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3" r:id="rId2"/>
    <p:sldId id="685" r:id="rId3"/>
    <p:sldId id="682" r:id="rId4"/>
    <p:sldId id="683" r:id="rId5"/>
    <p:sldId id="686" r:id="rId6"/>
    <p:sldId id="687" r:id="rId7"/>
    <p:sldId id="431" r:id="rId8"/>
    <p:sldId id="688" r:id="rId9"/>
    <p:sldId id="689" r:id="rId10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n Piero Di Giovanni" initials="GPDG" lastIdx="2" clrIdx="0">
    <p:extLst>
      <p:ext uri="{19B8F6BF-5375-455C-9EA6-DF929625EA0E}">
        <p15:presenceInfo xmlns:p15="http://schemas.microsoft.com/office/powerpoint/2012/main" userId="S-1-5-21-1526224874-1540688658-1361462980-5397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8000"/>
    <a:srgbClr val="33CC33"/>
    <a:srgbClr val="FF9999"/>
    <a:srgbClr val="FFCC66"/>
    <a:srgbClr val="FFFFCC"/>
    <a:srgbClr val="FF7B13"/>
    <a:srgbClr val="FF00FF"/>
    <a:srgbClr val="0A6298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54" autoAdjust="0"/>
    <p:restoredTop sz="87484" autoAdjust="0"/>
  </p:normalViewPr>
  <p:slideViewPr>
    <p:cSldViewPr>
      <p:cViewPr varScale="1">
        <p:scale>
          <a:sx n="58" d="100"/>
          <a:sy n="58" d="100"/>
        </p:scale>
        <p:origin x="1152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540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118-1E65-4177-B1A3-C7AD04D13811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F4FBC-A5A5-4A6D-A96B-BA4A810E0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0080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7CFBA19D-891B-4594-9160-4BD374CC52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4482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90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521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47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80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60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Timeline</a:t>
            </a:r>
            <a:r>
              <a:rPr lang="en-GB" baseline="0" dirty="0" smtClean="0"/>
              <a:t> to Jocelyn</a:t>
            </a:r>
          </a:p>
          <a:p>
            <a:r>
              <a:rPr lang="en-GB" baseline="0" dirty="0" smtClean="0"/>
              <a:t>Work involved for TE-VSC, MME, Integration and Survey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78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790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77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F26D7-B6D8-445D-AE8D-628C0FBD11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2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DC18C-86FB-47AE-959B-B2F22B271D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1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D6851-00CD-4D85-8EC6-FD6E7E92F7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68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CC1F4-A995-4D99-946F-1D50837815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0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AF7C4-92F2-4414-8471-37FA3BE9EF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9D3EB-8E72-49C2-BE7E-E8FC70B750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2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A0BF4-BBD3-4BF1-80A8-88B6E65865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6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48BAA-2AC6-48AB-95D2-0D08874783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4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D68F9-5F47-4997-93CE-7FFD56C024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4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5FF58-395B-4417-A0CA-F238D2D71C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9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257A7-9D67-43E0-854B-6A331B301C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D76071-B131-4EAB-8708-ABE35642FD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ycluhfg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0" y="1752600"/>
            <a:ext cx="9144000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sz="3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Proposal for an </a:t>
            </a:r>
            <a:r>
              <a:rPr lang="en-GB" sz="3200" b="1" smtClean="0">
                <a:solidFill>
                  <a:srgbClr val="C00000"/>
                </a:solidFill>
                <a:latin typeface="Calibri" panose="020F0502020204030204" pitchFamily="34" charset="0"/>
              </a:rPr>
              <a:t>Additional </a:t>
            </a:r>
            <a:r>
              <a:rPr lang="en-GB" sz="3200" b="1" smtClean="0">
                <a:solidFill>
                  <a:srgbClr val="C00000"/>
                </a:solidFill>
                <a:latin typeface="Calibri" panose="020F0502020204030204" pitchFamily="34" charset="0"/>
              </a:rPr>
              <a:t>BPMs</a:t>
            </a:r>
            <a:endParaRPr lang="en-GB" sz="32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sz="3200" b="1" dirty="0">
                <a:solidFill>
                  <a:srgbClr val="C00000"/>
                </a:solidFill>
                <a:latin typeface="Calibri" panose="020F0502020204030204" pitchFamily="34" charset="0"/>
                <a:cs typeface="Times New Roman"/>
              </a:rPr>
              <a:t>i</a:t>
            </a:r>
            <a:r>
              <a:rPr lang="en-GB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/>
              </a:rPr>
              <a:t>n the PSB Transfer Lines</a:t>
            </a:r>
            <a:endParaRPr lang="en-US" sz="3200" b="1" dirty="0" smtClean="0">
              <a:solidFill>
                <a:srgbClr val="CC000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sz="1800" dirty="0" smtClean="0">
                <a:latin typeface="Calibri" panose="020F0502020204030204" pitchFamily="34" charset="0"/>
              </a:rPr>
              <a:t>M. </a:t>
            </a:r>
            <a:r>
              <a:rPr lang="en-GB" sz="1800" dirty="0" err="1" smtClean="0">
                <a:latin typeface="Calibri" panose="020F0502020204030204" pitchFamily="34" charset="0"/>
              </a:rPr>
              <a:t>Bozzolan</a:t>
            </a:r>
            <a:r>
              <a:rPr lang="en-GB" sz="1800" dirty="0" smtClean="0">
                <a:latin typeface="Calibri" panose="020F0502020204030204" pitchFamily="34" charset="0"/>
              </a:rPr>
              <a:t>, C. </a:t>
            </a:r>
            <a:r>
              <a:rPr lang="en-GB" sz="1800" dirty="0" err="1" smtClean="0">
                <a:latin typeface="Calibri" panose="020F0502020204030204" pitchFamily="34" charset="0"/>
              </a:rPr>
              <a:t>Bracco</a:t>
            </a:r>
            <a:r>
              <a:rPr lang="en-GB" sz="1800" dirty="0" smtClean="0">
                <a:latin typeface="Calibri" panose="020F0502020204030204" pitchFamily="34" charset="0"/>
              </a:rPr>
              <a:t>,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Gian 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</a:rPr>
              <a:t>Piero Di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Giovanni</a:t>
            </a:r>
            <a:r>
              <a:rPr lang="en-GB" sz="1800" dirty="0" smtClean="0">
                <a:latin typeface="Calibri" panose="020F0502020204030204" pitchFamily="34" charset="0"/>
              </a:rPr>
              <a:t>, B. </a:t>
            </a:r>
            <a:r>
              <a:rPr lang="en-GB" sz="1800" dirty="0" err="1" smtClean="0">
                <a:latin typeface="Calibri" panose="020F0502020204030204" pitchFamily="34" charset="0"/>
              </a:rPr>
              <a:t>Mikulec</a:t>
            </a:r>
            <a:r>
              <a:rPr lang="en-GB" sz="1800" dirty="0" smtClean="0">
                <a:latin typeface="Calibri" panose="020F0502020204030204" pitchFamily="34" charset="0"/>
              </a:rPr>
              <a:t>, L. </a:t>
            </a:r>
            <a:r>
              <a:rPr lang="en-GB" sz="1800" dirty="0" err="1" smtClean="0">
                <a:latin typeface="Calibri" panose="020F0502020204030204" pitchFamily="34" charset="0"/>
              </a:rPr>
              <a:t>Soby</a:t>
            </a:r>
            <a:r>
              <a:rPr lang="en-GB" sz="1800" dirty="0" smtClean="0">
                <a:latin typeface="Calibri" panose="020F0502020204030204" pitchFamily="34" charset="0"/>
              </a:rPr>
              <a:t>, J. Tan</a:t>
            </a:r>
            <a:endParaRPr lang="en-US" sz="800" dirty="0"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2000" dirty="0" smtClean="0">
              <a:solidFill>
                <a:srgbClr val="CC0000"/>
              </a:solidFill>
              <a:latin typeface="Calibri" panose="020F0502020204030204" pitchFamily="34" charset="0"/>
              <a:cs typeface="Times New Roman"/>
            </a:endParaRP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0" y="4886297"/>
            <a:ext cx="9144000" cy="37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9991" tIns="46795" rIns="89991" bIns="46795">
            <a:spAutoFit/>
          </a:bodyPr>
          <a:lstStyle>
            <a:lvl1pPr marL="3429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1pPr>
            <a:lvl2pPr marL="8001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2pPr>
            <a:lvl3pPr marL="12573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3pPr>
            <a:lvl4pPr marL="17145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4pPr>
            <a:lvl5pPr marL="21717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9pPr>
          </a:lstStyle>
          <a:p>
            <a:pPr algn="ctr" eaLnBrk="1" hangingPunct="1">
              <a:buClr>
                <a:srgbClr val="FD9803"/>
              </a:buClr>
              <a:buSzPct val="100000"/>
              <a:buFont typeface="Bitstream Vera Sans" pitchFamily="34" charset="0"/>
              <a:buNone/>
            </a:pPr>
            <a:r>
              <a:rPr lang="en-US" sz="1800" b="1" dirty="0" smtClean="0">
                <a:solidFill>
                  <a:srgbClr val="FD9803"/>
                </a:solidFill>
                <a:latin typeface="Bitstream Vera Sans" pitchFamily="34" charset="0"/>
              </a:rPr>
              <a:t>29</a:t>
            </a:r>
            <a:r>
              <a:rPr lang="en-US" sz="1800" b="1" baseline="30000" dirty="0" smtClean="0">
                <a:solidFill>
                  <a:srgbClr val="FD9803"/>
                </a:solidFill>
                <a:latin typeface="Bitstream Vera Sans" pitchFamily="34" charset="0"/>
              </a:rPr>
              <a:t>th</a:t>
            </a:r>
            <a:r>
              <a:rPr lang="en-US" sz="1800" b="1" dirty="0" smtClean="0">
                <a:solidFill>
                  <a:srgbClr val="FD9803"/>
                </a:solidFill>
                <a:latin typeface="Bitstream Vera Sans" pitchFamily="34" charset="0"/>
              </a:rPr>
              <a:t> August 2017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4276697"/>
            <a:ext cx="9144000" cy="37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9991" tIns="46795" rIns="89991" bIns="46795">
            <a:spAutoFit/>
          </a:bodyPr>
          <a:lstStyle>
            <a:lvl1pPr marL="3429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1pPr>
            <a:lvl2pPr marL="8001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2pPr>
            <a:lvl3pPr marL="12573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3pPr>
            <a:lvl4pPr marL="17145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4pPr>
            <a:lvl5pPr marL="21717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9pPr>
          </a:lstStyle>
          <a:p>
            <a:pPr algn="ctr" eaLnBrk="1" hangingPunct="1">
              <a:buClr>
                <a:srgbClr val="FD9803"/>
              </a:buClr>
              <a:buSzPct val="100000"/>
              <a:buFont typeface="Bitstream Vera Sans" pitchFamily="34" charset="0"/>
              <a:buNone/>
            </a:pPr>
            <a:r>
              <a:rPr lang="en-US" sz="1800" b="1" dirty="0" smtClean="0">
                <a:solidFill>
                  <a:srgbClr val="00B050"/>
                </a:solidFill>
                <a:latin typeface="Bitstream Vera Sans" pitchFamily="34" charset="0"/>
              </a:rPr>
              <a:t>LIU-PSB WG Meeting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Additional BPMs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" y="914400"/>
            <a:ext cx="8763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Additional BPM in the BI line.</a:t>
            </a:r>
          </a:p>
          <a:p>
            <a:endParaRPr lang="en-US" sz="1800" b="1" dirty="0">
              <a:latin typeface="Calibri" panose="020F0502020204030204" pitchFamily="34" charset="0"/>
              <a:sym typeface="Symbol" pitchFamily="18" charset="2"/>
            </a:endParaRPr>
          </a:p>
          <a:p>
            <a:r>
              <a:rPr lang="en-US" sz="1800" b="1" dirty="0" smtClean="0">
                <a:latin typeface="Calibri" panose="020F0502020204030204" pitchFamily="34" charset="0"/>
                <a:sym typeface="Symbol" pitchFamily="18" charset="2"/>
              </a:rPr>
              <a:t>2.   Additional BPM in the BTP line.</a:t>
            </a:r>
          </a:p>
        </p:txBody>
      </p:sp>
    </p:spTree>
    <p:extLst>
      <p:ext uri="{BB962C8B-B14F-4D97-AF65-F5344CB8AC3E}">
        <p14:creationId xmlns:p14="http://schemas.microsoft.com/office/powerpoint/2010/main" val="302938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3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Additional BPM in BI: Motivation (I)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533400"/>
            <a:ext cx="929640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Injection in the PSB is a delicate process which includes steering, minimizing losses and 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slicing the beam.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With the available instrumentation a full diagnostic of 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the beam slicing process is challenging: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Only 1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BPM,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BI.BPM30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between quadrupoles before the DIS and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slits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at the entrance/exit of DIS/SMV.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2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The commissioning mostly 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relies on minimizing the losses by checking the BLMs level and the OASIS </a:t>
            </a:r>
          </a:p>
          <a:p>
            <a:pPr lvl="1"/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  signals from the slits which is very time consuming.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Difficult to validate simulations, understand the reason why a setting may or does not work: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Most of the commissioning relies on the PSB operators experience and trial-and-error method.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743200"/>
            <a:ext cx="5423179" cy="1930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783250"/>
            <a:ext cx="2974065" cy="1870957"/>
          </a:xfrm>
          <a:prstGeom prst="rect">
            <a:avLst/>
          </a:prstGeom>
          <a:ln w="28575">
            <a:solidFill>
              <a:srgbClr val="FF99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1" y="4800600"/>
            <a:ext cx="2971799" cy="1853607"/>
          </a:xfrm>
          <a:prstGeom prst="rect">
            <a:avLst/>
          </a:prstGeom>
          <a:ln w="28575">
            <a:solidFill>
              <a:srgbClr val="FF9900"/>
            </a:solidFill>
          </a:ln>
        </p:spPr>
      </p:pic>
      <p:sp>
        <p:nvSpPr>
          <p:cNvPr id="24" name="Right Bracket 23"/>
          <p:cNvSpPr/>
          <p:nvPr/>
        </p:nvSpPr>
        <p:spPr bwMode="auto">
          <a:xfrm rot="5400000">
            <a:off x="2902088" y="3346312"/>
            <a:ext cx="228601" cy="1308379"/>
          </a:xfrm>
          <a:prstGeom prst="rightBracket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cxnSp>
        <p:nvCxnSpPr>
          <p:cNvPr id="26" name="Straight Connector 25"/>
          <p:cNvCxnSpPr>
            <a:stCxn id="24" idx="2"/>
            <a:endCxn id="5" idx="0"/>
          </p:cNvCxnSpPr>
          <p:nvPr/>
        </p:nvCxnSpPr>
        <p:spPr bwMode="auto">
          <a:xfrm flipH="1">
            <a:off x="2630033" y="4114802"/>
            <a:ext cx="386355" cy="6684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Right Bracket 27"/>
          <p:cNvSpPr/>
          <p:nvPr/>
        </p:nvSpPr>
        <p:spPr bwMode="auto">
          <a:xfrm rot="5400000">
            <a:off x="5441809" y="3384411"/>
            <a:ext cx="228602" cy="1232179"/>
          </a:xfrm>
          <a:prstGeom prst="rightBracket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cxnSp>
        <p:nvCxnSpPr>
          <p:cNvPr id="29" name="Straight Connector 28"/>
          <p:cNvCxnSpPr>
            <a:stCxn id="28" idx="2"/>
            <a:endCxn id="8" idx="0"/>
          </p:cNvCxnSpPr>
          <p:nvPr/>
        </p:nvCxnSpPr>
        <p:spPr bwMode="auto">
          <a:xfrm>
            <a:off x="5556110" y="4114802"/>
            <a:ext cx="1492391" cy="6857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Oval 29"/>
          <p:cNvSpPr/>
          <p:nvPr/>
        </p:nvSpPr>
        <p:spPr bwMode="auto">
          <a:xfrm>
            <a:off x="2698610" y="3657600"/>
            <a:ext cx="196990" cy="228599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3429000" y="3505200"/>
            <a:ext cx="228600" cy="228600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2971800" y="3505199"/>
            <a:ext cx="184011" cy="482701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5715000" y="3581400"/>
            <a:ext cx="228600" cy="228600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953000" y="3505200"/>
            <a:ext cx="762000" cy="406500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151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4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Additional BPM in BI: Motivation (II)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76200" y="760035"/>
            <a:ext cx="92964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We would like to put forward 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the proposal for an additional BPM to be installed in the BI line to </a:t>
            </a:r>
          </a:p>
          <a:p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  increase the available diagnostic tools.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There is 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available space between the distributor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, DIS10, and the 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septum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, BI.SVM10.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0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The optimal position would be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as close as possible to SMV10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: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Where the beam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vertical displacement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is maximum,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+25 mm/-60 mm 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at the entrance of SMV10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 The 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beam size </a:t>
            </a:r>
            <a:r>
              <a:rPr lang="en-GB" sz="1600" dirty="0">
                <a:latin typeface="Calibri" panose="020F0502020204030204" pitchFamily="34" charset="0"/>
              </a:rPr>
              <a:t>(ellipse half axis</a:t>
            </a:r>
            <a:r>
              <a:rPr lang="en-GB" sz="1600" dirty="0" smtClean="0">
                <a:latin typeface="Calibri" panose="020F0502020204030204" pitchFamily="34" charset="0"/>
              </a:rPr>
              <a:t>)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at the entrance of SMV10 for LIU beams </a:t>
            </a:r>
            <a:r>
              <a:rPr lang="en-GB" sz="1600" dirty="0" smtClean="0">
                <a:latin typeface="Calibri" panose="020F0502020204030204" pitchFamily="34" charset="0"/>
              </a:rPr>
              <a:t>is estimated to </a:t>
            </a:r>
            <a:r>
              <a:rPr lang="en-GB" sz="1600" b="1" dirty="0" smtClean="0">
                <a:latin typeface="Calibri" panose="020F0502020204030204" pitchFamily="34" charset="0"/>
              </a:rPr>
              <a:t>~6/5 </a:t>
            </a:r>
            <a:r>
              <a:rPr lang="en-GB" sz="1600" b="1" dirty="0">
                <a:latin typeface="Calibri" panose="020F0502020204030204" pitchFamily="34" charset="0"/>
              </a:rPr>
              <a:t>mm in </a:t>
            </a:r>
            <a:r>
              <a:rPr lang="en-GB" sz="1600" b="1" dirty="0" smtClean="0">
                <a:latin typeface="Calibri" panose="020F0502020204030204" pitchFamily="34" charset="0"/>
              </a:rPr>
              <a:t>H/V</a:t>
            </a:r>
            <a:r>
              <a:rPr lang="en-GB" sz="1600" dirty="0" smtClean="0">
                <a:latin typeface="Calibri" panose="020F0502020204030204" pitchFamily="34" charset="0"/>
              </a:rPr>
              <a:t>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200" dirty="0">
              <a:latin typeface="Calibri" panose="020F0502020204030204" pitchFamily="34" charset="0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 The value might </a:t>
            </a:r>
            <a:r>
              <a:rPr lang="en-GB" sz="1600" dirty="0">
                <a:latin typeface="Calibri" panose="020F0502020204030204" pitchFamily="34" charset="0"/>
              </a:rPr>
              <a:t>change by &lt; 3% if </a:t>
            </a:r>
            <a:r>
              <a:rPr lang="en-GB" sz="1600" dirty="0" smtClean="0">
                <a:latin typeface="Calibri" panose="020F0502020204030204" pitchFamily="34" charset="0"/>
              </a:rPr>
              <a:t>moving the BPM 3 m </a:t>
            </a:r>
            <a:r>
              <a:rPr lang="en-GB" sz="1600" dirty="0">
                <a:latin typeface="Calibri" panose="020F0502020204030204" pitchFamily="34" charset="0"/>
              </a:rPr>
              <a:t>upstream </a:t>
            </a:r>
            <a:r>
              <a:rPr lang="en-GB" sz="1600" dirty="0" err="1">
                <a:latin typeface="Calibri" panose="020F0502020204030204" pitchFamily="34" charset="0"/>
              </a:rPr>
              <a:t>wrt</a:t>
            </a:r>
            <a:r>
              <a:rPr lang="en-GB" sz="1600" dirty="0">
                <a:latin typeface="Calibri" panose="020F0502020204030204" pitchFamily="34" charset="0"/>
              </a:rPr>
              <a:t> the </a:t>
            </a:r>
            <a:r>
              <a:rPr lang="en-GB" sz="1600" dirty="0" smtClean="0">
                <a:latin typeface="Calibri" panose="020F0502020204030204" pitchFamily="34" charset="0"/>
              </a:rPr>
              <a:t>SMV10 </a:t>
            </a:r>
            <a:r>
              <a:rPr lang="en-GB" sz="1600" dirty="0">
                <a:latin typeface="Calibri" panose="020F0502020204030204" pitchFamily="34" charset="0"/>
              </a:rPr>
              <a:t>position. </a:t>
            </a:r>
            <a:endParaRPr lang="en-GB" sz="1600" dirty="0" smtClean="0">
              <a:latin typeface="Calibri" panose="020F0502020204030204" pitchFamily="34" charset="0"/>
            </a:endParaRPr>
          </a:p>
          <a:p>
            <a:pPr marL="87313" indent="-87313">
              <a:buFont typeface="Arial" pitchFamily="34" charset="0"/>
              <a:buChar char="•"/>
            </a:pPr>
            <a:endParaRPr lang="en-GB" sz="200" dirty="0" smtClean="0">
              <a:latin typeface="Calibri" panose="020F0502020204030204" pitchFamily="34" charset="0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</a:rPr>
              <a:t> The </a:t>
            </a:r>
            <a:r>
              <a:rPr lang="en-GB" sz="1600" b="1" dirty="0" smtClean="0">
                <a:latin typeface="Calibri" panose="020F0502020204030204" pitchFamily="34" charset="0"/>
              </a:rPr>
              <a:t>envelope</a:t>
            </a:r>
            <a:r>
              <a:rPr lang="en-GB" sz="1600" dirty="0" smtClean="0">
                <a:latin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</a:rPr>
              <a:t>(without mechanical tolerances) </a:t>
            </a:r>
            <a:r>
              <a:rPr lang="en-GB" sz="1600" dirty="0" smtClean="0">
                <a:latin typeface="Calibri" panose="020F0502020204030204" pitchFamily="34" charset="0"/>
              </a:rPr>
              <a:t>is calculated to </a:t>
            </a:r>
            <a:r>
              <a:rPr lang="en-GB" sz="1600" b="1" dirty="0" smtClean="0">
                <a:latin typeface="Calibri" panose="020F0502020204030204" pitchFamily="34" charset="0"/>
              </a:rPr>
              <a:t>be ~22/15 </a:t>
            </a:r>
            <a:r>
              <a:rPr lang="en-GB" sz="1600" b="1" dirty="0">
                <a:latin typeface="Calibri" panose="020F0502020204030204" pitchFamily="34" charset="0"/>
              </a:rPr>
              <a:t>mm in </a:t>
            </a:r>
            <a:r>
              <a:rPr lang="en-GB" sz="1600" b="1" dirty="0" smtClean="0">
                <a:latin typeface="Calibri" panose="020F0502020204030204" pitchFamily="34" charset="0"/>
              </a:rPr>
              <a:t>H/V.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200" b="1" dirty="0" smtClean="0">
              <a:latin typeface="Calibri" panose="020F0502020204030204" pitchFamily="34" charset="0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 smtClean="0">
                <a:latin typeface="Calibri" panose="020F0502020204030204" pitchFamily="34" charset="0"/>
              </a:rPr>
              <a:t> </a:t>
            </a:r>
            <a:r>
              <a:rPr lang="en-GB" sz="1600" dirty="0" smtClean="0">
                <a:latin typeface="Calibri" panose="020F0502020204030204" pitchFamily="34" charset="0"/>
              </a:rPr>
              <a:t>Beam size and envelope calculated using the</a:t>
            </a:r>
            <a:r>
              <a:rPr lang="en-GB" sz="1600" b="1" dirty="0" smtClean="0">
                <a:latin typeface="Calibri" panose="020F0502020204030204" pitchFamily="34" charset="0"/>
              </a:rPr>
              <a:t> fully matched optics: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GB" sz="400" dirty="0" smtClean="0">
              <a:latin typeface="Calibri" panose="020F0502020204030204" pitchFamily="34" charset="0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</a:rPr>
              <a:t> </a:t>
            </a:r>
            <a:r>
              <a:rPr lang="en-GB" sz="1600" dirty="0" err="1" smtClean="0">
                <a:latin typeface="Symbol" panose="05050102010706020507" pitchFamily="18" charset="2"/>
              </a:rPr>
              <a:t>b</a:t>
            </a:r>
            <a:r>
              <a:rPr lang="en-GB" sz="1600" baseline="-25000" dirty="0" err="1" smtClean="0">
                <a:latin typeface="Calibri" panose="020F0502020204030204" pitchFamily="34" charset="0"/>
              </a:rPr>
              <a:t>X</a:t>
            </a:r>
            <a:r>
              <a:rPr lang="en-GB" sz="1600" dirty="0" smtClean="0">
                <a:latin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</a:rPr>
              <a:t>at the entrance of </a:t>
            </a:r>
            <a:r>
              <a:rPr lang="en-GB" sz="1600" dirty="0" smtClean="0">
                <a:latin typeface="Calibri" panose="020F0502020204030204" pitchFamily="34" charset="0"/>
              </a:rPr>
              <a:t>BI.SMV10 </a:t>
            </a:r>
            <a:r>
              <a:rPr lang="en-GB" sz="1600" dirty="0">
                <a:latin typeface="Calibri" panose="020F0502020204030204" pitchFamily="34" charset="0"/>
              </a:rPr>
              <a:t>can vary by a factor 2 </a:t>
            </a:r>
            <a:r>
              <a:rPr lang="en-GB" sz="1600" dirty="0" smtClean="0">
                <a:latin typeface="Calibri" panose="020F0502020204030204" pitchFamily="34" charset="0"/>
              </a:rPr>
              <a:t>(larger </a:t>
            </a:r>
            <a:r>
              <a:rPr lang="en-GB" sz="1600" dirty="0">
                <a:latin typeface="Calibri" panose="020F0502020204030204" pitchFamily="34" charset="0"/>
              </a:rPr>
              <a:t>than nominal</a:t>
            </a:r>
            <a:r>
              <a:rPr lang="en-GB" sz="1600" dirty="0" smtClean="0">
                <a:latin typeface="Calibri" panose="020F0502020204030204" pitchFamily="34" charset="0"/>
              </a:rPr>
              <a:t>). 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</a:rPr>
              <a:t> </a:t>
            </a:r>
            <a:r>
              <a:rPr lang="en-GB" sz="1600" dirty="0" err="1" smtClean="0">
                <a:latin typeface="Symbol" panose="05050102010706020507" pitchFamily="18" charset="2"/>
              </a:rPr>
              <a:t>b</a:t>
            </a:r>
            <a:r>
              <a:rPr lang="en-GB" sz="1600" baseline="-25000" dirty="0" err="1">
                <a:latin typeface="Calibri" panose="020F0502020204030204" pitchFamily="34" charset="0"/>
              </a:rPr>
              <a:t>Y</a:t>
            </a:r>
            <a:r>
              <a:rPr lang="en-GB" sz="1600" dirty="0" smtClean="0">
                <a:latin typeface="Calibri" panose="020F0502020204030204" pitchFamily="34" charset="0"/>
              </a:rPr>
              <a:t> at the entrance of BI.SMV10 can vary by </a:t>
            </a:r>
            <a:r>
              <a:rPr lang="en-GB" sz="1600" dirty="0">
                <a:latin typeface="Calibri" panose="020F0502020204030204" pitchFamily="34" charset="0"/>
              </a:rPr>
              <a:t>a factor 4 </a:t>
            </a:r>
            <a:r>
              <a:rPr lang="en-GB" sz="1600" dirty="0" smtClean="0">
                <a:latin typeface="Calibri" panose="020F0502020204030204" pitchFamily="34" charset="0"/>
              </a:rPr>
              <a:t>(smaller </a:t>
            </a:r>
            <a:r>
              <a:rPr lang="en-GB" sz="1600" dirty="0">
                <a:latin typeface="Calibri" panose="020F0502020204030204" pitchFamily="34" charset="0"/>
              </a:rPr>
              <a:t>than nominal</a:t>
            </a:r>
            <a:r>
              <a:rPr lang="en-GB" sz="1600" dirty="0" smtClean="0">
                <a:latin typeface="Calibri" panose="020F0502020204030204" pitchFamily="34" charset="0"/>
              </a:rPr>
              <a:t>).</a:t>
            </a:r>
            <a:endParaRPr lang="en-GB" sz="8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GB" sz="800" dirty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GB" sz="1600" dirty="0" smtClean="0">
              <a:latin typeface="Calibri" panose="020F0502020204030204" pitchFamily="34" charset="0"/>
              <a:sym typeface="Symbol" pitchFamily="18" charset="2"/>
            </a:endParaRPr>
          </a:p>
          <a:p>
            <a:endParaRPr lang="en-GB" sz="16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latin typeface="Calibri" panose="020F0502020204030204" pitchFamily="34" charset="0"/>
                <a:sym typeface="Symbol" pitchFamily="18" charset="2"/>
              </a:rPr>
              <a:t>Expected resolution to be 0.1 mm.</a:t>
            </a:r>
            <a:r>
              <a:rPr lang="en-GB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4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latin typeface="Calibri" panose="020F0502020204030204" pitchFamily="34" charset="0"/>
                <a:sym typeface="Symbol" pitchFamily="18" charset="2"/>
              </a:rPr>
              <a:t>Desired accuracy to be 0.5 mm.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683" y="4698901"/>
            <a:ext cx="5209117" cy="185429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5400000" y="5688000"/>
            <a:ext cx="1332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C00000">
                <a:alpha val="40000"/>
              </a:srgbClr>
            </a:glow>
          </a:effectLst>
          <a:extLst/>
        </p:spPr>
      </p:cxnSp>
      <p:sp>
        <p:nvSpPr>
          <p:cNvPr id="10" name="Rectangle 9"/>
          <p:cNvSpPr/>
          <p:nvPr/>
        </p:nvSpPr>
        <p:spPr bwMode="auto">
          <a:xfrm>
            <a:off x="76200" y="1828800"/>
            <a:ext cx="8991600" cy="2565301"/>
          </a:xfrm>
          <a:prstGeom prst="rect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10709" y="1676400"/>
            <a:ext cx="3657091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Calculations from C. </a:t>
            </a:r>
            <a:r>
              <a:rPr lang="en-GB" sz="1600" b="1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Bracco</a:t>
            </a: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 (TE-ABT-BTP)</a:t>
            </a:r>
            <a:endParaRPr lang="en-GB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61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5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Additional BPM in BTP: Motivation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90600"/>
            <a:ext cx="8839200" cy="4800600"/>
          </a:xfrm>
          <a:prstGeom prst="rect">
            <a:avLst/>
          </a:prstGeom>
          <a:ln w="31750">
            <a:solidFill>
              <a:srgbClr val="0070C0"/>
            </a:solidFill>
          </a:ln>
        </p:spPr>
      </p:pic>
      <p:sp>
        <p:nvSpPr>
          <p:cNvPr id="3" name="Rectangle 2"/>
          <p:cNvSpPr/>
          <p:nvPr/>
        </p:nvSpPr>
        <p:spPr bwMode="auto">
          <a:xfrm>
            <a:off x="685800" y="3352800"/>
            <a:ext cx="2743200" cy="53340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2590800" y="5436000"/>
            <a:ext cx="13716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295400" y="6096000"/>
            <a:ext cx="7772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C. </a:t>
            </a:r>
            <a:r>
              <a:rPr lang="en-US" sz="1600" b="1" dirty="0" err="1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Hessler’s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 presentation </a:t>
            </a:r>
            <a:r>
              <a:rPr lang="en-US" sz="1600" b="1" dirty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at the LIU-PSB WG #197 (https://indico.cern.ch/event/652026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sym typeface="Symbol" pitchFamily="18" charset="2"/>
              </a:rPr>
              <a:t>/)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090" y="533401"/>
            <a:ext cx="1095910" cy="10668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2030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68F9-5F47-4997-93CE-7FFD56C0247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Cost estimates (from BE-BI)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914400"/>
            <a:ext cx="504497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Calibri" panose="020F0502020204030204" pitchFamily="34" charset="0"/>
              </a:rPr>
              <a:t>Additional BPM in BI line</a:t>
            </a:r>
            <a:r>
              <a:rPr lang="en-GB" sz="2800" b="1" dirty="0" smtClean="0">
                <a:latin typeface="Calibri" panose="020F0502020204030204" pitchFamily="34" charset="0"/>
              </a:rPr>
              <a:t>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Drawing office		20 </a:t>
            </a:r>
            <a:r>
              <a:rPr lang="en-GB" dirty="0" err="1" smtClean="0">
                <a:latin typeface="Calibri" panose="020F0502020204030204" pitchFamily="34" charset="0"/>
              </a:rPr>
              <a:t>kCHF</a:t>
            </a:r>
            <a:endParaRPr lang="en-GB" dirty="0" smtClean="0">
              <a:latin typeface="Calibri" panose="020F0502020204030204" pitchFamily="34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Production (1+1spare)	15 </a:t>
            </a:r>
            <a:r>
              <a:rPr lang="en-GB" dirty="0" err="1" smtClean="0">
                <a:latin typeface="Calibri" panose="020F0502020204030204" pitchFamily="34" charset="0"/>
              </a:rPr>
              <a:t>kCHF</a:t>
            </a:r>
            <a:endParaRPr lang="en-GB" dirty="0" smtClean="0">
              <a:latin typeface="Calibri" panose="020F0502020204030204" pitchFamily="34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</a:rPr>
              <a:t>Cables+ADCs</a:t>
            </a:r>
            <a:r>
              <a:rPr lang="en-GB" dirty="0" smtClean="0">
                <a:latin typeface="Calibri" panose="020F0502020204030204" pitchFamily="34" charset="0"/>
              </a:rPr>
              <a:t>		             15 </a:t>
            </a:r>
            <a:r>
              <a:rPr lang="en-GB" dirty="0" err="1" smtClean="0">
                <a:latin typeface="Calibri" panose="020F0502020204030204" pitchFamily="34" charset="0"/>
              </a:rPr>
              <a:t>kCHF</a:t>
            </a:r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TOTAL			          50 </a:t>
            </a:r>
            <a:r>
              <a:rPr lang="en-GB" sz="2800" b="1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kCHF</a:t>
            </a:r>
            <a:endParaRPr lang="en-GB" sz="28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3400" y="2514601"/>
            <a:ext cx="5197371" cy="457199"/>
          </a:xfrm>
          <a:prstGeom prst="rect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3657600"/>
            <a:ext cx="825347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Calibri" panose="020F0502020204030204" pitchFamily="34" charset="0"/>
              </a:rPr>
              <a:t>Additional BPM in BTP line (see LIU-PSB meeting 197)</a:t>
            </a:r>
            <a:r>
              <a:rPr lang="en-GB" sz="2800" b="1" dirty="0" smtClean="0">
                <a:latin typeface="Calibri" panose="020F0502020204030204" pitchFamily="34" charset="0"/>
              </a:rPr>
              <a:t>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Ceramic chambers x2	10 </a:t>
            </a:r>
            <a:r>
              <a:rPr lang="en-GB" dirty="0" err="1">
                <a:latin typeface="Calibri" panose="020F0502020204030204" pitchFamily="34" charset="0"/>
              </a:rPr>
              <a:t>kCHF</a:t>
            </a:r>
            <a:endParaRPr lang="en-GB" dirty="0" smtClean="0">
              <a:latin typeface="Calibri" panose="020F0502020204030204" pitchFamily="34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Ferrite cores x2		  5 </a:t>
            </a:r>
            <a:r>
              <a:rPr lang="en-GB" dirty="0" err="1">
                <a:latin typeface="Calibri" panose="020F0502020204030204" pitchFamily="34" charset="0"/>
              </a:rPr>
              <a:t>kCHF</a:t>
            </a:r>
            <a:endParaRPr lang="en-GB" dirty="0" smtClean="0">
              <a:latin typeface="Calibri" panose="020F0502020204030204" pitchFamily="34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Cables		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	  5 </a:t>
            </a:r>
            <a:r>
              <a:rPr lang="en-GB" dirty="0" err="1">
                <a:latin typeface="Calibri" panose="020F0502020204030204" pitchFamily="34" charset="0"/>
              </a:rPr>
              <a:t>kCHF</a:t>
            </a:r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TOTAL			          20 </a:t>
            </a:r>
            <a:r>
              <a:rPr lang="en-GB" sz="2800" b="1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kCHF</a:t>
            </a:r>
            <a:endParaRPr lang="en-GB" sz="28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33400" y="5257801"/>
            <a:ext cx="5197371" cy="457199"/>
          </a:xfrm>
          <a:prstGeom prst="rect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6167735"/>
            <a:ext cx="6155852" cy="461665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Manpower: 1 man-month (BE-BI-PI section)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096761" y="152400"/>
            <a:ext cx="1850443" cy="369332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Courtesy of J. Tan</a:t>
            </a:r>
            <a:endParaRPr lang="en-GB" sz="18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841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Text Box 2"/>
          <p:cNvSpPr txBox="1">
            <a:spLocks noChangeArrowheads="1"/>
          </p:cNvSpPr>
          <p:nvPr/>
        </p:nvSpPr>
        <p:spPr bwMode="auto">
          <a:xfrm>
            <a:off x="0" y="312420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Bitstream Vera Sans" pitchFamily="34" charset="0"/>
              </a:rPr>
              <a:t>Supporting  Slides </a:t>
            </a:r>
            <a:endParaRPr lang="en-US" sz="3200" b="1" dirty="0">
              <a:solidFill>
                <a:srgbClr val="CC0000"/>
              </a:solidFill>
              <a:latin typeface="Bitstream Vera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255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68F9-5F47-4997-93CE-7FFD56C0247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Accuracy/Precision/Resolution in BI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36" y="907768"/>
            <a:ext cx="7347328" cy="549303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495801" y="697468"/>
            <a:ext cx="4191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latin typeface="Calibri" panose="020F0502020204030204" pitchFamily="34" charset="0"/>
              </a:rPr>
              <a:t>H. </a:t>
            </a:r>
            <a:r>
              <a:rPr lang="en-GB" sz="1800" b="1" dirty="0" err="1" smtClean="0">
                <a:latin typeface="Calibri" panose="020F0502020204030204" pitchFamily="34" charset="0"/>
              </a:rPr>
              <a:t>Schmickler</a:t>
            </a:r>
            <a:r>
              <a:rPr lang="en-GB" sz="1800" b="1" dirty="0" smtClean="0">
                <a:latin typeface="Calibri" panose="020F0502020204030204" pitchFamily="34" charset="0"/>
              </a:rPr>
              <a:t>, </a:t>
            </a:r>
            <a:r>
              <a:rPr lang="en-GB" sz="1800" b="1" dirty="0">
                <a:latin typeface="Calibri" panose="020F0502020204030204" pitchFamily="34" charset="0"/>
                <a:hlinkClick r:id="rId3"/>
              </a:rPr>
              <a:t>http://</a:t>
            </a:r>
            <a:r>
              <a:rPr lang="en-GB" sz="1800" b="1" dirty="0" smtClean="0">
                <a:latin typeface="Calibri" panose="020F0502020204030204" pitchFamily="34" charset="0"/>
                <a:hlinkClick r:id="rId3"/>
              </a:rPr>
              <a:t>tinyurl.com/ycluhfgx</a:t>
            </a:r>
            <a:r>
              <a:rPr lang="en-GB" sz="1800" b="1" dirty="0" smtClean="0">
                <a:latin typeface="Calibri" panose="020F0502020204030204" pitchFamily="34" charset="0"/>
              </a:rPr>
              <a:t> </a:t>
            </a:r>
            <a:r>
              <a:rPr lang="en-GB" sz="1800" dirty="0" smtClean="0">
                <a:latin typeface="Calibri" panose="020F0502020204030204" pitchFamily="34" charset="0"/>
              </a:rPr>
              <a:t> </a:t>
            </a:r>
            <a:endParaRPr lang="en-GB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86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68F9-5F47-4997-93CE-7FFD56C0247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Beam-size/Beam-envelope in BI line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6200" y="1371600"/>
            <a:ext cx="8983870" cy="183127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1-sigma beam size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is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sqrt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(emittance*beta*1.2 + dispersion^2*rms_momentum_spread^2)</a:t>
            </a:r>
            <a:endParaRPr lang="en-US" altLang="en-US" sz="1800" b="1" dirty="0" smtClean="0"/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400" b="1" dirty="0">
              <a:solidFill>
                <a:srgbClr val="1F497D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800" dirty="0" smtClean="0">
                <a:solidFill>
                  <a:srgbClr val="1F497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factor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1.2 is used to take into account a 20% difference in beta function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wrt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nominal.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1800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4-sigma beam envelope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(important</a:t>
            </a:r>
            <a:r>
              <a:rPr kumimoji="0" lang="en-US" altLang="en-US" sz="18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kumimoji="0" lang="en-US" altLang="en-US" sz="1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aperture studies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) is calculated as:</a:t>
            </a: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4*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sqrt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(emittance*beta*1.2)+dispersion*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max_momentum_spread+rms_orbit_displacement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30" y="838200"/>
            <a:ext cx="9136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 smtClean="0">
                <a:latin typeface="Calibri" panose="020F0502020204030204" pitchFamily="34" charset="0"/>
              </a:rPr>
              <a:t>Formulas used in C. </a:t>
            </a:r>
            <a:r>
              <a:rPr lang="en-GB" sz="2000" u="sng" dirty="0" err="1" smtClean="0">
                <a:latin typeface="Calibri" panose="020F0502020204030204" pitchFamily="34" charset="0"/>
              </a:rPr>
              <a:t>Bracco’s</a:t>
            </a:r>
            <a:r>
              <a:rPr lang="en-GB" sz="2000" u="sng" dirty="0" smtClean="0">
                <a:latin typeface="Calibri" panose="020F0502020204030204" pitchFamily="34" charset="0"/>
              </a:rPr>
              <a:t> calculations</a:t>
            </a:r>
            <a:r>
              <a:rPr lang="en-GB" sz="2000" dirty="0" smtClean="0">
                <a:latin typeface="Calibri" panose="020F0502020204030204" pitchFamily="34" charset="0"/>
              </a:rPr>
              <a:t>:</a:t>
            </a:r>
            <a:endParaRPr lang="en-GB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66614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11632</TotalTime>
  <Words>548</Words>
  <Application>Microsoft Office PowerPoint</Application>
  <PresentationFormat>On-screen Show (4:3)</PresentationFormat>
  <Paragraphs>96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Bitstream Vera Sans</vt:lpstr>
      <vt:lpstr>Calibri</vt:lpstr>
      <vt:lpstr>Symbol</vt:lpstr>
      <vt:lpstr>Times New Roman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Joseph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BPMs in LIU-PSB TL</dc:title>
  <dc:creator>Gian Piero Di Giovanni</dc:creator>
  <cp:lastModifiedBy>Gian Piero Di Giovanni</cp:lastModifiedBy>
  <cp:revision>1292</cp:revision>
  <dcterms:created xsi:type="dcterms:W3CDTF">2013-03-15T13:58:01Z</dcterms:created>
  <dcterms:modified xsi:type="dcterms:W3CDTF">2017-08-29T08:25:56Z</dcterms:modified>
</cp:coreProperties>
</file>