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60" r:id="rId3"/>
    <p:sldId id="259" r:id="rId4"/>
    <p:sldId id="257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92" autoAdjust="0"/>
    <p:restoredTop sz="94660"/>
  </p:normalViewPr>
  <p:slideViewPr>
    <p:cSldViewPr snapToGrid="0">
      <p:cViewPr varScale="1">
        <p:scale>
          <a:sx n="98" d="100"/>
          <a:sy n="98" d="100"/>
        </p:scale>
        <p:origin x="78" y="8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A439AD-1B00-493B-BC0B-182060EDFFB3}" type="datetimeFigureOut">
              <a:rPr lang="en-GB" smtClean="0"/>
              <a:t>29/08/2017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D9E440-C470-4058-8EA7-F0C6ED6B7D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05675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BI Day 10 March 2016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071F18-CE27-4BF0-906B-A578264699EC}" type="slidenum">
              <a:rPr lang="en-GB" smtClean="0"/>
              <a:t>2</a:t>
            </a:fld>
            <a:endParaRPr lang="en-GB"/>
          </a:p>
        </p:txBody>
      </p:sp>
      <p:sp>
        <p:nvSpPr>
          <p:cNvPr id="6" name="Notes Placeholder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76078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071F18-CE27-4BF0-906B-A578264699EC}" type="slidenum">
              <a:rPr lang="en-GB" smtClean="0"/>
              <a:t>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Day 10 March 2016</a:t>
            </a:r>
            <a:endParaRPr lang="en-GB"/>
          </a:p>
        </p:txBody>
      </p:sp>
      <p:sp>
        <p:nvSpPr>
          <p:cNvPr id="6" name="Notes Placeholder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52298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80C59-AFA5-4D31-AF8F-8ECE08A3CE0A}" type="datetimeFigureOut">
              <a:rPr lang="en-GB" smtClean="0"/>
              <a:t>29/08/2017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3411D-04BE-4E7E-B22D-0D4304F42A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22977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80C59-AFA5-4D31-AF8F-8ECE08A3CE0A}" type="datetimeFigureOut">
              <a:rPr lang="en-GB" smtClean="0"/>
              <a:t>29/08/2017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3411D-04BE-4E7E-B22D-0D4304F42A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95960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80C59-AFA5-4D31-AF8F-8ECE08A3CE0A}" type="datetimeFigureOut">
              <a:rPr lang="en-GB" smtClean="0"/>
              <a:t>29/08/2017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3411D-04BE-4E7E-B22D-0D4304F42A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05134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21E75-26A0-45A5-B97D-795F01A99991}" type="datetimeFigureOut">
              <a:rPr lang="en-GB" smtClean="0"/>
              <a:t>29/08/2017</a:t>
            </a:fld>
            <a:endParaRPr lang="en-GB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BI Day</a:t>
            </a:r>
            <a:endParaRPr lang="en-GB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770E4-3362-467F-A985-80065CE875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827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80C59-AFA5-4D31-AF8F-8ECE08A3CE0A}" type="datetimeFigureOut">
              <a:rPr lang="en-GB" smtClean="0"/>
              <a:t>29/08/2017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3411D-04BE-4E7E-B22D-0D4304F42A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9125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80C59-AFA5-4D31-AF8F-8ECE08A3CE0A}" type="datetimeFigureOut">
              <a:rPr lang="en-GB" smtClean="0"/>
              <a:t>29/08/2017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3411D-04BE-4E7E-B22D-0D4304F42A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3081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80C59-AFA5-4D31-AF8F-8ECE08A3CE0A}" type="datetimeFigureOut">
              <a:rPr lang="en-GB" smtClean="0"/>
              <a:t>29/08/2017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3411D-04BE-4E7E-B22D-0D4304F42A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26398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80C59-AFA5-4D31-AF8F-8ECE08A3CE0A}" type="datetimeFigureOut">
              <a:rPr lang="en-GB" smtClean="0"/>
              <a:t>29/08/2017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3411D-04BE-4E7E-B22D-0D4304F42A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94694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80C59-AFA5-4D31-AF8F-8ECE08A3CE0A}" type="datetimeFigureOut">
              <a:rPr lang="en-GB" smtClean="0"/>
              <a:t>29/08/2017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3411D-04BE-4E7E-B22D-0D4304F42A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7989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80C59-AFA5-4D31-AF8F-8ECE08A3CE0A}" type="datetimeFigureOut">
              <a:rPr lang="en-GB" smtClean="0"/>
              <a:t>29/08/2017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3411D-04BE-4E7E-B22D-0D4304F42A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97723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80C59-AFA5-4D31-AF8F-8ECE08A3CE0A}" type="datetimeFigureOut">
              <a:rPr lang="en-GB" smtClean="0"/>
              <a:t>29/08/2017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3411D-04BE-4E7E-B22D-0D4304F42A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22555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80C59-AFA5-4D31-AF8F-8ECE08A3CE0A}" type="datetimeFigureOut">
              <a:rPr lang="en-GB" smtClean="0"/>
              <a:t>29/08/2017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3411D-04BE-4E7E-B22D-0D4304F42A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33979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780C59-AFA5-4D31-AF8F-8ECE08A3CE0A}" type="datetimeFigureOut">
              <a:rPr lang="en-GB" smtClean="0"/>
              <a:t>29/08/2017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03411D-04BE-4E7E-B22D-0D4304F42A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6136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emf"/><Relationship Id="rId7" Type="http://schemas.openxmlformats.org/officeDocument/2006/relationships/image" Target="../media/image7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jpg"/><Relationship Id="rId5" Type="http://schemas.openxmlformats.org/officeDocument/2006/relationships/image" Target="../media/image5.png"/><Relationship Id="rId10" Type="http://schemas.openxmlformats.org/officeDocument/2006/relationships/image" Target="../media/image10.emf"/><Relationship Id="rId4" Type="http://schemas.openxmlformats.org/officeDocument/2006/relationships/image" Target="../media/image4.emf"/><Relationship Id="rId9" Type="http://schemas.openxmlformats.org/officeDocument/2006/relationships/image" Target="../media/image9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xO6YuPbzHp0&amp;feature=youtu.be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LIU WS Intervention in TS3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Ray Veness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16903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0" y="19598"/>
            <a:ext cx="12192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200" b="1" dirty="0"/>
              <a:t>New fast wire </a:t>
            </a:r>
            <a:r>
              <a:rPr lang="en-GB" sz="3200" b="1" dirty="0" smtClean="0"/>
              <a:t>scanner. Kinematic Unit</a:t>
            </a:r>
            <a:endParaRPr lang="en-GB" sz="3200" b="1" dirty="0"/>
          </a:p>
        </p:txBody>
      </p:sp>
      <p:pic>
        <p:nvPicPr>
          <p:cNvPr id="44" name="Picture 4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604373"/>
            <a:ext cx="5981384" cy="4498562"/>
          </a:xfrm>
          <a:prstGeom prst="rect">
            <a:avLst/>
          </a:prstGeom>
        </p:spPr>
      </p:pic>
      <p:sp>
        <p:nvSpPr>
          <p:cNvPr id="45" name="TextBox 44"/>
          <p:cNvSpPr txBox="1"/>
          <p:nvPr/>
        </p:nvSpPr>
        <p:spPr>
          <a:xfrm>
            <a:off x="0" y="483013"/>
            <a:ext cx="7632712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 smtClean="0"/>
              <a:t>Interchangeability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One design of kinematic unit for all machines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Interchangeability of components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 smtClean="0"/>
              <a:t>Design and Production Features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Both shaft supports located in the stepped chamber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No drum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Direct drive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Cantilevered shaft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Magnetic auto-return device (magnetic brake)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Standard CF flange DN273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Optimised design of forks (reduced deformation)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Optimized design of optical encoder disc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sz="2000" b="1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 smtClean="0"/>
              <a:t>Vacuum</a:t>
            </a:r>
            <a:endParaRPr lang="en-GB" sz="2000" b="1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Optical encoder focusers are outside vacuum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Hybrid bearings (SS races, ceramic balls)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Vacuum compatible motor supplied directly from subcontractor (CERN qualified)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Increased stepped chamber wall thickness (0.4 mm vs. 0.3 mm)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039100" y="5248275"/>
            <a:ext cx="39301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Designed in collaboration with EN-MME</a:t>
            </a:r>
          </a:p>
          <a:p>
            <a:r>
              <a:rPr lang="en-GB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(N. Chritin, A. Demougeot)</a:t>
            </a:r>
            <a:endParaRPr lang="en-GB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3" name="Picture 5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66955" y="444654"/>
            <a:ext cx="1210429" cy="1149416"/>
          </a:xfrm>
          <a:prstGeom prst="rect">
            <a:avLst/>
          </a:prstGeom>
        </p:spPr>
      </p:pic>
      <p:cxnSp>
        <p:nvCxnSpPr>
          <p:cNvPr id="54" name="Straight Connector 53"/>
          <p:cNvCxnSpPr/>
          <p:nvPr/>
        </p:nvCxnSpPr>
        <p:spPr>
          <a:xfrm flipV="1">
            <a:off x="10959626" y="535001"/>
            <a:ext cx="1025085" cy="968722"/>
          </a:xfrm>
          <a:prstGeom prst="line">
            <a:avLst/>
          </a:prstGeom>
          <a:ln w="7620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10998903" y="625414"/>
            <a:ext cx="946530" cy="808029"/>
          </a:xfrm>
          <a:prstGeom prst="line">
            <a:avLst/>
          </a:prstGeom>
          <a:ln w="7620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1009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17453" y="1143736"/>
            <a:ext cx="3865901" cy="2252757"/>
          </a:xfrm>
          <a:prstGeom prst="roundRect">
            <a:avLst>
              <a:gd name="adj" fmla="val 3627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/>
          <a:srcRect l="2448" t="3019" r="52987" b="12236"/>
          <a:stretch/>
        </p:blipFill>
        <p:spPr>
          <a:xfrm>
            <a:off x="7970546" y="979521"/>
            <a:ext cx="790575" cy="9059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24" name="Rectangle 23"/>
          <p:cNvSpPr/>
          <p:nvPr/>
        </p:nvSpPr>
        <p:spPr>
          <a:xfrm>
            <a:off x="0" y="0"/>
            <a:ext cx="12192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200" b="1" dirty="0" smtClean="0"/>
              <a:t>Shaft Angular </a:t>
            </a:r>
            <a:r>
              <a:rPr lang="en-GB" sz="3200" b="1" dirty="0"/>
              <a:t>P</a:t>
            </a:r>
            <a:r>
              <a:rPr lang="en-GB" sz="3200" b="1" dirty="0" smtClean="0"/>
              <a:t>osition Measurements. Optical Position Sensor</a:t>
            </a:r>
            <a:endParaRPr lang="en-GB" sz="3200" b="1" dirty="0"/>
          </a:p>
        </p:txBody>
      </p:sp>
      <p:pic>
        <p:nvPicPr>
          <p:cNvPr id="8" name="Picture 1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25" t="14030" r="20681" b="15061"/>
          <a:stretch/>
        </p:blipFill>
        <p:spPr bwMode="auto">
          <a:xfrm>
            <a:off x="8023588" y="4280776"/>
            <a:ext cx="2183113" cy="2020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203874" y="671346"/>
            <a:ext cx="7484282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GB" sz="1600" dirty="0" smtClean="0"/>
              <a:t>Optical encoder disk located inside vacuum 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GB" sz="1600" dirty="0" smtClean="0"/>
              <a:t>Follows the shaft movement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GB" sz="1600" dirty="0"/>
              <a:t>Lens system and optical fiber are located </a:t>
            </a:r>
            <a:r>
              <a:rPr lang="en-GB" sz="1600" dirty="0" smtClean="0"/>
              <a:t>outside </a:t>
            </a:r>
            <a:r>
              <a:rPr lang="en-GB" sz="1600" dirty="0"/>
              <a:t>the vacuum volume</a:t>
            </a:r>
          </a:p>
          <a:p>
            <a:pPr marL="742950" lvl="1" indent="-285750" algn="just">
              <a:buFont typeface="Wingdings" panose="05000000000000000000" pitchFamily="2" charset="2"/>
              <a:buChar char="§"/>
            </a:pPr>
            <a:r>
              <a:rPr lang="en-GB" sz="1600" dirty="0"/>
              <a:t>Trapped volumes avoided</a:t>
            </a:r>
          </a:p>
          <a:p>
            <a:pPr marL="742950" lvl="1" indent="-285750" algn="just">
              <a:buFont typeface="Wingdings" panose="05000000000000000000" pitchFamily="2" charset="2"/>
              <a:buChar char="§"/>
            </a:pPr>
            <a:r>
              <a:rPr lang="en-GB" sz="1600" dirty="0"/>
              <a:t>Reduced outgassing load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GB" sz="1600" dirty="0"/>
              <a:t>Focal distance adjustment possibility by means of fine pitch thread</a:t>
            </a:r>
          </a:p>
          <a:p>
            <a:pPr marL="742950" lvl="1" indent="-285750" algn="just">
              <a:buFont typeface="Wingdings" panose="05000000000000000000" pitchFamily="2" charset="2"/>
              <a:buChar char="§"/>
            </a:pPr>
            <a:r>
              <a:rPr lang="en-GB" sz="1600" dirty="0"/>
              <a:t>Access from outside without </a:t>
            </a:r>
            <a:r>
              <a:rPr lang="en-GB" sz="1600" dirty="0" smtClean="0"/>
              <a:t>venting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GB" sz="1600" dirty="0" smtClean="0"/>
              <a:t>Glass disk with chrome encoder pattern deposition (baseline)</a:t>
            </a:r>
          </a:p>
          <a:p>
            <a:pPr marL="742950" lvl="1" indent="-285750" algn="just">
              <a:buFont typeface="Wingdings" panose="05000000000000000000" pitchFamily="2" charset="2"/>
              <a:buChar char="§"/>
            </a:pPr>
            <a:r>
              <a:rPr lang="en-GB" sz="1600" dirty="0" smtClean="0"/>
              <a:t>So far better optical properties</a:t>
            </a:r>
          </a:p>
          <a:p>
            <a:pPr marL="742950" lvl="1" indent="-285750" algn="just">
              <a:buFont typeface="Wingdings" panose="05000000000000000000" pitchFamily="2" charset="2"/>
              <a:buChar char="§"/>
            </a:pPr>
            <a:r>
              <a:rPr lang="en-GB" sz="1600" dirty="0" smtClean="0"/>
              <a:t>Disk holder required (2 additional parts)</a:t>
            </a:r>
            <a:r>
              <a:rPr lang="en-GB" sz="1600" dirty="0"/>
              <a:t> </a:t>
            </a:r>
            <a:endParaRPr lang="en-GB" sz="1600" dirty="0" smtClean="0"/>
          </a:p>
          <a:p>
            <a:pPr marL="742950" lvl="1" indent="-285750" algn="just">
              <a:buFont typeface="Wingdings" panose="05000000000000000000" pitchFamily="2" charset="2"/>
              <a:buChar char="§"/>
            </a:pPr>
            <a:r>
              <a:rPr lang="en-GB" sz="1600" dirty="0" smtClean="0"/>
              <a:t>Higher </a:t>
            </a:r>
            <a:r>
              <a:rPr lang="en-GB" sz="1600" dirty="0"/>
              <a:t>inertia </a:t>
            </a:r>
            <a:endParaRPr lang="en-GB" sz="1600" dirty="0" smtClean="0"/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GB" sz="1600" dirty="0" smtClean="0"/>
              <a:t>Metal disk with laser </a:t>
            </a:r>
            <a:r>
              <a:rPr lang="en-GB" sz="1600" dirty="0"/>
              <a:t>engraved encoder </a:t>
            </a:r>
            <a:r>
              <a:rPr lang="en-GB" sz="1600" dirty="0" smtClean="0"/>
              <a:t>pattern (preferred upgrade)</a:t>
            </a:r>
          </a:p>
          <a:p>
            <a:pPr marL="742950" lvl="1" indent="-285750" algn="just">
              <a:buFont typeface="Wingdings" panose="05000000000000000000" pitchFamily="2" charset="2"/>
              <a:buChar char="§"/>
            </a:pPr>
            <a:r>
              <a:rPr lang="en-GB" sz="1600" dirty="0" smtClean="0"/>
              <a:t>Optical properties are comparable with glass disk (by recent tests)</a:t>
            </a:r>
          </a:p>
          <a:p>
            <a:pPr marL="742950" lvl="1" indent="-285750" algn="just">
              <a:buFont typeface="Wingdings" panose="05000000000000000000" pitchFamily="2" charset="2"/>
              <a:buChar char="§"/>
            </a:pPr>
            <a:r>
              <a:rPr lang="en-GB" sz="1600" dirty="0" smtClean="0"/>
              <a:t>Laser engraving in collaboration with Dundee University </a:t>
            </a:r>
          </a:p>
          <a:p>
            <a:pPr marL="742950" lvl="1" indent="-285750" algn="just">
              <a:buFont typeface="Wingdings" panose="05000000000000000000" pitchFamily="2" charset="2"/>
              <a:buChar char="§"/>
            </a:pPr>
            <a:r>
              <a:rPr lang="en-GB" sz="1600" dirty="0" smtClean="0"/>
              <a:t>Lower inertia due to optimised design</a:t>
            </a:r>
          </a:p>
          <a:p>
            <a:pPr marL="742950" lvl="1" indent="-285750" algn="just">
              <a:buFont typeface="Wingdings" panose="05000000000000000000" pitchFamily="2" charset="2"/>
              <a:buChar char="§"/>
            </a:pPr>
            <a:r>
              <a:rPr lang="en-GB" sz="1600" dirty="0" smtClean="0"/>
              <a:t>Installation directly on the shaft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GB" sz="1600" dirty="0" smtClean="0"/>
              <a:t>Bakable up to 200 </a:t>
            </a:r>
            <a:r>
              <a:rPr lang="en-GB" sz="1600" dirty="0" smtClean="0">
                <a:latin typeface="Calibri" panose="020F0502020204030204" pitchFamily="34" charset="0"/>
              </a:rPr>
              <a:t>⁰C (metal disk)</a:t>
            </a:r>
            <a:endParaRPr lang="en-GB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8023588" y="3465679"/>
            <a:ext cx="40400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i="1" dirty="0" smtClean="0"/>
              <a:t>roughness of optical track: Rt0.04</a:t>
            </a:r>
          </a:p>
          <a:p>
            <a:r>
              <a:rPr lang="en-GB" sz="2000" i="1" dirty="0" smtClean="0"/>
              <a:t>Optical slits pitch 0.02 mm.</a:t>
            </a:r>
            <a:endParaRPr lang="en-GB" sz="2000" i="1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89" t="43526" r="28185" b="23419"/>
          <a:stretch/>
        </p:blipFill>
        <p:spPr>
          <a:xfrm>
            <a:off x="10294026" y="4267803"/>
            <a:ext cx="1668323" cy="2046706"/>
          </a:xfrm>
          <a:prstGeom prst="rect">
            <a:avLst/>
          </a:prstGeom>
        </p:spPr>
      </p:pic>
      <p:sp>
        <p:nvSpPr>
          <p:cNvPr id="15" name="Rounded Rectangle 14"/>
          <p:cNvSpPr/>
          <p:nvPr/>
        </p:nvSpPr>
        <p:spPr>
          <a:xfrm>
            <a:off x="7941894" y="4201981"/>
            <a:ext cx="4121777" cy="2136412"/>
          </a:xfrm>
          <a:prstGeom prst="roundRect">
            <a:avLst>
              <a:gd name="adj" fmla="val 2798"/>
            </a:avLst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89280" y="4280776"/>
            <a:ext cx="2401781" cy="2434190"/>
          </a:xfrm>
          <a:prstGeom prst="rect">
            <a:avLst/>
          </a:prstGeom>
        </p:spPr>
      </p:pic>
      <p:pic>
        <p:nvPicPr>
          <p:cNvPr id="16" name="Picture 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074587" y="5036011"/>
            <a:ext cx="1742855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92796" y="5562937"/>
            <a:ext cx="1041732" cy="104471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575352" y="5562937"/>
            <a:ext cx="1045018" cy="104471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20877" y="5117998"/>
            <a:ext cx="14518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Al microstructure</a:t>
            </a:r>
          </a:p>
          <a:p>
            <a:r>
              <a:rPr lang="en-GB" sz="1400" dirty="0" smtClean="0"/>
              <a:t>RSP6061      6062</a:t>
            </a:r>
            <a:endParaRPr lang="en-GB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7859666" y="6488668"/>
            <a:ext cx="4367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 smtClean="0">
                <a:solidFill>
                  <a:srgbClr val="00B050"/>
                </a:solidFill>
              </a:rPr>
              <a:t>…Acquisition will be discussed by Federico…</a:t>
            </a:r>
            <a:endParaRPr lang="en-GB" b="1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7424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09469"/>
            <a:ext cx="12192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200" b="1" dirty="0"/>
              <a:t>New fast wire </a:t>
            </a:r>
            <a:r>
              <a:rPr lang="en-GB" sz="3200" b="1" dirty="0" smtClean="0"/>
              <a:t>scanner prototype in PS Booster (4L1)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0275" y="1916988"/>
            <a:ext cx="5829300" cy="4371975"/>
          </a:xfrm>
          <a:prstGeom prst="roundRect">
            <a:avLst>
              <a:gd name="adj" fmla="val 24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6654370" y="1068943"/>
            <a:ext cx="47133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i="1" dirty="0" smtClean="0"/>
              <a:t>Prototype installed in PS Booster on 15.03.2017</a:t>
            </a:r>
          </a:p>
          <a:p>
            <a:pPr algn="ctr"/>
            <a:r>
              <a:rPr lang="en-GB" b="1" i="1" dirty="0" smtClean="0"/>
              <a:t>Ready for operation</a:t>
            </a:r>
            <a:endParaRPr lang="en-GB" b="1" i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17701"/>
          <a:stretch/>
        </p:blipFill>
        <p:spPr>
          <a:xfrm>
            <a:off x="800100" y="1562100"/>
            <a:ext cx="4264649" cy="4803063"/>
          </a:xfrm>
          <a:prstGeom prst="roundRect">
            <a:avLst>
              <a:gd name="adj" fmla="val 5379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1308917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26468" y="2762655"/>
            <a:ext cx="80058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hlinkClick r:id="rId2"/>
              </a:rPr>
              <a:t>https://www.youtube.com/watch?v=xO6YuPbzHp0&amp;feature=youtu.be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505458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309</Words>
  <Application>Microsoft Office PowerPoint</Application>
  <PresentationFormat>Widescreen</PresentationFormat>
  <Paragraphs>55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Wingdings</vt:lpstr>
      <vt:lpstr>Office Theme</vt:lpstr>
      <vt:lpstr>LIU WS Intervention in TS3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LIU WS Intervention in TS3</dc:title>
  <dc:creator>Raymond Veness</dc:creator>
  <cp:lastModifiedBy>Raymond Veness</cp:lastModifiedBy>
  <cp:revision>2</cp:revision>
  <dcterms:created xsi:type="dcterms:W3CDTF">2017-08-29T14:01:25Z</dcterms:created>
  <dcterms:modified xsi:type="dcterms:W3CDTF">2017-08-29T14:05:17Z</dcterms:modified>
</cp:coreProperties>
</file>