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9"/>
    <p:restoredTop sz="94701"/>
  </p:normalViewPr>
  <p:slideViewPr>
    <p:cSldViewPr snapToGrid="0" snapToObjects="1">
      <p:cViewPr>
        <p:scale>
          <a:sx n="77" d="100"/>
          <a:sy n="77" d="100"/>
        </p:scale>
        <p:origin x="336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9AB3A824-1A51-4B26-AD58-A6D8E14F6C04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3CBC1C18-307B-4F68-A007-B5B542270E8D}" type="datetimeFigureOut">
              <a:rPr lang="en-US" smtClean="0"/>
              <a:t>10/2/17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66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4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Relationship Id="rId3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Measurement of Emittance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Blackmore</a:t>
            </a:r>
          </a:p>
          <a:p>
            <a:r>
              <a:rPr lang="en-GB" dirty="0" smtClean="0"/>
              <a:t>CM49</a:t>
            </a:r>
          </a:p>
          <a:p>
            <a:r>
              <a:rPr lang="en-GB" dirty="0" smtClean="0"/>
              <a:t>Oct 3</a:t>
            </a:r>
            <a:r>
              <a:rPr lang="en-GB" baseline="30000" dirty="0" smtClean="0"/>
              <a:t>rd</a:t>
            </a:r>
            <a:r>
              <a:rPr lang="en-GB" dirty="0" smtClean="0"/>
              <a:t> 2017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rgbClr val="FFFF00"/>
                </a:solidFill>
              </a:rPr>
              <a:t>1/19</a:t>
            </a:r>
            <a:endParaRPr lang="en-GB" b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82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Can we improve MC agreement?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2084832"/>
            <a:ext cx="9720073" cy="2404041"/>
          </a:xfrm>
        </p:spPr>
        <p:txBody>
          <a:bodyPr>
            <a:normAutofit/>
          </a:bodyPr>
          <a:lstStyle/>
          <a:p>
            <a:pPr>
              <a:buFont typeface="Courier New" charset="0"/>
              <a:buChar char="o"/>
            </a:pPr>
            <a:r>
              <a:rPr lang="en-GB" dirty="0" smtClean="0"/>
              <a:t> </a:t>
            </a:r>
            <a:r>
              <a:rPr lang="en-GB" dirty="0" err="1" smtClean="0"/>
              <a:t>Durga</a:t>
            </a:r>
            <a:r>
              <a:rPr lang="en-GB" dirty="0" smtClean="0"/>
              <a:t> made 4 different MC’s to go with Run 7469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Uses MAUS 2.9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Data reconstructed with MAUS 2.9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 Don’t have “diffuser tracking”, so comparing distributions </a:t>
            </a:r>
            <a:r>
              <a:rPr lang="en-GB" i="1" dirty="0" smtClean="0"/>
              <a:t>without</a:t>
            </a:r>
            <a:r>
              <a:rPr lang="en-GB" dirty="0" smtClean="0"/>
              <a:t> the diffuser aperture cut (all other cuts remain the same)</a:t>
            </a:r>
          </a:p>
          <a:p>
            <a:pPr lvl="2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... advised to use a MAUS 3.0 reconstruction of data and MC for global tracking</a:t>
            </a:r>
          </a:p>
          <a:p>
            <a:pPr lvl="2">
              <a:buFont typeface="Courier New" charset="0"/>
              <a:buChar char="o"/>
            </a:pPr>
            <a:r>
              <a:rPr lang="en-GB" dirty="0" smtClean="0"/>
              <a:t>... see “slide 2”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026830"/>
              </p:ext>
            </p:extLst>
          </p:nvPr>
        </p:nvGraphicFramePr>
        <p:xfrm>
          <a:off x="2181629" y="4488873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738"/>
                <a:gridCol w="602026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MC nickname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What is it?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“Magic”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 default beamline</a:t>
                      </a:r>
                      <a:r>
                        <a:rPr lang="en-GB" baseline="0" dirty="0" smtClean="0"/>
                        <a:t> for Run 7469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“Magic p2”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Default beamline with D2 current + 2%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“Fit”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Beamline</a:t>
                      </a:r>
                      <a:r>
                        <a:rPr lang="en-GB" baseline="0" dirty="0" smtClean="0"/>
                        <a:t> using Paolo’s D2 current-field fit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“Fit p1”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Using Paolo’s D2 current-fit</a:t>
                      </a:r>
                      <a:r>
                        <a:rPr lang="en-GB" baseline="0" dirty="0" smtClean="0"/>
                        <a:t> + 1%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>
                    <a:lumMod val="65000"/>
                  </a:schemeClr>
                </a:solidFill>
              </a:rPr>
              <a:t>10/19</a:t>
            </a:r>
            <a:endParaRPr lang="en-GB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87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Chi-square/</a:t>
            </a:r>
            <a:r>
              <a:rPr lang="en-GB" dirty="0" err="1" smtClean="0"/>
              <a:t>dof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36114" y="1874340"/>
            <a:ext cx="4045692" cy="56504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04101" y="1863039"/>
            <a:ext cx="4181302" cy="58086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6176" y="2307365"/>
            <a:ext cx="438808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</a:t>
            </a:r>
            <a:r>
              <a:rPr lang="en-GB" smtClean="0">
                <a:solidFill>
                  <a:schemeClr val="bg1"/>
                </a:solidFill>
              </a:rPr>
              <a:t>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7841" y="2307365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9477" y="1011858"/>
            <a:ext cx="392360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Track fitting changed</a:t>
            </a:r>
          </a:p>
          <a:p>
            <a:r>
              <a:rPr lang="en-GB" dirty="0" smtClean="0"/>
              <a:t>   ... and is different again in MAUS 3.0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11/19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37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73983" y="1653130"/>
            <a:ext cx="4370290" cy="64174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TKU total momentum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16176" y="2307365"/>
            <a:ext cx="438808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</a:t>
            </a:r>
            <a:r>
              <a:rPr lang="en-GB" smtClean="0">
                <a:solidFill>
                  <a:schemeClr val="bg1"/>
                </a:solidFill>
              </a:rPr>
              <a:t>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7841" y="2307365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66228" y="1877054"/>
            <a:ext cx="4326129" cy="59254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9477" y="1011858"/>
            <a:ext cx="392360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Total momentum at TKU appears similar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010996" y="1427356"/>
            <a:ext cx="3192088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... so without fiddling with cuts, what happens to other MC’s?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12/19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7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TKU total momentum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5680" y="2307367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14067" y="1877056"/>
            <a:ext cx="4326129" cy="59254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9477" y="1011858"/>
            <a:ext cx="392360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Total momentum at TKU appears similar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010996" y="1427356"/>
            <a:ext cx="3192088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... so without fiddling with cuts, what happens to other MC’s?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9402" y="3046031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96373" y="1735867"/>
            <a:ext cx="4165940" cy="60253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85184" y="3046031"/>
            <a:ext cx="123222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Magic p2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13/19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5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189959" y="1826582"/>
            <a:ext cx="4169073" cy="58693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TKU total momentum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5680" y="2307367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14067" y="1877056"/>
            <a:ext cx="4326129" cy="59254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9477" y="1011858"/>
            <a:ext cx="392360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Total momentum at TKU appears similar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010996" y="1427356"/>
            <a:ext cx="3192088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... so without fiddling with cuts, what happens to other MC’s?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9402" y="3046031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5184" y="3046031"/>
            <a:ext cx="496518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Fit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14/19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148713" y="1856741"/>
            <a:ext cx="4169076" cy="58089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TKU total momentum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5680" y="2307367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14067" y="1877056"/>
            <a:ext cx="4326129" cy="59254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9477" y="1011858"/>
            <a:ext cx="3923607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Total momentum at TKU appears similar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010996" y="1427356"/>
            <a:ext cx="3192088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... so without fiddling with cuts, what happens to other MC’s?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9402" y="3046031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5184" y="3046031"/>
            <a:ext cx="84565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Fit p1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15/19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0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65804" y="1877812"/>
            <a:ext cx="4151870" cy="57496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98841" y="1889922"/>
            <a:ext cx="4170157" cy="5765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(Best) Time of flight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5680" y="2307367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9477" y="1011858"/>
            <a:ext cx="392360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“Magic p2” captures TKU P best</a:t>
            </a:r>
          </a:p>
          <a:p>
            <a:r>
              <a:rPr lang="en-GB" dirty="0"/>
              <a:t> </a:t>
            </a:r>
            <a:r>
              <a:rPr lang="en-GB" dirty="0" smtClean="0"/>
              <a:t>   .. better time-of-flight, but not perfect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9402" y="3046031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5184" y="3046031"/>
            <a:ext cx="1228038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 p2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16/19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29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259898" y="1883144"/>
            <a:ext cx="4136612" cy="58304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55766" y="1745639"/>
            <a:ext cx="4223514" cy="60012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(Best) TOF1 |P|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15680" y="2307367"/>
            <a:ext cx="3573440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MAUS 2.9, all cuts except at diffuser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9477" y="1011858"/>
            <a:ext cx="3923607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“Magic p2” captures TKU P best</a:t>
            </a:r>
          </a:p>
          <a:p>
            <a:r>
              <a:rPr lang="en-GB" dirty="0"/>
              <a:t> </a:t>
            </a:r>
            <a:r>
              <a:rPr lang="en-GB" dirty="0" smtClean="0"/>
              <a:t>   .. better time-of-flight, but not perfect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49402" y="3046031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85184" y="3046031"/>
            <a:ext cx="1228038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 p2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17/19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(TOF, TKU |P|)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31207" y="-1344168"/>
            <a:ext cx="378372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38028" y="2476765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96369" y="2476765"/>
            <a:ext cx="812402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707297" y="2001760"/>
            <a:ext cx="3971476" cy="69979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38027" y="5591668"/>
            <a:ext cx="1075111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 p2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96368" y="5591668"/>
            <a:ext cx="1078410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Magic p2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4128" y="2084832"/>
            <a:ext cx="35644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Need diffuser aperture cut to improve Recon MC agreement with data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18/19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33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2816352" cy="1499616"/>
          </a:xfrm>
        </p:spPr>
        <p:txBody>
          <a:bodyPr/>
          <a:lstStyle/>
          <a:p>
            <a:r>
              <a:rPr lang="en-GB" smtClean="0"/>
              <a:t>Summary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88252"/>
              </p:ext>
            </p:extLst>
          </p:nvPr>
        </p:nvGraphicFramePr>
        <p:xfrm>
          <a:off x="708299" y="2084832"/>
          <a:ext cx="7182196" cy="42333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2576"/>
                <a:gridCol w="1410060"/>
                <a:gridCol w="1410060"/>
                <a:gridCol w="1109750"/>
                <a:gridCol w="1109750"/>
              </a:tblGrid>
              <a:tr h="822125">
                <a:tc>
                  <a:txBody>
                    <a:bodyPr/>
                    <a:lstStyle/>
                    <a:p>
                      <a:r>
                        <a:rPr lang="en-GB" dirty="0" smtClean="0"/>
                        <a:t>Data/Recon comparison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# surviving particles</a:t>
                      </a:r>
                      <a:r>
                        <a:rPr lang="en-GB" baseline="0" dirty="0" smtClean="0"/>
                        <a:t> after all but “diffuser cut”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# surviving particles after all cuts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81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Recon MC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Data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Recon MC</a:t>
                      </a:r>
                      <a:endParaRPr lang="en-GB" dirty="0"/>
                    </a:p>
                  </a:txBody>
                  <a:tcPr/>
                </a:tc>
              </a:tr>
              <a:tr h="482138">
                <a:tc>
                  <a:txBody>
                    <a:bodyPr/>
                    <a:lstStyle/>
                    <a:p>
                      <a:r>
                        <a:rPr lang="en-GB" dirty="0" smtClean="0"/>
                        <a:t>MAUS 2.8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23,276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26,944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18,711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20,552</a:t>
                      </a:r>
                      <a:endParaRPr lang="en-GB" dirty="0"/>
                    </a:p>
                  </a:txBody>
                  <a:tcPr/>
                </a:tc>
              </a:tr>
              <a:tr h="627750">
                <a:tc>
                  <a:txBody>
                    <a:bodyPr/>
                    <a:lstStyle/>
                    <a:p>
                      <a:r>
                        <a:rPr lang="en-GB" dirty="0" smtClean="0"/>
                        <a:t>MAUS 2.9: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dirty="0" smtClean="0"/>
                        <a:t>Magic</a:t>
                      </a:r>
                      <a:endParaRPr lang="en-GB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22,387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24,844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</a:tr>
              <a:tr h="627750">
                <a:tc>
                  <a:txBody>
                    <a:bodyPr/>
                    <a:lstStyle/>
                    <a:p>
                      <a:r>
                        <a:rPr lang="en-GB" dirty="0" smtClean="0"/>
                        <a:t>MAUS 2.9: Magic p2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26,210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</a:tr>
              <a:tr h="627750">
                <a:tc>
                  <a:txBody>
                    <a:bodyPr/>
                    <a:lstStyle/>
                    <a:p>
                      <a:r>
                        <a:rPr lang="en-GB" dirty="0" smtClean="0"/>
                        <a:t>MAUS 2.9: Fit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24.795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</a:tr>
              <a:tr h="627750">
                <a:tc>
                  <a:txBody>
                    <a:bodyPr/>
                    <a:lstStyle/>
                    <a:p>
                      <a:r>
                        <a:rPr lang="en-GB" dirty="0" smtClean="0"/>
                        <a:t>MAUS 2.9: Fit</a:t>
                      </a:r>
                      <a:r>
                        <a:rPr lang="en-GB" baseline="0" dirty="0" smtClean="0"/>
                        <a:t> p1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mtClean="0"/>
                        <a:t>25,373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...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06324" y="764147"/>
            <a:ext cx="3714127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Going ahead with “Magic p2” for </a:t>
            </a:r>
            <a:r>
              <a:rPr lang="en-GB" b="1" u="sng" dirty="0" smtClean="0"/>
              <a:t>absolutely, definitely, under-no-circumstances-not final*</a:t>
            </a:r>
            <a:r>
              <a:rPr lang="en-GB" dirty="0" smtClean="0"/>
              <a:t> processing of data and MC 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Gains diffuser tracking, better tracker reconstruction</a:t>
            </a:r>
          </a:p>
          <a:p>
            <a:pPr marL="742950" lvl="1" indent="-285750">
              <a:buFont typeface="Courier New" charset="0"/>
              <a:buChar char="o"/>
            </a:pPr>
            <a:endParaRPr lang="en-GB" dirty="0"/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Concerns: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From MAUS 2.8 to 2.9 there’s an overall reduction in particles passing defined cuts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Change in chi-square/</a:t>
            </a:r>
            <a:r>
              <a:rPr lang="en-GB" dirty="0" err="1" smtClean="0"/>
              <a:t>dof</a:t>
            </a:r>
            <a:r>
              <a:rPr lang="en-GB" dirty="0" smtClean="0"/>
              <a:t> distribution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Re-evaluate cut threshold once MAUS 3.0 distribution’s been seen</a:t>
            </a:r>
          </a:p>
          <a:p>
            <a:pPr marL="742950" lvl="1" indent="-285750">
              <a:buFont typeface="Courier New" charset="0"/>
              <a:buChar char="o"/>
            </a:pPr>
            <a:endParaRPr lang="en-GB" dirty="0"/>
          </a:p>
          <a:p>
            <a:pPr marL="285750" indent="-285750">
              <a:buFont typeface="Courier New" charset="0"/>
              <a:buChar char="o"/>
            </a:pPr>
            <a:r>
              <a:rPr lang="en-GB" dirty="0" smtClean="0"/>
              <a:t>With best-available MC, can bin emittance and (fingers crossed) see better agreement between data and MC.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821" y="0"/>
            <a:ext cx="36450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/>
              <a:t>* not legally binding, because sometimes I make mistakes...</a:t>
            </a:r>
            <a:endParaRPr lang="en-GB" sz="12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1435062" y="0"/>
            <a:ext cx="756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19/19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9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964585" y="4849522"/>
            <a:ext cx="3136481" cy="941144"/>
            <a:chOff x="5621726" y="1549533"/>
            <a:chExt cx="3136481" cy="941144"/>
          </a:xfrm>
          <a:solidFill>
            <a:schemeClr val="bg2"/>
          </a:solidFill>
        </p:grpSpPr>
        <p:sp>
          <p:nvSpPr>
            <p:cNvPr id="21" name="Rectangle 20"/>
            <p:cNvSpPr/>
            <p:nvPr/>
          </p:nvSpPr>
          <p:spPr>
            <a:xfrm>
              <a:off x="5621726" y="1706915"/>
              <a:ext cx="2803666" cy="7837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riangle 21"/>
            <p:cNvSpPr/>
            <p:nvPr/>
          </p:nvSpPr>
          <p:spPr>
            <a:xfrm rot="3592338">
              <a:off x="8126331" y="1425009"/>
              <a:ext cx="507352" cy="75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480580" y="1779192"/>
            <a:ext cx="3238784" cy="1015740"/>
            <a:chOff x="7480580" y="1779192"/>
            <a:chExt cx="3238784" cy="1015740"/>
          </a:xfrm>
          <a:solidFill>
            <a:schemeClr val="bg2"/>
          </a:solidFill>
        </p:grpSpPr>
        <p:sp>
          <p:nvSpPr>
            <p:cNvPr id="14" name="Rectangle 13"/>
            <p:cNvSpPr/>
            <p:nvPr/>
          </p:nvSpPr>
          <p:spPr>
            <a:xfrm>
              <a:off x="7915698" y="1779192"/>
              <a:ext cx="2803666" cy="7837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riangle 14"/>
            <p:cNvSpPr/>
            <p:nvPr/>
          </p:nvSpPr>
          <p:spPr>
            <a:xfrm rot="13810352">
              <a:off x="7605104" y="2163056"/>
              <a:ext cx="507352" cy="75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Analysis loop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 rot="13898298">
            <a:off x="3826764" y="1896035"/>
            <a:ext cx="4114800" cy="4114800"/>
            <a:chOff x="3826764" y="1896035"/>
            <a:chExt cx="4114800" cy="4114800"/>
          </a:xfrm>
        </p:grpSpPr>
        <p:sp>
          <p:nvSpPr>
            <p:cNvPr id="4" name="Oval 3"/>
            <p:cNvSpPr/>
            <p:nvPr/>
          </p:nvSpPr>
          <p:spPr>
            <a:xfrm>
              <a:off x="3826764" y="1896035"/>
              <a:ext cx="4114800" cy="4114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 rot="18761015">
              <a:off x="6747601" y="4503666"/>
              <a:ext cx="799607" cy="1237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/>
            <p:cNvSpPr/>
            <p:nvPr/>
          </p:nvSpPr>
          <p:spPr>
            <a:xfrm>
              <a:off x="4235665" y="2366951"/>
              <a:ext cx="3282247" cy="317296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ight Triangle 5"/>
            <p:cNvSpPr/>
            <p:nvPr/>
          </p:nvSpPr>
          <p:spPr>
            <a:xfrm rot="688820">
              <a:off x="6656702" y="5154481"/>
              <a:ext cx="645459" cy="591671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ight Triangle 6"/>
            <p:cNvSpPr/>
            <p:nvPr/>
          </p:nvSpPr>
          <p:spPr>
            <a:xfrm>
              <a:off x="7214488" y="4504495"/>
              <a:ext cx="645459" cy="591671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151238" y="1842118"/>
            <a:ext cx="2178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Someone proposes </a:t>
            </a:r>
            <a:r>
              <a:rPr lang="en-GB" smtClean="0"/>
              <a:t>something interesting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87476" y="5235804"/>
            <a:ext cx="293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Should it have changed?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7572758" y="4925324"/>
            <a:ext cx="3146606" cy="943741"/>
            <a:chOff x="7273772" y="1999220"/>
            <a:chExt cx="3146606" cy="943741"/>
          </a:xfrm>
          <a:solidFill>
            <a:schemeClr val="bg2"/>
          </a:solidFill>
        </p:grpSpPr>
        <p:sp>
          <p:nvSpPr>
            <p:cNvPr id="18" name="Rectangle 17"/>
            <p:cNvSpPr/>
            <p:nvPr/>
          </p:nvSpPr>
          <p:spPr>
            <a:xfrm>
              <a:off x="7616712" y="2159199"/>
              <a:ext cx="2803666" cy="7837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riangle 18"/>
            <p:cNvSpPr/>
            <p:nvPr/>
          </p:nvSpPr>
          <p:spPr>
            <a:xfrm rot="17796790">
              <a:off x="7398296" y="1874696"/>
              <a:ext cx="507352" cy="75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125433" y="5179549"/>
            <a:ext cx="2562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Distribution/selection changes</a:t>
            </a:r>
            <a:endParaRPr lang="en-GB" dirty="0"/>
          </a:p>
        </p:txBody>
      </p:sp>
      <p:grpSp>
        <p:nvGrpSpPr>
          <p:cNvPr id="23" name="Group 22"/>
          <p:cNvGrpSpPr/>
          <p:nvPr/>
        </p:nvGrpSpPr>
        <p:grpSpPr>
          <a:xfrm>
            <a:off x="1348441" y="2211926"/>
            <a:ext cx="2715641" cy="844962"/>
            <a:chOff x="5621726" y="1706915"/>
            <a:chExt cx="3214220" cy="1046322"/>
          </a:xfrm>
          <a:solidFill>
            <a:schemeClr val="bg2"/>
          </a:solidFill>
        </p:grpSpPr>
        <p:sp>
          <p:nvSpPr>
            <p:cNvPr id="24" name="Rectangle 23"/>
            <p:cNvSpPr/>
            <p:nvPr/>
          </p:nvSpPr>
          <p:spPr>
            <a:xfrm>
              <a:off x="5621726" y="1706915"/>
              <a:ext cx="2803666" cy="78376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riangle 24"/>
            <p:cNvSpPr/>
            <p:nvPr/>
          </p:nvSpPr>
          <p:spPr>
            <a:xfrm rot="7758010">
              <a:off x="8204070" y="2121361"/>
              <a:ext cx="507352" cy="75640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1357218" y="2339951"/>
            <a:ext cx="293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Make new “final” plots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8838479" y="2625880"/>
            <a:ext cx="3162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... different cuts?</a:t>
            </a:r>
          </a:p>
          <a:p>
            <a:r>
              <a:rPr lang="en-GB" dirty="0" smtClean="0"/>
              <a:t>... better tracker reconstruction?</a:t>
            </a:r>
          </a:p>
          <a:p>
            <a:r>
              <a:rPr lang="en-GB" dirty="0" smtClean="0"/>
              <a:t>... better MC agreement?</a:t>
            </a:r>
          </a:p>
          <a:p>
            <a:r>
              <a:rPr lang="en-GB" dirty="0" smtClean="0"/>
              <a:t>... convenient global tracking?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2044837" y="5869065"/>
            <a:ext cx="3162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... sometimes “yes”</a:t>
            </a:r>
          </a:p>
          <a:p>
            <a:r>
              <a:rPr lang="en-GB" dirty="0" smtClean="0"/>
              <a:t>... sometimes “no”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61249" y="2874380"/>
            <a:ext cx="3162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... go through processing loops</a:t>
            </a:r>
          </a:p>
          <a:p>
            <a:r>
              <a:rPr lang="en-GB" dirty="0" smtClean="0"/>
              <a:t>... remember all the steps</a:t>
            </a:r>
          </a:p>
          <a:p>
            <a:r>
              <a:rPr lang="en-GB" dirty="0" smtClean="0"/>
              <a:t>... do mystic rain dance</a:t>
            </a:r>
          </a:p>
          <a:p>
            <a:r>
              <a:rPr lang="en-GB" dirty="0" smtClean="0"/>
              <a:t>... new plots appear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smtClean="0">
                <a:solidFill>
                  <a:schemeClr val="bg1">
                    <a:lumMod val="65000"/>
                  </a:schemeClr>
                </a:solidFill>
              </a:rPr>
              <a:t>2/19</a:t>
            </a:r>
            <a:endParaRPr lang="en-GB" b="1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9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Old cuts, meet new cuts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6368985"/>
              </p:ext>
            </p:extLst>
          </p:nvPr>
        </p:nvGraphicFramePr>
        <p:xfrm>
          <a:off x="345837" y="2084832"/>
          <a:ext cx="5622701" cy="445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63218"/>
                <a:gridCol w="41594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‘Cut number’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Old Cut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</a:t>
                      </a:r>
                      <a:r>
                        <a:rPr lang="en-US" sz="1600" baseline="0" dirty="0" smtClean="0"/>
                        <a:t> Rayner TOF0 slab calibration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</a:t>
                      </a:r>
                      <a:r>
                        <a:rPr lang="en-US" sz="1600" baseline="0" dirty="0" smtClean="0"/>
                        <a:t> Rayner TOF1 slab calibration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Good M. Rayner TOF reconstruction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Hit 5 stations of TKU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of flight between</a:t>
                      </a:r>
                      <a:r>
                        <a:rPr lang="en-US" sz="1600" baseline="0" dirty="0" smtClean="0"/>
                        <a:t> 27 and 40ns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Hit TOF0, TOF1 and 5 stations</a:t>
                      </a:r>
                      <a:r>
                        <a:rPr lang="en-US" sz="1600" baseline="0" dirty="0" smtClean="0"/>
                        <a:t> of TKU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hit at TOF0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hit at TOF1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smtClean="0"/>
                        <a:t>9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One, and only one, track</a:t>
                      </a:r>
                      <a:r>
                        <a:rPr lang="en-US" sz="1600" baseline="0" dirty="0" smtClean="0"/>
                        <a:t> in TKU</a:t>
                      </a:r>
                      <a:endParaRPr lang="en-US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TKU P-value &gt; 0.01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C.</a:t>
                      </a:r>
                      <a:r>
                        <a:rPr lang="en-US" sz="1600" baseline="0" dirty="0" smtClean="0"/>
                        <a:t> Rogers tracked radius at diffuser &lt; 80mm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20117882"/>
                  </p:ext>
                </p:extLst>
              </p:nvPr>
            </p:nvGraphicFramePr>
            <p:xfrm>
              <a:off x="6231248" y="2078044"/>
              <a:ext cx="5622701" cy="4456868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463218"/>
                    <a:gridCol w="4159483"/>
                  </a:tblGrid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‘Cut number’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New Cut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Within</a:t>
                          </a:r>
                          <a:r>
                            <a:rPr lang="en-US" sz="1600" baseline="0" dirty="0" smtClean="0"/>
                            <a:t> limits on (</a:t>
                          </a:r>
                          <a:r>
                            <a:rPr lang="en-US" sz="1600" baseline="0" dirty="0" err="1" smtClean="0"/>
                            <a:t>tof</a:t>
                          </a:r>
                          <a:r>
                            <a:rPr lang="en-US" sz="1600" baseline="0" dirty="0" smtClean="0"/>
                            <a:t>, </a:t>
                          </a:r>
                          <a:r>
                            <a:rPr lang="en-US" sz="1600" baseline="0" dirty="0" err="1" smtClean="0"/>
                            <a:t>tku</a:t>
                          </a:r>
                          <a:r>
                            <a:rPr lang="en-US" sz="1600" baseline="0" dirty="0" smtClean="0"/>
                            <a:t> P) plot</a:t>
                          </a:r>
                          <a:endParaRPr lang="en-US" sz="1600" dirty="0" smtClean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2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TKU</a:t>
                          </a:r>
                          <a:r>
                            <a:rPr lang="en-US" sz="1600" baseline="0" dirty="0" smtClean="0"/>
                            <a:t> radius &lt; 150mm</a:t>
                          </a:r>
                          <a:endParaRPr 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3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Time of flight between</a:t>
                          </a:r>
                          <a:r>
                            <a:rPr lang="en-US" sz="1600" baseline="0" dirty="0" smtClean="0"/>
                            <a:t> 27 and </a:t>
                          </a:r>
                          <a:r>
                            <a:rPr lang="en-US" sz="1600" baseline="0" dirty="0" smtClean="0"/>
                            <a:t>33ns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4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One, and only one, </a:t>
                          </a:r>
                          <a:r>
                            <a:rPr lang="en-US" sz="1600" dirty="0" err="1" smtClean="0"/>
                            <a:t>spacepoint</a:t>
                          </a:r>
                          <a:r>
                            <a:rPr lang="en-US" sz="1600" dirty="0" smtClean="0"/>
                            <a:t> at TOF0</a:t>
                          </a: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5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One, and only one, </a:t>
                          </a:r>
                          <a:r>
                            <a:rPr lang="en-US" sz="1600" dirty="0" err="1" smtClean="0"/>
                            <a:t>spacepoint</a:t>
                          </a:r>
                          <a:r>
                            <a:rPr lang="en-US" sz="1600" dirty="0" smtClean="0"/>
                            <a:t> at TOF1</a:t>
                          </a: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6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One, and only one, TKU track</a:t>
                          </a:r>
                          <a:endParaRPr 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430774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7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Track has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type m:val="skw"/>
                                  <m:ctrlPr>
                                    <a:rPr lang="en-US" sz="160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𝜒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m:rPr>
                                      <m:nor/>
                                    </m:rPr>
                                    <a:rPr lang="en-US" sz="1600" b="0" i="0" smtClean="0">
                                      <a:latin typeface="Cambria Math" charset="0"/>
                                    </a:rPr>
                                    <m:t>ndof</m:t>
                                  </m:r>
                                  <m:r>
                                    <a:rPr lang="en-US" sz="1600" b="0" i="1" smtClean="0">
                                      <a:latin typeface="Cambria Math" charset="0"/>
                                    </a:rPr>
                                    <m:t> </m:t>
                                  </m:r>
                                </m:den>
                              </m:f>
                              <m:r>
                                <a:rPr lang="en-US" sz="16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≤</m:t>
                              </m:r>
                            </m:oMath>
                          </a14:m>
                          <a:r>
                            <a:rPr lang="en-US" sz="1600" dirty="0" smtClean="0"/>
                            <a:t> </a:t>
                          </a:r>
                          <a:r>
                            <a:rPr lang="en-US" sz="1600" dirty="0" smtClean="0"/>
                            <a:t>2.5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8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Track</a:t>
                          </a:r>
                          <a:r>
                            <a:rPr lang="en-US" sz="1600" baseline="0" dirty="0" smtClean="0"/>
                            <a:t> has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baseline="0" smtClean="0">
                                  <a:latin typeface="Cambria Math" charset="0"/>
                                </a:rPr>
                                <m:t>𝑟</m:t>
                              </m:r>
                              <m:r>
                                <a:rPr lang="en-US" sz="1600" b="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≤80</m:t>
                              </m:r>
                            </m:oMath>
                          </a14:m>
                          <a:r>
                            <a:rPr lang="en-US" sz="1600" dirty="0" smtClean="0"/>
                            <a:t> mm at </a:t>
                          </a:r>
                          <a:r>
                            <a:rPr lang="en-US" sz="1600" dirty="0" smtClean="0"/>
                            <a:t>diffuser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5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20117882"/>
                  </p:ext>
                </p:extLst>
              </p:nvPr>
            </p:nvGraphicFramePr>
            <p:xfrm>
              <a:off x="6231248" y="2078044"/>
              <a:ext cx="5622701" cy="4456868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463218"/>
                    <a:gridCol w="4159483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‘Cut number’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smtClean="0"/>
                            <a:t>New Cut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Within</a:t>
                          </a:r>
                          <a:r>
                            <a:rPr lang="en-US" sz="1600" baseline="0" dirty="0" smtClean="0"/>
                            <a:t> limits on (</a:t>
                          </a:r>
                          <a:r>
                            <a:rPr lang="en-US" sz="1600" baseline="0" dirty="0" err="1" smtClean="0"/>
                            <a:t>tof</a:t>
                          </a:r>
                          <a:r>
                            <a:rPr lang="en-US" sz="1600" baseline="0" dirty="0" smtClean="0"/>
                            <a:t>, </a:t>
                          </a:r>
                          <a:r>
                            <a:rPr lang="en-US" sz="1600" baseline="0" dirty="0" err="1" smtClean="0"/>
                            <a:t>tku</a:t>
                          </a:r>
                          <a:r>
                            <a:rPr lang="en-US" sz="1600" baseline="0" dirty="0" smtClean="0"/>
                            <a:t> P) plot</a:t>
                          </a:r>
                          <a:endParaRPr lang="en-US" sz="1600" dirty="0" smtClean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2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TKU</a:t>
                          </a:r>
                          <a:r>
                            <a:rPr lang="en-US" sz="1600" baseline="0" dirty="0" smtClean="0"/>
                            <a:t> radius &lt; 150mm</a:t>
                          </a:r>
                          <a:endParaRPr 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3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Time of flight between</a:t>
                          </a:r>
                          <a:r>
                            <a:rPr lang="en-US" sz="1600" baseline="0" dirty="0" smtClean="0"/>
                            <a:t> 27 and </a:t>
                          </a:r>
                          <a:r>
                            <a:rPr lang="en-US" sz="1600" baseline="0" dirty="0" smtClean="0"/>
                            <a:t>33ns</a:t>
                          </a:r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sz="1600" dirty="0"/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4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One, and only one, </a:t>
                          </a:r>
                          <a:r>
                            <a:rPr lang="en-US" sz="1600" dirty="0" err="1" smtClean="0"/>
                            <a:t>spacepoint</a:t>
                          </a:r>
                          <a:r>
                            <a:rPr lang="en-US" sz="1600" dirty="0" smtClean="0"/>
                            <a:t> at TOF0</a:t>
                          </a: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5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One, and only one, </a:t>
                          </a:r>
                          <a:r>
                            <a:rPr lang="en-US" sz="1600" dirty="0" err="1" smtClean="0"/>
                            <a:t>spacepoint</a:t>
                          </a:r>
                          <a:r>
                            <a:rPr lang="en-US" sz="1600" dirty="0" smtClean="0"/>
                            <a:t> at TOF1</a:t>
                          </a:r>
                        </a:p>
                      </a:txBody>
                      <a:tcPr/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6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dirty="0" smtClean="0"/>
                            <a:t>One, and only one, TKU track</a:t>
                          </a:r>
                          <a:endParaRPr 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437198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7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5286" t="-840278" r="-586" b="-162500"/>
                          </a:stretch>
                        </a:blipFill>
                      </a:tcPr>
                    </a:tc>
                  </a:tr>
                  <a:tr h="365391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8</a:t>
                          </a:r>
                          <a:endParaRPr lang="en-US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5286" t="-1128333" r="-586" b="-9500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cxnSp>
        <p:nvCxnSpPr>
          <p:cNvPr id="12" name="Straight Arrow Connector 11"/>
          <p:cNvCxnSpPr/>
          <p:nvPr/>
        </p:nvCxnSpPr>
        <p:spPr>
          <a:xfrm>
            <a:off x="5660967" y="6337624"/>
            <a:ext cx="55365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660967" y="5988490"/>
            <a:ext cx="55365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660967" y="5589479"/>
            <a:ext cx="55365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660967" y="5240344"/>
            <a:ext cx="55365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660967" y="4857958"/>
            <a:ext cx="55365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660967" y="4126438"/>
            <a:ext cx="55365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3/19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59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MAUS 2.8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970573" y="-1629295"/>
            <a:ext cx="3205238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85905" y="585216"/>
            <a:ext cx="63991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Data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77498" y="585216"/>
            <a:ext cx="639919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Data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974208" y="1712422"/>
            <a:ext cx="3197968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85905" y="3946461"/>
            <a:ext cx="10949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Recon MC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77498" y="3946461"/>
            <a:ext cx="10949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bg1"/>
                </a:solidFill>
              </a:rPr>
              <a:t>Recon MC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399012" y="2374246"/>
                <a:ext cx="4272742" cy="28116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charset="0"/>
                  <a:buChar char="o"/>
                </a:pPr>
                <a:r>
                  <a:rPr lang="en-US" dirty="0" smtClean="0"/>
                  <a:t>What does </a:t>
                </a:r>
                <a:r>
                  <a:rPr lang="en-US" b="1" i="1" dirty="0" smtClean="0"/>
                  <a:t>“Within </a:t>
                </a:r>
                <a:r>
                  <a:rPr lang="en-US" b="1" i="1" dirty="0"/>
                  <a:t>limits on (</a:t>
                </a:r>
                <a:r>
                  <a:rPr lang="en-US" b="1" i="1" dirty="0" err="1"/>
                  <a:t>tof</a:t>
                </a:r>
                <a:r>
                  <a:rPr lang="en-US" b="1" i="1" dirty="0"/>
                  <a:t>, </a:t>
                </a:r>
                <a:r>
                  <a:rPr lang="en-US" b="1" i="1" dirty="0" err="1"/>
                  <a:t>tku</a:t>
                </a:r>
                <a:r>
                  <a:rPr lang="en-US" b="1" i="1" dirty="0"/>
                  <a:t> P) </a:t>
                </a:r>
                <a:r>
                  <a:rPr lang="en-US" b="1" i="1" dirty="0" smtClean="0"/>
                  <a:t>plot” mean?</a:t>
                </a:r>
              </a:p>
              <a:p>
                <a:pPr marL="285750" indent="-285750">
                  <a:buFont typeface="Courier New" charset="0"/>
                  <a:buChar char="o"/>
                </a:pPr>
                <a:endParaRPr lang="en-US" dirty="0"/>
              </a:p>
              <a:p>
                <a:pPr marL="285750" indent="-285750">
                  <a:buFont typeface="Courier New" charset="0"/>
                  <a:buChar char="o"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charset="0"/>
                      </a:rPr>
                      <m:t>𝑡</m:t>
                    </m:r>
                    <m:r>
                      <a:rPr lang="en-US" b="0" i="0" smtClean="0">
                        <a:latin typeface="Cambria Math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</a:rPr>
                      <m:t>L</m:t>
                    </m:r>
                    <m:f>
                      <m:fPr>
                        <m:ctrlPr>
                          <a:rPr lang="bg-BG" b="0" i="1" smtClean="0">
                            <a:latin typeface="Cambria Math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bg-BG" b="0" i="1" smtClean="0">
                                <a:latin typeface="Cambria Math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bg-BG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𝑚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num>
                      <m:den>
                        <m:r>
                          <a:rPr lang="en-US" b="0" i="1" smtClean="0">
                            <a:latin typeface="Cambria Math" charset="0"/>
                          </a:rPr>
                          <m:t>𝑝𝑐</m:t>
                        </m:r>
                      </m:den>
                    </m:f>
                  </m:oMath>
                </a14:m>
                <a:r>
                  <a:rPr lang="en-US" dirty="0" smtClean="0"/>
                  <a:t>, to define min and max limits using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</a:rPr>
                      <m:t>𝑝</m:t>
                    </m:r>
                    <m:r>
                      <a:rPr lang="en-US" b="0" i="1" smtClean="0">
                        <a:latin typeface="Cambria Math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r>
                      <a:rPr lang="en-US" b="0" i="1" smtClean="0">
                        <a:latin typeface="Cambria Math" charset="0"/>
                      </a:rPr>
                      <m:t>22</m:t>
                    </m:r>
                  </m:oMath>
                </a14:m>
                <a:r>
                  <a:rPr lang="en-US" dirty="0" smtClean="0"/>
                  <a:t>MeV/c</a:t>
                </a:r>
              </a:p>
              <a:p>
                <a:pPr marL="285750" indent="-285750">
                  <a:buFont typeface="Courier New" charset="0"/>
                  <a:buChar char="o"/>
                </a:pPr>
                <a:endParaRPr lang="en-US" dirty="0" smtClean="0"/>
              </a:p>
              <a:p>
                <a:pPr marL="285750" indent="-285750">
                  <a:buFont typeface="Courier New" charset="0"/>
                  <a:buChar char="o"/>
                </a:pPr>
                <a:r>
                  <a:rPr lang="en-US" dirty="0" smtClean="0"/>
                  <a:t>Accept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</a:rPr>
                          <m:t>𝑡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charset="0"/>
                          </a:rPr>
                          <m:t>min</m:t>
                        </m:r>
                      </m:sub>
                    </m:sSub>
                    <m:r>
                      <a:rPr lang="en-U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  <m:r>
                      <a:rPr lang="en-US" b="0" i="1" smtClean="0">
                        <a:latin typeface="Cambria Math" charset="0"/>
                      </a:rPr>
                      <m:t>𝑡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  <m:sSub>
                      <m:sSubPr>
                        <m:ctrlP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𝑡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max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285750" indent="-285750">
                  <a:buFont typeface="Courier New" charset="0"/>
                  <a:buChar char="o"/>
                </a:pPr>
                <a:endParaRPr lang="en-US" dirty="0"/>
              </a:p>
              <a:p>
                <a:pPr marL="285750" indent="-285750">
                  <a:buFont typeface="Courier New" charset="0"/>
                  <a:buChar char="o"/>
                </a:pPr>
                <a:r>
                  <a:rPr lang="en-US" dirty="0" smtClean="0"/>
                  <a:t>Tidies up particle distribution</a:t>
                </a:r>
                <a:endParaRPr lang="en-US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012" y="2374246"/>
                <a:ext cx="4272742" cy="2811604"/>
              </a:xfrm>
              <a:prstGeom prst="rect">
                <a:avLst/>
              </a:prstGeom>
              <a:blipFill rotWithShape="0">
                <a:blip r:embed="rId4"/>
                <a:stretch>
                  <a:fillRect l="-999" t="-1082" b="-23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6156193" y="56972"/>
            <a:ext cx="12492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All new cuts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56193" y="3431790"/>
            <a:ext cx="12492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All new cuts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449683" y="56972"/>
            <a:ext cx="17593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 (</a:t>
            </a:r>
            <a:r>
              <a:rPr lang="en-GB" dirty="0" err="1" smtClean="0"/>
              <a:t>tof</a:t>
            </a:r>
            <a:r>
              <a:rPr lang="en-GB" dirty="0" smtClean="0"/>
              <a:t>, </a:t>
            </a:r>
            <a:r>
              <a:rPr lang="en-GB" dirty="0" err="1" smtClean="0"/>
              <a:t>tku</a:t>
            </a:r>
            <a:r>
              <a:rPr lang="en-GB" dirty="0" smtClean="0"/>
              <a:t> P cut)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449683" y="3431790"/>
            <a:ext cx="175939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No (</a:t>
            </a:r>
            <a:r>
              <a:rPr lang="en-GB" dirty="0" err="1"/>
              <a:t>tof</a:t>
            </a:r>
            <a:r>
              <a:rPr lang="en-GB" dirty="0"/>
              <a:t>, </a:t>
            </a:r>
            <a:r>
              <a:rPr lang="en-GB" dirty="0" err="1"/>
              <a:t>tku</a:t>
            </a:r>
            <a:r>
              <a:rPr lang="en-GB" dirty="0"/>
              <a:t> P cut)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4/19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2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MC, Data comparisons (MAUS 2.8)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245110" y="2267712"/>
            <a:ext cx="6451600" cy="4432300"/>
            <a:chOff x="193502" y="2084832"/>
            <a:chExt cx="6451600" cy="44323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203152" y="1075182"/>
              <a:ext cx="4432300" cy="64516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455093" y="2376393"/>
              <a:ext cx="1845426" cy="36933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MAUS 2.8, all cuts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8096597" y="2282274"/>
            <a:ext cx="3277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New distribution to look at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Replaces P-value in analysis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Cut on values greater than 2.5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5/19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MC, Data comparisons (MAUS 2.8)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78528" y="2084832"/>
            <a:ext cx="6489700" cy="4622800"/>
            <a:chOff x="5449801" y="2084830"/>
            <a:chExt cx="6489700" cy="46228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6383251" y="1151380"/>
              <a:ext cx="4622800" cy="64897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162502" y="2410689"/>
              <a:ext cx="1845426" cy="36933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MAUS 2.8, all cuts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463953" y="185157"/>
            <a:ext cx="184542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cuts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96598" y="2282273"/>
            <a:ext cx="34082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Still not quite getting |P| in agreement at TKU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6/19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7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MC, Data comparisons (MAUS 2.8)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253596" y="2311400"/>
            <a:ext cx="6502400" cy="4546600"/>
            <a:chOff x="2844800" y="1155700"/>
            <a:chExt cx="6502400" cy="45466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822700" y="177800"/>
              <a:ext cx="4546600" cy="650240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7221913" y="2216641"/>
              <a:ext cx="1845426" cy="36933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MAUS 2.8, all cuts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096598" y="2282273"/>
            <a:ext cx="34082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Still not quite getting time-of-flight in agreement between data and recon MC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Interesting note: M. Rayner’s method to reconstruct |P| at TOF1 shows agreement </a:t>
            </a:r>
            <a:r>
              <a:rPr lang="en-GB" dirty="0" smtClean="0">
                <a:sym typeface="Wingdings"/>
              </a:rPr>
              <a:t> scales by electron peak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7/19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62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MC, Data comparisons (MAUS 2.8)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63953" y="185157"/>
            <a:ext cx="184542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cuts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9401" y="2115560"/>
            <a:ext cx="9700320" cy="4567876"/>
            <a:chOff x="894542" y="2115560"/>
            <a:chExt cx="9700320" cy="456787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460764" y="-450662"/>
              <a:ext cx="4567876" cy="970032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8110911" y="5596178"/>
              <a:ext cx="1845426" cy="36933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MAUS 2.8, all cuts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26371" y="5596178"/>
              <a:ext cx="1845426" cy="36933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MAUS 2.8, all cuts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312230" y="3096921"/>
            <a:ext cx="3408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Similar...</a:t>
            </a:r>
            <a:endParaRPr lang="en-GB" dirty="0" smtClean="0">
              <a:sym typeface="Wingding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8/19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3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50742" y="-589179"/>
            <a:ext cx="4880864" cy="10290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MC, Data comparisons (MAUS 2.8)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63953" y="185157"/>
            <a:ext cx="184542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cuts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95770" y="5596178"/>
            <a:ext cx="184542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cuts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11230" y="5596178"/>
            <a:ext cx="184542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MAUS 2.8, all cuts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312230" y="3096921"/>
            <a:ext cx="3408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smtClean="0"/>
              <a:t>Similar...</a:t>
            </a:r>
            <a:endParaRPr lang="en-GB" dirty="0" smtClean="0">
              <a:sym typeface="Wingding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512006" y="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>
                    <a:lumMod val="65000"/>
                  </a:schemeClr>
                </a:solidFill>
              </a:rPr>
              <a:t>9/19</a:t>
            </a:r>
            <a:endParaRPr lang="en-GB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37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179</TotalTime>
  <Words>1052</Words>
  <Application>Microsoft Macintosh PowerPoint</Application>
  <PresentationFormat>Widescreen</PresentationFormat>
  <Paragraphs>224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Cambria Math</vt:lpstr>
      <vt:lpstr>Courier New</vt:lpstr>
      <vt:lpstr>Tw Cen MT</vt:lpstr>
      <vt:lpstr>Tw Cen MT Condensed</vt:lpstr>
      <vt:lpstr>Wingdings</vt:lpstr>
      <vt:lpstr>Wingdings 3</vt:lpstr>
      <vt:lpstr>Arial</vt:lpstr>
      <vt:lpstr>Integral</vt:lpstr>
      <vt:lpstr>Measurement of Emittance</vt:lpstr>
      <vt:lpstr>The Analysis loop</vt:lpstr>
      <vt:lpstr>Old cuts, meet new cuts</vt:lpstr>
      <vt:lpstr>MAUS 2.8</vt:lpstr>
      <vt:lpstr>MC, Data comparisons (MAUS 2.8)</vt:lpstr>
      <vt:lpstr>MC, Data comparisons (MAUS 2.8)</vt:lpstr>
      <vt:lpstr>MC, Data comparisons (MAUS 2.8)</vt:lpstr>
      <vt:lpstr>MC, Data comparisons (MAUS 2.8)</vt:lpstr>
      <vt:lpstr>MC, Data comparisons (MAUS 2.8)</vt:lpstr>
      <vt:lpstr>Can we improve MC agreement?</vt:lpstr>
      <vt:lpstr>Chi-square/dof</vt:lpstr>
      <vt:lpstr>TKU total momentum</vt:lpstr>
      <vt:lpstr>TKU total momentum</vt:lpstr>
      <vt:lpstr>TKU total momentum</vt:lpstr>
      <vt:lpstr>TKU total momentum</vt:lpstr>
      <vt:lpstr>(Best) Time of flight</vt:lpstr>
      <vt:lpstr>(Best) TOF1 |P|</vt:lpstr>
      <vt:lpstr>(TOF, TKU |P|)</vt:lpstr>
      <vt:lpstr>Summary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Emittance</dc:title>
  <dc:creator>victoria.jayne.blackmore@gmail.com</dc:creator>
  <cp:lastModifiedBy>victoria.jayne.blackmore@gmail.com</cp:lastModifiedBy>
  <cp:revision>23</cp:revision>
  <cp:lastPrinted>2017-10-02T20:59:22Z</cp:lastPrinted>
  <dcterms:created xsi:type="dcterms:W3CDTF">2017-10-02T18:01:02Z</dcterms:created>
  <dcterms:modified xsi:type="dcterms:W3CDTF">2017-10-02T21:00:25Z</dcterms:modified>
</cp:coreProperties>
</file>