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3" r:id="rId1"/>
  </p:sldMasterIdLst>
  <p:notesMasterIdLst>
    <p:notesMasterId r:id="rId32"/>
  </p:notesMasterIdLst>
  <p:handoutMasterIdLst>
    <p:handoutMasterId r:id="rId33"/>
  </p:handoutMasterIdLst>
  <p:sldIdLst>
    <p:sldId id="256" r:id="rId2"/>
    <p:sldId id="358" r:id="rId3"/>
    <p:sldId id="477" r:id="rId4"/>
    <p:sldId id="499" r:id="rId5"/>
    <p:sldId id="500" r:id="rId6"/>
    <p:sldId id="501" r:id="rId7"/>
    <p:sldId id="502" r:id="rId8"/>
    <p:sldId id="503" r:id="rId9"/>
    <p:sldId id="506" r:id="rId10"/>
    <p:sldId id="505" r:id="rId11"/>
    <p:sldId id="498" r:id="rId12"/>
    <p:sldId id="515" r:id="rId13"/>
    <p:sldId id="516" r:id="rId14"/>
    <p:sldId id="517" r:id="rId15"/>
    <p:sldId id="518" r:id="rId16"/>
    <p:sldId id="519" r:id="rId17"/>
    <p:sldId id="520" r:id="rId18"/>
    <p:sldId id="522" r:id="rId19"/>
    <p:sldId id="521" r:id="rId20"/>
    <p:sldId id="523" r:id="rId21"/>
    <p:sldId id="507" r:id="rId22"/>
    <p:sldId id="508" r:id="rId23"/>
    <p:sldId id="509" r:id="rId24"/>
    <p:sldId id="510" r:id="rId25"/>
    <p:sldId id="511" r:id="rId26"/>
    <p:sldId id="512" r:id="rId27"/>
    <p:sldId id="513" r:id="rId28"/>
    <p:sldId id="524" r:id="rId29"/>
    <p:sldId id="452" r:id="rId30"/>
    <p:sldId id="461" r:id="rId31"/>
  </p:sldIdLst>
  <p:sldSz cx="9144000" cy="6858000" type="screen4x3"/>
  <p:notesSz cx="6645275" cy="97758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74" userDrawn="1">
          <p15:clr>
            <a:srgbClr val="A4A3A4"/>
          </p15:clr>
        </p15:guide>
        <p15:guide id="2" pos="283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81">
          <p15:clr>
            <a:srgbClr val="A4A3A4"/>
          </p15:clr>
        </p15:guide>
        <p15:guide id="2" pos="209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AFFD9"/>
    <a:srgbClr val="CCFF66"/>
    <a:srgbClr val="0080FF"/>
    <a:srgbClr val="FFE800"/>
    <a:srgbClr val="FFCB01"/>
    <a:srgbClr val="FFCC66"/>
    <a:srgbClr val="FFFF00"/>
    <a:srgbClr val="66CCFF"/>
    <a:srgbClr val="E166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50" autoAdjust="0"/>
    <p:restoredTop sz="94683"/>
  </p:normalViewPr>
  <p:slideViewPr>
    <p:cSldViewPr snapToGrid="0">
      <p:cViewPr>
        <p:scale>
          <a:sx n="200" d="100"/>
          <a:sy n="200" d="100"/>
        </p:scale>
        <p:origin x="1192" y="144"/>
      </p:cViewPr>
      <p:guideLst>
        <p:guide orient="horz" pos="1774"/>
        <p:guide pos="2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46" d="100"/>
          <a:sy n="146" d="100"/>
        </p:scale>
        <p:origin x="6280" y="192"/>
      </p:cViewPr>
      <p:guideLst>
        <p:guide orient="horz" pos="3081"/>
        <p:guide pos="209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1" Type="http://schemas.openxmlformats.org/officeDocument/2006/relationships/image" Target="../media/image4.emf"/><Relationship Id="rId2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Relationship Id="rId2" Type="http://schemas.openxmlformats.org/officeDocument/2006/relationships/image" Target="../media/image2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Relationship Id="rId2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Relationship Id="rId2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8465" cy="48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>
            <a:lvl1pPr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3926" y="0"/>
            <a:ext cx="2878465" cy="48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6065"/>
            <a:ext cx="2878465" cy="4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b" anchorCtr="0" compatLnSpc="1">
            <a:prstTxWarp prst="textNoShape">
              <a:avLst/>
            </a:prstTxWarp>
          </a:bodyPr>
          <a:lstStyle>
            <a:lvl1pPr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3926" y="9286065"/>
            <a:ext cx="2878465" cy="4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b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fld id="{42210F4D-CE2D-4A92-865C-86FCB0AE8B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8049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8465" cy="48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>
            <a:lvl1pPr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3926" y="0"/>
            <a:ext cx="2878465" cy="48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31838"/>
            <a:ext cx="4886325" cy="36655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258" y="4645456"/>
            <a:ext cx="5312759" cy="439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6065"/>
            <a:ext cx="2878465" cy="4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b" anchorCtr="0" compatLnSpc="1">
            <a:prstTxWarp prst="textNoShape">
              <a:avLst/>
            </a:prstTxWarp>
          </a:bodyPr>
          <a:lstStyle>
            <a:lvl1pPr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3926" y="9286065"/>
            <a:ext cx="2878465" cy="4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b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fld id="{BAF184FA-2CE7-4B86-BCC9-6EF78E0CB1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3015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14192C-FA14-4CFD-9FF8-4DC9F6579FD7}" type="slidenum">
              <a:rPr lang="en-US" smtClean="0">
                <a:ea typeface="ＭＳ Ｐゴシック" pitchFamily="64" charset="-128"/>
              </a:rPr>
              <a:pPr/>
              <a:t>1</a:t>
            </a:fld>
            <a:endParaRPr lang="en-US" dirty="0" smtClean="0">
              <a:ea typeface="ＭＳ Ｐゴシック" pitchFamily="64" charset="-128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>
              <a:ea typeface="ＭＳ Ｐゴシック" pitchFamily="6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70961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7704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69778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27949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22122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32683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F184FA-2CE7-4B86-BCC9-6EF78E0CB151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4099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F184FA-2CE7-4B86-BCC9-6EF78E0CB151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409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F184FA-2CE7-4B86-BCC9-6EF78E0CB15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665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F184FA-2CE7-4B86-BCC9-6EF78E0CB15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295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F184FA-2CE7-4B86-BCC9-6EF78E0CB15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372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F184FA-2CE7-4B86-BCC9-6EF78E0CB15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7375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F184FA-2CE7-4B86-BCC9-6EF78E0CB15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3673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31586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09020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054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708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0070C0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it-IT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625840" y="6593840"/>
            <a:ext cx="568960" cy="294640"/>
          </a:xfrm>
          <a:prstGeom prst="rect">
            <a:avLst/>
          </a:prstGeom>
          <a:ln/>
        </p:spPr>
        <p:txBody>
          <a:bodyPr/>
          <a:lstStyle>
            <a:lvl1pPr>
              <a:defRPr sz="1200" b="0" i="1" baseline="0">
                <a:solidFill>
                  <a:srgbClr val="0070C0"/>
                </a:solidFill>
              </a:defRPr>
            </a:lvl1pPr>
          </a:lstStyle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‹#›</a:t>
            </a:fld>
            <a:endParaRPr lang="en-US" dirty="0">
              <a:latin typeface="Tahom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44475" y="1533842"/>
            <a:ext cx="8635365" cy="4795837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745" y="6541452"/>
            <a:ext cx="9144000" cy="329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i="1">
                <a:solidFill>
                  <a:srgbClr val="CC0000"/>
                </a:solidFill>
                <a:effectLst/>
                <a:latin typeface="Tahoma"/>
                <a:ea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  <a:latin typeface="Tahoma" pitchFamily="34" charset="0"/>
              </a:rPr>
              <a:t>Conductor  Study  </a:t>
            </a:r>
            <a:r>
              <a:rPr lang="en-US" dirty="0" smtClean="0">
                <a:solidFill>
                  <a:srgbClr val="C00000"/>
                </a:solidFill>
                <a:latin typeface="Tahoma" pitchFamily="34" charset="0"/>
              </a:rPr>
              <a:t>– B. </a:t>
            </a:r>
            <a:r>
              <a:rPr lang="en-US" dirty="0" err="1" smtClean="0">
                <a:solidFill>
                  <a:srgbClr val="C00000"/>
                </a:solidFill>
                <a:latin typeface="Tahoma" pitchFamily="34" charset="0"/>
              </a:rPr>
              <a:t>Bordini</a:t>
            </a:r>
            <a:r>
              <a:rPr lang="en-US" dirty="0" smtClean="0">
                <a:solidFill>
                  <a:srgbClr val="C00000"/>
                </a:solidFill>
                <a:latin typeface="Tahoma" pitchFamily="34" charset="0"/>
              </a:rPr>
              <a:t>  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625840" y="6593840"/>
            <a:ext cx="568960" cy="294640"/>
          </a:xfrm>
          <a:prstGeom prst="rect">
            <a:avLst/>
          </a:prstGeom>
          <a:ln/>
        </p:spPr>
        <p:txBody>
          <a:bodyPr/>
          <a:lstStyle>
            <a:lvl1pPr>
              <a:defRPr sz="1200" b="0" i="1" baseline="0">
                <a:solidFill>
                  <a:srgbClr val="0070C0"/>
                </a:solidFill>
              </a:defRPr>
            </a:lvl1pPr>
          </a:lstStyle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‹#›</a:t>
            </a:fld>
            <a:endParaRPr lang="en-US" dirty="0">
              <a:latin typeface="Tahoma"/>
            </a:endParaRPr>
          </a:p>
        </p:txBody>
      </p:sp>
      <p:sp>
        <p:nvSpPr>
          <p:cNvPr id="8" name="Footer Placeholder 5"/>
          <p:cNvSpPr txBox="1">
            <a:spLocks noChangeArrowheads="1"/>
          </p:cNvSpPr>
          <p:nvPr userDrawn="1"/>
        </p:nvSpPr>
        <p:spPr bwMode="auto">
          <a:xfrm>
            <a:off x="-423948" y="6541452"/>
            <a:ext cx="2184400" cy="329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200" i="1" kern="1200">
                <a:solidFill>
                  <a:srgbClr val="CC0000"/>
                </a:solidFill>
                <a:effectLst/>
                <a:latin typeface="Tahoma"/>
                <a:ea typeface="ＭＳ Ｐゴシック" pitchFamily="-111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9pPr>
          </a:lstStyle>
          <a:p>
            <a:pPr>
              <a:defRPr/>
            </a:pPr>
            <a:r>
              <a:rPr lang="en-US" baseline="0" dirty="0" smtClean="0"/>
              <a:t>9 October 2017</a:t>
            </a:r>
            <a:endParaRPr lang="en-US" dirty="0"/>
          </a:p>
        </p:txBody>
      </p:sp>
      <p:sp>
        <p:nvSpPr>
          <p:cNvPr id="9" name="Line 33"/>
          <p:cNvSpPr>
            <a:spLocks noChangeShapeType="1"/>
          </p:cNvSpPr>
          <p:nvPr userDrawn="1"/>
        </p:nvSpPr>
        <p:spPr bwMode="auto">
          <a:xfrm>
            <a:off x="152400" y="6502400"/>
            <a:ext cx="8813800" cy="0"/>
          </a:xfrm>
          <a:prstGeom prst="line">
            <a:avLst/>
          </a:prstGeom>
          <a:noFill/>
          <a:ln w="22225">
            <a:solidFill>
              <a:srgbClr val="1034BB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86878" y="6548036"/>
            <a:ext cx="612061" cy="293033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22220" y="169863"/>
            <a:ext cx="466344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395288" y="188913"/>
            <a:ext cx="86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it-IT" sz="1800">
              <a:solidFill>
                <a:srgbClr val="000000"/>
              </a:solidFill>
              <a:latin typeface="Arial" charset="0"/>
              <a:ea typeface="ＭＳ Ｐゴシック" pitchFamily="-111" charset="-128"/>
            </a:endParaRPr>
          </a:p>
        </p:txBody>
      </p:sp>
      <p:sp>
        <p:nvSpPr>
          <p:cNvPr id="30753" name="Line 33"/>
          <p:cNvSpPr>
            <a:spLocks noChangeShapeType="1"/>
          </p:cNvSpPr>
          <p:nvPr/>
        </p:nvSpPr>
        <p:spPr bwMode="auto">
          <a:xfrm>
            <a:off x="1263650" y="101600"/>
            <a:ext cx="5792788" cy="0"/>
          </a:xfrm>
          <a:prstGeom prst="line">
            <a:avLst/>
          </a:prstGeom>
          <a:noFill/>
          <a:ln w="22225">
            <a:solidFill>
              <a:srgbClr val="1034BB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625840" y="6593840"/>
            <a:ext cx="568960" cy="294640"/>
          </a:xfrm>
          <a:prstGeom prst="rect">
            <a:avLst/>
          </a:prstGeom>
          <a:ln/>
        </p:spPr>
        <p:txBody>
          <a:bodyPr/>
          <a:lstStyle>
            <a:lvl1pPr>
              <a:defRPr sz="1200" b="0" i="1" baseline="0">
                <a:solidFill>
                  <a:srgbClr val="0070C0"/>
                </a:solidFill>
              </a:defRPr>
            </a:lvl1pPr>
          </a:lstStyle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‹#›</a:t>
            </a:fld>
            <a:endParaRPr lang="en-US" dirty="0">
              <a:latin typeface="Tahoma"/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3500" y="73025"/>
            <a:ext cx="1044000" cy="1044000"/>
          </a:xfrm>
          <a:prstGeom prst="rect">
            <a:avLst/>
          </a:prstGeom>
        </p:spPr>
      </p:pic>
      <p:sp>
        <p:nvSpPr>
          <p:cNvPr id="14" name="Line 33"/>
          <p:cNvSpPr>
            <a:spLocks noChangeShapeType="1"/>
          </p:cNvSpPr>
          <p:nvPr userDrawn="1"/>
        </p:nvSpPr>
        <p:spPr bwMode="auto">
          <a:xfrm>
            <a:off x="92074" y="1003300"/>
            <a:ext cx="9525" cy="2755900"/>
          </a:xfrm>
          <a:prstGeom prst="line">
            <a:avLst/>
          </a:prstGeom>
          <a:noFill/>
          <a:ln w="22225">
            <a:solidFill>
              <a:srgbClr val="1034BB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aseline="0">
          <a:solidFill>
            <a:srgbClr val="C00000"/>
          </a:solidFill>
          <a:latin typeface="Tahoma" pitchFamily="34" charset="0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</a:defRPr>
      </a:lvl9pPr>
    </p:titleStyle>
    <p:bodyStyle>
      <a:lvl1pPr marL="263525" marR="0" indent="-263525" algn="l" defTabSz="914400" rtl="0" eaLnBrk="1" fontAlgn="base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SzPct val="73000"/>
        <a:buFont typeface="Wingdings" pitchFamily="2" charset="2"/>
        <a:buBlip>
          <a:blip r:embed="rId5"/>
        </a:buBlip>
        <a:tabLst/>
        <a:defRPr sz="2400" baseline="0">
          <a:solidFill>
            <a:srgbClr val="0070C0"/>
          </a:solidFill>
          <a:latin typeface="Tahoma" pitchFamily="34" charset="0"/>
          <a:ea typeface="ＭＳ Ｐゴシック" pitchFamily="-65" charset="-128"/>
          <a:cs typeface="ＭＳ Ｐゴシック" pitchFamily="-65" charset="-128"/>
        </a:defRPr>
      </a:lvl1pPr>
      <a:lvl2pPr marL="742950" indent="-285750" algn="just" rtl="0" eaLnBrk="0" fontAlgn="base" hangingPunct="0">
        <a:spcBef>
          <a:spcPct val="50000"/>
        </a:spcBef>
        <a:spcAft>
          <a:spcPct val="0"/>
        </a:spcAft>
        <a:buFont typeface="Wingdings" pitchFamily="2" charset="2"/>
        <a:buChar char="Ø"/>
        <a:defRPr sz="2000" baseline="0">
          <a:solidFill>
            <a:srgbClr val="0070C0"/>
          </a:solidFill>
          <a:latin typeface="Tahoma" pitchFamily="34" charset="0"/>
          <a:ea typeface="ＭＳ Ｐゴシック" pitchFamily="-65" charset="-128"/>
        </a:defRPr>
      </a:lvl2pPr>
      <a:lvl3pPr marL="1257300" indent="-342900" algn="just" rtl="0" eaLnBrk="0" fontAlgn="base" hangingPunct="0">
        <a:spcBef>
          <a:spcPct val="50000"/>
        </a:spcBef>
        <a:spcAft>
          <a:spcPct val="0"/>
        </a:spcAft>
        <a:buFont typeface="+mj-lt"/>
        <a:buAutoNum type="arabicPeriod"/>
        <a:defRPr sz="1800" baseline="0">
          <a:solidFill>
            <a:srgbClr val="0070C0"/>
          </a:solidFill>
          <a:latin typeface="Tahoma" pitchFamily="34" charset="0"/>
          <a:ea typeface="ＭＳ Ｐゴシック" pitchFamily="-65" charset="-128"/>
        </a:defRPr>
      </a:lvl3pPr>
      <a:lvl4pPr marL="1600200" indent="-228600" algn="just" rtl="0" eaLnBrk="0" fontAlgn="base" hangingPunct="0">
        <a:spcBef>
          <a:spcPct val="50000"/>
        </a:spcBef>
        <a:spcAft>
          <a:spcPct val="0"/>
        </a:spcAft>
        <a:buChar char="–"/>
        <a:defRPr sz="1600" baseline="0">
          <a:solidFill>
            <a:srgbClr val="0070C0"/>
          </a:solidFill>
          <a:latin typeface="Tahoma" pitchFamily="34" charset="0"/>
          <a:ea typeface="ＭＳ Ｐゴシック" pitchFamily="-65" charset="-128"/>
        </a:defRPr>
      </a:lvl4pPr>
      <a:lvl5pPr marL="2057400" indent="-228600" algn="just" rtl="0" eaLnBrk="0" fontAlgn="base" hangingPunct="0">
        <a:spcBef>
          <a:spcPct val="50000"/>
        </a:spcBef>
        <a:spcAft>
          <a:spcPct val="0"/>
        </a:spcAft>
        <a:buChar char="»"/>
        <a:defRPr sz="1400" baseline="0">
          <a:solidFill>
            <a:srgbClr val="0070C0"/>
          </a:solidFill>
          <a:latin typeface="Tahoma" pitchFamily="34" charset="0"/>
          <a:ea typeface="ＭＳ Ｐゴシック" pitchFamily="-65" charset="-128"/>
        </a:defRPr>
      </a:lvl5pPr>
      <a:lvl6pPr marL="2514600" indent="-228600" algn="just" rtl="0" fontAlgn="base">
        <a:spcBef>
          <a:spcPct val="5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6pPr>
      <a:lvl7pPr marL="2971800" indent="-228600" algn="just" rtl="0" fontAlgn="base">
        <a:spcBef>
          <a:spcPct val="5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7pPr>
      <a:lvl8pPr marL="3429000" indent="-228600" algn="just" rtl="0" fontAlgn="base">
        <a:spcBef>
          <a:spcPct val="5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8pPr>
      <a:lvl9pPr marL="3886200" indent="-228600" algn="just" rtl="0" fontAlgn="base">
        <a:spcBef>
          <a:spcPct val="5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2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24.wmf"/><Relationship Id="rId5" Type="http://schemas.openxmlformats.org/officeDocument/2006/relationships/oleObject" Target="../embeddings/oleObject7.bin"/><Relationship Id="rId6" Type="http://schemas.openxmlformats.org/officeDocument/2006/relationships/image" Target="../media/image25.emf"/><Relationship Id="rId7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26.emf"/><Relationship Id="rId5" Type="http://schemas.openxmlformats.org/officeDocument/2006/relationships/image" Target="../media/image2.png"/><Relationship Id="rId6" Type="http://schemas.openxmlformats.org/officeDocument/2006/relationships/oleObject" Target="../embeddings/oleObject9.bin"/><Relationship Id="rId7" Type="http://schemas.openxmlformats.org/officeDocument/2006/relationships/image" Target="../media/image27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26.emf"/><Relationship Id="rId5" Type="http://schemas.openxmlformats.org/officeDocument/2006/relationships/image" Target="../media/image2.png"/><Relationship Id="rId6" Type="http://schemas.openxmlformats.org/officeDocument/2006/relationships/oleObject" Target="../embeddings/oleObject11.bin"/><Relationship Id="rId7" Type="http://schemas.openxmlformats.org/officeDocument/2006/relationships/image" Target="../media/image27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5.bin"/><Relationship Id="rId12" Type="http://schemas.openxmlformats.org/officeDocument/2006/relationships/image" Target="../media/image8.emf"/><Relationship Id="rId13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5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6.e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7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2.png"/><Relationship Id="rId5" Type="http://schemas.openxmlformats.org/officeDocument/2006/relationships/image" Target="../media/image14.png"/><Relationship Id="rId6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64"/>
          <p:cNvSpPr>
            <a:spLocks noChangeArrowheads="1"/>
          </p:cNvSpPr>
          <p:nvPr/>
        </p:nvSpPr>
        <p:spPr bwMode="auto">
          <a:xfrm>
            <a:off x="0" y="1247242"/>
            <a:ext cx="9144000" cy="2682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lnSpc>
                <a:spcPct val="120000"/>
              </a:lnSpc>
            </a:pPr>
            <a:r>
              <a:rPr lang="en-US" sz="4800" i="1" dirty="0" smtClean="0">
                <a:solidFill>
                  <a:srgbClr val="C00000"/>
                </a:solidFill>
                <a:latin typeface="Tahoma" pitchFamily="34" charset="0"/>
              </a:rPr>
              <a:t>Conductor Studies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899" y="4482133"/>
            <a:ext cx="80738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u="sng" dirty="0" smtClean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it-IT" sz="2800" u="sng" dirty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. </a:t>
            </a:r>
            <a:r>
              <a:rPr lang="it-IT" sz="2800" u="sng" dirty="0" smtClean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Bordini</a:t>
            </a:r>
            <a:r>
              <a:rPr lang="it-IT" sz="2800" dirty="0" smtClean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, </a:t>
            </a:r>
            <a:r>
              <a:rPr lang="it-IT" sz="2800" dirty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J.E. </a:t>
            </a:r>
            <a:r>
              <a:rPr lang="it-IT" sz="2800" dirty="0" smtClean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Duvauchelle </a:t>
            </a:r>
            <a:r>
              <a:rPr lang="mr-IN" sz="2800" dirty="0" smtClean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–</a:t>
            </a:r>
            <a:r>
              <a:rPr lang="it-IT" sz="2800" dirty="0" smtClean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 CERN</a:t>
            </a:r>
          </a:p>
          <a:p>
            <a:pPr algn="ctr"/>
            <a:r>
              <a:rPr lang="it-IT" sz="2800" dirty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M. Dhallé, </a:t>
            </a:r>
            <a:r>
              <a:rPr lang="it-IT" sz="2800" dirty="0" smtClean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P</a:t>
            </a:r>
            <a:r>
              <a:rPr lang="it-IT" sz="2800" dirty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. </a:t>
            </a:r>
            <a:r>
              <a:rPr lang="it-IT" sz="2800" dirty="0" smtClean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Gao </a:t>
            </a:r>
            <a:r>
              <a:rPr lang="mr-IN" sz="2800" dirty="0" smtClean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–</a:t>
            </a:r>
            <a:r>
              <a:rPr lang="it-IT" sz="2800" dirty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it-IT" sz="2800" dirty="0" smtClean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Uni</a:t>
            </a:r>
            <a:r>
              <a:rPr lang="it-IT" sz="2800" dirty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. Twente</a:t>
            </a:r>
          </a:p>
          <a:p>
            <a:pPr algn="ctr"/>
            <a:r>
              <a:rPr lang="en-US" altLang="fr-FR" sz="2800" dirty="0" smtClean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C. Senatore, L. Gamperle, C. Barth </a:t>
            </a:r>
            <a:r>
              <a:rPr lang="mr-IN" sz="2800" dirty="0" smtClean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–</a:t>
            </a:r>
            <a:r>
              <a:rPr lang="en-US" sz="2800" dirty="0" smtClean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 UniGe</a:t>
            </a:r>
            <a:r>
              <a:rPr lang="it-IT" sz="2800" dirty="0" smtClean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altLang="fr-FR" sz="2800" dirty="0" smtClean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endParaRPr lang="it-IT" altLang="fr-FR" sz="2800" u="sng" dirty="0">
              <a:solidFill>
                <a:srgbClr val="0070C0"/>
              </a:solidFill>
              <a:latin typeface="Tahoma" charset="0"/>
              <a:ea typeface="Tahoma" charset="0"/>
              <a:cs typeface="Tahoma" charset="0"/>
            </a:endParaRPr>
          </a:p>
          <a:p>
            <a:pPr algn="ctr"/>
            <a:r>
              <a:rPr lang="it-IT" sz="2800" dirty="0" smtClean="0">
                <a:solidFill>
                  <a:srgbClr val="0070C0"/>
                </a:solidFill>
              </a:rPr>
              <a:t> </a:t>
            </a:r>
            <a:endParaRPr lang="en-US" sz="2800" dirty="0" smtClean="0">
              <a:solidFill>
                <a:srgbClr val="0070C0"/>
              </a:solidFill>
            </a:endParaRPr>
          </a:p>
        </p:txBody>
      </p:sp>
      <p:sp>
        <p:nvSpPr>
          <p:cNvPr id="8" name="Rectangle 50"/>
          <p:cNvSpPr>
            <a:spLocks noChangeArrowheads="1"/>
          </p:cNvSpPr>
          <p:nvPr/>
        </p:nvSpPr>
        <p:spPr bwMode="auto">
          <a:xfrm>
            <a:off x="0" y="277201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en-US" altLang="ko-KR" b="1" i="1" dirty="0" smtClean="0">
                <a:solidFill>
                  <a:srgbClr val="0070C0"/>
                </a:solidFill>
                <a:latin typeface="+mn-lt"/>
                <a:ea typeface="굴림" pitchFamily="64" charset="-127"/>
                <a:cs typeface="Tahoma" pitchFamily="34" charset="0"/>
              </a:rPr>
              <a:t>CERN  – </a:t>
            </a:r>
            <a:r>
              <a:rPr lang="en-US" altLang="ko-KR" b="1" i="1" dirty="0">
                <a:solidFill>
                  <a:srgbClr val="0070C0"/>
                </a:solidFill>
                <a:latin typeface="+mn-lt"/>
                <a:ea typeface="굴림" pitchFamily="64" charset="-127"/>
                <a:cs typeface="Tahoma" pitchFamily="34" charset="0"/>
              </a:rPr>
              <a:t>9</a:t>
            </a:r>
            <a:r>
              <a:rPr lang="en-US" altLang="ko-KR" b="1" i="1" baseline="30000" dirty="0" smtClean="0">
                <a:solidFill>
                  <a:srgbClr val="0070C0"/>
                </a:solidFill>
                <a:latin typeface="+mn-lt"/>
                <a:ea typeface="굴림" pitchFamily="64" charset="-127"/>
                <a:cs typeface="Tahoma" pitchFamily="34" charset="0"/>
              </a:rPr>
              <a:t>th</a:t>
            </a:r>
            <a:r>
              <a:rPr lang="en-US" altLang="ko-KR" b="1" i="1" dirty="0" smtClean="0">
                <a:solidFill>
                  <a:srgbClr val="0070C0"/>
                </a:solidFill>
                <a:latin typeface="+mn-lt"/>
                <a:ea typeface="굴림" pitchFamily="64" charset="-127"/>
                <a:cs typeface="Tahoma" pitchFamily="34" charset="0"/>
              </a:rPr>
              <a:t> October 2017</a:t>
            </a:r>
          </a:p>
        </p:txBody>
      </p:sp>
      <p:sp>
        <p:nvSpPr>
          <p:cNvPr id="9" name="Rectangle 50"/>
          <p:cNvSpPr>
            <a:spLocks noChangeArrowheads="1"/>
          </p:cNvSpPr>
          <p:nvPr/>
        </p:nvSpPr>
        <p:spPr bwMode="auto">
          <a:xfrm>
            <a:off x="0" y="6295921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en-US" altLang="ko-KR" i="1" dirty="0" smtClean="0">
                <a:solidFill>
                  <a:srgbClr val="0070C0"/>
                </a:solidFill>
                <a:ea typeface="굴림" pitchFamily="64" charset="-127"/>
                <a:cs typeface="Tahoma" pitchFamily="34" charset="0"/>
              </a:rPr>
              <a:t>2</a:t>
            </a:r>
            <a:r>
              <a:rPr lang="en-US" altLang="ko-KR" i="1" baseline="30000" dirty="0" smtClean="0">
                <a:solidFill>
                  <a:srgbClr val="0070C0"/>
                </a:solidFill>
                <a:ea typeface="굴림" pitchFamily="64" charset="-127"/>
                <a:cs typeface="Tahoma" pitchFamily="34" charset="0"/>
              </a:rPr>
              <a:t>nd</a:t>
            </a:r>
            <a:r>
              <a:rPr lang="en-US" altLang="ko-KR" i="1" dirty="0" smtClean="0">
                <a:solidFill>
                  <a:srgbClr val="0070C0"/>
                </a:solidFill>
                <a:ea typeface="굴림" pitchFamily="64" charset="-127"/>
                <a:cs typeface="Tahoma" pitchFamily="34" charset="0"/>
              </a:rPr>
              <a:t> Review of the EuroCirCol WP 5</a:t>
            </a:r>
            <a:endParaRPr lang="en-US" altLang="ko-KR" i="1" dirty="0">
              <a:solidFill>
                <a:srgbClr val="0070C0"/>
              </a:solidFill>
              <a:ea typeface="굴림" pitchFamily="64" charset="-127"/>
              <a:cs typeface="Tahoma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797" y="93129"/>
            <a:ext cx="1879606" cy="8998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 Study  – B. Bordini  </a:t>
            </a:r>
            <a:endParaRPr lang="en-US" dirty="0" smtClean="0"/>
          </a:p>
        </p:txBody>
      </p:sp>
      <p:sp>
        <p:nvSpPr>
          <p:cNvPr id="27" name="Rectangle 26"/>
          <p:cNvSpPr/>
          <p:nvPr/>
        </p:nvSpPr>
        <p:spPr>
          <a:xfrm>
            <a:off x="1714817" y="5788902"/>
            <a:ext cx="88320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" name="Titre 2"/>
          <p:cNvSpPr txBox="1">
            <a:spLocks/>
          </p:cNvSpPr>
          <p:nvPr/>
        </p:nvSpPr>
        <p:spPr bwMode="auto">
          <a:xfrm>
            <a:off x="821266" y="222768"/>
            <a:ext cx="8322734" cy="1023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aseline="0">
                <a:solidFill>
                  <a:srgbClr val="C00000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>
                <a:ea typeface="ＭＳ Ｐゴシック" pitchFamily="-111" charset="-128"/>
              </a:rPr>
              <a:t>The Exponential Strain Function</a:t>
            </a:r>
            <a:br>
              <a:rPr lang="en-US" kern="0" dirty="0" smtClean="0">
                <a:ea typeface="ＭＳ Ｐゴシック" pitchFamily="-111" charset="-128"/>
              </a:rPr>
            </a:br>
            <a:r>
              <a:rPr lang="en-US" sz="2400" b="1" kern="0" dirty="0" smtClean="0">
                <a:ea typeface="ＭＳ Ｐゴシック" pitchFamily="-111" charset="-128"/>
              </a:rPr>
              <a:t>Computing </a:t>
            </a:r>
            <a:r>
              <a:rPr lang="en-US" sz="2400" b="1" i="1" dirty="0" err="1"/>
              <a:t>I</a:t>
            </a:r>
            <a:r>
              <a:rPr lang="en-US" sz="2400" b="1" i="1" baseline="-25000" dirty="0" err="1"/>
              <a:t>c</a:t>
            </a:r>
            <a:r>
              <a:rPr lang="en-US" sz="2400" b="1" dirty="0"/>
              <a:t> degradation of Rutherford cables under transverse </a:t>
            </a:r>
            <a:r>
              <a:rPr lang="en-US" sz="2400" b="1" dirty="0" smtClean="0"/>
              <a:t>load</a:t>
            </a:r>
            <a:r>
              <a:rPr lang="en-US" sz="2400" b="1" baseline="30000" dirty="0" smtClean="0"/>
              <a:t>*</a:t>
            </a:r>
            <a:r>
              <a:rPr lang="en-US" sz="2400" b="1" kern="0" dirty="0" smtClean="0">
                <a:ea typeface="ＭＳ Ｐゴシック" pitchFamily="-111" charset="-128"/>
              </a:rPr>
              <a:t> - Results</a:t>
            </a:r>
            <a:endParaRPr lang="en-GB" sz="2400" b="1" kern="0" dirty="0"/>
          </a:p>
        </p:txBody>
      </p:sp>
      <p:sp>
        <p:nvSpPr>
          <p:cNvPr id="14" name="Rectangle 13"/>
          <p:cNvSpPr/>
          <p:nvPr/>
        </p:nvSpPr>
        <p:spPr>
          <a:xfrm>
            <a:off x="18745" y="6027555"/>
            <a:ext cx="88476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450" indent="-44450">
              <a:spcBef>
                <a:spcPts val="600"/>
              </a:spcBef>
            </a:pPr>
            <a:r>
              <a:rPr lang="en-US" sz="1200" baseline="30000" dirty="0" smtClean="0">
                <a:ea typeface="Tahoma" charset="0"/>
                <a:cs typeface="Tahoma" charset="0"/>
              </a:rPr>
              <a:t>*</a:t>
            </a:r>
            <a:r>
              <a:rPr lang="en-US" sz="1200" dirty="0" smtClean="0">
                <a:ea typeface="Tahoma" charset="0"/>
                <a:cs typeface="Tahoma" charset="0"/>
              </a:rPr>
              <a:t>G. </a:t>
            </a:r>
            <a:r>
              <a:rPr lang="en-US" sz="1200" dirty="0" err="1" smtClean="0">
                <a:ea typeface="Tahoma" charset="0"/>
                <a:cs typeface="Tahoma" charset="0"/>
              </a:rPr>
              <a:t>Vallone</a:t>
            </a:r>
            <a:r>
              <a:rPr lang="en-US" sz="1200" b="1" dirty="0" smtClean="0">
                <a:ea typeface="Tahoma" charset="0"/>
                <a:cs typeface="Tahoma" charset="0"/>
              </a:rPr>
              <a:t>, </a:t>
            </a:r>
            <a:r>
              <a:rPr lang="en-US" sz="1200" dirty="0" smtClean="0"/>
              <a:t>B</a:t>
            </a:r>
            <a:r>
              <a:rPr lang="en-US" sz="1200" dirty="0"/>
              <a:t>. </a:t>
            </a:r>
            <a:r>
              <a:rPr lang="en-US" sz="1200" dirty="0" err="1"/>
              <a:t>Bordini</a:t>
            </a:r>
            <a:r>
              <a:rPr lang="en-US" sz="1200" dirty="0"/>
              <a:t>, </a:t>
            </a:r>
            <a:r>
              <a:rPr lang="en-US" sz="1200" dirty="0" smtClean="0"/>
              <a:t>P. </a:t>
            </a:r>
            <a:r>
              <a:rPr lang="en-US" sz="1200" dirty="0" err="1" smtClean="0"/>
              <a:t>Ferracin</a:t>
            </a:r>
            <a:r>
              <a:rPr lang="en-US" sz="1200" dirty="0" smtClean="0"/>
              <a:t>, presented at EUCAS 2017 and submitted for publication, </a:t>
            </a:r>
            <a:r>
              <a:rPr lang="it-IT" sz="1200" i="1" dirty="0" smtClean="0">
                <a:solidFill>
                  <a:srgbClr val="000000"/>
                </a:solidFill>
                <a:latin typeface="Times New Roman" charset="0"/>
                <a:ea typeface="MS Mincho" charset="-128"/>
              </a:rPr>
              <a:t>IEEE </a:t>
            </a:r>
            <a:r>
              <a:rPr lang="it-IT" sz="1200" i="1" dirty="0">
                <a:solidFill>
                  <a:srgbClr val="000000"/>
                </a:solidFill>
                <a:latin typeface="Times New Roman" charset="0"/>
                <a:ea typeface="MS Mincho" charset="-128"/>
              </a:rPr>
              <a:t>Trans. </a:t>
            </a:r>
            <a:r>
              <a:rPr lang="it-IT" sz="1200" i="1" dirty="0" err="1">
                <a:solidFill>
                  <a:srgbClr val="000000"/>
                </a:solidFill>
                <a:latin typeface="Times New Roman" charset="0"/>
                <a:ea typeface="MS Mincho" charset="-128"/>
              </a:rPr>
              <a:t>Appl</a:t>
            </a:r>
            <a:r>
              <a:rPr lang="it-IT" sz="1200" i="1" dirty="0">
                <a:solidFill>
                  <a:srgbClr val="000000"/>
                </a:solidFill>
                <a:latin typeface="Times New Roman" charset="0"/>
                <a:ea typeface="MS Mincho" charset="-128"/>
              </a:rPr>
              <a:t>. </a:t>
            </a:r>
            <a:r>
              <a:rPr lang="it-IT" sz="1200" i="1" dirty="0" err="1">
                <a:solidFill>
                  <a:srgbClr val="000000"/>
                </a:solidFill>
                <a:latin typeface="Times New Roman" charset="0"/>
                <a:ea typeface="MS Mincho" charset="-128"/>
              </a:rPr>
              <a:t>Supercond</a:t>
            </a:r>
            <a:r>
              <a:rPr lang="it-IT" sz="1200" i="1" dirty="0" smtClean="0">
                <a:solidFill>
                  <a:srgbClr val="000000"/>
                </a:solidFill>
                <a:latin typeface="Times New Roman" charset="0"/>
                <a:ea typeface="MS Mincho" charset="-128"/>
              </a:rPr>
              <a:t>.</a:t>
            </a:r>
            <a:r>
              <a:rPr lang="en-US" sz="1200" dirty="0" smtClean="0"/>
              <a:t> 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796136" y="5551739"/>
            <a:ext cx="33067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Tahoma"/>
                <a:ea typeface="ＭＳ Ｐゴシック" pitchFamily="-111" charset="-128"/>
                <a:cs typeface="Tahoma"/>
              </a:rPr>
              <a:t>Courtesy </a:t>
            </a:r>
            <a:r>
              <a:rPr lang="en-US" sz="1600" dirty="0" smtClean="0">
                <a:latin typeface="Tahoma"/>
                <a:ea typeface="ＭＳ Ｐゴシック" pitchFamily="-111" charset="-128"/>
                <a:cs typeface="Tahoma"/>
              </a:rPr>
              <a:t>of Giorgio </a:t>
            </a:r>
            <a:r>
              <a:rPr lang="en-US" sz="1600" dirty="0" err="1" smtClean="0">
                <a:latin typeface="Tahoma"/>
                <a:ea typeface="ＭＳ Ｐゴシック" pitchFamily="-111" charset="-128"/>
                <a:cs typeface="Tahoma"/>
              </a:rPr>
              <a:t>Vallone</a:t>
            </a:r>
            <a:endParaRPr lang="en-US" sz="16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015" y="928671"/>
            <a:ext cx="1731252" cy="1775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17" name="Content Placeholder 4"/>
          <p:cNvSpPr txBox="1">
            <a:spLocks/>
          </p:cNvSpPr>
          <p:nvPr/>
        </p:nvSpPr>
        <p:spPr>
          <a:xfrm>
            <a:off x="107945" y="1404737"/>
            <a:ext cx="7452788" cy="753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4"/>
              </a:buBlip>
              <a:tabLst/>
              <a:defRPr sz="2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marL="263525" marR="0" lvl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4"/>
              </a:buBlip>
              <a:tabLst/>
              <a:defRPr/>
            </a:pP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Calculated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 via a FEM model (2D and 3D) the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strain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 in the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cable stack 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during the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test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 under transverse load in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Fresca</a:t>
            </a:r>
          </a:p>
        </p:txBody>
      </p:sp>
      <p:pic>
        <p:nvPicPr>
          <p:cNvPr id="18" name="Picture 4" descr="SampleHolder_Quenches_v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" y="3154496"/>
            <a:ext cx="4400326" cy="2932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19" name="Content Placeholder 4"/>
          <p:cNvSpPr txBox="1">
            <a:spLocks/>
          </p:cNvSpPr>
          <p:nvPr/>
        </p:nvSpPr>
        <p:spPr>
          <a:xfrm>
            <a:off x="98214" y="2200600"/>
            <a:ext cx="9045786" cy="12394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4"/>
              </a:buBlip>
              <a:tabLst/>
              <a:defRPr sz="2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marL="263525" marR="0" lvl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4"/>
              </a:buBlip>
              <a:tabLst/>
              <a:defRPr/>
            </a:pP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The computed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3D strain 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multiplied by a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constant factor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,                      which accounts for the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concentration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 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of the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stresses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 in the superconducting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sub-elements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, is used to compute the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strain function 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and the critical current 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 pitchFamily="34" charset="0"/>
              <a:ea typeface="ＭＳ Ｐゴシック" pitchFamily="-65" charset="-128"/>
              <a:cs typeface="Tahoma" pitchFamily="34" charset="0"/>
            </a:endParaRPr>
          </a:p>
        </p:txBody>
      </p:sp>
      <p:sp>
        <p:nvSpPr>
          <p:cNvPr id="24" name="Content Placeholder 4"/>
          <p:cNvSpPr txBox="1">
            <a:spLocks/>
          </p:cNvSpPr>
          <p:nvPr/>
        </p:nvSpPr>
        <p:spPr>
          <a:xfrm>
            <a:off x="4551247" y="4065565"/>
            <a:ext cx="4540045" cy="10370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4"/>
              </a:buBlip>
              <a:tabLst/>
              <a:defRPr sz="2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marL="263525" marR="0" lvl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4"/>
              </a:buBlip>
              <a:tabLst/>
              <a:defRPr/>
            </a:pP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The model is in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good agreement 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with the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experimental data 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measured</a:t>
            </a:r>
            <a:r>
              <a:rPr lang="en-US" sz="2000" kern="0" baseline="30000" dirty="0" smtClean="0">
                <a:solidFill>
                  <a:srgbClr val="4472C4"/>
                </a:solidFill>
                <a:cs typeface="Tahoma" pitchFamily="34" charset="0"/>
              </a:rPr>
              <a:t>**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 on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PIT cable 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in FRESCA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 pitchFamily="34" charset="0"/>
              <a:ea typeface="ＭＳ Ｐゴシック" pitchFamily="-65" charset="-128"/>
              <a:cs typeface="Tahoma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8745" y="6242545"/>
            <a:ext cx="116200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450" indent="-44450">
              <a:spcBef>
                <a:spcPts val="600"/>
              </a:spcBef>
            </a:pPr>
            <a:r>
              <a:rPr lang="en-US" sz="1200" b="1" baseline="30000" smtClean="0">
                <a:ea typeface="Tahoma" charset="0"/>
                <a:cs typeface="Tahoma" charset="0"/>
              </a:rPr>
              <a:t>**</a:t>
            </a:r>
            <a:r>
              <a:rPr lang="en-US" sz="1200" smtClean="0"/>
              <a:t> </a:t>
            </a:r>
            <a:r>
              <a:rPr lang="en-US" sz="1200" dirty="0"/>
              <a:t>B. </a:t>
            </a:r>
            <a:r>
              <a:rPr lang="en-US" sz="1200" dirty="0" err="1"/>
              <a:t>Bordini</a:t>
            </a:r>
            <a:r>
              <a:rPr lang="en-US" sz="1200" dirty="0"/>
              <a:t>, P. </a:t>
            </a:r>
            <a:r>
              <a:rPr lang="en-US" sz="1200" dirty="0" err="1"/>
              <a:t>Alknes</a:t>
            </a:r>
            <a:r>
              <a:rPr lang="en-US" sz="1200" dirty="0"/>
              <a:t>, A. </a:t>
            </a:r>
            <a:r>
              <a:rPr lang="en-US" sz="1200" dirty="0" err="1"/>
              <a:t>Ballarino</a:t>
            </a:r>
            <a:r>
              <a:rPr lang="en-US" sz="1200" dirty="0"/>
              <a:t>, L. </a:t>
            </a:r>
            <a:r>
              <a:rPr lang="en-US" sz="1200" dirty="0" err="1"/>
              <a:t>Bottura</a:t>
            </a:r>
            <a:r>
              <a:rPr lang="en-US" sz="1200" dirty="0"/>
              <a:t>, L. </a:t>
            </a:r>
            <a:r>
              <a:rPr lang="en-US" sz="1200" dirty="0" err="1"/>
              <a:t>Oberli</a:t>
            </a:r>
            <a:r>
              <a:rPr lang="en-US" sz="1200" dirty="0"/>
              <a:t> </a:t>
            </a:r>
            <a:r>
              <a:rPr lang="en-US" sz="1200" dirty="0" smtClean="0"/>
              <a:t> </a:t>
            </a:r>
            <a:r>
              <a:rPr lang="it-IT" sz="1200" i="1" dirty="0" smtClean="0">
                <a:solidFill>
                  <a:srgbClr val="000000"/>
                </a:solidFill>
                <a:latin typeface="Times New Roman" charset="0"/>
                <a:ea typeface="MS Mincho" charset="-128"/>
              </a:rPr>
              <a:t>IEEE </a:t>
            </a:r>
            <a:r>
              <a:rPr lang="it-IT" sz="1200" i="1" dirty="0">
                <a:solidFill>
                  <a:srgbClr val="000000"/>
                </a:solidFill>
                <a:latin typeface="Times New Roman" charset="0"/>
                <a:ea typeface="MS Mincho" charset="-128"/>
              </a:rPr>
              <a:t>Trans. </a:t>
            </a:r>
            <a:r>
              <a:rPr lang="it-IT" sz="1200" i="1" dirty="0" err="1" smtClean="0">
                <a:solidFill>
                  <a:srgbClr val="000000"/>
                </a:solidFill>
                <a:latin typeface="Times New Roman" charset="0"/>
                <a:ea typeface="MS Mincho" charset="-128"/>
              </a:rPr>
              <a:t>Appl</a:t>
            </a:r>
            <a:r>
              <a:rPr lang="it-IT" sz="1200" i="1" dirty="0" smtClean="0">
                <a:solidFill>
                  <a:srgbClr val="000000"/>
                </a:solidFill>
                <a:latin typeface="Times New Roman" charset="0"/>
                <a:ea typeface="MS Mincho" charset="-128"/>
              </a:rPr>
              <a:t>. </a:t>
            </a:r>
            <a:r>
              <a:rPr lang="it-IT" sz="1200" i="1" dirty="0" err="1" smtClean="0">
                <a:solidFill>
                  <a:srgbClr val="000000"/>
                </a:solidFill>
                <a:latin typeface="Times New Roman" charset="0"/>
                <a:ea typeface="MS Mincho" charset="-128"/>
              </a:rPr>
              <a:t>Supercond</a:t>
            </a:r>
            <a:r>
              <a:rPr lang="it-IT" sz="1200" i="1" dirty="0" smtClean="0">
                <a:solidFill>
                  <a:srgbClr val="000000"/>
                </a:solidFill>
                <a:latin typeface="Times New Roman" charset="0"/>
                <a:ea typeface="MS Mincho" charset="-128"/>
              </a:rPr>
              <a:t>.</a:t>
            </a:r>
            <a:r>
              <a:rPr lang="en-US" sz="1200" dirty="0" smtClean="0"/>
              <a:t>, </a:t>
            </a:r>
            <a:r>
              <a:rPr lang="de-DE" sz="1200" dirty="0"/>
              <a:t>VOL. 24, NO. 3, JUNE 2014 </a:t>
            </a:r>
          </a:p>
        </p:txBody>
      </p:sp>
    </p:spTree>
    <p:extLst>
      <p:ext uri="{BB962C8B-B14F-4D97-AF65-F5344CB8AC3E}">
        <p14:creationId xmlns:p14="http://schemas.microsoft.com/office/powerpoint/2010/main" val="87159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 Study  – B. Bordini  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35441" y="1745859"/>
            <a:ext cx="9017026" cy="4384008"/>
          </a:xfrm>
          <a:prstGeom prst="rect">
            <a:avLst/>
          </a:prstGeom>
          <a:solidFill>
            <a:schemeClr val="bg1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266700" lvl="0" indent="-266700" eaLnBrk="1" hangingPunct="1">
              <a:spcBef>
                <a:spcPts val="1200"/>
              </a:spcBef>
              <a:spcAft>
                <a:spcPts val="600"/>
              </a:spcAft>
              <a:buSzPct val="77000"/>
              <a:buBlip>
                <a:blip r:embed="rId2"/>
              </a:buBlip>
              <a:defRPr/>
            </a:pPr>
            <a:r>
              <a:rPr lang="en-US" sz="20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Compare </a:t>
            </a:r>
            <a:r>
              <a:rPr lang="en-US" sz="2000" dirty="0" smtClean="0">
                <a:solidFill>
                  <a:srgbClr val="0070C0"/>
                </a:solidFill>
                <a:latin typeface="Tahoma"/>
                <a:ea typeface="ＭＳ Ｐゴシック" pitchFamily="-111" charset="-128"/>
                <a:cs typeface="Tahoma"/>
              </a:rPr>
              <a:t>CERN and </a:t>
            </a:r>
            <a:r>
              <a:rPr lang="en-US" sz="2000" dirty="0" err="1" smtClean="0">
                <a:solidFill>
                  <a:srgbClr val="0070C0"/>
                </a:solidFill>
                <a:latin typeface="Tahoma"/>
                <a:ea typeface="ＭＳ Ｐゴシック" pitchFamily="-111" charset="-128"/>
                <a:cs typeface="Tahoma"/>
              </a:rPr>
              <a:t>Twente</a:t>
            </a:r>
            <a:r>
              <a:rPr lang="en-US" sz="2000" dirty="0" smtClean="0">
                <a:solidFill>
                  <a:srgbClr val="0070C0"/>
                </a:solidFill>
                <a:latin typeface="Tahoma"/>
                <a:ea typeface="ＭＳ Ｐゴシック" pitchFamily="-111" charset="-128"/>
                <a:cs typeface="Tahoma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set-ups </a:t>
            </a:r>
            <a:r>
              <a:rPr lang="en-US" sz="20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for measuring cables under transversal pressure  </a:t>
            </a:r>
            <a:endParaRPr lang="en-US" sz="2400" dirty="0" smtClean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800100" lvl="1" indent="-342900" eaLnBrk="1" hangingPunct="1">
              <a:spcBef>
                <a:spcPts val="0"/>
              </a:spcBef>
              <a:spcAft>
                <a:spcPts val="600"/>
              </a:spcAft>
              <a:buSzPct val="77000"/>
              <a:buFont typeface="Wingdings" charset="2"/>
              <a:buChar char="Ø"/>
              <a:defRPr/>
            </a:pPr>
            <a:r>
              <a:rPr lang="en-US" sz="20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CERN</a:t>
            </a:r>
            <a:r>
              <a:rPr lang="en-US" sz="20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</a:t>
            </a:r>
            <a:r>
              <a:rPr lang="en-US" sz="20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and </a:t>
            </a:r>
            <a:r>
              <a:rPr lang="en-US" sz="2000" dirty="0" err="1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Twente</a:t>
            </a:r>
            <a:r>
              <a:rPr lang="en-US" sz="20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 University </a:t>
            </a:r>
            <a:r>
              <a:rPr lang="en-US" sz="20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both  </a:t>
            </a:r>
            <a:r>
              <a:rPr lang="en-US" sz="20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prepare</a:t>
            </a:r>
            <a:r>
              <a:rPr lang="en-US" sz="20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and </a:t>
            </a:r>
            <a:r>
              <a:rPr lang="en-US" sz="20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measure</a:t>
            </a:r>
            <a:r>
              <a:rPr lang="en-US" sz="20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the same </a:t>
            </a:r>
            <a:r>
              <a:rPr lang="en-US" sz="20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two cables</a:t>
            </a:r>
            <a:r>
              <a:rPr lang="en-US" sz="20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, one based on the </a:t>
            </a:r>
            <a:r>
              <a:rPr lang="en-US" sz="20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PIT</a:t>
            </a:r>
            <a:r>
              <a:rPr lang="en-US" sz="20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wire and the other on the </a:t>
            </a:r>
            <a:r>
              <a:rPr lang="en-US" sz="20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RRP</a:t>
            </a:r>
          </a:p>
          <a:p>
            <a:pPr marL="1257300" lvl="2" indent="-342900" eaLnBrk="1" hangingPunct="1">
              <a:spcBef>
                <a:spcPts val="0"/>
              </a:spcBef>
              <a:spcAft>
                <a:spcPts val="600"/>
              </a:spcAft>
              <a:buSzPct val="77000"/>
              <a:buFont typeface="+mj-lt"/>
              <a:buAutoNum type="alphaLcPeriod"/>
              <a:defRPr/>
            </a:pPr>
            <a:r>
              <a:rPr lang="en-US" sz="18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18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strands cables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based on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1 mm strand </a:t>
            </a:r>
            <a:endParaRPr lang="en-US" sz="1800" dirty="0" smtClean="0">
              <a:solidFill>
                <a:srgbClr val="FF0000"/>
              </a:solidFill>
              <a:latin typeface="Tahoma"/>
              <a:ea typeface="ＭＳ Ｐゴシック" pitchFamily="-111" charset="-128"/>
              <a:cs typeface="Tahoma"/>
            </a:endParaRPr>
          </a:p>
          <a:p>
            <a:pPr marL="1257300" lvl="2" indent="-342900" eaLnBrk="1" hangingPunct="1">
              <a:spcBef>
                <a:spcPts val="0"/>
              </a:spcBef>
              <a:spcAft>
                <a:spcPts val="600"/>
              </a:spcAft>
              <a:buSzPct val="77000"/>
              <a:buFont typeface="+mj-lt"/>
              <a:buAutoNum type="alphaLcPeriod"/>
              <a:defRPr/>
            </a:pP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The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strands are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FRESCA 2 wires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: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132/169 RRP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and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192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PIT</a:t>
            </a:r>
          </a:p>
          <a:p>
            <a:pPr marL="266700" lvl="0" indent="-266700" eaLnBrk="1" hangingPunct="1">
              <a:spcBef>
                <a:spcPts val="1200"/>
              </a:spcBef>
              <a:spcAft>
                <a:spcPts val="600"/>
              </a:spcAft>
              <a:buSzPct val="77000"/>
              <a:buBlip>
                <a:blip r:embed="rId2"/>
              </a:buBlip>
              <a:defRPr/>
            </a:pPr>
            <a:r>
              <a:rPr lang="en-US" sz="2000" dirty="0" smtClean="0">
                <a:solidFill>
                  <a:srgbClr val="FF0000"/>
                </a:solidFill>
                <a:latin typeface="Tahoma"/>
                <a:cs typeface="Tahoma"/>
              </a:rPr>
              <a:t>Correlate</a:t>
            </a:r>
            <a:r>
              <a:rPr lang="en-US" sz="2000" dirty="0" smtClean="0">
                <a:solidFill>
                  <a:srgbClr val="0070C0"/>
                </a:solidFill>
                <a:latin typeface="Tahoma"/>
                <a:cs typeface="Tahoma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Tahoma"/>
                <a:cs typeface="Tahoma"/>
              </a:rPr>
              <a:t>the </a:t>
            </a:r>
            <a:r>
              <a:rPr lang="en-US" sz="2000" dirty="0">
                <a:solidFill>
                  <a:srgbClr val="FF0000"/>
                </a:solidFill>
                <a:latin typeface="Tahoma"/>
                <a:cs typeface="Tahoma"/>
              </a:rPr>
              <a:t>wire measurements </a:t>
            </a:r>
            <a:r>
              <a:rPr lang="en-US" sz="2000" dirty="0">
                <a:solidFill>
                  <a:srgbClr val="0070C0"/>
                </a:solidFill>
                <a:latin typeface="Tahoma"/>
                <a:cs typeface="Tahoma"/>
              </a:rPr>
              <a:t>under transversal pressure carried out at UniGe with </a:t>
            </a:r>
            <a:r>
              <a:rPr lang="en-US" sz="2000" dirty="0">
                <a:solidFill>
                  <a:srgbClr val="FF0000"/>
                </a:solidFill>
                <a:latin typeface="Tahoma"/>
                <a:cs typeface="Tahoma"/>
              </a:rPr>
              <a:t>cable </a:t>
            </a:r>
            <a:r>
              <a:rPr lang="en-US" sz="2000" dirty="0" smtClean="0">
                <a:solidFill>
                  <a:srgbClr val="FF0000"/>
                </a:solidFill>
                <a:latin typeface="Tahoma"/>
                <a:cs typeface="Tahoma"/>
              </a:rPr>
              <a:t>measurements </a:t>
            </a:r>
            <a:endParaRPr lang="en-US" sz="24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800100" lvl="1" indent="-342900" eaLnBrk="1" hangingPunct="1">
              <a:spcBef>
                <a:spcPts val="0"/>
              </a:spcBef>
              <a:spcAft>
                <a:spcPts val="600"/>
              </a:spcAft>
              <a:buSzPct val="77000"/>
              <a:buFont typeface="Wingdings" charset="2"/>
              <a:buChar char="Ø"/>
              <a:defRPr/>
            </a:pPr>
            <a:r>
              <a:rPr lang="en-US" sz="1800" dirty="0" smtClean="0">
                <a:solidFill>
                  <a:srgbClr val="0070C0"/>
                </a:solidFill>
                <a:latin typeface="Tahoma"/>
                <a:cs typeface="Tahoma"/>
              </a:rPr>
              <a:t>UniGe  </a:t>
            </a:r>
            <a:r>
              <a:rPr lang="en-US" sz="1800" dirty="0" smtClean="0">
                <a:solidFill>
                  <a:srgbClr val="0070C0"/>
                </a:solidFill>
                <a:latin typeface="Tahoma"/>
                <a:cs typeface="Tahoma"/>
              </a:rPr>
              <a:t>measures </a:t>
            </a:r>
            <a:r>
              <a:rPr lang="en-US" sz="1800" dirty="0" smtClean="0">
                <a:solidFill>
                  <a:srgbClr val="0070C0"/>
                </a:solidFill>
                <a:latin typeface="Tahoma"/>
                <a:cs typeface="Tahoma"/>
              </a:rPr>
              <a:t>the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cs typeface="Tahoma"/>
              </a:rPr>
              <a:t>same wires </a:t>
            </a:r>
            <a:r>
              <a:rPr lang="en-US" sz="1800" dirty="0" smtClean="0">
                <a:solidFill>
                  <a:srgbClr val="0070C0"/>
                </a:solidFill>
                <a:latin typeface="Tahoma"/>
                <a:cs typeface="Tahoma"/>
              </a:rPr>
              <a:t>used in the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cs typeface="Tahoma"/>
              </a:rPr>
              <a:t>cable tests </a:t>
            </a:r>
            <a:r>
              <a:rPr lang="en-US" sz="1800" dirty="0" smtClean="0">
                <a:solidFill>
                  <a:srgbClr val="0070C0"/>
                </a:solidFill>
                <a:latin typeface="Tahoma"/>
                <a:cs typeface="Tahoma"/>
              </a:rPr>
              <a:t>at CERN and </a:t>
            </a:r>
            <a:r>
              <a:rPr lang="en-US" sz="1800" dirty="0" err="1" smtClean="0">
                <a:solidFill>
                  <a:srgbClr val="0070C0"/>
                </a:solidFill>
                <a:latin typeface="Tahoma"/>
                <a:cs typeface="Tahoma"/>
              </a:rPr>
              <a:t>Twente</a:t>
            </a:r>
            <a:endParaRPr lang="en-US" sz="1800" dirty="0" smtClean="0">
              <a:solidFill>
                <a:srgbClr val="FF0000"/>
              </a:solidFill>
              <a:latin typeface="Tahoma"/>
              <a:ea typeface="ＭＳ Ｐゴシック" pitchFamily="-111" charset="-128"/>
              <a:cs typeface="Tahoma"/>
            </a:endParaRPr>
          </a:p>
          <a:p>
            <a:pPr marL="800100" lvl="1" indent="-342900" eaLnBrk="1" hangingPunct="1">
              <a:spcBef>
                <a:spcPts val="0"/>
              </a:spcBef>
              <a:spcAft>
                <a:spcPts val="600"/>
              </a:spcAft>
              <a:buSzPct val="77000"/>
              <a:buFont typeface="Wingdings" charset="2"/>
              <a:buChar char="Ø"/>
              <a:defRPr/>
            </a:pPr>
            <a:endParaRPr lang="en-US" sz="1800" dirty="0">
              <a:solidFill>
                <a:srgbClr val="FF0000"/>
              </a:solidFill>
              <a:latin typeface="Tahoma"/>
              <a:ea typeface="ＭＳ Ｐゴシック" pitchFamily="-111" charset="-128"/>
              <a:cs typeface="Tahoma"/>
            </a:endParaRPr>
          </a:p>
          <a:p>
            <a:pPr marL="266700" lvl="0" indent="-266700" eaLnBrk="1" hangingPunct="1">
              <a:spcBef>
                <a:spcPts val="1200"/>
              </a:spcBef>
              <a:spcAft>
                <a:spcPts val="600"/>
              </a:spcAft>
              <a:buSzPct val="77000"/>
              <a:buBlip>
                <a:blip r:embed="rId2"/>
              </a:buBlip>
              <a:defRPr/>
            </a:pPr>
            <a:r>
              <a:rPr lang="en-US" sz="2000" dirty="0" smtClean="0">
                <a:solidFill>
                  <a:srgbClr val="0070C0"/>
                </a:solidFill>
                <a:latin typeface="Tahoma"/>
                <a:cs typeface="Tahoma"/>
              </a:rPr>
              <a:t>Verify </a:t>
            </a:r>
            <a:r>
              <a:rPr lang="en-US" sz="2000" dirty="0">
                <a:solidFill>
                  <a:srgbClr val="0070C0"/>
                </a:solidFill>
                <a:latin typeface="Tahoma"/>
                <a:cs typeface="Tahoma"/>
              </a:rPr>
              <a:t>the </a:t>
            </a:r>
            <a:r>
              <a:rPr lang="en-US" sz="2000" dirty="0">
                <a:solidFill>
                  <a:srgbClr val="FF0000"/>
                </a:solidFill>
                <a:latin typeface="Tahoma"/>
                <a:cs typeface="Tahoma"/>
              </a:rPr>
              <a:t>compatibility</a:t>
            </a:r>
            <a:r>
              <a:rPr lang="en-US" sz="2000" dirty="0">
                <a:solidFill>
                  <a:srgbClr val="0070C0"/>
                </a:solidFill>
                <a:latin typeface="Tahoma"/>
                <a:cs typeface="Tahoma"/>
              </a:rPr>
              <a:t> of </a:t>
            </a:r>
            <a:r>
              <a:rPr lang="en-US" sz="2000" dirty="0">
                <a:solidFill>
                  <a:srgbClr val="FF0000"/>
                </a:solidFill>
                <a:latin typeface="Tahoma"/>
                <a:cs typeface="Tahoma"/>
              </a:rPr>
              <a:t>high </a:t>
            </a:r>
            <a:r>
              <a:rPr lang="en-US" sz="2000" i="1" dirty="0">
                <a:solidFill>
                  <a:srgbClr val="FF0000"/>
                </a:solidFill>
                <a:latin typeface="Tahoma"/>
                <a:cs typeface="Tahoma"/>
              </a:rPr>
              <a:t>J</a:t>
            </a:r>
            <a:r>
              <a:rPr lang="en-US" sz="2000" i="1" baseline="-25000" dirty="0">
                <a:solidFill>
                  <a:srgbClr val="FF0000"/>
                </a:solidFill>
                <a:latin typeface="Tahoma"/>
                <a:cs typeface="Tahoma"/>
              </a:rPr>
              <a:t>e </a:t>
            </a:r>
            <a:r>
              <a:rPr lang="en-US" sz="2000" baseline="-250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Tahoma"/>
                <a:cs typeface="Tahoma"/>
              </a:rPr>
              <a:t>with </a:t>
            </a:r>
            <a:r>
              <a:rPr lang="en-US" sz="2000" dirty="0">
                <a:solidFill>
                  <a:srgbClr val="FF0000"/>
                </a:solidFill>
                <a:latin typeface="Tahoma"/>
                <a:cs typeface="Tahoma"/>
              </a:rPr>
              <a:t>large </a:t>
            </a:r>
            <a:r>
              <a:rPr lang="en-US" sz="2000" dirty="0" smtClean="0">
                <a:solidFill>
                  <a:srgbClr val="FF0000"/>
                </a:solidFill>
                <a:latin typeface="Tahoma"/>
                <a:cs typeface="Tahoma"/>
              </a:rPr>
              <a:t>transverse </a:t>
            </a:r>
            <a:r>
              <a:rPr lang="en-US" sz="2000" dirty="0">
                <a:solidFill>
                  <a:srgbClr val="0070C0"/>
                </a:solidFill>
                <a:latin typeface="Tahoma"/>
                <a:cs typeface="Tahoma"/>
              </a:rPr>
              <a:t>pressure on the conductor</a:t>
            </a:r>
          </a:p>
          <a:p>
            <a:pPr marL="720725" lvl="1" indent="-263525" eaLnBrk="1" hangingPunct="1">
              <a:spcBef>
                <a:spcPts val="1200"/>
              </a:spcBef>
              <a:spcAft>
                <a:spcPts val="0"/>
              </a:spcAft>
              <a:buSzPct val="73000"/>
              <a:buBlip>
                <a:blip r:embed="rId2"/>
              </a:buBlip>
            </a:pPr>
            <a:endParaRPr lang="en-US" sz="2400" dirty="0" smtClean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itre 2"/>
          <p:cNvSpPr>
            <a:spLocks noGrp="1"/>
          </p:cNvSpPr>
          <p:nvPr>
            <p:ph type="title"/>
          </p:nvPr>
        </p:nvSpPr>
        <p:spPr>
          <a:xfrm>
            <a:off x="1024467" y="119064"/>
            <a:ext cx="7128933" cy="1023936"/>
          </a:xfrm>
        </p:spPr>
        <p:txBody>
          <a:bodyPr/>
          <a:lstStyle/>
          <a:p>
            <a:r>
              <a:rPr lang="en-US" dirty="0" smtClean="0"/>
              <a:t>Main Conductor Study  </a:t>
            </a:r>
            <a:br>
              <a:rPr lang="en-US" dirty="0" smtClean="0"/>
            </a:br>
            <a:r>
              <a:rPr lang="en-US" sz="2400" b="1" dirty="0" smtClean="0"/>
              <a:t>Experimental Studies </a:t>
            </a:r>
            <a:r>
              <a:rPr lang="mr-IN" sz="2400" b="1" dirty="0" smtClean="0"/>
              <a:t>–</a:t>
            </a:r>
            <a:r>
              <a:rPr lang="en-US" sz="2400" b="1" dirty="0" smtClean="0"/>
              <a:t> Plans and Goals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268262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 Study  – B. Bordini  </a:t>
            </a:r>
            <a:endParaRPr lang="en-US" dirty="0" smtClean="0"/>
          </a:p>
        </p:txBody>
      </p:sp>
      <p:sp>
        <p:nvSpPr>
          <p:cNvPr id="7" name="Titre 2"/>
          <p:cNvSpPr>
            <a:spLocks noGrp="1"/>
          </p:cNvSpPr>
          <p:nvPr>
            <p:ph type="title"/>
          </p:nvPr>
        </p:nvSpPr>
        <p:spPr>
          <a:xfrm>
            <a:off x="1024467" y="119064"/>
            <a:ext cx="7128933" cy="1023936"/>
          </a:xfrm>
        </p:spPr>
        <p:txBody>
          <a:bodyPr/>
          <a:lstStyle/>
          <a:p>
            <a:r>
              <a:rPr lang="en-US" dirty="0" smtClean="0"/>
              <a:t>Experimental Studies</a:t>
            </a:r>
            <a:br>
              <a:rPr lang="en-US" dirty="0" smtClean="0"/>
            </a:br>
            <a:r>
              <a:rPr lang="en-US" sz="2400" b="1" dirty="0" smtClean="0"/>
              <a:t>CERN Cable </a:t>
            </a:r>
            <a:r>
              <a:rPr lang="en-US" sz="2400" b="1" dirty="0"/>
              <a:t>S</a:t>
            </a:r>
            <a:r>
              <a:rPr lang="en-US" sz="2400" b="1" dirty="0" smtClean="0"/>
              <a:t>amples </a:t>
            </a:r>
            <a:r>
              <a:rPr lang="en-US" sz="2400" b="1" dirty="0"/>
              <a:t>H</a:t>
            </a:r>
            <a:r>
              <a:rPr lang="en-US" sz="2400" b="1" dirty="0" smtClean="0"/>
              <a:t>older</a:t>
            </a:r>
            <a:endParaRPr lang="en-GB" sz="2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67" y="1156050"/>
            <a:ext cx="8825484" cy="5322618"/>
          </a:xfrm>
          <a:prstGeom prst="rect">
            <a:avLst/>
          </a:prstGeom>
        </p:spPr>
      </p:pic>
      <p:pic>
        <p:nvPicPr>
          <p:cNvPr id="10" name="Picture 9" descr="100_1166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13" r="28086"/>
          <a:stretch/>
        </p:blipFill>
        <p:spPr>
          <a:xfrm>
            <a:off x="179409" y="3029150"/>
            <a:ext cx="1015312" cy="342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4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 Study  – B. Bordini  </a:t>
            </a:r>
            <a:endParaRPr lang="en-US" dirty="0" smtClean="0"/>
          </a:p>
        </p:txBody>
      </p:sp>
      <p:sp>
        <p:nvSpPr>
          <p:cNvPr id="7" name="Titre 2"/>
          <p:cNvSpPr>
            <a:spLocks noGrp="1"/>
          </p:cNvSpPr>
          <p:nvPr>
            <p:ph type="title"/>
          </p:nvPr>
        </p:nvSpPr>
        <p:spPr>
          <a:xfrm>
            <a:off x="1024467" y="119064"/>
            <a:ext cx="8138278" cy="1023936"/>
          </a:xfrm>
        </p:spPr>
        <p:txBody>
          <a:bodyPr/>
          <a:lstStyle/>
          <a:p>
            <a:pPr lvl="0" eaLnBrk="1" hangingPunct="1">
              <a:lnSpc>
                <a:spcPct val="120000"/>
              </a:lnSpc>
              <a:defRPr/>
            </a:pPr>
            <a:r>
              <a:rPr lang="en-US" dirty="0"/>
              <a:t>Experimental Studies </a:t>
            </a:r>
            <a:r>
              <a:rPr lang="en-US" dirty="0">
                <a:ea typeface="ＭＳ Ｐゴシック" pitchFamily="-111" charset="-128"/>
              </a:rPr>
              <a:t/>
            </a:r>
            <a:br>
              <a:rPr lang="en-US" dirty="0">
                <a:ea typeface="ＭＳ Ｐゴシック" pitchFamily="-111" charset="-128"/>
              </a:rPr>
            </a:br>
            <a:r>
              <a:rPr lang="en-US" sz="2400" b="1" dirty="0"/>
              <a:t>Test at CERN on a </a:t>
            </a:r>
            <a:r>
              <a:rPr lang="en-US" sz="2400" b="1" dirty="0" smtClean="0"/>
              <a:t>RRP </a:t>
            </a:r>
            <a:r>
              <a:rPr lang="en-US" sz="2400" b="1" dirty="0" smtClean="0"/>
              <a:t>cable</a:t>
            </a:r>
            <a:r>
              <a:rPr lang="en-US" sz="2400" b="1" baseline="30000" dirty="0" smtClean="0"/>
              <a:t>*</a:t>
            </a:r>
            <a:r>
              <a:rPr lang="en-US" sz="2400" b="1" dirty="0" smtClean="0"/>
              <a:t> </a:t>
            </a:r>
            <a:r>
              <a:rPr lang="en-US" sz="2400" b="1" dirty="0" smtClean="0"/>
              <a:t>- </a:t>
            </a:r>
            <a:r>
              <a:rPr lang="en-US" sz="2400" b="1" dirty="0"/>
              <a:t>Sample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52" y="4155077"/>
            <a:ext cx="4317696" cy="194064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7570" r="16699"/>
          <a:stretch/>
        </p:blipFill>
        <p:spPr>
          <a:xfrm>
            <a:off x="5765800" y="1617661"/>
            <a:ext cx="3282950" cy="1098550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76200" y="1143000"/>
            <a:ext cx="9029548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6700" indent="-266700" eaLnBrk="1" hangingPunct="1">
              <a:spcBef>
                <a:spcPts val="0"/>
              </a:spcBef>
              <a:spcAft>
                <a:spcPts val="600"/>
              </a:spcAft>
              <a:buSzPct val="77000"/>
              <a:buFontTx/>
              <a:buBlip>
                <a:blip r:embed="rId4"/>
              </a:buBlip>
              <a:defRPr/>
            </a:pP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The cable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sample tested was a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rectangular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18 -strand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Rutherford cable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based on the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1 mm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RRP 132/169</a:t>
            </a:r>
            <a:endParaRPr lang="en-US" sz="1800" dirty="0" smtClean="0">
              <a:solidFill>
                <a:srgbClr val="FF0000"/>
              </a:solidFill>
              <a:latin typeface="Tahoma"/>
              <a:ea typeface="ＭＳ Ｐゴシック" pitchFamily="-111" charset="-128"/>
              <a:cs typeface="Tahoma"/>
            </a:endParaRPr>
          </a:p>
          <a:p>
            <a:pPr marL="266700" indent="-266700" eaLnBrk="1" hangingPunct="1">
              <a:spcBef>
                <a:spcPts val="0"/>
              </a:spcBef>
              <a:spcAft>
                <a:spcPts val="600"/>
              </a:spcAft>
              <a:buSzPct val="77000"/>
              <a:buFontTx/>
              <a:buBlip>
                <a:blip r:embed="rId4"/>
              </a:buBlip>
              <a:defRPr/>
            </a:pPr>
            <a:endParaRPr lang="en-US" sz="1800" dirty="0">
              <a:solidFill>
                <a:srgbClr val="000090"/>
              </a:solidFill>
              <a:latin typeface="Tahoma"/>
              <a:ea typeface="ＭＳ Ｐゴシック" pitchFamily="-111" charset="-128"/>
              <a:cs typeface="Tahoma"/>
            </a:endParaRPr>
          </a:p>
          <a:p>
            <a:pPr marL="266700" indent="-266700" eaLnBrk="1" hangingPunct="1">
              <a:spcBef>
                <a:spcPts val="0"/>
              </a:spcBef>
              <a:spcAft>
                <a:spcPts val="600"/>
              </a:spcAft>
              <a:buSzPct val="77000"/>
              <a:buFontTx/>
              <a:buBlip>
                <a:blip r:embed="rId4"/>
              </a:buBlip>
              <a:defRPr/>
            </a:pP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The sample is constituted by: </a:t>
            </a:r>
          </a:p>
          <a:p>
            <a:pPr marL="449263" indent="-177800" eaLnBrk="1" hangingPunct="1">
              <a:spcBef>
                <a:spcPts val="0"/>
              </a:spcBef>
              <a:spcAft>
                <a:spcPts val="600"/>
              </a:spcAft>
              <a:buSzPct val="77000"/>
              <a:buFont typeface="Wingdings" charset="2"/>
              <a:buChar char="Ø"/>
              <a:defRPr/>
            </a:pPr>
            <a:r>
              <a:rPr lang="en-US" sz="14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Two 1.8 m </a:t>
            </a:r>
            <a:r>
              <a:rPr lang="en-US" sz="14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long</a:t>
            </a:r>
            <a:r>
              <a:rPr lang="en-US" sz="1400" dirty="0">
                <a:solidFill>
                  <a:srgbClr val="000090"/>
                </a:solidFill>
                <a:latin typeface="Tahoma"/>
                <a:ea typeface="ＭＳ Ｐゴシック" pitchFamily="-111" charset="-128"/>
                <a:cs typeface="Tahoma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active cables </a:t>
            </a:r>
            <a:r>
              <a:rPr lang="en-US" sz="14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that carry the current; </a:t>
            </a:r>
          </a:p>
          <a:p>
            <a:pPr marL="449263" indent="-177800" eaLnBrk="1" hangingPunct="1">
              <a:spcBef>
                <a:spcPts val="0"/>
              </a:spcBef>
              <a:spcAft>
                <a:spcPts val="600"/>
              </a:spcAft>
              <a:buSzPct val="77000"/>
              <a:buFont typeface="Wingdings" charset="2"/>
              <a:buChar char="Ø"/>
              <a:defRPr/>
            </a:pPr>
            <a:r>
              <a:rPr lang="en-US" sz="14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two </a:t>
            </a:r>
            <a:r>
              <a:rPr lang="en-US" sz="14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Ti6Al4V bar, </a:t>
            </a:r>
            <a:r>
              <a:rPr lang="en-US" sz="14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3 and 4 </a:t>
            </a:r>
            <a:r>
              <a:rPr lang="en-US" sz="14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mm thick, </a:t>
            </a:r>
            <a:r>
              <a:rPr lang="en-US" sz="14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that sandwich </a:t>
            </a:r>
            <a:r>
              <a:rPr lang="en-US" sz="14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the active cables; 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76200" y="3340101"/>
            <a:ext cx="9067800" cy="7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6700" indent="-266700" eaLnBrk="1" hangingPunct="1">
              <a:spcBef>
                <a:spcPts val="0"/>
              </a:spcBef>
              <a:spcAft>
                <a:spcPts val="600"/>
              </a:spcAft>
              <a:buSzPct val="77000"/>
              <a:buFontTx/>
              <a:buBlip>
                <a:blip r:embed="rId4"/>
              </a:buBlip>
              <a:defRPr/>
            </a:pP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The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different components of the sample stack are separated by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fiberglass</a:t>
            </a:r>
            <a:r>
              <a:rPr lang="en-US" sz="1800" dirty="0">
                <a:solidFill>
                  <a:srgbClr val="000090"/>
                </a:solidFill>
                <a:latin typeface="Tahoma"/>
                <a:ea typeface="ＭＳ Ｐゴシック" pitchFamily="-111" charset="-128"/>
                <a:cs typeface="Tahoma"/>
              </a:rPr>
              <a:t>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braid and the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sample</a:t>
            </a:r>
            <a:r>
              <a:rPr lang="en-US" sz="1800" dirty="0">
                <a:solidFill>
                  <a:srgbClr val="000090"/>
                </a:solidFill>
                <a:latin typeface="Tahoma"/>
                <a:ea typeface="ＭＳ Ｐゴシック" pitchFamily="-111" charset="-128"/>
                <a:cs typeface="Tahoma"/>
              </a:rPr>
              <a:t>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is</a:t>
            </a:r>
            <a:r>
              <a:rPr lang="en-US" sz="1800" dirty="0">
                <a:solidFill>
                  <a:srgbClr val="000090"/>
                </a:solidFill>
                <a:latin typeface="Tahoma"/>
                <a:ea typeface="ＭＳ Ｐゴシック" pitchFamily="-111" charset="-128"/>
                <a:cs typeface="Tahoma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vacuum impregnated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with</a:t>
            </a:r>
            <a:r>
              <a:rPr lang="en-US" sz="1800" dirty="0">
                <a:solidFill>
                  <a:srgbClr val="000090"/>
                </a:solidFill>
                <a:latin typeface="Tahoma"/>
                <a:ea typeface="ＭＳ Ｐゴシック" pitchFamily="-111" charset="-128"/>
                <a:cs typeface="Tahoma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epoxy</a:t>
            </a:r>
            <a:r>
              <a:rPr lang="en-US" sz="1800" dirty="0">
                <a:solidFill>
                  <a:srgbClr val="000090"/>
                </a:solidFill>
                <a:latin typeface="Tahoma"/>
                <a:ea typeface="ＭＳ Ｐゴシック" pitchFamily="-111" charset="-128"/>
                <a:cs typeface="Tahoma"/>
              </a:rPr>
              <a:t>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(CTD-101</a:t>
            </a:r>
            <a:r>
              <a:rPr lang="en-US" sz="180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) </a:t>
            </a:r>
            <a:endParaRPr lang="en-US" sz="1800" dirty="0">
              <a:solidFill>
                <a:srgbClr val="000090"/>
              </a:solidFill>
              <a:latin typeface="Tahoma"/>
              <a:ea typeface="ＭＳ Ｐゴシック" pitchFamily="-111" charset="-128"/>
              <a:cs typeface="Tahoma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76200" y="4720227"/>
            <a:ext cx="4437532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6700" indent="-266700" eaLnBrk="1" hangingPunct="1">
              <a:spcBef>
                <a:spcPts val="0"/>
              </a:spcBef>
              <a:spcAft>
                <a:spcPts val="600"/>
              </a:spcAft>
              <a:buSzPct val="77000"/>
              <a:buFontTx/>
              <a:buBlip>
                <a:blip r:embed="rId4"/>
              </a:buBlip>
              <a:defRPr/>
            </a:pP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The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two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active cables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are</a:t>
            </a:r>
            <a:r>
              <a:rPr lang="en-US" sz="1800" dirty="0">
                <a:solidFill>
                  <a:srgbClr val="000090"/>
                </a:solidFill>
                <a:latin typeface="Tahoma"/>
                <a:ea typeface="ＭＳ Ｐゴシック" pitchFamily="-111" charset="-128"/>
                <a:cs typeface="Tahoma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spliced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together in the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bottom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(along 15 cm) while on the top they are  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each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spliced</a:t>
            </a:r>
            <a:r>
              <a:rPr lang="en-US" sz="1800" dirty="0">
                <a:solidFill>
                  <a:srgbClr val="000090"/>
                </a:solidFill>
                <a:latin typeface="Tahoma"/>
                <a:ea typeface="ＭＳ Ｐゴシック" pitchFamily="-111" charset="-128"/>
                <a:cs typeface="Tahoma"/>
              </a:rPr>
              <a:t>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with</a:t>
            </a:r>
            <a:r>
              <a:rPr lang="en-US" sz="1800" dirty="0">
                <a:solidFill>
                  <a:srgbClr val="000090"/>
                </a:solidFill>
                <a:latin typeface="Tahoma"/>
                <a:ea typeface="ＭＳ Ｐゴシック" pitchFamily="-111" charset="-128"/>
                <a:cs typeface="Tahoma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a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NbTi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 cable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(along 20 cm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)   </a:t>
            </a:r>
            <a:endParaRPr lang="en-US" sz="1800" dirty="0">
              <a:solidFill>
                <a:srgbClr val="4472C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744" y="6186305"/>
            <a:ext cx="903000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450" indent="-44450">
              <a:spcBef>
                <a:spcPts val="600"/>
              </a:spcBef>
            </a:pPr>
            <a:r>
              <a:rPr lang="en-US" sz="1200" baseline="30000" dirty="0" smtClean="0">
                <a:ea typeface="Tahoma" charset="0"/>
                <a:cs typeface="Tahoma" charset="0"/>
              </a:rPr>
              <a:t>*</a:t>
            </a:r>
            <a:r>
              <a:rPr lang="en-US" sz="1200" dirty="0" smtClean="0">
                <a:ea typeface="Tahoma" charset="0"/>
                <a:cs typeface="Tahoma" charset="0"/>
              </a:rPr>
              <a:t>J. E</a:t>
            </a:r>
            <a:r>
              <a:rPr lang="en-US" sz="1200" dirty="0">
                <a:ea typeface="Tahoma" charset="0"/>
                <a:cs typeface="Tahoma" charset="0"/>
              </a:rPr>
              <a:t>. </a:t>
            </a:r>
            <a:r>
              <a:rPr lang="en-US" sz="1200" dirty="0" err="1" smtClean="0">
                <a:ea typeface="Tahoma" charset="0"/>
                <a:cs typeface="Tahoma" charset="0"/>
              </a:rPr>
              <a:t>Duvauchelle</a:t>
            </a:r>
            <a:r>
              <a:rPr lang="en-US" sz="1200" dirty="0" smtClean="0">
                <a:ea typeface="Tahoma" charset="0"/>
                <a:cs typeface="Tahoma" charset="0"/>
              </a:rPr>
              <a:t> </a:t>
            </a:r>
            <a:r>
              <a:rPr lang="en-US" sz="1200" b="1" dirty="0" smtClean="0">
                <a:ea typeface="Tahoma" charset="0"/>
                <a:cs typeface="Tahoma" charset="0"/>
              </a:rPr>
              <a:t>, </a:t>
            </a:r>
            <a:r>
              <a:rPr lang="en-US" sz="1200" dirty="0" smtClean="0"/>
              <a:t>B</a:t>
            </a:r>
            <a:r>
              <a:rPr lang="en-US" sz="1200" dirty="0"/>
              <a:t>. </a:t>
            </a:r>
            <a:r>
              <a:rPr lang="en-US" sz="1200" dirty="0" err="1"/>
              <a:t>Bordini</a:t>
            </a:r>
            <a:r>
              <a:rPr lang="en-US" sz="1200" dirty="0"/>
              <a:t>, </a:t>
            </a:r>
            <a:r>
              <a:rPr lang="en-US" sz="1200" dirty="0" smtClean="0"/>
              <a:t>J. </a:t>
            </a:r>
            <a:r>
              <a:rPr lang="en-US" sz="1200" dirty="0" err="1" smtClean="0"/>
              <a:t>Fleiter</a:t>
            </a:r>
            <a:r>
              <a:rPr lang="en-US" sz="1200" dirty="0" smtClean="0"/>
              <a:t>, A. </a:t>
            </a:r>
            <a:r>
              <a:rPr lang="en-US" sz="1200" dirty="0" err="1" smtClean="0"/>
              <a:t>Ballarino</a:t>
            </a:r>
            <a:r>
              <a:rPr lang="en-US" sz="1200" dirty="0" smtClean="0"/>
              <a:t> presented </a:t>
            </a:r>
            <a:r>
              <a:rPr lang="en-US" sz="1200" dirty="0" smtClean="0"/>
              <a:t>at EUCAS 2017 and submitted for publication, </a:t>
            </a:r>
            <a:r>
              <a:rPr lang="it-IT" sz="1200" i="1" dirty="0" smtClean="0">
                <a:solidFill>
                  <a:srgbClr val="000000"/>
                </a:solidFill>
                <a:latin typeface="Times New Roman" charset="0"/>
                <a:ea typeface="MS Mincho" charset="-128"/>
              </a:rPr>
              <a:t>IEEE </a:t>
            </a:r>
            <a:r>
              <a:rPr lang="it-IT" sz="1200" i="1" dirty="0">
                <a:solidFill>
                  <a:srgbClr val="000000"/>
                </a:solidFill>
                <a:latin typeface="Times New Roman" charset="0"/>
                <a:ea typeface="MS Mincho" charset="-128"/>
              </a:rPr>
              <a:t>Trans. </a:t>
            </a:r>
            <a:r>
              <a:rPr lang="it-IT" sz="1200" i="1" dirty="0" err="1">
                <a:solidFill>
                  <a:srgbClr val="000000"/>
                </a:solidFill>
                <a:latin typeface="Times New Roman" charset="0"/>
                <a:ea typeface="MS Mincho" charset="-128"/>
              </a:rPr>
              <a:t>Appl</a:t>
            </a:r>
            <a:r>
              <a:rPr lang="it-IT" sz="1200" i="1" dirty="0">
                <a:solidFill>
                  <a:srgbClr val="000000"/>
                </a:solidFill>
                <a:latin typeface="Times New Roman" charset="0"/>
                <a:ea typeface="MS Mincho" charset="-128"/>
              </a:rPr>
              <a:t>. </a:t>
            </a:r>
            <a:r>
              <a:rPr lang="it-IT" sz="1200" i="1" dirty="0" err="1">
                <a:solidFill>
                  <a:srgbClr val="000000"/>
                </a:solidFill>
                <a:latin typeface="Times New Roman" charset="0"/>
                <a:ea typeface="MS Mincho" charset="-128"/>
              </a:rPr>
              <a:t>Supercond</a:t>
            </a:r>
            <a:r>
              <a:rPr lang="it-IT" sz="1200" i="1" dirty="0" smtClean="0">
                <a:solidFill>
                  <a:srgbClr val="000000"/>
                </a:solidFill>
                <a:latin typeface="Times New Roman" charset="0"/>
                <a:ea typeface="MS Mincho" charset="-128"/>
              </a:rPr>
              <a:t>.</a:t>
            </a:r>
            <a:r>
              <a:rPr lang="en-US" sz="1200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004849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 Study  – B. Bordini  </a:t>
            </a:r>
            <a:endParaRPr lang="en-US" dirty="0" smtClean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029200" y="1746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8675670"/>
              </p:ext>
            </p:extLst>
          </p:nvPr>
        </p:nvGraphicFramePr>
        <p:xfrm>
          <a:off x="5702300" y="1174536"/>
          <a:ext cx="3398520" cy="26514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3" r:id="rId3" imgW="3128963" imgH="2543175" progId="Origin50.Graph">
                  <p:embed/>
                </p:oleObj>
              </mc:Choice>
              <mc:Fallback>
                <p:oleObj r:id="rId3" imgW="3128963" imgH="2543175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2300" y="1174536"/>
                        <a:ext cx="3398520" cy="265143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029200" y="404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505450" y="423989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6969636"/>
              </p:ext>
            </p:extLst>
          </p:nvPr>
        </p:nvGraphicFramePr>
        <p:xfrm>
          <a:off x="314885" y="3537121"/>
          <a:ext cx="3730632" cy="2687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4" r:id="rId5" imgW="4178300" imgH="3365500" progId="Origin50.Graph">
                  <p:embed/>
                </p:oleObj>
              </mc:Choice>
              <mc:Fallback>
                <p:oleObj r:id="rId5" imgW="4178300" imgH="3365500" progId="Origin50.Grap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885" y="3537121"/>
                        <a:ext cx="3730632" cy="268732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5505450" y="639889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561340" y="254730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561340" y="473170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130658" y="1174536"/>
            <a:ext cx="5520842" cy="4434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6700" indent="-266700" eaLnBrk="1" hangingPunct="1">
              <a:spcBef>
                <a:spcPts val="0"/>
              </a:spcBef>
              <a:spcAft>
                <a:spcPts val="1800"/>
              </a:spcAft>
              <a:buSzPct val="77000"/>
              <a:buBlip>
                <a:blip r:embed="rId7"/>
              </a:buBlip>
              <a:defRPr/>
            </a:pP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The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critical current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of the cable was defined at an electric field equal to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0.03 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µV/cm</a:t>
            </a:r>
          </a:p>
          <a:p>
            <a:pPr marL="266700" indent="-266700" eaLnBrk="1" hangingPunct="1">
              <a:spcBef>
                <a:spcPts val="1200"/>
              </a:spcBef>
              <a:spcAft>
                <a:spcPts val="600"/>
              </a:spcAft>
              <a:buSzPct val="77000"/>
              <a:buBlip>
                <a:blip r:embed="rId7"/>
              </a:buBlip>
              <a:defRPr/>
            </a:pP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The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first test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was done at a relatively low transverse pressure (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85 MPa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) </a:t>
            </a:r>
          </a:p>
          <a:p>
            <a:pPr marL="488950" lvl="1" indent="-222250" eaLnBrk="1" hangingPunct="1">
              <a:spcBef>
                <a:spcPts val="0"/>
              </a:spcBef>
              <a:spcAft>
                <a:spcPts val="1800"/>
              </a:spcAft>
              <a:buSzPct val="77000"/>
              <a:buFont typeface="Wingdings" charset="2"/>
              <a:buChar char="Ø"/>
              <a:defRPr/>
            </a:pPr>
            <a:r>
              <a:rPr lang="en-US" sz="16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at 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this pressure, as verified in the experiment, the </a:t>
            </a:r>
            <a:r>
              <a:rPr lang="en-US" sz="1600" i="1" dirty="0" err="1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I</a:t>
            </a:r>
            <a:r>
              <a:rPr lang="en-US" sz="1600" i="1" baseline="-25000" dirty="0" err="1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c</a:t>
            </a:r>
            <a:r>
              <a:rPr lang="en-US" sz="16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is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not significantly affected 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by the transverse </a:t>
            </a:r>
            <a:r>
              <a:rPr lang="en-US" sz="16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load</a:t>
            </a:r>
            <a:endParaRPr lang="en-US" sz="1600" dirty="0">
              <a:solidFill>
                <a:srgbClr val="4472C4"/>
              </a:solidFill>
              <a:latin typeface="Tahoma"/>
              <a:ea typeface="ＭＳ Ｐゴシック" pitchFamily="-111" charset="-128"/>
              <a:cs typeface="Tahoma"/>
            </a:endParaRPr>
          </a:p>
        </p:txBody>
      </p:sp>
      <p:sp>
        <p:nvSpPr>
          <p:cNvPr id="16" name="Titre 2"/>
          <p:cNvSpPr>
            <a:spLocks noGrp="1"/>
          </p:cNvSpPr>
          <p:nvPr>
            <p:ph type="title"/>
          </p:nvPr>
        </p:nvSpPr>
        <p:spPr>
          <a:xfrm>
            <a:off x="1024467" y="119064"/>
            <a:ext cx="8138278" cy="1023936"/>
          </a:xfrm>
        </p:spPr>
        <p:txBody>
          <a:bodyPr/>
          <a:lstStyle/>
          <a:p>
            <a:pPr lvl="0" eaLnBrk="1" hangingPunct="1">
              <a:lnSpc>
                <a:spcPct val="120000"/>
              </a:lnSpc>
              <a:defRPr/>
            </a:pPr>
            <a:r>
              <a:rPr lang="en-US" dirty="0"/>
              <a:t>Experimental Studies </a:t>
            </a:r>
            <a:r>
              <a:rPr lang="en-US" dirty="0">
                <a:ea typeface="ＭＳ Ｐゴシック" pitchFamily="-111" charset="-128"/>
              </a:rPr>
              <a:t/>
            </a:r>
            <a:br>
              <a:rPr lang="en-US" dirty="0">
                <a:ea typeface="ＭＳ Ｐゴシック" pitchFamily="-111" charset="-128"/>
              </a:rPr>
            </a:br>
            <a:r>
              <a:rPr lang="en-US" sz="2400" b="1" dirty="0"/>
              <a:t>Test at CERN on a </a:t>
            </a:r>
            <a:r>
              <a:rPr lang="en-US" sz="2400" b="1" dirty="0" smtClean="0"/>
              <a:t>RRP </a:t>
            </a:r>
            <a:r>
              <a:rPr lang="en-US" sz="2400" b="1" dirty="0" smtClean="0"/>
              <a:t>cable</a:t>
            </a:r>
            <a:r>
              <a:rPr lang="en-US" sz="2400" b="1" baseline="30000" dirty="0" smtClean="0"/>
              <a:t>*</a:t>
            </a:r>
            <a:r>
              <a:rPr lang="en-US" sz="2400" b="1" dirty="0" smtClean="0"/>
              <a:t> </a:t>
            </a:r>
            <a:r>
              <a:rPr lang="mr-IN" sz="2400" b="1" dirty="0" smtClean="0"/>
              <a:t>–</a:t>
            </a:r>
            <a:r>
              <a:rPr lang="en-US" sz="2400" b="1" dirty="0" smtClean="0"/>
              <a:t> </a:t>
            </a:r>
            <a:r>
              <a:rPr lang="en-US" sz="2400" b="1" dirty="0" smtClean="0"/>
              <a:t>Measurements </a:t>
            </a:r>
            <a:endParaRPr lang="en-US" sz="2400" b="1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260858" y="4155610"/>
            <a:ext cx="4921242" cy="175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6700" indent="-266700" eaLnBrk="1" hangingPunct="1">
              <a:spcBef>
                <a:spcPts val="1200"/>
              </a:spcBef>
              <a:spcAft>
                <a:spcPts val="600"/>
              </a:spcAft>
              <a:buSzPct val="77000"/>
              <a:buBlip>
                <a:blip r:embed="rId7"/>
              </a:buBlip>
              <a:defRPr/>
            </a:pP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The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following tests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consisted in measuring the </a:t>
            </a:r>
            <a:r>
              <a:rPr lang="en-US" sz="1800" i="1" dirty="0" err="1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I</a:t>
            </a:r>
            <a:r>
              <a:rPr lang="en-US" sz="1800" i="1" baseline="-25000" dirty="0" err="1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c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at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higher and higher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transverse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loads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; </a:t>
            </a:r>
            <a:endParaRPr lang="en-US" sz="1800" dirty="0" smtClean="0">
              <a:solidFill>
                <a:srgbClr val="4472C4"/>
              </a:solidFill>
              <a:latin typeface="Tahoma"/>
              <a:ea typeface="ＭＳ Ｐゴシック" pitchFamily="-111" charset="-128"/>
              <a:cs typeface="Tahoma"/>
            </a:endParaRPr>
          </a:p>
          <a:p>
            <a:pPr marL="488950" lvl="1" indent="-222250" eaLnBrk="1" hangingPunct="1">
              <a:spcBef>
                <a:spcPts val="0"/>
              </a:spcBef>
              <a:spcAft>
                <a:spcPts val="1800"/>
              </a:spcAft>
              <a:buSzPct val="77000"/>
              <a:buFont typeface="Wingdings" charset="2"/>
              <a:buChar char="Ø"/>
              <a:defRPr/>
            </a:pPr>
            <a:r>
              <a:rPr lang="en-US" sz="16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in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between 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these tests, </a:t>
            </a:r>
            <a:r>
              <a:rPr lang="en-US" sz="1600" i="1" dirty="0" err="1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I</a:t>
            </a:r>
            <a:r>
              <a:rPr lang="en-US" sz="1600" i="1" baseline="-25000" dirty="0" err="1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c</a:t>
            </a:r>
            <a:r>
              <a:rPr lang="en-US" sz="1600" i="1" baseline="-250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</a:t>
            </a:r>
            <a:r>
              <a:rPr lang="en-US" sz="1600" i="1" baseline="-250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</a:t>
            </a:r>
            <a:r>
              <a:rPr lang="en-US" sz="16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measurements 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at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80-85 MPa 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were carried out to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verify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whether or not the previous test produced a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permanent degradation 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in the sample</a:t>
            </a:r>
            <a:r>
              <a:rPr lang="en-US" sz="16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.</a:t>
            </a:r>
            <a:endParaRPr lang="en-US" sz="1600" dirty="0">
              <a:solidFill>
                <a:srgbClr val="4472C4"/>
              </a:solidFill>
              <a:latin typeface="Tahoma"/>
              <a:ea typeface="ＭＳ Ｐゴシック" pitchFamily="-111" charset="-128"/>
              <a:cs typeface="Tahoma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8744" y="6186305"/>
            <a:ext cx="903000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450" indent="-44450">
              <a:spcBef>
                <a:spcPts val="600"/>
              </a:spcBef>
            </a:pPr>
            <a:r>
              <a:rPr lang="en-US" sz="1200" baseline="30000" dirty="0" smtClean="0">
                <a:ea typeface="Tahoma" charset="0"/>
                <a:cs typeface="Tahoma" charset="0"/>
              </a:rPr>
              <a:t>*</a:t>
            </a:r>
            <a:r>
              <a:rPr lang="en-US" sz="1200" dirty="0" smtClean="0">
                <a:ea typeface="Tahoma" charset="0"/>
                <a:cs typeface="Tahoma" charset="0"/>
              </a:rPr>
              <a:t>J. E</a:t>
            </a:r>
            <a:r>
              <a:rPr lang="en-US" sz="1200" dirty="0">
                <a:ea typeface="Tahoma" charset="0"/>
                <a:cs typeface="Tahoma" charset="0"/>
              </a:rPr>
              <a:t>. </a:t>
            </a:r>
            <a:r>
              <a:rPr lang="en-US" sz="1200" dirty="0" err="1" smtClean="0">
                <a:ea typeface="Tahoma" charset="0"/>
                <a:cs typeface="Tahoma" charset="0"/>
              </a:rPr>
              <a:t>Duvauchelle</a:t>
            </a:r>
            <a:r>
              <a:rPr lang="en-US" sz="1200" dirty="0" smtClean="0">
                <a:ea typeface="Tahoma" charset="0"/>
                <a:cs typeface="Tahoma" charset="0"/>
              </a:rPr>
              <a:t> </a:t>
            </a:r>
            <a:r>
              <a:rPr lang="en-US" sz="1200" b="1" dirty="0" smtClean="0">
                <a:ea typeface="Tahoma" charset="0"/>
                <a:cs typeface="Tahoma" charset="0"/>
              </a:rPr>
              <a:t>, </a:t>
            </a:r>
            <a:r>
              <a:rPr lang="en-US" sz="1200" dirty="0" smtClean="0"/>
              <a:t>B</a:t>
            </a:r>
            <a:r>
              <a:rPr lang="en-US" sz="1200" dirty="0"/>
              <a:t>. </a:t>
            </a:r>
            <a:r>
              <a:rPr lang="en-US" sz="1200" dirty="0" err="1"/>
              <a:t>Bordini</a:t>
            </a:r>
            <a:r>
              <a:rPr lang="en-US" sz="1200" dirty="0"/>
              <a:t>, </a:t>
            </a:r>
            <a:r>
              <a:rPr lang="en-US" sz="1200" dirty="0" smtClean="0"/>
              <a:t>J. </a:t>
            </a:r>
            <a:r>
              <a:rPr lang="en-US" sz="1200" dirty="0" err="1" smtClean="0"/>
              <a:t>Fleiter</a:t>
            </a:r>
            <a:r>
              <a:rPr lang="en-US" sz="1200" dirty="0" smtClean="0"/>
              <a:t>, A. </a:t>
            </a:r>
            <a:r>
              <a:rPr lang="en-US" sz="1200" dirty="0" err="1" smtClean="0"/>
              <a:t>Ballarino</a:t>
            </a:r>
            <a:r>
              <a:rPr lang="en-US" sz="1200" dirty="0" smtClean="0"/>
              <a:t> presented </a:t>
            </a:r>
            <a:r>
              <a:rPr lang="en-US" sz="1200" dirty="0" smtClean="0"/>
              <a:t>at EUCAS 2017 and submitted for publication, </a:t>
            </a:r>
            <a:r>
              <a:rPr lang="it-IT" sz="1200" i="1" dirty="0" smtClean="0">
                <a:solidFill>
                  <a:srgbClr val="000000"/>
                </a:solidFill>
                <a:latin typeface="Times New Roman" charset="0"/>
                <a:ea typeface="MS Mincho" charset="-128"/>
              </a:rPr>
              <a:t>IEEE </a:t>
            </a:r>
            <a:r>
              <a:rPr lang="it-IT" sz="1200" i="1" dirty="0">
                <a:solidFill>
                  <a:srgbClr val="000000"/>
                </a:solidFill>
                <a:latin typeface="Times New Roman" charset="0"/>
                <a:ea typeface="MS Mincho" charset="-128"/>
              </a:rPr>
              <a:t>Trans. </a:t>
            </a:r>
            <a:r>
              <a:rPr lang="it-IT" sz="1200" i="1" dirty="0" err="1">
                <a:solidFill>
                  <a:srgbClr val="000000"/>
                </a:solidFill>
                <a:latin typeface="Times New Roman" charset="0"/>
                <a:ea typeface="MS Mincho" charset="-128"/>
              </a:rPr>
              <a:t>Appl</a:t>
            </a:r>
            <a:r>
              <a:rPr lang="it-IT" sz="1200" i="1" dirty="0">
                <a:solidFill>
                  <a:srgbClr val="000000"/>
                </a:solidFill>
                <a:latin typeface="Times New Roman" charset="0"/>
                <a:ea typeface="MS Mincho" charset="-128"/>
              </a:rPr>
              <a:t>. </a:t>
            </a:r>
            <a:r>
              <a:rPr lang="it-IT" sz="1200" i="1" dirty="0" err="1">
                <a:solidFill>
                  <a:srgbClr val="000000"/>
                </a:solidFill>
                <a:latin typeface="Times New Roman" charset="0"/>
                <a:ea typeface="MS Mincho" charset="-128"/>
              </a:rPr>
              <a:t>Supercond</a:t>
            </a:r>
            <a:r>
              <a:rPr lang="it-IT" sz="1200" i="1" dirty="0" smtClean="0">
                <a:solidFill>
                  <a:srgbClr val="000000"/>
                </a:solidFill>
                <a:latin typeface="Times New Roman" charset="0"/>
                <a:ea typeface="MS Mincho" charset="-128"/>
              </a:rPr>
              <a:t>.</a:t>
            </a:r>
            <a:r>
              <a:rPr lang="en-US" sz="1200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29983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 Study  – B. Bordini  </a:t>
            </a:r>
            <a:endParaRPr lang="en-US" dirty="0" smtClean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029200" y="1746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029200" y="404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505450" y="423989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5505450" y="639889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561340" y="254730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1156963"/>
              </p:ext>
            </p:extLst>
          </p:nvPr>
        </p:nvGraphicFramePr>
        <p:xfrm>
          <a:off x="6192202" y="1395333"/>
          <a:ext cx="2984500" cy="218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8" r:id="rId3" imgW="4902200" imgH="3467100" progId="Origin50.Graph">
                  <p:embed/>
                </p:oleObj>
              </mc:Choice>
              <mc:Fallback>
                <p:oleObj r:id="rId3" imgW="4902200" imgH="34671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2202" y="1395333"/>
                        <a:ext cx="2984500" cy="218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561340" y="473170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85254" y="1587696"/>
            <a:ext cx="6106948" cy="426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6700" indent="-266700" eaLnBrk="1" hangingPunct="1">
              <a:spcBef>
                <a:spcPts val="0"/>
              </a:spcBef>
              <a:spcAft>
                <a:spcPts val="600"/>
              </a:spcAft>
              <a:buSzPct val="77000"/>
              <a:buBlip>
                <a:blip r:embed="rId5"/>
              </a:buBlip>
              <a:defRPr/>
            </a:pP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At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120 MPa 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observed a significant </a:t>
            </a:r>
            <a:r>
              <a:rPr lang="en-US" sz="1800" i="1" dirty="0" err="1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I</a:t>
            </a:r>
            <a:r>
              <a:rPr lang="en-US" sz="1800" i="1" baseline="-25000" dirty="0" err="1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c</a:t>
            </a:r>
            <a:r>
              <a:rPr lang="en-US" sz="1800" i="1" baseline="-250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 </a:t>
            </a:r>
            <a:r>
              <a:rPr lang="en-US" sz="1800" i="1" baseline="-250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decrease </a:t>
            </a:r>
          </a:p>
          <a:p>
            <a:pPr marL="488950" lvl="1" indent="-222250" eaLnBrk="1" hangingPunct="1">
              <a:spcBef>
                <a:spcPts val="0"/>
              </a:spcBef>
              <a:spcAft>
                <a:spcPts val="600"/>
              </a:spcAft>
              <a:buSzPct val="77000"/>
              <a:buFont typeface="Wingdings" charset="2"/>
              <a:buChar char="Ø"/>
              <a:defRPr/>
            </a:pPr>
            <a:r>
              <a:rPr lang="en-US" sz="16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at </a:t>
            </a:r>
            <a:r>
              <a:rPr lang="en-US" sz="16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11.6 T</a:t>
            </a:r>
            <a:r>
              <a:rPr lang="en-US" sz="16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the </a:t>
            </a:r>
            <a:r>
              <a:rPr lang="en-US" sz="1600" i="1" dirty="0" err="1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I</a:t>
            </a:r>
            <a:r>
              <a:rPr lang="en-US" sz="1600" i="1" baseline="-25000" dirty="0" err="1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c</a:t>
            </a:r>
            <a:r>
              <a:rPr lang="en-US" sz="16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is </a:t>
            </a:r>
            <a:r>
              <a:rPr lang="en-US" sz="16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95.2%</a:t>
            </a:r>
            <a:r>
              <a:rPr lang="en-US" sz="16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of the current at 85 MPa</a:t>
            </a:r>
          </a:p>
          <a:p>
            <a:pPr marL="488950" lvl="1" indent="-222250" eaLnBrk="1" hangingPunct="1">
              <a:spcBef>
                <a:spcPts val="0"/>
              </a:spcBef>
              <a:spcAft>
                <a:spcPts val="600"/>
              </a:spcAft>
              <a:buSzPct val="77000"/>
              <a:buFont typeface="Wingdings" charset="2"/>
              <a:buChar char="Ø"/>
              <a:defRPr/>
            </a:pPr>
            <a:r>
              <a:rPr lang="en-US" sz="16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associated 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with a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reduction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of the </a:t>
            </a:r>
            <a:r>
              <a:rPr lang="en-US" sz="1600" i="1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B</a:t>
            </a:r>
            <a:r>
              <a:rPr lang="en-US" sz="1600" i="1" baseline="-250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c2</a:t>
            </a:r>
            <a:endParaRPr lang="en-US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66700" indent="-266700" eaLnBrk="1" hangingPunct="1">
              <a:spcBef>
                <a:spcPts val="1200"/>
              </a:spcBef>
              <a:spcAft>
                <a:spcPts val="600"/>
              </a:spcAft>
              <a:buSzPct val="77000"/>
              <a:buBlip>
                <a:blip r:embed="rId5"/>
              </a:buBlip>
              <a:defRPr/>
            </a:pP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The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following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test (3) at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80 MPa 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showed a significant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recovery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of the critical current </a:t>
            </a:r>
          </a:p>
          <a:p>
            <a:pPr marL="488950" lvl="1" indent="-222250" eaLnBrk="1" hangingPunct="1">
              <a:spcBef>
                <a:spcPts val="0"/>
              </a:spcBef>
              <a:spcAft>
                <a:spcPts val="600"/>
              </a:spcAft>
              <a:buSzPct val="77000"/>
              <a:buFont typeface="Wingdings" charset="2"/>
              <a:buChar char="Ø"/>
              <a:defRPr/>
            </a:pPr>
            <a:r>
              <a:rPr lang="en-US" sz="16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permanent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degradation </a:t>
            </a:r>
            <a:r>
              <a:rPr lang="en-US" sz="16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only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1.8%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at 11.6 T </a:t>
            </a:r>
            <a:r>
              <a:rPr lang="en-US" sz="16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and part of 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it </a:t>
            </a:r>
            <a:r>
              <a:rPr lang="en-US" sz="16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due to 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a small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damage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of the sample which occurred during the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last part 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of the second test </a:t>
            </a:r>
            <a:r>
              <a:rPr lang="en-US" sz="16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(</a:t>
            </a:r>
            <a:r>
              <a:rPr lang="en-US" sz="16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120 MPa</a:t>
            </a:r>
            <a:r>
              <a:rPr lang="en-US" sz="16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) when 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a couple of quenches were done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inverting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the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current 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in the sample </a:t>
            </a:r>
            <a:endParaRPr lang="en-US" sz="1600" dirty="0">
              <a:solidFill>
                <a:srgbClr val="4472C4"/>
              </a:solidFill>
              <a:latin typeface="Arial" pitchFamily="34" charset="0"/>
              <a:cs typeface="Arial" pitchFamily="34" charset="0"/>
            </a:endParaRPr>
          </a:p>
          <a:p>
            <a:pPr marL="266700" indent="-266700" eaLnBrk="1" hangingPunct="1">
              <a:spcBef>
                <a:spcPts val="1200"/>
              </a:spcBef>
              <a:spcAft>
                <a:spcPts val="600"/>
              </a:spcAft>
              <a:buSzPct val="77000"/>
              <a:buBlip>
                <a:blip r:embed="rId5"/>
              </a:buBlip>
              <a:defRPr/>
            </a:pP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This behavior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suggests 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that the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degradation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at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120 MPa 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is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dominated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by the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reversible component 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and it is due to the strain on the superconductor that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decrease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the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strain function </a:t>
            </a:r>
            <a:endParaRPr lang="en-US" sz="1800" dirty="0">
              <a:solidFill>
                <a:srgbClr val="FF0000"/>
              </a:solidFill>
              <a:latin typeface="Tahoma"/>
              <a:ea typeface="ＭＳ Ｐゴシック" pitchFamily="-111" charset="-128"/>
              <a:cs typeface="Tahoma"/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77000"/>
              <a:defRPr/>
            </a:pPr>
            <a:endParaRPr lang="en-US" sz="1600" dirty="0" smtClean="0">
              <a:solidFill>
                <a:srgbClr val="4472C4"/>
              </a:solidFill>
              <a:latin typeface="Tahoma"/>
              <a:ea typeface="ＭＳ Ｐゴシック" pitchFamily="-111" charset="-128"/>
              <a:cs typeface="Tahoma"/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0509811"/>
              </p:ext>
            </p:extLst>
          </p:nvPr>
        </p:nvGraphicFramePr>
        <p:xfrm>
          <a:off x="6211252" y="3761699"/>
          <a:ext cx="2697798" cy="2239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9" name="Graph" r:id="rId6" imgW="3073320" imgH="2550960" progId="Origin50.Graph">
                  <p:embed/>
                </p:oleObj>
              </mc:Choice>
              <mc:Fallback>
                <p:oleObj name="Graph" r:id="rId6" imgW="3073320" imgH="255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211252" y="3761699"/>
                        <a:ext cx="2697798" cy="2239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itre 2"/>
          <p:cNvSpPr>
            <a:spLocks noGrp="1"/>
          </p:cNvSpPr>
          <p:nvPr>
            <p:ph type="title"/>
          </p:nvPr>
        </p:nvSpPr>
        <p:spPr>
          <a:xfrm>
            <a:off x="1024467" y="119064"/>
            <a:ext cx="8138278" cy="1023936"/>
          </a:xfrm>
        </p:spPr>
        <p:txBody>
          <a:bodyPr/>
          <a:lstStyle/>
          <a:p>
            <a:pPr lvl="0" eaLnBrk="1" hangingPunct="1">
              <a:lnSpc>
                <a:spcPct val="120000"/>
              </a:lnSpc>
              <a:defRPr/>
            </a:pPr>
            <a:r>
              <a:rPr lang="en-US" dirty="0"/>
              <a:t>Experimental Studies </a:t>
            </a:r>
            <a:r>
              <a:rPr lang="en-US" dirty="0">
                <a:ea typeface="ＭＳ Ｐゴシック" pitchFamily="-111" charset="-128"/>
              </a:rPr>
              <a:t/>
            </a:r>
            <a:br>
              <a:rPr lang="en-US" dirty="0">
                <a:ea typeface="ＭＳ Ｐゴシック" pitchFamily="-111" charset="-128"/>
              </a:rPr>
            </a:br>
            <a:r>
              <a:rPr lang="en-US" sz="2400" b="1" dirty="0"/>
              <a:t>Test at CERN on a </a:t>
            </a:r>
            <a:r>
              <a:rPr lang="en-US" sz="2400" b="1" dirty="0" smtClean="0"/>
              <a:t>RRP </a:t>
            </a:r>
            <a:r>
              <a:rPr lang="en-US" sz="2400" b="1" dirty="0" smtClean="0"/>
              <a:t>cable</a:t>
            </a:r>
            <a:r>
              <a:rPr lang="en-US" sz="2400" b="1" baseline="30000" dirty="0" smtClean="0"/>
              <a:t>*</a:t>
            </a:r>
            <a:r>
              <a:rPr lang="en-US" sz="2400" b="1" dirty="0" smtClean="0"/>
              <a:t> </a:t>
            </a:r>
            <a:r>
              <a:rPr lang="mr-IN" sz="2400" b="1" dirty="0" smtClean="0"/>
              <a:t>–</a:t>
            </a:r>
            <a:r>
              <a:rPr lang="en-US" sz="2400" b="1" dirty="0"/>
              <a:t> </a:t>
            </a:r>
            <a:r>
              <a:rPr lang="en-US" sz="2400" b="1" dirty="0" smtClean="0"/>
              <a:t>Results 1/2 </a:t>
            </a:r>
            <a:endParaRPr lang="en-US" sz="2400" b="1" dirty="0"/>
          </a:p>
        </p:txBody>
      </p:sp>
      <p:sp>
        <p:nvSpPr>
          <p:cNvPr id="22" name="Rectangle 21"/>
          <p:cNvSpPr/>
          <p:nvPr/>
        </p:nvSpPr>
        <p:spPr>
          <a:xfrm>
            <a:off x="18744" y="6186305"/>
            <a:ext cx="903000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450" indent="-44450">
              <a:spcBef>
                <a:spcPts val="600"/>
              </a:spcBef>
            </a:pPr>
            <a:r>
              <a:rPr lang="en-US" sz="1200" baseline="30000" dirty="0" smtClean="0">
                <a:ea typeface="Tahoma" charset="0"/>
                <a:cs typeface="Tahoma" charset="0"/>
              </a:rPr>
              <a:t>*</a:t>
            </a:r>
            <a:r>
              <a:rPr lang="en-US" sz="1200" dirty="0" smtClean="0">
                <a:ea typeface="Tahoma" charset="0"/>
                <a:cs typeface="Tahoma" charset="0"/>
              </a:rPr>
              <a:t>J. E</a:t>
            </a:r>
            <a:r>
              <a:rPr lang="en-US" sz="1200" dirty="0">
                <a:ea typeface="Tahoma" charset="0"/>
                <a:cs typeface="Tahoma" charset="0"/>
              </a:rPr>
              <a:t>. </a:t>
            </a:r>
            <a:r>
              <a:rPr lang="en-US" sz="1200" dirty="0" err="1" smtClean="0">
                <a:ea typeface="Tahoma" charset="0"/>
                <a:cs typeface="Tahoma" charset="0"/>
              </a:rPr>
              <a:t>Duvauchelle</a:t>
            </a:r>
            <a:r>
              <a:rPr lang="en-US" sz="1200" dirty="0" smtClean="0">
                <a:ea typeface="Tahoma" charset="0"/>
                <a:cs typeface="Tahoma" charset="0"/>
              </a:rPr>
              <a:t> </a:t>
            </a:r>
            <a:r>
              <a:rPr lang="en-US" sz="1200" b="1" dirty="0" smtClean="0">
                <a:ea typeface="Tahoma" charset="0"/>
                <a:cs typeface="Tahoma" charset="0"/>
              </a:rPr>
              <a:t>, </a:t>
            </a:r>
            <a:r>
              <a:rPr lang="en-US" sz="1200" dirty="0" smtClean="0"/>
              <a:t>B</a:t>
            </a:r>
            <a:r>
              <a:rPr lang="en-US" sz="1200" dirty="0"/>
              <a:t>. </a:t>
            </a:r>
            <a:r>
              <a:rPr lang="en-US" sz="1200" dirty="0" err="1"/>
              <a:t>Bordini</a:t>
            </a:r>
            <a:r>
              <a:rPr lang="en-US" sz="1200" dirty="0"/>
              <a:t>, </a:t>
            </a:r>
            <a:r>
              <a:rPr lang="en-US" sz="1200" dirty="0" smtClean="0"/>
              <a:t>J. </a:t>
            </a:r>
            <a:r>
              <a:rPr lang="en-US" sz="1200" dirty="0" err="1" smtClean="0"/>
              <a:t>Fleiter</a:t>
            </a:r>
            <a:r>
              <a:rPr lang="en-US" sz="1200" dirty="0" smtClean="0"/>
              <a:t>, A. </a:t>
            </a:r>
            <a:r>
              <a:rPr lang="en-US" sz="1200" dirty="0" err="1" smtClean="0"/>
              <a:t>Ballarino</a:t>
            </a:r>
            <a:r>
              <a:rPr lang="en-US" sz="1200" dirty="0" smtClean="0"/>
              <a:t> presented </a:t>
            </a:r>
            <a:r>
              <a:rPr lang="en-US" sz="1200" dirty="0" smtClean="0"/>
              <a:t>at EUCAS 2017 and submitted for publication, </a:t>
            </a:r>
            <a:r>
              <a:rPr lang="it-IT" sz="1200" i="1" dirty="0" smtClean="0">
                <a:solidFill>
                  <a:srgbClr val="000000"/>
                </a:solidFill>
                <a:latin typeface="Times New Roman" charset="0"/>
                <a:ea typeface="MS Mincho" charset="-128"/>
              </a:rPr>
              <a:t>IEEE </a:t>
            </a:r>
            <a:r>
              <a:rPr lang="it-IT" sz="1200" i="1" dirty="0">
                <a:solidFill>
                  <a:srgbClr val="000000"/>
                </a:solidFill>
                <a:latin typeface="Times New Roman" charset="0"/>
                <a:ea typeface="MS Mincho" charset="-128"/>
              </a:rPr>
              <a:t>Trans. </a:t>
            </a:r>
            <a:r>
              <a:rPr lang="it-IT" sz="1200" i="1" dirty="0" err="1">
                <a:solidFill>
                  <a:srgbClr val="000000"/>
                </a:solidFill>
                <a:latin typeface="Times New Roman" charset="0"/>
                <a:ea typeface="MS Mincho" charset="-128"/>
              </a:rPr>
              <a:t>Appl</a:t>
            </a:r>
            <a:r>
              <a:rPr lang="it-IT" sz="1200" i="1" dirty="0">
                <a:solidFill>
                  <a:srgbClr val="000000"/>
                </a:solidFill>
                <a:latin typeface="Times New Roman" charset="0"/>
                <a:ea typeface="MS Mincho" charset="-128"/>
              </a:rPr>
              <a:t>. </a:t>
            </a:r>
            <a:r>
              <a:rPr lang="it-IT" sz="1200" i="1" dirty="0" err="1">
                <a:solidFill>
                  <a:srgbClr val="000000"/>
                </a:solidFill>
                <a:latin typeface="Times New Roman" charset="0"/>
                <a:ea typeface="MS Mincho" charset="-128"/>
              </a:rPr>
              <a:t>Supercond</a:t>
            </a:r>
            <a:r>
              <a:rPr lang="it-IT" sz="1200" i="1" dirty="0" smtClean="0">
                <a:solidFill>
                  <a:srgbClr val="000000"/>
                </a:solidFill>
                <a:latin typeface="Times New Roman" charset="0"/>
                <a:ea typeface="MS Mincho" charset="-128"/>
              </a:rPr>
              <a:t>.</a:t>
            </a:r>
            <a:r>
              <a:rPr lang="en-US" sz="1200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1459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 Study  – B. Bordini  </a:t>
            </a:r>
            <a:endParaRPr lang="en-US" dirty="0" smtClean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029200" y="1746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029200" y="404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505450" y="423989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5505450" y="639889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561340" y="254730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6192202" y="1395333"/>
          <a:ext cx="2984500" cy="218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8" r:id="rId3" imgW="4902200" imgH="3467100" progId="Origin50.Graph">
                  <p:embed/>
                </p:oleObj>
              </mc:Choice>
              <mc:Fallback>
                <p:oleObj r:id="rId3" imgW="4902200" imgH="34671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2202" y="1395333"/>
                        <a:ext cx="2984500" cy="218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561340" y="473170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228212" y="1503363"/>
            <a:ext cx="5911603" cy="466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6700" indent="-266700" eaLnBrk="1" hangingPunct="1">
              <a:spcBef>
                <a:spcPts val="0"/>
              </a:spcBef>
              <a:spcAft>
                <a:spcPts val="600"/>
              </a:spcAft>
              <a:buSzPct val="77000"/>
              <a:buBlip>
                <a:blip r:embed="rId5"/>
              </a:buBlip>
              <a:defRPr/>
            </a:pP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The test at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140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MPa 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(test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4) 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showed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a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further decrease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of </a:t>
            </a:r>
            <a:r>
              <a:rPr lang="en-US" sz="1800" i="1" dirty="0" err="1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I</a:t>
            </a:r>
            <a:r>
              <a:rPr lang="en-US" sz="1800" i="1" baseline="-25000" dirty="0" err="1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c</a:t>
            </a:r>
            <a:r>
              <a:rPr lang="en-US" sz="1800" i="1" baseline="-250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</a:t>
            </a:r>
            <a:r>
              <a:rPr lang="en-US" sz="1800" i="1" baseline="-250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and </a:t>
            </a:r>
            <a:r>
              <a:rPr lang="en-US" sz="1800" i="1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B</a:t>
            </a:r>
            <a:r>
              <a:rPr lang="en-US" sz="1800" i="1" baseline="-250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c2</a:t>
            </a:r>
            <a:endParaRPr lang="en-US" sz="1800" dirty="0" smtClean="0">
              <a:solidFill>
                <a:srgbClr val="4472C4"/>
              </a:solidFill>
              <a:latin typeface="Tahoma"/>
              <a:ea typeface="ＭＳ Ｐゴシック" pitchFamily="-111" charset="-128"/>
              <a:cs typeface="Tahoma"/>
            </a:endParaRPr>
          </a:p>
          <a:p>
            <a:pPr marL="266700" indent="-266700" eaLnBrk="1" hangingPunct="1">
              <a:spcBef>
                <a:spcPts val="1200"/>
              </a:spcBef>
              <a:spcAft>
                <a:spcPts val="600"/>
              </a:spcAft>
              <a:buSzPct val="77000"/>
              <a:buBlip>
                <a:blip r:embed="rId5"/>
              </a:buBlip>
              <a:defRPr/>
            </a:pP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When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retested (test 5) at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80 MPa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, the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permanent degradation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was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similar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(2.4% at 11.6 T) to that one of the previous test at 80 MPa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.</a:t>
            </a:r>
          </a:p>
          <a:p>
            <a:pPr marL="266700" indent="-266700" eaLnBrk="1" hangingPunct="1">
              <a:spcBef>
                <a:spcPts val="1200"/>
              </a:spcBef>
              <a:spcAft>
                <a:spcPts val="600"/>
              </a:spcAft>
              <a:buSzPct val="77000"/>
              <a:buBlip>
                <a:blip r:embed="rId5"/>
              </a:buBlip>
              <a:defRPr/>
            </a:pP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A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160 MPa 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(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Test 6 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) not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only a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further degradation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of the </a:t>
            </a:r>
            <a:r>
              <a:rPr lang="en-US" sz="1800" i="1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B</a:t>
            </a:r>
            <a:r>
              <a:rPr lang="en-US" sz="1800" i="1" baseline="-250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c2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(and </a:t>
            </a:r>
            <a:r>
              <a:rPr lang="en-US" sz="1800" i="1" dirty="0" err="1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I</a:t>
            </a:r>
            <a:r>
              <a:rPr lang="en-US" sz="1800" i="1" baseline="-25000" dirty="0" err="1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c</a:t>
            </a:r>
            <a:r>
              <a:rPr lang="en-US" sz="1800" i="1" baseline="-250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) </a:t>
            </a:r>
            <a:r>
              <a:rPr lang="en-US" sz="1800" i="1" baseline="-250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but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also 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a significant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reduction 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of the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n-value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that suggested a relevant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permanent degradation</a:t>
            </a:r>
            <a:r>
              <a:rPr lang="en-US" sz="18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in the cable</a:t>
            </a:r>
            <a:r>
              <a:rPr lang="en-US" sz="18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.</a:t>
            </a:r>
          </a:p>
          <a:p>
            <a:pPr marL="488950" lvl="1" indent="-222250" eaLnBrk="1" hangingPunct="1">
              <a:spcBef>
                <a:spcPts val="0"/>
              </a:spcBef>
              <a:spcAft>
                <a:spcPts val="600"/>
              </a:spcAft>
              <a:buSzPct val="77000"/>
              <a:buFont typeface="Wingdings" charset="2"/>
              <a:buChar char="Ø"/>
              <a:defRPr/>
            </a:pPr>
            <a:r>
              <a:rPr lang="en-US" sz="16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The 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last test at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80 MPa 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(test 7)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confirmed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this reduction of the n-value </a:t>
            </a:r>
            <a:r>
              <a:rPr lang="en-US" sz="16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and 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showed a significant increase of the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permanent </a:t>
            </a:r>
            <a:r>
              <a:rPr lang="en-US" sz="1600" dirty="0" smtClean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degradation</a:t>
            </a:r>
            <a:endParaRPr lang="en-US" sz="1800" dirty="0">
              <a:solidFill>
                <a:srgbClr val="FF0000"/>
              </a:solidFill>
              <a:latin typeface="Tahoma"/>
              <a:ea typeface="ＭＳ Ｐゴシック" pitchFamily="-111" charset="-128"/>
              <a:cs typeface="Tahoma"/>
            </a:endParaRPr>
          </a:p>
          <a:p>
            <a:pPr marL="266700" indent="-266700" eaLnBrk="1" hangingPunct="1">
              <a:spcBef>
                <a:spcPts val="1200"/>
              </a:spcBef>
              <a:spcAft>
                <a:spcPts val="600"/>
              </a:spcAft>
              <a:buSzPct val="77000"/>
              <a:buBlip>
                <a:blip r:embed="rId5"/>
              </a:buBlip>
              <a:defRPr/>
            </a:pP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These results are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consistent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with what was found in a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previous test 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on a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similar cable 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based on the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ＭＳ Ｐゴシック" pitchFamily="-111" charset="-128"/>
                <a:cs typeface="Tahoma"/>
              </a:rPr>
              <a:t>PIT</a:t>
            </a:r>
            <a:r>
              <a:rPr lang="en-US" sz="1600" dirty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 conductor </a:t>
            </a:r>
          </a:p>
          <a:p>
            <a:pPr marL="31750" indent="-222250" eaLnBrk="1" hangingPunct="1">
              <a:spcBef>
                <a:spcPts val="0"/>
              </a:spcBef>
              <a:spcAft>
                <a:spcPts val="600"/>
              </a:spcAft>
              <a:buSzPct val="77000"/>
              <a:buFont typeface="Wingdings" charset="2"/>
              <a:buChar char="Ø"/>
              <a:defRPr/>
            </a:pPr>
            <a:endParaRPr lang="en-US" sz="1600" dirty="0" smtClean="0">
              <a:solidFill>
                <a:srgbClr val="4472C4"/>
              </a:solidFill>
              <a:latin typeface="Tahoma"/>
              <a:ea typeface="ＭＳ Ｐゴシック" pitchFamily="-111" charset="-128"/>
              <a:cs typeface="Tahoma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0377824"/>
              </p:ext>
            </p:extLst>
          </p:nvPr>
        </p:nvGraphicFramePr>
        <p:xfrm>
          <a:off x="6211252" y="3761699"/>
          <a:ext cx="2697798" cy="2239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9" name="Graph" r:id="rId6" imgW="3073320" imgH="2550960" progId="Origin50.Graph">
                  <p:embed/>
                </p:oleObj>
              </mc:Choice>
              <mc:Fallback>
                <p:oleObj name="Graph" r:id="rId6" imgW="3073320" imgH="255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211252" y="3761699"/>
                        <a:ext cx="2697798" cy="2239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itre 2"/>
          <p:cNvSpPr>
            <a:spLocks noGrp="1"/>
          </p:cNvSpPr>
          <p:nvPr>
            <p:ph type="title"/>
          </p:nvPr>
        </p:nvSpPr>
        <p:spPr>
          <a:xfrm>
            <a:off x="1024467" y="119064"/>
            <a:ext cx="8138278" cy="1023936"/>
          </a:xfrm>
        </p:spPr>
        <p:txBody>
          <a:bodyPr/>
          <a:lstStyle/>
          <a:p>
            <a:pPr lvl="0" eaLnBrk="1" hangingPunct="1">
              <a:lnSpc>
                <a:spcPct val="120000"/>
              </a:lnSpc>
              <a:defRPr/>
            </a:pPr>
            <a:r>
              <a:rPr lang="en-US" dirty="0"/>
              <a:t>Experimental Studies </a:t>
            </a:r>
            <a:r>
              <a:rPr lang="en-US" dirty="0">
                <a:ea typeface="ＭＳ Ｐゴシック" pitchFamily="-111" charset="-128"/>
              </a:rPr>
              <a:t/>
            </a:r>
            <a:br>
              <a:rPr lang="en-US" dirty="0">
                <a:ea typeface="ＭＳ Ｐゴシック" pitchFamily="-111" charset="-128"/>
              </a:rPr>
            </a:br>
            <a:r>
              <a:rPr lang="en-US" sz="2400" b="1" dirty="0"/>
              <a:t>Test at CERN on a </a:t>
            </a:r>
            <a:r>
              <a:rPr lang="en-US" sz="2400" b="1" dirty="0" smtClean="0"/>
              <a:t>RRP </a:t>
            </a:r>
            <a:r>
              <a:rPr lang="en-US" sz="2400" b="1" dirty="0" smtClean="0"/>
              <a:t>cable</a:t>
            </a:r>
            <a:r>
              <a:rPr lang="en-US" sz="2400" b="1" baseline="30000" dirty="0" smtClean="0"/>
              <a:t>*</a:t>
            </a:r>
            <a:r>
              <a:rPr lang="en-US" sz="2400" b="1" dirty="0" smtClean="0"/>
              <a:t> </a:t>
            </a:r>
            <a:r>
              <a:rPr lang="mr-IN" sz="2400" b="1" dirty="0" smtClean="0"/>
              <a:t>–</a:t>
            </a:r>
            <a:r>
              <a:rPr lang="en-US" sz="2400" b="1" dirty="0" smtClean="0"/>
              <a:t> </a:t>
            </a:r>
            <a:r>
              <a:rPr lang="en-US" sz="2400" b="1" dirty="0" smtClean="0"/>
              <a:t>Results 2/2 </a:t>
            </a:r>
            <a:endParaRPr lang="en-US" sz="2400" b="1" dirty="0"/>
          </a:p>
        </p:txBody>
      </p:sp>
      <p:sp>
        <p:nvSpPr>
          <p:cNvPr id="21" name="Rectangle 20"/>
          <p:cNvSpPr/>
          <p:nvPr/>
        </p:nvSpPr>
        <p:spPr>
          <a:xfrm>
            <a:off x="18744" y="6186305"/>
            <a:ext cx="903000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450" indent="-44450">
              <a:spcBef>
                <a:spcPts val="600"/>
              </a:spcBef>
            </a:pPr>
            <a:r>
              <a:rPr lang="en-US" sz="1200" baseline="30000" dirty="0" smtClean="0">
                <a:ea typeface="Tahoma" charset="0"/>
                <a:cs typeface="Tahoma" charset="0"/>
              </a:rPr>
              <a:t>*</a:t>
            </a:r>
            <a:r>
              <a:rPr lang="en-US" sz="1200" dirty="0" smtClean="0">
                <a:ea typeface="Tahoma" charset="0"/>
                <a:cs typeface="Tahoma" charset="0"/>
              </a:rPr>
              <a:t>J. E</a:t>
            </a:r>
            <a:r>
              <a:rPr lang="en-US" sz="1200" dirty="0">
                <a:ea typeface="Tahoma" charset="0"/>
                <a:cs typeface="Tahoma" charset="0"/>
              </a:rPr>
              <a:t>. </a:t>
            </a:r>
            <a:r>
              <a:rPr lang="en-US" sz="1200" dirty="0" err="1" smtClean="0">
                <a:ea typeface="Tahoma" charset="0"/>
                <a:cs typeface="Tahoma" charset="0"/>
              </a:rPr>
              <a:t>Duvauchelle</a:t>
            </a:r>
            <a:r>
              <a:rPr lang="en-US" sz="1200" dirty="0" smtClean="0">
                <a:ea typeface="Tahoma" charset="0"/>
                <a:cs typeface="Tahoma" charset="0"/>
              </a:rPr>
              <a:t> </a:t>
            </a:r>
            <a:r>
              <a:rPr lang="en-US" sz="1200" b="1" dirty="0" smtClean="0">
                <a:ea typeface="Tahoma" charset="0"/>
                <a:cs typeface="Tahoma" charset="0"/>
              </a:rPr>
              <a:t>, </a:t>
            </a:r>
            <a:r>
              <a:rPr lang="en-US" sz="1200" dirty="0" smtClean="0"/>
              <a:t>B</a:t>
            </a:r>
            <a:r>
              <a:rPr lang="en-US" sz="1200" dirty="0"/>
              <a:t>. </a:t>
            </a:r>
            <a:r>
              <a:rPr lang="en-US" sz="1200" dirty="0" err="1"/>
              <a:t>Bordini</a:t>
            </a:r>
            <a:r>
              <a:rPr lang="en-US" sz="1200" dirty="0"/>
              <a:t>, </a:t>
            </a:r>
            <a:r>
              <a:rPr lang="en-US" sz="1200" dirty="0" smtClean="0"/>
              <a:t>J. </a:t>
            </a:r>
            <a:r>
              <a:rPr lang="en-US" sz="1200" dirty="0" err="1" smtClean="0"/>
              <a:t>Fleiter</a:t>
            </a:r>
            <a:r>
              <a:rPr lang="en-US" sz="1200" dirty="0" smtClean="0"/>
              <a:t>, A. </a:t>
            </a:r>
            <a:r>
              <a:rPr lang="en-US" sz="1200" dirty="0" err="1" smtClean="0"/>
              <a:t>Ballarino</a:t>
            </a:r>
            <a:r>
              <a:rPr lang="en-US" sz="1200" dirty="0" smtClean="0"/>
              <a:t> presented </a:t>
            </a:r>
            <a:r>
              <a:rPr lang="en-US" sz="1200" dirty="0" smtClean="0"/>
              <a:t>at EUCAS 2017 and submitted for publication, </a:t>
            </a:r>
            <a:r>
              <a:rPr lang="it-IT" sz="1200" i="1" dirty="0" smtClean="0">
                <a:solidFill>
                  <a:srgbClr val="000000"/>
                </a:solidFill>
                <a:latin typeface="Times New Roman" charset="0"/>
                <a:ea typeface="MS Mincho" charset="-128"/>
              </a:rPr>
              <a:t>IEEE </a:t>
            </a:r>
            <a:r>
              <a:rPr lang="it-IT" sz="1200" i="1" dirty="0">
                <a:solidFill>
                  <a:srgbClr val="000000"/>
                </a:solidFill>
                <a:latin typeface="Times New Roman" charset="0"/>
                <a:ea typeface="MS Mincho" charset="-128"/>
              </a:rPr>
              <a:t>Trans. </a:t>
            </a:r>
            <a:r>
              <a:rPr lang="it-IT" sz="1200" i="1" dirty="0" err="1">
                <a:solidFill>
                  <a:srgbClr val="000000"/>
                </a:solidFill>
                <a:latin typeface="Times New Roman" charset="0"/>
                <a:ea typeface="MS Mincho" charset="-128"/>
              </a:rPr>
              <a:t>Appl</a:t>
            </a:r>
            <a:r>
              <a:rPr lang="it-IT" sz="1200" i="1" dirty="0">
                <a:solidFill>
                  <a:srgbClr val="000000"/>
                </a:solidFill>
                <a:latin typeface="Times New Roman" charset="0"/>
                <a:ea typeface="MS Mincho" charset="-128"/>
              </a:rPr>
              <a:t>. </a:t>
            </a:r>
            <a:r>
              <a:rPr lang="it-IT" sz="1200" i="1" dirty="0" err="1">
                <a:solidFill>
                  <a:srgbClr val="000000"/>
                </a:solidFill>
                <a:latin typeface="Times New Roman" charset="0"/>
                <a:ea typeface="MS Mincho" charset="-128"/>
              </a:rPr>
              <a:t>Supercond</a:t>
            </a:r>
            <a:r>
              <a:rPr lang="it-IT" sz="1200" i="1" dirty="0" smtClean="0">
                <a:solidFill>
                  <a:srgbClr val="000000"/>
                </a:solidFill>
                <a:latin typeface="Times New Roman" charset="0"/>
                <a:ea typeface="MS Mincho" charset="-128"/>
              </a:rPr>
              <a:t>.</a:t>
            </a:r>
            <a:r>
              <a:rPr lang="en-US" sz="1200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65853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 Study  – B. Bordini  </a:t>
            </a:r>
            <a:endParaRPr lang="en-US" dirty="0" smtClean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029200" y="1746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029200" y="404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505450" y="423989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5505450" y="639889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561340" y="254730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561340" y="473170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237" y="1743564"/>
            <a:ext cx="8695016" cy="4700415"/>
          </a:xfrm>
          <a:prstGeom prst="rect">
            <a:avLst/>
          </a:prstGeom>
        </p:spPr>
      </p:pic>
      <p:sp>
        <p:nvSpPr>
          <p:cNvPr id="14" name="Titre 2"/>
          <p:cNvSpPr>
            <a:spLocks noGrp="1"/>
          </p:cNvSpPr>
          <p:nvPr>
            <p:ph type="title"/>
          </p:nvPr>
        </p:nvSpPr>
        <p:spPr>
          <a:xfrm>
            <a:off x="1024467" y="119064"/>
            <a:ext cx="8138278" cy="1023936"/>
          </a:xfrm>
        </p:spPr>
        <p:txBody>
          <a:bodyPr/>
          <a:lstStyle/>
          <a:p>
            <a:pPr lvl="0" eaLnBrk="1" hangingPunct="1">
              <a:lnSpc>
                <a:spcPct val="120000"/>
              </a:lnSpc>
              <a:defRPr/>
            </a:pPr>
            <a:r>
              <a:rPr lang="en-US" dirty="0"/>
              <a:t>Experimental Studies </a:t>
            </a:r>
            <a:r>
              <a:rPr lang="en-US" dirty="0">
                <a:ea typeface="ＭＳ Ｐゴシック" pitchFamily="-111" charset="-128"/>
              </a:rPr>
              <a:t/>
            </a:r>
            <a:br>
              <a:rPr lang="en-US" dirty="0">
                <a:ea typeface="ＭＳ Ｐゴシック" pitchFamily="-111" charset="-128"/>
              </a:rPr>
            </a:br>
            <a:r>
              <a:rPr lang="en-US" sz="2400" b="1" dirty="0" smtClean="0"/>
              <a:t>Tests </a:t>
            </a:r>
            <a:r>
              <a:rPr lang="en-US" sz="2400" b="1" dirty="0"/>
              <a:t>at </a:t>
            </a:r>
            <a:r>
              <a:rPr lang="en-US" sz="2400" b="1" dirty="0" err="1" smtClean="0"/>
              <a:t>Twente</a:t>
            </a:r>
            <a:r>
              <a:rPr lang="en-US" sz="2400" b="1" dirty="0" smtClean="0"/>
              <a:t> </a:t>
            </a:r>
            <a:r>
              <a:rPr lang="mr-IN" sz="2400" b="1" dirty="0" smtClean="0"/>
              <a:t>–</a:t>
            </a:r>
            <a:r>
              <a:rPr lang="en-US" sz="2400" b="1" dirty="0" smtClean="0"/>
              <a:t> Plans and Goals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2113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 Study  – B. Bordini  </a:t>
            </a:r>
            <a:endParaRPr lang="en-US" dirty="0" smtClean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029200" y="1746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029200" y="404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505450" y="423989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5505450" y="639889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561340" y="254730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561340" y="473170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307" y="1110251"/>
            <a:ext cx="8119533" cy="5310551"/>
          </a:xfrm>
          <a:prstGeom prst="rect">
            <a:avLst/>
          </a:prstGeom>
        </p:spPr>
      </p:pic>
      <p:sp>
        <p:nvSpPr>
          <p:cNvPr id="14" name="Titre 2"/>
          <p:cNvSpPr>
            <a:spLocks noGrp="1"/>
          </p:cNvSpPr>
          <p:nvPr>
            <p:ph type="title"/>
          </p:nvPr>
        </p:nvSpPr>
        <p:spPr>
          <a:xfrm>
            <a:off x="1024467" y="119064"/>
            <a:ext cx="8138278" cy="1023936"/>
          </a:xfrm>
        </p:spPr>
        <p:txBody>
          <a:bodyPr/>
          <a:lstStyle/>
          <a:p>
            <a:pPr lvl="0" eaLnBrk="1" hangingPunct="1">
              <a:lnSpc>
                <a:spcPct val="120000"/>
              </a:lnSpc>
              <a:defRPr/>
            </a:pPr>
            <a:r>
              <a:rPr lang="en-US" dirty="0"/>
              <a:t>Experimental Studies </a:t>
            </a:r>
            <a:r>
              <a:rPr lang="en-US" dirty="0">
                <a:ea typeface="ＭＳ Ｐゴシック" pitchFamily="-111" charset="-128"/>
              </a:rPr>
              <a:t/>
            </a:r>
            <a:br>
              <a:rPr lang="en-US" dirty="0">
                <a:ea typeface="ＭＳ Ｐゴシック" pitchFamily="-111" charset="-128"/>
              </a:rPr>
            </a:br>
            <a:r>
              <a:rPr lang="en-US" sz="2400" b="1" dirty="0" smtClean="0"/>
              <a:t>Test </a:t>
            </a:r>
            <a:r>
              <a:rPr lang="en-US" sz="2400" b="1" dirty="0"/>
              <a:t>at </a:t>
            </a:r>
            <a:r>
              <a:rPr lang="en-US" sz="2400" b="1" dirty="0" err="1" smtClean="0"/>
              <a:t>Twente</a:t>
            </a:r>
            <a:r>
              <a:rPr lang="en-US" sz="2400" b="1" dirty="0" smtClean="0"/>
              <a:t> </a:t>
            </a:r>
            <a:r>
              <a:rPr lang="mr-IN" sz="2400" b="1" dirty="0" smtClean="0"/>
              <a:t>–</a:t>
            </a:r>
            <a:r>
              <a:rPr lang="en-US" sz="2400" b="1" dirty="0" smtClean="0"/>
              <a:t> Too Large Degradation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9095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 Study  – B. Bordini  </a:t>
            </a:r>
            <a:endParaRPr lang="en-US" dirty="0" smtClean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029200" y="1746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029200" y="404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505450" y="423989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5505450" y="639889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561340" y="254730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561340" y="473170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1350645"/>
            <a:ext cx="8496300" cy="4727485"/>
          </a:xfrm>
          <a:prstGeom prst="rect">
            <a:avLst/>
          </a:prstGeom>
        </p:spPr>
      </p:pic>
      <p:sp>
        <p:nvSpPr>
          <p:cNvPr id="14" name="Titre 2"/>
          <p:cNvSpPr>
            <a:spLocks noGrp="1"/>
          </p:cNvSpPr>
          <p:nvPr>
            <p:ph type="title"/>
          </p:nvPr>
        </p:nvSpPr>
        <p:spPr>
          <a:xfrm>
            <a:off x="1024467" y="119064"/>
            <a:ext cx="8138278" cy="1023936"/>
          </a:xfrm>
        </p:spPr>
        <p:txBody>
          <a:bodyPr/>
          <a:lstStyle/>
          <a:p>
            <a:pPr lvl="0" eaLnBrk="1" hangingPunct="1">
              <a:lnSpc>
                <a:spcPct val="120000"/>
              </a:lnSpc>
              <a:defRPr/>
            </a:pPr>
            <a:r>
              <a:rPr lang="en-US" dirty="0"/>
              <a:t>Experimental Studies </a:t>
            </a:r>
            <a:r>
              <a:rPr lang="en-US" dirty="0">
                <a:ea typeface="ＭＳ Ｐゴシック" pitchFamily="-111" charset="-128"/>
              </a:rPr>
              <a:t/>
            </a:r>
            <a:br>
              <a:rPr lang="en-US" dirty="0">
                <a:ea typeface="ＭＳ Ｐゴシック" pitchFamily="-111" charset="-128"/>
              </a:rPr>
            </a:br>
            <a:r>
              <a:rPr lang="en-US" sz="2400" b="1" dirty="0" smtClean="0"/>
              <a:t>Test </a:t>
            </a:r>
            <a:r>
              <a:rPr lang="en-US" sz="2400" b="1" dirty="0"/>
              <a:t>at </a:t>
            </a:r>
            <a:r>
              <a:rPr lang="en-US" sz="2400" b="1" dirty="0" err="1" smtClean="0"/>
              <a:t>Twente</a:t>
            </a:r>
            <a:r>
              <a:rPr lang="en-US" sz="2400" b="1" dirty="0" smtClean="0"/>
              <a:t> </a:t>
            </a:r>
            <a:r>
              <a:rPr lang="mr-IN" sz="2400" b="1" dirty="0" smtClean="0"/>
              <a:t>–</a:t>
            </a:r>
            <a:r>
              <a:rPr lang="en-US" sz="2400" b="1" dirty="0" smtClean="0"/>
              <a:t> Status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86996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5541"/>
            <a:ext cx="9144000" cy="981075"/>
          </a:xfrm>
        </p:spPr>
        <p:txBody>
          <a:bodyPr/>
          <a:lstStyle/>
          <a:p>
            <a:r>
              <a:rPr lang="en-US" b="1" dirty="0" smtClean="0"/>
              <a:t>Outline</a:t>
            </a:r>
            <a:endParaRPr lang="en-US" b="1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2</a:t>
            </a:fld>
            <a:endParaRPr lang="en-US" dirty="0">
              <a:latin typeface="Tahoma"/>
            </a:endParaRPr>
          </a:p>
        </p:txBody>
      </p:sp>
      <p:sp>
        <p:nvSpPr>
          <p:cNvPr id="10" name="Content Placeholder 4"/>
          <p:cNvSpPr>
            <a:spLocks noGrp="1"/>
          </p:cNvSpPr>
          <p:nvPr>
            <p:ph sz="quarter" idx="12"/>
          </p:nvPr>
        </p:nvSpPr>
        <p:spPr>
          <a:xfrm>
            <a:off x="194896" y="989735"/>
            <a:ext cx="8736050" cy="528406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70C0"/>
                </a:solidFill>
              </a:rPr>
              <a:t>Introduction</a:t>
            </a:r>
          </a:p>
          <a:p>
            <a:pPr lvl="1">
              <a:spcBef>
                <a:spcPts val="300"/>
              </a:spcBef>
              <a:spcAft>
                <a:spcPts val="0"/>
              </a:spcAft>
            </a:pPr>
            <a:r>
              <a:rPr lang="en-US" dirty="0" err="1">
                <a:solidFill>
                  <a:srgbClr val="0070C0"/>
                </a:solidFill>
              </a:rPr>
              <a:t>EuroCirCol</a:t>
            </a:r>
            <a:r>
              <a:rPr lang="en-US" dirty="0">
                <a:solidFill>
                  <a:srgbClr val="0070C0"/>
                </a:solidFill>
              </a:rPr>
              <a:t> Baseline Conductor</a:t>
            </a:r>
          </a:p>
          <a:p>
            <a:pPr lvl="1">
              <a:spcBef>
                <a:spcPts val="300"/>
              </a:spcBef>
              <a:spcAft>
                <a:spcPts val="0"/>
              </a:spcAft>
            </a:pPr>
            <a:r>
              <a:rPr lang="en-US" dirty="0">
                <a:solidFill>
                  <a:srgbClr val="0070C0"/>
                </a:solidFill>
              </a:rPr>
              <a:t>Characteristics of the HL-LHC wires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70C0"/>
                </a:solidFill>
              </a:rPr>
              <a:t>Main Conductor Study </a:t>
            </a:r>
            <a:r>
              <a:rPr lang="en-US" dirty="0">
                <a:solidFill>
                  <a:srgbClr val="0070C0"/>
                </a:solidFill>
              </a:rPr>
              <a:t>- Critical Current vs. Transversal Load </a:t>
            </a:r>
            <a:endParaRPr lang="en-US" dirty="0" smtClean="0">
              <a:solidFill>
                <a:srgbClr val="0070C0"/>
              </a:solidFill>
            </a:endParaRP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70C0"/>
                </a:solidFill>
              </a:rPr>
              <a:t>Introduction </a:t>
            </a:r>
            <a:endParaRPr lang="en-US" dirty="0" smtClean="0">
              <a:solidFill>
                <a:srgbClr val="0070C0"/>
              </a:solidFill>
            </a:endParaRP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70C0"/>
                </a:solidFill>
              </a:rPr>
              <a:t>The Exponential Strain Function:</a:t>
            </a:r>
          </a:p>
          <a:p>
            <a:pPr lvl="2">
              <a:spcBef>
                <a:spcPts val="30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70C0"/>
                </a:solidFill>
              </a:rPr>
              <a:t>Characteristics, Potential </a:t>
            </a:r>
          </a:p>
          <a:p>
            <a:pPr lvl="2">
              <a:spcBef>
                <a:spcPts val="30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70C0"/>
                </a:solidFill>
              </a:rPr>
              <a:t>Computing the effect of Reversible </a:t>
            </a:r>
            <a:r>
              <a:rPr lang="en-US" i="1" dirty="0" err="1" smtClean="0">
                <a:solidFill>
                  <a:srgbClr val="0070C0"/>
                </a:solidFill>
              </a:rPr>
              <a:t>I</a:t>
            </a:r>
            <a:r>
              <a:rPr lang="en-US" i="1" baseline="-25000" dirty="0" err="1" smtClean="0">
                <a:solidFill>
                  <a:srgbClr val="0070C0"/>
                </a:solidFill>
              </a:rPr>
              <a:t>c</a:t>
            </a:r>
            <a:r>
              <a:rPr lang="en-US" i="1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degradation in Wires and Cables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70C0"/>
                </a:solidFill>
              </a:rPr>
              <a:t>Experimental Studies</a:t>
            </a:r>
          </a:p>
          <a:p>
            <a:pPr lvl="2">
              <a:spcBef>
                <a:spcPts val="30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70C0"/>
                </a:solidFill>
              </a:rPr>
              <a:t>Plans and Goals</a:t>
            </a:r>
          </a:p>
          <a:p>
            <a:pPr lvl="2">
              <a:spcBef>
                <a:spcPts val="30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70C0"/>
                </a:solidFill>
              </a:rPr>
              <a:t>Cable Measurements at CERN and at </a:t>
            </a:r>
            <a:r>
              <a:rPr lang="en-US" dirty="0" err="1" smtClean="0">
                <a:solidFill>
                  <a:srgbClr val="0070C0"/>
                </a:solidFill>
              </a:rPr>
              <a:t>Twente</a:t>
            </a:r>
            <a:r>
              <a:rPr lang="en-US" dirty="0" smtClean="0">
                <a:solidFill>
                  <a:srgbClr val="0070C0"/>
                </a:solidFill>
              </a:rPr>
              <a:t> University</a:t>
            </a:r>
          </a:p>
          <a:p>
            <a:pPr lvl="2">
              <a:spcBef>
                <a:spcPts val="30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70C0"/>
                </a:solidFill>
              </a:rPr>
              <a:t>Wire measurements at the University of Geneva</a:t>
            </a:r>
            <a:endParaRPr lang="en-US" dirty="0" smtClean="0">
              <a:solidFill>
                <a:srgbClr val="0070C0"/>
              </a:solidFill>
            </a:endParaRP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70C0"/>
                </a:solidFill>
              </a:rPr>
              <a:t>Conclusions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dirty="0" smtClean="0"/>
          </a:p>
          <a:p>
            <a:pPr lvl="1">
              <a:spcAft>
                <a:spcPts val="2400"/>
              </a:spcAft>
            </a:pPr>
            <a:endParaRPr lang="en-US" sz="2400" dirty="0" smtClean="0">
              <a:solidFill>
                <a:srgbClr val="000099"/>
              </a:solidFill>
            </a:endParaRPr>
          </a:p>
          <a:p>
            <a:pPr lvl="1">
              <a:spcAft>
                <a:spcPts val="2400"/>
              </a:spcAft>
            </a:pPr>
            <a:endParaRPr lang="en-US" dirty="0" smtClean="0">
              <a:solidFill>
                <a:srgbClr val="00009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 Study  – B. Bordini 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22877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 Study  – B. Bordini  </a:t>
            </a:r>
            <a:endParaRPr lang="en-US" dirty="0" smtClean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029200" y="1746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029200" y="404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505450" y="423989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5505450" y="639889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561340" y="254730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561340" y="473170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76" y="1350645"/>
            <a:ext cx="8732173" cy="4661678"/>
          </a:xfrm>
          <a:prstGeom prst="rect">
            <a:avLst/>
          </a:prstGeom>
        </p:spPr>
      </p:pic>
      <p:sp>
        <p:nvSpPr>
          <p:cNvPr id="14" name="Titre 2"/>
          <p:cNvSpPr>
            <a:spLocks noGrp="1"/>
          </p:cNvSpPr>
          <p:nvPr>
            <p:ph type="title"/>
          </p:nvPr>
        </p:nvSpPr>
        <p:spPr>
          <a:xfrm>
            <a:off x="1024467" y="119064"/>
            <a:ext cx="8138278" cy="1023936"/>
          </a:xfrm>
        </p:spPr>
        <p:txBody>
          <a:bodyPr/>
          <a:lstStyle/>
          <a:p>
            <a:pPr lvl="0" eaLnBrk="1" hangingPunct="1">
              <a:lnSpc>
                <a:spcPct val="120000"/>
              </a:lnSpc>
              <a:defRPr/>
            </a:pPr>
            <a:r>
              <a:rPr lang="en-US" dirty="0"/>
              <a:t>Experimental Studies </a:t>
            </a:r>
            <a:r>
              <a:rPr lang="en-US" dirty="0">
                <a:ea typeface="ＭＳ Ｐゴシック" pitchFamily="-111" charset="-128"/>
              </a:rPr>
              <a:t/>
            </a:r>
            <a:br>
              <a:rPr lang="en-US" dirty="0">
                <a:ea typeface="ＭＳ Ｐゴシック" pitchFamily="-111" charset="-128"/>
              </a:rPr>
            </a:br>
            <a:r>
              <a:rPr lang="en-US" sz="2400" b="1" dirty="0" smtClean="0"/>
              <a:t>Test </a:t>
            </a:r>
            <a:r>
              <a:rPr lang="en-US" sz="2400" b="1" dirty="0"/>
              <a:t>at </a:t>
            </a:r>
            <a:r>
              <a:rPr lang="en-US" sz="2400" b="1" dirty="0" err="1" smtClean="0"/>
              <a:t>Twente</a:t>
            </a:r>
            <a:r>
              <a:rPr lang="en-US" sz="2400" b="1" dirty="0" smtClean="0"/>
              <a:t> </a:t>
            </a:r>
            <a:r>
              <a:rPr lang="mr-IN" sz="2400" b="1" dirty="0" smtClean="0"/>
              <a:t>–</a:t>
            </a:r>
            <a:r>
              <a:rPr lang="en-US" sz="2400" b="1" dirty="0" smtClean="0"/>
              <a:t> Plans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61235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UNIGE_noir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14237" y="5827095"/>
            <a:ext cx="1696083" cy="7130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061" y="1138947"/>
            <a:ext cx="8721368" cy="4749708"/>
          </a:xfrm>
          <a:prstGeom prst="rect">
            <a:avLst/>
          </a:prstGeom>
        </p:spPr>
      </p:pic>
      <p:sp>
        <p:nvSpPr>
          <p:cNvPr id="28" name="Title 1"/>
          <p:cNvSpPr txBox="1">
            <a:spLocks/>
          </p:cNvSpPr>
          <p:nvPr/>
        </p:nvSpPr>
        <p:spPr>
          <a:xfrm>
            <a:off x="306915" y="5728363"/>
            <a:ext cx="3522135" cy="711208"/>
          </a:xfrm>
          <a:prstGeom prst="rect">
            <a:avLst/>
          </a:prstGeom>
        </p:spPr>
        <p:txBody>
          <a:bodyPr/>
          <a:lstStyle/>
          <a:p>
            <a:pPr lvl="0" algn="ctr" eaLnBrk="1" hangingPunct="1">
              <a:lnSpc>
                <a:spcPct val="120000"/>
              </a:lnSpc>
              <a:defRPr/>
            </a:pPr>
            <a:r>
              <a:rPr lang="en-US" sz="1600" i="1" kern="0" noProof="0" dirty="0" smtClean="0">
                <a:solidFill>
                  <a:schemeClr val="accent4"/>
                </a:solidFill>
                <a:latin typeface="Tahoma" pitchFamily="34" charset="0"/>
                <a:ea typeface="ＭＳ Ｐゴシック" pitchFamily="-111" charset="-128"/>
                <a:cs typeface="ＭＳ Ｐゴシック" pitchFamily="-65" charset="-128"/>
              </a:rPr>
              <a:t>Extremely Rapid and Versatile Test </a:t>
            </a:r>
            <a:r>
              <a:rPr lang="en-US" sz="1600" i="1" kern="0" dirty="0" smtClean="0">
                <a:solidFill>
                  <a:schemeClr val="accent4"/>
                </a:solidFill>
                <a:latin typeface="Tahoma" pitchFamily="34" charset="0"/>
                <a:ea typeface="ＭＳ Ｐゴシック" pitchFamily="-111" charset="-128"/>
                <a:cs typeface="ＭＳ Ｐゴシック" pitchFamily="-65" charset="-128"/>
              </a:rPr>
              <a:t>S</a:t>
            </a:r>
            <a:r>
              <a:rPr lang="en-US" sz="1600" i="1" kern="0" noProof="0" dirty="0" smtClean="0">
                <a:solidFill>
                  <a:schemeClr val="accent4"/>
                </a:solidFill>
                <a:latin typeface="Tahoma" pitchFamily="34" charset="0"/>
                <a:ea typeface="ＭＳ Ｐゴシック" pitchFamily="-111" charset="-128"/>
                <a:cs typeface="ＭＳ Ｐゴシック" pitchFamily="-65" charset="-128"/>
              </a:rPr>
              <a:t>et-</a:t>
            </a:r>
            <a:r>
              <a:rPr lang="en-US" sz="1600" i="1" kern="0" dirty="0" smtClean="0">
                <a:solidFill>
                  <a:schemeClr val="accent4"/>
                </a:solidFill>
                <a:latin typeface="Tahoma" pitchFamily="34" charset="0"/>
                <a:ea typeface="ＭＳ Ｐゴシック" pitchFamily="-111" charset="-128"/>
                <a:cs typeface="ＭＳ Ｐゴシック" pitchFamily="-65" charset="-128"/>
              </a:rPr>
              <a:t>U</a:t>
            </a:r>
            <a:r>
              <a:rPr lang="en-US" sz="1600" i="1" kern="0" noProof="0" dirty="0" smtClean="0">
                <a:solidFill>
                  <a:schemeClr val="accent4"/>
                </a:solidFill>
                <a:latin typeface="Tahoma" pitchFamily="34" charset="0"/>
                <a:ea typeface="ＭＳ Ｐゴシック" pitchFamily="-111" charset="-128"/>
                <a:cs typeface="ＭＳ Ｐゴシック" pitchFamily="-65" charset="-128"/>
              </a:rPr>
              <a:t>p for Superconducting </a:t>
            </a:r>
            <a:r>
              <a:rPr lang="en-US" sz="1600" i="1" kern="0" dirty="0">
                <a:solidFill>
                  <a:schemeClr val="accent4"/>
                </a:solidFill>
                <a:latin typeface="Tahoma" pitchFamily="34" charset="0"/>
                <a:ea typeface="ＭＳ Ｐゴシック" pitchFamily="-111" charset="-128"/>
                <a:cs typeface="ＭＳ Ｐゴシック" pitchFamily="-65" charset="-128"/>
              </a:rPr>
              <a:t>W</a:t>
            </a:r>
            <a:r>
              <a:rPr lang="en-US" sz="1600" i="1" kern="0" noProof="0" dirty="0" err="1" smtClean="0">
                <a:solidFill>
                  <a:schemeClr val="accent4"/>
                </a:solidFill>
                <a:latin typeface="Tahoma" pitchFamily="34" charset="0"/>
                <a:ea typeface="ＭＳ Ｐゴシック" pitchFamily="-111" charset="-128"/>
                <a:cs typeface="ＭＳ Ｐゴシック" pitchFamily="-65" charset="-128"/>
              </a:rPr>
              <a:t>ires</a:t>
            </a:r>
            <a:endParaRPr kumimoji="0" lang="en-US" sz="1600" b="0" i="1" u="none" strike="noStrike" kern="0" cap="none" spc="0" normalizeH="0" baseline="0" noProof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Tahoma" pitchFamily="34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Conductor  Study  – B. Bordini  </a:t>
            </a:r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21</a:t>
            </a:fld>
            <a:endParaRPr lang="en-US" dirty="0">
              <a:latin typeface="Tahoma"/>
            </a:endParaRPr>
          </a:p>
        </p:txBody>
      </p:sp>
      <p:sp>
        <p:nvSpPr>
          <p:cNvPr id="10" name="Titre 2"/>
          <p:cNvSpPr>
            <a:spLocks noGrp="1"/>
          </p:cNvSpPr>
          <p:nvPr>
            <p:ph type="title"/>
          </p:nvPr>
        </p:nvSpPr>
        <p:spPr>
          <a:xfrm>
            <a:off x="1024467" y="119064"/>
            <a:ext cx="8138278" cy="1023936"/>
          </a:xfrm>
        </p:spPr>
        <p:txBody>
          <a:bodyPr/>
          <a:lstStyle/>
          <a:p>
            <a:r>
              <a:rPr lang="en-US" dirty="0" smtClean="0"/>
              <a:t>Experimental Studies</a:t>
            </a:r>
            <a:br>
              <a:rPr lang="en-US" dirty="0" smtClean="0"/>
            </a:br>
            <a:r>
              <a:rPr lang="en-US" sz="2400" b="1" dirty="0" smtClean="0"/>
              <a:t>UniGe</a:t>
            </a:r>
            <a:r>
              <a:rPr lang="en-US" sz="2400" b="1" dirty="0" smtClean="0"/>
              <a:t> </a:t>
            </a:r>
            <a:r>
              <a:rPr lang="en-US" sz="2400" b="1" smtClean="0"/>
              <a:t>Wire Sample </a:t>
            </a:r>
            <a:r>
              <a:rPr lang="en-US" sz="2400" b="1" dirty="0" smtClean="0"/>
              <a:t>Holder for Transverse Load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74767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Conductor  Study  – B. Bordini  </a:t>
            </a:r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22</a:t>
            </a:fld>
            <a:endParaRPr lang="en-US" dirty="0">
              <a:latin typeface="Tahom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627" y="1179008"/>
            <a:ext cx="8624510" cy="5238725"/>
          </a:xfrm>
          <a:prstGeom prst="rect">
            <a:avLst/>
          </a:prstGeom>
        </p:spPr>
      </p:pic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1005722" y="155072"/>
            <a:ext cx="8138278" cy="1023936"/>
          </a:xfrm>
        </p:spPr>
        <p:txBody>
          <a:bodyPr/>
          <a:lstStyle/>
          <a:p>
            <a:r>
              <a:rPr lang="en-US" dirty="0" smtClean="0"/>
              <a:t>Experimental Studies</a:t>
            </a:r>
            <a:br>
              <a:rPr lang="en-US" dirty="0" smtClean="0"/>
            </a:br>
            <a:r>
              <a:rPr lang="en-US" sz="2400" b="1" dirty="0" smtClean="0"/>
              <a:t>1 </a:t>
            </a:r>
            <a:r>
              <a:rPr lang="en-US" sz="2400" b="1" dirty="0"/>
              <a:t>mm round PIT wire @ </a:t>
            </a:r>
            <a:r>
              <a:rPr lang="en-US" sz="2400" b="1" dirty="0" smtClean="0"/>
              <a:t>UniGe </a:t>
            </a:r>
            <a:r>
              <a:rPr lang="mr-IN" sz="2400" b="1" dirty="0" smtClean="0"/>
              <a:t>–</a:t>
            </a:r>
            <a:r>
              <a:rPr lang="en-US" sz="2400" b="1" dirty="0" smtClean="0"/>
              <a:t> reproducibility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99450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Conductor  Study  – B. Bordini  </a:t>
            </a:r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23</a:t>
            </a:fld>
            <a:endParaRPr lang="en-US" dirty="0">
              <a:latin typeface="Tahom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321"/>
          <a:stretch/>
        </p:blipFill>
        <p:spPr>
          <a:xfrm>
            <a:off x="508000" y="1986558"/>
            <a:ext cx="8325824" cy="3707283"/>
          </a:xfrm>
          <a:prstGeom prst="rect">
            <a:avLst/>
          </a:prstGeom>
        </p:spPr>
      </p:pic>
      <p:sp>
        <p:nvSpPr>
          <p:cNvPr id="10" name="Titre 2"/>
          <p:cNvSpPr>
            <a:spLocks noGrp="1"/>
          </p:cNvSpPr>
          <p:nvPr>
            <p:ph type="title"/>
          </p:nvPr>
        </p:nvSpPr>
        <p:spPr>
          <a:xfrm>
            <a:off x="1005722" y="155072"/>
            <a:ext cx="8138278" cy="1023936"/>
          </a:xfrm>
        </p:spPr>
        <p:txBody>
          <a:bodyPr/>
          <a:lstStyle/>
          <a:p>
            <a:r>
              <a:rPr lang="en-US" dirty="0" smtClean="0"/>
              <a:t>Experimental Studies</a:t>
            </a:r>
            <a:br>
              <a:rPr lang="en-US" dirty="0" smtClean="0"/>
            </a:br>
            <a:r>
              <a:rPr lang="en-US" sz="2400" b="1" dirty="0" smtClean="0"/>
              <a:t>1 </a:t>
            </a:r>
            <a:r>
              <a:rPr lang="en-US" sz="2400" b="1" dirty="0"/>
              <a:t>mm </a:t>
            </a:r>
            <a:r>
              <a:rPr lang="en-US" sz="2400" b="1" dirty="0" smtClean="0"/>
              <a:t>PIT </a:t>
            </a:r>
            <a:r>
              <a:rPr lang="en-US" sz="2400" b="1" dirty="0"/>
              <a:t>wire @ </a:t>
            </a:r>
            <a:r>
              <a:rPr lang="en-US" sz="2400" b="1" dirty="0" smtClean="0"/>
              <a:t>UniGe </a:t>
            </a:r>
            <a:r>
              <a:rPr lang="mr-IN" sz="2400" b="1" dirty="0" smtClean="0"/>
              <a:t>–</a:t>
            </a:r>
            <a:r>
              <a:rPr lang="en-US" sz="2400" b="1" dirty="0" smtClean="0"/>
              <a:t> Rolling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59803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Conductor  Study  – B. Bordini  </a:t>
            </a:r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24</a:t>
            </a:fld>
            <a:endParaRPr lang="en-US" dirty="0">
              <a:latin typeface="Tahom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0067" y="1303506"/>
            <a:ext cx="6773333" cy="5073386"/>
          </a:xfrm>
          <a:prstGeom prst="rect">
            <a:avLst/>
          </a:prstGeom>
        </p:spPr>
      </p:pic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1005722" y="155072"/>
            <a:ext cx="8138278" cy="1023936"/>
          </a:xfrm>
        </p:spPr>
        <p:txBody>
          <a:bodyPr/>
          <a:lstStyle/>
          <a:p>
            <a:r>
              <a:rPr lang="en-US" dirty="0" smtClean="0"/>
              <a:t>Experimental Studies</a:t>
            </a:r>
            <a:br>
              <a:rPr lang="en-US" dirty="0" smtClean="0"/>
            </a:br>
            <a:r>
              <a:rPr lang="en-US" sz="2400" b="1" dirty="0" smtClean="0"/>
              <a:t>1 </a:t>
            </a:r>
            <a:r>
              <a:rPr lang="en-US" sz="2400" b="1" dirty="0"/>
              <a:t>mm </a:t>
            </a:r>
            <a:r>
              <a:rPr lang="en-US" sz="2400" b="1" dirty="0" smtClean="0"/>
              <a:t>PIT </a:t>
            </a:r>
            <a:r>
              <a:rPr lang="en-US" sz="2400" b="1" dirty="0"/>
              <a:t>wire @ </a:t>
            </a:r>
            <a:r>
              <a:rPr lang="en-US" sz="2400" b="1" dirty="0" smtClean="0"/>
              <a:t>UniGe </a:t>
            </a:r>
            <a:r>
              <a:rPr lang="mr-IN" sz="2400" b="1" dirty="0" smtClean="0"/>
              <a:t>–</a:t>
            </a:r>
            <a:r>
              <a:rPr lang="en-US" sz="2400" b="1" dirty="0" smtClean="0"/>
              <a:t> Effect of Rolling 1/2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69453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Conductor  Study  – B. Bordini  </a:t>
            </a:r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25</a:t>
            </a:fld>
            <a:endParaRPr lang="en-US" dirty="0">
              <a:latin typeface="Tahom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934" y="1439948"/>
            <a:ext cx="7052733" cy="4912686"/>
          </a:xfrm>
          <a:prstGeom prst="rect">
            <a:avLst/>
          </a:prstGeom>
        </p:spPr>
      </p:pic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1005722" y="167772"/>
            <a:ext cx="8138278" cy="1023936"/>
          </a:xfrm>
        </p:spPr>
        <p:txBody>
          <a:bodyPr/>
          <a:lstStyle/>
          <a:p>
            <a:r>
              <a:rPr lang="en-US" dirty="0" smtClean="0"/>
              <a:t>Experimental Studies</a:t>
            </a:r>
            <a:br>
              <a:rPr lang="en-US" dirty="0" smtClean="0"/>
            </a:br>
            <a:r>
              <a:rPr lang="en-US" sz="2400" b="1" dirty="0" smtClean="0"/>
              <a:t>1 </a:t>
            </a:r>
            <a:r>
              <a:rPr lang="en-US" sz="2400" b="1" dirty="0"/>
              <a:t>mm </a:t>
            </a:r>
            <a:r>
              <a:rPr lang="en-US" sz="2400" b="1" dirty="0" smtClean="0"/>
              <a:t>PIT </a:t>
            </a:r>
            <a:r>
              <a:rPr lang="en-US" sz="2400" b="1" dirty="0"/>
              <a:t>wire @ </a:t>
            </a:r>
            <a:r>
              <a:rPr lang="en-US" sz="2400" b="1" dirty="0" smtClean="0"/>
              <a:t>UniGe </a:t>
            </a:r>
            <a:r>
              <a:rPr lang="mr-IN" sz="2400" b="1" dirty="0" smtClean="0"/>
              <a:t>–</a:t>
            </a:r>
            <a:r>
              <a:rPr lang="en-US" sz="2400" b="1" dirty="0" smtClean="0"/>
              <a:t> Effect of Rolling 2/2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11497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Conductor  Study  – B. Bordini  </a:t>
            </a:r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26</a:t>
            </a:fld>
            <a:endParaRPr lang="en-US" dirty="0">
              <a:latin typeface="Tahom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426" y="1340383"/>
            <a:ext cx="7267148" cy="4999632"/>
          </a:xfrm>
          <a:prstGeom prst="rect">
            <a:avLst/>
          </a:prstGeom>
        </p:spPr>
      </p:pic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1005722" y="167772"/>
            <a:ext cx="8138278" cy="1023936"/>
          </a:xfrm>
        </p:spPr>
        <p:txBody>
          <a:bodyPr/>
          <a:lstStyle/>
          <a:p>
            <a:r>
              <a:rPr lang="en-US" dirty="0" smtClean="0"/>
              <a:t>Experimental Studies</a:t>
            </a:r>
            <a:br>
              <a:rPr lang="en-US" dirty="0" smtClean="0"/>
            </a:br>
            <a:r>
              <a:rPr lang="en-US" sz="2400" b="1" dirty="0" smtClean="0"/>
              <a:t>1 </a:t>
            </a:r>
            <a:r>
              <a:rPr lang="en-US" sz="2400" b="1" dirty="0"/>
              <a:t>mm </a:t>
            </a:r>
            <a:r>
              <a:rPr lang="en-US" sz="2400" b="1" dirty="0" smtClean="0"/>
              <a:t>PIT </a:t>
            </a:r>
            <a:r>
              <a:rPr lang="en-US" sz="2400" b="1" dirty="0"/>
              <a:t>wire @ </a:t>
            </a:r>
            <a:r>
              <a:rPr lang="en-US" sz="2400" b="1" dirty="0" smtClean="0"/>
              <a:t>UniGe </a:t>
            </a:r>
            <a:r>
              <a:rPr lang="mr-IN" sz="2400" b="1" dirty="0" smtClean="0"/>
              <a:t>–</a:t>
            </a:r>
            <a:r>
              <a:rPr lang="en-US" sz="2400" b="1" dirty="0" smtClean="0"/>
              <a:t> Effect of Glass Fiber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01827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Conductor  Study  – B. Bordini  </a:t>
            </a:r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27</a:t>
            </a:fld>
            <a:endParaRPr lang="en-US" dirty="0">
              <a:latin typeface="Tahom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5516" y="1252297"/>
            <a:ext cx="6940285" cy="5026449"/>
          </a:xfrm>
          <a:prstGeom prst="rect">
            <a:avLst/>
          </a:prstGeom>
        </p:spPr>
      </p:pic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1005722" y="167772"/>
            <a:ext cx="8138278" cy="1023936"/>
          </a:xfrm>
        </p:spPr>
        <p:txBody>
          <a:bodyPr/>
          <a:lstStyle/>
          <a:p>
            <a:r>
              <a:rPr lang="en-US" dirty="0" smtClean="0"/>
              <a:t>Experimental Studies</a:t>
            </a:r>
            <a:br>
              <a:rPr lang="en-US" dirty="0" smtClean="0"/>
            </a:br>
            <a:r>
              <a:rPr lang="en-US" sz="2400" b="1" dirty="0" smtClean="0"/>
              <a:t>1 </a:t>
            </a:r>
            <a:r>
              <a:rPr lang="en-US" sz="2400" b="1" dirty="0"/>
              <a:t>mm </a:t>
            </a:r>
            <a:r>
              <a:rPr lang="en-US" sz="2400" b="1" dirty="0" smtClean="0"/>
              <a:t>PIT </a:t>
            </a:r>
            <a:r>
              <a:rPr lang="en-US" sz="2400" b="1" dirty="0"/>
              <a:t>wire @ </a:t>
            </a:r>
            <a:r>
              <a:rPr lang="en-US" sz="2400" b="1" dirty="0" smtClean="0"/>
              <a:t>UniGe </a:t>
            </a:r>
            <a:r>
              <a:rPr lang="mr-IN" sz="2400" b="1" dirty="0" smtClean="0"/>
              <a:t>–</a:t>
            </a:r>
            <a:r>
              <a:rPr lang="en-US" sz="2400" b="1" dirty="0" smtClean="0"/>
              <a:t> Epoxy vs. Stycast 1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89696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Conductor  Study  – B. Bordini  </a:t>
            </a:r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28</a:t>
            </a:fld>
            <a:endParaRPr lang="en-US" dirty="0">
              <a:latin typeface="Tahoma"/>
            </a:endParaRPr>
          </a:p>
        </p:txBody>
      </p:sp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1005722" y="167772"/>
            <a:ext cx="7573128" cy="1023936"/>
          </a:xfrm>
        </p:spPr>
        <p:txBody>
          <a:bodyPr/>
          <a:lstStyle/>
          <a:p>
            <a:r>
              <a:rPr lang="en-US" dirty="0" smtClean="0"/>
              <a:t>Experimental Studies</a:t>
            </a:r>
            <a:br>
              <a:rPr lang="en-US" dirty="0" smtClean="0"/>
            </a:br>
            <a:r>
              <a:rPr lang="en-US" sz="2400" b="1" dirty="0" smtClean="0"/>
              <a:t>1 </a:t>
            </a:r>
            <a:r>
              <a:rPr lang="en-US" sz="2400" b="1" dirty="0"/>
              <a:t>mm </a:t>
            </a:r>
            <a:r>
              <a:rPr lang="en-US" sz="2400" b="1" dirty="0" smtClean="0"/>
              <a:t>RRP </a:t>
            </a:r>
            <a:r>
              <a:rPr lang="en-US" sz="2400" b="1" dirty="0"/>
              <a:t>wire @ </a:t>
            </a:r>
            <a:r>
              <a:rPr lang="en-US" sz="2400" b="1" dirty="0" smtClean="0"/>
              <a:t>UniGe</a:t>
            </a:r>
            <a:endParaRPr lang="en-GB" sz="2400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234604" y="2711647"/>
            <a:ext cx="7128346" cy="1555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6700" indent="-266700" eaLnBrk="1" hangingPunct="1">
              <a:spcBef>
                <a:spcPts val="2400"/>
              </a:spcBef>
              <a:spcAft>
                <a:spcPts val="600"/>
              </a:spcAft>
              <a:buSzPct val="77000"/>
              <a:buBlip>
                <a:blip r:embed="rId3"/>
              </a:buBlip>
              <a:defRPr/>
            </a:pPr>
            <a:r>
              <a:rPr lang="en-US" sz="32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Heat Treatment on going </a:t>
            </a:r>
          </a:p>
          <a:p>
            <a:pPr marL="266700" indent="-266700" eaLnBrk="1" hangingPunct="1">
              <a:spcBef>
                <a:spcPts val="2400"/>
              </a:spcBef>
              <a:spcAft>
                <a:spcPts val="600"/>
              </a:spcAft>
              <a:buSzPct val="77000"/>
              <a:buBlip>
                <a:blip r:embed="rId3"/>
              </a:buBlip>
              <a:defRPr/>
            </a:pPr>
            <a:r>
              <a:rPr lang="en-US" sz="3200" dirty="0" smtClean="0">
                <a:solidFill>
                  <a:srgbClr val="4472C4"/>
                </a:solidFill>
                <a:latin typeface="Tahoma"/>
                <a:ea typeface="ＭＳ Ｐゴシック" pitchFamily="-111" charset="-128"/>
                <a:cs typeface="Tahoma"/>
              </a:rPr>
              <a:t>First Results by the end of the year</a:t>
            </a:r>
            <a:endParaRPr lang="en-US" sz="3200" dirty="0">
              <a:solidFill>
                <a:srgbClr val="4472C4"/>
              </a:solidFill>
              <a:latin typeface="Tahoma"/>
              <a:ea typeface="ＭＳ Ｐゴシック" pitchFamily="-111" charset="-128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856266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220663"/>
            <a:ext cx="6527800" cy="981075"/>
          </a:xfrm>
        </p:spPr>
        <p:txBody>
          <a:bodyPr/>
          <a:lstStyle/>
          <a:p>
            <a:r>
              <a:rPr lang="en-US" b="1" dirty="0" smtClean="0"/>
              <a:t>Conclusions </a:t>
            </a:r>
            <a:endParaRPr lang="en-US" b="1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29</a:t>
            </a:fld>
            <a:endParaRPr lang="en-US" dirty="0">
              <a:latin typeface="Tahoma"/>
            </a:endParaRPr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90450" y="1212015"/>
            <a:ext cx="9053550" cy="535965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/>
              <a:t>The average </a:t>
            </a:r>
            <a:r>
              <a:rPr lang="en-US" sz="2000" dirty="0" smtClean="0">
                <a:solidFill>
                  <a:srgbClr val="FF0000"/>
                </a:solidFill>
              </a:rPr>
              <a:t>Critical Current </a:t>
            </a:r>
            <a:r>
              <a:rPr lang="en-US" sz="2000" dirty="0" smtClean="0"/>
              <a:t>of the </a:t>
            </a:r>
            <a:r>
              <a:rPr lang="en-US" sz="2000" dirty="0">
                <a:solidFill>
                  <a:srgbClr val="FF0000"/>
                </a:solidFill>
              </a:rPr>
              <a:t>HL-LHC</a:t>
            </a:r>
            <a:r>
              <a:rPr lang="en-US" sz="2000" dirty="0" smtClean="0">
                <a:solidFill>
                  <a:srgbClr val="FF0000"/>
                </a:solidFill>
              </a:rPr>
              <a:t> RRP wire </a:t>
            </a:r>
            <a:r>
              <a:rPr lang="en-US" sz="2000" dirty="0">
                <a:ea typeface="Tahoma" panose="020B0604030504040204" pitchFamily="34" charset="0"/>
                <a:cs typeface="Tahoma" panose="020B0604030504040204" pitchFamily="34" charset="0"/>
              </a:rPr>
              <a:t>with a sub-element size of </a:t>
            </a:r>
            <a:r>
              <a:rPr lang="en-US" sz="2000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55 </a:t>
            </a:r>
            <a:r>
              <a:rPr lang="en-GB" sz="2000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  <a:sym typeface="Symbol" charset="2"/>
              </a:rPr>
              <a:t></a:t>
            </a:r>
            <a:r>
              <a:rPr lang="en-GB" sz="2000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  <a:sym typeface="Symbol" charset="2"/>
              </a:rPr>
              <a:t>m</a:t>
            </a:r>
            <a:r>
              <a:rPr lang="en-GB" sz="2000" dirty="0" smtClean="0">
                <a:latin typeface="Tahoma" charset="0"/>
                <a:ea typeface="Tahoma" charset="0"/>
                <a:cs typeface="Tahoma" charset="0"/>
                <a:sym typeface="Symbol" charset="2"/>
              </a:rPr>
              <a:t> is </a:t>
            </a:r>
            <a:r>
              <a:rPr lang="en-GB" sz="2000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  <a:sym typeface="Symbol" charset="2"/>
              </a:rPr>
              <a:t>not</a:t>
            </a:r>
            <a:r>
              <a:rPr lang="en-GB" sz="2000" dirty="0" smtClean="0">
                <a:latin typeface="Tahoma" charset="0"/>
                <a:ea typeface="Tahoma" charset="0"/>
                <a:cs typeface="Tahoma" charset="0"/>
                <a:sym typeface="Symbol" charset="2"/>
              </a:rPr>
              <a:t> so </a:t>
            </a:r>
            <a:r>
              <a:rPr lang="en-GB" sz="2000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  <a:sym typeface="Symbol" charset="2"/>
              </a:rPr>
              <a:t>far</a:t>
            </a:r>
            <a:r>
              <a:rPr lang="en-GB" sz="2000" dirty="0" smtClean="0">
                <a:latin typeface="Tahoma" charset="0"/>
                <a:ea typeface="Tahoma" charset="0"/>
                <a:cs typeface="Tahoma" charset="0"/>
                <a:sym typeface="Symbol" charset="2"/>
              </a:rPr>
              <a:t> from (14 %) the value used for the design of the FCC magnets; furthermore the </a:t>
            </a:r>
            <a:r>
              <a:rPr lang="en-GB" sz="2000" i="1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  <a:sym typeface="Symbol" charset="2"/>
              </a:rPr>
              <a:t>B</a:t>
            </a:r>
            <a:r>
              <a:rPr lang="en-GB" sz="2000" i="1" baseline="-25000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  <a:sym typeface="Symbol" charset="2"/>
              </a:rPr>
              <a:t>c2</a:t>
            </a:r>
            <a:r>
              <a:rPr lang="en-GB" sz="2000" i="1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  <a:sym typeface="Symbol" charset="2"/>
              </a:rPr>
              <a:t> </a:t>
            </a:r>
            <a:r>
              <a:rPr lang="en-GB" sz="2000" dirty="0" smtClean="0">
                <a:latin typeface="Tahoma" charset="0"/>
                <a:ea typeface="Tahoma" charset="0"/>
                <a:cs typeface="Tahoma" charset="0"/>
                <a:sym typeface="Symbol" charset="2"/>
              </a:rPr>
              <a:t>is even </a:t>
            </a:r>
            <a:r>
              <a:rPr lang="en-GB" sz="2000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  <a:sym typeface="Symbol" charset="2"/>
              </a:rPr>
              <a:t>slightly larger </a:t>
            </a:r>
            <a:r>
              <a:rPr lang="en-GB" sz="2000" dirty="0" smtClean="0">
                <a:latin typeface="Tahoma" charset="0"/>
                <a:ea typeface="Tahoma" charset="0"/>
                <a:cs typeface="Tahoma" charset="0"/>
                <a:sym typeface="Symbol" charset="2"/>
              </a:rPr>
              <a:t>than what assumed</a:t>
            </a:r>
            <a:endParaRPr lang="en-US" dirty="0" smtClean="0">
              <a:solidFill>
                <a:srgbClr val="00009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 Study  – B. Bordini  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15904" y="2528906"/>
            <a:ext cx="9002641" cy="3713516"/>
          </a:xfrm>
          <a:prstGeom prst="rect">
            <a:avLst/>
          </a:prstGeom>
          <a:solidFill>
            <a:schemeClr val="bg1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263525" indent="-263525" eaLnBrk="1" hangingPunct="1">
              <a:spcBef>
                <a:spcPts val="1200"/>
              </a:spcBef>
              <a:spcAft>
                <a:spcPts val="0"/>
              </a:spcAft>
              <a:buSzPct val="73000"/>
              <a:buBlip>
                <a:blip r:embed="rId3"/>
              </a:buBlip>
            </a:pPr>
            <a:r>
              <a:rPr lang="en-US" sz="20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Wire and Cable </a:t>
            </a:r>
            <a:r>
              <a:rPr lang="en-US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measurements</a:t>
            </a:r>
            <a:r>
              <a:rPr lang="en-US" sz="20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under transverse load </a:t>
            </a:r>
            <a:r>
              <a:rPr lang="en-US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suggest </a:t>
            </a:r>
            <a:r>
              <a:rPr lang="en-US" sz="20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that the effect of </a:t>
            </a:r>
            <a:r>
              <a:rPr lang="en-US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reversible degradation </a:t>
            </a:r>
            <a:r>
              <a:rPr lang="en-US" sz="20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 not be neglected in the design of </a:t>
            </a:r>
            <a:r>
              <a:rPr lang="en-US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FCC magnets</a:t>
            </a:r>
          </a:p>
          <a:p>
            <a:pPr marL="800100" lvl="1" indent="-342900" eaLnBrk="1" hangingPunct="1">
              <a:spcBef>
                <a:spcPts val="1200"/>
              </a:spcBef>
              <a:spcAft>
                <a:spcPts val="0"/>
              </a:spcAft>
              <a:buSzPct val="73000"/>
              <a:buFont typeface="Wingdings" charset="2"/>
              <a:buChar char="Ø"/>
            </a:pP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Exponential Strain Function 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associated to a </a:t>
            </a:r>
            <a:r>
              <a:rPr lang="en-US" sz="18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 model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can be a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tool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assess the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reversible degradation 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cables and magnets</a:t>
            </a:r>
          </a:p>
          <a:p>
            <a:pPr marL="800100" lvl="1" indent="-342900" eaLnBrk="1" hangingPunct="1">
              <a:spcBef>
                <a:spcPts val="1200"/>
              </a:spcBef>
              <a:spcAft>
                <a:spcPts val="0"/>
              </a:spcAft>
              <a:buSzPct val="73000"/>
              <a:buFont typeface="Wingdings" charset="2"/>
              <a:buChar char="Ø"/>
            </a:pP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CERN and </a:t>
            </a:r>
            <a:r>
              <a:rPr lang="en-US" sz="1800" dirty="0" err="1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Twente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will continue the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benchmarking exercise 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make sure of having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reliable set ups 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that apply a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uniform 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controlled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transverse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pressure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800100" lvl="1" indent="-342900" eaLnBrk="1" hangingPunct="1">
              <a:spcBef>
                <a:spcPts val="1200"/>
              </a:spcBef>
              <a:spcAft>
                <a:spcPts val="0"/>
              </a:spcAft>
              <a:buSzPct val="73000"/>
              <a:buFont typeface="Wingdings" charset="2"/>
              <a:buChar char="Ø"/>
            </a:pP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Wire measurements 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are becoming more and more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representative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the cable behavior </a:t>
            </a:r>
            <a:r>
              <a:rPr lang="mr-IN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very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powerful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versatile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tool</a:t>
            </a:r>
          </a:p>
          <a:p>
            <a:pPr marL="800100" lvl="1" indent="-342900" eaLnBrk="1" hangingPunct="1">
              <a:spcBef>
                <a:spcPts val="1200"/>
              </a:spcBef>
              <a:spcAft>
                <a:spcPts val="0"/>
              </a:spcAft>
              <a:buSzPct val="73000"/>
              <a:buFont typeface="Wingdings" charset="2"/>
              <a:buChar char="Ø"/>
            </a:pP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intend to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investigate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effect of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different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wire/cable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layouts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and of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different impregnation 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(materials) </a:t>
            </a:r>
            <a:endParaRPr lang="en-GB" sz="1800" baseline="-25000" dirty="0">
              <a:solidFill>
                <a:srgbClr val="0070C0"/>
              </a:solidFill>
              <a:latin typeface="Tahoma" charset="0"/>
              <a:ea typeface="Tahoma" charset="0"/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88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3</a:t>
            </a:fld>
            <a:endParaRPr lang="en-US" dirty="0">
              <a:latin typeface="Tahom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 Study  – B. Bordini  </a:t>
            </a:r>
            <a:endParaRPr lang="en-US" dirty="0"/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0" y="0"/>
            <a:ext cx="9144000" cy="121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aseline="0">
                <a:solidFill>
                  <a:srgbClr val="C00000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dirty="0" smtClean="0"/>
              <a:t>EuroCirCol Baseline Conductor</a:t>
            </a:r>
          </a:p>
          <a:p>
            <a:pPr eaLnBrk="1" hangingPunct="1"/>
            <a:r>
              <a:rPr lang="en-US" dirty="0" smtClean="0"/>
              <a:t> </a:t>
            </a:r>
            <a:r>
              <a:rPr lang="en-US" sz="2400" b="1" i="1" dirty="0" err="1" smtClean="0"/>
              <a:t>J</a:t>
            </a:r>
            <a:r>
              <a:rPr lang="en-US" sz="2400" b="1" i="1" baseline="-25000" dirty="0" err="1" smtClean="0"/>
              <a:t>c</a:t>
            </a:r>
            <a:r>
              <a:rPr lang="en-US" sz="2400" b="1" i="1" dirty="0" smtClean="0"/>
              <a:t> </a:t>
            </a:r>
            <a:r>
              <a:rPr lang="en-US" sz="2400" b="1" i="1" dirty="0"/>
              <a:t>(T, B) scaling</a:t>
            </a:r>
            <a:endParaRPr lang="en-US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041221" y="1782233"/>
            <a:ext cx="4988480" cy="2677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/>
              <a:t>J</a:t>
            </a:r>
            <a:r>
              <a:rPr lang="en-US" i="1" baseline="-25000" dirty="0"/>
              <a:t>c </a:t>
            </a:r>
            <a:r>
              <a:rPr lang="en-US" dirty="0"/>
              <a:t>(16 T, 4.22 K)   = </a:t>
            </a:r>
            <a:r>
              <a:rPr lang="en-US" dirty="0" smtClean="0"/>
              <a:t>1.03 ∙ 1500</a:t>
            </a:r>
            <a:r>
              <a:rPr lang="en-US" i="1" dirty="0" smtClean="0"/>
              <a:t> </a:t>
            </a:r>
            <a:r>
              <a:rPr lang="en-US" dirty="0"/>
              <a:t>A/mm</a:t>
            </a:r>
            <a:r>
              <a:rPr lang="en-US" baseline="30000" dirty="0"/>
              <a:t>2</a:t>
            </a:r>
          </a:p>
          <a:p>
            <a:endParaRPr lang="en-US" dirty="0" smtClean="0"/>
          </a:p>
          <a:p>
            <a:r>
              <a:rPr lang="en-US" i="1" dirty="0" smtClean="0"/>
              <a:t>B</a:t>
            </a:r>
            <a:r>
              <a:rPr lang="en-US" i="1" baseline="-25000" dirty="0" smtClean="0"/>
              <a:t>c2 </a:t>
            </a:r>
            <a:r>
              <a:rPr lang="en-US" dirty="0" smtClean="0"/>
              <a:t>(4.22 K)   = 25.5 T</a:t>
            </a:r>
          </a:p>
          <a:p>
            <a:endParaRPr lang="en-US" dirty="0" smtClean="0"/>
          </a:p>
          <a:p>
            <a:r>
              <a:rPr lang="en-US" i="1" dirty="0" smtClean="0"/>
              <a:t>T</a:t>
            </a:r>
            <a:r>
              <a:rPr lang="en-US" i="1" baseline="-25000" dirty="0" smtClean="0"/>
              <a:t>c0 </a:t>
            </a:r>
            <a:r>
              <a:rPr lang="en-US" dirty="0" smtClean="0"/>
              <a:t>= 16 K</a:t>
            </a:r>
          </a:p>
          <a:p>
            <a:endParaRPr lang="en-US" dirty="0"/>
          </a:p>
          <a:p>
            <a:r>
              <a:rPr lang="en-US" dirty="0" smtClean="0"/>
              <a:t>α = 0.96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160867" y="1778000"/>
            <a:ext cx="3733800" cy="2679700"/>
            <a:chOff x="215900" y="1524000"/>
            <a:chExt cx="3733800" cy="2679700"/>
          </a:xfrm>
        </p:grpSpPr>
        <p:grpSp>
          <p:nvGrpSpPr>
            <p:cNvPr id="11" name="Group 10"/>
            <p:cNvGrpSpPr/>
            <p:nvPr/>
          </p:nvGrpSpPr>
          <p:grpSpPr>
            <a:xfrm>
              <a:off x="279400" y="1738313"/>
              <a:ext cx="3548063" cy="2295716"/>
              <a:chOff x="279400" y="1738313"/>
              <a:chExt cx="3548063" cy="2295716"/>
            </a:xfrm>
          </p:grpSpPr>
          <p:graphicFrame>
            <p:nvGraphicFramePr>
              <p:cNvPr id="13" name="Object 1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12415141"/>
                  </p:ext>
                </p:extLst>
              </p:nvPr>
            </p:nvGraphicFramePr>
            <p:xfrm>
              <a:off x="280988" y="2679700"/>
              <a:ext cx="2400300" cy="5492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593" name="Equation" r:id="rId3" imgW="1333500" imgH="304800" progId="Equation.3">
                      <p:embed/>
                    </p:oleObj>
                  </mc:Choice>
                  <mc:Fallback>
                    <p:oleObj name="Equation" r:id="rId3" imgW="1333500" imgH="3048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280988" y="2679700"/>
                            <a:ext cx="2400300" cy="549275"/>
                          </a:xfrm>
                          <a:prstGeom prst="rect">
                            <a:avLst/>
                          </a:prstGeom>
                          <a:ln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8" name="Object 1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27297899"/>
                  </p:ext>
                </p:extLst>
              </p:nvPr>
            </p:nvGraphicFramePr>
            <p:xfrm>
              <a:off x="2950078" y="3058489"/>
              <a:ext cx="800100" cy="777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594" name="Equation" r:id="rId5" imgW="444500" imgH="431800" progId="Equation.3">
                      <p:embed/>
                    </p:oleObj>
                  </mc:Choice>
                  <mc:Fallback>
                    <p:oleObj name="Equation" r:id="rId5" imgW="444500" imgH="4318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2950078" y="3058489"/>
                            <a:ext cx="800100" cy="777240"/>
                          </a:xfrm>
                          <a:prstGeom prst="rect">
                            <a:avLst/>
                          </a:prstGeom>
                          <a:ln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" name="Object 1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83180823"/>
                  </p:ext>
                </p:extLst>
              </p:nvPr>
            </p:nvGraphicFramePr>
            <p:xfrm>
              <a:off x="2935288" y="1738313"/>
              <a:ext cx="892175" cy="7778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595" name="Equation" r:id="rId7" imgW="495300" imgH="431800" progId="Equation.3">
                      <p:embed/>
                    </p:oleObj>
                  </mc:Choice>
                  <mc:Fallback>
                    <p:oleObj name="Equation" r:id="rId7" imgW="495300" imgH="4318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2935288" y="1738313"/>
                            <a:ext cx="892175" cy="777875"/>
                          </a:xfrm>
                          <a:prstGeom prst="rect">
                            <a:avLst/>
                          </a:prstGeom>
                          <a:ln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" name="Object 1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72248538"/>
                  </p:ext>
                </p:extLst>
              </p:nvPr>
            </p:nvGraphicFramePr>
            <p:xfrm>
              <a:off x="279400" y="1747838"/>
              <a:ext cx="2149475" cy="7080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596" name="Equation" r:id="rId9" imgW="1193800" imgH="393700" progId="Equation.3">
                      <p:embed/>
                    </p:oleObj>
                  </mc:Choice>
                  <mc:Fallback>
                    <p:oleObj name="Equation" r:id="rId9" imgW="1193800" imgH="3937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279400" y="1747838"/>
                            <a:ext cx="2149475" cy="708025"/>
                          </a:xfrm>
                          <a:prstGeom prst="rect">
                            <a:avLst/>
                          </a:prstGeom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" name="Object 2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98375378"/>
                  </p:ext>
                </p:extLst>
              </p:nvPr>
            </p:nvGraphicFramePr>
            <p:xfrm>
              <a:off x="298370" y="3530791"/>
              <a:ext cx="2101850" cy="5032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597" name="Equation" r:id="rId11" imgW="1168400" imgH="279400" progId="Equation.3">
                      <p:embed/>
                    </p:oleObj>
                  </mc:Choice>
                  <mc:Fallback>
                    <p:oleObj name="Equation" r:id="rId11" imgW="1168400" imgH="2794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298370" y="3530791"/>
                            <a:ext cx="2101850" cy="50323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0" name="Rectangle 9"/>
            <p:cNvSpPr/>
            <p:nvPr/>
          </p:nvSpPr>
          <p:spPr bwMode="auto">
            <a:xfrm>
              <a:off x="215900" y="1524000"/>
              <a:ext cx="3733800" cy="26797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64" charset="-128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384300" y="1193800"/>
            <a:ext cx="22987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Scaling Law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78500" y="1168400"/>
            <a:ext cx="17399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Parameters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6974" y="4632029"/>
            <a:ext cx="9017026" cy="1867089"/>
          </a:xfrm>
          <a:prstGeom prst="rect">
            <a:avLst/>
          </a:prstGeom>
          <a:solidFill>
            <a:schemeClr val="bg1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263525" lvl="0" indent="-263525" eaLnBrk="1" hangingPunct="1">
              <a:spcBef>
                <a:spcPts val="1200"/>
              </a:spcBef>
              <a:spcAft>
                <a:spcPts val="0"/>
              </a:spcAft>
              <a:buSzPct val="73000"/>
              <a:buBlip>
                <a:blip r:embed="rId13"/>
              </a:buBlip>
            </a:pPr>
            <a:r>
              <a:rPr lang="en-US" sz="24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Assumed cable degradation 3 % </a:t>
            </a:r>
          </a:p>
          <a:p>
            <a:pPr marL="263525" indent="-263525" eaLnBrk="1" hangingPunct="1">
              <a:spcBef>
                <a:spcPts val="1200"/>
              </a:spcBef>
              <a:spcAft>
                <a:spcPts val="0"/>
              </a:spcAft>
              <a:buSzPct val="73000"/>
              <a:buBlip>
                <a:blip r:embed="rId13"/>
              </a:buBlip>
            </a:pPr>
            <a:r>
              <a:rPr lang="en-US" sz="24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Main parameters </a:t>
            </a:r>
          </a:p>
          <a:p>
            <a:pPr algn="ctr" eaLnBrk="1" hangingPunct="1">
              <a:spcBef>
                <a:spcPts val="1200"/>
              </a:spcBef>
              <a:spcAft>
                <a:spcPts val="0"/>
              </a:spcAft>
              <a:buSzPct val="73000"/>
            </a:pPr>
            <a:r>
              <a:rPr lang="en-US" sz="2400" i="1" dirty="0" err="1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J</a:t>
            </a:r>
            <a:r>
              <a:rPr lang="en-US" sz="2400" i="1" baseline="-25000" dirty="0" err="1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400" i="1" baseline="-25000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(16 T, 4.22 K) </a:t>
            </a:r>
            <a:r>
              <a:rPr lang="en-US" sz="2400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= </a:t>
            </a:r>
            <a:r>
              <a:rPr lang="en-US" sz="2400" b="1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1545</a:t>
            </a:r>
            <a:r>
              <a:rPr lang="en-US" sz="2400" b="1" i="1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A/mm</a:t>
            </a:r>
            <a:r>
              <a:rPr lang="en-US" sz="2400" b="1" baseline="30000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2 </a:t>
            </a:r>
            <a:r>
              <a:rPr lang="en-US" sz="2400" baseline="30000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	</a:t>
            </a:r>
            <a:r>
              <a:rPr lang="en-US" sz="2400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   </a:t>
            </a:r>
            <a:r>
              <a:rPr lang="en-US" sz="2400" i="1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400" i="1" baseline="-25000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c2 </a:t>
            </a:r>
            <a:r>
              <a:rPr lang="en-US" sz="2400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(4.22 K</a:t>
            </a:r>
            <a:r>
              <a:rPr lang="en-US" sz="2400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) = </a:t>
            </a:r>
            <a:r>
              <a:rPr lang="en-US" sz="2400" b="1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25.5 T</a:t>
            </a:r>
          </a:p>
          <a:p>
            <a:pPr eaLnBrk="1" hangingPunct="1">
              <a:spcBef>
                <a:spcPts val="1200"/>
              </a:spcBef>
              <a:spcAft>
                <a:spcPts val="0"/>
              </a:spcAft>
              <a:buSzPct val="73000"/>
            </a:pPr>
            <a:r>
              <a:rPr lang="en-US" sz="2400" baseline="30000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	</a:t>
            </a:r>
            <a:endParaRPr lang="en-US" sz="2400" baseline="30000" dirty="0">
              <a:solidFill>
                <a:srgbClr val="FF0000"/>
              </a:solidFill>
              <a:latin typeface="Tahoma" charset="0"/>
              <a:ea typeface="Tahoma" charset="0"/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15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30</a:t>
            </a:fld>
            <a:endParaRPr lang="en-US" dirty="0">
              <a:latin typeface="Tahom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 Study  – B. Bordini  </a:t>
            </a:r>
            <a:endParaRPr lang="en-US" dirty="0" smtClean="0"/>
          </a:p>
        </p:txBody>
      </p:sp>
      <p:sp>
        <p:nvSpPr>
          <p:cNvPr id="9" name="Titre 2"/>
          <p:cNvSpPr>
            <a:spLocks noGrp="1"/>
          </p:cNvSpPr>
          <p:nvPr>
            <p:ph type="title"/>
          </p:nvPr>
        </p:nvSpPr>
        <p:spPr bwMode="auto">
          <a:xfrm>
            <a:off x="0" y="99616"/>
            <a:ext cx="9144000" cy="1106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Thank You For </a:t>
            </a:r>
            <a:r>
              <a:rPr lang="en-US" sz="4000" b="1" dirty="0">
                <a:solidFill>
                  <a:srgbClr val="FF0000"/>
                </a:solidFill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                          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Your Attention !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7" name="Content Placeholder 4"/>
          <p:cNvSpPr>
            <a:spLocks noGrp="1"/>
          </p:cNvSpPr>
          <p:nvPr>
            <p:ph sz="quarter" idx="12"/>
          </p:nvPr>
        </p:nvSpPr>
        <p:spPr>
          <a:xfrm>
            <a:off x="90450" y="1237415"/>
            <a:ext cx="9053550" cy="115653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/>
              <a:t>The average </a:t>
            </a:r>
            <a:r>
              <a:rPr lang="en-US" sz="2000" dirty="0" smtClean="0">
                <a:solidFill>
                  <a:srgbClr val="FF0000"/>
                </a:solidFill>
              </a:rPr>
              <a:t>Critical Current </a:t>
            </a:r>
            <a:r>
              <a:rPr lang="en-US" sz="2000" dirty="0" smtClean="0"/>
              <a:t>of the </a:t>
            </a:r>
            <a:r>
              <a:rPr lang="en-US" sz="2000" dirty="0">
                <a:solidFill>
                  <a:srgbClr val="FF0000"/>
                </a:solidFill>
              </a:rPr>
              <a:t>HL-LHC</a:t>
            </a:r>
            <a:r>
              <a:rPr lang="en-US" sz="2000" dirty="0" smtClean="0">
                <a:solidFill>
                  <a:srgbClr val="FF0000"/>
                </a:solidFill>
              </a:rPr>
              <a:t> RRP wire </a:t>
            </a:r>
            <a:r>
              <a:rPr lang="en-US" sz="2000" dirty="0">
                <a:ea typeface="Tahoma" panose="020B0604030504040204" pitchFamily="34" charset="0"/>
                <a:cs typeface="Tahoma" panose="020B0604030504040204" pitchFamily="34" charset="0"/>
              </a:rPr>
              <a:t>with a sub-element size of </a:t>
            </a:r>
            <a:r>
              <a:rPr lang="en-US" sz="2000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55 </a:t>
            </a:r>
            <a:r>
              <a:rPr lang="en-GB" sz="2000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  <a:sym typeface="Symbol" charset="2"/>
              </a:rPr>
              <a:t></a:t>
            </a:r>
            <a:r>
              <a:rPr lang="en-GB" sz="2000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  <a:sym typeface="Symbol" charset="2"/>
              </a:rPr>
              <a:t>m</a:t>
            </a:r>
            <a:r>
              <a:rPr lang="en-GB" sz="2000" dirty="0" smtClean="0">
                <a:latin typeface="Tahoma" charset="0"/>
                <a:ea typeface="Tahoma" charset="0"/>
                <a:cs typeface="Tahoma" charset="0"/>
                <a:sym typeface="Symbol" charset="2"/>
              </a:rPr>
              <a:t> is </a:t>
            </a:r>
            <a:r>
              <a:rPr lang="en-GB" sz="2000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  <a:sym typeface="Symbol" charset="2"/>
              </a:rPr>
              <a:t>not</a:t>
            </a:r>
            <a:r>
              <a:rPr lang="en-GB" sz="2000" dirty="0" smtClean="0">
                <a:latin typeface="Tahoma" charset="0"/>
                <a:ea typeface="Tahoma" charset="0"/>
                <a:cs typeface="Tahoma" charset="0"/>
                <a:sym typeface="Symbol" charset="2"/>
              </a:rPr>
              <a:t> so </a:t>
            </a:r>
            <a:r>
              <a:rPr lang="en-GB" sz="2000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  <a:sym typeface="Symbol" charset="2"/>
              </a:rPr>
              <a:t>far</a:t>
            </a:r>
            <a:r>
              <a:rPr lang="en-GB" sz="2000" dirty="0" smtClean="0">
                <a:latin typeface="Tahoma" charset="0"/>
                <a:ea typeface="Tahoma" charset="0"/>
                <a:cs typeface="Tahoma" charset="0"/>
                <a:sym typeface="Symbol" charset="2"/>
              </a:rPr>
              <a:t> from (14 %) the value used for the design of the FCC magnets; furthermore the </a:t>
            </a:r>
            <a:r>
              <a:rPr lang="en-GB" sz="2000" i="1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  <a:sym typeface="Symbol" charset="2"/>
              </a:rPr>
              <a:t>B</a:t>
            </a:r>
            <a:r>
              <a:rPr lang="en-GB" sz="2000" i="1" baseline="-25000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  <a:sym typeface="Symbol" charset="2"/>
              </a:rPr>
              <a:t>c2</a:t>
            </a:r>
            <a:r>
              <a:rPr lang="en-GB" sz="2000" i="1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  <a:sym typeface="Symbol" charset="2"/>
              </a:rPr>
              <a:t> </a:t>
            </a:r>
            <a:r>
              <a:rPr lang="en-GB" sz="2000" dirty="0" smtClean="0">
                <a:latin typeface="Tahoma" charset="0"/>
                <a:ea typeface="Tahoma" charset="0"/>
                <a:cs typeface="Tahoma" charset="0"/>
                <a:sym typeface="Symbol" charset="2"/>
              </a:rPr>
              <a:t>is even </a:t>
            </a:r>
            <a:r>
              <a:rPr lang="en-GB" sz="2000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  <a:sym typeface="Symbol" charset="2"/>
              </a:rPr>
              <a:t>slightly larger </a:t>
            </a:r>
            <a:r>
              <a:rPr lang="en-GB" sz="2000" dirty="0" smtClean="0">
                <a:latin typeface="Tahoma" charset="0"/>
                <a:ea typeface="Tahoma" charset="0"/>
                <a:cs typeface="Tahoma" charset="0"/>
                <a:sym typeface="Symbol" charset="2"/>
              </a:rPr>
              <a:t>than what assumed</a:t>
            </a:r>
            <a:endParaRPr lang="en-US" dirty="0" smtClean="0">
              <a:solidFill>
                <a:srgbClr val="00009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5904" y="2535256"/>
            <a:ext cx="9002641" cy="3713516"/>
          </a:xfrm>
          <a:prstGeom prst="rect">
            <a:avLst/>
          </a:prstGeom>
          <a:solidFill>
            <a:schemeClr val="bg1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263525" indent="-263525" eaLnBrk="1" hangingPunct="1">
              <a:spcBef>
                <a:spcPts val="1200"/>
              </a:spcBef>
              <a:spcAft>
                <a:spcPts val="0"/>
              </a:spcAft>
              <a:buSzPct val="73000"/>
              <a:buBlip>
                <a:blip r:embed="rId3"/>
              </a:buBlip>
            </a:pPr>
            <a:r>
              <a:rPr lang="en-US" sz="20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Wire and Cable </a:t>
            </a:r>
            <a:r>
              <a:rPr lang="en-US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measurements</a:t>
            </a:r>
            <a:r>
              <a:rPr lang="en-US" sz="20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under transverse load </a:t>
            </a:r>
            <a:r>
              <a:rPr lang="en-US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suggest </a:t>
            </a:r>
            <a:r>
              <a:rPr lang="en-US" sz="20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that the effect of </a:t>
            </a:r>
            <a:r>
              <a:rPr lang="en-US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reversible degradation </a:t>
            </a:r>
            <a:r>
              <a:rPr lang="en-US" sz="20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 not be neglected in the design of </a:t>
            </a:r>
            <a:r>
              <a:rPr lang="en-US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FCC magnets</a:t>
            </a:r>
          </a:p>
          <a:p>
            <a:pPr marL="800100" lvl="1" indent="-342900" eaLnBrk="1" hangingPunct="1">
              <a:spcBef>
                <a:spcPts val="1200"/>
              </a:spcBef>
              <a:spcAft>
                <a:spcPts val="0"/>
              </a:spcAft>
              <a:buSzPct val="73000"/>
              <a:buFont typeface="Wingdings" charset="2"/>
              <a:buChar char="Ø"/>
            </a:pP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Exponential Strain Function 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associated to a </a:t>
            </a:r>
            <a:r>
              <a:rPr lang="en-US" sz="18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 model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can be a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tool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assess the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reversible degradation 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cables and magnets</a:t>
            </a:r>
          </a:p>
          <a:p>
            <a:pPr marL="800100" lvl="1" indent="-342900" eaLnBrk="1" hangingPunct="1">
              <a:spcBef>
                <a:spcPts val="1200"/>
              </a:spcBef>
              <a:spcAft>
                <a:spcPts val="0"/>
              </a:spcAft>
              <a:buSzPct val="73000"/>
              <a:buFont typeface="Wingdings" charset="2"/>
              <a:buChar char="Ø"/>
            </a:pP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CERN and </a:t>
            </a:r>
            <a:r>
              <a:rPr lang="en-US" sz="1800" dirty="0" err="1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Twente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will continue the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benchmarking exercise 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make sure of having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reliable set ups 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that apply a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uniform 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controlled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transverse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pressure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800100" lvl="1" indent="-342900" eaLnBrk="1" hangingPunct="1">
              <a:spcBef>
                <a:spcPts val="1200"/>
              </a:spcBef>
              <a:spcAft>
                <a:spcPts val="0"/>
              </a:spcAft>
              <a:buSzPct val="73000"/>
              <a:buFont typeface="Wingdings" charset="2"/>
              <a:buChar char="Ø"/>
            </a:pP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Wire measurements 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are becoming more and more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representative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the cable behavior </a:t>
            </a:r>
            <a:r>
              <a:rPr lang="mr-IN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very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powerful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versatile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tool</a:t>
            </a:r>
          </a:p>
          <a:p>
            <a:pPr marL="800100" lvl="1" indent="-342900" eaLnBrk="1" hangingPunct="1">
              <a:spcBef>
                <a:spcPts val="1200"/>
              </a:spcBef>
              <a:spcAft>
                <a:spcPts val="0"/>
              </a:spcAft>
              <a:buSzPct val="73000"/>
              <a:buFont typeface="Wingdings" charset="2"/>
              <a:buChar char="Ø"/>
            </a:pP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intend to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investigate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effect of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different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wire/cable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layouts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and of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different impregnation 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(materials) </a:t>
            </a:r>
            <a:endParaRPr lang="en-GB" sz="1800" baseline="-25000" dirty="0">
              <a:solidFill>
                <a:srgbClr val="0070C0"/>
              </a:solidFill>
              <a:latin typeface="Tahoma" charset="0"/>
              <a:ea typeface="Tahoma" charset="0"/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43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3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4</a:t>
            </a:fld>
            <a:endParaRPr lang="en-US" dirty="0">
              <a:latin typeface="Tahom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 Study  – B. Bordini  </a:t>
            </a:r>
            <a:endParaRPr lang="en-US" dirty="0"/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0" y="0"/>
            <a:ext cx="9144000" cy="121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aseline="0">
                <a:solidFill>
                  <a:srgbClr val="C00000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dirty="0"/>
              <a:t>Characteristics of the HL-LHC </a:t>
            </a:r>
            <a:r>
              <a:rPr lang="en-US" dirty="0" smtClean="0"/>
              <a:t>wires</a:t>
            </a:r>
          </a:p>
          <a:p>
            <a:pPr eaLnBrk="1" hangingPunct="1"/>
            <a:r>
              <a:rPr lang="en-US" dirty="0" smtClean="0"/>
              <a:t> </a:t>
            </a:r>
            <a:r>
              <a:rPr lang="en-US" sz="2400" b="1" dirty="0" smtClean="0"/>
              <a:t>Average </a:t>
            </a:r>
            <a:r>
              <a:rPr lang="en-US" sz="2400" b="1" dirty="0"/>
              <a:t>values measured at CERN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95" y="1354667"/>
            <a:ext cx="8826500" cy="23368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77495" y="3748759"/>
            <a:ext cx="8898772" cy="1153443"/>
          </a:xfrm>
          <a:prstGeom prst="rect">
            <a:avLst/>
          </a:prstGeom>
          <a:solidFill>
            <a:schemeClr val="bg1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263525" lvl="0" indent="-263525" eaLnBrk="1" hangingPunct="1">
              <a:spcBef>
                <a:spcPts val="1200"/>
              </a:spcBef>
              <a:spcAft>
                <a:spcPts val="0"/>
              </a:spcAft>
              <a:buSzPct val="73000"/>
              <a:buBlip>
                <a:blip r:embed="rId3"/>
              </a:buBlip>
            </a:pPr>
            <a:r>
              <a:rPr lang="en-US" sz="20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the table the magnetic field is the background during </a:t>
            </a:r>
            <a:r>
              <a:rPr lang="en-US" sz="2000" i="1" dirty="0" err="1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n-US" sz="2000" i="1" baseline="-25000" dirty="0" err="1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n-US" sz="2000" i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measurement;  in </a:t>
            </a:r>
            <a:r>
              <a:rPr lang="en-US" sz="20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terms of peak field the </a:t>
            </a:r>
            <a:r>
              <a:rPr lang="en-US" sz="2000" i="1" dirty="0" err="1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</a:t>
            </a:r>
            <a:r>
              <a:rPr lang="en-US" sz="2000" i="1" baseline="-25000" dirty="0" err="1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n-US" sz="20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slightly </a:t>
            </a:r>
            <a:r>
              <a:rPr lang="en-US" sz="20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higher</a:t>
            </a:r>
          </a:p>
          <a:p>
            <a:pPr marL="514350" lvl="1" indent="-285750" eaLnBrk="1" hangingPunct="1">
              <a:spcBef>
                <a:spcPts val="1200"/>
              </a:spcBef>
              <a:spcAft>
                <a:spcPts val="0"/>
              </a:spcAft>
              <a:buSzPct val="73000"/>
              <a:buFont typeface="Wingdings" charset="2"/>
              <a:buChar char="Ø"/>
            </a:pPr>
            <a:r>
              <a:rPr lang="en-US" sz="18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eak field </a:t>
            </a:r>
            <a:r>
              <a:rPr lang="en-US" sz="18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 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 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/>
              </a:rPr>
              <a:t> </a:t>
            </a:r>
            <a:r>
              <a:rPr lang="en-US" sz="1800" i="1" dirty="0" err="1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</a:t>
            </a:r>
            <a:r>
              <a:rPr lang="en-US" sz="1800" i="1" baseline="-25000" dirty="0" err="1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n-US" sz="1800" i="1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8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the 3 wires is respectively 1134, 1339 and 1129 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A/mm</a:t>
            </a:r>
            <a:r>
              <a:rPr lang="en-US" sz="1800" baseline="300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endParaRPr lang="en-US" sz="2400" dirty="0" smtClean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ts val="1200"/>
              </a:spcBef>
              <a:spcAft>
                <a:spcPts val="0"/>
              </a:spcAft>
              <a:buSzPct val="73000"/>
            </a:pPr>
            <a:r>
              <a:rPr lang="en-US" sz="2400" baseline="30000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	</a:t>
            </a:r>
            <a:endParaRPr lang="en-US" sz="2400" baseline="30000" dirty="0">
              <a:solidFill>
                <a:srgbClr val="FF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059" y="4941906"/>
            <a:ext cx="8898772" cy="705362"/>
          </a:xfrm>
          <a:prstGeom prst="rect">
            <a:avLst/>
          </a:prstGeom>
          <a:solidFill>
            <a:schemeClr val="bg1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263525" indent="-263525" eaLnBrk="1" hangingPunct="1">
              <a:spcBef>
                <a:spcPts val="1200"/>
              </a:spcBef>
              <a:spcAft>
                <a:spcPts val="0"/>
              </a:spcAft>
              <a:buSzPct val="73000"/>
              <a:buBlip>
                <a:blip r:embed="rId3"/>
              </a:buBlip>
            </a:pPr>
            <a:r>
              <a:rPr lang="en-US" sz="20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the RRP conductor with a sub-element size of 55 </a:t>
            </a:r>
            <a:r>
              <a:rPr lang="en-GB" sz="2000" dirty="0" smtClean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  <a:sym typeface="Symbol" charset="2"/>
              </a:rPr>
              <a:t>m </a:t>
            </a:r>
            <a:r>
              <a:rPr lang="en-US" sz="2000" dirty="0" smtClean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  <a:sym typeface="Symbol" charset="2"/>
              </a:rPr>
              <a:t>not so far in </a:t>
            </a:r>
            <a:r>
              <a:rPr lang="en-US" sz="2000" i="1" dirty="0" err="1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</a:t>
            </a:r>
            <a:r>
              <a:rPr lang="en-US" sz="2000" i="1" baseline="-25000" dirty="0" err="1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n-US" sz="20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what used to design FCC magnets and larger </a:t>
            </a:r>
            <a:r>
              <a:rPr lang="en-US" sz="2000" i="1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</a:t>
            </a:r>
            <a:r>
              <a:rPr lang="en-US" sz="2000" i="1" baseline="-250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c2</a:t>
            </a:r>
            <a:r>
              <a:rPr lang="en-US" sz="2000" baseline="-250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sz="20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/>
              </a:rPr>
              <a:t> better performance at larger fields)</a:t>
            </a:r>
            <a:endParaRPr lang="en-GB" sz="2000" baseline="-25000" dirty="0">
              <a:solidFill>
                <a:srgbClr val="0070C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111066" y="5894176"/>
            <a:ext cx="9021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Bef>
                <a:spcPts val="1200"/>
              </a:spcBef>
              <a:spcAft>
                <a:spcPts val="0"/>
              </a:spcAft>
              <a:buSzPct val="73000"/>
            </a:pPr>
            <a:r>
              <a:rPr lang="en-US" i="1" dirty="0" err="1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J</a:t>
            </a:r>
            <a:r>
              <a:rPr lang="en-US" i="1" baseline="-25000" dirty="0" err="1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i="1" baseline="-25000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(16 T, 4.22 K) = </a:t>
            </a:r>
            <a:r>
              <a:rPr lang="en-US" b="1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1339</a:t>
            </a:r>
            <a:r>
              <a:rPr lang="en-US" b="1" i="1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A/mm</a:t>
            </a:r>
            <a:r>
              <a:rPr lang="en-US" b="1" baseline="30000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2 </a:t>
            </a:r>
            <a:r>
              <a:rPr lang="en-US" baseline="30000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	</a:t>
            </a:r>
            <a:r>
              <a:rPr lang="en-US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   </a:t>
            </a:r>
            <a:r>
              <a:rPr lang="en-US" i="1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i="1" baseline="-25000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c2 </a:t>
            </a:r>
            <a:r>
              <a:rPr lang="en-US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(4.22 K) = </a:t>
            </a:r>
            <a:r>
              <a:rPr lang="en-US" b="1" dirty="0" smtClean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25.9 </a:t>
            </a:r>
            <a:r>
              <a:rPr lang="en-US" b="1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84683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utoUpdateAnimBg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 Study  – B. Bordini  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35441" y="1143000"/>
            <a:ext cx="9017026" cy="5312060"/>
          </a:xfrm>
          <a:prstGeom prst="rect">
            <a:avLst/>
          </a:prstGeom>
          <a:solidFill>
            <a:schemeClr val="bg1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263525" lvl="0" indent="-263525" eaLnBrk="1" hangingPunct="1">
              <a:spcBef>
                <a:spcPts val="1200"/>
              </a:spcBef>
              <a:spcAft>
                <a:spcPts val="0"/>
              </a:spcAft>
              <a:buSzPct val="73000"/>
              <a:buBlip>
                <a:blip r:embed="rId2"/>
              </a:buBlip>
            </a:pP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n-US" sz="18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development of a </a:t>
            </a:r>
            <a:r>
              <a:rPr lang="en-US" sz="18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 T Nb</a:t>
            </a:r>
            <a:r>
              <a:rPr lang="en-US" sz="1800" baseline="-250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n-US" sz="18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Sn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magnet 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one of the main issue is the </a:t>
            </a:r>
            <a:r>
              <a:rPr lang="en-US" sz="1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large transversal stress</a:t>
            </a:r>
            <a:r>
              <a:rPr lang="en-US" sz="1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applied on the conductor</a:t>
            </a:r>
          </a:p>
          <a:p>
            <a:pPr lvl="0" eaLnBrk="1" hangingPunct="1">
              <a:spcBef>
                <a:spcPts val="1200"/>
              </a:spcBef>
              <a:spcAft>
                <a:spcPts val="0"/>
              </a:spcAft>
              <a:buSzPct val="73000"/>
            </a:pPr>
            <a:endParaRPr lang="en-US" sz="2400" dirty="0" smtClean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itre 2"/>
          <p:cNvSpPr>
            <a:spLocks noGrp="1"/>
          </p:cNvSpPr>
          <p:nvPr>
            <p:ph type="title"/>
          </p:nvPr>
        </p:nvSpPr>
        <p:spPr>
          <a:xfrm>
            <a:off x="821267" y="119064"/>
            <a:ext cx="8322734" cy="1023936"/>
          </a:xfrm>
        </p:spPr>
        <p:txBody>
          <a:bodyPr/>
          <a:lstStyle/>
          <a:p>
            <a:pPr lvl="0"/>
            <a:r>
              <a:rPr lang="en-US" dirty="0" smtClean="0"/>
              <a:t>Main </a:t>
            </a:r>
            <a:r>
              <a:rPr lang="en-US" dirty="0" smtClean="0"/>
              <a:t>Conductor Study</a:t>
            </a:r>
            <a:br>
              <a:rPr lang="en-US" dirty="0" smtClean="0"/>
            </a:br>
            <a:r>
              <a:rPr lang="en-US" sz="2400" b="1" dirty="0">
                <a:ea typeface="ＭＳ Ｐゴシック" pitchFamily="-111" charset="-128"/>
              </a:rPr>
              <a:t>Critical Current </a:t>
            </a:r>
            <a:r>
              <a:rPr lang="en-US" sz="2400" b="1" i="1" dirty="0">
                <a:ea typeface="ＭＳ Ｐゴシック" pitchFamily="-111" charset="-128"/>
              </a:rPr>
              <a:t>vs.</a:t>
            </a:r>
            <a:r>
              <a:rPr lang="en-US" sz="2400" b="1" dirty="0">
                <a:ea typeface="ＭＳ Ｐゴシック" pitchFamily="-111" charset="-128"/>
              </a:rPr>
              <a:t> Transversal Load </a:t>
            </a:r>
            <a:r>
              <a:rPr lang="en-US" sz="2400" b="1" dirty="0" smtClean="0">
                <a:ea typeface="ＭＳ Ｐゴシック" pitchFamily="-111" charset="-128"/>
              </a:rPr>
              <a:t>- Introduction</a:t>
            </a:r>
            <a:endParaRPr lang="en-GB" sz="2400" b="1" dirty="0"/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126974" y="1903877"/>
            <a:ext cx="9017026" cy="14272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2"/>
              </a:buBlip>
              <a:tabLst/>
              <a:defRPr sz="2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marL="263525" marR="0" lvl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73000"/>
              <a:buFont typeface="Wingdings" pitchFamily="2" charset="2"/>
              <a:buBlip>
                <a:blip r:embed="rId2"/>
              </a:buBlip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While a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significant amount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of experimental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data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 exists about the performance of Nb</a:t>
            </a:r>
            <a:r>
              <a:rPr kumimoji="0" lang="en-US" sz="18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3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Sn wires under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axial strain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,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not much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is available for the case of </a:t>
            </a: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transversal load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 pitchFamily="34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143525" y="2842382"/>
            <a:ext cx="5351341" cy="3143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2"/>
              </a:buBlip>
              <a:tabLst/>
              <a:defRPr sz="2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kern="0" dirty="0"/>
              <a:t>A</a:t>
            </a:r>
            <a:r>
              <a:rPr lang="en-US" sz="1800" kern="0" dirty="0" smtClean="0"/>
              <a:t>round 2008 </a:t>
            </a:r>
            <a:r>
              <a:rPr lang="en-US" sz="1800" kern="0" dirty="0" smtClean="0">
                <a:solidFill>
                  <a:srgbClr val="FF0000"/>
                </a:solidFill>
              </a:rPr>
              <a:t>CERN</a:t>
            </a:r>
            <a:r>
              <a:rPr lang="en-US" sz="1800" kern="0" dirty="0" smtClean="0"/>
              <a:t> started to develop a </a:t>
            </a:r>
            <a:r>
              <a:rPr lang="en-US" sz="1800" kern="0" dirty="0" smtClean="0">
                <a:solidFill>
                  <a:srgbClr val="FF0000"/>
                </a:solidFill>
              </a:rPr>
              <a:t>cable sample holder</a:t>
            </a:r>
            <a:r>
              <a:rPr lang="en-US" sz="1800" kern="0" dirty="0" smtClean="0"/>
              <a:t> to measure samples in </a:t>
            </a:r>
            <a:r>
              <a:rPr lang="en-US" sz="1800" kern="0" dirty="0" smtClean="0">
                <a:solidFill>
                  <a:srgbClr val="FF0000"/>
                </a:solidFill>
              </a:rPr>
              <a:t>FRESCA</a:t>
            </a:r>
            <a:r>
              <a:rPr lang="en-US" sz="1800" kern="0" dirty="0" smtClean="0"/>
              <a:t> test station under transversal load</a:t>
            </a:r>
            <a:r>
              <a:rPr lang="en-US" sz="1800" kern="0" baseline="30000" dirty="0" smtClean="0"/>
              <a:t>*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kern="0" dirty="0" smtClean="0"/>
              <a:t>In 2009 a collaboration was established between CERN and the </a:t>
            </a:r>
            <a:r>
              <a:rPr lang="en-US" sz="1800" kern="0" dirty="0" smtClean="0">
                <a:solidFill>
                  <a:srgbClr val="FF0000"/>
                </a:solidFill>
              </a:rPr>
              <a:t>University of Geneva </a:t>
            </a:r>
            <a:r>
              <a:rPr lang="en-US" sz="1800" kern="0" dirty="0" smtClean="0"/>
              <a:t>to develop a </a:t>
            </a:r>
            <a:r>
              <a:rPr lang="en-US" sz="1800" kern="0" dirty="0" smtClean="0">
                <a:solidFill>
                  <a:srgbClr val="FF0000"/>
                </a:solidFill>
              </a:rPr>
              <a:t>set up</a:t>
            </a:r>
            <a:r>
              <a:rPr lang="en-US" sz="1800" kern="0" dirty="0" smtClean="0"/>
              <a:t> for measuring </a:t>
            </a:r>
            <a:r>
              <a:rPr lang="en-US" sz="1800" kern="0" dirty="0" smtClean="0">
                <a:solidFill>
                  <a:srgbClr val="FF0000"/>
                </a:solidFill>
              </a:rPr>
              <a:t>wires</a:t>
            </a:r>
            <a:r>
              <a:rPr lang="en-US" sz="1800" kern="0" dirty="0" smtClean="0"/>
              <a:t> under </a:t>
            </a:r>
            <a:r>
              <a:rPr lang="en-US" sz="1800" kern="0" dirty="0" smtClean="0">
                <a:solidFill>
                  <a:srgbClr val="FF0000"/>
                </a:solidFill>
              </a:rPr>
              <a:t>transversal load </a:t>
            </a:r>
            <a:r>
              <a:rPr lang="en-US" sz="1800" kern="0" baseline="30000" dirty="0" smtClean="0"/>
              <a:t>**</a:t>
            </a:r>
            <a:r>
              <a:rPr lang="en-US" sz="1800" kern="0" dirty="0" smtClean="0"/>
              <a:t> 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kern="0" dirty="0" smtClean="0"/>
              <a:t>In 2012 measurements of CERN </a:t>
            </a:r>
            <a:r>
              <a:rPr lang="en-US" sz="1800" kern="0" dirty="0" smtClean="0">
                <a:solidFill>
                  <a:srgbClr val="FF0000"/>
                </a:solidFill>
              </a:rPr>
              <a:t>cables</a:t>
            </a:r>
            <a:r>
              <a:rPr lang="en-US" sz="1800" kern="0" dirty="0" smtClean="0"/>
              <a:t> under </a:t>
            </a:r>
            <a:r>
              <a:rPr lang="en-US" sz="1800" kern="0" dirty="0" smtClean="0">
                <a:solidFill>
                  <a:srgbClr val="FF0000"/>
                </a:solidFill>
              </a:rPr>
              <a:t>transversal pressure </a:t>
            </a:r>
            <a:r>
              <a:rPr lang="en-US" sz="1800" kern="0" dirty="0" smtClean="0"/>
              <a:t>were performed at </a:t>
            </a:r>
            <a:r>
              <a:rPr lang="en-US" sz="1800" kern="0" dirty="0" smtClean="0">
                <a:solidFill>
                  <a:srgbClr val="FF0000"/>
                </a:solidFill>
              </a:rPr>
              <a:t>TWENTE</a:t>
            </a:r>
            <a:r>
              <a:rPr lang="en-US" sz="1800" kern="0" dirty="0" smtClean="0"/>
              <a:t> University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1845" y="2633615"/>
            <a:ext cx="3552021" cy="262341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96332" y="5993395"/>
            <a:ext cx="51756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450" indent="-44450">
              <a:spcBef>
                <a:spcPts val="600"/>
              </a:spcBef>
            </a:pPr>
            <a:r>
              <a:rPr lang="en-US" sz="1200" b="1" baseline="30000" dirty="0" smtClean="0">
                <a:ea typeface="Tahoma" charset="0"/>
                <a:cs typeface="Tahoma" charset="0"/>
              </a:rPr>
              <a:t>*</a:t>
            </a:r>
            <a:r>
              <a:rPr lang="en-US" sz="1200" dirty="0"/>
              <a:t>B. </a:t>
            </a:r>
            <a:r>
              <a:rPr lang="en-US" sz="1200" dirty="0" err="1"/>
              <a:t>Bordini</a:t>
            </a:r>
            <a:r>
              <a:rPr lang="en-US" sz="1200" dirty="0"/>
              <a:t>, F. Regis, O. </a:t>
            </a:r>
            <a:r>
              <a:rPr lang="en-US" sz="1200" dirty="0" err="1"/>
              <a:t>Crettiez</a:t>
            </a:r>
            <a:r>
              <a:rPr lang="en-US" sz="1200" dirty="0"/>
              <a:t>, P. </a:t>
            </a:r>
            <a:r>
              <a:rPr lang="en-US" sz="1200" dirty="0" err="1"/>
              <a:t>Fessia</a:t>
            </a:r>
            <a:r>
              <a:rPr lang="en-US" sz="1200" dirty="0"/>
              <a:t>, M. </a:t>
            </a:r>
            <a:r>
              <a:rPr lang="en-US" sz="1200" dirty="0" err="1"/>
              <a:t>Guinchard</a:t>
            </a:r>
            <a:r>
              <a:rPr lang="en-US" sz="1200" dirty="0"/>
              <a:t>, J. C. Perez, and I. </a:t>
            </a:r>
            <a:r>
              <a:rPr lang="en-US" sz="1200" dirty="0" smtClean="0"/>
              <a:t>Sexton </a:t>
            </a:r>
            <a:r>
              <a:rPr lang="it-IT" sz="1200" i="1" dirty="0">
                <a:solidFill>
                  <a:srgbClr val="000000"/>
                </a:solidFill>
                <a:latin typeface="Times New Roman" charset="0"/>
                <a:ea typeface="MS Mincho" charset="-128"/>
              </a:rPr>
              <a:t>IEEE Trans. </a:t>
            </a:r>
            <a:r>
              <a:rPr lang="it-IT" sz="1200" i="1" dirty="0" err="1" smtClean="0">
                <a:solidFill>
                  <a:srgbClr val="000000"/>
                </a:solidFill>
                <a:latin typeface="Times New Roman" charset="0"/>
                <a:ea typeface="MS Mincho" charset="-128"/>
              </a:rPr>
              <a:t>Appl</a:t>
            </a:r>
            <a:r>
              <a:rPr lang="it-IT" sz="1200" i="1" dirty="0" smtClean="0">
                <a:solidFill>
                  <a:srgbClr val="000000"/>
                </a:solidFill>
                <a:latin typeface="Times New Roman" charset="0"/>
                <a:ea typeface="MS Mincho" charset="-128"/>
              </a:rPr>
              <a:t>. </a:t>
            </a:r>
            <a:r>
              <a:rPr lang="it-IT" sz="1200" i="1" dirty="0" err="1" smtClean="0">
                <a:solidFill>
                  <a:srgbClr val="000000"/>
                </a:solidFill>
                <a:latin typeface="Times New Roman" charset="0"/>
                <a:ea typeface="MS Mincho" charset="-128"/>
              </a:rPr>
              <a:t>Supercond</a:t>
            </a:r>
            <a:r>
              <a:rPr lang="it-IT" sz="1200" i="1" dirty="0" smtClean="0">
                <a:solidFill>
                  <a:srgbClr val="000000"/>
                </a:solidFill>
                <a:latin typeface="Times New Roman" charset="0"/>
                <a:ea typeface="MS Mincho" charset="-128"/>
              </a:rPr>
              <a:t>.</a:t>
            </a:r>
            <a:r>
              <a:rPr lang="en-US" sz="1200" dirty="0" smtClean="0"/>
              <a:t>, </a:t>
            </a:r>
            <a:r>
              <a:rPr lang="en-US" sz="1200" dirty="0"/>
              <a:t>VOL. 20, NO. 3, JUNE 2010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431239" y="5155374"/>
            <a:ext cx="371276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4472C4"/>
                </a:solidFill>
                <a:latin typeface="Tahoma" charset="0"/>
                <a:ea typeface="Tahoma" charset="0"/>
                <a:cs typeface="Tahoma" charset="0"/>
              </a:rPr>
              <a:t>Normalized</a:t>
            </a:r>
            <a:r>
              <a:rPr lang="en-US" sz="1400" i="1" dirty="0" smtClean="0">
                <a:solidFill>
                  <a:srgbClr val="4472C4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400" i="1" dirty="0" err="1" smtClean="0">
                <a:solidFill>
                  <a:srgbClr val="4472C4"/>
                </a:solidFill>
                <a:latin typeface="Tahoma" charset="0"/>
                <a:ea typeface="Tahoma" charset="0"/>
                <a:cs typeface="Tahoma" charset="0"/>
              </a:rPr>
              <a:t>I</a:t>
            </a:r>
            <a:r>
              <a:rPr lang="en-US" sz="1400" i="1" baseline="-25000" dirty="0" err="1" smtClean="0">
                <a:solidFill>
                  <a:srgbClr val="4472C4"/>
                </a:solidFill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1400" dirty="0">
                <a:solidFill>
                  <a:srgbClr val="4472C4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400" dirty="0" smtClean="0">
                <a:solidFill>
                  <a:srgbClr val="4472C4"/>
                </a:solidFill>
                <a:latin typeface="Tahoma" charset="0"/>
                <a:ea typeface="Tahoma" charset="0"/>
                <a:cs typeface="Tahoma" charset="0"/>
              </a:rPr>
              <a:t>@ 4.2 K versus transversal load measured </a:t>
            </a:r>
            <a:r>
              <a:rPr lang="en-US" sz="1400" dirty="0">
                <a:solidFill>
                  <a:srgbClr val="4472C4"/>
                </a:solidFill>
                <a:latin typeface="Tahoma" charset="0"/>
                <a:ea typeface="Tahoma" charset="0"/>
                <a:cs typeface="Tahoma" charset="0"/>
              </a:rPr>
              <a:t>at </a:t>
            </a:r>
            <a:r>
              <a:rPr lang="en-US" sz="1400" dirty="0" smtClean="0">
                <a:solidFill>
                  <a:srgbClr val="4472C4"/>
                </a:solidFill>
                <a:latin typeface="Tahoma" charset="0"/>
                <a:ea typeface="Tahoma" charset="0"/>
                <a:cs typeface="Tahoma" charset="0"/>
              </a:rPr>
              <a:t>UniGe </a:t>
            </a:r>
            <a:r>
              <a:rPr lang="en-US" sz="1400" dirty="0">
                <a:solidFill>
                  <a:srgbClr val="4472C4"/>
                </a:solidFill>
                <a:latin typeface="Tahoma" charset="0"/>
                <a:ea typeface="Tahoma" charset="0"/>
                <a:cs typeface="Tahoma" charset="0"/>
              </a:rPr>
              <a:t>in a </a:t>
            </a:r>
            <a:r>
              <a:rPr lang="en-US" sz="1400" dirty="0" smtClean="0">
                <a:solidFill>
                  <a:srgbClr val="4472C4"/>
                </a:solidFill>
                <a:latin typeface="Tahoma" charset="0"/>
                <a:ea typeface="Tahoma" charset="0"/>
                <a:cs typeface="Tahoma" charset="0"/>
              </a:rPr>
              <a:t>1.25 </a:t>
            </a:r>
            <a:r>
              <a:rPr lang="en-US" sz="1400" dirty="0">
                <a:solidFill>
                  <a:srgbClr val="4472C4"/>
                </a:solidFill>
                <a:latin typeface="Tahoma" charset="0"/>
                <a:ea typeface="Tahoma" charset="0"/>
                <a:cs typeface="Tahoma" charset="0"/>
              </a:rPr>
              <a:t>mm </a:t>
            </a:r>
            <a:r>
              <a:rPr lang="en-US" sz="1400" dirty="0" smtClean="0">
                <a:solidFill>
                  <a:srgbClr val="4472C4"/>
                </a:solidFill>
                <a:latin typeface="Tahoma" charset="0"/>
                <a:ea typeface="Tahoma" charset="0"/>
                <a:cs typeface="Tahoma" charset="0"/>
              </a:rPr>
              <a:t>288 PIT wire </a:t>
            </a:r>
            <a:r>
              <a:rPr lang="en-US" sz="1400" baseline="30000" dirty="0" smtClean="0">
                <a:solidFill>
                  <a:srgbClr val="4472C4"/>
                </a:solidFill>
                <a:latin typeface="Tahoma" charset="0"/>
                <a:ea typeface="Tahoma" charset="0"/>
                <a:cs typeface="Tahoma" charset="0"/>
              </a:rPr>
              <a:t>**</a:t>
            </a:r>
            <a:endParaRPr lang="en-US" sz="1400" baseline="30000" dirty="0">
              <a:solidFill>
                <a:srgbClr val="4472C4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592104" y="5855883"/>
            <a:ext cx="3272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indent="-88900"/>
            <a:r>
              <a:rPr lang="it-IT" sz="1200" kern="100" baseline="30000" dirty="0" smtClean="0">
                <a:solidFill>
                  <a:srgbClr val="000000"/>
                </a:solidFill>
                <a:latin typeface="Times New Roman" charset="0"/>
                <a:ea typeface="MS Mincho" charset="-128"/>
              </a:rPr>
              <a:t>**</a:t>
            </a:r>
            <a:r>
              <a:rPr lang="it-IT" sz="1200" dirty="0" smtClean="0"/>
              <a:t> </a:t>
            </a:r>
            <a:r>
              <a:rPr lang="it-IT" sz="1200" dirty="0"/>
              <a:t>G </a:t>
            </a:r>
            <a:r>
              <a:rPr lang="it-IT" sz="1200" dirty="0" smtClean="0"/>
              <a:t>Mondonico, </a:t>
            </a:r>
            <a:r>
              <a:rPr lang="it-IT" sz="1200" dirty="0"/>
              <a:t>B </a:t>
            </a:r>
            <a:r>
              <a:rPr lang="it-IT" sz="1200" dirty="0" err="1" smtClean="0"/>
              <a:t>Seeber</a:t>
            </a:r>
            <a:r>
              <a:rPr lang="it-IT" sz="1200" dirty="0" smtClean="0"/>
              <a:t>, </a:t>
            </a:r>
            <a:r>
              <a:rPr lang="it-IT" sz="1200" dirty="0"/>
              <a:t>A </a:t>
            </a:r>
            <a:r>
              <a:rPr lang="it-IT" sz="1200" dirty="0" smtClean="0"/>
              <a:t>Ferreira, </a:t>
            </a:r>
            <a:r>
              <a:rPr lang="it-IT" sz="1200" dirty="0"/>
              <a:t>B </a:t>
            </a:r>
            <a:r>
              <a:rPr lang="it-IT" sz="1200" dirty="0" smtClean="0"/>
              <a:t>Bordini, </a:t>
            </a:r>
            <a:r>
              <a:rPr lang="it-IT" sz="1200" dirty="0"/>
              <a:t>L </a:t>
            </a:r>
            <a:r>
              <a:rPr lang="it-IT" sz="1200" dirty="0" err="1" smtClean="0"/>
              <a:t>Oberli</a:t>
            </a:r>
            <a:r>
              <a:rPr lang="it-IT" sz="1200" dirty="0" smtClean="0"/>
              <a:t>, </a:t>
            </a:r>
            <a:r>
              <a:rPr lang="it-IT" sz="1200" dirty="0"/>
              <a:t>L </a:t>
            </a:r>
            <a:r>
              <a:rPr lang="it-IT" sz="1200" dirty="0" err="1" smtClean="0"/>
              <a:t>Bottura</a:t>
            </a:r>
            <a:r>
              <a:rPr lang="it-IT" sz="1200" dirty="0" smtClean="0"/>
              <a:t>, </a:t>
            </a:r>
            <a:r>
              <a:rPr lang="it-IT" sz="1200" dirty="0"/>
              <a:t>A </a:t>
            </a:r>
            <a:r>
              <a:rPr lang="it-IT" sz="1200" dirty="0" err="1" smtClean="0"/>
              <a:t>Ballarino</a:t>
            </a:r>
            <a:r>
              <a:rPr lang="it-IT" sz="1200" dirty="0" smtClean="0"/>
              <a:t>, </a:t>
            </a:r>
            <a:r>
              <a:rPr lang="it-IT" sz="1200" dirty="0" err="1"/>
              <a:t>R</a:t>
            </a:r>
            <a:r>
              <a:rPr lang="it-IT" sz="1200" dirty="0"/>
              <a:t> </a:t>
            </a:r>
            <a:r>
              <a:rPr lang="it-IT" sz="1200" dirty="0" err="1" smtClean="0"/>
              <a:t>Flukiger</a:t>
            </a:r>
            <a:r>
              <a:rPr lang="it-IT" sz="1200" dirty="0" smtClean="0"/>
              <a:t> </a:t>
            </a:r>
            <a:r>
              <a:rPr lang="it-IT" sz="1200" dirty="0"/>
              <a:t>and C </a:t>
            </a:r>
            <a:r>
              <a:rPr lang="it-IT" sz="1200" dirty="0" smtClean="0"/>
              <a:t>Senatore </a:t>
            </a:r>
            <a:r>
              <a:rPr lang="en-US" sz="1200" dirty="0" err="1"/>
              <a:t>SuST</a:t>
            </a:r>
            <a:r>
              <a:rPr lang="en-US" sz="1200" dirty="0"/>
              <a:t> </a:t>
            </a:r>
            <a:r>
              <a:rPr lang="it-IT" sz="1200" dirty="0" smtClean="0"/>
              <a:t>25 </a:t>
            </a:r>
            <a:r>
              <a:rPr lang="it-IT" sz="1200" dirty="0"/>
              <a:t>(2012) 115002 (9pp) </a:t>
            </a:r>
          </a:p>
          <a:p>
            <a:pPr marL="88900" indent="-88900"/>
            <a:endParaRPr lang="it-IT" sz="1200" dirty="0"/>
          </a:p>
          <a:p>
            <a:pPr marL="88900" indent="-88900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35815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3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 Study  – B. Bordini  </a:t>
            </a:r>
            <a:endParaRPr lang="en-US" dirty="0" smtClean="0"/>
          </a:p>
        </p:txBody>
      </p:sp>
      <p:sp>
        <p:nvSpPr>
          <p:cNvPr id="7" name="Titre 2"/>
          <p:cNvSpPr>
            <a:spLocks noGrp="1"/>
          </p:cNvSpPr>
          <p:nvPr>
            <p:ph type="title"/>
          </p:nvPr>
        </p:nvSpPr>
        <p:spPr>
          <a:xfrm>
            <a:off x="821267" y="119064"/>
            <a:ext cx="8322734" cy="1023936"/>
          </a:xfrm>
        </p:spPr>
        <p:txBody>
          <a:bodyPr/>
          <a:lstStyle/>
          <a:p>
            <a:r>
              <a:rPr lang="en-US" dirty="0" smtClean="0"/>
              <a:t>Main </a:t>
            </a:r>
            <a:r>
              <a:rPr lang="en-US" dirty="0" smtClean="0"/>
              <a:t>Conductor Study</a:t>
            </a:r>
            <a:br>
              <a:rPr lang="en-US" dirty="0" smtClean="0"/>
            </a:br>
            <a:r>
              <a:rPr lang="en-US" sz="2400" b="1" dirty="0">
                <a:ea typeface="ＭＳ Ｐゴシック" pitchFamily="-111" charset="-128"/>
              </a:rPr>
              <a:t>Strain (Reversible Region) &amp; </a:t>
            </a:r>
            <a:r>
              <a:rPr lang="en-US" sz="2400" b="1" i="1" dirty="0" err="1">
                <a:ea typeface="ＭＳ Ｐゴシック" pitchFamily="-111" charset="-128"/>
              </a:rPr>
              <a:t>I</a:t>
            </a:r>
            <a:r>
              <a:rPr lang="en-US" sz="2400" b="1" i="1" baseline="-25000" dirty="0" err="1">
                <a:ea typeface="ＭＳ Ｐゴシック" pitchFamily="-111" charset="-128"/>
              </a:rPr>
              <a:t>c</a:t>
            </a:r>
            <a:r>
              <a:rPr lang="en-US" sz="2400" b="1" dirty="0">
                <a:ea typeface="ＭＳ Ｐゴシック" pitchFamily="-111" charset="-128"/>
              </a:rPr>
              <a:t> Scaling </a:t>
            </a:r>
            <a:endParaRPr lang="en-GB" sz="2400" b="1" dirty="0"/>
          </a:p>
        </p:txBody>
      </p:sp>
      <p:sp>
        <p:nvSpPr>
          <p:cNvPr id="21" name="Content Placeholder 4"/>
          <p:cNvSpPr txBox="1">
            <a:spLocks/>
          </p:cNvSpPr>
          <p:nvPr/>
        </p:nvSpPr>
        <p:spPr>
          <a:xfrm>
            <a:off x="336550" y="1267143"/>
            <a:ext cx="5691717" cy="10019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2"/>
              </a:buBlip>
              <a:tabLst/>
              <a:defRPr sz="2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marL="263525" marR="0" lvl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2"/>
              </a:buBlip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The main parameter describing the strain dependence of the Nb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3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Sn superconducting properties, it is the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‘strain’ function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s(</a:t>
            </a:r>
            <a:r>
              <a:rPr kumimoji="0" lang="en-US" sz="20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ε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)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 pitchFamily="34" charset="0"/>
              <a:ea typeface="ＭＳ Ｐゴシック" pitchFamily="-65" charset="-128"/>
              <a:cs typeface="ＭＳ Ｐゴシック" pitchFamily="-65" charset="-128"/>
            </a:endParaRPr>
          </a:p>
          <a:p>
            <a:pPr marL="263525" marR="0" lvl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ahoma" pitchFamily="34" charset="0"/>
              <a:ea typeface="ＭＳ Ｐゴシック" pitchFamily="-65" charset="-128"/>
              <a:cs typeface="ＭＳ Ｐゴシック" pitchFamily="-65" charset="-128"/>
            </a:endParaRPr>
          </a:p>
          <a:p>
            <a:pPr marL="263525" marR="0" lvl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ahoma" pitchFamily="34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5" name="Content Placeholder 4"/>
          <p:cNvSpPr txBox="1">
            <a:spLocks/>
          </p:cNvSpPr>
          <p:nvPr/>
        </p:nvSpPr>
        <p:spPr>
          <a:xfrm>
            <a:off x="336550" y="4871058"/>
            <a:ext cx="8841457" cy="11799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2"/>
              </a:buBlip>
              <a:tabLst/>
              <a:defRPr sz="2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marL="263525" marR="0" lvl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2"/>
              </a:buBlip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Before the ‘exponential’ strain function (next slide), all the proposed functions were able (some better then others) to fit the experimental data (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axial applied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strain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)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but they did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not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 have any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extrapolation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 capabilities</a:t>
            </a:r>
          </a:p>
          <a:p>
            <a:pPr marL="263525" marR="0" lvl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ahoma" pitchFamily="34" charset="0"/>
              <a:ea typeface="ＭＳ Ｐゴシック" pitchFamily="-65" charset="-128"/>
              <a:cs typeface="ＭＳ Ｐゴシック" pitchFamily="-65" charset="-128"/>
            </a:endParaRPr>
          </a:p>
          <a:p>
            <a:pPr marL="263525" marR="0" lvl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ahoma" pitchFamily="34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6283" y="1375992"/>
            <a:ext cx="19050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52" y="2668377"/>
            <a:ext cx="5860288" cy="1813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Content Placeholder 4"/>
          <p:cNvSpPr txBox="1">
            <a:spLocks/>
          </p:cNvSpPr>
          <p:nvPr/>
        </p:nvSpPr>
        <p:spPr>
          <a:xfrm>
            <a:off x="4816771" y="2650643"/>
            <a:ext cx="4577931" cy="15360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2"/>
              </a:buBlip>
              <a:tabLst/>
              <a:defRPr sz="2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marL="263525" marR="0" lvl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2"/>
              </a:buBlip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T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he strain dependence of the superconducting properties (in the case of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axial applied strain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) can be written as a function of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 s(</a:t>
            </a:r>
            <a:r>
              <a:rPr kumimoji="0" lang="en-US" sz="20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ε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)</a:t>
            </a:r>
          </a:p>
          <a:p>
            <a:pPr marL="263525" marR="0" lvl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ahoma" pitchFamily="34" charset="0"/>
              <a:ea typeface="ＭＳ Ｐゴシック" pitchFamily="-65" charset="-128"/>
              <a:cs typeface="ＭＳ Ｐゴシック" pitchFamily="-65" charset="-128"/>
            </a:endParaRPr>
          </a:p>
          <a:p>
            <a:pPr marL="263525" marR="0" lvl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ahoma" pitchFamily="34" charset="0"/>
              <a:ea typeface="ＭＳ Ｐゴシック" pitchFamily="-65" charset="-128"/>
              <a:cs typeface="ＭＳ Ｐゴシック" pitchFamily="-65" charset="-128"/>
            </a:endParaRPr>
          </a:p>
          <a:p>
            <a:pPr marL="263525" marR="0" lvl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ahoma" pitchFamily="34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8241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25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 Study  – B. Bordini  </a:t>
            </a:r>
            <a:endParaRPr lang="en-US" dirty="0" smtClean="0"/>
          </a:p>
        </p:txBody>
      </p:sp>
      <p:sp>
        <p:nvSpPr>
          <p:cNvPr id="7" name="Titre 2"/>
          <p:cNvSpPr>
            <a:spLocks noGrp="1"/>
          </p:cNvSpPr>
          <p:nvPr>
            <p:ph type="title"/>
          </p:nvPr>
        </p:nvSpPr>
        <p:spPr>
          <a:xfrm>
            <a:off x="821267" y="119064"/>
            <a:ext cx="8322734" cy="1023936"/>
          </a:xfrm>
        </p:spPr>
        <p:txBody>
          <a:bodyPr/>
          <a:lstStyle/>
          <a:p>
            <a:pPr lvl="0"/>
            <a:r>
              <a:rPr lang="en-US" dirty="0" smtClean="0">
                <a:ea typeface="ＭＳ Ｐゴシック" pitchFamily="-111" charset="-128"/>
              </a:rPr>
              <a:t>The </a:t>
            </a:r>
            <a:r>
              <a:rPr lang="en-US" dirty="0">
                <a:ea typeface="ＭＳ Ｐゴシック" pitchFamily="-111" charset="-128"/>
              </a:rPr>
              <a:t>Exponential Strain </a:t>
            </a:r>
            <a:r>
              <a:rPr lang="en-US" dirty="0" smtClean="0">
                <a:ea typeface="ＭＳ Ｐゴシック" pitchFamily="-111" charset="-128"/>
              </a:rPr>
              <a:t>Function</a:t>
            </a:r>
            <a:r>
              <a:rPr lang="en-US" baseline="30000" dirty="0" smtClean="0">
                <a:ea typeface="ＭＳ Ｐゴシック" pitchFamily="-111" charset="-128"/>
              </a:rPr>
              <a:t>*</a:t>
            </a:r>
            <a:r>
              <a:rPr lang="en-US" dirty="0" smtClean="0">
                <a:ea typeface="ＭＳ Ｐゴシック" pitchFamily="-111" charset="-128"/>
              </a:rPr>
              <a:t/>
            </a:r>
            <a:br>
              <a:rPr lang="en-US" dirty="0" smtClean="0">
                <a:ea typeface="ＭＳ Ｐゴシック" pitchFamily="-111" charset="-128"/>
              </a:rPr>
            </a:br>
            <a:r>
              <a:rPr lang="en-US" sz="2400" b="1" dirty="0" smtClean="0">
                <a:ea typeface="ＭＳ Ｐゴシック" pitchFamily="-111" charset="-128"/>
              </a:rPr>
              <a:t>Characteristics </a:t>
            </a:r>
            <a:endParaRPr lang="en-GB" sz="2400" b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441" y="1252326"/>
            <a:ext cx="3367609" cy="78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4"/>
          <p:cNvSpPr txBox="1">
            <a:spLocks/>
          </p:cNvSpPr>
          <p:nvPr/>
        </p:nvSpPr>
        <p:spPr>
          <a:xfrm>
            <a:off x="3575050" y="1296599"/>
            <a:ext cx="5492750" cy="7939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4"/>
              </a:buBlip>
              <a:tabLst/>
              <a:defRPr sz="2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None/>
              <a:tabLst>
                <a:tab pos="635000" algn="l"/>
              </a:tabLst>
              <a:defRPr/>
            </a:pP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Where: 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I</a:t>
            </a:r>
            <a:r>
              <a:rPr kumimoji="0" lang="en-US" sz="1600" b="0" i="1" u="none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1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 is the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first invariant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of the strain tensor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, 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J</a:t>
            </a:r>
            <a:r>
              <a:rPr kumimoji="0" lang="en-US" sz="1600" b="0" i="1" u="none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2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 second invariant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of the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deviator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 strain tensor</a:t>
            </a: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 rotWithShape="1">
          <a:blip r:embed="rId5" cstate="print"/>
          <a:srcRect l="1061" r="1414"/>
          <a:stretch/>
        </p:blipFill>
        <p:spPr bwMode="auto">
          <a:xfrm>
            <a:off x="493759" y="3815537"/>
            <a:ext cx="2571175" cy="2468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ontent Placeholder 4"/>
          <p:cNvSpPr txBox="1">
            <a:spLocks/>
          </p:cNvSpPr>
          <p:nvPr/>
        </p:nvSpPr>
        <p:spPr>
          <a:xfrm>
            <a:off x="152399" y="2170641"/>
            <a:ext cx="5545667" cy="23230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4"/>
              </a:buBlip>
              <a:tabLst/>
              <a:defRPr sz="2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marL="263525" marR="0" lvl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73000"/>
              <a:buFont typeface="Wingdings" pitchFamily="2" charset="2"/>
              <a:buBlip>
                <a:blip r:embed="rId4"/>
              </a:buBlip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Only two fitting parameters: </a:t>
            </a:r>
          </a:p>
          <a:p>
            <a:pPr marL="533400" marR="0" lvl="1" indent="-2667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C</a:t>
            </a:r>
            <a:r>
              <a:rPr kumimoji="0" lang="en-US" sz="1600" b="0" i="1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1</a:t>
            </a:r>
            <a:r>
              <a:rPr kumimoji="0" lang="en-US" sz="1600" b="0" i="1" u="none" strike="noStrike" kern="0" cap="none" spc="0" normalizeH="0" baseline="-2500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that defines the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sensitivity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 (curvature) of the material to the strain and </a:t>
            </a:r>
          </a:p>
          <a:p>
            <a:pPr marL="533400" marR="0" lvl="1" indent="-2667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l-GR" sz="16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ε</a:t>
            </a:r>
            <a:r>
              <a:rPr kumimoji="0" lang="en-US" sz="1600" b="0" i="1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l0</a:t>
            </a:r>
            <a:r>
              <a:rPr kumimoji="0" lang="en-US" sz="16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the longitudinal pre-compression of the Nb</a:t>
            </a:r>
            <a:r>
              <a:rPr kumimoji="0" lang="en-US" sz="16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3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Sn (</a:t>
            </a:r>
            <a:r>
              <a:rPr kumimoji="0" lang="el-GR" sz="16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ε</a:t>
            </a:r>
            <a:r>
              <a:rPr kumimoji="0" lang="en-US" sz="1600" b="0" i="1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l0</a:t>
            </a:r>
            <a:r>
              <a:rPr kumimoji="0" lang="en-US" sz="16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~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 </a:t>
            </a:r>
            <a:r>
              <a:rPr kumimoji="0" lang="el-GR" sz="16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ε</a:t>
            </a:r>
            <a:r>
              <a:rPr kumimoji="0" lang="en-US" sz="1600" b="0" i="1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max</a:t>
            </a: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 </a:t>
            </a: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in </a:t>
            </a:r>
            <a:r>
              <a:rPr kumimoji="0" lang="en-US" sz="16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I</a:t>
            </a:r>
            <a:r>
              <a:rPr kumimoji="0" lang="en-US" sz="1600" b="0" i="1" u="none" strike="noStrike" kern="0" cap="none" spc="0" normalizeH="0" baseline="-25000" noProof="0" dirty="0" err="1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c</a:t>
            </a: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 </a:t>
            </a: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pitchFamily="34" charset="0"/>
                <a:ea typeface="ＭＳ Ｐゴシック" pitchFamily="-111" charset="-128"/>
              </a:rPr>
              <a:t>vs.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pitchFamily="34" charset="0"/>
                <a:ea typeface="ＭＳ Ｐゴシック" pitchFamily="-111" charset="-128"/>
              </a:rPr>
              <a:t> Axial Strain measurements)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ahoma" charset="0"/>
              <a:ea typeface="Tahoma" charset="0"/>
              <a:cs typeface="Tahoma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1400" y="2041099"/>
            <a:ext cx="2870200" cy="172212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95250" y="6264453"/>
            <a:ext cx="6502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kern="100" baseline="30000" dirty="0">
                <a:solidFill>
                  <a:srgbClr val="000000"/>
                </a:solidFill>
                <a:latin typeface="Times New Roman" charset="0"/>
                <a:ea typeface="MS Mincho" charset="-128"/>
              </a:rPr>
              <a:t>*</a:t>
            </a:r>
            <a:r>
              <a:rPr lang="en-GB" sz="1200" dirty="0"/>
              <a:t> </a:t>
            </a:r>
            <a:r>
              <a:rPr lang="en-GB" sz="1200" dirty="0" err="1"/>
              <a:t>Bordini</a:t>
            </a:r>
            <a:r>
              <a:rPr lang="en-GB" sz="1200" dirty="0"/>
              <a:t> B, </a:t>
            </a:r>
            <a:r>
              <a:rPr lang="en-GB" sz="1200" dirty="0" err="1"/>
              <a:t>Alknes</a:t>
            </a:r>
            <a:r>
              <a:rPr lang="en-GB" sz="1200" dirty="0"/>
              <a:t> P, </a:t>
            </a:r>
            <a:r>
              <a:rPr lang="en-GB" sz="1200" dirty="0" err="1"/>
              <a:t>Bottura</a:t>
            </a:r>
            <a:r>
              <a:rPr lang="en-GB" sz="1200" dirty="0"/>
              <a:t> L, Rossi L and </a:t>
            </a:r>
            <a:r>
              <a:rPr lang="en-GB" sz="1200" dirty="0" err="1"/>
              <a:t>Valentinis</a:t>
            </a:r>
            <a:r>
              <a:rPr lang="en-GB" sz="1200" dirty="0"/>
              <a:t> D 2013 </a:t>
            </a:r>
            <a:r>
              <a:rPr lang="en-US" sz="1200" dirty="0" err="1"/>
              <a:t>SuST</a:t>
            </a:r>
            <a:r>
              <a:rPr lang="en-US" sz="1200" dirty="0"/>
              <a:t> </a:t>
            </a:r>
            <a:r>
              <a:rPr lang="en-GB" sz="1200" dirty="0"/>
              <a:t>26 075014</a:t>
            </a:r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4682643" y="4488232"/>
            <a:ext cx="5031317" cy="17500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4"/>
              </a:buBlip>
              <a:tabLst/>
              <a:defRPr sz="2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marL="263525" marR="0" lvl="0" indent="-263525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4"/>
              </a:buBlip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</a:rPr>
              <a:t>M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</a:rPr>
              <a:t>ore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</a:rPr>
              <a:t>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</a:rPr>
              <a:t>stable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</a:rPr>
              <a:t>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</a:rPr>
              <a:t>and has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</a:rPr>
              <a:t>extrapolating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</a:rPr>
              <a:t>capabilities</a:t>
            </a:r>
          </a:p>
          <a:p>
            <a:pPr marL="263525" marR="0" lvl="0" indent="-263525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4"/>
              </a:buBlip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</a:rPr>
              <a:t>Written such that it can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</a:rPr>
              <a:t>be directly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</a:rPr>
              <a:t>generalized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</a:rPr>
              <a:t>to any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</a:rPr>
              <a:t>3-D load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 pitchFamily="34" charset="0"/>
              <a:ea typeface="ＭＳ Ｐゴシック" pitchFamily="-65" charset="-128"/>
            </a:endParaRPr>
          </a:p>
          <a:p>
            <a:pPr marL="742950" marR="0" lvl="1" indent="-285750" algn="just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ahoma" pitchFamily="34" charset="0"/>
              <a:ea typeface="ＭＳ Ｐゴシック" pitchFamily="-65" charset="-128"/>
            </a:endParaRPr>
          </a:p>
          <a:p>
            <a:pPr marL="742950" marR="0" lvl="1" indent="-285750" algn="just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ahoma" pitchFamily="34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9686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 build="p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 Study  – B. Bordini  </a:t>
            </a:r>
            <a:endParaRPr lang="en-US" dirty="0" smtClean="0"/>
          </a:p>
        </p:txBody>
      </p:sp>
      <p:sp>
        <p:nvSpPr>
          <p:cNvPr id="26" name="Content Placeholder 4"/>
          <p:cNvSpPr txBox="1">
            <a:spLocks/>
          </p:cNvSpPr>
          <p:nvPr/>
        </p:nvSpPr>
        <p:spPr>
          <a:xfrm>
            <a:off x="260351" y="1269274"/>
            <a:ext cx="6040754" cy="23850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3"/>
              </a:buBlip>
              <a:tabLst/>
              <a:defRPr sz="2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marL="263525" marR="0" lvl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3"/>
              </a:buBlip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It has the potential to be a real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3-D strain function</a:t>
            </a:r>
          </a:p>
          <a:p>
            <a:pPr marL="263525" marR="0" lvl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3"/>
              </a:buBlip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The exponential strain function was used to calculate the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reversible degradation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of a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PIT wire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under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transversal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 pressure</a:t>
            </a:r>
            <a:r>
              <a:rPr kumimoji="0" lang="en-US" sz="20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*</a:t>
            </a:r>
          </a:p>
          <a:p>
            <a:pPr marL="444500" marR="0" lvl="1" indent="-177800" algn="just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 2-D FE model</a:t>
            </a:r>
            <a:r>
              <a:rPr kumimoji="0" lang="en-US" sz="18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*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of a 1.25 mm 288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PIT wire                 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measured under transversal pressure at  UniGe</a:t>
            </a:r>
            <a:r>
              <a:rPr kumimoji="0" lang="en-US" sz="18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**</a:t>
            </a:r>
          </a:p>
          <a:p>
            <a:pPr marL="444500" marR="0" lvl="1" indent="-177800" algn="just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 The model is in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good agreement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ahoma" pitchFamily="34" charset="0"/>
                <a:ea typeface="ＭＳ Ｐゴシック" pitchFamily="-65" charset="-128"/>
                <a:cs typeface="Tahoma" pitchFamily="34" charset="0"/>
              </a:rPr>
              <a:t>with experimental data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ahoma" pitchFamily="34" charset="0"/>
              <a:ea typeface="ＭＳ Ｐゴシック" pitchFamily="-65" charset="-128"/>
              <a:cs typeface="Tahoma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714817" y="5788902"/>
            <a:ext cx="88320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1104" y="1691730"/>
            <a:ext cx="2842895" cy="1931208"/>
          </a:xfrm>
          <a:prstGeom prst="rect">
            <a:avLst/>
          </a:prstGeom>
        </p:spPr>
      </p:pic>
      <p:sp>
        <p:nvSpPr>
          <p:cNvPr id="31" name="Content Placeholder 4"/>
          <p:cNvSpPr txBox="1">
            <a:spLocks/>
          </p:cNvSpPr>
          <p:nvPr/>
        </p:nvSpPr>
        <p:spPr>
          <a:xfrm>
            <a:off x="249172" y="4643950"/>
            <a:ext cx="8812277" cy="6985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3"/>
              </a:buBlip>
              <a:tabLst/>
              <a:defRPr sz="2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marL="222250" indent="-222250"/>
            <a:r>
              <a:rPr lang="en-US" sz="2000" kern="0" smtClean="0">
                <a:solidFill>
                  <a:srgbClr val="4472C4"/>
                </a:solidFill>
                <a:cs typeface="Tahoma" pitchFamily="34" charset="0"/>
              </a:rPr>
              <a:t>The 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exponential strain function </a:t>
            </a:r>
            <a:r>
              <a:rPr lang="en-US" sz="2000" kern="0" dirty="0">
                <a:solidFill>
                  <a:srgbClr val="4472C4"/>
                </a:solidFill>
                <a:cs typeface="Tahoma" pitchFamily="34" charset="0"/>
              </a:rPr>
              <a:t>was chosen as the </a:t>
            </a:r>
            <a:r>
              <a:rPr lang="en-US" sz="2000" kern="0" dirty="0">
                <a:solidFill>
                  <a:srgbClr val="FF0000"/>
                </a:solidFill>
                <a:cs typeface="Tahoma" pitchFamily="34" charset="0"/>
              </a:rPr>
              <a:t>most stable </a:t>
            </a:r>
            <a:r>
              <a:rPr lang="en-US" sz="2000" kern="0" dirty="0">
                <a:solidFill>
                  <a:srgbClr val="4472C4"/>
                </a:solidFill>
                <a:cs typeface="Tahoma" pitchFamily="34" charset="0"/>
              </a:rPr>
              <a:t>and </a:t>
            </a:r>
            <a:r>
              <a:rPr lang="en-US" sz="2000" kern="0" dirty="0">
                <a:solidFill>
                  <a:srgbClr val="FF0000"/>
                </a:solidFill>
                <a:cs typeface="Tahoma" pitchFamily="34" charset="0"/>
              </a:rPr>
              <a:t>extrapolative </a:t>
            </a:r>
            <a:r>
              <a:rPr lang="en-US" sz="2000" kern="0" dirty="0">
                <a:solidFill>
                  <a:srgbClr val="4472C4"/>
                </a:solidFill>
                <a:cs typeface="Tahoma" pitchFamily="34" charset="0"/>
              </a:rPr>
              <a:t>strain function in the recently released </a:t>
            </a:r>
            <a:r>
              <a:rPr lang="en-US" sz="2000" kern="0" dirty="0">
                <a:solidFill>
                  <a:srgbClr val="FF0000"/>
                </a:solidFill>
                <a:cs typeface="Tahoma" pitchFamily="34" charset="0"/>
              </a:rPr>
              <a:t>ESE scaling law </a:t>
            </a:r>
            <a:r>
              <a:rPr lang="en-US" sz="2000" kern="0" baseline="30000" dirty="0">
                <a:solidFill>
                  <a:srgbClr val="4472C4"/>
                </a:solidFill>
                <a:cs typeface="Tahoma" pitchFamily="34" charset="0"/>
              </a:rPr>
              <a:t>***  </a:t>
            </a:r>
            <a:r>
              <a:rPr lang="en-US" sz="2000" kern="0" dirty="0">
                <a:solidFill>
                  <a:srgbClr val="4472C4"/>
                </a:solidFill>
                <a:cs typeface="Tahoma" pitchFamily="34" charset="0"/>
              </a:rPr>
              <a:t>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54636" y="5565611"/>
            <a:ext cx="93189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aseline="30000" dirty="0">
                <a:solidFill>
                  <a:prstClr val="black"/>
                </a:solidFill>
                <a:latin typeface="Times New Roman"/>
                <a:ea typeface="Tahoma" charset="0"/>
                <a:cs typeface="Tahoma" charset="0"/>
              </a:rPr>
              <a:t>*</a:t>
            </a:r>
            <a:r>
              <a:rPr lang="en-US" sz="1200" dirty="0">
                <a:solidFill>
                  <a:prstClr val="black"/>
                </a:solidFill>
                <a:latin typeface="Times New Roman"/>
                <a:ea typeface="Tahoma" charset="0"/>
                <a:cs typeface="Tahoma" charset="0"/>
              </a:rPr>
              <a:t>T Wang, L Chiesa, M </a:t>
            </a:r>
            <a:r>
              <a:rPr lang="en-US" sz="1200" dirty="0" err="1">
                <a:solidFill>
                  <a:prstClr val="black"/>
                </a:solidFill>
                <a:latin typeface="Times New Roman"/>
                <a:ea typeface="Tahoma" charset="0"/>
                <a:cs typeface="Tahoma" charset="0"/>
              </a:rPr>
              <a:t>Takayasu</a:t>
            </a:r>
            <a:r>
              <a:rPr lang="en-US" sz="1200" dirty="0">
                <a:solidFill>
                  <a:prstClr val="black"/>
                </a:solidFill>
                <a:latin typeface="Times New Roman"/>
                <a:ea typeface="Tahoma" charset="0"/>
                <a:cs typeface="Tahoma" charset="0"/>
              </a:rPr>
              <a:t>, B </a:t>
            </a:r>
            <a:r>
              <a:rPr lang="en-US" sz="1200" dirty="0" err="1">
                <a:solidFill>
                  <a:prstClr val="black"/>
                </a:solidFill>
                <a:latin typeface="Times New Roman"/>
                <a:ea typeface="Tahoma" charset="0"/>
                <a:cs typeface="Tahoma" charset="0"/>
              </a:rPr>
              <a:t>Bordini</a:t>
            </a:r>
            <a:r>
              <a:rPr lang="en-US" sz="1200" dirty="0">
                <a:solidFill>
                  <a:prstClr val="black"/>
                </a:solidFill>
                <a:latin typeface="Times New Roman"/>
                <a:ea typeface="Tahoma" charset="0"/>
                <a:cs typeface="Tahoma" charset="0"/>
              </a:rPr>
              <a:t> Cryogenics 63 (2014) </a:t>
            </a:r>
            <a:r>
              <a:rPr lang="en-US" sz="1200" dirty="0" smtClean="0">
                <a:solidFill>
                  <a:prstClr val="black"/>
                </a:solidFill>
                <a:latin typeface="Times New Roman"/>
                <a:ea typeface="Tahoma" charset="0"/>
                <a:cs typeface="Tahoma" charset="0"/>
              </a:rPr>
              <a:t>275–281</a:t>
            </a:r>
            <a:endParaRPr lang="en-US" sz="1200" dirty="0">
              <a:solidFill>
                <a:prstClr val="black"/>
              </a:solidFill>
              <a:latin typeface="Times New Roman"/>
              <a:ea typeface="Tahoma" charset="0"/>
              <a:cs typeface="Tahoma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54635" y="6188346"/>
            <a:ext cx="93189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***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Jack W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Ekin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Najib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Cheggour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Loren Goodrich and Jolene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Splett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SuST</a:t>
            </a:r>
            <a:r>
              <a:rPr kumimoji="0" lang="it-IT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vOT82c4f4c4" charset="0"/>
              </a:rPr>
              <a:t> </a:t>
            </a:r>
            <a:r>
              <a:rPr kumimoji="0" lang="it-IT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vOT5bf56204.B" charset="0"/>
              </a:rPr>
              <a:t>30 </a:t>
            </a:r>
            <a:r>
              <a:rPr kumimoji="0" lang="it-IT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vOTb0c9bf5d" charset="0"/>
              </a:rPr>
              <a:t>(</a:t>
            </a:r>
            <a:r>
              <a:rPr kumimoji="0" lang="it-IT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vOT82c4f4c4" charset="0"/>
              </a:rPr>
              <a:t>2017</a:t>
            </a:r>
            <a:r>
              <a:rPr kumimoji="0" lang="it-IT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vOTb0c9bf5d" charset="0"/>
              </a:rPr>
              <a:t>) </a:t>
            </a:r>
            <a:r>
              <a:rPr kumimoji="0" lang="it-IT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vOT82c4f4c4" charset="0"/>
              </a:rPr>
              <a:t>033005 </a:t>
            </a:r>
            <a:r>
              <a:rPr kumimoji="0" lang="it-IT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vOTb0c9bf5d" charset="0"/>
              </a:rPr>
              <a:t>(</a:t>
            </a:r>
            <a:r>
              <a:rPr kumimoji="0" lang="it-IT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vOT82c4f4c4" charset="0"/>
              </a:rPr>
              <a:t>38pp</a:t>
            </a:r>
            <a:r>
              <a:rPr kumimoji="0" lang="it-IT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vOTb0c9bf5d" charset="0"/>
              </a:rPr>
              <a:t>) </a:t>
            </a:r>
            <a:endParaRPr kumimoji="0" lang="it-IT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54636" y="5865009"/>
            <a:ext cx="93189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**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G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Mondonico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 B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Seeber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 A Ferreira, B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Bordini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 L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Oberli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 L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Bottura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 A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Ballarino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 R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Flükiger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 and C Senatore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SuST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25 (2012), p. 115002 [9pp]</a:t>
            </a:r>
          </a:p>
        </p:txBody>
      </p:sp>
      <p:sp>
        <p:nvSpPr>
          <p:cNvPr id="35" name="Titre 2"/>
          <p:cNvSpPr>
            <a:spLocks noGrp="1"/>
          </p:cNvSpPr>
          <p:nvPr>
            <p:ph type="title"/>
          </p:nvPr>
        </p:nvSpPr>
        <p:spPr>
          <a:xfrm>
            <a:off x="821266" y="129632"/>
            <a:ext cx="8322734" cy="1023936"/>
          </a:xfrm>
        </p:spPr>
        <p:txBody>
          <a:bodyPr/>
          <a:lstStyle/>
          <a:p>
            <a:pPr lvl="0"/>
            <a:r>
              <a:rPr lang="en-US" dirty="0" smtClean="0">
                <a:ea typeface="ＭＳ Ｐゴシック" pitchFamily="-111" charset="-128"/>
              </a:rPr>
              <a:t>The </a:t>
            </a:r>
            <a:r>
              <a:rPr lang="en-US" dirty="0">
                <a:ea typeface="ＭＳ Ｐゴシック" pitchFamily="-111" charset="-128"/>
              </a:rPr>
              <a:t>Exponential Strain </a:t>
            </a:r>
            <a:r>
              <a:rPr lang="en-US" dirty="0" smtClean="0">
                <a:ea typeface="ＭＳ Ｐゴシック" pitchFamily="-111" charset="-128"/>
              </a:rPr>
              <a:t>Function</a:t>
            </a:r>
            <a:br>
              <a:rPr lang="en-US" dirty="0" smtClean="0">
                <a:ea typeface="ＭＳ Ｐゴシック" pitchFamily="-111" charset="-128"/>
              </a:rPr>
            </a:br>
            <a:r>
              <a:rPr lang="en-US" sz="2400" b="1" dirty="0" smtClean="0">
                <a:ea typeface="ＭＳ Ｐゴシック" pitchFamily="-111" charset="-128"/>
              </a:rPr>
              <a:t>Potential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5887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 Study  – B. Bordini  </a:t>
            </a:r>
            <a:endParaRPr lang="en-US" dirty="0" smtClean="0"/>
          </a:p>
        </p:txBody>
      </p:sp>
      <p:sp>
        <p:nvSpPr>
          <p:cNvPr id="27" name="Rectangle 26"/>
          <p:cNvSpPr/>
          <p:nvPr/>
        </p:nvSpPr>
        <p:spPr>
          <a:xfrm>
            <a:off x="1714817" y="5788902"/>
            <a:ext cx="88320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" name="Titre 2"/>
          <p:cNvSpPr txBox="1">
            <a:spLocks/>
          </p:cNvSpPr>
          <p:nvPr/>
        </p:nvSpPr>
        <p:spPr bwMode="auto">
          <a:xfrm>
            <a:off x="821266" y="222768"/>
            <a:ext cx="8322734" cy="1023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aseline="0">
                <a:solidFill>
                  <a:srgbClr val="C00000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>
                <a:ea typeface="ＭＳ Ｐゴシック" pitchFamily="-111" charset="-128"/>
              </a:rPr>
              <a:t>The Exponential Strain Function</a:t>
            </a:r>
            <a:br>
              <a:rPr lang="en-US" kern="0" dirty="0" smtClean="0">
                <a:ea typeface="ＭＳ Ｐゴシック" pitchFamily="-111" charset="-128"/>
              </a:rPr>
            </a:br>
            <a:r>
              <a:rPr lang="en-US" sz="2400" b="1" kern="0" dirty="0" smtClean="0">
                <a:ea typeface="ＭＳ Ｐゴシック" pitchFamily="-111" charset="-128"/>
              </a:rPr>
              <a:t>Computing </a:t>
            </a:r>
            <a:r>
              <a:rPr lang="en-US" sz="2400" b="1" i="1" dirty="0" err="1"/>
              <a:t>I</a:t>
            </a:r>
            <a:r>
              <a:rPr lang="en-US" sz="2400" b="1" i="1" baseline="-25000" dirty="0" err="1"/>
              <a:t>c</a:t>
            </a:r>
            <a:r>
              <a:rPr lang="en-US" sz="2400" b="1" dirty="0"/>
              <a:t> degradation of Rutherford cables under transverse </a:t>
            </a:r>
            <a:r>
              <a:rPr lang="en-US" sz="2400" b="1" dirty="0" smtClean="0"/>
              <a:t>load</a:t>
            </a:r>
            <a:r>
              <a:rPr lang="en-US" sz="2400" b="1" baseline="30000" dirty="0" smtClean="0"/>
              <a:t>*</a:t>
            </a:r>
            <a:r>
              <a:rPr lang="en-US" sz="2400" b="1" kern="0" dirty="0" smtClean="0">
                <a:ea typeface="ＭＳ Ｐゴシック" pitchFamily="-111" charset="-128"/>
              </a:rPr>
              <a:t> - Mech. Model</a:t>
            </a:r>
            <a:endParaRPr lang="en-GB" sz="2400" b="1" kern="0" dirty="0"/>
          </a:p>
        </p:txBody>
      </p:sp>
      <p:sp>
        <p:nvSpPr>
          <p:cNvPr id="14" name="Rectangle 13"/>
          <p:cNvSpPr/>
          <p:nvPr/>
        </p:nvSpPr>
        <p:spPr>
          <a:xfrm>
            <a:off x="33864" y="6154262"/>
            <a:ext cx="88476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450" indent="-44450">
              <a:spcBef>
                <a:spcPts val="600"/>
              </a:spcBef>
            </a:pPr>
            <a:r>
              <a:rPr lang="en-US" sz="1200" baseline="30000" dirty="0" smtClean="0">
                <a:ea typeface="Tahoma" charset="0"/>
                <a:cs typeface="Tahoma" charset="0"/>
              </a:rPr>
              <a:t>*</a:t>
            </a:r>
            <a:r>
              <a:rPr lang="en-US" sz="1200" dirty="0" smtClean="0">
                <a:ea typeface="Tahoma" charset="0"/>
                <a:cs typeface="Tahoma" charset="0"/>
              </a:rPr>
              <a:t>G. </a:t>
            </a:r>
            <a:r>
              <a:rPr lang="en-US" sz="1200" dirty="0" err="1" smtClean="0">
                <a:ea typeface="Tahoma" charset="0"/>
                <a:cs typeface="Tahoma" charset="0"/>
              </a:rPr>
              <a:t>Vallone</a:t>
            </a:r>
            <a:r>
              <a:rPr lang="en-US" sz="1200" b="1" dirty="0" smtClean="0">
                <a:ea typeface="Tahoma" charset="0"/>
                <a:cs typeface="Tahoma" charset="0"/>
              </a:rPr>
              <a:t>, </a:t>
            </a:r>
            <a:r>
              <a:rPr lang="en-US" sz="1200" dirty="0" smtClean="0"/>
              <a:t>B</a:t>
            </a:r>
            <a:r>
              <a:rPr lang="en-US" sz="1200" dirty="0"/>
              <a:t>. </a:t>
            </a:r>
            <a:r>
              <a:rPr lang="en-US" sz="1200" dirty="0" err="1"/>
              <a:t>Bordini</a:t>
            </a:r>
            <a:r>
              <a:rPr lang="en-US" sz="1200" dirty="0"/>
              <a:t>, </a:t>
            </a:r>
            <a:r>
              <a:rPr lang="en-US" sz="1200" dirty="0" smtClean="0"/>
              <a:t>P. </a:t>
            </a:r>
            <a:r>
              <a:rPr lang="en-US" sz="1200" dirty="0" err="1" smtClean="0"/>
              <a:t>Ferracin</a:t>
            </a:r>
            <a:r>
              <a:rPr lang="en-US" sz="1200" dirty="0" smtClean="0"/>
              <a:t>, presented at EUCAS 2017 and submitted for publication, </a:t>
            </a:r>
            <a:r>
              <a:rPr lang="it-IT" sz="1200" i="1" dirty="0" smtClean="0">
                <a:solidFill>
                  <a:srgbClr val="000000"/>
                </a:solidFill>
                <a:latin typeface="Times New Roman" charset="0"/>
                <a:ea typeface="MS Mincho" charset="-128"/>
              </a:rPr>
              <a:t>IEEE </a:t>
            </a:r>
            <a:r>
              <a:rPr lang="it-IT" sz="1200" i="1" dirty="0">
                <a:solidFill>
                  <a:srgbClr val="000000"/>
                </a:solidFill>
                <a:latin typeface="Times New Roman" charset="0"/>
                <a:ea typeface="MS Mincho" charset="-128"/>
              </a:rPr>
              <a:t>Trans. </a:t>
            </a:r>
            <a:r>
              <a:rPr lang="it-IT" sz="1200" i="1" dirty="0" err="1">
                <a:solidFill>
                  <a:srgbClr val="000000"/>
                </a:solidFill>
                <a:latin typeface="Times New Roman" charset="0"/>
                <a:ea typeface="MS Mincho" charset="-128"/>
              </a:rPr>
              <a:t>Appl</a:t>
            </a:r>
            <a:r>
              <a:rPr lang="it-IT" sz="1200" i="1" dirty="0">
                <a:solidFill>
                  <a:srgbClr val="000000"/>
                </a:solidFill>
                <a:latin typeface="Times New Roman" charset="0"/>
                <a:ea typeface="MS Mincho" charset="-128"/>
              </a:rPr>
              <a:t>. </a:t>
            </a:r>
            <a:r>
              <a:rPr lang="it-IT" sz="1200" i="1" dirty="0" err="1">
                <a:solidFill>
                  <a:srgbClr val="000000"/>
                </a:solidFill>
                <a:latin typeface="Times New Roman" charset="0"/>
                <a:ea typeface="MS Mincho" charset="-128"/>
              </a:rPr>
              <a:t>Supercond</a:t>
            </a:r>
            <a:r>
              <a:rPr lang="it-IT" sz="1200" i="1" dirty="0" smtClean="0">
                <a:solidFill>
                  <a:srgbClr val="000000"/>
                </a:solidFill>
                <a:latin typeface="Times New Roman" charset="0"/>
                <a:ea typeface="MS Mincho" charset="-128"/>
              </a:rPr>
              <a:t>.</a:t>
            </a:r>
            <a:r>
              <a:rPr lang="en-US" sz="1200" dirty="0" smtClean="0"/>
              <a:t>  </a:t>
            </a:r>
          </a:p>
        </p:txBody>
      </p:sp>
      <p:pic>
        <p:nvPicPr>
          <p:cNvPr id="16" name="Picture 15" descr="StrandsNo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565" y="3972582"/>
            <a:ext cx="3042568" cy="1678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5796136" y="5745858"/>
            <a:ext cx="33067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Tahoma"/>
                <a:ea typeface="ＭＳ Ｐゴシック" pitchFamily="-111" charset="-128"/>
                <a:cs typeface="Tahoma"/>
              </a:rPr>
              <a:t>Courtesy </a:t>
            </a:r>
            <a:r>
              <a:rPr lang="en-US" sz="1600" dirty="0" smtClean="0">
                <a:latin typeface="Tahoma"/>
                <a:ea typeface="ＭＳ Ｐゴシック" pitchFamily="-111" charset="-128"/>
                <a:cs typeface="Tahoma"/>
              </a:rPr>
              <a:t>of Giorgio </a:t>
            </a:r>
            <a:r>
              <a:rPr lang="en-US" sz="1600" dirty="0" err="1" smtClean="0">
                <a:latin typeface="Tahoma"/>
                <a:ea typeface="ＭＳ Ｐゴシック" pitchFamily="-111" charset="-128"/>
                <a:cs typeface="Tahoma"/>
              </a:rPr>
              <a:t>Vallone</a:t>
            </a:r>
            <a:endParaRPr lang="en-US" sz="1600" dirty="0"/>
          </a:p>
        </p:txBody>
      </p:sp>
      <p:sp>
        <p:nvSpPr>
          <p:cNvPr id="13" name="Content Placeholder 4"/>
          <p:cNvSpPr txBox="1">
            <a:spLocks/>
          </p:cNvSpPr>
          <p:nvPr/>
        </p:nvSpPr>
        <p:spPr>
          <a:xfrm>
            <a:off x="97214" y="1444425"/>
            <a:ext cx="9046786" cy="25094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4"/>
              </a:buBlip>
              <a:tabLst/>
              <a:defRPr sz="2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lvl="0">
              <a:spcAft>
                <a:spcPts val="0"/>
              </a:spcAft>
              <a:defRPr/>
            </a:pP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Developed a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FEM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mechanical model 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of the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cable stack 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able 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to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estimate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 the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young modulus 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of the stack during 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loading 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(14 </a:t>
            </a:r>
            <a:r>
              <a:rPr lang="en-US" sz="2000" kern="0" dirty="0" err="1" smtClean="0">
                <a:solidFill>
                  <a:srgbClr val="4472C4"/>
                </a:solidFill>
                <a:cs typeface="Tahoma" pitchFamily="34" charset="0"/>
              </a:rPr>
              <a:t>GPa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) and unloading (37 </a:t>
            </a:r>
            <a:r>
              <a:rPr lang="en-US" sz="2000" kern="0" dirty="0" err="1" smtClean="0">
                <a:solidFill>
                  <a:srgbClr val="4472C4"/>
                </a:solidFill>
                <a:cs typeface="Tahoma" pitchFamily="34" charset="0"/>
              </a:rPr>
              <a:t>GPa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)</a:t>
            </a:r>
            <a:endParaRPr lang="en-US" sz="2000" kern="0" dirty="0"/>
          </a:p>
          <a:p>
            <a:pPr marL="533400" lvl="1" indent="-266700">
              <a:spcBef>
                <a:spcPts val="600"/>
              </a:spcBef>
              <a:defRPr/>
            </a:pPr>
            <a:r>
              <a:rPr lang="en-US" sz="1600" kern="0" dirty="0">
                <a:solidFill>
                  <a:srgbClr val="FF0000"/>
                </a:solidFill>
                <a:cs typeface="Tahoma" pitchFamily="34" charset="0"/>
              </a:rPr>
              <a:t>G</a:t>
            </a:r>
            <a:r>
              <a:rPr lang="en-US" sz="1600" kern="0" dirty="0" smtClean="0">
                <a:solidFill>
                  <a:srgbClr val="FF0000"/>
                </a:solidFill>
                <a:cs typeface="Tahoma" pitchFamily="34" charset="0"/>
              </a:rPr>
              <a:t>ood agreement </a:t>
            </a:r>
            <a:r>
              <a:rPr lang="en-US" sz="1600" kern="0" dirty="0" smtClean="0">
                <a:cs typeface="Tahoma" pitchFamily="34" charset="0"/>
              </a:rPr>
              <a:t>with </a:t>
            </a:r>
            <a:r>
              <a:rPr lang="en-US" sz="1600" kern="0" dirty="0" smtClean="0">
                <a:solidFill>
                  <a:srgbClr val="FF0000"/>
                </a:solidFill>
                <a:cs typeface="Tahoma" pitchFamily="34" charset="0"/>
              </a:rPr>
              <a:t>data measured </a:t>
            </a:r>
            <a:r>
              <a:rPr lang="en-US" sz="1600" kern="0" dirty="0" smtClean="0">
                <a:cs typeface="Tahoma" pitchFamily="34" charset="0"/>
              </a:rPr>
              <a:t>on impregnated cable stacks;</a:t>
            </a:r>
          </a:p>
          <a:p>
            <a:pPr marL="533400" lvl="1" indent="-266700">
              <a:spcBef>
                <a:spcPts val="600"/>
              </a:spcBef>
              <a:defRPr/>
            </a:pPr>
            <a:r>
              <a:rPr lang="en-US" sz="1600" kern="0" dirty="0" smtClean="0">
                <a:cs typeface="Tahoma" pitchFamily="34" charset="0"/>
              </a:rPr>
              <a:t>The </a:t>
            </a:r>
            <a:r>
              <a:rPr lang="en-US" sz="1600" kern="0" dirty="0" smtClean="0">
                <a:solidFill>
                  <a:srgbClr val="FF0000"/>
                </a:solidFill>
                <a:cs typeface="Tahoma" pitchFamily="34" charset="0"/>
              </a:rPr>
              <a:t>geometry</a:t>
            </a:r>
            <a:r>
              <a:rPr lang="en-US" sz="1600" kern="0" dirty="0" smtClean="0">
                <a:cs typeface="Tahoma" pitchFamily="34" charset="0"/>
              </a:rPr>
              <a:t> of the cable is </a:t>
            </a:r>
            <a:r>
              <a:rPr lang="en-US" sz="1600" kern="0" dirty="0" smtClean="0">
                <a:solidFill>
                  <a:srgbClr val="FF0000"/>
                </a:solidFill>
                <a:cs typeface="Tahoma" pitchFamily="34" charset="0"/>
              </a:rPr>
              <a:t>simplified</a:t>
            </a:r>
            <a:r>
              <a:rPr lang="en-US" sz="1600" kern="0" dirty="0" smtClean="0">
                <a:cs typeface="Tahoma" pitchFamily="34" charset="0"/>
              </a:rPr>
              <a:t>, in particular the region where the </a:t>
            </a:r>
            <a:r>
              <a:rPr lang="en-US" sz="1600" kern="0" dirty="0" smtClean="0">
                <a:solidFill>
                  <a:srgbClr val="FF0000"/>
                </a:solidFill>
                <a:cs typeface="Tahoma" pitchFamily="34" charset="0"/>
              </a:rPr>
              <a:t>sub-elements</a:t>
            </a:r>
            <a:r>
              <a:rPr lang="en-US" sz="1600" kern="0" dirty="0" smtClean="0">
                <a:cs typeface="Tahoma" pitchFamily="34" charset="0"/>
              </a:rPr>
              <a:t> are embedded in a copper matrix is treated as a </a:t>
            </a:r>
            <a:r>
              <a:rPr lang="en-US" sz="1600" kern="0" dirty="0" smtClean="0">
                <a:solidFill>
                  <a:srgbClr val="FF0000"/>
                </a:solidFill>
                <a:cs typeface="Tahoma" pitchFamily="34" charset="0"/>
              </a:rPr>
              <a:t>unique annulus </a:t>
            </a:r>
            <a:r>
              <a:rPr lang="en-US" sz="1600" kern="0" dirty="0" smtClean="0">
                <a:cs typeface="Tahoma" pitchFamily="34" charset="0"/>
              </a:rPr>
              <a:t>of Nb</a:t>
            </a:r>
            <a:r>
              <a:rPr lang="en-US" sz="1600" kern="0" baseline="-25000" dirty="0" smtClean="0">
                <a:cs typeface="Tahoma" pitchFamily="34" charset="0"/>
              </a:rPr>
              <a:t>3</a:t>
            </a:r>
            <a:r>
              <a:rPr lang="en-US" sz="1600" kern="0" dirty="0" smtClean="0">
                <a:cs typeface="Tahoma" pitchFamily="34" charset="0"/>
              </a:rPr>
              <a:t>Sn; </a:t>
            </a:r>
          </a:p>
          <a:p>
            <a:pPr marL="533400" lvl="1" indent="-266700">
              <a:spcBef>
                <a:spcPts val="600"/>
              </a:spcBef>
              <a:defRPr/>
            </a:pPr>
            <a:r>
              <a:rPr lang="en-US" sz="1600" kern="0" dirty="0" smtClean="0">
                <a:cs typeface="Tahoma" pitchFamily="34" charset="0"/>
              </a:rPr>
              <a:t>The simplified geometry </a:t>
            </a:r>
            <a:r>
              <a:rPr lang="en-US" sz="1600" kern="0" dirty="0" smtClean="0">
                <a:solidFill>
                  <a:srgbClr val="FF0000"/>
                </a:solidFill>
                <a:cs typeface="Tahoma" pitchFamily="34" charset="0"/>
              </a:rPr>
              <a:t>respects</a:t>
            </a:r>
            <a:r>
              <a:rPr lang="en-US" sz="1600" kern="0" dirty="0" smtClean="0">
                <a:cs typeface="Tahoma" pitchFamily="34" charset="0"/>
              </a:rPr>
              <a:t> the </a:t>
            </a:r>
            <a:r>
              <a:rPr lang="en-US" sz="1600" kern="0" dirty="0" smtClean="0">
                <a:solidFill>
                  <a:srgbClr val="FF0000"/>
                </a:solidFill>
                <a:cs typeface="Tahoma" pitchFamily="34" charset="0"/>
              </a:rPr>
              <a:t>main parameters </a:t>
            </a:r>
            <a:r>
              <a:rPr lang="en-US" sz="1600" kern="0" dirty="0" smtClean="0">
                <a:cs typeface="Tahoma" pitchFamily="34" charset="0"/>
              </a:rPr>
              <a:t>of the conductor (cable filling factor, Cu to non-copper ratio, height and width of the cable and of the stack etc..);</a:t>
            </a:r>
          </a:p>
          <a:p>
            <a:pPr marL="533400" lvl="1" indent="-266700">
              <a:spcBef>
                <a:spcPts val="600"/>
              </a:spcBef>
              <a:defRPr/>
            </a:pPr>
            <a:r>
              <a:rPr lang="en-US" sz="1600" kern="0" dirty="0" smtClean="0">
                <a:cs typeface="Tahoma" pitchFamily="34" charset="0"/>
              </a:rPr>
              <a:t>The </a:t>
            </a:r>
            <a:r>
              <a:rPr lang="en-US" sz="1600" kern="0" dirty="0" smtClean="0">
                <a:solidFill>
                  <a:srgbClr val="FF0000"/>
                </a:solidFill>
                <a:cs typeface="Tahoma" pitchFamily="34" charset="0"/>
              </a:rPr>
              <a:t>material properties </a:t>
            </a:r>
            <a:r>
              <a:rPr lang="en-US" sz="1600" kern="0" dirty="0" smtClean="0">
                <a:cs typeface="Tahoma" pitchFamily="34" charset="0"/>
              </a:rPr>
              <a:t>of the different components are taken </a:t>
            </a:r>
            <a:r>
              <a:rPr lang="en-US" sz="1600" kern="0" dirty="0" smtClean="0">
                <a:solidFill>
                  <a:srgbClr val="FF0000"/>
                </a:solidFill>
                <a:cs typeface="Tahoma" pitchFamily="34" charset="0"/>
              </a:rPr>
              <a:t>from literature</a:t>
            </a:r>
            <a:r>
              <a:rPr lang="en-US" sz="1600" kern="0" dirty="0" smtClean="0">
                <a:cs typeface="Tahoma" pitchFamily="34" charset="0"/>
              </a:rPr>
              <a:t>.</a:t>
            </a:r>
          </a:p>
        </p:txBody>
      </p:sp>
      <p:sp>
        <p:nvSpPr>
          <p:cNvPr id="17" name="Content Placeholder 4"/>
          <p:cNvSpPr txBox="1">
            <a:spLocks/>
          </p:cNvSpPr>
          <p:nvPr/>
        </p:nvSpPr>
        <p:spPr>
          <a:xfrm>
            <a:off x="188306" y="4481853"/>
            <a:ext cx="5632457" cy="15840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4"/>
              </a:buBlip>
              <a:tabLst/>
              <a:defRPr sz="2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70C0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lvl="0">
              <a:spcAft>
                <a:spcPts val="0"/>
              </a:spcAft>
              <a:defRPr/>
            </a:pP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The significant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difference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 of the young modulus during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loading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 and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unloading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 is explained by the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plastic deformation 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of the </a:t>
            </a:r>
            <a:r>
              <a:rPr lang="en-US" sz="2000" kern="0" dirty="0" smtClean="0">
                <a:solidFill>
                  <a:srgbClr val="FF0000"/>
                </a:solidFill>
                <a:cs typeface="Tahoma" pitchFamily="34" charset="0"/>
              </a:rPr>
              <a:t>Cu</a:t>
            </a:r>
            <a:r>
              <a:rPr lang="en-US" sz="2000" kern="0" dirty="0" smtClean="0">
                <a:solidFill>
                  <a:srgbClr val="4472C4"/>
                </a:solidFill>
                <a:cs typeface="Tahoma" pitchFamily="34" charset="0"/>
              </a:rPr>
              <a:t> (during loading)</a:t>
            </a:r>
            <a:endParaRPr lang="en-US" sz="1600" kern="0" dirty="0" smtClean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091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AAAA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64" charset="-128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102937</TotalTime>
  <Words>2375</Words>
  <Application>Microsoft Macintosh PowerPoint</Application>
  <PresentationFormat>On-screen Show (4:3)</PresentationFormat>
  <Paragraphs>235</Paragraphs>
  <Slides>30</Slides>
  <Notes>16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45" baseType="lpstr">
      <vt:lpstr>AdvOT5bf56204.B</vt:lpstr>
      <vt:lpstr>AdvOT82c4f4c4</vt:lpstr>
      <vt:lpstr>AdvOTb0c9bf5d</vt:lpstr>
      <vt:lpstr>MS Mincho</vt:lpstr>
      <vt:lpstr>ＭＳ Ｐゴシック</vt:lpstr>
      <vt:lpstr>Symbol</vt:lpstr>
      <vt:lpstr>Tahoma</vt:lpstr>
      <vt:lpstr>Times New Roman</vt:lpstr>
      <vt:lpstr>Wingdings</vt:lpstr>
      <vt:lpstr>굴림</vt:lpstr>
      <vt:lpstr>Arial</vt:lpstr>
      <vt:lpstr>1_Default Design</vt:lpstr>
      <vt:lpstr>Equation</vt:lpstr>
      <vt:lpstr>Origin50.Graph</vt:lpstr>
      <vt:lpstr>Graph</vt:lpstr>
      <vt:lpstr>PowerPoint Presentation</vt:lpstr>
      <vt:lpstr>Outline</vt:lpstr>
      <vt:lpstr>PowerPoint Presentation</vt:lpstr>
      <vt:lpstr>PowerPoint Presentation</vt:lpstr>
      <vt:lpstr>Main Conductor Study Critical Current vs. Transversal Load - Introduction</vt:lpstr>
      <vt:lpstr>Main Conductor Study Strain (Reversible Region) &amp; Ic Scaling </vt:lpstr>
      <vt:lpstr>The Exponential Strain Function* Characteristics </vt:lpstr>
      <vt:lpstr>The Exponential Strain Function Potential</vt:lpstr>
      <vt:lpstr>PowerPoint Presentation</vt:lpstr>
      <vt:lpstr>PowerPoint Presentation</vt:lpstr>
      <vt:lpstr>Main Conductor Study   Experimental Studies – Plans and Goals</vt:lpstr>
      <vt:lpstr>Experimental Studies CERN Cable Samples Holder</vt:lpstr>
      <vt:lpstr>Experimental Studies  Test at CERN on a RRP cable* - Sample</vt:lpstr>
      <vt:lpstr>Experimental Studies  Test at CERN on a RRP cable* – Measurements </vt:lpstr>
      <vt:lpstr>Experimental Studies  Test at CERN on a RRP cable* – Results 1/2 </vt:lpstr>
      <vt:lpstr>Experimental Studies  Test at CERN on a RRP cable* – Results 2/2 </vt:lpstr>
      <vt:lpstr>Experimental Studies  Tests at Twente – Plans and Goals</vt:lpstr>
      <vt:lpstr>Experimental Studies  Test at Twente – Too Large Degradation</vt:lpstr>
      <vt:lpstr>Experimental Studies  Test at Twente – Status</vt:lpstr>
      <vt:lpstr>Experimental Studies  Test at Twente – Plans</vt:lpstr>
      <vt:lpstr>Experimental Studies UniGe Wire Sample Holder for Transverse Load</vt:lpstr>
      <vt:lpstr>Experimental Studies 1 mm round PIT wire @ UniGe – reproducibility</vt:lpstr>
      <vt:lpstr>Experimental Studies 1 mm PIT wire @ UniGe – Rolling</vt:lpstr>
      <vt:lpstr>Experimental Studies 1 mm PIT wire @ UniGe – Effect of Rolling 1/2</vt:lpstr>
      <vt:lpstr>Experimental Studies 1 mm PIT wire @ UniGe – Effect of Rolling 2/2</vt:lpstr>
      <vt:lpstr>Experimental Studies 1 mm PIT wire @ UniGe – Effect of Glass Fiber</vt:lpstr>
      <vt:lpstr>Experimental Studies 1 mm PIT wire @ UniGe – Epoxy vs. Stycast 1</vt:lpstr>
      <vt:lpstr>Experimental Studies 1 mm RRP wire @ UniGe</vt:lpstr>
      <vt:lpstr>Conclusions </vt:lpstr>
      <vt:lpstr>Thank You For                            Your Attention !</vt:lpstr>
    </vt:vector>
  </TitlesOfParts>
  <Company>cern</Company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Microsoft Office User</cp:lastModifiedBy>
  <cp:revision>3643</cp:revision>
  <cp:lastPrinted>2015-09-16T16:34:54Z</cp:lastPrinted>
  <dcterms:created xsi:type="dcterms:W3CDTF">2010-05-06T21:18:47Z</dcterms:created>
  <dcterms:modified xsi:type="dcterms:W3CDTF">2017-10-09T07:29:24Z</dcterms:modified>
</cp:coreProperties>
</file>