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432" r:id="rId2"/>
    <p:sldId id="433" r:id="rId3"/>
    <p:sldId id="434" r:id="rId4"/>
    <p:sldId id="435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31" r:id="rId13"/>
    <p:sldId id="445" r:id="rId14"/>
    <p:sldId id="446" r:id="rId15"/>
    <p:sldId id="448" r:id="rId16"/>
    <p:sldId id="453" r:id="rId17"/>
    <p:sldId id="451" r:id="rId18"/>
    <p:sldId id="456" r:id="rId19"/>
    <p:sldId id="454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00"/>
    <a:srgbClr val="F9B223"/>
    <a:srgbClr val="FF00FF"/>
    <a:srgbClr val="0000FF"/>
    <a:srgbClr val="00FF00"/>
    <a:srgbClr val="F3900D"/>
    <a:srgbClr val="00FFFF"/>
    <a:srgbClr val="008000"/>
    <a:srgbClr val="E9C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9" autoAdjust="0"/>
    <p:restoredTop sz="96568" autoAdjust="0"/>
  </p:normalViewPr>
  <p:slideViewPr>
    <p:cSldViewPr snapToGrid="0" snapToObjects="1">
      <p:cViewPr varScale="1">
        <p:scale>
          <a:sx n="131" d="100"/>
          <a:sy n="131" d="100"/>
        </p:scale>
        <p:origin x="109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endParaRPr lang="en-US" dirty="0" smtClean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08/11/2017</a:t>
            </a:r>
          </a:p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TE-MSC-2017-158-IC. </a:t>
            </a:r>
          </a:p>
          <a:p>
            <a:pPr algn="r"/>
            <a:r>
              <a:rPr lang="en-GB" dirty="0" smtClean="0"/>
              <a:t>Susana Izquierdo Bermudez </a:t>
            </a:r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08/11/2017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TE-MSC-2017-158-IC. </a:t>
            </a:r>
          </a:p>
          <a:p>
            <a:pPr algn="r"/>
            <a:r>
              <a:rPr lang="en-GB" dirty="0" smtClean="0"/>
              <a:t>Susana Izquierdo Bermudez </a:t>
            </a:r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emf"/><Relationship Id="rId5" Type="http://schemas.openxmlformats.org/officeDocument/2006/relationships/image" Target="../media/image37.jp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98070" y="1566292"/>
            <a:ext cx="7345111" cy="14071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/>
              <a:t>Status of </a:t>
            </a:r>
            <a:br>
              <a:rPr lang="en-US" sz="5400" b="1" dirty="0" smtClean="0"/>
            </a:br>
            <a:r>
              <a:rPr lang="en-US" sz="5400" b="1" dirty="0" smtClean="0"/>
              <a:t>ERMC and RMM</a:t>
            </a:r>
            <a:endParaRPr lang="en-US" sz="54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806630" y="3269894"/>
            <a:ext cx="7788730" cy="2130194"/>
          </a:xfrm>
        </p:spPr>
        <p:txBody>
          <a:bodyPr anchor="t">
            <a:normAutofit fontScale="92500" lnSpcReduction="10000"/>
          </a:bodyPr>
          <a:lstStyle/>
          <a:p>
            <a:pPr algn="ctr"/>
            <a:r>
              <a:rPr lang="en-US" sz="2400" dirty="0" smtClean="0"/>
              <a:t>Susana Izquierdo Bermudez and Juan Carlos Perez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CERN-TE/MSC/MDT: N</a:t>
            </a:r>
            <a:r>
              <a:rPr lang="en-US" sz="1600" dirty="0"/>
              <a:t>. Bourcey, </a:t>
            </a:r>
            <a:r>
              <a:rPr lang="en-US" sz="1600" dirty="0" smtClean="0"/>
              <a:t>P. Ferracin, J. Ferradas Troitino</a:t>
            </a:r>
            <a:r>
              <a:rPr lang="en-US" sz="1600" dirty="0"/>
              <a:t>, </a:t>
            </a:r>
            <a:r>
              <a:rPr lang="en-US" sz="1600" dirty="0" smtClean="0"/>
              <a:t>L. Lambert, J</a:t>
            </a:r>
            <a:r>
              <a:rPr lang="en-US" sz="1600" dirty="0"/>
              <a:t>. </a:t>
            </a:r>
            <a:r>
              <a:rPr lang="en-US" sz="1600" dirty="0" smtClean="0"/>
              <a:t>Massard, G. Maury, J</a:t>
            </a:r>
            <a:r>
              <a:rPr lang="en-US" sz="1600" dirty="0"/>
              <a:t>. </a:t>
            </a:r>
            <a:r>
              <a:rPr lang="en-US" sz="1600" dirty="0" smtClean="0"/>
              <a:t>Mazet, R</a:t>
            </a:r>
            <a:r>
              <a:rPr lang="en-US" sz="1600" dirty="0"/>
              <a:t>. Ortwein, J. Osieleniec, </a:t>
            </a:r>
            <a:r>
              <a:rPr lang="en-US" sz="1600" dirty="0" smtClean="0"/>
              <a:t>E. Rochepault, D. Tommasini</a:t>
            </a:r>
          </a:p>
          <a:p>
            <a:pPr algn="ctr"/>
            <a:r>
              <a:rPr lang="en-US" sz="1600" dirty="0" smtClean="0"/>
              <a:t>CERN-TE/MSC/SCD: A. Bonasia, J. Fleiter, B. Bordini</a:t>
            </a:r>
          </a:p>
          <a:p>
            <a:pPr algn="ctr"/>
            <a:r>
              <a:rPr lang="en-US" sz="1600" dirty="0"/>
              <a:t>CERN-</a:t>
            </a:r>
            <a:r>
              <a:rPr lang="en-US" sz="1600" dirty="0" smtClean="0"/>
              <a:t>TE/MSC/MM: C. Petrone</a:t>
            </a:r>
          </a:p>
          <a:p>
            <a:pPr algn="ctr"/>
            <a:r>
              <a:rPr lang="en-US" sz="1600" dirty="0"/>
              <a:t>CERN-</a:t>
            </a:r>
            <a:r>
              <a:rPr lang="en-US" sz="1600" dirty="0" smtClean="0"/>
              <a:t>TE/MSC/TF</a:t>
            </a:r>
            <a:r>
              <a:rPr lang="en-US" sz="1600" dirty="0"/>
              <a:t>: </a:t>
            </a:r>
            <a:r>
              <a:rPr lang="en-US" sz="1600" dirty="0" smtClean="0"/>
              <a:t>H. </a:t>
            </a:r>
            <a:r>
              <a:rPr lang="en-US" sz="1600" dirty="0" err="1" smtClean="0"/>
              <a:t>Bajas</a:t>
            </a:r>
            <a:endParaRPr lang="en-US" sz="1600" dirty="0" smtClean="0"/>
          </a:p>
          <a:p>
            <a:pPr algn="ctr"/>
            <a:r>
              <a:rPr lang="en-US" sz="1600" dirty="0" smtClean="0"/>
              <a:t>CERN-TE/MME: P. Moyret</a:t>
            </a:r>
            <a:endParaRPr lang="en-GB" sz="1600" dirty="0" smtClean="0"/>
          </a:p>
          <a:p>
            <a:pPr algn="ctr"/>
            <a:endParaRPr lang="en-GB" sz="1600" dirty="0"/>
          </a:p>
          <a:p>
            <a:pPr algn="ctr"/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03671" y="5400088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 smtClean="0"/>
              <a:t>EuroCirCol</a:t>
            </a:r>
            <a:r>
              <a:rPr lang="en-US" dirty="0" smtClean="0"/>
              <a:t>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5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8" y="3983810"/>
            <a:ext cx="2626502" cy="1650906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984" y="3983810"/>
            <a:ext cx="2756929" cy="162506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Evolution of the coil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56" y="1350421"/>
            <a:ext cx="8819942" cy="2633389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End spacers </a:t>
            </a:r>
            <a:r>
              <a:rPr lang="en-GB" sz="2000" dirty="0" smtClean="0"/>
              <a:t>introduced on the coil ends</a:t>
            </a:r>
          </a:p>
          <a:p>
            <a:pPr lvl="1"/>
            <a:r>
              <a:rPr lang="en-GB" sz="1800" dirty="0" smtClean="0"/>
              <a:t>Larger peak field for the same amount of conductor, but more favourable from the mechanical point of view.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End-saddles</a:t>
            </a:r>
            <a:r>
              <a:rPr lang="en-GB" sz="2000" dirty="0" smtClean="0"/>
              <a:t> on </a:t>
            </a:r>
            <a:r>
              <a:rPr lang="en-GB" sz="2000" dirty="0" smtClean="0">
                <a:solidFill>
                  <a:srgbClr val="FF0000"/>
                </a:solidFill>
              </a:rPr>
              <a:t>stainless steel </a:t>
            </a:r>
            <a:r>
              <a:rPr lang="en-GB" sz="2000" dirty="0" smtClean="0"/>
              <a:t>instead of G11.</a:t>
            </a:r>
          </a:p>
          <a:p>
            <a:pPr lvl="1"/>
            <a:r>
              <a:rPr lang="en-GB" sz="1800" dirty="0" smtClean="0"/>
              <a:t>Limit the displacement on the coil ends.</a:t>
            </a:r>
          </a:p>
          <a:p>
            <a:r>
              <a:rPr lang="en-US" sz="2000" dirty="0" smtClean="0"/>
              <a:t>Design of the instrumentation and quench heaters finalized.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75662" y="4049846"/>
            <a:ext cx="989916" cy="314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April 2017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6388" y="4015286"/>
            <a:ext cx="1268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October 2016</a:t>
            </a:r>
            <a:endParaRPr lang="en-GB" sz="1400" dirty="0"/>
          </a:p>
        </p:txBody>
      </p:sp>
      <p:cxnSp>
        <p:nvCxnSpPr>
          <p:cNvPr id="19" name="Straight Arrow Connector 18"/>
          <p:cNvCxnSpPr>
            <a:stCxn id="20" idx="1"/>
          </p:cNvCxnSpPr>
          <p:nvPr/>
        </p:nvCxnSpPr>
        <p:spPr>
          <a:xfrm flipH="1">
            <a:off x="3850468" y="5035825"/>
            <a:ext cx="903982" cy="769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754450" y="4905020"/>
            <a:ext cx="9685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End spacers</a:t>
            </a:r>
            <a:endParaRPr lang="en-GB" sz="1100" dirty="0">
              <a:solidFill>
                <a:srgbClr val="00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3562855" y="5203622"/>
            <a:ext cx="1205446" cy="21997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667601" y="5161528"/>
            <a:ext cx="12250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000000"/>
                </a:solidFill>
              </a:rPr>
              <a:t>Stainless steel end saddles</a:t>
            </a:r>
            <a:endParaRPr lang="en-GB" sz="1100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44023" y="5184441"/>
            <a:ext cx="932217" cy="2308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50612" y="5161528"/>
            <a:ext cx="1030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G11 </a:t>
            </a:r>
            <a:r>
              <a:rPr lang="en-GB" sz="1200" dirty="0">
                <a:solidFill>
                  <a:srgbClr val="000000"/>
                </a:solidFill>
              </a:rPr>
              <a:t>end saddles</a:t>
            </a:r>
          </a:p>
          <a:p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-249" t="-2662" r="5582" b="362"/>
          <a:stretch/>
        </p:blipFill>
        <p:spPr>
          <a:xfrm>
            <a:off x="6000842" y="3983810"/>
            <a:ext cx="2883218" cy="163026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6000841" y="4024248"/>
            <a:ext cx="1379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October 2017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942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components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t="27575" r="-405" b="26710"/>
          <a:stretch/>
        </p:blipFill>
        <p:spPr>
          <a:xfrm>
            <a:off x="152301" y="2148114"/>
            <a:ext cx="8868916" cy="3251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301" y="1395104"/>
            <a:ext cx="8542592" cy="5071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FF0000"/>
                </a:solidFill>
              </a:rPr>
              <a:t>Coil parts for 3 ERMC </a:t>
            </a:r>
            <a:r>
              <a:rPr lang="en-GB" sz="2000" dirty="0" smtClean="0"/>
              <a:t>coils in house.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1462" y="5645190"/>
            <a:ext cx="8542592" cy="5071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FF0000"/>
                </a:solidFill>
              </a:rPr>
              <a:t>Traces </a:t>
            </a:r>
            <a:r>
              <a:rPr lang="en-GB" sz="2000" dirty="0" smtClean="0"/>
              <a:t>under procurement, expected to be delivered mid-November.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9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fabrication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58104" y="1353012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ERMC10 – Winding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52570" y="1364207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ERMC20 – Reaction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15" y="1703859"/>
            <a:ext cx="3684433" cy="20540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83752" y="3594423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ERMC30 – Splicing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05077" y="359442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ERMC40 – Impregnation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15" y="4037232"/>
            <a:ext cx="3691885" cy="20582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913" y="5034587"/>
            <a:ext cx="1902963" cy="10608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50" y="4002074"/>
            <a:ext cx="3117370" cy="206502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850" y="1722344"/>
            <a:ext cx="3462078" cy="1822566"/>
          </a:xfrm>
          <a:prstGeom prst="rect">
            <a:avLst/>
          </a:prstGeom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6662057" y="348343"/>
            <a:ext cx="2241919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Expected to be delivered Oct-2017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Mechanical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973"/>
            <a:ext cx="3571553" cy="2257369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000" dirty="0" smtClean="0"/>
              <a:t>Mechanical structure capable to load the magnet up to 18 T, with enough margin to perform an experimental exploration of the different parameters relevant to magnet performance.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618" y="850569"/>
            <a:ext cx="4797831" cy="3209320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4227904"/>
            <a:ext cx="8674184" cy="16674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To allow a further exploration of the assembly parameters:</a:t>
            </a:r>
          </a:p>
          <a:p>
            <a:pPr lvl="1"/>
            <a:r>
              <a:rPr lang="en-US" sz="1800" dirty="0" smtClean="0"/>
              <a:t>Two different sets of shells have been procured:</a:t>
            </a:r>
          </a:p>
          <a:p>
            <a:pPr lvl="2"/>
            <a:r>
              <a:rPr lang="en-US" sz="1800" dirty="0" smtClean="0"/>
              <a:t>One shell, full length</a:t>
            </a:r>
          </a:p>
          <a:p>
            <a:pPr lvl="2"/>
            <a:r>
              <a:rPr lang="en-US" sz="1800" dirty="0" smtClean="0"/>
              <a:t>Two shells, central split</a:t>
            </a:r>
          </a:p>
          <a:p>
            <a:pPr lvl="1"/>
            <a:r>
              <a:rPr lang="en-US" sz="1800" dirty="0" smtClean="0"/>
              <a:t>Aluminum rods and stainless steel rods are under procurement.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8880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components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7" t="25711" r="14289" b="587"/>
          <a:stretch/>
        </p:blipFill>
        <p:spPr>
          <a:xfrm>
            <a:off x="5435293" y="1824067"/>
            <a:ext cx="3708706" cy="264748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5" t="19398" r="2458" b="9344"/>
          <a:stretch/>
        </p:blipFill>
        <p:spPr>
          <a:xfrm rot="10800000" flipV="1">
            <a:off x="457198" y="1824066"/>
            <a:ext cx="4531577" cy="2647479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-1" y="1261291"/>
            <a:ext cx="9303657" cy="77070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</a:rPr>
              <a:t>Shells delivered to CERN</a:t>
            </a:r>
            <a:r>
              <a:rPr lang="en-US" sz="2400" dirty="0" smtClean="0"/>
              <a:t>, under metrology control.  </a:t>
            </a:r>
            <a:endParaRPr lang="en-GB" sz="1800" dirty="0" smtClean="0"/>
          </a:p>
          <a:p>
            <a:pPr lvl="1"/>
            <a:endParaRPr lang="en-GB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4601721"/>
            <a:ext cx="8708572" cy="14942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Rest of the magnet components under procurement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Yoke and pads </a:t>
            </a:r>
            <a:r>
              <a:rPr lang="en-US" sz="2000" dirty="0" smtClean="0"/>
              <a:t>expected to be delivered </a:t>
            </a:r>
            <a:r>
              <a:rPr lang="en-US" sz="2000" dirty="0" smtClean="0">
                <a:solidFill>
                  <a:srgbClr val="FF0000"/>
                </a:solidFill>
              </a:rPr>
              <a:t>January 2018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End plate </a:t>
            </a:r>
            <a:r>
              <a:rPr lang="en-US" sz="2000" dirty="0" smtClean="0"/>
              <a:t>in the </a:t>
            </a:r>
            <a:r>
              <a:rPr lang="en-US" sz="2000" dirty="0" smtClean="0">
                <a:solidFill>
                  <a:srgbClr val="FF0000"/>
                </a:solidFill>
              </a:rPr>
              <a:t>critical path </a:t>
            </a:r>
            <a:r>
              <a:rPr lang="en-US" sz="2000" dirty="0" smtClean="0"/>
              <a:t>(procurement launched Sep - 2017)</a:t>
            </a:r>
            <a:endParaRPr lang="en-GB" sz="2000" dirty="0" smtClean="0"/>
          </a:p>
          <a:p>
            <a:pPr lv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880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-570409" y="5936343"/>
            <a:ext cx="10106295" cy="921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assembly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8316" y="1365488"/>
            <a:ext cx="2210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ERMC50 </a:t>
            </a:r>
          </a:p>
          <a:p>
            <a:pPr algn="ctr"/>
            <a:r>
              <a:rPr lang="en-US" dirty="0" smtClean="0"/>
              <a:t>Coil Pack Assembly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41577" y="1348696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ERMC60 </a:t>
            </a:r>
          </a:p>
          <a:p>
            <a:pPr algn="ctr"/>
            <a:r>
              <a:rPr lang="en-US" dirty="0" smtClean="0"/>
              <a:t>Ground Insulation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088" y="2394351"/>
            <a:ext cx="1945940" cy="10848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409" y="2005615"/>
            <a:ext cx="3354062" cy="18698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9" t="-2453" r="23955" b="2453"/>
          <a:stretch/>
        </p:blipFill>
        <p:spPr>
          <a:xfrm>
            <a:off x="2252763" y="2157204"/>
            <a:ext cx="1963325" cy="14150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06622" y="3944492"/>
            <a:ext cx="1492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ERMC80 </a:t>
            </a:r>
          </a:p>
          <a:p>
            <a:pPr algn="ctr"/>
            <a:r>
              <a:rPr lang="en-US" dirty="0" smtClean="0"/>
              <a:t>Axial loading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110855" y="1368269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ERMC70 </a:t>
            </a:r>
          </a:p>
          <a:p>
            <a:pPr algn="ctr"/>
            <a:r>
              <a:rPr lang="en-US" dirty="0" smtClean="0"/>
              <a:t>Insertion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44" y="4821758"/>
            <a:ext cx="3652453" cy="2036242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3" t="18204" r="15156" b="15117"/>
          <a:stretch/>
        </p:blipFill>
        <p:spPr bwMode="auto">
          <a:xfrm>
            <a:off x="6383137" y="2063503"/>
            <a:ext cx="2795094" cy="1530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612070" y="3886914"/>
            <a:ext cx="3683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ERMC90 </a:t>
            </a:r>
          </a:p>
          <a:p>
            <a:pPr algn="ctr"/>
            <a:r>
              <a:rPr lang="en-US" dirty="0" smtClean="0"/>
              <a:t>Splicing and Connection box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r="11509"/>
          <a:stretch/>
        </p:blipFill>
        <p:spPr>
          <a:xfrm>
            <a:off x="6418340" y="4930815"/>
            <a:ext cx="2563614" cy="14738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441" y="4497229"/>
            <a:ext cx="2756263" cy="19207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78286" y="-10014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659724" y="246612"/>
            <a:ext cx="2241919" cy="92333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Under procurement. Expected delivery January 2017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3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Graded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75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08652"/>
            <a:ext cx="4570627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Strong synergy with the </a:t>
            </a:r>
            <a:r>
              <a:rPr lang="en-US" sz="1800" dirty="0" err="1" smtClean="0"/>
              <a:t>EuroCirCol</a:t>
            </a:r>
            <a:r>
              <a:rPr lang="en-US" sz="1800" dirty="0" smtClean="0"/>
              <a:t> Block design option, slightly more conservative in some aspects: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16 T </a:t>
            </a:r>
            <a:r>
              <a:rPr lang="en-GB" sz="1600" dirty="0"/>
              <a:t>bore field, with </a:t>
            </a:r>
            <a:r>
              <a:rPr lang="en-GB" sz="1600" dirty="0">
                <a:solidFill>
                  <a:srgbClr val="FF0000"/>
                </a:solidFill>
              </a:rPr>
              <a:t>14 % margin</a:t>
            </a:r>
            <a:r>
              <a:rPr lang="en-GB" sz="1600" dirty="0"/>
              <a:t>, using “available” critical current density (RMM critical current density, assuming 5 % cabling degradation)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20 % margin </a:t>
            </a:r>
            <a:r>
              <a:rPr lang="en-GB" sz="1600" dirty="0"/>
              <a:t>in the </a:t>
            </a:r>
            <a:r>
              <a:rPr lang="en-GB" sz="1600" dirty="0">
                <a:solidFill>
                  <a:srgbClr val="FF0000"/>
                </a:solidFill>
              </a:rPr>
              <a:t>low field</a:t>
            </a:r>
            <a:r>
              <a:rPr lang="en-GB" sz="1600" dirty="0"/>
              <a:t> region, as the impact on coil size is relatively small.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Inner support thickness </a:t>
            </a:r>
            <a:r>
              <a:rPr lang="en-GB" sz="1600" dirty="0"/>
              <a:t>of </a:t>
            </a:r>
            <a:r>
              <a:rPr lang="en-GB" sz="1600" dirty="0">
                <a:solidFill>
                  <a:srgbClr val="FF0000"/>
                </a:solidFill>
              </a:rPr>
              <a:t>4 mm</a:t>
            </a:r>
            <a:r>
              <a:rPr lang="en-GB" sz="1600" dirty="0"/>
              <a:t>. In a later stage, coil with 2 mm inner support can be produced to study the impact of the inner support on the performance</a:t>
            </a:r>
            <a:r>
              <a:rPr lang="en-GB" sz="1600" dirty="0" smtClean="0"/>
              <a:t>.</a:t>
            </a:r>
          </a:p>
          <a:p>
            <a:pPr lvl="1"/>
            <a:r>
              <a:rPr lang="en-US" sz="1600" dirty="0" smtClean="0"/>
              <a:t>Minimum available copper to superconductor ration 1 instead of 0.8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172462"/>
              </p:ext>
            </p:extLst>
          </p:nvPr>
        </p:nvGraphicFramePr>
        <p:xfrm>
          <a:off x="4570627" y="2721753"/>
          <a:ext cx="4375125" cy="33509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90497">
                  <a:extLst>
                    <a:ext uri="{9D8B030D-6E8A-4147-A177-3AD203B41FA5}">
                      <a16:colId xmlns:a16="http://schemas.microsoft.com/office/drawing/2014/main" val="522639386"/>
                    </a:ext>
                  </a:extLst>
                </a:gridCol>
                <a:gridCol w="588962">
                  <a:extLst>
                    <a:ext uri="{9D8B030D-6E8A-4147-A177-3AD203B41FA5}">
                      <a16:colId xmlns:a16="http://schemas.microsoft.com/office/drawing/2014/main" val="1637673155"/>
                    </a:ext>
                  </a:extLst>
                </a:gridCol>
                <a:gridCol w="1154715">
                  <a:extLst>
                    <a:ext uri="{9D8B030D-6E8A-4147-A177-3AD203B41FA5}">
                      <a16:colId xmlns:a16="http://schemas.microsoft.com/office/drawing/2014/main" val="3258020093"/>
                    </a:ext>
                  </a:extLst>
                </a:gridCol>
                <a:gridCol w="488852">
                  <a:extLst>
                    <a:ext uri="{9D8B030D-6E8A-4147-A177-3AD203B41FA5}">
                      <a16:colId xmlns:a16="http://schemas.microsoft.com/office/drawing/2014/main" val="2502778952"/>
                    </a:ext>
                  </a:extLst>
                </a:gridCol>
                <a:gridCol w="452099">
                  <a:extLst>
                    <a:ext uri="{9D8B030D-6E8A-4147-A177-3AD203B41FA5}">
                      <a16:colId xmlns:a16="http://schemas.microsoft.com/office/drawing/2014/main" val="1892995945"/>
                    </a:ext>
                  </a:extLst>
                </a:gridCol>
              </a:tblGrid>
              <a:tr h="22222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Parameter</a:t>
                      </a:r>
                      <a:endParaRPr lang="en-GB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Non Graded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Graded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1476413"/>
                  </a:ext>
                </a:extLst>
              </a:tr>
              <a:tr h="222223">
                <a:tc v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787247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strand diameter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888377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Cu/SC 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293532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# of strands/cable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736358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# turns/quadrant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132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3929262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coil width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mm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7723183"/>
                  </a:ext>
                </a:extLst>
              </a:tr>
              <a:tr h="2397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endParaRPr lang="en-GB" sz="14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11546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8695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769340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J</a:t>
                      </a:r>
                      <a:r>
                        <a:rPr lang="en-GB" sz="1400" b="1" u="none" strike="noStrike" baseline="-25000" dirty="0" err="1">
                          <a:solidFill>
                            <a:schemeClr val="bg1"/>
                          </a:solidFill>
                          <a:effectLst/>
                        </a:rPr>
                        <a:t>overall</a:t>
                      </a:r>
                      <a:endParaRPr lang="en-GB" sz="14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A/mm</a:t>
                      </a:r>
                      <a:r>
                        <a:rPr lang="en-GB" sz="14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400" b="1" i="0" u="none" strike="noStrike" baseline="30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264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357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834234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Ratio LF/JF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n.a</a:t>
                      </a:r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1.35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9993106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GB" sz="1400" b="1" u="none" strike="noStrike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0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at 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endParaRPr lang="en-GB" sz="1400" b="1" i="0" u="none" strike="noStrike" baseline="-250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16.0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7464850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GB" sz="1400" b="1" u="none" strike="noStrike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at 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endParaRPr lang="en-GB" sz="1400" b="1" i="0" u="none" strike="noStrike" baseline="-250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16.6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13.6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20740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1-B</a:t>
                      </a:r>
                      <a:r>
                        <a:rPr lang="en-GB" sz="1400" b="1" u="none" strike="noStrike" baseline="-25000" dirty="0" smtClean="0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)/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ss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(1.9 K)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en-GB" sz="14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18.5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569043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x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/h </a:t>
                      </a:r>
                      <a:r>
                        <a:rPr lang="en-GB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at 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endParaRPr lang="en-GB" sz="1400" b="1" i="0" u="none" strike="noStrike" baseline="-250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MPa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141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1940571"/>
                  </a:ext>
                </a:extLst>
              </a:tr>
              <a:tr h="22222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y</a:t>
                      </a:r>
                      <a:r>
                        <a:rPr lang="en-GB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/w at </a:t>
                      </a:r>
                      <a:r>
                        <a:rPr lang="en-GB" sz="1400" b="1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I</a:t>
                      </a:r>
                      <a:r>
                        <a:rPr lang="en-GB" sz="1400" b="1" u="none" strike="noStrike" baseline="-25000" dirty="0" err="1" smtClean="0">
                          <a:solidFill>
                            <a:schemeClr val="bg1"/>
                          </a:solidFill>
                          <a:effectLst/>
                        </a:rPr>
                        <a:t>nom</a:t>
                      </a:r>
                      <a:endParaRPr lang="en-GB" sz="14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MPa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-49</a:t>
                      </a:r>
                      <a:endParaRPr kumimoji="0" lang="en-GB" sz="140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-55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934315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052" t="44790" r="12079" b="17239"/>
          <a:stretch/>
        </p:blipFill>
        <p:spPr>
          <a:xfrm>
            <a:off x="5943058" y="496935"/>
            <a:ext cx="3352477" cy="2080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3424" t="30608" r="73882" b="27301"/>
          <a:stretch/>
        </p:blipFill>
        <p:spPr>
          <a:xfrm>
            <a:off x="5250974" y="349300"/>
            <a:ext cx="642257" cy="211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0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Mechanical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21521"/>
            <a:ext cx="5338130" cy="272388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Fulfills </a:t>
            </a:r>
            <a:r>
              <a:rPr lang="en-US" sz="2400" dirty="0" err="1" smtClean="0"/>
              <a:t>EuroCirCol</a:t>
            </a:r>
            <a:r>
              <a:rPr lang="en-US" sz="2400" dirty="0" smtClean="0"/>
              <a:t> Criteria. </a:t>
            </a:r>
          </a:p>
          <a:p>
            <a:pPr lvl="1"/>
            <a:r>
              <a:rPr lang="en-US" sz="2000" dirty="0" smtClean="0"/>
              <a:t>Max. Coil stress = 150 MPa at RT</a:t>
            </a:r>
          </a:p>
          <a:p>
            <a:pPr lvl="1"/>
            <a:r>
              <a:rPr lang="en-US" sz="2000" dirty="0"/>
              <a:t>Max. Coil stress = </a:t>
            </a:r>
            <a:r>
              <a:rPr lang="en-US" sz="2000" dirty="0" smtClean="0"/>
              <a:t>200 MPa </a:t>
            </a:r>
            <a:r>
              <a:rPr lang="en-US" sz="2000" dirty="0"/>
              <a:t>at </a:t>
            </a:r>
            <a:r>
              <a:rPr lang="en-US" sz="2000" dirty="0" smtClean="0"/>
              <a:t>1.9 K</a:t>
            </a:r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" t="4530" r="28228" b="4298"/>
          <a:stretch/>
        </p:blipFill>
        <p:spPr>
          <a:xfrm>
            <a:off x="5349124" y="1688075"/>
            <a:ext cx="3799040" cy="37158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58" y="3701143"/>
            <a:ext cx="2227943" cy="16756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915" y="3707068"/>
            <a:ext cx="2264020" cy="170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1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3" y="1325606"/>
            <a:ext cx="8577943" cy="4667421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Conductor and cable</a:t>
            </a:r>
          </a:p>
          <a:p>
            <a:pPr lvl="1"/>
            <a:r>
              <a:rPr lang="en-GB" sz="1400" i="1" dirty="0"/>
              <a:t>Non-graded</a:t>
            </a:r>
            <a:r>
              <a:rPr lang="en-GB" sz="1400" dirty="0"/>
              <a:t>: Strand, cable and insulation parameters defined. Three cable unit lengths have been produced.</a:t>
            </a:r>
          </a:p>
          <a:p>
            <a:pPr lvl="1"/>
            <a:r>
              <a:rPr lang="en-GB" sz="1400" i="1" dirty="0"/>
              <a:t>Graded</a:t>
            </a:r>
            <a:r>
              <a:rPr lang="en-GB" sz="1400" dirty="0"/>
              <a:t>: Strand parameters defined; cable and insulation parameters to be defined.</a:t>
            </a:r>
          </a:p>
          <a:p>
            <a:r>
              <a:rPr lang="en-GB" sz="1600" dirty="0">
                <a:solidFill>
                  <a:srgbClr val="FF0000"/>
                </a:solidFill>
              </a:rPr>
              <a:t>Non-graded coils</a:t>
            </a:r>
          </a:p>
          <a:p>
            <a:pPr lvl="1"/>
            <a:r>
              <a:rPr lang="en-GB" sz="1400" dirty="0"/>
              <a:t>Cross section and end design defined for ERMC and RMM.</a:t>
            </a:r>
          </a:p>
          <a:p>
            <a:pPr lvl="1"/>
            <a:r>
              <a:rPr lang="en-GB" sz="1400" dirty="0" smtClean="0"/>
              <a:t>Coil parts for three coils received.</a:t>
            </a:r>
            <a:endParaRPr lang="en-GB" sz="1400" dirty="0"/>
          </a:p>
          <a:p>
            <a:pPr lvl="1"/>
            <a:r>
              <a:rPr lang="en-GB" sz="1400" dirty="0"/>
              <a:t>ERMC coil fabrication starts in </a:t>
            </a:r>
            <a:r>
              <a:rPr lang="en-GB" sz="1400" dirty="0" smtClean="0"/>
              <a:t>October </a:t>
            </a:r>
            <a:r>
              <a:rPr lang="en-GB" sz="1400" dirty="0"/>
              <a:t>2017. </a:t>
            </a:r>
          </a:p>
          <a:p>
            <a:r>
              <a:rPr lang="en-GB" sz="1600" dirty="0">
                <a:solidFill>
                  <a:srgbClr val="FF0000"/>
                </a:solidFill>
              </a:rPr>
              <a:t>Graded coils</a:t>
            </a:r>
          </a:p>
          <a:p>
            <a:pPr lvl="1"/>
            <a:r>
              <a:rPr lang="en-GB" sz="1400" dirty="0" smtClean="0"/>
              <a:t>2D Mechanical and Magnetic design done for the graded design.</a:t>
            </a:r>
            <a:endParaRPr lang="en-GB" sz="1400" dirty="0"/>
          </a:p>
          <a:p>
            <a:pPr lvl="1"/>
            <a:r>
              <a:rPr lang="en-GB" sz="1400" dirty="0"/>
              <a:t>Activity on High Field Nb</a:t>
            </a:r>
            <a:r>
              <a:rPr lang="en-GB" sz="1400" baseline="-25000" dirty="0"/>
              <a:t>3</a:t>
            </a:r>
            <a:r>
              <a:rPr lang="en-GB" sz="1400" dirty="0"/>
              <a:t>Sn splice development launched, but further progress is required before launching the detailed graded coil design. </a:t>
            </a:r>
          </a:p>
          <a:p>
            <a:pPr lvl="2"/>
            <a:r>
              <a:rPr lang="en-GB" sz="1200" dirty="0"/>
              <a:t>Relaying on EPFL program for the high field splice development.</a:t>
            </a:r>
          </a:p>
          <a:p>
            <a:r>
              <a:rPr lang="en-GB" sz="1600" dirty="0">
                <a:solidFill>
                  <a:srgbClr val="FF0000"/>
                </a:solidFill>
              </a:rPr>
              <a:t>Structure</a:t>
            </a:r>
          </a:p>
          <a:p>
            <a:pPr lvl="1"/>
            <a:r>
              <a:rPr lang="en-GB" sz="1400" dirty="0"/>
              <a:t>Baseline design completed.</a:t>
            </a:r>
          </a:p>
          <a:p>
            <a:pPr lvl="1"/>
            <a:r>
              <a:rPr lang="en-GB" sz="1400" dirty="0"/>
              <a:t>Aluminium </a:t>
            </a:r>
            <a:r>
              <a:rPr lang="en-GB" sz="1400" dirty="0" smtClean="0"/>
              <a:t>shells received, </a:t>
            </a:r>
            <a:r>
              <a:rPr lang="en-GB" sz="1400" dirty="0"/>
              <a:t>yokes and pads </a:t>
            </a:r>
            <a:r>
              <a:rPr lang="en-GB" sz="1400" dirty="0" smtClean="0"/>
              <a:t>expected to be delivered in January 2018</a:t>
            </a:r>
            <a:endParaRPr lang="en-GB" sz="1400" dirty="0"/>
          </a:p>
          <a:p>
            <a:pPr lvl="1"/>
            <a:r>
              <a:rPr lang="en-GB" sz="1400" dirty="0"/>
              <a:t>End plate </a:t>
            </a:r>
            <a:r>
              <a:rPr lang="en-GB" sz="1400" dirty="0" smtClean="0"/>
              <a:t>is in the critical path, but hopefully available February 2018.</a:t>
            </a:r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44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ERMC and RMM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156"/>
          <p:cNvSpPr txBox="1"/>
          <p:nvPr/>
        </p:nvSpPr>
        <p:spPr>
          <a:xfrm>
            <a:off x="457200" y="1421424"/>
            <a:ext cx="424518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388" algn="l"/>
              </a:tabLst>
            </a:pPr>
            <a:r>
              <a:rPr lang="en-GB" sz="24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ERMC</a:t>
            </a:r>
            <a:endParaRPr lang="en-GB" b="1" dirty="0" smtClean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tabLst>
                <a:tab pos="179388" algn="l"/>
              </a:tabLst>
            </a:pPr>
            <a:r>
              <a:rPr lang="en-GB" dirty="0" smtClean="0">
                <a:latin typeface="+mj-lt"/>
                <a:cs typeface="Times New Roman" panose="02020603050405020304" pitchFamily="18" charset="0"/>
              </a:rPr>
              <a:t>Enhanced Racetrack Model Coil</a:t>
            </a:r>
          </a:p>
          <a:p>
            <a:pPr>
              <a:tabLst>
                <a:tab pos="179388" algn="l"/>
              </a:tabLst>
            </a:pPr>
            <a:r>
              <a:rPr lang="en-GB" dirty="0" smtClean="0">
                <a:latin typeface="+mj-lt"/>
                <a:cs typeface="Times New Roman" panose="02020603050405020304" pitchFamily="18" charset="0"/>
              </a:rPr>
              <a:t>16 T </a:t>
            </a:r>
            <a:r>
              <a:rPr lang="en-GB" dirty="0" err="1" smtClean="0">
                <a:latin typeface="+mj-lt"/>
                <a:cs typeface="Times New Roman" panose="02020603050405020304" pitchFamily="18" charset="0"/>
              </a:rPr>
              <a:t>midplane</a:t>
            </a:r>
            <a:r>
              <a:rPr lang="en-GB" dirty="0" smtClean="0">
                <a:latin typeface="+mj-lt"/>
                <a:cs typeface="Times New Roman" panose="02020603050405020304" pitchFamily="18" charset="0"/>
              </a:rPr>
              <a:t>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Demonstrate field on the 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Coil </a:t>
            </a:r>
            <a:r>
              <a:rPr lang="en-GB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technology development</a:t>
            </a:r>
          </a:p>
          <a:p>
            <a:pPr>
              <a:tabLst>
                <a:tab pos="179388" algn="l"/>
              </a:tabLst>
            </a:pPr>
            <a:endParaRPr lang="en-GB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167"/>
          <p:cNvSpPr txBox="1"/>
          <p:nvPr/>
        </p:nvSpPr>
        <p:spPr>
          <a:xfrm>
            <a:off x="388770" y="3891900"/>
            <a:ext cx="56427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79388" algn="l"/>
              </a:tabLst>
            </a:pPr>
            <a:r>
              <a:rPr lang="en-GB" sz="2400" b="1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RMM</a:t>
            </a:r>
            <a:endParaRPr lang="en-GB" b="1" dirty="0" smtClean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tabLst>
                <a:tab pos="179388" algn="l"/>
              </a:tabLst>
            </a:pPr>
            <a:r>
              <a:rPr lang="en-GB" dirty="0" smtClean="0">
                <a:latin typeface="+mj-lt"/>
                <a:cs typeface="Times New Roman" panose="02020603050405020304" pitchFamily="18" charset="0"/>
              </a:rPr>
              <a:t>Racetrack Model Magnet</a:t>
            </a:r>
          </a:p>
          <a:p>
            <a:pPr>
              <a:tabLst>
                <a:tab pos="179388" algn="l"/>
              </a:tabLst>
            </a:pPr>
            <a:r>
              <a:rPr lang="en-GB" dirty="0" smtClean="0">
                <a:latin typeface="+mj-lt"/>
                <a:cs typeface="Times New Roman" panose="02020603050405020304" pitchFamily="18" charset="0"/>
              </a:rPr>
              <a:t>16 T in a 50 mm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Demonstrate field on the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Mechanics (including inner coil support)</a:t>
            </a:r>
            <a:endParaRPr lang="en-GB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tabLst>
                <a:tab pos="179388" algn="l"/>
              </a:tabLst>
            </a:pPr>
            <a:endParaRPr lang="en-GB" dirty="0" smtClean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6525400" y="1183101"/>
            <a:ext cx="809414" cy="4564624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312350" y="2588250"/>
            <a:ext cx="1746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Base </a:t>
            </a:r>
            <a:r>
              <a:rPr lang="en-GB" dirty="0" smtClean="0"/>
              <a:t>for the </a:t>
            </a:r>
            <a:r>
              <a:rPr lang="en-GB" dirty="0" smtClean="0">
                <a:solidFill>
                  <a:srgbClr val="FF0000"/>
                </a:solidFill>
              </a:rPr>
              <a:t>development </a:t>
            </a:r>
            <a:r>
              <a:rPr lang="en-GB" dirty="0" smtClean="0"/>
              <a:t>of the </a:t>
            </a:r>
            <a:r>
              <a:rPr lang="en-GB" dirty="0" smtClean="0">
                <a:solidFill>
                  <a:srgbClr val="FF0000"/>
                </a:solidFill>
              </a:rPr>
              <a:t>technology</a:t>
            </a:r>
            <a:r>
              <a:rPr lang="en-GB" dirty="0" smtClean="0"/>
              <a:t> needed for the 16 T dipole program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8745" y="3442212"/>
            <a:ext cx="3011351" cy="24437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7647" y="1223494"/>
            <a:ext cx="2673546" cy="221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23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ERMC &amp; RMM design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6649" y="1192695"/>
            <a:ext cx="439248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Stage 1 priorities:</a:t>
            </a:r>
          </a:p>
          <a:p>
            <a:endParaRPr lang="en-GB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>
                <a:cs typeface="Times New Roman" panose="02020603050405020304" pitchFamily="18" charset="0"/>
              </a:rPr>
              <a:t>Demonstrate the field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GB" sz="1600" dirty="0">
                <a:cs typeface="Times New Roman" panose="02020603050405020304" pitchFamily="18" charset="0"/>
                <a:sym typeface="Wingdings" panose="05000000000000000000" pitchFamily="2" charset="2"/>
              </a:rPr>
              <a:t>Design based on the “available” critical current density (~20% lower 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than FCC target at </a:t>
            </a:r>
            <a:r>
              <a:rPr lang="en-GB" sz="1600" dirty="0">
                <a:cs typeface="Times New Roman" panose="02020603050405020304" pitchFamily="18" charset="0"/>
                <a:sym typeface="Wingdings" panose="05000000000000000000" pitchFamily="2" charset="2"/>
              </a:rPr>
              <a:t>18 T, 4.2 K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As field quality is not an objective, profit from the use of an iron pole to decrease the ratio between the field in the aperture and in the coil to ~ 1</a:t>
            </a:r>
            <a:endParaRPr lang="en-GB" sz="1600" dirty="0" smtClean="0"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cs typeface="Times New Roman" panose="02020603050405020304" pitchFamily="18" charset="0"/>
              </a:rPr>
              <a:t>Study the </a:t>
            </a:r>
            <a:r>
              <a:rPr lang="en-GB" sz="1600" dirty="0" smtClean="0">
                <a:cs typeface="Times New Roman" panose="02020603050405020304" pitchFamily="18" charset="0"/>
              </a:rPr>
              <a:t>mechanics</a:t>
            </a:r>
            <a:endParaRPr lang="en-GB" sz="1600" dirty="0"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endParaRPr lang="en-GB" sz="1600" dirty="0"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4840" y="1175694"/>
            <a:ext cx="440204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Stage 2 priorities:</a:t>
            </a:r>
          </a:p>
          <a:p>
            <a:endParaRPr lang="en-GB" sz="1600" b="1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cs typeface="Times New Roman" panose="02020603050405020304" pitchFamily="18" charset="0"/>
              </a:rPr>
              <a:t>Coil size </a:t>
            </a:r>
            <a:r>
              <a:rPr lang="en-GB" sz="16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Grading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Design based on the target FCC critical current density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High Field Nb</a:t>
            </a:r>
            <a:r>
              <a:rPr lang="en-GB" sz="1600" baseline="-250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en-GB" sz="1600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Sn splice development needed</a:t>
            </a:r>
            <a:endParaRPr lang="en-GB" sz="1600" dirty="0"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cs typeface="Times New Roman" panose="02020603050405020304" pitchFamily="18" charset="0"/>
              </a:rPr>
              <a:t>Field </a:t>
            </a:r>
            <a:r>
              <a:rPr lang="en-GB" sz="1600" dirty="0" smtClean="0">
                <a:cs typeface="Times New Roman" panose="02020603050405020304" pitchFamily="18" charset="0"/>
              </a:rPr>
              <a:t>quality (</a:t>
            </a:r>
            <a:r>
              <a:rPr lang="en-GB" sz="1600" dirty="0" err="1" smtClean="0">
                <a:cs typeface="Times New Roman" panose="02020603050405020304" pitchFamily="18" charset="0"/>
              </a:rPr>
              <a:t>b</a:t>
            </a:r>
            <a:r>
              <a:rPr lang="en-GB" sz="1600" baseline="-25000" dirty="0" err="1" smtClean="0">
                <a:cs typeface="Times New Roman" panose="02020603050405020304" pitchFamily="18" charset="0"/>
              </a:rPr>
              <a:t>n</a:t>
            </a:r>
            <a:r>
              <a:rPr lang="en-GB" sz="1600" dirty="0" smtClean="0">
                <a:cs typeface="Times New Roman" panose="02020603050405020304" pitchFamily="18" charset="0"/>
              </a:rPr>
              <a:t>&lt;10 units, including iron saturation)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cs typeface="Times New Roman" panose="02020603050405020304" pitchFamily="18" charset="0"/>
              </a:rPr>
              <a:t>Still, it will need to be accommodated within the same structure, changing only the collar pack assembly</a:t>
            </a:r>
            <a:endParaRPr lang="en-GB" sz="1600" dirty="0">
              <a:cs typeface="Times New Roman" panose="02020603050405020304" pitchFamily="18" charset="0"/>
            </a:endParaRPr>
          </a:p>
          <a:p>
            <a:endParaRPr lang="en-GB" sz="16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455623" y="1192695"/>
            <a:ext cx="1" cy="3047464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ight Brace 7"/>
          <p:cNvSpPr/>
          <p:nvPr/>
        </p:nvSpPr>
        <p:spPr>
          <a:xfrm rot="5400000">
            <a:off x="2027871" y="2170298"/>
            <a:ext cx="439345" cy="4184750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9" name="Right Brace 8"/>
          <p:cNvSpPr/>
          <p:nvPr/>
        </p:nvSpPr>
        <p:spPr>
          <a:xfrm rot="5400000">
            <a:off x="6473729" y="2186053"/>
            <a:ext cx="439345" cy="4184750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0" name="Content Placeholder 36"/>
          <p:cNvSpPr>
            <a:spLocks noGrp="1"/>
          </p:cNvSpPr>
          <p:nvPr>
            <p:ph idx="1"/>
          </p:nvPr>
        </p:nvSpPr>
        <p:spPr>
          <a:xfrm>
            <a:off x="0" y="4555790"/>
            <a:ext cx="4600712" cy="1452304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Non graded design</a:t>
            </a:r>
          </a:p>
          <a:p>
            <a:r>
              <a:rPr lang="en-GB" sz="1600" dirty="0" smtClean="0"/>
              <a:t>Design finished</a:t>
            </a:r>
          </a:p>
          <a:p>
            <a:r>
              <a:rPr lang="en-GB" sz="1600" dirty="0" smtClean="0"/>
              <a:t>Components for the magnet structure under procurement</a:t>
            </a:r>
          </a:p>
        </p:txBody>
      </p:sp>
      <p:sp>
        <p:nvSpPr>
          <p:cNvPr id="11" name="Content Placeholder 36"/>
          <p:cNvSpPr txBox="1">
            <a:spLocks/>
          </p:cNvSpPr>
          <p:nvPr/>
        </p:nvSpPr>
        <p:spPr>
          <a:xfrm>
            <a:off x="4529137" y="4553922"/>
            <a:ext cx="4614864" cy="16844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Graded design</a:t>
            </a:r>
          </a:p>
          <a:p>
            <a:r>
              <a:rPr lang="en-GB" sz="1600" dirty="0" smtClean="0"/>
              <a:t>2D magnetic and mechanical design done</a:t>
            </a:r>
          </a:p>
          <a:p>
            <a:r>
              <a:rPr lang="en-GB" sz="1600" dirty="0" smtClean="0"/>
              <a:t>Activity launched on splice development, but further feedback needed before starting the engineering design.</a:t>
            </a:r>
          </a:p>
        </p:txBody>
      </p:sp>
    </p:spTree>
    <p:extLst>
      <p:ext uri="{BB962C8B-B14F-4D97-AF65-F5344CB8AC3E}">
        <p14:creationId xmlns:p14="http://schemas.microsoft.com/office/powerpoint/2010/main" val="386478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Non-Graded Design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10/6/2017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2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5757863"/>
            <a:ext cx="9372600" cy="1285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Strand and Cable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86450" y="115268"/>
            <a:ext cx="3030699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B. Bordini</a:t>
            </a:r>
            <a:r>
              <a:rPr lang="en-GB" sz="1400" dirty="0">
                <a:solidFill>
                  <a:srgbClr val="00B050"/>
                </a:solidFill>
              </a:rPr>
              <a:t> &amp; </a:t>
            </a:r>
            <a:r>
              <a:rPr lang="en-GB" sz="1400" dirty="0" smtClean="0">
                <a:solidFill>
                  <a:srgbClr val="00B050"/>
                </a:solidFill>
              </a:rPr>
              <a:t>J</a:t>
            </a:r>
            <a:r>
              <a:rPr lang="en-GB" sz="1400" dirty="0">
                <a:solidFill>
                  <a:srgbClr val="00B050"/>
                </a:solidFill>
              </a:rPr>
              <a:t>. Fleiter &amp; A. </a:t>
            </a:r>
            <a:r>
              <a:rPr lang="en-GB" sz="1400" dirty="0" err="1" smtClean="0">
                <a:solidFill>
                  <a:srgbClr val="00B050"/>
                </a:solidFill>
              </a:rPr>
              <a:t>Bonasia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211860"/>
            <a:ext cx="4243388" cy="417452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1 mm </a:t>
            </a:r>
            <a:r>
              <a:rPr lang="en-GB" sz="2000" dirty="0"/>
              <a:t>d</a:t>
            </a:r>
            <a:r>
              <a:rPr lang="en-GB" sz="2000" dirty="0" smtClean="0"/>
              <a:t>iameter wire, </a:t>
            </a:r>
            <a:r>
              <a:rPr lang="en-GB" sz="2000" dirty="0" smtClean="0">
                <a:solidFill>
                  <a:srgbClr val="FF0000"/>
                </a:solidFill>
              </a:rPr>
              <a:t>cu/</a:t>
            </a:r>
            <a:r>
              <a:rPr lang="en-GB" sz="2000" dirty="0" err="1" smtClean="0">
                <a:solidFill>
                  <a:srgbClr val="FF0000"/>
                </a:solidFill>
              </a:rPr>
              <a:t>sc</a:t>
            </a:r>
            <a:r>
              <a:rPr lang="en-GB" sz="2000" dirty="0" smtClean="0">
                <a:solidFill>
                  <a:srgbClr val="FF0000"/>
                </a:solidFill>
              </a:rPr>
              <a:t> =1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>
                <a:solidFill>
                  <a:srgbClr val="FF0000"/>
                </a:solidFill>
              </a:rPr>
              <a:t>RRP </a:t>
            </a:r>
            <a:r>
              <a:rPr lang="en-GB" sz="2000" dirty="0" smtClean="0">
                <a:solidFill>
                  <a:srgbClr val="FF0000"/>
                </a:solidFill>
              </a:rPr>
              <a:t>120/127 </a:t>
            </a:r>
            <a:r>
              <a:rPr lang="en-GB" sz="2000" dirty="0"/>
              <a:t>(62-64 </a:t>
            </a:r>
            <a:r>
              <a:rPr lang="en-GB" sz="2000" dirty="0" smtClean="0"/>
              <a:t>µm) &amp; </a:t>
            </a:r>
            <a:r>
              <a:rPr lang="en-GB" sz="2000" dirty="0" smtClean="0">
                <a:solidFill>
                  <a:srgbClr val="FF0000"/>
                </a:solidFill>
              </a:rPr>
              <a:t>RRP 150/169 </a:t>
            </a:r>
            <a:r>
              <a:rPr lang="en-GB" sz="2000" dirty="0"/>
              <a:t>(54-55 </a:t>
            </a:r>
            <a:r>
              <a:rPr lang="en-GB" sz="2000" dirty="0" smtClean="0"/>
              <a:t>µm)</a:t>
            </a:r>
            <a:endParaRPr lang="en-GB" sz="2000" dirty="0"/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40-strand </a:t>
            </a:r>
            <a:r>
              <a:rPr lang="en-GB" sz="2000" dirty="0"/>
              <a:t>cable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000" dirty="0"/>
              <a:t>Bare width x thickness: </a:t>
            </a:r>
          </a:p>
          <a:p>
            <a:pPr marL="448056" lvl="1" indent="0">
              <a:buNone/>
              <a:defRPr/>
            </a:pPr>
            <a:r>
              <a:rPr lang="en-GB" sz="2000" dirty="0">
                <a:solidFill>
                  <a:srgbClr val="FF0000"/>
                </a:solidFill>
              </a:rPr>
              <a:t>		20.9</a:t>
            </a:r>
            <a:r>
              <a:rPr lang="en-GB" sz="2000" dirty="0"/>
              <a:t> x </a:t>
            </a:r>
            <a:r>
              <a:rPr lang="en-GB" sz="2000" dirty="0">
                <a:solidFill>
                  <a:srgbClr val="FF0000"/>
                </a:solidFill>
              </a:rPr>
              <a:t>1.82 </a:t>
            </a:r>
            <a:r>
              <a:rPr lang="en-GB" sz="2000" dirty="0"/>
              <a:t>mm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2000" dirty="0"/>
              <a:t>SS core </a:t>
            </a:r>
            <a:r>
              <a:rPr lang="en-US" sz="2000" dirty="0"/>
              <a:t>14 mm wide and 25 </a:t>
            </a:r>
            <a:r>
              <a:rPr lang="en-US" sz="2000" dirty="0" err="1"/>
              <a:t>μm</a:t>
            </a:r>
            <a:r>
              <a:rPr lang="en-US" sz="2000" dirty="0"/>
              <a:t> thick 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3</a:t>
            </a:r>
            <a:r>
              <a:rPr lang="en-GB" sz="2000" dirty="0" smtClean="0"/>
              <a:t> </a:t>
            </a:r>
            <a:r>
              <a:rPr lang="en-GB" sz="2000" dirty="0"/>
              <a:t>cable </a:t>
            </a:r>
            <a:r>
              <a:rPr lang="en-GB" sz="2000" dirty="0">
                <a:solidFill>
                  <a:srgbClr val="FF0000"/>
                </a:solidFill>
              </a:rPr>
              <a:t>unit lengths</a:t>
            </a:r>
            <a:r>
              <a:rPr lang="en-GB" sz="2000" dirty="0"/>
              <a:t> (220 m x 3</a:t>
            </a:r>
            <a:r>
              <a:rPr lang="en-GB" sz="2000" dirty="0" smtClean="0"/>
              <a:t>) available</a:t>
            </a:r>
          </a:p>
          <a:p>
            <a:pPr lvl="1">
              <a:buFont typeface="Arial" charset="0"/>
              <a:buChar char="•"/>
              <a:defRPr/>
            </a:pPr>
            <a:endParaRPr lang="en-GB" sz="2000" dirty="0" smtClean="0"/>
          </a:p>
          <a:p>
            <a:pPr marL="448056" lvl="1" indent="0">
              <a:buFont typeface="Arial"/>
              <a:buNone/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		</a:t>
            </a:r>
            <a:endParaRPr lang="en-US" sz="20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700" y="1147361"/>
            <a:ext cx="4584024" cy="34370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" t="12650" r="21113" b="15448"/>
          <a:stretch/>
        </p:blipFill>
        <p:spPr>
          <a:xfrm>
            <a:off x="420926" y="5138949"/>
            <a:ext cx="8496223" cy="17007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16" y="4633437"/>
            <a:ext cx="9311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Assumed growth during HT :</a:t>
            </a:r>
            <a:r>
              <a:rPr lang="en-GB" sz="2000" dirty="0">
                <a:solidFill>
                  <a:srgbClr val="FF0000"/>
                </a:solidFill>
              </a:rPr>
              <a:t> 3%</a:t>
            </a:r>
            <a:r>
              <a:rPr lang="en-GB" sz="2000" dirty="0"/>
              <a:t> (thickness), </a:t>
            </a:r>
            <a:r>
              <a:rPr lang="en-GB" sz="2000" dirty="0">
                <a:solidFill>
                  <a:srgbClr val="FF0000"/>
                </a:solidFill>
              </a:rPr>
              <a:t>1%</a:t>
            </a:r>
            <a:r>
              <a:rPr lang="en-GB" sz="2000" dirty="0"/>
              <a:t> (width)</a:t>
            </a:r>
          </a:p>
        </p:txBody>
      </p:sp>
    </p:spTree>
    <p:extLst>
      <p:ext uri="{BB962C8B-B14F-4D97-AF65-F5344CB8AC3E}">
        <p14:creationId xmlns:p14="http://schemas.microsoft.com/office/powerpoint/2010/main" val="342368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insulation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87956" y="1284006"/>
            <a:ext cx="5288716" cy="2885658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Baseline: </a:t>
            </a:r>
            <a:r>
              <a:rPr lang="en-GB" sz="2000" dirty="0" smtClean="0">
                <a:solidFill>
                  <a:srgbClr val="FF0000"/>
                </a:solidFill>
              </a:rPr>
              <a:t>0.150 </a:t>
            </a:r>
            <a:r>
              <a:rPr lang="en-GB" sz="2000" baseline="30000" dirty="0" smtClean="0">
                <a:solidFill>
                  <a:srgbClr val="FF0000"/>
                </a:solidFill>
              </a:rPr>
              <a:t>+0.00/-0.02 mm</a:t>
            </a:r>
            <a:r>
              <a:rPr lang="en-GB" sz="2000" dirty="0" smtClean="0">
                <a:solidFill>
                  <a:srgbClr val="FF0000"/>
                </a:solidFill>
              </a:rPr>
              <a:t> Mica-Glass</a:t>
            </a:r>
            <a:r>
              <a:rPr lang="en-GB" sz="2000" dirty="0" smtClean="0"/>
              <a:t> Insulation</a:t>
            </a:r>
          </a:p>
          <a:p>
            <a:pPr>
              <a:buFont typeface="Arial" charset="0"/>
              <a:buChar char="•"/>
              <a:defRPr/>
            </a:pPr>
            <a:r>
              <a:rPr lang="en-GB" sz="2000" dirty="0" smtClean="0"/>
              <a:t>Insulation tests preformed to define the best parameters: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</a:rPr>
              <a:t>S2 glass 636 11 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</a:rPr>
              <a:t>TEX yarn</a:t>
            </a:r>
            <a:endParaRPr lang="en-GB" sz="1600" dirty="0"/>
          </a:p>
          <a:p>
            <a:pPr lvl="1">
              <a:buFont typeface="Arial" charset="0"/>
              <a:buChar char="•"/>
              <a:defRPr/>
            </a:pPr>
            <a:r>
              <a:rPr lang="en-GB" sz="1600" dirty="0" smtClean="0"/>
              <a:t>14 yarns (ply) per bobbin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600" dirty="0"/>
              <a:t>32 </a:t>
            </a:r>
            <a:r>
              <a:rPr lang="en-GB" sz="1600" dirty="0" smtClean="0"/>
              <a:t>bobbins</a:t>
            </a:r>
          </a:p>
          <a:p>
            <a:pPr lvl="1">
              <a:buFont typeface="Arial" charset="0"/>
              <a:buChar char="•"/>
              <a:defRPr/>
            </a:pPr>
            <a:r>
              <a:rPr lang="en-GB" sz="1600" dirty="0" smtClean="0"/>
              <a:t>Speed (angle) set to guarantee full coverage and appropriate thickness</a:t>
            </a:r>
            <a:endParaRPr lang="en-GB" sz="1600" dirty="0"/>
          </a:p>
          <a:p>
            <a:endParaRPr lang="en-GB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3" b="38843"/>
          <a:stretch/>
        </p:blipFill>
        <p:spPr>
          <a:xfrm>
            <a:off x="197654" y="4592225"/>
            <a:ext cx="5395560" cy="1241117"/>
          </a:xfrm>
          <a:prstGeom prst="rect">
            <a:avLst/>
          </a:prstGeom>
        </p:spPr>
      </p:pic>
      <p:pic>
        <p:nvPicPr>
          <p:cNvPr id="17" name="Picture 84" descr="yarn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036" y="4404576"/>
            <a:ext cx="1533779" cy="115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7296352" y="5833342"/>
            <a:ext cx="6110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000">
                <a:solidFill>
                  <a:srgbClr val="000000"/>
                </a:solidFill>
                <a:latin typeface="Calibri" panose="020F0502020204030204" pitchFamily="34" charset="0"/>
              </a:rPr>
              <a:t>yarns</a:t>
            </a:r>
            <a:endParaRPr lang="en-GB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H="1" flipV="1">
            <a:off x="7023213" y="5584620"/>
            <a:ext cx="578688" cy="248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8" idx="0"/>
          </p:cNvCxnSpPr>
          <p:nvPr/>
        </p:nvCxnSpPr>
        <p:spPr>
          <a:xfrm flipV="1">
            <a:off x="7601901" y="5584620"/>
            <a:ext cx="305549" cy="248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818969" y="637274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https://indico.cern.ch/event/641886/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908" t="27437" r="68956" b="13826"/>
          <a:stretch/>
        </p:blipFill>
        <p:spPr>
          <a:xfrm>
            <a:off x="5579012" y="1472792"/>
            <a:ext cx="3467089" cy="253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insulation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3587"/>
            <a:ext cx="6267450" cy="966652"/>
          </a:xfrm>
        </p:spPr>
        <p:txBody>
          <a:bodyPr>
            <a:normAutofit/>
          </a:bodyPr>
          <a:lstStyle/>
          <a:p>
            <a:r>
              <a:rPr lang="en-GB" sz="1600" dirty="0" smtClean="0"/>
              <a:t>Some evidences on </a:t>
            </a:r>
            <a:r>
              <a:rPr lang="en-GB" sz="1600" dirty="0" smtClean="0">
                <a:solidFill>
                  <a:srgbClr val="FF0000"/>
                </a:solidFill>
              </a:rPr>
              <a:t>11 T </a:t>
            </a:r>
            <a:r>
              <a:rPr lang="en-GB" sz="1600" dirty="0" smtClean="0"/>
              <a:t>and </a:t>
            </a:r>
            <a:r>
              <a:rPr lang="en-GB" sz="1600" dirty="0" smtClean="0">
                <a:solidFill>
                  <a:srgbClr val="FF0000"/>
                </a:solidFill>
              </a:rPr>
              <a:t>SMC 11 T </a:t>
            </a:r>
            <a:r>
              <a:rPr lang="en-GB" sz="1600" dirty="0" smtClean="0"/>
              <a:t>that the </a:t>
            </a:r>
            <a:r>
              <a:rPr lang="en-GB" sz="1600" dirty="0" smtClean="0">
                <a:solidFill>
                  <a:srgbClr val="FF0000"/>
                </a:solidFill>
              </a:rPr>
              <a:t>C-Shape mica </a:t>
            </a:r>
            <a:r>
              <a:rPr lang="en-GB" sz="1600" dirty="0" smtClean="0"/>
              <a:t>can have a negative impact on the uniformity of </a:t>
            </a:r>
            <a:r>
              <a:rPr lang="en-GB" sz="1600" dirty="0" smtClean="0">
                <a:solidFill>
                  <a:srgbClr val="FF0000"/>
                </a:solidFill>
              </a:rPr>
              <a:t>the pressure distribution</a:t>
            </a:r>
            <a:r>
              <a:rPr lang="en-GB" sz="1600" dirty="0" smtClean="0"/>
              <a:t>.</a:t>
            </a:r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8" t="668" r="4334" b="1961"/>
          <a:stretch/>
        </p:blipFill>
        <p:spPr>
          <a:xfrm rot="16200000">
            <a:off x="3342033" y="1035770"/>
            <a:ext cx="651415" cy="5028453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42" r="1893" b="4929"/>
          <a:stretch/>
        </p:blipFill>
        <p:spPr>
          <a:xfrm rot="16140000">
            <a:off x="3269435" y="524565"/>
            <a:ext cx="654320" cy="47130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210707" y="4495656"/>
            <a:ext cx="5379866" cy="16159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After some iterations, braiding with </a:t>
            </a:r>
            <a:r>
              <a:rPr lang="en-GB" sz="1600" dirty="0" smtClean="0">
                <a:solidFill>
                  <a:srgbClr val="FF0000"/>
                </a:solidFill>
              </a:rPr>
              <a:t>wider mica </a:t>
            </a:r>
            <a:r>
              <a:rPr lang="en-GB" sz="1600" dirty="0" smtClean="0"/>
              <a:t>tapes </a:t>
            </a:r>
            <a:r>
              <a:rPr lang="en-GB" sz="1600" dirty="0" smtClean="0">
                <a:solidFill>
                  <a:srgbClr val="FF0000"/>
                </a:solidFill>
              </a:rPr>
              <a:t>(44 mm)  </a:t>
            </a:r>
            <a:r>
              <a:rPr lang="en-GB" sz="1600" dirty="0" smtClean="0"/>
              <a:t>feasible.</a:t>
            </a:r>
          </a:p>
          <a:p>
            <a:r>
              <a:rPr lang="en-US" sz="1600" dirty="0" smtClean="0"/>
              <a:t>One cable unit length insulated, ready to be wound.</a:t>
            </a:r>
          </a:p>
          <a:p>
            <a:r>
              <a:rPr lang="en-US" sz="1600" dirty="0" smtClean="0"/>
              <a:t>The other two cable unit lengths will be insulated end of October.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" t="7766" r="22462" b="13785"/>
          <a:stretch/>
        </p:blipFill>
        <p:spPr>
          <a:xfrm rot="5400000">
            <a:off x="6091426" y="1393822"/>
            <a:ext cx="3241545" cy="26726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8688" y="2110669"/>
            <a:ext cx="6049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Contact pressure on outer coil turns, SMC11T under 50 MPa compression</a:t>
            </a:r>
            <a:endParaRPr lang="en-GB" sz="1400" i="1" dirty="0"/>
          </a:p>
        </p:txBody>
      </p:sp>
      <p:sp>
        <p:nvSpPr>
          <p:cNvPr id="13" name="Rectangle 12"/>
          <p:cNvSpPr/>
          <p:nvPr/>
        </p:nvSpPr>
        <p:spPr>
          <a:xfrm>
            <a:off x="94818" y="2575658"/>
            <a:ext cx="950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/>
              <a:t>SMC11T-1 </a:t>
            </a:r>
          </a:p>
          <a:p>
            <a:pPr algn="ctr"/>
            <a:r>
              <a:rPr lang="en-GB" sz="1200" dirty="0" smtClean="0"/>
              <a:t>(no mica)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94818" y="3299801"/>
            <a:ext cx="950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 smtClean="0"/>
              <a:t>SMC11T-3 </a:t>
            </a:r>
          </a:p>
          <a:p>
            <a:pPr algn="ctr"/>
            <a:r>
              <a:rPr lang="en-GB" sz="1200" dirty="0" smtClean="0"/>
              <a:t>(mica)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3008837" y="2604881"/>
            <a:ext cx="7809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900" dirty="0" smtClean="0">
                <a:solidFill>
                  <a:schemeClr val="bg1"/>
                </a:solidFill>
              </a:rPr>
              <a:t>Upper layer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21244" y="2842360"/>
            <a:ext cx="7809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900" dirty="0" smtClean="0">
                <a:solidFill>
                  <a:schemeClr val="bg1"/>
                </a:solidFill>
              </a:rPr>
              <a:t>Lower layer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82934" y="3303446"/>
            <a:ext cx="7809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900" dirty="0" smtClean="0"/>
              <a:t>Upper layer</a:t>
            </a:r>
            <a:endParaRPr lang="en-GB" sz="900" dirty="0"/>
          </a:p>
        </p:txBody>
      </p:sp>
      <p:sp>
        <p:nvSpPr>
          <p:cNvPr id="19" name="Rectangle 18"/>
          <p:cNvSpPr/>
          <p:nvPr/>
        </p:nvSpPr>
        <p:spPr>
          <a:xfrm>
            <a:off x="2995341" y="3540925"/>
            <a:ext cx="7809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900" dirty="0" smtClean="0"/>
              <a:t>Lower layer</a:t>
            </a:r>
            <a:endParaRPr lang="en-GB" sz="9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6311" y="55174"/>
            <a:ext cx="1388171" cy="78755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89104" y="6141121"/>
            <a:ext cx="70921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https://indico.cern.ch/event/641884</a:t>
            </a:r>
            <a:r>
              <a:rPr lang="en-GB" sz="1400" dirty="0" smtClean="0">
                <a:solidFill>
                  <a:schemeClr val="bg1"/>
                </a:solidFill>
              </a:rPr>
              <a:t>/</a:t>
            </a:r>
          </a:p>
          <a:p>
            <a:r>
              <a:rPr lang="en-GB" sz="1400" dirty="0">
                <a:solidFill>
                  <a:schemeClr val="bg1"/>
                </a:solidFill>
              </a:rPr>
              <a:t>https://indico.cern.ch/event/659541/contributions/2689641/attachments/1507432/2349396/Visite_CGP_ERMC.pdf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44174" y="826346"/>
            <a:ext cx="18517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i="1" dirty="0" smtClean="0"/>
              <a:t>Remark: plots not on scale</a:t>
            </a:r>
            <a:endParaRPr lang="en-GB" sz="1050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9859" t="40125" r="71753" b="34098"/>
          <a:stretch/>
        </p:blipFill>
        <p:spPr>
          <a:xfrm>
            <a:off x="6378228" y="4715871"/>
            <a:ext cx="2714581" cy="1189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6142" y="55175"/>
            <a:ext cx="1736668" cy="78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0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Magnetic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685" y="1240881"/>
            <a:ext cx="4419753" cy="157858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1800" b="1" dirty="0" smtClean="0">
                <a:solidFill>
                  <a:srgbClr val="FF0000"/>
                </a:solidFill>
              </a:rPr>
              <a:t>ERMC</a:t>
            </a:r>
            <a:endParaRPr lang="en-GB" sz="1600" dirty="0" smtClean="0"/>
          </a:p>
          <a:p>
            <a:r>
              <a:rPr lang="en-GB" sz="1600" dirty="0"/>
              <a:t>Two double-layers with </a:t>
            </a:r>
            <a:r>
              <a:rPr lang="en-GB" sz="1600" dirty="0" smtClean="0"/>
              <a:t>45 turns each wounded around a magnetic pole</a:t>
            </a:r>
          </a:p>
          <a:p>
            <a:r>
              <a:rPr lang="en-GB" sz="1600" dirty="0" err="1" smtClean="0"/>
              <a:t>B</a:t>
            </a:r>
            <a:r>
              <a:rPr lang="en-GB" sz="1600" baseline="-25000" dirty="0" err="1" smtClean="0"/>
              <a:t>p</a:t>
            </a:r>
            <a:r>
              <a:rPr lang="en-GB" sz="1600" dirty="0" smtClean="0"/>
              <a:t>/B</a:t>
            </a:r>
            <a:r>
              <a:rPr lang="en-GB" sz="1600" baseline="-25000" dirty="0" smtClean="0"/>
              <a:t>o</a:t>
            </a:r>
            <a:r>
              <a:rPr lang="en-GB" sz="1600" dirty="0" smtClean="0"/>
              <a:t> </a:t>
            </a:r>
            <a:r>
              <a:rPr lang="en-GB" sz="1600" dirty="0"/>
              <a:t>= </a:t>
            </a:r>
            <a:r>
              <a:rPr lang="en-GB" sz="1600" dirty="0" smtClean="0"/>
              <a:t>1.097</a:t>
            </a: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73438" y="1240881"/>
            <a:ext cx="4419753" cy="189452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rgbClr val="FF0000"/>
                </a:solidFill>
              </a:rPr>
              <a:t>RMM</a:t>
            </a:r>
            <a:r>
              <a:rPr lang="en-GB" sz="1800" dirty="0" smtClean="0"/>
              <a:t> (ERMC double layers +)</a:t>
            </a:r>
          </a:p>
          <a:p>
            <a:r>
              <a:rPr lang="en-GB" sz="1600" dirty="0" smtClean="0"/>
              <a:t>Middle double layer with 42 turns each wound around a titanium closed cavity</a:t>
            </a:r>
          </a:p>
          <a:p>
            <a:r>
              <a:rPr lang="en-GB" sz="1600" dirty="0" smtClean="0"/>
              <a:t>Coil aperture radius = 31 mm</a:t>
            </a:r>
          </a:p>
          <a:p>
            <a:r>
              <a:rPr lang="en-GB" sz="1600" dirty="0" smtClean="0"/>
              <a:t>Closed aperture radius = 25 mm</a:t>
            </a:r>
          </a:p>
          <a:p>
            <a:r>
              <a:rPr lang="en-GB" sz="1600" dirty="0" err="1" smtClean="0"/>
              <a:t>B</a:t>
            </a:r>
            <a:r>
              <a:rPr lang="en-GB" sz="1600" baseline="-25000" dirty="0" err="1" smtClean="0"/>
              <a:t>p</a:t>
            </a:r>
            <a:r>
              <a:rPr lang="en-GB" sz="1600" dirty="0" smtClean="0"/>
              <a:t>/B</a:t>
            </a:r>
            <a:r>
              <a:rPr lang="en-GB" sz="1600" baseline="-25000" dirty="0" smtClean="0"/>
              <a:t>o</a:t>
            </a:r>
            <a:r>
              <a:rPr lang="en-GB" sz="1600" dirty="0" smtClean="0"/>
              <a:t> = 1.097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8914"/>
          <a:stretch/>
        </p:blipFill>
        <p:spPr>
          <a:xfrm>
            <a:off x="4686299" y="3202348"/>
            <a:ext cx="4206891" cy="28688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51549"/>
          <a:stretch/>
        </p:blipFill>
        <p:spPr>
          <a:xfrm>
            <a:off x="133878" y="3143290"/>
            <a:ext cx="3989977" cy="286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dirty="0" smtClean="0"/>
              <a:t>Magnet parameters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651315"/>
              </p:ext>
            </p:extLst>
          </p:nvPr>
        </p:nvGraphicFramePr>
        <p:xfrm>
          <a:off x="0" y="1788134"/>
          <a:ext cx="5022533" cy="335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95893">
                  <a:extLst>
                    <a:ext uri="{9D8B030D-6E8A-4147-A177-3AD203B41FA5}">
                      <a16:colId xmlns:a16="http://schemas.microsoft.com/office/drawing/2014/main" val="2535624785"/>
                    </a:ext>
                  </a:extLst>
                </a:gridCol>
                <a:gridCol w="778192">
                  <a:extLst>
                    <a:ext uri="{9D8B030D-6E8A-4147-A177-3AD203B41FA5}">
                      <a16:colId xmlns:a16="http://schemas.microsoft.com/office/drawing/2014/main" val="3343933363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3586440985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3310757224"/>
                    </a:ext>
                  </a:extLst>
                </a:gridCol>
              </a:tblGrid>
              <a:tr h="269448"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Units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ERMC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RMM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632417"/>
                  </a:ext>
                </a:extLst>
              </a:tr>
              <a:tr h="26944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Nominal current (</a:t>
                      </a:r>
                      <a:r>
                        <a:rPr lang="en-GB" sz="1400" b="1" dirty="0" err="1" smtClean="0"/>
                        <a:t>I</a:t>
                      </a:r>
                      <a:r>
                        <a:rPr lang="en-GB" sz="1400" b="1" baseline="-25000" dirty="0" err="1" smtClean="0"/>
                        <a:t>nom</a:t>
                      </a:r>
                      <a:r>
                        <a:rPr lang="en-GB" sz="1400" b="1" dirty="0" smtClean="0"/>
                        <a:t>)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kA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26056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Overall current density</a:t>
                      </a:r>
                      <a:endParaRPr lang="en-GB" sz="14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A/mm</a:t>
                      </a:r>
                      <a:r>
                        <a:rPr lang="en-GB" sz="1400" b="1" baseline="30000" dirty="0" smtClean="0"/>
                        <a:t>2</a:t>
                      </a:r>
                      <a:endParaRPr lang="en-GB" sz="1400" b="1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282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89883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Bore</a:t>
                      </a:r>
                      <a:r>
                        <a:rPr lang="en-GB" sz="1400" b="1" baseline="0" dirty="0" smtClean="0"/>
                        <a:t> f</a:t>
                      </a:r>
                      <a:r>
                        <a:rPr lang="en-GB" sz="1400" b="1" dirty="0" smtClean="0"/>
                        <a:t>ield</a:t>
                      </a:r>
                      <a:endParaRPr lang="en-GB" sz="14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15.7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079761"/>
                  </a:ext>
                </a:extLst>
              </a:tr>
              <a:tr h="269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Peak</a:t>
                      </a:r>
                      <a:r>
                        <a:rPr lang="en-GB" sz="1400" b="1" baseline="0" dirty="0" smtClean="0"/>
                        <a:t> field </a:t>
                      </a:r>
                      <a:r>
                        <a:rPr lang="en-GB" sz="1400" b="1" dirty="0" smtClean="0"/>
                        <a:t>at </a:t>
                      </a:r>
                      <a:r>
                        <a:rPr lang="en-GB" sz="1400" b="1" dirty="0" err="1" smtClean="0"/>
                        <a:t>I</a:t>
                      </a:r>
                      <a:r>
                        <a:rPr lang="en-GB" sz="1400" b="1" baseline="-25000" dirty="0" err="1" smtClean="0"/>
                        <a:t>nom</a:t>
                      </a:r>
                      <a:endParaRPr lang="en-GB" sz="1400" b="1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595188"/>
                  </a:ext>
                </a:extLst>
              </a:tr>
              <a:tr h="2598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Stored energy at </a:t>
                      </a:r>
                      <a:r>
                        <a:rPr lang="en-GB" sz="1400" b="1" dirty="0" err="1" smtClean="0"/>
                        <a:t>I</a:t>
                      </a:r>
                      <a:r>
                        <a:rPr lang="en-GB" sz="1400" b="1" baseline="-25000" dirty="0" err="1" smtClean="0"/>
                        <a:t>nom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MJ/m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1.5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0098600"/>
                  </a:ext>
                </a:extLst>
              </a:tr>
              <a:tr h="2598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Differential inductance at </a:t>
                      </a:r>
                      <a:r>
                        <a:rPr lang="en-GB" sz="1400" b="1" dirty="0" err="1" smtClean="0"/>
                        <a:t>I</a:t>
                      </a:r>
                      <a:r>
                        <a:rPr lang="en-GB" sz="1400" b="1" baseline="-25000" dirty="0" err="1" smtClean="0"/>
                        <a:t>nom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err="1" smtClean="0"/>
                        <a:t>mH</a:t>
                      </a:r>
                      <a:r>
                        <a:rPr lang="en-GB" sz="1400" b="1" dirty="0" smtClean="0"/>
                        <a:t>/m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16.6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31.1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613416"/>
                  </a:ext>
                </a:extLst>
              </a:tr>
              <a:tr h="1524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Assuming Hi-</a:t>
                      </a:r>
                      <a:r>
                        <a:rPr lang="en-US" sz="1400" b="1" dirty="0" err="1" smtClean="0"/>
                        <a:t>Lumi</a:t>
                      </a:r>
                      <a:r>
                        <a:rPr lang="en-US" sz="1400" b="1" dirty="0" smtClean="0"/>
                        <a:t> </a:t>
                      </a:r>
                      <a:r>
                        <a:rPr lang="en-US" sz="1400" b="1" dirty="0" err="1" smtClean="0"/>
                        <a:t>Jc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50268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Short</a:t>
                      </a:r>
                      <a:r>
                        <a:rPr lang="en-GB" sz="1400" b="1" baseline="0" dirty="0" smtClean="0"/>
                        <a:t> sample field at 4.2 K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17.2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1817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Short</a:t>
                      </a:r>
                      <a:r>
                        <a:rPr lang="en-GB" sz="1400" b="1" baseline="0" dirty="0" smtClean="0"/>
                        <a:t> sample field at 1.9 K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T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18.3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18.8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90817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(1-B/</a:t>
                      </a:r>
                      <a:r>
                        <a:rPr lang="en-GB" sz="1400" b="1" dirty="0" err="1" smtClean="0"/>
                        <a:t>B</a:t>
                      </a:r>
                      <a:r>
                        <a:rPr lang="en-GB" sz="1400" b="1" baseline="-25000" dirty="0" err="1" smtClean="0"/>
                        <a:t>ss</a:t>
                      </a:r>
                      <a:r>
                        <a:rPr lang="en-GB" sz="1400" b="1" dirty="0" smtClean="0"/>
                        <a:t>)</a:t>
                      </a:r>
                      <a:r>
                        <a:rPr lang="en-GB" sz="1400" b="1" baseline="0" dirty="0" smtClean="0"/>
                        <a:t> at 1.9 K</a:t>
                      </a:r>
                      <a:endParaRPr lang="en-GB" sz="14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%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553165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867" y="3225922"/>
            <a:ext cx="3841134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866" y="316381"/>
            <a:ext cx="384113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237864</TotalTime>
  <Words>1287</Words>
  <Application>Microsoft Office PowerPoint</Application>
  <PresentationFormat>On-screen Show (4:3)</PresentationFormat>
  <Paragraphs>291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CERNCorporate4-3</vt:lpstr>
      <vt:lpstr>Status of  ERMC and RMM</vt:lpstr>
      <vt:lpstr>The ERMC and RMM program</vt:lpstr>
      <vt:lpstr>ERMC &amp; RMM design strategy</vt:lpstr>
      <vt:lpstr>Non-Graded Design</vt:lpstr>
      <vt:lpstr>Strand and Cable</vt:lpstr>
      <vt:lpstr>Cable insulation</vt:lpstr>
      <vt:lpstr>Cable insulation</vt:lpstr>
      <vt:lpstr>Magnetic design</vt:lpstr>
      <vt:lpstr>Magnet parameters</vt:lpstr>
      <vt:lpstr>Evolution of the coil design</vt:lpstr>
      <vt:lpstr>Coil components</vt:lpstr>
      <vt:lpstr>Coil fabrication</vt:lpstr>
      <vt:lpstr>Mechanical design</vt:lpstr>
      <vt:lpstr>Magnet components</vt:lpstr>
      <vt:lpstr>Magnet assembly</vt:lpstr>
      <vt:lpstr>Graded Design</vt:lpstr>
      <vt:lpstr>Magnetic Design</vt:lpstr>
      <vt:lpstr>Mechanical design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1339</cp:revision>
  <cp:lastPrinted>2016-03-30T08:21:38Z</cp:lastPrinted>
  <dcterms:created xsi:type="dcterms:W3CDTF">2015-01-22T10:26:45Z</dcterms:created>
  <dcterms:modified xsi:type="dcterms:W3CDTF">2017-10-06T14:36:37Z</dcterms:modified>
</cp:coreProperties>
</file>