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9" r:id="rId3"/>
    <p:sldId id="265" r:id="rId4"/>
    <p:sldId id="270" r:id="rId5"/>
    <p:sldId id="267" r:id="rId6"/>
    <p:sldId id="268" r:id="rId7"/>
    <p:sldId id="262" r:id="rId8"/>
    <p:sldId id="266" r:id="rId9"/>
    <p:sldId id="260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2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6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191A8-682E-4854-AAE0-FFDCCDADC337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01CB1-8286-4CAF-A5E4-CE4A7ED40F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49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7AE6-C7A5-4DD4-A912-4FD740795B6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98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44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4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062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28/02/2017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WP14 Meetings - TCLIA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16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28/02/2017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WP14 Meetings - TCLIA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37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43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05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54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74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8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12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0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89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87AB5-8A56-4CD9-AFE8-98FC4F0F4778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21796-5AD4-4C9F-A99E-BE787FD45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17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Updates on TCLIA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Bracco, V. Baglin, O. Aberle, J. Jowett, W. </a:t>
            </a:r>
            <a:r>
              <a:rPr lang="en-GB" dirty="0" err="1" smtClean="0"/>
              <a:t>Reiegler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30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Motivation</a:t>
            </a:r>
          </a:p>
          <a:p>
            <a:endParaRPr lang="en-GB" dirty="0" smtClean="0"/>
          </a:p>
          <a:p>
            <a:r>
              <a:rPr lang="en-GB" dirty="0" smtClean="0"/>
              <a:t>Proposed changes</a:t>
            </a:r>
          </a:p>
          <a:p>
            <a:endParaRPr lang="en-GB" dirty="0" smtClean="0"/>
          </a:p>
          <a:p>
            <a:r>
              <a:rPr lang="en-GB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997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12" y="1530153"/>
            <a:ext cx="7213102" cy="4499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011" y="0"/>
            <a:ext cx="10515600" cy="1325563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otivation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1645933" y="3597774"/>
            <a:ext cx="366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Extreme positions of ZDC, ±100 µrad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95239" y="601484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Showing 100 µrad neutron cones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155155" y="2459398"/>
            <a:ext cx="240631" cy="481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155155" y="4235588"/>
            <a:ext cx="240631" cy="481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894286" y="474862"/>
            <a:ext cx="42024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LHC Design: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Since RLIUP workshop 2013 the </a:t>
            </a:r>
            <a:r>
              <a:rPr lang="en-GB" b="1" dirty="0" smtClean="0">
                <a:solidFill>
                  <a:srgbClr val="0000FF"/>
                </a:solidFill>
              </a:rPr>
              <a:t>50 ns basic bunch spacing has become the baseline for HL-LHC </a:t>
            </a:r>
            <a:r>
              <a:rPr lang="en-GB" b="1" dirty="0" err="1" smtClean="0">
                <a:solidFill>
                  <a:srgbClr val="0000FF"/>
                </a:solidFill>
              </a:rPr>
              <a:t>Pb-Pb</a:t>
            </a:r>
            <a:r>
              <a:rPr lang="en-GB" b="1" dirty="0" smtClean="0">
                <a:solidFill>
                  <a:srgbClr val="0000FF"/>
                </a:solidFill>
              </a:rPr>
              <a:t> collisions.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N.B. HL-LHC </a:t>
            </a:r>
            <a:r>
              <a:rPr lang="en-GB" b="1" dirty="0" err="1" smtClean="0">
                <a:solidFill>
                  <a:srgbClr val="FF0000"/>
                </a:solidFill>
              </a:rPr>
              <a:t>Pb-Pb</a:t>
            </a:r>
            <a:r>
              <a:rPr lang="en-GB" b="1" dirty="0" smtClean="0">
                <a:solidFill>
                  <a:srgbClr val="FF0000"/>
                </a:solidFill>
              </a:rPr>
              <a:t> starts after LS2. 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For safety, we should have several sigma separation at the closest encounters which means larger crossing angles 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GB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aiming for </a:t>
            </a:r>
            <a:r>
              <a:rPr lang="en-GB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</a:t>
            </a:r>
            <a:r>
              <a:rPr lang="en-GB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100 </a:t>
            </a:r>
            <a:r>
              <a:rPr lang="en-GB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</a:t>
            </a:r>
            <a:r>
              <a:rPr lang="en-GB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rad</a:t>
            </a:r>
            <a:r>
              <a:rPr lang="en-GB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.</a:t>
            </a:r>
            <a:r>
              <a:rPr lang="en-GB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At present the TCLIA defines the main aperture limitation 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57934"/>
          <a:stretch/>
        </p:blipFill>
        <p:spPr>
          <a:xfrm>
            <a:off x="7797125" y="967788"/>
            <a:ext cx="3935573" cy="1837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83583" y="6451013"/>
            <a:ext cx="275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J. Jowett and W. Riegler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524326" y="967788"/>
            <a:ext cx="2208372" cy="165097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806195" y="1175845"/>
            <a:ext cx="3866837" cy="140194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9014527" y="1580508"/>
            <a:ext cx="1335186" cy="4207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8832457" y="2209497"/>
            <a:ext cx="1096471" cy="2652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9896560" y="2459398"/>
            <a:ext cx="1744104" cy="162421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787146" y="2649773"/>
            <a:ext cx="3282758" cy="155779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4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65" y="-11706"/>
            <a:ext cx="10515600" cy="1325563"/>
          </a:xfrm>
        </p:spPr>
        <p:txBody>
          <a:bodyPr/>
          <a:lstStyle/>
          <a:p>
            <a:r>
              <a:rPr lang="en-US" dirty="0" smtClean="0"/>
              <a:t>TCLIA, present </a:t>
            </a:r>
            <a:r>
              <a:rPr lang="en-US" dirty="0" smtClean="0"/>
              <a:t>situation and possible gain</a:t>
            </a:r>
            <a:endParaRPr lang="en-US" dirty="0"/>
          </a:p>
        </p:txBody>
      </p:sp>
      <p:pic>
        <p:nvPicPr>
          <p:cNvPr id="1026" name="Picture 2" descr="Cou e RR &#10;7B &#10;اكت &#10;سام ها &#10;Soudure elanche 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19" y="1076234"/>
            <a:ext cx="5336897" cy="530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2524497" y="3435615"/>
            <a:ext cx="345458" cy="362465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229067" y="3406782"/>
            <a:ext cx="345458" cy="362465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343661" y="3860614"/>
            <a:ext cx="1268347" cy="166299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416106" y="3831781"/>
            <a:ext cx="2851824" cy="165265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469" y="5354038"/>
            <a:ext cx="2278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Opening limitation is the opening in the vacuum tank at the level of the edge welded bellow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63716" y="2148070"/>
            <a:ext cx="1179945" cy="1569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TCLIA jaw opening adjusted to 56 mm full opening.</a:t>
            </a:r>
          </a:p>
          <a:p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2305" y="1249134"/>
            <a:ext cx="2721349" cy="222237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592076" y="1076234"/>
            <a:ext cx="34476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Use maximum opening in the bellow</a:t>
            </a:r>
          </a:p>
          <a:p>
            <a:endParaRPr lang="en-GB" sz="1400" dirty="0"/>
          </a:p>
          <a:p>
            <a:r>
              <a:rPr lang="en-GB" sz="1400" dirty="0" smtClean="0"/>
              <a:t>Maximum opening distance by design:</a:t>
            </a:r>
          </a:p>
          <a:p>
            <a:endParaRPr lang="en-GB" sz="1400" dirty="0" smtClean="0"/>
          </a:p>
          <a:p>
            <a:r>
              <a:rPr lang="en-GB" sz="1400" dirty="0" smtClean="0"/>
              <a:t>120 mm (Beam axis to axle centre line)</a:t>
            </a:r>
          </a:p>
          <a:p>
            <a:r>
              <a:rPr lang="en-GB" sz="1400" dirty="0" smtClean="0"/>
              <a:t>+ 40 mm (Bellow passage)</a:t>
            </a:r>
          </a:p>
          <a:p>
            <a:r>
              <a:rPr lang="en-GB" sz="1400" dirty="0" smtClean="0"/>
              <a:t>- 19 mm (Axle radius) </a:t>
            </a:r>
            <a:br>
              <a:rPr lang="en-GB" sz="1400" dirty="0" smtClean="0"/>
            </a:br>
            <a:r>
              <a:rPr lang="en-GB" sz="1400" dirty="0" smtClean="0"/>
              <a:t>- 1 mm (welding seam)</a:t>
            </a:r>
          </a:p>
          <a:p>
            <a:r>
              <a:rPr lang="en-GB" sz="1400" dirty="0" smtClean="0"/>
              <a:t>- 108 mm jaw thickness (at axle centre)</a:t>
            </a:r>
            <a:br>
              <a:rPr lang="en-GB" sz="1400" dirty="0" smtClean="0"/>
            </a:br>
            <a:r>
              <a:rPr lang="en-GB" sz="1400" dirty="0" smtClean="0"/>
              <a:t>- 1 mm end stop setting</a:t>
            </a:r>
            <a:br>
              <a:rPr lang="en-GB" sz="1400" dirty="0" smtClean="0"/>
            </a:br>
            <a:r>
              <a:rPr lang="en-GB" sz="1400" dirty="0" smtClean="0"/>
              <a:t>- 1 mm switch setting</a:t>
            </a:r>
          </a:p>
          <a:p>
            <a:r>
              <a:rPr lang="en-GB" sz="1400" dirty="0" smtClean="0"/>
              <a:t>= </a:t>
            </a:r>
            <a:r>
              <a:rPr lang="en-GB" sz="1400" b="1" dirty="0" smtClean="0"/>
              <a:t>30 mm (half gap</a:t>
            </a:r>
            <a:r>
              <a:rPr lang="en-GB" sz="1400" b="1" dirty="0" smtClean="0"/>
              <a:t>) (theoretical maximum achievable half gap)</a:t>
            </a:r>
            <a:endParaRPr lang="en-GB" sz="1400" b="1" dirty="0" smtClean="0"/>
          </a:p>
          <a:p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50188" y="4668828"/>
            <a:ext cx="4344396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Metrology measurements on spare TCLIA:</a:t>
            </a:r>
          </a:p>
          <a:p>
            <a:r>
              <a:rPr lang="en-GB" sz="2000" dirty="0" smtClean="0"/>
              <a:t>Operational </a:t>
            </a:r>
            <a:r>
              <a:rPr lang="en-GB" sz="2000" dirty="0" smtClean="0"/>
              <a:t>half-opening can be increased by ~1.8 mm </a:t>
            </a:r>
            <a:r>
              <a:rPr lang="en-GB" sz="2000" dirty="0" smtClean="0">
                <a:sym typeface="Wingdings" panose="05000000000000000000" pitchFamily="2" charset="2"/>
              </a:rPr>
              <a:t> parking gap from  56 mm to </a:t>
            </a:r>
            <a:r>
              <a:rPr lang="en-GB" sz="2000" b="1" dirty="0" smtClean="0">
                <a:sym typeface="Symbol" panose="05050102010706020507" pitchFamily="18" charset="2"/>
              </a:rPr>
              <a:t> 59 mm</a:t>
            </a:r>
            <a:r>
              <a:rPr lang="en-GB" sz="2000" b="1" dirty="0" smtClean="0"/>
              <a:t> </a:t>
            </a:r>
            <a:endParaRPr lang="en-GB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9022386" y="6488668"/>
            <a:ext cx="280504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O. Aberle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9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GB" dirty="0" smtClean="0"/>
              <a:t>Proposed modifications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18114" y="1126113"/>
            <a:ext cx="5659495" cy="3962976"/>
            <a:chOff x="1403648" y="1745238"/>
            <a:chExt cx="5659495" cy="3962976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2484618"/>
              <a:ext cx="3859295" cy="307777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fr-FR"/>
              </a:defPPr>
              <a:lvl1pPr indent="0" algn="ctr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None/>
                <a:defRPr sz="1400">
                  <a:solidFill>
                    <a:schemeClr val="bg1"/>
                  </a:solidFill>
                </a:defRPr>
              </a:lvl1pPr>
              <a:lvl2pPr marL="742950" indent="-2857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>
                  <a:solidFill>
                    <a:schemeClr val="accent5"/>
                  </a:solidFill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>
                  <a:solidFill>
                    <a:schemeClr val="accent5"/>
                  </a:solidFill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>
                  <a:solidFill>
                    <a:schemeClr val="accent5"/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r>
                <a:rPr lang="en-GB" sz="1200" dirty="0"/>
                <a:t>Q1 beam screen / cold bore assembly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27812"/>
            <a:stretch/>
          </p:blipFill>
          <p:spPr>
            <a:xfrm>
              <a:off x="1403648" y="1745238"/>
              <a:ext cx="4797127" cy="396297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699792" y="4221088"/>
              <a:ext cx="57419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BPM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16750" y="4528865"/>
              <a:ext cx="53200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VAB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86495" y="2597569"/>
              <a:ext cx="69281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TCLIA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79474" y="3185268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VCTCY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73228" y="4221088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VCTCP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93782" y="1778828"/>
            <a:ext cx="6252877" cy="4772096"/>
            <a:chOff x="1259632" y="1340678"/>
            <a:chExt cx="6252877" cy="477209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632" y="1340678"/>
              <a:ext cx="6252877" cy="477209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47664" y="2035743"/>
              <a:ext cx="57419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BPM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05046" y="2035743"/>
              <a:ext cx="53200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VAB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75369" y="2980550"/>
              <a:ext cx="69281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TCLIA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87781" y="206624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VCTCY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11874" y="209066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VCTCP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32797" y="2815736"/>
              <a:ext cx="83978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VAMGQ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3061" y="5052907"/>
            <a:ext cx="320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Side view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1201" y="1469291"/>
            <a:ext cx="320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Top view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9450" y="6365008"/>
            <a:ext cx="280504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V. Baglin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01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GB" dirty="0" smtClean="0"/>
              <a:t>Proposed modifications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18114" y="1126113"/>
            <a:ext cx="5659495" cy="3962976"/>
            <a:chOff x="1403648" y="1745238"/>
            <a:chExt cx="5659495" cy="3962976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2484618"/>
              <a:ext cx="3859295" cy="307777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fr-FR"/>
              </a:defPPr>
              <a:lvl1pPr indent="0" algn="ctr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None/>
                <a:defRPr sz="1400">
                  <a:solidFill>
                    <a:schemeClr val="bg1"/>
                  </a:solidFill>
                </a:defRPr>
              </a:lvl1pPr>
              <a:lvl2pPr marL="742950" indent="-28575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>
                  <a:solidFill>
                    <a:schemeClr val="accent5"/>
                  </a:solidFill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>
                  <a:solidFill>
                    <a:schemeClr val="accent5"/>
                  </a:solidFill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>
                  <a:solidFill>
                    <a:schemeClr val="accent5"/>
                  </a:solidFill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>
                  <a:solidFill>
                    <a:schemeClr val="accent5"/>
                  </a:solidFill>
                </a:defRPr>
              </a:lvl5pPr>
              <a:lvl6pPr marL="2514600" indent="-228600">
                <a:spcBef>
                  <a:spcPct val="20000"/>
                </a:spcBef>
                <a:buFont typeface="Arial"/>
                <a:buChar char="•"/>
                <a:defRPr sz="2000"/>
              </a:lvl6pPr>
              <a:lvl7pPr marL="2971800" indent="-228600">
                <a:spcBef>
                  <a:spcPct val="20000"/>
                </a:spcBef>
                <a:buFont typeface="Arial"/>
                <a:buChar char="•"/>
                <a:defRPr sz="2000"/>
              </a:lvl7pPr>
              <a:lvl8pPr marL="3429000" indent="-228600">
                <a:spcBef>
                  <a:spcPct val="20000"/>
                </a:spcBef>
                <a:buFont typeface="Arial"/>
                <a:buChar char="•"/>
                <a:defRPr sz="2000"/>
              </a:lvl8pPr>
              <a:lvl9pPr marL="3886200" indent="-228600">
                <a:spcBef>
                  <a:spcPct val="20000"/>
                </a:spcBef>
                <a:buFont typeface="Arial"/>
                <a:buChar char="•"/>
                <a:defRPr sz="2000"/>
              </a:lvl9pPr>
            </a:lstStyle>
            <a:p>
              <a:r>
                <a:rPr lang="en-GB" sz="1200" dirty="0"/>
                <a:t>Q1 beam screen / cold bore assembly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27812"/>
            <a:stretch/>
          </p:blipFill>
          <p:spPr>
            <a:xfrm>
              <a:off x="1403648" y="1745238"/>
              <a:ext cx="4797127" cy="396297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699792" y="4221088"/>
              <a:ext cx="57419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BPM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16750" y="4528865"/>
              <a:ext cx="53200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VAB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86495" y="2597569"/>
              <a:ext cx="69281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TCLIA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79474" y="3185268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VCTCY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73228" y="4221088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VCTCP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93782" y="1778828"/>
            <a:ext cx="6252877" cy="4772096"/>
            <a:chOff x="1259632" y="1340678"/>
            <a:chExt cx="6252877" cy="477209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632" y="1340678"/>
              <a:ext cx="6252877" cy="477209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547664" y="2035743"/>
              <a:ext cx="57419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BPM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05046" y="2035743"/>
              <a:ext cx="53200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VAB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75369" y="2980550"/>
              <a:ext cx="69281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TCLIA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87781" y="206624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VCTCY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11874" y="209066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VCTCP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32797" y="2815736"/>
              <a:ext cx="83978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VAMGQ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53061" y="5052907"/>
            <a:ext cx="320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Side view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1201" y="1469291"/>
            <a:ext cx="3209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Top view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46558" y="4933963"/>
            <a:ext cx="340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Move TCLIA by ~2.2 m towards IP2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08416" y="1454753"/>
            <a:ext cx="353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Move TCLIA by ~2.2 m towards IP2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8159269" y="1865493"/>
            <a:ext cx="2012681" cy="1396255"/>
            <a:chOff x="8933952" y="1865493"/>
            <a:chExt cx="1581150" cy="1396255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8933952" y="1978444"/>
              <a:ext cx="158115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0515102" y="1865493"/>
              <a:ext cx="0" cy="138839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933952" y="1873355"/>
              <a:ext cx="0" cy="138839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2996727" y="3105424"/>
            <a:ext cx="1013404" cy="1730176"/>
            <a:chOff x="2434018" y="3105424"/>
            <a:chExt cx="1013404" cy="1730176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2434018" y="4833424"/>
              <a:ext cx="101340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447422" y="3107600"/>
              <a:ext cx="0" cy="17280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434018" y="3105424"/>
              <a:ext cx="0" cy="17280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191684" y="6366258"/>
            <a:ext cx="280504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V. Baglin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75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071" y="-14400"/>
            <a:ext cx="10560000" cy="720000"/>
          </a:xfrm>
        </p:spPr>
        <p:txBody>
          <a:bodyPr/>
          <a:lstStyle/>
          <a:p>
            <a:r>
              <a:rPr lang="en-GB" dirty="0" smtClean="0"/>
              <a:t>New VCTCP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8250" y="832954"/>
            <a:ext cx="82040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LHCVCTCP0001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Transition circular ID212 to elliptical 180/70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Length 500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VCTCY+VAMGQ+VTCTP replaced by new VCT : ID90 to elliptical 180/70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Gain in length of ~ 2.2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this case, the TCLIA is very close to the VAB, be careful with induced interlock in case of pressure rise due to malfunctioning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40" y="3383388"/>
            <a:ext cx="11396684" cy="2771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9935" y="1674480"/>
            <a:ext cx="3474589" cy="170890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717979" y="45137"/>
            <a:ext cx="6252877" cy="1252584"/>
            <a:chOff x="1259632" y="2035743"/>
            <a:chExt cx="6252877" cy="12525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19998" b="65473"/>
            <a:stretch/>
          </p:blipFill>
          <p:spPr>
            <a:xfrm>
              <a:off x="1259632" y="2295002"/>
              <a:ext cx="6252877" cy="69333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547664" y="2035743"/>
              <a:ext cx="574196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BPM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05046" y="2035743"/>
              <a:ext cx="532005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VAB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5369" y="2980550"/>
              <a:ext cx="69281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TCLIA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87781" y="206624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VCTCY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11874" y="2090669"/>
              <a:ext cx="7938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VCTCP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32797" y="2815736"/>
              <a:ext cx="83978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3399"/>
                  </a:solidFill>
                </a:rPr>
                <a:t>VAMGQ</a:t>
              </a:r>
              <a:endParaRPr lang="en-GB" sz="1400" dirty="0">
                <a:solidFill>
                  <a:srgbClr val="FF3399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09450" y="6365008"/>
            <a:ext cx="2805043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V. Baglin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2516" y="2698931"/>
            <a:ext cx="1650345" cy="15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425" y="0"/>
            <a:ext cx="10515600" cy="1325563"/>
          </a:xfrm>
        </p:spPr>
        <p:txBody>
          <a:bodyPr/>
          <a:lstStyle/>
          <a:p>
            <a:r>
              <a:rPr lang="en-GB" dirty="0" smtClean="0"/>
              <a:t>Possible 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4" y="1325563"/>
            <a:ext cx="11496675" cy="4351338"/>
          </a:xfrm>
        </p:spPr>
        <p:txBody>
          <a:bodyPr/>
          <a:lstStyle/>
          <a:p>
            <a:r>
              <a:rPr lang="en-GB" dirty="0" smtClean="0"/>
              <a:t>Increase the maximum gap of the TCLIA for parking position to 59 mm, displace the TCLIA 2.2 m closer to IP2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789166"/>
              </p:ext>
            </p:extLst>
          </p:nvPr>
        </p:nvGraphicFramePr>
        <p:xfrm>
          <a:off x="2314528" y="2651126"/>
          <a:ext cx="735339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430"/>
                <a:gridCol w="14531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596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532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108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 full gap </a:t>
                      </a:r>
                    </a:p>
                    <a:p>
                      <a:pPr algn="ctr"/>
                      <a:r>
                        <a:rPr lang="en-GB" dirty="0" smtClean="0"/>
                        <a:t>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Distance from IP2 </a:t>
                      </a:r>
                    </a:p>
                    <a:p>
                      <a:pPr algn="ctr"/>
                      <a:r>
                        <a:rPr lang="en-GB" dirty="0" smtClean="0"/>
                        <a:t>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Half-crossing</a:t>
                      </a:r>
                    </a:p>
                    <a:p>
                      <a:pPr algn="ctr"/>
                      <a:r>
                        <a:rPr lang="en-GB" dirty="0" smtClean="0"/>
                        <a:t>[</a:t>
                      </a:r>
                      <a:r>
                        <a:rPr lang="en-GB" dirty="0" err="1" smtClean="0"/>
                        <a:t>urad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Separation </a:t>
                      </a:r>
                    </a:p>
                    <a:p>
                      <a:pPr algn="ctr"/>
                      <a:r>
                        <a:rPr lang="en-GB" dirty="0" smtClean="0"/>
                        <a:t>[sigma]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Present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74.248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70.1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New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72.048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102.4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6.1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3148" y="4619785"/>
            <a:ext cx="7613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50 ns bunch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Nominal </a:t>
            </a:r>
            <a:r>
              <a:rPr lang="en-GB" dirty="0" err="1" smtClean="0"/>
              <a:t>Pb</a:t>
            </a:r>
            <a:r>
              <a:rPr lang="en-GB" dirty="0" smtClean="0"/>
              <a:t> emittance (1.5 µm same beam size as 3.75 µm p emittance)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energy E=7. Z </a:t>
            </a:r>
            <a:r>
              <a:rPr lang="en-GB" dirty="0" err="1" smtClean="0"/>
              <a:t>TeV</a:t>
            </a:r>
            <a:r>
              <a:rPr lang="en-GB" dirty="0" smtClean="0"/>
              <a:t>, β*=0.5 m at IP2</a:t>
            </a:r>
          </a:p>
        </p:txBody>
      </p:sp>
    </p:spTree>
    <p:extLst>
      <p:ext uri="{BB962C8B-B14F-4D97-AF65-F5344CB8AC3E}">
        <p14:creationId xmlns:p14="http://schemas.microsoft.com/office/powerpoint/2010/main" val="495312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49"/>
            <a:ext cx="10515600" cy="1325563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5233" y="1175183"/>
            <a:ext cx="11321097" cy="53361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Official approval:</a:t>
            </a:r>
          </a:p>
          <a:p>
            <a:r>
              <a:rPr lang="en-US" dirty="0" smtClean="0"/>
              <a:t>Report on cost </a:t>
            </a:r>
            <a:r>
              <a:rPr lang="en-US" dirty="0" smtClean="0"/>
              <a:t>+ manpower </a:t>
            </a:r>
            <a:r>
              <a:rPr lang="en-US" dirty="0" smtClean="0"/>
              <a:t> </a:t>
            </a:r>
            <a:r>
              <a:rPr lang="en-US" dirty="0" smtClean="0"/>
              <a:t>at the HL-LHC project steering meeting on October 26</a:t>
            </a:r>
            <a:r>
              <a:rPr lang="en-US" baseline="30000" dirty="0" smtClean="0"/>
              <a:t>th </a:t>
            </a:r>
            <a:r>
              <a:rPr lang="en-US" dirty="0" smtClean="0"/>
              <a:t>2017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/>
              <a:t>Budget and BC (before next HL-LHC C&amp;S review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Prepare ECR and layout/integration studies (end 2017)</a:t>
            </a:r>
          </a:p>
          <a:p>
            <a:r>
              <a:rPr lang="en-US" dirty="0" smtClean="0"/>
              <a:t>Present at LMC for final approval (end 2017, March 2018 latest deadline also for ECR)</a:t>
            </a:r>
          </a:p>
          <a:p>
            <a:r>
              <a:rPr lang="en-US" dirty="0" smtClean="0"/>
              <a:t>Activity in PLAN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Once (if) approved:  </a:t>
            </a:r>
          </a:p>
          <a:p>
            <a:r>
              <a:rPr lang="en-GB" dirty="0"/>
              <a:t>Production of new vacuum </a:t>
            </a:r>
            <a:r>
              <a:rPr lang="en-GB" dirty="0" smtClean="0"/>
              <a:t>components and validation (&lt;2019)</a:t>
            </a:r>
            <a:endParaRPr lang="en-US" dirty="0" smtClean="0"/>
          </a:p>
          <a:p>
            <a:r>
              <a:rPr lang="en-US" dirty="0" smtClean="0"/>
              <a:t>Uninstall TCLIA.4R2.B1 </a:t>
            </a:r>
            <a:r>
              <a:rPr lang="en-US" dirty="0" smtClean="0">
                <a:sym typeface="Wingdings" panose="05000000000000000000" pitchFamily="2" charset="2"/>
              </a:rPr>
              <a:t> transport to surface  HW  modification  new vacuum components installed in tunnel  transport and installation of modified </a:t>
            </a:r>
            <a:r>
              <a:rPr lang="en-US" dirty="0"/>
              <a:t>TCLIA.4R2.B1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at new location (LS2)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491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542</Words>
  <Application>Microsoft Office PowerPoint</Application>
  <PresentationFormat>Widescreen</PresentationFormat>
  <Paragraphs>132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Wingdings</vt:lpstr>
      <vt:lpstr>Office Theme</vt:lpstr>
      <vt:lpstr>Updates on TCLIA </vt:lpstr>
      <vt:lpstr>Outline</vt:lpstr>
      <vt:lpstr>Motivation</vt:lpstr>
      <vt:lpstr>TCLIA, present situation and possible gain</vt:lpstr>
      <vt:lpstr>Proposed modifications</vt:lpstr>
      <vt:lpstr>Proposed modifications</vt:lpstr>
      <vt:lpstr>New VCTCP</vt:lpstr>
      <vt:lpstr>Possible gain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44</cp:revision>
  <cp:lastPrinted>2017-08-31T07:58:17Z</cp:lastPrinted>
  <dcterms:created xsi:type="dcterms:W3CDTF">2017-03-27T14:18:36Z</dcterms:created>
  <dcterms:modified xsi:type="dcterms:W3CDTF">2017-08-31T08:23:30Z</dcterms:modified>
</cp:coreProperties>
</file>