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embeddedFontLst>
    <p:embeddedFont>
      <p:font typeface="Roboto"/>
      <p:regular r:id="rId14"/>
      <p:bold r:id="rId15"/>
      <p:italic r:id="rId16"/>
      <p:boldItalic r:id="rId17"/>
    </p:embeddedFont>
    <p:embeddedFont>
      <p:font typeface="Shadows Into Light"/>
      <p:regular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Roboto-bold.fntdata"/><Relationship Id="rId14" Type="http://schemas.openxmlformats.org/officeDocument/2006/relationships/font" Target="fonts/Roboto-regular.fntdata"/><Relationship Id="rId17" Type="http://schemas.openxmlformats.org/officeDocument/2006/relationships/font" Target="fonts/Roboto-boldItalic.fntdata"/><Relationship Id="rId16" Type="http://schemas.openxmlformats.org/officeDocument/2006/relationships/font" Target="fonts/Roboto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schemas.openxmlformats.org/officeDocument/2006/relationships/font" Target="fonts/ShadowsIntoLight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Char char="●"/>
              <a:defRPr sz="1800">
                <a:solidFill>
                  <a:schemeClr val="lt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Char char="○"/>
              <a:defRPr>
                <a:solidFill>
                  <a:schemeClr val="lt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Char char="■"/>
              <a:defRPr>
                <a:solidFill>
                  <a:schemeClr val="lt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Char char="●"/>
              <a:defRPr>
                <a:solidFill>
                  <a:schemeClr val="lt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Char char="○"/>
              <a:defRPr>
                <a:solidFill>
                  <a:schemeClr val="lt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Char char="■"/>
              <a:defRPr>
                <a:solidFill>
                  <a:schemeClr val="lt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Char char="●"/>
              <a:defRPr>
                <a:solidFill>
                  <a:schemeClr val="lt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Char char="○"/>
              <a:defRPr>
                <a:solidFill>
                  <a:schemeClr val="lt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 spd="slow">
    <p:fade thruBlk="1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Relationship Id="rId4" Type="http://schemas.openxmlformats.org/officeDocument/2006/relationships/image" Target="../media/image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Relationship Id="rId4" Type="http://schemas.openxmlformats.org/officeDocument/2006/relationships/image" Target="../media/image2.png"/><Relationship Id="rId5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Relationship Id="rId4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87900" y="4022925"/>
            <a:ext cx="8520600" cy="9705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>
                <a:solidFill>
                  <a:srgbClr val="FFFF00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Aras Papadelis</a:t>
            </a:r>
            <a:br>
              <a:rPr lang="en" sz="3000">
                <a:solidFill>
                  <a:srgbClr val="FFFF00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</a:br>
            <a:r>
              <a:rPr lang="en" sz="3000">
                <a:solidFill>
                  <a:srgbClr val="FFFF00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LHCb 2004-2009</a:t>
            </a:r>
            <a:br>
              <a:rPr lang="en" sz="3000">
                <a:solidFill>
                  <a:srgbClr val="FFFF00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</a:br>
            <a:r>
              <a:rPr lang="en" sz="3000">
                <a:solidFill>
                  <a:srgbClr val="FFFF00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ATLAS 2009-2011</a:t>
            </a:r>
          </a:p>
        </p:txBody>
      </p:sp>
      <p:sp>
        <p:nvSpPr>
          <p:cNvPr id="55" name="Shape 55"/>
          <p:cNvSpPr txBox="1"/>
          <p:nvPr/>
        </p:nvSpPr>
        <p:spPr>
          <a:xfrm>
            <a:off x="923300" y="916675"/>
            <a:ext cx="7581300" cy="15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3000">
                <a:solidFill>
                  <a:srgbClr val="FFFF00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How to succeed with your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" sz="6000">
                <a:solidFill>
                  <a:srgbClr val="FFFF00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HARD HEPEXIT</a:t>
            </a:r>
          </a:p>
          <a:p>
            <a:pPr lvl="0" rtl="0" algn="l">
              <a:spcBef>
                <a:spcPts val="0"/>
              </a:spcBef>
              <a:buNone/>
            </a:pPr>
            <a:r>
              <a:t/>
            </a:r>
            <a:endParaRPr sz="6000">
              <a:solidFill>
                <a:srgbClr val="FFFF00"/>
              </a:solidFill>
              <a:latin typeface="Shadows Into Light"/>
              <a:ea typeface="Shadows Into Light"/>
              <a:cs typeface="Shadows Into Light"/>
              <a:sym typeface="Shadows Into Light"/>
            </a:endParaRPr>
          </a:p>
          <a:p>
            <a:pPr lvl="0" rtl="0" algn="ctr">
              <a:spcBef>
                <a:spcPts val="0"/>
              </a:spcBef>
              <a:buNone/>
            </a:pPr>
            <a:r>
              <a:rPr lang="en" sz="6000">
                <a:solidFill>
                  <a:srgbClr val="FFFF00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		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" sz="6000">
                <a:solidFill>
                  <a:srgbClr val="FFFF00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			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1" name="Shape 6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62" name="Shape 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30975" y="326950"/>
            <a:ext cx="5981475" cy="468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ctrTitle"/>
          </p:nvPr>
        </p:nvSpPr>
        <p:spPr>
          <a:xfrm>
            <a:off x="346813" y="8100"/>
            <a:ext cx="8520600" cy="9705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Insight 1</a:t>
            </a:r>
          </a:p>
        </p:txBody>
      </p:sp>
      <p:sp>
        <p:nvSpPr>
          <p:cNvPr id="68" name="Shape 68"/>
          <p:cNvSpPr txBox="1"/>
          <p:nvPr>
            <p:ph idx="1" type="subTitle"/>
          </p:nvPr>
        </p:nvSpPr>
        <p:spPr>
          <a:xfrm>
            <a:off x="311700" y="4292800"/>
            <a:ext cx="8520600" cy="1131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Factorize your physics interests - and reboot</a:t>
            </a:r>
          </a:p>
        </p:txBody>
      </p:sp>
      <p:pic>
        <p:nvPicPr>
          <p:cNvPr descr="502944-iStock-492597439.jpg" id="69" name="Shape 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01036" y="1161025"/>
            <a:ext cx="4311676" cy="2873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ctrTitle"/>
          </p:nvPr>
        </p:nvSpPr>
        <p:spPr>
          <a:xfrm>
            <a:off x="423375" y="14925"/>
            <a:ext cx="8520600" cy="9705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Insight 2</a:t>
            </a:r>
          </a:p>
        </p:txBody>
      </p:sp>
      <p:sp>
        <p:nvSpPr>
          <p:cNvPr id="75" name="Shape 75"/>
          <p:cNvSpPr txBox="1"/>
          <p:nvPr>
            <p:ph idx="1" type="subTitle"/>
          </p:nvPr>
        </p:nvSpPr>
        <p:spPr>
          <a:xfrm>
            <a:off x="311700" y="3995175"/>
            <a:ext cx="8520600" cy="792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Using your network is win/win</a:t>
            </a:r>
          </a:p>
        </p:txBody>
      </p:sp>
      <p:grpSp>
        <p:nvGrpSpPr>
          <p:cNvPr id="76" name="Shape 76"/>
          <p:cNvGrpSpPr/>
          <p:nvPr/>
        </p:nvGrpSpPr>
        <p:grpSpPr>
          <a:xfrm>
            <a:off x="2092875" y="1137825"/>
            <a:ext cx="5181600" cy="2704950"/>
            <a:chOff x="1942375" y="985425"/>
            <a:chExt cx="5181600" cy="2704950"/>
          </a:xfrm>
        </p:grpSpPr>
        <p:pic>
          <p:nvPicPr>
            <p:cNvPr id="77" name="Shape 7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942375" y="1083125"/>
              <a:ext cx="4498049" cy="25095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1195437419219858921johnny_automatic_bag_of_money.svg.hi.png" id="78" name="Shape 78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020125" y="985425"/>
              <a:ext cx="2103850" cy="27049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opmuters-programming-computers.jpg" id="83" name="Shape 8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3" y="-424378"/>
            <a:ext cx="9143999" cy="5786704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Shape 84"/>
          <p:cNvSpPr txBox="1"/>
          <p:nvPr>
            <p:ph type="ctrTitle"/>
          </p:nvPr>
        </p:nvSpPr>
        <p:spPr>
          <a:xfrm>
            <a:off x="403450" y="2875"/>
            <a:ext cx="8520600" cy="9705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Insight 3</a:t>
            </a:r>
          </a:p>
        </p:txBody>
      </p:sp>
      <p:sp>
        <p:nvSpPr>
          <p:cNvPr id="85" name="Shape 85"/>
          <p:cNvSpPr txBox="1"/>
          <p:nvPr>
            <p:ph idx="1" type="subTitle"/>
          </p:nvPr>
        </p:nvSpPr>
        <p:spPr>
          <a:xfrm>
            <a:off x="469250" y="3664200"/>
            <a:ext cx="8520600" cy="792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rgbClr val="FFFF00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I thought I knew how to code...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ctrTitle"/>
          </p:nvPr>
        </p:nvSpPr>
        <p:spPr>
          <a:xfrm>
            <a:off x="389425" y="271500"/>
            <a:ext cx="8520600" cy="9705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Insight 4</a:t>
            </a:r>
          </a:p>
        </p:txBody>
      </p:sp>
      <p:sp>
        <p:nvSpPr>
          <p:cNvPr id="91" name="Shape 91"/>
          <p:cNvSpPr txBox="1"/>
          <p:nvPr>
            <p:ph idx="1" type="subTitle"/>
          </p:nvPr>
        </p:nvSpPr>
        <p:spPr>
          <a:xfrm>
            <a:off x="155850" y="1315638"/>
            <a:ext cx="8832300" cy="792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Your CERN backgound makes you stand out, but it takes time...</a:t>
            </a:r>
          </a:p>
        </p:txBody>
      </p:sp>
      <p:pic>
        <p:nvPicPr>
          <p:cNvPr id="92" name="Shape 9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39474" y="2105675"/>
            <a:ext cx="4431977" cy="273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Shape 9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7550" y="336325"/>
            <a:ext cx="4204500" cy="1513800"/>
          </a:xfrm>
          <a:prstGeom prst="rect">
            <a:avLst/>
          </a:prstGeom>
          <a:noFill/>
          <a:ln cap="flat" cmpd="sng" w="2857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id="98" name="Shape 9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17400" y="2818750"/>
            <a:ext cx="3155126" cy="1893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Shape 9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88875" y="-168175"/>
            <a:ext cx="3155124" cy="3155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Shape 10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20525" y="2391100"/>
            <a:ext cx="3897300" cy="25271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07" name="Shape 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48050" y="702375"/>
            <a:ext cx="5099551" cy="373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ctrTitle"/>
          </p:nvPr>
        </p:nvSpPr>
        <p:spPr>
          <a:xfrm>
            <a:off x="311700" y="900475"/>
            <a:ext cx="8520600" cy="12525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Thank you and good luck!</a:t>
            </a:r>
          </a:p>
        </p:txBody>
      </p:sp>
      <p:sp>
        <p:nvSpPr>
          <p:cNvPr id="113" name="Shape 113"/>
          <p:cNvSpPr txBox="1"/>
          <p:nvPr>
            <p:ph idx="1" type="subTitle"/>
          </p:nvPr>
        </p:nvSpPr>
        <p:spPr>
          <a:xfrm>
            <a:off x="381775" y="4025400"/>
            <a:ext cx="8520600" cy="792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00"/>
                </a:solidFill>
                <a:latin typeface="Roboto"/>
                <a:ea typeface="Roboto"/>
                <a:cs typeface="Roboto"/>
                <a:sym typeface="Roboto"/>
              </a:rPr>
              <a:t>aras.papadelis@gmail.com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