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882" r:id="rId2"/>
    <p:sldId id="887" r:id="rId3"/>
    <p:sldId id="888" r:id="rId4"/>
    <p:sldId id="889" r:id="rId5"/>
    <p:sldId id="890" r:id="rId6"/>
    <p:sldId id="891" r:id="rId7"/>
    <p:sldId id="892" r:id="rId8"/>
  </p:sldIdLst>
  <p:sldSz cx="9144000" cy="6858000" type="screen4x3"/>
  <p:notesSz cx="6781800" cy="9855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55"/>
    <a:srgbClr val="FF9900"/>
    <a:srgbClr val="33CC33"/>
    <a:srgbClr val="CC0000"/>
    <a:srgbClr val="FFFF00"/>
    <a:srgbClr val="FFCC00"/>
    <a:srgbClr val="0018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99" autoAdjust="0"/>
    <p:restoredTop sz="90876" autoAdjust="0"/>
  </p:normalViewPr>
  <p:slideViewPr>
    <p:cSldViewPr snapToGrid="0">
      <p:cViewPr>
        <p:scale>
          <a:sx n="100" d="100"/>
          <a:sy n="100" d="100"/>
        </p:scale>
        <p:origin x="-3198" y="-690"/>
      </p:cViewPr>
      <p:guideLst>
        <p:guide orient="horz" pos="5278"/>
        <p:guide pos="-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2220" y="-90"/>
      </p:cViewPr>
      <p:guideLst>
        <p:guide orient="horz" pos="3104"/>
        <p:guide pos="2136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2225" y="0"/>
            <a:ext cx="29098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30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2225" y="9361488"/>
            <a:ext cx="29098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8" tIns="45768" rIns="91538" bIns="45768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491CCDE-C5D0-438F-A0E3-D1C98B617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71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679950"/>
            <a:ext cx="542607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361488"/>
            <a:ext cx="29384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0C3AF570-67B3-418B-86F1-1037A09FB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Rectangle 85"/>
          <p:cNvSpPr>
            <a:spLocks noChangeArrowheads="1"/>
          </p:cNvSpPr>
          <p:nvPr userDrawn="1"/>
        </p:nvSpPr>
        <p:spPr bwMode="auto">
          <a:xfrm>
            <a:off x="0" y="0"/>
            <a:ext cx="9144000" cy="42068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33" name="Text Box 109"/>
          <p:cNvSpPr txBox="1">
            <a:spLocks noChangeArrowheads="1"/>
          </p:cNvSpPr>
          <p:nvPr userDrawn="1"/>
        </p:nvSpPr>
        <p:spPr bwMode="auto">
          <a:xfrm>
            <a:off x="1008063" y="23813"/>
            <a:ext cx="2633662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FF9900"/>
                </a:solidFill>
                <a:latin typeface="Californian FB" pitchFamily="18" charset="0"/>
              </a:rPr>
              <a:t>CTF3 commissioning status</a:t>
            </a:r>
          </a:p>
        </p:txBody>
      </p:sp>
      <p:grpSp>
        <p:nvGrpSpPr>
          <p:cNvPr id="1028" name="Group 121"/>
          <p:cNvGrpSpPr>
            <a:grpSpLocks/>
          </p:cNvGrpSpPr>
          <p:nvPr userDrawn="1"/>
        </p:nvGrpSpPr>
        <p:grpSpPr bwMode="auto">
          <a:xfrm>
            <a:off x="234950" y="131763"/>
            <a:ext cx="773113" cy="577850"/>
            <a:chOff x="316" y="154"/>
            <a:chExt cx="438" cy="327"/>
          </a:xfrm>
        </p:grpSpPr>
        <p:pic>
          <p:nvPicPr>
            <p:cNvPr id="1031" name="Picture 117" descr="logoc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6" y="154"/>
              <a:ext cx="4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2" name="Oval 118"/>
            <p:cNvSpPr>
              <a:spLocks noChangeArrowheads="1"/>
            </p:cNvSpPr>
            <p:nvPr userDrawn="1"/>
          </p:nvSpPr>
          <p:spPr bwMode="auto">
            <a:xfrm>
              <a:off x="316" y="154"/>
              <a:ext cx="438" cy="327"/>
            </a:xfrm>
            <a:prstGeom prst="ellipse">
              <a:avLst/>
            </a:prstGeom>
            <a:noFill/>
            <a:ln w="19050" algn="ctr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46" name="Text Box 122"/>
          <p:cNvSpPr txBox="1">
            <a:spLocks noChangeArrowheads="1"/>
          </p:cNvSpPr>
          <p:nvPr userDrawn="1"/>
        </p:nvSpPr>
        <p:spPr bwMode="auto">
          <a:xfrm>
            <a:off x="5972175" y="149225"/>
            <a:ext cx="3171825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i="1" dirty="0" smtClean="0">
                <a:solidFill>
                  <a:srgbClr val="000066"/>
                </a:solidFill>
                <a:latin typeface="Californian FB" pitchFamily="18" charset="0"/>
              </a:rPr>
              <a:t>S. </a:t>
            </a:r>
            <a:r>
              <a:rPr lang="en-US" sz="1000" i="1" dirty="0" err="1" smtClean="0">
                <a:solidFill>
                  <a:srgbClr val="000066"/>
                </a:solidFill>
                <a:latin typeface="Californian FB" pitchFamily="18" charset="0"/>
              </a:rPr>
              <a:t>Bettoni</a:t>
            </a:r>
            <a:r>
              <a:rPr lang="en-US" sz="1000" i="1" dirty="0" smtClean="0">
                <a:solidFill>
                  <a:srgbClr val="000066"/>
                </a:solidFill>
                <a:latin typeface="Californian FB" pitchFamily="18" charset="0"/>
              </a:rPr>
              <a:t> &amp; R. Corsini  - CTF3 </a:t>
            </a:r>
            <a:r>
              <a:rPr lang="en-US" sz="1000" i="1" dirty="0">
                <a:solidFill>
                  <a:srgbClr val="000066"/>
                </a:solidFill>
                <a:latin typeface="Californian FB" pitchFamily="18" charset="0"/>
              </a:rPr>
              <a:t>committee 20</a:t>
            </a:r>
            <a:r>
              <a:rPr lang="en-US" sz="1000" i="1" baseline="30000" dirty="0">
                <a:solidFill>
                  <a:srgbClr val="000066"/>
                </a:solidFill>
                <a:latin typeface="Californian FB" pitchFamily="18" charset="0"/>
              </a:rPr>
              <a:t>th</a:t>
            </a:r>
            <a:r>
              <a:rPr lang="en-US" sz="1000" i="1" dirty="0">
                <a:solidFill>
                  <a:srgbClr val="000066"/>
                </a:solidFill>
                <a:latin typeface="Californian FB" pitchFamily="18" charset="0"/>
              </a:rPr>
              <a:t>  August 2009</a:t>
            </a:r>
          </a:p>
        </p:txBody>
      </p:sp>
      <p:pic>
        <p:nvPicPr>
          <p:cNvPr id="1030" name="Picture 12" descr="allwhite"/>
          <p:cNvPicPr>
            <a:picLocks noChangeAspect="1" noChangeArrowheads="1"/>
          </p:cNvPicPr>
          <p:nvPr userDrawn="1"/>
        </p:nvPicPr>
        <p:blipFill>
          <a:blip r:embed="rId5"/>
          <a:srcRect b="4541"/>
          <a:stretch>
            <a:fillRect/>
          </a:stretch>
        </p:blipFill>
        <p:spPr bwMode="auto">
          <a:xfrm>
            <a:off x="2081213" y="1203325"/>
            <a:ext cx="43942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6" name="Rectangle 4"/>
          <p:cNvSpPr>
            <a:spLocks noChangeArrowheads="1"/>
          </p:cNvSpPr>
          <p:nvPr/>
        </p:nvSpPr>
        <p:spPr bwMode="auto">
          <a:xfrm>
            <a:off x="455613" y="963613"/>
            <a:ext cx="8066087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2400" b="1" dirty="0">
                <a:solidFill>
                  <a:srgbClr val="FF6400"/>
                </a:solidFill>
                <a:latin typeface="Californian FB" pitchFamily="18" charset="0"/>
              </a:rPr>
              <a:t>	</a:t>
            </a:r>
            <a:r>
              <a:rPr lang="en-US" sz="3600" i="1" dirty="0">
                <a:solidFill>
                  <a:srgbClr val="FF6400"/>
                </a:solidFill>
                <a:latin typeface="Californian FB" pitchFamily="18" charset="0"/>
              </a:rPr>
              <a:t>CTF3 commissioning </a:t>
            </a:r>
            <a:r>
              <a:rPr lang="en-US" sz="3600" i="1" dirty="0" smtClean="0">
                <a:solidFill>
                  <a:srgbClr val="FF6400"/>
                </a:solidFill>
                <a:latin typeface="Californian FB" pitchFamily="18" charset="0"/>
              </a:rPr>
              <a:t>status</a:t>
            </a:r>
          </a:p>
          <a:p>
            <a:pPr>
              <a:defRPr/>
            </a:pPr>
            <a:r>
              <a:rPr lang="en-US" sz="3600" i="1" dirty="0" smtClean="0">
                <a:solidFill>
                  <a:srgbClr val="FF6400"/>
                </a:solidFill>
                <a:latin typeface="Californian FB" pitchFamily="18" charset="0"/>
              </a:rPr>
              <a:t>&amp; schedule update</a:t>
            </a:r>
            <a:r>
              <a:rPr lang="en-US" sz="3600" i="1" dirty="0">
                <a:solidFill>
                  <a:srgbClr val="FF6400"/>
                </a:solidFill>
                <a:latin typeface="Californian FB" pitchFamily="18" charset="0"/>
              </a:rPr>
              <a:t/>
            </a:r>
            <a:br>
              <a:rPr lang="en-US" sz="3600" i="1" dirty="0">
                <a:solidFill>
                  <a:srgbClr val="FF6400"/>
                </a:solidFill>
                <a:latin typeface="Californian FB" pitchFamily="18" charset="0"/>
              </a:rPr>
            </a:br>
            <a:r>
              <a:rPr lang="en-US" sz="3200" i="1" dirty="0">
                <a:solidFill>
                  <a:srgbClr val="FF6400"/>
                </a:solidFill>
                <a:latin typeface="Californian FB" pitchFamily="18" charset="0"/>
              </a:rPr>
              <a:t/>
            </a:r>
            <a:br>
              <a:rPr lang="en-US" sz="3200" i="1" dirty="0">
                <a:solidFill>
                  <a:srgbClr val="FF6400"/>
                </a:solidFill>
                <a:latin typeface="Californian FB" pitchFamily="18" charset="0"/>
              </a:rPr>
            </a:br>
            <a:endParaRPr lang="en-US" sz="1600" i="1" dirty="0">
              <a:solidFill>
                <a:srgbClr val="FF6400"/>
              </a:solidFill>
              <a:latin typeface="Californian FB" pitchFamily="18" charset="0"/>
            </a:endParaRPr>
          </a:p>
        </p:txBody>
      </p:sp>
      <p:pic>
        <p:nvPicPr>
          <p:cNvPr id="4" name="Picture 9" descr="DSC_08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9275" y="4354513"/>
            <a:ext cx="3236913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0" name="TextBox 289"/>
          <p:cNvSpPr txBox="1">
            <a:spLocks noChangeArrowheads="1"/>
          </p:cNvSpPr>
          <p:nvPr/>
        </p:nvSpPr>
        <p:spPr bwMode="auto">
          <a:xfrm>
            <a:off x="358775" y="3028950"/>
            <a:ext cx="46609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l" eaLnBrk="1" hangingPunct="1"/>
            <a:r>
              <a:rPr lang="en-US" sz="1800" b="1">
                <a:solidFill>
                  <a:srgbClr val="CC0000"/>
                </a:solidFill>
                <a:latin typeface="Arial" pitchFamily="34" charset="0"/>
              </a:rPr>
              <a:t>Outline</a:t>
            </a:r>
            <a:endParaRPr lang="en-US" sz="1400" b="1">
              <a:solidFill>
                <a:srgbClr val="CC0000"/>
              </a:solidFill>
              <a:latin typeface="Arial" pitchFamily="34" charset="0"/>
            </a:endParaRPr>
          </a:p>
          <a:p>
            <a:pPr marL="180975" indent="-180975" algn="l" eaLnBrk="1" hangingPunct="1"/>
            <a:endParaRPr lang="en-US" sz="1400">
              <a:latin typeface="Arial" pitchFamily="34" charset="0"/>
            </a:endParaRPr>
          </a:p>
          <a:p>
            <a:pPr marL="180975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600">
                <a:latin typeface="Arial" pitchFamily="34" charset="0"/>
              </a:rPr>
              <a:t>Activities &amp; achievements: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Successful 4x recombination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More than 5 A sent through the PETS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Time to bunch length experiments</a:t>
            </a:r>
          </a:p>
          <a:p>
            <a:pPr marL="638175" lvl="1" indent="-180975" algn="l" eaLnBrk="1" hangingPunct="1"/>
            <a:endParaRPr lang="en-US" sz="1400">
              <a:latin typeface="Arial" pitchFamily="34" charset="0"/>
            </a:endParaRPr>
          </a:p>
          <a:p>
            <a:pPr marL="180975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600">
                <a:latin typeface="Arial" pitchFamily="34" charset="0"/>
              </a:rPr>
              <a:t>Setbacks: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Lapp BPM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Phase of MKS02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>
                <a:latin typeface="Arial" pitchFamily="34" charset="0"/>
              </a:rPr>
              <a:t>Gun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879475"/>
            <a:ext cx="4117975" cy="28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5" name="Rectangle 44"/>
          <p:cNvSpPr/>
          <p:nvPr/>
        </p:nvSpPr>
        <p:spPr>
          <a:xfrm rot="20435123">
            <a:off x="33338" y="538163"/>
            <a:ext cx="18827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2008</a:t>
            </a:r>
          </a:p>
        </p:txBody>
      </p:sp>
      <p:grpSp>
        <p:nvGrpSpPr>
          <p:cNvPr id="3" name="Group 51"/>
          <p:cNvGrpSpPr/>
          <p:nvPr/>
        </p:nvGrpSpPr>
        <p:grpSpPr>
          <a:xfrm>
            <a:off x="4838700" y="918482"/>
            <a:ext cx="4191000" cy="2834368"/>
            <a:chOff x="5530850" y="718457"/>
            <a:chExt cx="3479800" cy="25908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792625" name="Picture 49" descr="http://elogbook.cern.ch/eLogbook/attach_reader?attach_id=1042216"/>
            <p:cNvPicPr>
              <a:picLocks noChangeAspect="1" noChangeArrowheads="1"/>
            </p:cNvPicPr>
            <p:nvPr/>
          </p:nvPicPr>
          <p:blipFill>
            <a:blip r:embed="rId3"/>
            <a:srcRect l="25893" t="15301" r="1636" b="9206"/>
            <a:stretch>
              <a:fillRect/>
            </a:stretch>
          </p:blipFill>
          <p:spPr bwMode="auto">
            <a:xfrm>
              <a:off x="5530850" y="718457"/>
              <a:ext cx="3479800" cy="2590800"/>
            </a:xfrm>
            <a:prstGeom prst="rect">
              <a:avLst/>
            </a:prstGeom>
            <a:noFill/>
          </p:spPr>
        </p:pic>
        <p:pic>
          <p:nvPicPr>
            <p:cNvPr id="49" name="Picture 49" descr="http://elogbook.cern.ch/eLogbook/attach_reader?attach_id=1042216"/>
            <p:cNvPicPr>
              <a:picLocks noChangeAspect="1" noChangeArrowheads="1"/>
            </p:cNvPicPr>
            <p:nvPr/>
          </p:nvPicPr>
          <p:blipFill>
            <a:blip r:embed="rId3"/>
            <a:srcRect l="766" t="23231" r="74768" b="56416"/>
            <a:stretch>
              <a:fillRect/>
            </a:stretch>
          </p:blipFill>
          <p:spPr bwMode="auto">
            <a:xfrm>
              <a:off x="5836427" y="2369820"/>
              <a:ext cx="1140575" cy="678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</p:grpSp>
      <p:sp>
        <p:nvSpPr>
          <p:cNvPr id="54" name="Rectangle 53"/>
          <p:cNvSpPr/>
          <p:nvPr/>
        </p:nvSpPr>
        <p:spPr>
          <a:xfrm rot="1164877" flipH="1">
            <a:off x="6700838" y="538163"/>
            <a:ext cx="18827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Aug. 2009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7625" y="4891088"/>
            <a:ext cx="4829175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13 A 280 ns recombined in the combiner ring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7682" y="3914775"/>
            <a:ext cx="4276143" cy="2543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elogbook/eLogbook/attach_reader?attach_id=10423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500" y="482600"/>
            <a:ext cx="264795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3"/>
          <a:srcRect l="8810" t="9821" r="2618" b="41339"/>
          <a:stretch>
            <a:fillRect/>
          </a:stretch>
        </p:blipFill>
        <p:spPr bwMode="auto">
          <a:xfrm>
            <a:off x="131764" y="3686175"/>
            <a:ext cx="5742434" cy="2533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10756" y="2062163"/>
            <a:ext cx="3847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About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 A after the PETS</a:t>
            </a:r>
          </a:p>
        </p:txBody>
      </p:sp>
      <p:sp>
        <p:nvSpPr>
          <p:cNvPr id="6" name="Bent-Up Arrow 5"/>
          <p:cNvSpPr/>
          <p:nvPr/>
        </p:nvSpPr>
        <p:spPr bwMode="auto">
          <a:xfrm flipH="1" flipV="1">
            <a:off x="1638300" y="3276600"/>
            <a:ext cx="4781550" cy="457200"/>
          </a:xfrm>
          <a:prstGeom prst="bentUpArrow">
            <a:avLst/>
          </a:prstGeom>
          <a:solidFill>
            <a:srgbClr val="FFC000"/>
          </a:solidFill>
          <a:ln w="317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419850" y="2876550"/>
            <a:ext cx="2628900" cy="1009650"/>
          </a:xfrm>
          <a:prstGeom prst="rect">
            <a:avLst/>
          </a:prstGeom>
          <a:noFill/>
          <a:ln w="31750" algn="ctr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6903" y="4476749"/>
            <a:ext cx="2931041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elogbook/eLogbook/attach_reader?attach_id=10423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2163" y="3152775"/>
            <a:ext cx="4539911" cy="28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6850" y="742950"/>
            <a:ext cx="8737600" cy="444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l" eaLnBrk="1" hangingPunct="1"/>
            <a:r>
              <a:rPr lang="en-US" sz="1800" b="1" dirty="0">
                <a:solidFill>
                  <a:srgbClr val="CC0000"/>
                </a:solidFill>
                <a:latin typeface="Arial" pitchFamily="34" charset="0"/>
              </a:rPr>
              <a:t>Other issues:</a:t>
            </a:r>
            <a:endParaRPr lang="en-US" sz="1400" b="1" dirty="0">
              <a:solidFill>
                <a:srgbClr val="CC0000"/>
              </a:solidFill>
              <a:latin typeface="Arial" pitchFamily="34" charset="0"/>
            </a:endParaRPr>
          </a:p>
          <a:p>
            <a:pPr marL="180975" indent="-180975" algn="l" eaLnBrk="1" hangingPunct="1"/>
            <a:endParaRPr lang="en-US" sz="1400" dirty="0">
              <a:latin typeface="Arial" pitchFamily="34" charset="0"/>
            </a:endParaRPr>
          </a:p>
          <a:p>
            <a:pPr marL="180975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600" dirty="0">
                <a:latin typeface="Arial" pitchFamily="34" charset="0"/>
              </a:rPr>
              <a:t>Lapp BPM: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>
                <a:latin typeface="Arial" pitchFamily="34" charset="0"/>
              </a:rPr>
              <a:t>Frequent interventions are needed (also accesses in the machine)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>
                <a:latin typeface="Arial" pitchFamily="34" charset="0"/>
              </a:rPr>
              <a:t>Almost constant contact with the </a:t>
            </a:r>
            <a:r>
              <a:rPr lang="en-US" sz="1400" dirty="0" smtClean="0">
                <a:latin typeface="Arial" pitchFamily="34" charset="0"/>
              </a:rPr>
              <a:t>LAPP </a:t>
            </a:r>
            <a:r>
              <a:rPr lang="en-US" sz="1400" dirty="0">
                <a:latin typeface="Arial" pitchFamily="34" charset="0"/>
              </a:rPr>
              <a:t>people </a:t>
            </a:r>
            <a:r>
              <a:rPr lang="en-US" sz="1400" dirty="0" smtClean="0">
                <a:latin typeface="Arial" pitchFamily="34" charset="0"/>
              </a:rPr>
              <a:t>– local help from Franck </a:t>
            </a:r>
            <a:r>
              <a:rPr lang="en-US" sz="1400" dirty="0" err="1">
                <a:latin typeface="Arial" pitchFamily="34" charset="0"/>
              </a:rPr>
              <a:t>Guillot</a:t>
            </a:r>
            <a:r>
              <a:rPr lang="en-US" sz="1400" dirty="0">
                <a:latin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</a:rPr>
              <a:t>(CERN)</a:t>
            </a:r>
            <a:endParaRPr lang="en-US" sz="1400" dirty="0">
              <a:latin typeface="Arial" pitchFamily="34" charset="0"/>
            </a:endParaRP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>
                <a:latin typeface="Arial" pitchFamily="34" charset="0"/>
              </a:rPr>
              <a:t>Annoying system (necessary to readjust  all the timings one by one after each frequent reset)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>
                <a:latin typeface="Arial" pitchFamily="34" charset="0"/>
              </a:rPr>
              <a:t>At the present we are blind for the majority of the line</a:t>
            </a:r>
          </a:p>
          <a:p>
            <a:pPr marL="638175" lvl="1" indent="-180975" algn="l" eaLnBrk="1" hangingPunct="1"/>
            <a:endParaRPr lang="en-US" sz="1400" dirty="0">
              <a:latin typeface="Arial" pitchFamily="34" charset="0"/>
            </a:endParaRPr>
          </a:p>
          <a:p>
            <a:pPr marL="180975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600" dirty="0">
                <a:latin typeface="Arial" pitchFamily="34" charset="0"/>
              </a:rPr>
              <a:t>Phase of MKS02 jumps of some degrees: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>
                <a:latin typeface="Arial" pitchFamily="34" charset="0"/>
              </a:rPr>
              <a:t>Monitoring system installed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>
                <a:latin typeface="Arial" pitchFamily="34" charset="0"/>
              </a:rPr>
              <a:t>At the moment the problem disappeared</a:t>
            </a:r>
          </a:p>
          <a:p>
            <a:pPr marL="180975" indent="-180975" algn="l" eaLnBrk="1" hangingPunct="1">
              <a:lnSpc>
                <a:spcPct val="150000"/>
              </a:lnSpc>
              <a:buFontTx/>
              <a:buChar char="•"/>
            </a:pPr>
            <a:endParaRPr lang="en-US" sz="1400" dirty="0" smtClean="0">
              <a:latin typeface="Arial" pitchFamily="34" charset="0"/>
            </a:endParaRPr>
          </a:p>
          <a:p>
            <a:pPr marL="180975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 smtClean="0">
                <a:latin typeface="Arial" pitchFamily="34" charset="0"/>
              </a:rPr>
              <a:t>Gun </a:t>
            </a:r>
            <a:r>
              <a:rPr lang="en-US" sz="1400" dirty="0">
                <a:latin typeface="Arial" pitchFamily="34" charset="0"/>
              </a:rPr>
              <a:t>instability:</a:t>
            </a:r>
          </a:p>
          <a:p>
            <a:pPr marL="638175" lvl="1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400" dirty="0">
                <a:latin typeface="Arial" pitchFamily="34" charset="0"/>
              </a:rPr>
              <a:t>Problem </a:t>
            </a:r>
            <a:r>
              <a:rPr lang="en-US" sz="1400" dirty="0" smtClean="0">
                <a:latin typeface="Arial" pitchFamily="34" charset="0"/>
              </a:rPr>
              <a:t>solved (for the moment…)</a:t>
            </a:r>
            <a:endParaRPr lang="en-US" sz="1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logbook/eLogbook/attach_reader?attach_id=10410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8163" y="800100"/>
            <a:ext cx="4510087" cy="567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358775" y="3028950"/>
            <a:ext cx="46609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l" eaLnBrk="1" hangingPunct="1"/>
            <a:endParaRPr lang="en-US" sz="1400" dirty="0">
              <a:latin typeface="Arial" pitchFamily="34" charset="0"/>
            </a:endParaRPr>
          </a:p>
          <a:p>
            <a:pPr marL="180975" indent="-180975" algn="l" eaLnBrk="1" hangingPunct="1">
              <a:lnSpc>
                <a:spcPct val="150000"/>
              </a:lnSpc>
              <a:buFontTx/>
              <a:buChar char="•"/>
            </a:pPr>
            <a:r>
              <a:rPr lang="en-US" sz="1600" dirty="0">
                <a:latin typeface="Arial" pitchFamily="34" charset="0"/>
              </a:rPr>
              <a:t>MKS02 phase jumps between 2 </a:t>
            </a:r>
            <a:r>
              <a:rPr lang="en-US" sz="1600" dirty="0" smtClean="0">
                <a:latin typeface="Arial" pitchFamily="34" charset="0"/>
              </a:rPr>
              <a:t>states</a:t>
            </a:r>
            <a:endParaRPr lang="en-US" sz="16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227888" y="95408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GB" sz="1800" i="1">
                <a:solidFill>
                  <a:srgbClr val="CC0000"/>
                </a:solidFill>
                <a:latin typeface="Arial" charset="0"/>
              </a:rPr>
              <a:t>Goals</a:t>
            </a:r>
            <a:endParaRPr lang="en-US" sz="1800" i="1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47800" y="896938"/>
            <a:ext cx="4962525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187E"/>
                </a:solidFill>
                <a:latin typeface="Arial" charset="0"/>
              </a:rPr>
              <a:t>2009 CTF3 experimental program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11188" y="1673225"/>
            <a:ext cx="8194675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7800" indent="-177800" algn="l">
              <a:tabLst>
                <a:tab pos="1947863" algn="l"/>
              </a:tabLst>
            </a:pPr>
            <a:r>
              <a:rPr lang="en-US" sz="1400" dirty="0">
                <a:solidFill>
                  <a:srgbClr val="00187E"/>
                </a:solidFill>
                <a:latin typeface="Arial" charset="0"/>
              </a:rPr>
              <a:t>	</a:t>
            </a:r>
            <a:endParaRPr lang="en-US" sz="1400" b="1" dirty="0">
              <a:solidFill>
                <a:srgbClr val="00187E"/>
              </a:solidFill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30 GHz:	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One structure test (TM02) </a:t>
            </a:r>
            <a:r>
              <a:rPr lang="de-CH" sz="1400" dirty="0">
                <a:latin typeface="Arial" charset="0"/>
              </a:rPr>
              <a:t>+ 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breakdown studies</a:t>
            </a:r>
            <a:endParaRPr lang="en-US" sz="14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PHIN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Beam characterization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reach ½ of nominal bunch charge </a:t>
            </a:r>
            <a:r>
              <a:rPr lang="en-US" sz="1400" dirty="0">
                <a:latin typeface="Arial" charset="0"/>
              </a:rPr>
              <a:t>?</a:t>
            </a:r>
            <a:endParaRPr lang="en-US" sz="1400" dirty="0">
              <a:solidFill>
                <a:srgbClr val="CC0000"/>
              </a:solidFill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CALIFES	</a:t>
            </a:r>
            <a:r>
              <a:rPr lang="de-CH" sz="1400" dirty="0">
                <a:solidFill>
                  <a:srgbClr val="FFC000"/>
                </a:solidFill>
                <a:latin typeface="Arial" charset="0"/>
              </a:rPr>
              <a:t>Beam characterization</a:t>
            </a:r>
            <a:r>
              <a:rPr lang="de-CH" sz="1400" dirty="0">
                <a:latin typeface="Arial" charset="0"/>
              </a:rPr>
              <a:t>, </a:t>
            </a:r>
            <a:r>
              <a:rPr lang="de-CH" sz="1400" dirty="0">
                <a:solidFill>
                  <a:srgbClr val="00B050"/>
                </a:solidFill>
                <a:latin typeface="Arial" charset="0"/>
              </a:rPr>
              <a:t>beam to TBTS (most likely still reduced current)</a:t>
            </a:r>
            <a:endParaRPr lang="en-US" sz="14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Delay Loop	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Back in operation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9900"/>
                </a:solidFill>
                <a:latin typeface="Arial" charset="0"/>
              </a:rPr>
              <a:t>retrieve combination x 2 </a:t>
            </a:r>
            <a:r>
              <a:rPr lang="en-US" sz="1400" dirty="0">
                <a:latin typeface="Arial" charset="0"/>
              </a:rPr>
              <a:t>(~ </a:t>
            </a:r>
            <a:r>
              <a:rPr lang="en-US" sz="1400" dirty="0">
                <a:solidFill>
                  <a:srgbClr val="CC0000"/>
                </a:solidFill>
                <a:latin typeface="Arial" charset="0"/>
              </a:rPr>
              <a:t>7 A</a:t>
            </a:r>
            <a:r>
              <a:rPr lang="en-US" sz="1400" dirty="0">
                <a:latin typeface="Arial" charset="0"/>
              </a:rPr>
              <a:t>)</a:t>
            </a: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Combiner Ring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Final optics checks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isochronicity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put together with DL </a:t>
            </a:r>
            <a:r>
              <a:rPr lang="en-US" sz="1400" dirty="0">
                <a:latin typeface="Arial" charset="0"/>
              </a:rPr>
              <a:t>(&gt; </a:t>
            </a:r>
            <a:r>
              <a:rPr lang="en-US" sz="1400" dirty="0">
                <a:solidFill>
                  <a:srgbClr val="CC0000"/>
                </a:solidFill>
                <a:latin typeface="Arial" charset="0"/>
              </a:rPr>
              <a:t>24 A</a:t>
            </a:r>
            <a:r>
              <a:rPr lang="en-US" sz="1400" dirty="0">
                <a:latin typeface="Arial" charset="0"/>
              </a:rPr>
              <a:t>) </a:t>
            </a: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TL2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Complete commissioning 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(tail clipper)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bunch length control</a:t>
            </a:r>
            <a:r>
              <a:rPr lang="en-US" sz="1400" dirty="0">
                <a:latin typeface="Arial" charset="0"/>
              </a:rPr>
              <a:t>, &gt; </a:t>
            </a:r>
            <a:r>
              <a:rPr lang="en-US" sz="1400" dirty="0">
                <a:solidFill>
                  <a:srgbClr val="CC0000"/>
                </a:solidFill>
                <a:latin typeface="Arial" charset="0"/>
              </a:rPr>
              <a:t>20 A</a:t>
            </a:r>
            <a:r>
              <a:rPr lang="en-US" sz="1400" dirty="0">
                <a:latin typeface="Arial" charset="0"/>
              </a:rPr>
              <a:t> to users</a:t>
            </a: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endParaRPr lang="de-CH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TBTS	</a:t>
            </a:r>
            <a:r>
              <a:rPr lang="de-CH" sz="1400" dirty="0">
                <a:solidFill>
                  <a:srgbClr val="FFC000"/>
                </a:solidFill>
                <a:latin typeface="Arial" charset="0"/>
              </a:rPr>
              <a:t>PETS to nominal power/pulse length </a:t>
            </a:r>
            <a:r>
              <a:rPr lang="de-CH" sz="1400" dirty="0">
                <a:latin typeface="Arial" charset="0"/>
              </a:rPr>
              <a:t>(</a:t>
            </a:r>
            <a:r>
              <a:rPr lang="de-CH" sz="1400" dirty="0">
                <a:solidFill>
                  <a:srgbClr val="CC0000"/>
                </a:solidFill>
                <a:latin typeface="Arial" charset="0"/>
              </a:rPr>
              <a:t>15 A</a:t>
            </a:r>
            <a:r>
              <a:rPr lang="de-CH" sz="1400" dirty="0">
                <a:latin typeface="Arial" charset="0"/>
              </a:rPr>
              <a:t>, recirculation)</a:t>
            </a:r>
          </a:p>
          <a:p>
            <a:pPr marL="177800" indent="-177800" algn="l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FFC000"/>
                </a:solidFill>
                <a:latin typeface="Arial" charset="0"/>
              </a:rPr>
              <a:t>Beam commissioning of probe beam line</a:t>
            </a:r>
          </a:p>
          <a:p>
            <a:pPr marL="177800" indent="-177800" algn="l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FF0000"/>
                </a:solidFill>
                <a:latin typeface="Arial" charset="0"/>
              </a:rPr>
              <a:t>First accelerating structure tests (one structure ? – CLIC G)</a:t>
            </a:r>
          </a:p>
          <a:p>
            <a:pPr marL="177800" indent="-177800" algn="l">
              <a:tabLst>
                <a:tab pos="1947863" algn="l"/>
              </a:tabLst>
            </a:pPr>
            <a:r>
              <a:rPr lang="de-CH" sz="1400" dirty="0">
                <a:latin typeface="Arial" charset="0"/>
              </a:rPr>
              <a:t>		</a:t>
            </a:r>
            <a:r>
              <a:rPr lang="de-CH" sz="1400" dirty="0">
                <a:solidFill>
                  <a:srgbClr val="FF0000"/>
                </a:solidFill>
                <a:latin typeface="Arial" charset="0"/>
              </a:rPr>
              <a:t>Two-beam studies (deceleration/acceleration), initial breakdown kicks studies</a:t>
            </a:r>
            <a:r>
              <a:rPr lang="de-CH" sz="1400" dirty="0">
                <a:latin typeface="Arial" charset="0"/>
              </a:rPr>
              <a:t>		</a:t>
            </a:r>
            <a:endParaRPr lang="en-US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TBL	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PETS validation (100 MW, need &gt; 20 A), beam line studies (2-3 PETS ?)</a:t>
            </a: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endParaRPr lang="en-US" sz="1400" dirty="0">
              <a:latin typeface="Arial" charset="0"/>
            </a:endParaRPr>
          </a:p>
          <a:p>
            <a:pPr marL="177800" indent="-177800" algn="l">
              <a:buFontTx/>
              <a:buChar char="•"/>
              <a:tabLst>
                <a:tab pos="1947863" algn="l"/>
              </a:tabLst>
            </a:pPr>
            <a:r>
              <a:rPr lang="en-US" sz="1400" dirty="0">
                <a:latin typeface="Arial" charset="0"/>
              </a:rPr>
              <a:t>Others	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CDR studies in CRM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beam dynamics benchmarking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stability studies</a:t>
            </a:r>
            <a:r>
              <a:rPr lang="en-US" sz="1400" dirty="0">
                <a:latin typeface="Arial" charset="0"/>
              </a:rPr>
              <a:t>, </a:t>
            </a:r>
            <a:r>
              <a:rPr lang="en-US" sz="1400" dirty="0">
                <a:solidFill>
                  <a:srgbClr val="FFC000"/>
                </a:solidFill>
                <a:latin typeface="Arial" charset="0"/>
              </a:rPr>
              <a:t>control 	of beam losses…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9461" y="450865"/>
            <a:ext cx="7293427" cy="494324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" name="Rectangle 2"/>
          <p:cNvSpPr/>
          <p:nvPr/>
        </p:nvSpPr>
        <p:spPr>
          <a:xfrm>
            <a:off x="2312094" y="5411451"/>
            <a:ext cx="32337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wk 32+33: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- 1 day  (Mo)    CRM line or bunch length measurements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- 2 days (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Tu+We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) DL set-up with 2x 1.5GHz TWTs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- 2 days (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Th+Fr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) CR set-up for beam to TBTS (3x recombination), 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  when stable beam, it will be given to TBTS for measurements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wk 34: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- 1 day  (Mo)    bunch length measurements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- 4 days (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Tu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-Fr) CR beam to TBTS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45873" y="5411451"/>
            <a:ext cx="33602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wk 35+36+37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DL+CR optics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CALIFES to TBTS, for commissioning probe beam line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- 1 day CR to TBL</a:t>
            </a:r>
          </a:p>
          <a:p>
            <a:pPr algn="just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wk 38-40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propably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stop for installation work in CLEX:</a:t>
            </a:r>
          </a:p>
          <a:p>
            <a:pPr algn="just"/>
            <a:r>
              <a:rPr lang="en-US" sz="800" dirty="0" smtClean="0">
                <a:latin typeface="Arial" pitchFamily="34" charset="0"/>
                <a:cs typeface="Arial" pitchFamily="34" charset="0"/>
              </a:rPr>
              <a:t>  TBTS accelerating structure, TBL continuation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441794" y="1546302"/>
            <a:ext cx="252761" cy="14868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CC0000"/>
              </a:solidFill>
              <a:effectLst/>
              <a:latin typeface="Times New Roman" pitchFamily="-110" charset="0"/>
            </a:endParaRPr>
          </a:p>
        </p:txBody>
      </p:sp>
      <p:sp>
        <p:nvSpPr>
          <p:cNvPr id="6" name="Text Box 38"/>
          <p:cNvSpPr txBox="1">
            <a:spLocks noChangeArrowheads="1"/>
          </p:cNvSpPr>
          <p:nvPr/>
        </p:nvSpPr>
        <p:spPr bwMode="auto">
          <a:xfrm>
            <a:off x="5189757" y="1279486"/>
            <a:ext cx="5940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GB" sz="1200" dirty="0" smtClean="0">
                <a:solidFill>
                  <a:srgbClr val="0070C0"/>
                </a:solidFill>
                <a:latin typeface="Arial" charset="0"/>
              </a:rPr>
              <a:t>Today</a:t>
            </a:r>
            <a:endParaRPr lang="en-US" sz="12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3903882" y="5070436"/>
            <a:ext cx="22990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GB" sz="1200" dirty="0" smtClean="0">
                <a:solidFill>
                  <a:srgbClr val="0070C0"/>
                </a:solidFill>
                <a:latin typeface="Arial" charset="0"/>
              </a:rPr>
              <a:t>Programme (updated end July)</a:t>
            </a:r>
            <a:endParaRPr lang="en-US" sz="1200" dirty="0">
              <a:solidFill>
                <a:srgbClr val="0070C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fornian FB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91155</TotalTime>
  <Words>272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Times New Roman</vt:lpstr>
      <vt:lpstr>Arial</vt:lpstr>
      <vt:lpstr>Californian FB</vt:lpstr>
      <vt:lpstr>Comic Sans MS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CTF3 - PRELIMINARY PHASE (2001-2002)  General description  &amp; Experimental Program</dc:title>
  <dc:creator>NICE</dc:creator>
  <cp:lastModifiedBy>roberto corsini</cp:lastModifiedBy>
  <cp:revision>754</cp:revision>
  <cp:lastPrinted>2001-02-28T11:02:29Z</cp:lastPrinted>
  <dcterms:created xsi:type="dcterms:W3CDTF">2001-02-23T15:04:14Z</dcterms:created>
  <dcterms:modified xsi:type="dcterms:W3CDTF">2009-08-20T12:26:12Z</dcterms:modified>
</cp:coreProperties>
</file>