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84" r:id="rId4"/>
    <p:sldId id="304" r:id="rId5"/>
    <p:sldId id="286" r:id="rId6"/>
    <p:sldId id="305" r:id="rId7"/>
    <p:sldId id="288" r:id="rId8"/>
    <p:sldId id="306" r:id="rId9"/>
    <p:sldId id="313" r:id="rId10"/>
    <p:sldId id="307" r:id="rId11"/>
    <p:sldId id="308" r:id="rId12"/>
    <p:sldId id="309" r:id="rId13"/>
    <p:sldId id="310" r:id="rId14"/>
    <p:sldId id="261" r:id="rId15"/>
    <p:sldId id="312" r:id="rId16"/>
    <p:sldId id="279" r:id="rId17"/>
    <p:sldId id="278" r:id="rId18"/>
    <p:sldId id="316" r:id="rId19"/>
    <p:sldId id="274" r:id="rId20"/>
    <p:sldId id="258" r:id="rId21"/>
    <p:sldId id="275" r:id="rId22"/>
    <p:sldId id="287" r:id="rId23"/>
    <p:sldId id="315" r:id="rId24"/>
    <p:sldId id="314" r:id="rId25"/>
    <p:sldId id="317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3" autoAdjust="0"/>
    <p:restoredTop sz="94724" autoAdjust="0"/>
  </p:normalViewPr>
  <p:slideViewPr>
    <p:cSldViewPr>
      <p:cViewPr varScale="1">
        <p:scale>
          <a:sx n="48" d="100"/>
          <a:sy n="48" d="100"/>
        </p:scale>
        <p:origin x="-11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4E0A0-A884-4854-B1E3-40E5EC53C26E}" type="datetimeFigureOut">
              <a:rPr lang="fr-FR" smtClean="0"/>
              <a:pPr/>
              <a:t>22/09/2009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DC95E-8C2D-42CE-8114-CD29843B7C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95EE8-C426-4F9A-A5E8-BB48425C5209}" type="datetimeFigureOut">
              <a:rPr lang="fr-FR" smtClean="0"/>
              <a:pPr/>
              <a:t>22/09/2009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536A8-1527-4CDB-9B02-792F349C54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0CEF2-9D9A-4D27-B013-985D6A188822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5ACD-B304-400E-91D9-62B4AC878DE0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06AD-857B-4527-BE8E-D2D4DBFB894E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BACD-8D52-40D5-90C8-860ADBCB8930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1140-EE6C-4CCB-AA2A-03D68A05F1E8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5A14-6990-4A91-94AF-272C4F821CE5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32B34-6197-4245-B839-23ACDE10C058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62F3-0E53-4746-936B-7AA7972FAB82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A80C-1D61-4952-9632-0A7FF50E1536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A9136-3E5E-4E03-BE44-0ABBCD4157C9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7F6E-E7AD-431A-B111-77BDD2BA3E4B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5A583E-316D-4905-9FE5-475190105661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BE2BFF-1A80-4249-82AE-6FEB39D536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r"/>
  </p:transition>
  <p:hf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/>
          <a:lstStyle/>
          <a:p>
            <a:r>
              <a:rPr lang="en-US" dirty="0" smtClean="0"/>
              <a:t>RD51- </a:t>
            </a:r>
            <a:r>
              <a:rPr lang="en-US" dirty="0" smtClean="0"/>
              <a:t>CERN 23-09-2009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90C7F-3355-40C1-99DE-9EE215AF6C52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28728" y="4000504"/>
            <a:ext cx="6400800" cy="1752600"/>
          </a:xfrm>
        </p:spPr>
        <p:txBody>
          <a:bodyPr/>
          <a:lstStyle/>
          <a:p>
            <a:r>
              <a:rPr lang="en-US" dirty="0" smtClean="0"/>
              <a:t>Resistive spark protection and large MPGD production status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4" name="Picture 7" descr="C:\Users\danilo\Documents\Conferences\biodola09\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92413"/>
            <a:ext cx="91725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0916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Theory</a:t>
            </a:r>
          </a:p>
          <a:p>
            <a:pPr lvl="1"/>
            <a:r>
              <a:rPr lang="en-US" sz="2000" dirty="0" smtClean="0"/>
              <a:t>The available energy during a spark should be reduced by </a:t>
            </a:r>
            <a:r>
              <a:rPr lang="en-US" sz="2000" dirty="0" err="1" smtClean="0"/>
              <a:t>pixelizing</a:t>
            </a: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	the  input capacitors</a:t>
            </a:r>
          </a:p>
          <a:p>
            <a:pPr lvl="1"/>
            <a:r>
              <a:rPr lang="en-US" sz="2000" dirty="0" smtClean="0"/>
              <a:t>Most of the signal should be clamped by the capacitor if the value is properly define</a:t>
            </a:r>
          </a:p>
          <a:p>
            <a:pPr lvl="1"/>
            <a:r>
              <a:rPr lang="en-US" sz="2000" dirty="0" smtClean="0"/>
              <a:t>The max rate is define by the RC network</a:t>
            </a:r>
          </a:p>
          <a:p>
            <a:pPr lvl="1"/>
            <a:r>
              <a:rPr lang="en-US" sz="2000" dirty="0" smtClean="0"/>
              <a:t>The resistive material should have a high DC breakdown voltage and good thermal properties to evacuate the heat created by the spark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Reality</a:t>
            </a:r>
          </a:p>
          <a:p>
            <a:pPr lvl="1"/>
            <a:r>
              <a:rPr lang="en-US" sz="2000" dirty="0" smtClean="0"/>
              <a:t>Some good effects have been seen but we are still trying to understand the </a:t>
            </a:r>
            <a:r>
              <a:rPr lang="en-US" sz="2000" dirty="0" err="1" smtClean="0"/>
              <a:t>behaviour</a:t>
            </a:r>
            <a:r>
              <a:rPr lang="en-US" sz="2000" dirty="0" smtClean="0"/>
              <a:t> of these detectors</a:t>
            </a:r>
          </a:p>
          <a:p>
            <a:pPr lvl="1"/>
            <a:r>
              <a:rPr lang="en-US" sz="2000" dirty="0" smtClean="0"/>
              <a:t>BUT !Already 2 problems after first tests !!!</a:t>
            </a:r>
          </a:p>
          <a:p>
            <a:pPr lvl="1"/>
            <a:r>
              <a:rPr lang="en-US" sz="2000" dirty="0" smtClean="0"/>
              <a:t>And also lots of questions are still opened!</a:t>
            </a:r>
          </a:p>
          <a:p>
            <a:pPr lvl="2"/>
            <a:r>
              <a:rPr lang="en-US" sz="1800" dirty="0" smtClean="0"/>
              <a:t> </a:t>
            </a:r>
            <a:r>
              <a:rPr lang="en-US" sz="1800" dirty="0" err="1" smtClean="0"/>
              <a:t>Behaviour</a:t>
            </a:r>
            <a:r>
              <a:rPr lang="en-US" sz="1800" dirty="0" smtClean="0"/>
              <a:t> of the capacitor at these frequencies? Inductive effects?</a:t>
            </a:r>
          </a:p>
          <a:p>
            <a:pPr lvl="2"/>
            <a:r>
              <a:rPr lang="en-US" sz="2000" dirty="0" smtClean="0"/>
              <a:t>Value of the capacitor?</a:t>
            </a:r>
          </a:p>
          <a:p>
            <a:pPr lvl="2"/>
            <a:r>
              <a:rPr lang="en-US" sz="2000" dirty="0" smtClean="0"/>
              <a:t>Voltage breakdown of the capacitor?</a:t>
            </a:r>
          </a:p>
          <a:p>
            <a:pPr lvl="2"/>
            <a:r>
              <a:rPr lang="en-US" sz="2000" dirty="0" smtClean="0"/>
              <a:t>Heat spread of the resistor material compatible </a:t>
            </a:r>
            <a:r>
              <a:rPr lang="en-US" sz="2000" dirty="0" smtClean="0"/>
              <a:t>with  </a:t>
            </a:r>
            <a:r>
              <a:rPr lang="en-US" sz="2000" dirty="0" smtClean="0"/>
              <a:t>smaller sparks?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E8FA-884E-44FC-B27E-CC863E397EAE}" type="datetime1">
              <a:rPr lang="fr-FR" smtClean="0"/>
              <a:pPr/>
              <a:t>22/09/2009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e la date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F51D-2FEB-4548-8B3F-D8D7DA61F81F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25" name="Titre 1"/>
          <p:cNvSpPr>
            <a:spLocks noGrp="1"/>
          </p:cNvSpPr>
          <p:nvPr>
            <p:ph type="title"/>
          </p:nvPr>
        </p:nvSpPr>
        <p:spPr>
          <a:xfrm>
            <a:off x="3643306" y="142852"/>
            <a:ext cx="2928958" cy="857256"/>
          </a:xfrm>
        </p:spPr>
        <p:txBody>
          <a:bodyPr>
            <a:normAutofit fontScale="90000"/>
          </a:bodyPr>
          <a:lstStyle/>
          <a:p>
            <a:r>
              <a:rPr lang="fr-FR" sz="3600" dirty="0" err="1" smtClean="0"/>
              <a:t>Problem</a:t>
            </a:r>
            <a:r>
              <a:rPr lang="fr-FR" sz="3600" dirty="0" smtClean="0"/>
              <a:t> 1</a:t>
            </a:r>
            <a:br>
              <a:rPr lang="fr-FR" sz="3600" dirty="0" smtClean="0"/>
            </a:br>
            <a:r>
              <a:rPr lang="fr-FR" sz="3600" dirty="0" err="1" smtClean="0"/>
              <a:t>lateral</a:t>
            </a:r>
            <a:r>
              <a:rPr lang="fr-FR" sz="3600" dirty="0" smtClean="0"/>
              <a:t> </a:t>
            </a:r>
            <a:r>
              <a:rPr lang="fr-FR" sz="3600" dirty="0" err="1" smtClean="0"/>
              <a:t>spark</a:t>
            </a:r>
            <a:endParaRPr lang="fr-FR" sz="36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998328" y="2643181"/>
            <a:ext cx="1288315" cy="158761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000760" y="1928802"/>
            <a:ext cx="1000132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143504" y="1857364"/>
            <a:ext cx="790750" cy="952507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358082" y="1857364"/>
            <a:ext cx="754415" cy="119064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143504" y="2786059"/>
            <a:ext cx="3000395" cy="107157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640610" y="2643181"/>
            <a:ext cx="1288315" cy="158761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643042" y="1928802"/>
            <a:ext cx="128588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785786" y="1857364"/>
            <a:ext cx="790750" cy="952507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000364" y="1857364"/>
            <a:ext cx="754415" cy="119064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785786" y="2786059"/>
            <a:ext cx="3000395" cy="107157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18" name="Isosceles Triangle 17"/>
          <p:cNvSpPr/>
          <p:nvPr/>
        </p:nvSpPr>
        <p:spPr>
          <a:xfrm>
            <a:off x="6858016" y="1928803"/>
            <a:ext cx="285752" cy="71438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7215206" y="785795"/>
            <a:ext cx="357190" cy="428628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6786578" y="1571613"/>
            <a:ext cx="785818" cy="7143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1964513" y="1535893"/>
            <a:ext cx="2071702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Cloud"/>
          <p:cNvSpPr>
            <a:spLocks noChangeAspect="1" noEditPoints="1" noChangeArrowheads="1"/>
          </p:cNvSpPr>
          <p:nvPr/>
        </p:nvSpPr>
        <p:spPr bwMode="auto">
          <a:xfrm>
            <a:off x="2643174" y="2357430"/>
            <a:ext cx="518785" cy="34765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071670" y="92867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spark</a:t>
            </a:r>
            <a:endParaRPr lang="en-US" dirty="0"/>
          </a:p>
        </p:txBody>
      </p:sp>
      <p:pic>
        <p:nvPicPr>
          <p:cNvPr id="34" name="Picture 33" descr="DSCN2366.JPG"/>
          <p:cNvPicPr>
            <a:picLocks noChangeAspect="1"/>
          </p:cNvPicPr>
          <p:nvPr/>
        </p:nvPicPr>
        <p:blipFill>
          <a:blip r:embed="rId2" cstate="print"/>
          <a:srcRect l="10439" t="27848" r="23488" b="13924"/>
          <a:stretch>
            <a:fillRect/>
          </a:stretch>
        </p:blipFill>
        <p:spPr>
          <a:xfrm>
            <a:off x="5572132" y="4357694"/>
            <a:ext cx="3068032" cy="2027829"/>
          </a:xfrm>
          <a:prstGeom prst="rect">
            <a:avLst/>
          </a:prstGeom>
        </p:spPr>
      </p:pic>
      <p:pic>
        <p:nvPicPr>
          <p:cNvPr id="35" name="Picture 34" descr="DSCN2365.JPG"/>
          <p:cNvPicPr>
            <a:picLocks noChangeAspect="1"/>
          </p:cNvPicPr>
          <p:nvPr/>
        </p:nvPicPr>
        <p:blipFill>
          <a:blip r:embed="rId3" cstate="print"/>
          <a:srcRect l="18399" t="21019" r="26284" b="24522"/>
          <a:stretch>
            <a:fillRect/>
          </a:stretch>
        </p:blipFill>
        <p:spPr>
          <a:xfrm>
            <a:off x="714348" y="4286256"/>
            <a:ext cx="2845126" cy="210080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714744" y="4786322"/>
            <a:ext cx="1747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Bits of resistive</a:t>
            </a:r>
          </a:p>
          <a:p>
            <a:r>
              <a:rPr lang="en-US" dirty="0" smtClean="0"/>
              <a:t>material have</a:t>
            </a:r>
          </a:p>
          <a:p>
            <a:r>
              <a:rPr lang="en-US" dirty="0" smtClean="0"/>
              <a:t>been  pulled </a:t>
            </a:r>
          </a:p>
          <a:p>
            <a:r>
              <a:rPr lang="en-US" dirty="0" smtClean="0"/>
              <a:t>away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429256" y="5000636"/>
            <a:ext cx="1000132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 flipV="1">
            <a:off x="2428860" y="5000636"/>
            <a:ext cx="1285884" cy="5000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e la date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3BB5-72E0-4538-B7E2-0F176C78D342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25" name="Titr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3600" dirty="0" err="1" smtClean="0"/>
              <a:t>Problem</a:t>
            </a:r>
            <a:r>
              <a:rPr lang="fr-FR" sz="3600" dirty="0" smtClean="0"/>
              <a:t> 2</a:t>
            </a:r>
            <a:br>
              <a:rPr lang="fr-FR" sz="3600" dirty="0" smtClean="0"/>
            </a:br>
            <a:r>
              <a:rPr lang="fr-FR" sz="3600" dirty="0" smtClean="0"/>
              <a:t>HV breakdown</a:t>
            </a:r>
            <a:r>
              <a:rPr lang="fr-FR" sz="4400" dirty="0" smtClean="0"/>
              <a:t/>
            </a:r>
            <a:br>
              <a:rPr lang="fr-FR" sz="4400" dirty="0" smtClean="0"/>
            </a:br>
            <a:endParaRPr lang="fr-FR" sz="44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784014" y="4500569"/>
            <a:ext cx="1288315" cy="158761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86446" y="3786190"/>
            <a:ext cx="128588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929190" y="3714752"/>
            <a:ext cx="790750" cy="952507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143768" y="3714752"/>
            <a:ext cx="754415" cy="119064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929190" y="4643447"/>
            <a:ext cx="3000395" cy="107157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497734" y="4500569"/>
            <a:ext cx="1288315" cy="158761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500166" y="3786190"/>
            <a:ext cx="128588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642910" y="3714752"/>
            <a:ext cx="790750" cy="952507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857488" y="3714752"/>
            <a:ext cx="754415" cy="119064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42910" y="4643447"/>
            <a:ext cx="3000395" cy="107157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1750199" y="3321843"/>
            <a:ext cx="78581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302905" y="3777375"/>
            <a:ext cx="126483" cy="722488"/>
          </a:xfrm>
          <a:custGeom>
            <a:avLst/>
            <a:gdLst>
              <a:gd name="connsiteX0" fmla="*/ 0 w 118533"/>
              <a:gd name="connsiteY0" fmla="*/ 0 h 722488"/>
              <a:gd name="connsiteX1" fmla="*/ 112889 w 118533"/>
              <a:gd name="connsiteY1" fmla="*/ 383822 h 722488"/>
              <a:gd name="connsiteX2" fmla="*/ 33866 w 118533"/>
              <a:gd name="connsiteY2" fmla="*/ 722488 h 72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533" h="722488">
                <a:moveTo>
                  <a:pt x="0" y="0"/>
                </a:moveTo>
                <a:cubicBezTo>
                  <a:pt x="53622" y="131703"/>
                  <a:pt x="107245" y="263407"/>
                  <a:pt x="112889" y="383822"/>
                </a:cubicBezTo>
                <a:cubicBezTo>
                  <a:pt x="118533" y="504237"/>
                  <a:pt x="31985" y="662281"/>
                  <a:pt x="33866" y="722488"/>
                </a:cubicBezTo>
              </a:path>
            </a:pathLst>
          </a:cu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928662" y="2071678"/>
            <a:ext cx="23775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Applying 1 KV</a:t>
            </a:r>
          </a:p>
          <a:p>
            <a:r>
              <a:rPr lang="en-US" dirty="0" smtClean="0"/>
              <a:t>directly to the resistor</a:t>
            </a:r>
          </a:p>
          <a:p>
            <a:r>
              <a:rPr lang="en-US" dirty="0" smtClean="0"/>
              <a:t>At  250V OK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14876" y="1857364"/>
            <a:ext cx="40158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HV breakdown in the material </a:t>
            </a:r>
          </a:p>
          <a:p>
            <a:r>
              <a:rPr lang="en-US" dirty="0" smtClean="0"/>
              <a:t>Creating channels of a few </a:t>
            </a:r>
            <a:r>
              <a:rPr lang="en-US" dirty="0" err="1" smtClean="0"/>
              <a:t>kohms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5857887" y="3286125"/>
            <a:ext cx="857254" cy="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Solutions in progress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0A1A-1015-4102-A438-38A8ED158940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19" name="Groupe 18"/>
          <p:cNvGrpSpPr/>
          <p:nvPr/>
        </p:nvGrpSpPr>
        <p:grpSpPr>
          <a:xfrm>
            <a:off x="642910" y="3000371"/>
            <a:ext cx="2951449" cy="2693644"/>
            <a:chOff x="642910" y="3000371"/>
            <a:chExt cx="3788230" cy="3361437"/>
          </a:xfrm>
        </p:grpSpPr>
        <p:sp>
          <p:nvSpPr>
            <p:cNvPr id="13" name="Rectangle 12"/>
            <p:cNvSpPr/>
            <p:nvPr/>
          </p:nvSpPr>
          <p:spPr>
            <a:xfrm>
              <a:off x="1643042" y="3071809"/>
              <a:ext cx="1285884" cy="8572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785786" y="3000371"/>
              <a:ext cx="790750" cy="95250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3000364" y="3000371"/>
              <a:ext cx="754415" cy="119064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785786" y="3929066"/>
              <a:ext cx="3000395" cy="107157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17" name="Rectangle 4"/>
            <p:cNvSpPr>
              <a:spLocks noChangeArrowheads="1"/>
            </p:cNvSpPr>
            <p:nvPr/>
          </p:nvSpPr>
          <p:spPr bwMode="auto">
            <a:xfrm>
              <a:off x="1928793" y="3786188"/>
              <a:ext cx="714381" cy="14287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2910" y="5286388"/>
              <a:ext cx="3788230" cy="1075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Reduce the strip width</a:t>
              </a:r>
            </a:p>
            <a:p>
              <a:r>
                <a:rPr lang="en-US" sz="1600" dirty="0" smtClean="0"/>
                <a:t>Should solve </a:t>
              </a:r>
              <a:r>
                <a:rPr lang="en-US" sz="1600" dirty="0" smtClean="0">
                  <a:latin typeface="Berlin Sans FB" pitchFamily="34" charset="0"/>
                </a:rPr>
                <a:t>the</a:t>
              </a:r>
              <a:r>
                <a:rPr lang="en-US" sz="1600" dirty="0" smtClean="0"/>
                <a:t> problem of</a:t>
              </a:r>
            </a:p>
            <a:p>
              <a:r>
                <a:rPr lang="en-US" sz="1600" dirty="0" smtClean="0"/>
                <a:t> lateral sparks</a:t>
              </a:r>
              <a:endParaRPr lang="en-US" sz="1600" dirty="0"/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3643306" y="2500306"/>
            <a:ext cx="2853666" cy="3191792"/>
            <a:chOff x="4855647" y="2214554"/>
            <a:chExt cx="4075778" cy="4153115"/>
          </a:xfrm>
        </p:grpSpPr>
        <p:sp>
          <p:nvSpPr>
            <p:cNvPr id="8" name="Rectangle 7"/>
            <p:cNvSpPr/>
            <p:nvPr/>
          </p:nvSpPr>
          <p:spPr>
            <a:xfrm>
              <a:off x="5929322" y="2214554"/>
              <a:ext cx="1285884" cy="17145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5072066" y="2214555"/>
              <a:ext cx="785818" cy="173832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7286644" y="2214554"/>
              <a:ext cx="785818" cy="197645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5072066" y="3929066"/>
              <a:ext cx="3000395" cy="107157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PCB</a:t>
              </a: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6215073" y="3786188"/>
              <a:ext cx="714381" cy="14287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55647" y="5286387"/>
              <a:ext cx="4075778" cy="1081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Could save the problem of</a:t>
              </a:r>
            </a:p>
            <a:p>
              <a:r>
                <a:rPr lang="en-US" sz="1600" dirty="0" smtClean="0"/>
                <a:t> HV break But it changes</a:t>
              </a:r>
            </a:p>
            <a:p>
              <a:r>
                <a:rPr lang="en-US" sz="1600" dirty="0" smtClean="0"/>
                <a:t> the capacity!</a:t>
              </a:r>
              <a:endParaRPr lang="en-US" sz="1600" dirty="0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6572264" y="2500306"/>
            <a:ext cx="2393604" cy="3191792"/>
            <a:chOff x="4855647" y="2214554"/>
            <a:chExt cx="3418690" cy="4153115"/>
          </a:xfrm>
        </p:grpSpPr>
        <p:sp>
          <p:nvSpPr>
            <p:cNvPr id="25" name="Rectangle 24"/>
            <p:cNvSpPr/>
            <p:nvPr/>
          </p:nvSpPr>
          <p:spPr>
            <a:xfrm>
              <a:off x="5929322" y="2214554"/>
              <a:ext cx="1285884" cy="17145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"/>
            <p:cNvSpPr>
              <a:spLocks noChangeArrowheads="1"/>
            </p:cNvSpPr>
            <p:nvPr/>
          </p:nvSpPr>
          <p:spPr bwMode="auto">
            <a:xfrm>
              <a:off x="5072066" y="2214555"/>
              <a:ext cx="785818" cy="173832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7286644" y="2214554"/>
              <a:ext cx="785818" cy="197645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5072066" y="3929066"/>
              <a:ext cx="3000395" cy="107157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PCB</a:t>
              </a:r>
            </a:p>
          </p:txBody>
        </p:sp>
        <p:sp>
          <p:nvSpPr>
            <p:cNvPr id="29" name="Rectangle 4"/>
            <p:cNvSpPr>
              <a:spLocks noChangeArrowheads="1"/>
            </p:cNvSpPr>
            <p:nvPr/>
          </p:nvSpPr>
          <p:spPr bwMode="auto">
            <a:xfrm>
              <a:off x="6215073" y="3786188"/>
              <a:ext cx="714381" cy="14287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TextBox 19"/>
            <p:cNvSpPr txBox="1"/>
            <p:nvPr/>
          </p:nvSpPr>
          <p:spPr>
            <a:xfrm>
              <a:off x="4855647" y="5286387"/>
              <a:ext cx="3418690" cy="1081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Should we protect the</a:t>
              </a:r>
            </a:p>
            <a:p>
              <a:r>
                <a:rPr lang="en-US" sz="1600" dirty="0" smtClean="0"/>
                <a:t>Resistor from a direct</a:t>
              </a:r>
            </a:p>
            <a:p>
              <a:r>
                <a:rPr lang="en-US" sz="1600" dirty="0" smtClean="0"/>
                <a:t>Spark with a metal ?</a:t>
              </a: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286644" y="2500306"/>
            <a:ext cx="1000132" cy="14287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7358082" y="928670"/>
            <a:ext cx="9124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?</a:t>
            </a:r>
            <a:endParaRPr lang="fr-FR" sz="9600" dirty="0"/>
          </a:p>
        </p:txBody>
      </p: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en-US" dirty="0" smtClean="0"/>
              <a:t>Large </a:t>
            </a:r>
            <a:r>
              <a:rPr lang="en-US" dirty="0" err="1" smtClean="0"/>
              <a:t>Micromegas</a:t>
            </a:r>
            <a:r>
              <a:rPr lang="en-US" dirty="0" smtClean="0"/>
              <a:t> situation  </a:t>
            </a:r>
            <a:endParaRPr lang="fr-FR" dirty="0"/>
          </a:p>
        </p:txBody>
      </p:sp>
      <p:pic>
        <p:nvPicPr>
          <p:cNvPr id="4" name="Espace réservé du contenu 3" descr="DSCN21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614" t="8458"/>
          <a:stretch>
            <a:fillRect/>
          </a:stretch>
        </p:blipFill>
        <p:spPr>
          <a:xfrm rot="5400000">
            <a:off x="2998607" y="2216311"/>
            <a:ext cx="3071834" cy="2211065"/>
          </a:xfrm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7F0FF-9827-445E-A910-8C4BC245F37B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5" name="Image 4" descr="DSCN21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2143116"/>
            <a:ext cx="2835400" cy="2126550"/>
          </a:xfrm>
          <a:prstGeom prst="rect">
            <a:avLst/>
          </a:prstGeom>
        </p:spPr>
      </p:pic>
      <p:pic>
        <p:nvPicPr>
          <p:cNvPr id="7" name="Image 6" descr="DSCN18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785926"/>
            <a:ext cx="2303876" cy="30718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28860" y="5214950"/>
            <a:ext cx="40190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</a:t>
            </a:r>
            <a:r>
              <a:rPr lang="en-US" dirty="0" err="1" smtClean="0"/>
              <a:t>Muons</a:t>
            </a:r>
            <a:r>
              <a:rPr lang="en-US" dirty="0" smtClean="0"/>
              <a:t> detector upgrade project</a:t>
            </a:r>
          </a:p>
          <a:p>
            <a:r>
              <a:rPr lang="en-US" dirty="0" smtClean="0"/>
              <a:t>1.5m  x 0.5m processed area</a:t>
            </a:r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571604" y="4071942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Mesh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786182" y="4000504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Read-out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572264" y="3857628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Inspection !!!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369F-2873-41DD-B4C7-688F9DEE93AA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 descr="DSCN2361.JPG"/>
          <p:cNvPicPr>
            <a:picLocks noChangeAspect="1"/>
          </p:cNvPicPr>
          <p:nvPr/>
        </p:nvPicPr>
        <p:blipFill>
          <a:blip r:embed="rId2" cstate="print"/>
          <a:srcRect t="18710" b="13207"/>
          <a:stretch>
            <a:fillRect/>
          </a:stretch>
        </p:blipFill>
        <p:spPr>
          <a:xfrm rot="16200000">
            <a:off x="76273" y="1638183"/>
            <a:ext cx="4359439" cy="2226033"/>
          </a:xfrm>
          <a:prstGeom prst="rect">
            <a:avLst/>
          </a:prstGeom>
        </p:spPr>
      </p:pic>
      <p:pic>
        <p:nvPicPr>
          <p:cNvPr id="8" name="Picture 7" descr="DSCN23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048255" y="2309805"/>
            <a:ext cx="2476518" cy="1857389"/>
          </a:xfrm>
          <a:prstGeom prst="rect">
            <a:avLst/>
          </a:prstGeom>
        </p:spPr>
      </p:pic>
      <p:pic>
        <p:nvPicPr>
          <p:cNvPr id="9" name="Picture 8" descr="DSCN2363.JPG"/>
          <p:cNvPicPr>
            <a:picLocks noChangeAspect="1"/>
          </p:cNvPicPr>
          <p:nvPr/>
        </p:nvPicPr>
        <p:blipFill>
          <a:blip r:embed="rId4" cstate="print"/>
          <a:srcRect l="24902" t="15625" r="14648" b="19531"/>
          <a:stretch>
            <a:fillRect/>
          </a:stretch>
        </p:blipFill>
        <p:spPr>
          <a:xfrm>
            <a:off x="5357818" y="285728"/>
            <a:ext cx="1953536" cy="157163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28596" y="514351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detector is completed all the</a:t>
            </a:r>
          </a:p>
          <a:p>
            <a:r>
              <a:rPr lang="en-US" dirty="0" smtClean="0"/>
              <a:t>sectors have been tested at production</a:t>
            </a:r>
          </a:p>
          <a:p>
            <a:r>
              <a:rPr lang="en-US" dirty="0" smtClean="0"/>
              <a:t>Level. Similar results compared to smaller ones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 rot="10800000">
            <a:off x="1928794" y="785794"/>
            <a:ext cx="3286148" cy="214314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10800000" flipV="1">
            <a:off x="2857488" y="3286124"/>
            <a:ext cx="2357454" cy="142876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358082" y="71435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output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7215206" y="328612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 distribution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500694" y="5143512"/>
            <a:ext cx="3044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Biggest problem: laminator</a:t>
            </a:r>
          </a:p>
          <a:p>
            <a:r>
              <a:rPr lang="en-US" dirty="0" smtClean="0"/>
              <a:t>p</a:t>
            </a:r>
            <a:r>
              <a:rPr lang="en-US" dirty="0" smtClean="0"/>
              <a:t>ressure uniformity over the</a:t>
            </a:r>
          </a:p>
          <a:p>
            <a:r>
              <a:rPr lang="en-US" dirty="0" smtClean="0"/>
              <a:t>50cm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143000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sectorizing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316E-1CDF-43DC-900A-11F91D63D427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8" name="Espace réservé du numéro de diapositiv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60" name="Groupe 59"/>
          <p:cNvGrpSpPr/>
          <p:nvPr/>
        </p:nvGrpSpPr>
        <p:grpSpPr>
          <a:xfrm>
            <a:off x="714348" y="1000108"/>
            <a:ext cx="4714908" cy="4786346"/>
            <a:chOff x="10144164" y="-249846"/>
            <a:chExt cx="6215106" cy="6672403"/>
          </a:xfrm>
        </p:grpSpPr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12072990" y="5429264"/>
              <a:ext cx="988756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5896181" y="5429264"/>
              <a:ext cx="32958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0227312" y="6036276"/>
              <a:ext cx="6130289" cy="386281"/>
            </a:xfrm>
            <a:prstGeom prst="rect">
              <a:avLst/>
            </a:prstGeom>
            <a:solidFill>
              <a:srgbClr val="F3F820"/>
            </a:solidFill>
            <a:ln w="9525">
              <a:solidFill>
                <a:srgbClr val="F3F82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13720918" y="4877434"/>
              <a:ext cx="7697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/>
                <a:t>0.8mm</a:t>
              </a: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3589083" y="5429264"/>
              <a:ext cx="988756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3589083" y="5594812"/>
              <a:ext cx="276851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0556897" y="5429264"/>
              <a:ext cx="32958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>
              <a:off x="10227312" y="5594812"/>
              <a:ext cx="28344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12227576" y="4871016"/>
              <a:ext cx="7697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/>
                <a:t>0.8mm</a:t>
              </a:r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 flipH="1">
              <a:off x="13589083" y="5318898"/>
              <a:ext cx="9887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13127664" y="5318898"/>
              <a:ext cx="39550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12965406" y="4932617"/>
              <a:ext cx="7697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>
                <a:lnSpc>
                  <a:spcPct val="100000"/>
                </a:lnSpc>
              </a:pPr>
              <a:r>
                <a:rPr lang="en-US" sz="1400" b="0" dirty="0" smtClean="0"/>
                <a:t>0.4mm</a:t>
              </a:r>
              <a:endParaRPr lang="en-US" sz="1400" b="0" dirty="0"/>
            </a:p>
          </p:txBody>
        </p:sp>
        <p:sp>
          <p:nvSpPr>
            <p:cNvPr id="27" name="Line 13"/>
            <p:cNvSpPr>
              <a:spLocks noChangeShapeType="1"/>
            </p:cNvSpPr>
            <p:nvPr/>
          </p:nvSpPr>
          <p:spPr bwMode="auto">
            <a:xfrm flipH="1">
              <a:off x="12052708" y="5318898"/>
              <a:ext cx="9887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Rectangle 2"/>
            <p:cNvSpPr>
              <a:spLocks noChangeArrowheads="1"/>
            </p:cNvSpPr>
            <p:nvPr/>
          </p:nvSpPr>
          <p:spPr bwMode="auto">
            <a:xfrm>
              <a:off x="11989842" y="-249846"/>
              <a:ext cx="988756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3"/>
            <p:cNvSpPr>
              <a:spLocks noChangeArrowheads="1"/>
            </p:cNvSpPr>
            <p:nvPr/>
          </p:nvSpPr>
          <p:spPr bwMode="auto">
            <a:xfrm>
              <a:off x="15813033" y="-249846"/>
              <a:ext cx="32958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4"/>
            <p:cNvSpPr>
              <a:spLocks noChangeArrowheads="1"/>
            </p:cNvSpPr>
            <p:nvPr/>
          </p:nvSpPr>
          <p:spPr bwMode="auto">
            <a:xfrm>
              <a:off x="10144164" y="357166"/>
              <a:ext cx="6130289" cy="386281"/>
            </a:xfrm>
            <a:prstGeom prst="rect">
              <a:avLst/>
            </a:prstGeom>
            <a:solidFill>
              <a:srgbClr val="F3F820"/>
            </a:solidFill>
            <a:ln w="9525">
              <a:solidFill>
                <a:srgbClr val="F3F82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9" name="Rectangle 6"/>
            <p:cNvSpPr>
              <a:spLocks noChangeArrowheads="1"/>
            </p:cNvSpPr>
            <p:nvPr/>
          </p:nvSpPr>
          <p:spPr bwMode="auto">
            <a:xfrm>
              <a:off x="12930246" y="-249846"/>
              <a:ext cx="156444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" name="Line 9"/>
            <p:cNvSpPr>
              <a:spLocks noChangeShapeType="1"/>
            </p:cNvSpPr>
            <p:nvPr/>
          </p:nvSpPr>
          <p:spPr bwMode="auto">
            <a:xfrm>
              <a:off x="12930247" y="-93714"/>
              <a:ext cx="3344206" cy="941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Rectangle 10"/>
            <p:cNvSpPr>
              <a:spLocks noChangeArrowheads="1"/>
            </p:cNvSpPr>
            <p:nvPr/>
          </p:nvSpPr>
          <p:spPr bwMode="auto">
            <a:xfrm>
              <a:off x="10473749" y="-249846"/>
              <a:ext cx="32958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2" name="Line 11"/>
            <p:cNvSpPr>
              <a:spLocks noChangeShapeType="1"/>
            </p:cNvSpPr>
            <p:nvPr/>
          </p:nvSpPr>
          <p:spPr bwMode="auto">
            <a:xfrm flipH="1">
              <a:off x="10144164" y="-84298"/>
              <a:ext cx="28344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Rectangle 2"/>
            <p:cNvSpPr>
              <a:spLocks noChangeArrowheads="1"/>
            </p:cNvSpPr>
            <p:nvPr/>
          </p:nvSpPr>
          <p:spPr bwMode="auto">
            <a:xfrm>
              <a:off x="12001552" y="1598546"/>
              <a:ext cx="988756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3"/>
            <p:cNvSpPr>
              <a:spLocks noChangeArrowheads="1"/>
            </p:cNvSpPr>
            <p:nvPr/>
          </p:nvSpPr>
          <p:spPr bwMode="auto">
            <a:xfrm>
              <a:off x="15824743" y="1598546"/>
              <a:ext cx="32958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4"/>
            <p:cNvSpPr>
              <a:spLocks noChangeArrowheads="1"/>
            </p:cNvSpPr>
            <p:nvPr/>
          </p:nvSpPr>
          <p:spPr bwMode="auto">
            <a:xfrm>
              <a:off x="10155874" y="2205558"/>
              <a:ext cx="6130289" cy="386281"/>
            </a:xfrm>
            <a:prstGeom prst="rect">
              <a:avLst/>
            </a:prstGeom>
            <a:solidFill>
              <a:srgbClr val="F3F820"/>
            </a:solidFill>
            <a:ln w="9525">
              <a:solidFill>
                <a:srgbClr val="F3F82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12941956" y="1598546"/>
              <a:ext cx="156444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4" name="Line 9"/>
            <p:cNvSpPr>
              <a:spLocks noChangeShapeType="1"/>
            </p:cNvSpPr>
            <p:nvPr/>
          </p:nvSpPr>
          <p:spPr bwMode="auto">
            <a:xfrm>
              <a:off x="12941957" y="1754678"/>
              <a:ext cx="3344206" cy="941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Rectangle 10"/>
            <p:cNvSpPr>
              <a:spLocks noChangeArrowheads="1"/>
            </p:cNvSpPr>
            <p:nvPr/>
          </p:nvSpPr>
          <p:spPr bwMode="auto">
            <a:xfrm>
              <a:off x="10485459" y="1598546"/>
              <a:ext cx="32958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6" name="Line 11"/>
            <p:cNvSpPr>
              <a:spLocks noChangeShapeType="1"/>
            </p:cNvSpPr>
            <p:nvPr/>
          </p:nvSpPr>
          <p:spPr bwMode="auto">
            <a:xfrm flipH="1">
              <a:off x="10155874" y="1764094"/>
              <a:ext cx="28344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0144164" y="1455670"/>
              <a:ext cx="6143668" cy="14287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adhesive</a:t>
              </a:r>
              <a:endParaRPr lang="fr-FR" sz="11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144164" y="1098480"/>
              <a:ext cx="6143668" cy="35719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melamine</a:t>
              </a:r>
              <a:endParaRPr lang="fr-FR" dirty="0"/>
            </a:p>
          </p:txBody>
        </p:sp>
        <p:sp>
          <p:nvSpPr>
            <p:cNvPr id="49" name="Rectangle 2"/>
            <p:cNvSpPr>
              <a:spLocks noChangeArrowheads="1"/>
            </p:cNvSpPr>
            <p:nvPr/>
          </p:nvSpPr>
          <p:spPr bwMode="auto">
            <a:xfrm>
              <a:off x="12072990" y="3643314"/>
              <a:ext cx="988756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" name="Rectangle 3"/>
            <p:cNvSpPr>
              <a:spLocks noChangeArrowheads="1"/>
            </p:cNvSpPr>
            <p:nvPr/>
          </p:nvSpPr>
          <p:spPr bwMode="auto">
            <a:xfrm>
              <a:off x="15896181" y="3643314"/>
              <a:ext cx="32958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" name="Rectangle 4"/>
            <p:cNvSpPr>
              <a:spLocks noChangeArrowheads="1"/>
            </p:cNvSpPr>
            <p:nvPr/>
          </p:nvSpPr>
          <p:spPr bwMode="auto">
            <a:xfrm>
              <a:off x="10227312" y="4250326"/>
              <a:ext cx="6130289" cy="386281"/>
            </a:xfrm>
            <a:prstGeom prst="rect">
              <a:avLst/>
            </a:prstGeom>
            <a:solidFill>
              <a:srgbClr val="F3F820"/>
            </a:solidFill>
            <a:ln w="9525">
              <a:solidFill>
                <a:srgbClr val="F3F82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13013394" y="3643314"/>
              <a:ext cx="156444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" name="Line 9"/>
            <p:cNvSpPr>
              <a:spLocks noChangeShapeType="1"/>
            </p:cNvSpPr>
            <p:nvPr/>
          </p:nvSpPr>
          <p:spPr bwMode="auto">
            <a:xfrm>
              <a:off x="13013395" y="3799446"/>
              <a:ext cx="3344206" cy="941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Rectangle 10"/>
            <p:cNvSpPr>
              <a:spLocks noChangeArrowheads="1"/>
            </p:cNvSpPr>
            <p:nvPr/>
          </p:nvSpPr>
          <p:spPr bwMode="auto">
            <a:xfrm>
              <a:off x="10556897" y="3643314"/>
              <a:ext cx="329585" cy="607013"/>
            </a:xfrm>
            <a:prstGeom prst="rect">
              <a:avLst/>
            </a:prstGeom>
            <a:solidFill>
              <a:srgbClr val="09D109"/>
            </a:solidFill>
            <a:ln w="9525">
              <a:solidFill>
                <a:srgbClr val="09D10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 flipH="1">
              <a:off x="10227312" y="3808862"/>
              <a:ext cx="28344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0215602" y="3500438"/>
              <a:ext cx="6143668" cy="14287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0215602" y="3143248"/>
              <a:ext cx="6143668" cy="35719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3012674" y="3086355"/>
              <a:ext cx="571504" cy="1285884"/>
            </a:xfrm>
            <a:prstGeom prst="rect">
              <a:avLst/>
            </a:prstGeom>
            <a:solidFill>
              <a:schemeClr val="bg1">
                <a:lumMod val="95000"/>
                <a:lumOff val="5000"/>
              </a:schemeClr>
            </a:solidFill>
            <a:ln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1" name="ZoneTexte 60"/>
          <p:cNvSpPr txBox="1"/>
          <p:nvPr/>
        </p:nvSpPr>
        <p:spPr>
          <a:xfrm>
            <a:off x="6143636" y="2214554"/>
            <a:ext cx="28007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Applying a </a:t>
            </a:r>
            <a:r>
              <a:rPr lang="en-US" dirty="0" smtClean="0"/>
              <a:t>plate covered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 smtClean="0"/>
              <a:t>a pressure adhesive </a:t>
            </a:r>
          </a:p>
          <a:p>
            <a:r>
              <a:rPr lang="en-US" dirty="0" smtClean="0"/>
              <a:t>tape</a:t>
            </a:r>
            <a:endParaRPr lang="fr-FR" dirty="0"/>
          </a:p>
        </p:txBody>
      </p:sp>
      <p:sp>
        <p:nvSpPr>
          <p:cNvPr id="62" name="ZoneTexte 61"/>
          <p:cNvSpPr txBox="1"/>
          <p:nvPr/>
        </p:nvSpPr>
        <p:spPr>
          <a:xfrm>
            <a:off x="6215074" y="3500438"/>
            <a:ext cx="2339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Conventional milling </a:t>
            </a:r>
          </a:p>
          <a:p>
            <a:r>
              <a:rPr lang="en-US" dirty="0" smtClean="0"/>
              <a:t>The detecting area is</a:t>
            </a:r>
          </a:p>
          <a:p>
            <a:r>
              <a:rPr lang="en-US" dirty="0" smtClean="0"/>
              <a:t>protected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6143636" y="5072074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removing protection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6286512" y="1071546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Bulk detector not </a:t>
            </a:r>
          </a:p>
          <a:p>
            <a:r>
              <a:rPr lang="en-US" dirty="0" smtClean="0"/>
              <a:t>segmented</a:t>
            </a:r>
          </a:p>
        </p:txBody>
      </p:sp>
      <p:cxnSp>
        <p:nvCxnSpPr>
          <p:cNvPr id="65" name="Connecteur droit avec flèche 64"/>
          <p:cNvCxnSpPr/>
          <p:nvPr/>
        </p:nvCxnSpPr>
        <p:spPr>
          <a:xfrm rot="10800000">
            <a:off x="3428992" y="4071942"/>
            <a:ext cx="2571768" cy="1588"/>
          </a:xfrm>
          <a:prstGeom prst="straightConnector1">
            <a:avLst/>
          </a:prstGeom>
          <a:ln w="539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Sectorizing</a:t>
            </a:r>
            <a:r>
              <a:rPr lang="en-US" dirty="0" smtClean="0"/>
              <a:t> example</a:t>
            </a:r>
            <a:endParaRPr lang="en-US" dirty="0"/>
          </a:p>
        </p:txBody>
      </p:sp>
      <p:pic>
        <p:nvPicPr>
          <p:cNvPr id="4" name="Content Placeholder 3" descr="DSCN20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9297" t="11719" r="11719" b="9766"/>
          <a:stretch>
            <a:fillRect/>
          </a:stretch>
        </p:blipFill>
        <p:spPr>
          <a:xfrm>
            <a:off x="571472" y="1643050"/>
            <a:ext cx="3682009" cy="3675944"/>
          </a:xfrm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81DE-09D7-42D2-8042-E00D8AAEAEE7}" type="datetime1">
              <a:rPr lang="fr-FR" smtClean="0"/>
              <a:pPr/>
              <a:t>22/09/2009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 descr="DSCN2099.JPG"/>
          <p:cNvPicPr>
            <a:picLocks noChangeAspect="1"/>
          </p:cNvPicPr>
          <p:nvPr/>
        </p:nvPicPr>
        <p:blipFill>
          <a:blip r:embed="rId3" cstate="print"/>
          <a:srcRect l="18507" t="11719" r="22949" b="11719"/>
          <a:stretch>
            <a:fillRect/>
          </a:stretch>
        </p:blipFill>
        <p:spPr>
          <a:xfrm>
            <a:off x="4535439" y="1643050"/>
            <a:ext cx="3787259" cy="37147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5720" y="5500702"/>
            <a:ext cx="42386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 sectors , 12cm diameter detector</a:t>
            </a:r>
          </a:p>
          <a:p>
            <a:r>
              <a:rPr lang="en-US" dirty="0" smtClean="0"/>
              <a:t>2.5mm dead space for </a:t>
            </a:r>
            <a:r>
              <a:rPr lang="en-US" dirty="0" err="1" smtClean="0"/>
              <a:t>sectorizing</a:t>
            </a:r>
            <a:endParaRPr lang="en-US" dirty="0" smtClean="0"/>
          </a:p>
          <a:p>
            <a:r>
              <a:rPr lang="en-US" dirty="0" smtClean="0"/>
              <a:t>1mm hole for HV connection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57752" y="5429264"/>
            <a:ext cx="3740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Bottom high voltage distribution</a:t>
            </a:r>
          </a:p>
          <a:p>
            <a:r>
              <a:rPr lang="en-US" dirty="0" smtClean="0"/>
              <a:t>and HV read out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v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571480"/>
            <a:ext cx="3908543" cy="292895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9A82-C9CA-4D95-A2CB-3DC529DEF108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8" name="Picture 7" descr="Tv9.jpg"/>
          <p:cNvPicPr>
            <a:picLocks noChangeAspect="1"/>
          </p:cNvPicPr>
          <p:nvPr/>
        </p:nvPicPr>
        <p:blipFill>
          <a:blip r:embed="rId3" cstate="print"/>
          <a:srcRect l="1029"/>
          <a:stretch>
            <a:fillRect/>
          </a:stretch>
        </p:blipFill>
        <p:spPr>
          <a:xfrm>
            <a:off x="5000628" y="571480"/>
            <a:ext cx="3851221" cy="29160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857356" y="4000504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milling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786446" y="4000504"/>
            <a:ext cx="240322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milling</a:t>
            </a:r>
          </a:p>
          <a:p>
            <a:endParaRPr lang="en-US" dirty="0" smtClean="0"/>
          </a:p>
          <a:p>
            <a:r>
              <a:rPr lang="en-US" dirty="0" smtClean="0"/>
              <a:t>No dust</a:t>
            </a:r>
          </a:p>
          <a:p>
            <a:endParaRPr lang="en-US" dirty="0" smtClean="0"/>
          </a:p>
          <a:p>
            <a:r>
              <a:rPr lang="en-US" dirty="0" smtClean="0"/>
              <a:t>But still need some</a:t>
            </a:r>
          </a:p>
          <a:p>
            <a:r>
              <a:rPr lang="en-US" dirty="0" smtClean="0"/>
              <a:t>Improvement to avoid</a:t>
            </a:r>
          </a:p>
          <a:p>
            <a:r>
              <a:rPr lang="en-US" dirty="0" smtClean="0"/>
              <a:t>any  metal hair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LARGE GEM</a:t>
            </a:r>
            <a:endParaRPr lang="fr-FR" sz="6000" dirty="0"/>
          </a:p>
        </p:txBody>
      </p:sp>
      <p:pic>
        <p:nvPicPr>
          <p:cNvPr id="4" name="Espace réservé du contenu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2714620"/>
            <a:ext cx="1214446" cy="809631"/>
          </a:xfrm>
        </p:spPr>
      </p:pic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2562-4735-4B74-A68E-95FAD73F0381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Image 4" descr="imag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2643182"/>
            <a:ext cx="1000132" cy="1000132"/>
          </a:xfrm>
          <a:prstGeom prst="rect">
            <a:avLst/>
          </a:prstGeom>
        </p:spPr>
      </p:pic>
      <p:pic>
        <p:nvPicPr>
          <p:cNvPr id="6" name="Image 5" descr="image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643182"/>
            <a:ext cx="1285884" cy="1007126"/>
          </a:xfrm>
          <a:prstGeom prst="rect">
            <a:avLst/>
          </a:prstGeom>
        </p:spPr>
      </p:pic>
      <p:pic>
        <p:nvPicPr>
          <p:cNvPr id="7" name="Image 6" descr="image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2643182"/>
            <a:ext cx="1143008" cy="1129069"/>
          </a:xfrm>
          <a:prstGeom prst="rect">
            <a:avLst/>
          </a:prstGeom>
        </p:spPr>
      </p:pic>
      <p:pic>
        <p:nvPicPr>
          <p:cNvPr id="8" name="Image 7" descr="image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8" y="2643182"/>
            <a:ext cx="1362075" cy="1028700"/>
          </a:xfrm>
          <a:prstGeom prst="rect">
            <a:avLst/>
          </a:prstGeom>
        </p:spPr>
      </p:pic>
      <p:pic>
        <p:nvPicPr>
          <p:cNvPr id="9" name="Image 8" descr="singleGE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15206" y="2643182"/>
            <a:ext cx="1599401" cy="1000132"/>
          </a:xfrm>
          <a:prstGeom prst="rect">
            <a:avLst/>
          </a:prstGeom>
        </p:spPr>
      </p:pic>
      <p:pic>
        <p:nvPicPr>
          <p:cNvPr id="13" name="Picture 11" descr="DSCN18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2" y="4429132"/>
            <a:ext cx="315158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35"/>
          <p:cNvSpPr>
            <a:spLocks noChangeShapeType="1"/>
          </p:cNvSpPr>
          <p:nvPr/>
        </p:nvSpPr>
        <p:spPr bwMode="auto">
          <a:xfrm flipH="1">
            <a:off x="4929190" y="3643314"/>
            <a:ext cx="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Resistive spark protection (PRC)</a:t>
            </a:r>
          </a:p>
          <a:p>
            <a:pPr lvl="1"/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Prototype in progress</a:t>
            </a:r>
          </a:p>
          <a:p>
            <a:r>
              <a:rPr lang="en-US" dirty="0" smtClean="0"/>
              <a:t>Large size Bulk </a:t>
            </a:r>
            <a:r>
              <a:rPr lang="en-US" dirty="0" err="1" smtClean="0"/>
              <a:t>Micromegas</a:t>
            </a:r>
            <a:endParaRPr lang="en-US" dirty="0" smtClean="0"/>
          </a:p>
          <a:p>
            <a:pPr lvl="1"/>
            <a:r>
              <a:rPr lang="en-US" dirty="0" smtClean="0"/>
              <a:t>Prototype in progress</a:t>
            </a:r>
          </a:p>
          <a:p>
            <a:pPr lvl="1"/>
            <a:r>
              <a:rPr lang="en-US" dirty="0" err="1" smtClean="0"/>
              <a:t>Sectorizing</a:t>
            </a:r>
            <a:r>
              <a:rPr lang="en-US" dirty="0" smtClean="0"/>
              <a:t> tests</a:t>
            </a:r>
          </a:p>
          <a:p>
            <a:r>
              <a:rPr lang="en-US" dirty="0" smtClean="0"/>
              <a:t>Large single side GEM</a:t>
            </a:r>
          </a:p>
          <a:p>
            <a:pPr lvl="1"/>
            <a:r>
              <a:rPr lang="en-US" dirty="0" smtClean="0"/>
              <a:t>Prototype in </a:t>
            </a:r>
            <a:r>
              <a:rPr lang="en-US" dirty="0" smtClean="0"/>
              <a:t>progress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en-US" dirty="0" smtClean="0"/>
              <a:t>onclusion</a:t>
            </a:r>
            <a:endParaRPr lang="en-US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ED59-3F5E-4D27-B903-6978C95A9FF1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smtClean="0"/>
              <a:t>Single mask process</a:t>
            </a:r>
            <a:endParaRPr lang="fr-FR" dirty="0"/>
          </a:p>
        </p:txBody>
      </p:sp>
      <p:sp>
        <p:nvSpPr>
          <p:cNvPr id="41" name="Espace réservé de la date 4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BFFB1-E41F-44B3-81E9-F7B69CCD43B0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40" name="Espace réservé du pied de page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38" name="Espace réservé du numéro de diapositive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43" name="Group 42"/>
          <p:cNvGrpSpPr/>
          <p:nvPr/>
        </p:nvGrpSpPr>
        <p:grpSpPr>
          <a:xfrm>
            <a:off x="1000095" y="1490650"/>
            <a:ext cx="6841935" cy="3656251"/>
            <a:chOff x="1000094" y="1490650"/>
            <a:chExt cx="9297877" cy="4895664"/>
          </a:xfrm>
        </p:grpSpPr>
        <p:sp>
          <p:nvSpPr>
            <p:cNvPr id="4" name="Rectangle 15"/>
            <p:cNvSpPr>
              <a:spLocks noChangeArrowheads="1"/>
            </p:cNvSpPr>
            <p:nvPr/>
          </p:nvSpPr>
          <p:spPr bwMode="auto">
            <a:xfrm>
              <a:off x="1000100" y="1490650"/>
              <a:ext cx="156845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" name="Rectangle 16"/>
            <p:cNvSpPr>
              <a:spLocks noChangeArrowheads="1"/>
            </p:cNvSpPr>
            <p:nvPr/>
          </p:nvSpPr>
          <p:spPr bwMode="auto">
            <a:xfrm>
              <a:off x="3559150" y="1490650"/>
              <a:ext cx="156845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" name="Rectangle 17"/>
            <p:cNvSpPr>
              <a:spLocks noChangeArrowheads="1"/>
            </p:cNvSpPr>
            <p:nvPr/>
          </p:nvSpPr>
          <p:spPr bwMode="auto">
            <a:xfrm>
              <a:off x="1000100" y="2252650"/>
              <a:ext cx="412750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Rectangle 18"/>
            <p:cNvSpPr>
              <a:spLocks noChangeArrowheads="1"/>
            </p:cNvSpPr>
            <p:nvPr/>
          </p:nvSpPr>
          <p:spPr bwMode="auto">
            <a:xfrm>
              <a:off x="1000100" y="1643050"/>
              <a:ext cx="1568450" cy="6096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3559150" y="1643050"/>
              <a:ext cx="1568450" cy="6096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AutoShape 20"/>
            <p:cNvSpPr>
              <a:spLocks noChangeArrowheads="1"/>
            </p:cNvSpPr>
            <p:nvPr/>
          </p:nvSpPr>
          <p:spPr bwMode="auto">
            <a:xfrm>
              <a:off x="2568550" y="1643050"/>
              <a:ext cx="165100" cy="609600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10" name="AutoShape 21"/>
            <p:cNvSpPr>
              <a:spLocks noChangeArrowheads="1"/>
            </p:cNvSpPr>
            <p:nvPr/>
          </p:nvSpPr>
          <p:spPr bwMode="auto">
            <a:xfrm>
              <a:off x="3394050" y="1643050"/>
              <a:ext cx="330200" cy="609600"/>
            </a:xfrm>
            <a:prstGeom prst="triangle">
              <a:avLst>
                <a:gd name="adj" fmla="val 50000"/>
              </a:avLst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Text Box 29"/>
            <p:cNvSpPr txBox="1">
              <a:spLocks noChangeArrowheads="1"/>
            </p:cNvSpPr>
            <p:nvPr/>
          </p:nvSpPr>
          <p:spPr bwMode="auto">
            <a:xfrm>
              <a:off x="5465826" y="1503402"/>
              <a:ext cx="340990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Chemical </a:t>
              </a:r>
              <a:r>
                <a:rPr lang="en-US" dirty="0"/>
                <a:t>Polyimide </a:t>
              </a:r>
              <a:r>
                <a:rPr lang="en-US" dirty="0" smtClean="0"/>
                <a:t>etching</a:t>
              </a:r>
            </a:p>
            <a:p>
              <a:r>
                <a:rPr lang="en-US" dirty="0" smtClean="0"/>
                <a:t>Sharper than std process</a:t>
              </a:r>
              <a:endParaRPr lang="en-US" dirty="0"/>
            </a:p>
          </p:txBody>
        </p:sp>
        <p:sp>
          <p:nvSpPr>
            <p:cNvPr id="12" name="Text Box 30"/>
            <p:cNvSpPr txBox="1">
              <a:spLocks noChangeArrowheads="1"/>
            </p:cNvSpPr>
            <p:nvPr/>
          </p:nvSpPr>
          <p:spPr bwMode="auto">
            <a:xfrm>
              <a:off x="5465826" y="5520887"/>
              <a:ext cx="3276601" cy="865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 smtClean="0"/>
                <a:t>Post Polyimide etching</a:t>
              </a:r>
              <a:endParaRPr lang="en-US" dirty="0"/>
            </a:p>
          </p:txBody>
        </p:sp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1000094" y="2852718"/>
              <a:ext cx="156845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" name="Rectangle 16"/>
            <p:cNvSpPr>
              <a:spLocks noChangeArrowheads="1"/>
            </p:cNvSpPr>
            <p:nvPr/>
          </p:nvSpPr>
          <p:spPr bwMode="auto">
            <a:xfrm>
              <a:off x="3559144" y="2852718"/>
              <a:ext cx="156845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" name="Rectangle 17"/>
            <p:cNvSpPr>
              <a:spLocks noChangeArrowheads="1"/>
            </p:cNvSpPr>
            <p:nvPr/>
          </p:nvSpPr>
          <p:spPr bwMode="auto">
            <a:xfrm>
              <a:off x="1000094" y="3614718"/>
              <a:ext cx="1558912" cy="12859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1000094" y="3005118"/>
              <a:ext cx="1568450" cy="6096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3559144" y="3005118"/>
              <a:ext cx="1568450" cy="6096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" name="AutoShape 20"/>
            <p:cNvSpPr>
              <a:spLocks noChangeArrowheads="1"/>
            </p:cNvSpPr>
            <p:nvPr/>
          </p:nvSpPr>
          <p:spPr bwMode="auto">
            <a:xfrm>
              <a:off x="2568544" y="3005118"/>
              <a:ext cx="165100" cy="609600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31" name="AutoShape 21"/>
            <p:cNvSpPr>
              <a:spLocks noChangeArrowheads="1"/>
            </p:cNvSpPr>
            <p:nvPr/>
          </p:nvSpPr>
          <p:spPr bwMode="auto">
            <a:xfrm>
              <a:off x="3394044" y="3005118"/>
              <a:ext cx="330200" cy="609600"/>
            </a:xfrm>
            <a:prstGeom prst="triangle">
              <a:avLst>
                <a:gd name="adj" fmla="val 50000"/>
              </a:avLst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2" name="Rectangle 64"/>
            <p:cNvSpPr>
              <a:spLocks noChangeArrowheads="1"/>
            </p:cNvSpPr>
            <p:nvPr/>
          </p:nvSpPr>
          <p:spPr bwMode="auto">
            <a:xfrm>
              <a:off x="1000094" y="3767118"/>
              <a:ext cx="4127500" cy="1524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B0F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Rectangle 17"/>
            <p:cNvSpPr>
              <a:spLocks noChangeArrowheads="1"/>
            </p:cNvSpPr>
            <p:nvPr/>
          </p:nvSpPr>
          <p:spPr bwMode="auto">
            <a:xfrm>
              <a:off x="3559138" y="3600440"/>
              <a:ext cx="1590674" cy="14287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9" name="Text Box 30"/>
            <p:cNvSpPr txBox="1">
              <a:spLocks noChangeArrowheads="1"/>
            </p:cNvSpPr>
            <p:nvPr/>
          </p:nvSpPr>
          <p:spPr bwMode="auto">
            <a:xfrm>
              <a:off x="5465826" y="2842564"/>
              <a:ext cx="4832145" cy="865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Etching of bottom electrode</a:t>
              </a:r>
            </a:p>
            <a:p>
              <a:r>
                <a:rPr lang="en-US" dirty="0" smtClean="0"/>
                <a:t>by active corrosion protection</a:t>
              </a:r>
              <a:endParaRPr lang="en-US" dirty="0"/>
            </a:p>
          </p:txBody>
        </p:sp>
        <p:sp>
          <p:nvSpPr>
            <p:cNvPr id="55" name="Rectangle 15"/>
            <p:cNvSpPr>
              <a:spLocks noChangeArrowheads="1"/>
            </p:cNvSpPr>
            <p:nvPr/>
          </p:nvSpPr>
          <p:spPr bwMode="auto">
            <a:xfrm>
              <a:off x="1012818" y="4205294"/>
              <a:ext cx="156845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6" name="Rectangle 16"/>
            <p:cNvSpPr>
              <a:spLocks noChangeArrowheads="1"/>
            </p:cNvSpPr>
            <p:nvPr/>
          </p:nvSpPr>
          <p:spPr bwMode="auto">
            <a:xfrm>
              <a:off x="3571868" y="4205294"/>
              <a:ext cx="156845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" name="Rectangle 17"/>
            <p:cNvSpPr>
              <a:spLocks noChangeArrowheads="1"/>
            </p:cNvSpPr>
            <p:nvPr/>
          </p:nvSpPr>
          <p:spPr bwMode="auto">
            <a:xfrm>
              <a:off x="1012818" y="4967294"/>
              <a:ext cx="1558912" cy="12859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8" name="Rectangle 18"/>
            <p:cNvSpPr>
              <a:spLocks noChangeArrowheads="1"/>
            </p:cNvSpPr>
            <p:nvPr/>
          </p:nvSpPr>
          <p:spPr bwMode="auto">
            <a:xfrm>
              <a:off x="1012818" y="4357694"/>
              <a:ext cx="1568450" cy="6096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Rectangle 19"/>
            <p:cNvSpPr>
              <a:spLocks noChangeArrowheads="1"/>
            </p:cNvSpPr>
            <p:nvPr/>
          </p:nvSpPr>
          <p:spPr bwMode="auto">
            <a:xfrm>
              <a:off x="3571868" y="4357694"/>
              <a:ext cx="1568450" cy="6096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0" name="AutoShape 20"/>
            <p:cNvSpPr>
              <a:spLocks noChangeArrowheads="1"/>
            </p:cNvSpPr>
            <p:nvPr/>
          </p:nvSpPr>
          <p:spPr bwMode="auto">
            <a:xfrm>
              <a:off x="2581268" y="4357694"/>
              <a:ext cx="165100" cy="609600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61" name="AutoShape 21"/>
            <p:cNvSpPr>
              <a:spLocks noChangeArrowheads="1"/>
            </p:cNvSpPr>
            <p:nvPr/>
          </p:nvSpPr>
          <p:spPr bwMode="auto">
            <a:xfrm>
              <a:off x="3406768" y="4357694"/>
              <a:ext cx="330200" cy="609600"/>
            </a:xfrm>
            <a:prstGeom prst="triangle">
              <a:avLst>
                <a:gd name="adj" fmla="val 50000"/>
              </a:avLst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Rectangle 17"/>
            <p:cNvSpPr>
              <a:spLocks noChangeArrowheads="1"/>
            </p:cNvSpPr>
            <p:nvPr/>
          </p:nvSpPr>
          <p:spPr bwMode="auto">
            <a:xfrm>
              <a:off x="3571862" y="4953016"/>
              <a:ext cx="1590674" cy="14287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4" name="Rectangle 15"/>
            <p:cNvSpPr>
              <a:spLocks noChangeArrowheads="1"/>
            </p:cNvSpPr>
            <p:nvPr/>
          </p:nvSpPr>
          <p:spPr bwMode="auto">
            <a:xfrm>
              <a:off x="1012818" y="5491178"/>
              <a:ext cx="156845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5" name="Rectangle 16"/>
            <p:cNvSpPr>
              <a:spLocks noChangeArrowheads="1"/>
            </p:cNvSpPr>
            <p:nvPr/>
          </p:nvSpPr>
          <p:spPr bwMode="auto">
            <a:xfrm>
              <a:off x="3571868" y="5491178"/>
              <a:ext cx="156845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6" name="Rectangle 17"/>
            <p:cNvSpPr>
              <a:spLocks noChangeArrowheads="1"/>
            </p:cNvSpPr>
            <p:nvPr/>
          </p:nvSpPr>
          <p:spPr bwMode="auto">
            <a:xfrm>
              <a:off x="1012818" y="6253178"/>
              <a:ext cx="1558912" cy="12859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Rectangle 18"/>
            <p:cNvSpPr>
              <a:spLocks noChangeArrowheads="1"/>
            </p:cNvSpPr>
            <p:nvPr/>
          </p:nvSpPr>
          <p:spPr bwMode="auto">
            <a:xfrm>
              <a:off x="1012818" y="5643578"/>
              <a:ext cx="1568450" cy="6096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8" name="Rectangle 19"/>
            <p:cNvSpPr>
              <a:spLocks noChangeArrowheads="1"/>
            </p:cNvSpPr>
            <p:nvPr/>
          </p:nvSpPr>
          <p:spPr bwMode="auto">
            <a:xfrm>
              <a:off x="3571868" y="5643578"/>
              <a:ext cx="1568450" cy="6096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Rectangle 17"/>
            <p:cNvSpPr>
              <a:spLocks noChangeArrowheads="1"/>
            </p:cNvSpPr>
            <p:nvPr/>
          </p:nvSpPr>
          <p:spPr bwMode="auto">
            <a:xfrm>
              <a:off x="3571862" y="6238900"/>
              <a:ext cx="1590674" cy="14287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2" name="Text Box 30"/>
            <p:cNvSpPr txBox="1">
              <a:spLocks noChangeArrowheads="1"/>
            </p:cNvSpPr>
            <p:nvPr/>
          </p:nvSpPr>
          <p:spPr bwMode="auto">
            <a:xfrm>
              <a:off x="5465826" y="4373034"/>
              <a:ext cx="327660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Stripping</a:t>
              </a:r>
              <a:endParaRPr lang="en-US" dirty="0"/>
            </a:p>
          </p:txBody>
        </p:sp>
      </p:grpSp>
      <p:pic>
        <p:nvPicPr>
          <p:cNvPr id="44" name="Picture 43" descr="Tv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429132"/>
            <a:ext cx="2193156" cy="16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Large size single mask GEM</a:t>
            </a:r>
            <a:br>
              <a:rPr lang="en-US" dirty="0" smtClean="0"/>
            </a:br>
            <a:r>
              <a:rPr lang="en-US" dirty="0" smtClean="0"/>
              <a:t>in production</a:t>
            </a:r>
            <a:endParaRPr lang="en-US" dirty="0"/>
          </a:p>
        </p:txBody>
      </p:sp>
      <p:pic>
        <p:nvPicPr>
          <p:cNvPr id="4" name="Content Placeholder 3" descr="DSCN22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3781" y="2405055"/>
            <a:ext cx="4381531" cy="3286148"/>
          </a:xfrm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5892-C10C-46B4-856A-C108EF113BFE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214810" y="3000372"/>
            <a:ext cx="28264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99cm x 33cm active area</a:t>
            </a:r>
          </a:p>
          <a:p>
            <a:pPr>
              <a:buFontTx/>
              <a:buChar char="-"/>
            </a:pPr>
            <a:r>
              <a:rPr lang="en-US" dirty="0" smtClean="0"/>
              <a:t>105cm x 45cm foil</a:t>
            </a:r>
          </a:p>
          <a:p>
            <a:pPr>
              <a:buFontTx/>
              <a:buChar char="-"/>
            </a:pPr>
            <a:r>
              <a:rPr lang="en-US" dirty="0" smtClean="0"/>
              <a:t>5um copper both sides</a:t>
            </a:r>
          </a:p>
          <a:p>
            <a:pPr>
              <a:buFontTx/>
              <a:buChar char="-"/>
            </a:pPr>
            <a:r>
              <a:rPr lang="en-US" dirty="0" smtClean="0"/>
              <a:t>Prototype for test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57290" y="285728"/>
            <a:ext cx="4875213" cy="585788"/>
          </a:xfrm>
          <a:prstGeom prst="rect">
            <a:avLst/>
          </a:prstGeom>
        </p:spPr>
        <p:txBody>
          <a:bodyPr vert="horz" anchor="ctr">
            <a:normAutofit fontScale="92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1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</a:t>
            </a:r>
            <a:r>
              <a:rPr kumimoji="0" lang="en-US" sz="4100" b="1" i="0" u="none" strike="noStrike" kern="1200" cap="none" spc="0" normalizeH="0" baseline="0" noProof="0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ooling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1FA2C-5BC9-4FC3-B87B-FE9C05D01C42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7" name="Picture 16" descr="DSCN23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142984"/>
            <a:ext cx="3121152" cy="2340864"/>
          </a:xfrm>
          <a:prstGeom prst="rect">
            <a:avLst/>
          </a:prstGeom>
        </p:spPr>
      </p:pic>
      <p:pic>
        <p:nvPicPr>
          <p:cNvPr id="19" name="Picture 18" descr="DSCN23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6000760" y="1000108"/>
            <a:ext cx="2857520" cy="2143140"/>
          </a:xfrm>
          <a:prstGeom prst="rect">
            <a:avLst/>
          </a:prstGeom>
        </p:spPr>
      </p:pic>
      <p:pic>
        <p:nvPicPr>
          <p:cNvPr id="20" name="Picture 19" descr="DSCN23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3857628"/>
            <a:ext cx="3216403" cy="2412302"/>
          </a:xfrm>
          <a:prstGeom prst="rect">
            <a:avLst/>
          </a:prstGeom>
        </p:spPr>
      </p:pic>
      <p:pic>
        <p:nvPicPr>
          <p:cNvPr id="21" name="Picture 20" descr="DSCN23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7224" y="3857628"/>
            <a:ext cx="3143272" cy="235745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357686" y="1428736"/>
            <a:ext cx="15001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2m x 0.45m</a:t>
            </a:r>
          </a:p>
          <a:p>
            <a:r>
              <a:rPr lang="en-US" dirty="0" smtClean="0"/>
              <a:t>Possible size</a:t>
            </a:r>
          </a:p>
          <a:p>
            <a:endParaRPr lang="en-US" dirty="0" smtClean="0"/>
          </a:p>
          <a:p>
            <a:r>
              <a:rPr lang="en-US" dirty="0" smtClean="0"/>
              <a:t>1m GEM on the pictures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GEM production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large foils are ready for Polyimide etch</a:t>
            </a:r>
          </a:p>
          <a:p>
            <a:r>
              <a:rPr lang="en-US" dirty="0" smtClean="0"/>
              <a:t>Large bath are filled with new chemistries</a:t>
            </a:r>
          </a:p>
          <a:p>
            <a:r>
              <a:rPr lang="en-US" dirty="0" smtClean="0"/>
              <a:t>Test on 10cm x 10cm have been performed</a:t>
            </a:r>
          </a:p>
          <a:p>
            <a:r>
              <a:rPr lang="en-US" dirty="0" smtClean="0"/>
              <a:t>After </a:t>
            </a:r>
            <a:r>
              <a:rPr lang="en-US" dirty="0" err="1" smtClean="0"/>
              <a:t>characterisation</a:t>
            </a:r>
            <a:r>
              <a:rPr lang="en-US" dirty="0" smtClean="0"/>
              <a:t> we have seen a small difference on spark voltage compared to std GEMs</a:t>
            </a:r>
          </a:p>
          <a:p>
            <a:r>
              <a:rPr lang="en-US" dirty="0" smtClean="0"/>
              <a:t>We have adjusted again the chemistry to remove this last imperfection.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E151C-0F66-4916-A044-592765B89159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v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6917" t="30100" r="37594" b="10033"/>
          <a:stretch>
            <a:fillRect/>
          </a:stretch>
        </p:blipFill>
        <p:spPr>
          <a:xfrm>
            <a:off x="785786" y="1857364"/>
            <a:ext cx="2857520" cy="28183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7099-106D-4A2E-A78D-65FAA0116324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8" name="Picture 7" descr="Tv10.jpg"/>
          <p:cNvPicPr>
            <a:picLocks noChangeAspect="1"/>
          </p:cNvPicPr>
          <p:nvPr/>
        </p:nvPicPr>
        <p:blipFill>
          <a:blip r:embed="rId3" cstate="print"/>
          <a:srcRect l="39474" t="37625" r="16917" b="5017"/>
          <a:stretch>
            <a:fillRect/>
          </a:stretch>
        </p:blipFill>
        <p:spPr>
          <a:xfrm>
            <a:off x="5572132" y="1857364"/>
            <a:ext cx="2899052" cy="285752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000628" y="5500702"/>
            <a:ext cx="38908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Randomly distributed  small </a:t>
            </a:r>
          </a:p>
          <a:p>
            <a:r>
              <a:rPr lang="en-US" dirty="0" smtClean="0"/>
              <a:t>Imperfections probably causing  the </a:t>
            </a:r>
          </a:p>
          <a:p>
            <a:r>
              <a:rPr lang="en-US" dirty="0" smtClean="0"/>
              <a:t>lower sparking voltage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28596" y="5572140"/>
            <a:ext cx="4095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Better definition of the hole edge</a:t>
            </a:r>
          </a:p>
          <a:p>
            <a:r>
              <a:rPr lang="en-US" dirty="0" smtClean="0"/>
              <a:t>at a micron level and better  uniformity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rot="5400000" flipH="1" flipV="1">
            <a:off x="6179355" y="4321975"/>
            <a:ext cx="1571636" cy="50006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5400000" flipH="1" flipV="1">
            <a:off x="1250133" y="4250537"/>
            <a:ext cx="1571636" cy="50006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500166" y="121442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Last tests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786446" y="1214422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Previous productions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500430" y="57148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GEM without metal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dirty="0" smtClean="0"/>
              <a:t>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Resistive protection</a:t>
            </a:r>
          </a:p>
          <a:p>
            <a:pPr lvl="1"/>
            <a:r>
              <a:rPr lang="en-US" dirty="0" smtClean="0"/>
              <a:t>2 new detectors are in production with last improvements</a:t>
            </a:r>
          </a:p>
          <a:p>
            <a:pPr lvl="1"/>
            <a:r>
              <a:rPr lang="en-US" dirty="0" smtClean="0"/>
              <a:t>T</a:t>
            </a:r>
            <a:r>
              <a:rPr lang="en-US" dirty="0" smtClean="0"/>
              <a:t>he 2 existing ones could probably be </a:t>
            </a:r>
            <a:r>
              <a:rPr lang="en-US" dirty="0" err="1" smtClean="0"/>
              <a:t>repared</a:t>
            </a:r>
            <a:endParaRPr lang="en-US" dirty="0" smtClean="0"/>
          </a:p>
          <a:p>
            <a:r>
              <a:rPr lang="en-US" dirty="0" smtClean="0"/>
              <a:t>Large Bulk</a:t>
            </a:r>
          </a:p>
          <a:p>
            <a:pPr lvl="1"/>
            <a:r>
              <a:rPr lang="en-US" dirty="0" smtClean="0"/>
              <a:t>The process seems to be under control (but only one piece produced!)</a:t>
            </a:r>
          </a:p>
          <a:p>
            <a:r>
              <a:rPr lang="en-US" dirty="0" smtClean="0"/>
              <a:t>Large GEM</a:t>
            </a:r>
          </a:p>
          <a:p>
            <a:pPr lvl="1"/>
            <a:r>
              <a:rPr lang="en-US" dirty="0" smtClean="0"/>
              <a:t>Process and equipments ready for first trial of large size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BC93D-B2BF-425E-840B-3BD43F0F580D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MICROMEGAS BULK resistive spark protection</a:t>
            </a:r>
            <a:endParaRPr lang="fr-FR" dirty="0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26C4-3E39-4B31-92C3-8C392274DC8B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19" name="Espace réservé du numéro de diapositiv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4" name="Image 3" descr="cernpeople8_10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3143248"/>
            <a:ext cx="1857378" cy="1393034"/>
          </a:xfrm>
          <a:prstGeom prst="rect">
            <a:avLst/>
          </a:prstGeom>
        </p:spPr>
      </p:pic>
      <p:pic>
        <p:nvPicPr>
          <p:cNvPr id="6" name="Image 5" descr="micromegas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286124"/>
            <a:ext cx="1500198" cy="1091562"/>
          </a:xfrm>
          <a:prstGeom prst="rect">
            <a:avLst/>
          </a:prstGeom>
        </p:spPr>
      </p:pic>
      <p:pic>
        <p:nvPicPr>
          <p:cNvPr id="7" name="Image 6" descr="image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3357562"/>
            <a:ext cx="1188681" cy="1000132"/>
          </a:xfrm>
          <a:prstGeom prst="rect">
            <a:avLst/>
          </a:prstGeom>
        </p:spPr>
      </p:pic>
      <p:pic>
        <p:nvPicPr>
          <p:cNvPr id="8" name="Image 7" descr="image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8082" y="3286124"/>
            <a:ext cx="1306793" cy="1071570"/>
          </a:xfrm>
          <a:prstGeom prst="rect">
            <a:avLst/>
          </a:prstGeom>
        </p:spPr>
      </p:pic>
      <p:pic>
        <p:nvPicPr>
          <p:cNvPr id="18" name="Picture 3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357562"/>
            <a:ext cx="1357322" cy="9780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e la date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3830-6309-4AFF-83FB-734A1AB9C9EE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72" name="Group 71"/>
          <p:cNvGrpSpPr/>
          <p:nvPr/>
        </p:nvGrpSpPr>
        <p:grpSpPr>
          <a:xfrm>
            <a:off x="714348" y="1357298"/>
            <a:ext cx="5357850" cy="4000528"/>
            <a:chOff x="928662" y="133328"/>
            <a:chExt cx="7181850" cy="6353212"/>
          </a:xfrm>
        </p:grpSpPr>
        <p:sp>
          <p:nvSpPr>
            <p:cNvPr id="13" name="Rectangle 36"/>
            <p:cNvSpPr>
              <a:spLocks noChangeArrowheads="1"/>
            </p:cNvSpPr>
            <p:nvPr/>
          </p:nvSpPr>
          <p:spPr bwMode="auto">
            <a:xfrm>
              <a:off x="928662" y="285728"/>
              <a:ext cx="7181850" cy="9144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1498554" y="13332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2855876" y="13332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4141760" y="13332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5356206" y="13332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Rectangle 4"/>
            <p:cNvSpPr>
              <a:spLocks noChangeArrowheads="1"/>
            </p:cNvSpPr>
            <p:nvPr/>
          </p:nvSpPr>
          <p:spPr bwMode="auto">
            <a:xfrm>
              <a:off x="6642090" y="13332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Rectangle 6"/>
            <p:cNvSpPr>
              <a:spLocks noChangeArrowheads="1"/>
            </p:cNvSpPr>
            <p:nvPr/>
          </p:nvSpPr>
          <p:spPr bwMode="auto">
            <a:xfrm>
              <a:off x="928662" y="1614478"/>
              <a:ext cx="7181850" cy="4572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928662" y="2071678"/>
              <a:ext cx="7181850" cy="9144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1498554" y="191927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Rectangle 4"/>
            <p:cNvSpPr>
              <a:spLocks noChangeArrowheads="1"/>
            </p:cNvSpPr>
            <p:nvPr/>
          </p:nvSpPr>
          <p:spPr bwMode="auto">
            <a:xfrm>
              <a:off x="2855876" y="191927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Rectangle 4"/>
            <p:cNvSpPr>
              <a:spLocks noChangeArrowheads="1"/>
            </p:cNvSpPr>
            <p:nvPr/>
          </p:nvSpPr>
          <p:spPr bwMode="auto">
            <a:xfrm>
              <a:off x="4141760" y="191927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Rectangle 4"/>
            <p:cNvSpPr>
              <a:spLocks noChangeArrowheads="1"/>
            </p:cNvSpPr>
            <p:nvPr/>
          </p:nvSpPr>
          <p:spPr bwMode="auto">
            <a:xfrm>
              <a:off x="5356206" y="191927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4"/>
            <p:cNvSpPr>
              <a:spLocks noChangeArrowheads="1"/>
            </p:cNvSpPr>
            <p:nvPr/>
          </p:nvSpPr>
          <p:spPr bwMode="auto">
            <a:xfrm>
              <a:off x="6642090" y="1919278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928662" y="3357562"/>
              <a:ext cx="571504" cy="4572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Rectangle 4"/>
            <p:cNvSpPr>
              <a:spLocks noChangeArrowheads="1"/>
            </p:cNvSpPr>
            <p:nvPr/>
          </p:nvSpPr>
          <p:spPr bwMode="auto">
            <a:xfrm>
              <a:off x="1498554" y="3662362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Rectangle 4"/>
            <p:cNvSpPr>
              <a:spLocks noChangeArrowheads="1"/>
            </p:cNvSpPr>
            <p:nvPr/>
          </p:nvSpPr>
          <p:spPr bwMode="auto">
            <a:xfrm>
              <a:off x="2855876" y="3662362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Rectangle 4"/>
            <p:cNvSpPr>
              <a:spLocks noChangeArrowheads="1"/>
            </p:cNvSpPr>
            <p:nvPr/>
          </p:nvSpPr>
          <p:spPr bwMode="auto">
            <a:xfrm>
              <a:off x="4141760" y="3662362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Rectangle 4"/>
            <p:cNvSpPr>
              <a:spLocks noChangeArrowheads="1"/>
            </p:cNvSpPr>
            <p:nvPr/>
          </p:nvSpPr>
          <p:spPr bwMode="auto">
            <a:xfrm>
              <a:off x="5356206" y="3662362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Rectangle 4"/>
            <p:cNvSpPr>
              <a:spLocks noChangeArrowheads="1"/>
            </p:cNvSpPr>
            <p:nvPr/>
          </p:nvSpPr>
          <p:spPr bwMode="auto">
            <a:xfrm>
              <a:off x="6642090" y="3662362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" name="Rectangle 6"/>
            <p:cNvSpPr>
              <a:spLocks noChangeArrowheads="1"/>
            </p:cNvSpPr>
            <p:nvPr/>
          </p:nvSpPr>
          <p:spPr bwMode="auto">
            <a:xfrm>
              <a:off x="2357422" y="3357562"/>
              <a:ext cx="500066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Rectangle 6"/>
            <p:cNvSpPr>
              <a:spLocks noChangeArrowheads="1"/>
            </p:cNvSpPr>
            <p:nvPr/>
          </p:nvSpPr>
          <p:spPr bwMode="auto">
            <a:xfrm>
              <a:off x="3714744" y="3357562"/>
              <a:ext cx="500066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5000628" y="3357562"/>
              <a:ext cx="500066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Rectangle 6"/>
            <p:cNvSpPr>
              <a:spLocks noChangeArrowheads="1"/>
            </p:cNvSpPr>
            <p:nvPr/>
          </p:nvSpPr>
          <p:spPr bwMode="auto">
            <a:xfrm>
              <a:off x="6215074" y="3357562"/>
              <a:ext cx="500066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6"/>
            <p:cNvSpPr>
              <a:spLocks noChangeArrowheads="1"/>
            </p:cNvSpPr>
            <p:nvPr/>
          </p:nvSpPr>
          <p:spPr bwMode="auto">
            <a:xfrm>
              <a:off x="7500958" y="3357562"/>
              <a:ext cx="571504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928662" y="3814762"/>
              <a:ext cx="7181850" cy="9144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56" name="Rectangle 4"/>
            <p:cNvSpPr>
              <a:spLocks noChangeArrowheads="1"/>
            </p:cNvSpPr>
            <p:nvPr/>
          </p:nvSpPr>
          <p:spPr bwMode="auto">
            <a:xfrm>
              <a:off x="1498554" y="5419740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Rectangle 4"/>
            <p:cNvSpPr>
              <a:spLocks noChangeArrowheads="1"/>
            </p:cNvSpPr>
            <p:nvPr/>
          </p:nvSpPr>
          <p:spPr bwMode="auto">
            <a:xfrm>
              <a:off x="2855876" y="5419740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4"/>
            <p:cNvSpPr>
              <a:spLocks noChangeArrowheads="1"/>
            </p:cNvSpPr>
            <p:nvPr/>
          </p:nvSpPr>
          <p:spPr bwMode="auto">
            <a:xfrm>
              <a:off x="4141760" y="5419740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Rectangle 4"/>
            <p:cNvSpPr>
              <a:spLocks noChangeArrowheads="1"/>
            </p:cNvSpPr>
            <p:nvPr/>
          </p:nvSpPr>
          <p:spPr bwMode="auto">
            <a:xfrm>
              <a:off x="5356206" y="5419740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4"/>
            <p:cNvSpPr>
              <a:spLocks noChangeArrowheads="1"/>
            </p:cNvSpPr>
            <p:nvPr/>
          </p:nvSpPr>
          <p:spPr bwMode="auto">
            <a:xfrm>
              <a:off x="6642090" y="5419740"/>
              <a:ext cx="857256" cy="142876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500166" y="5143512"/>
              <a:ext cx="857256" cy="285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857488" y="5143512"/>
              <a:ext cx="857256" cy="285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214810" y="5143512"/>
              <a:ext cx="857256" cy="285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500694" y="5143512"/>
              <a:ext cx="857256" cy="285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715140" y="5143512"/>
              <a:ext cx="857256" cy="285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"/>
            <p:cNvSpPr>
              <a:spLocks noChangeArrowheads="1"/>
            </p:cNvSpPr>
            <p:nvPr/>
          </p:nvSpPr>
          <p:spPr bwMode="auto">
            <a:xfrm>
              <a:off x="3714744" y="5114940"/>
              <a:ext cx="500066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Rectangle 6"/>
            <p:cNvSpPr>
              <a:spLocks noChangeArrowheads="1"/>
            </p:cNvSpPr>
            <p:nvPr/>
          </p:nvSpPr>
          <p:spPr bwMode="auto">
            <a:xfrm>
              <a:off x="5000628" y="5114940"/>
              <a:ext cx="500066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4" name="Rectangle 6"/>
            <p:cNvSpPr>
              <a:spLocks noChangeArrowheads="1"/>
            </p:cNvSpPr>
            <p:nvPr/>
          </p:nvSpPr>
          <p:spPr bwMode="auto">
            <a:xfrm>
              <a:off x="6215074" y="5114940"/>
              <a:ext cx="500066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Rectangle 6"/>
            <p:cNvSpPr>
              <a:spLocks noChangeArrowheads="1"/>
            </p:cNvSpPr>
            <p:nvPr/>
          </p:nvSpPr>
          <p:spPr bwMode="auto">
            <a:xfrm>
              <a:off x="7500958" y="5114940"/>
              <a:ext cx="571504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928662" y="5114940"/>
              <a:ext cx="571504" cy="4572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>
              <a:off x="2357422" y="5114940"/>
              <a:ext cx="500066" cy="5715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928662" y="5572140"/>
              <a:ext cx="7181850" cy="9144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</p:grpSp>
      <p:sp>
        <p:nvSpPr>
          <p:cNvPr id="48" name="ZoneTexte 47"/>
          <p:cNvSpPr txBox="1"/>
          <p:nvPr/>
        </p:nvSpPr>
        <p:spPr>
          <a:xfrm>
            <a:off x="6357950" y="1571612"/>
            <a:ext cx="2092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Bare PCB with strips</a:t>
            </a:r>
            <a:endParaRPr lang="fr-FR" sz="1600" dirty="0"/>
          </a:p>
        </p:txBody>
      </p:sp>
      <p:sp>
        <p:nvSpPr>
          <p:cNvPr id="49" name="ZoneTexte 48"/>
          <p:cNvSpPr txBox="1"/>
          <p:nvPr/>
        </p:nvSpPr>
        <p:spPr>
          <a:xfrm>
            <a:off x="6357950" y="2285992"/>
            <a:ext cx="30588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Lamination of one</a:t>
            </a:r>
          </a:p>
          <a:p>
            <a:r>
              <a:rPr lang="en-US" sz="1600" dirty="0" smtClean="0"/>
              <a:t>Layer of </a:t>
            </a:r>
            <a:r>
              <a:rPr lang="en-US" sz="1600" dirty="0" err="1" smtClean="0"/>
              <a:t>photoimageable</a:t>
            </a:r>
            <a:endParaRPr lang="en-US" sz="1600" dirty="0" smtClean="0"/>
          </a:p>
          <a:p>
            <a:r>
              <a:rPr lang="en-US" sz="1600" dirty="0" err="1" smtClean="0"/>
              <a:t>coverlay</a:t>
            </a:r>
            <a:endParaRPr lang="fr-FR" sz="1600" dirty="0"/>
          </a:p>
        </p:txBody>
      </p:sp>
      <p:sp>
        <p:nvSpPr>
          <p:cNvPr id="73" name="Rectangle 72"/>
          <p:cNvSpPr/>
          <p:nvPr/>
        </p:nvSpPr>
        <p:spPr>
          <a:xfrm>
            <a:off x="6357950" y="357187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Pattern  grooves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6429388" y="4500570"/>
            <a:ext cx="3058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Fill with resistor paste</a:t>
            </a:r>
          </a:p>
          <a:p>
            <a:r>
              <a:rPr lang="en-US" sz="1600" dirty="0" smtClean="0"/>
              <a:t>+ curing</a:t>
            </a:r>
          </a:p>
        </p:txBody>
      </p:sp>
      <p:sp>
        <p:nvSpPr>
          <p:cNvPr id="75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Production steps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e la date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BE4A-1B46-4D6E-AD12-DD43B721ECD8}" type="datetime1">
              <a:rPr lang="fr-FR" smtClean="0"/>
              <a:pPr/>
              <a:t>22/09/2009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23" name="Picture 22" descr="DSCN23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929198"/>
            <a:ext cx="2000264" cy="1500198"/>
          </a:xfrm>
          <a:prstGeom prst="rect">
            <a:avLst/>
          </a:prstGeom>
        </p:spPr>
      </p:pic>
      <p:pic>
        <p:nvPicPr>
          <p:cNvPr id="26" name="Picture 25" descr="DSCN23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5" y="214290"/>
            <a:ext cx="2000263" cy="1500197"/>
          </a:xfrm>
          <a:prstGeom prst="rect">
            <a:avLst/>
          </a:prstGeom>
        </p:spPr>
      </p:pic>
      <p:pic>
        <p:nvPicPr>
          <p:cNvPr id="27" name="Picture 26" descr="DSCN23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1214422"/>
            <a:ext cx="2286016" cy="1714512"/>
          </a:xfrm>
          <a:prstGeom prst="rect">
            <a:avLst/>
          </a:prstGeom>
        </p:spPr>
      </p:pic>
      <p:pic>
        <p:nvPicPr>
          <p:cNvPr id="28" name="Picture 27" descr="DSCN236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3357562"/>
            <a:ext cx="2000264" cy="1500198"/>
          </a:xfrm>
          <a:prstGeom prst="rect">
            <a:avLst/>
          </a:prstGeom>
        </p:spPr>
      </p:pic>
      <p:pic>
        <p:nvPicPr>
          <p:cNvPr id="29" name="Picture 28" descr="881v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2264" y="571480"/>
            <a:ext cx="2003676" cy="1501502"/>
          </a:xfrm>
          <a:prstGeom prst="rect">
            <a:avLst/>
          </a:prstGeom>
        </p:spPr>
      </p:pic>
      <p:pic>
        <p:nvPicPr>
          <p:cNvPr id="30" name="Picture 29" descr="resit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72264" y="2714620"/>
            <a:ext cx="2001936" cy="1500198"/>
          </a:xfrm>
          <a:prstGeom prst="rect">
            <a:avLst/>
          </a:prstGeom>
        </p:spPr>
      </p:pic>
      <p:pic>
        <p:nvPicPr>
          <p:cNvPr id="13" name="Picture 12" descr="DSCN237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034" y="1785927"/>
            <a:ext cx="2000264" cy="1500198"/>
          </a:xfrm>
          <a:prstGeom prst="rect">
            <a:avLst/>
          </a:prstGeom>
        </p:spPr>
      </p:pic>
      <p:pic>
        <p:nvPicPr>
          <p:cNvPr id="14" name="Picture 13" descr="SEDI SLHC R6-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72264" y="4857760"/>
            <a:ext cx="2000264" cy="1498945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000364" y="3143248"/>
            <a:ext cx="340670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Resistive paste from</a:t>
            </a:r>
          </a:p>
          <a:p>
            <a:r>
              <a:rPr lang="en-US" dirty="0" smtClean="0"/>
              <a:t>ELECTRA</a:t>
            </a:r>
          </a:p>
          <a:p>
            <a:endParaRPr lang="en-US" dirty="0" smtClean="0"/>
          </a:p>
          <a:p>
            <a:r>
              <a:rPr lang="en-US" dirty="0" smtClean="0"/>
              <a:t>For 10Mohms vertical</a:t>
            </a:r>
          </a:p>
          <a:p>
            <a:r>
              <a:rPr lang="en-US" dirty="0" smtClean="0"/>
              <a:t>Resistor: 80% 100k +20 %</a:t>
            </a:r>
          </a:p>
          <a:p>
            <a:r>
              <a:rPr lang="en-US" dirty="0" smtClean="0"/>
              <a:t>10k</a:t>
            </a:r>
          </a:p>
          <a:p>
            <a:endParaRPr lang="en-US" dirty="0" smtClean="0"/>
          </a:p>
          <a:p>
            <a:r>
              <a:rPr lang="en-US" dirty="0" smtClean="0"/>
              <a:t>We have also added 50%</a:t>
            </a:r>
          </a:p>
          <a:p>
            <a:r>
              <a:rPr lang="en-US" dirty="0" smtClean="0"/>
              <a:t>In weight of alumina powder</a:t>
            </a:r>
          </a:p>
          <a:p>
            <a:r>
              <a:rPr lang="en-US" dirty="0" smtClean="0"/>
              <a:t>To reduce Z shrink during </a:t>
            </a:r>
          </a:p>
          <a:p>
            <a:r>
              <a:rPr lang="en-US" dirty="0" smtClean="0"/>
              <a:t>polymerization</a:t>
            </a:r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7358082" y="142852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dots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7286644" y="2285992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Pads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358082" y="4357694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Strips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V</a:t>
            </a:r>
            <a:r>
              <a:rPr lang="en-US" dirty="0" smtClean="0"/>
              <a:t>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C805-0365-4E83-A8C5-86F3D224AD00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6069767" y="2274078"/>
            <a:ext cx="1288315" cy="158761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7" name="Rectangle 6"/>
          <p:cNvSpPr>
            <a:spLocks noChangeArrowheads="1"/>
          </p:cNvSpPr>
          <p:nvPr/>
        </p:nvSpPr>
        <p:spPr bwMode="auto">
          <a:xfrm>
            <a:off x="5281448" y="1500174"/>
            <a:ext cx="790750" cy="952507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Rectangle 6"/>
          <p:cNvSpPr>
            <a:spLocks noChangeArrowheads="1"/>
          </p:cNvSpPr>
          <p:nvPr/>
        </p:nvSpPr>
        <p:spPr bwMode="auto">
          <a:xfrm>
            <a:off x="7365482" y="1500174"/>
            <a:ext cx="754415" cy="119064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5286380" y="2428868"/>
            <a:ext cx="2852588" cy="1059657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1357290" y="2285992"/>
            <a:ext cx="1288315" cy="158761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1359722" y="1571613"/>
            <a:ext cx="128588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6"/>
          <p:cNvSpPr>
            <a:spLocks noChangeArrowheads="1"/>
          </p:cNvSpPr>
          <p:nvPr/>
        </p:nvSpPr>
        <p:spPr bwMode="auto">
          <a:xfrm>
            <a:off x="568971" y="1512088"/>
            <a:ext cx="790750" cy="952507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2653005" y="1512088"/>
            <a:ext cx="754415" cy="119064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573903" y="2428870"/>
            <a:ext cx="2857520" cy="107157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072198" y="1488261"/>
            <a:ext cx="1285884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858016" y="1702575"/>
            <a:ext cx="357190" cy="4286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R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000892" y="1559699"/>
            <a:ext cx="45719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7000892" y="2131203"/>
            <a:ext cx="45719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rot="5400000">
            <a:off x="6250793" y="1666856"/>
            <a:ext cx="21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6143636" y="1774013"/>
            <a:ext cx="42862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143636" y="2059765"/>
            <a:ext cx="42862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6250793" y="2166922"/>
            <a:ext cx="21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143636" y="1702575"/>
            <a:ext cx="37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571868" y="3643314"/>
            <a:ext cx="3357586" cy="2769989"/>
          </a:xfrm>
          <a:prstGeom prst="rect">
            <a:avLst/>
          </a:prstGeom>
          <a:noFill/>
        </p:spPr>
        <p:txBody>
          <a:bodyPr wrap="square" lIns="91440" tIns="0" bIns="0" rtlCol="0" anchor="b" anchorCtr="0">
            <a:spAutoFit/>
          </a:bodyPr>
          <a:lstStyle/>
          <a:p>
            <a:r>
              <a:rPr lang="en-US" dirty="0" smtClean="0"/>
              <a:t>For 1 mm2:</a:t>
            </a:r>
          </a:p>
          <a:p>
            <a:r>
              <a:rPr lang="en-US" dirty="0" smtClean="0"/>
              <a:t>-C= 1pF  (calculated)</a:t>
            </a:r>
          </a:p>
          <a:p>
            <a:r>
              <a:rPr lang="en-US" dirty="0" smtClean="0"/>
              <a:t>-R= 10 </a:t>
            </a:r>
            <a:r>
              <a:rPr lang="en-US" dirty="0" err="1" smtClean="0"/>
              <a:t>Mohms</a:t>
            </a:r>
            <a:r>
              <a:rPr lang="en-US" dirty="0" smtClean="0"/>
              <a:t> (measured)</a:t>
            </a:r>
          </a:p>
          <a:p>
            <a:r>
              <a:rPr lang="en-US" dirty="0" smtClean="0"/>
              <a:t>-RC=10us</a:t>
            </a:r>
          </a:p>
          <a:p>
            <a:r>
              <a:rPr lang="en-US" dirty="0" smtClean="0"/>
              <a:t>-22us for C discharge</a:t>
            </a:r>
          </a:p>
          <a:p>
            <a:endParaRPr lang="en-US" dirty="0" smtClean="0"/>
          </a:p>
          <a:p>
            <a:r>
              <a:rPr lang="en-US" dirty="0" smtClean="0"/>
              <a:t>-Max rate before pileup :50Khz/mm2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14348" y="607220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reekS" pitchFamily="2" charset="0"/>
                <a:cs typeface="GreekS" pitchFamily="2" charset="0"/>
              </a:rPr>
              <a:t> </a:t>
            </a:r>
            <a:endParaRPr lang="en-US" dirty="0">
              <a:latin typeface="GreekS" pitchFamily="2" charset="0"/>
              <a:cs typeface="GreekS" pitchFamily="2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786182" y="3000372"/>
            <a:ext cx="114300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714744" y="185736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64um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500166" y="1000108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150um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3252829" y="1964522"/>
            <a:ext cx="785818" cy="1588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>
            <a:off x="1359722" y="1357299"/>
            <a:ext cx="1285884" cy="1588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143372" y="2571744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=</a:t>
            </a:r>
            <a:endParaRPr lang="en-US" sz="2400" dirty="0"/>
          </a:p>
        </p:txBody>
      </p:sp>
      <p:cxnSp>
        <p:nvCxnSpPr>
          <p:cNvPr id="38" name="Straight Arrow Connector 37"/>
          <p:cNvCxnSpPr/>
          <p:nvPr/>
        </p:nvCxnSpPr>
        <p:spPr>
          <a:xfrm rot="5400000">
            <a:off x="4537075" y="5178437"/>
            <a:ext cx="35719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space réservé de la date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6DF97-AD21-46C3-978C-B8EA4F6160D1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34" name="Espace réservé du pied de page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33" name="Espace réservé du numéro de diapositive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36" name="Picture 35" descr="109fig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2857496"/>
            <a:ext cx="2857500" cy="2400300"/>
          </a:xfrm>
          <a:prstGeom prst="rect">
            <a:avLst/>
          </a:prstGeom>
        </p:spPr>
      </p:pic>
      <p:pic>
        <p:nvPicPr>
          <p:cNvPr id="38" name="Picture 37" descr="109fig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928670"/>
            <a:ext cx="1956040" cy="1643074"/>
          </a:xfrm>
          <a:prstGeom prst="rect">
            <a:avLst/>
          </a:prstGeom>
        </p:spPr>
      </p:pic>
      <p:pic>
        <p:nvPicPr>
          <p:cNvPr id="39" name="Picture 38" descr="109fig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496"/>
            <a:ext cx="2857500" cy="2400300"/>
          </a:xfrm>
          <a:prstGeom prst="rect">
            <a:avLst/>
          </a:prstGeom>
          <a:ln>
            <a:noFill/>
          </a:ln>
        </p:spPr>
      </p:pic>
      <p:sp>
        <p:nvSpPr>
          <p:cNvPr id="45" name="Freeform 44"/>
          <p:cNvSpPr/>
          <p:nvPr/>
        </p:nvSpPr>
        <p:spPr>
          <a:xfrm>
            <a:off x="1211966" y="3183816"/>
            <a:ext cx="259644" cy="1614312"/>
          </a:xfrm>
          <a:custGeom>
            <a:avLst/>
            <a:gdLst>
              <a:gd name="connsiteX0" fmla="*/ 0 w 259644"/>
              <a:gd name="connsiteY0" fmla="*/ 1614312 h 1614312"/>
              <a:gd name="connsiteX1" fmla="*/ 79022 w 259644"/>
              <a:gd name="connsiteY1" fmla="*/ 0 h 1614312"/>
              <a:gd name="connsiteX2" fmla="*/ 259644 w 259644"/>
              <a:gd name="connsiteY2" fmla="*/ 1614312 h 161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644" h="1614312">
                <a:moveTo>
                  <a:pt x="0" y="1614312"/>
                </a:moveTo>
                <a:cubicBezTo>
                  <a:pt x="17874" y="807156"/>
                  <a:pt x="35748" y="0"/>
                  <a:pt x="79022" y="0"/>
                </a:cubicBezTo>
                <a:cubicBezTo>
                  <a:pt x="122296" y="0"/>
                  <a:pt x="190970" y="807156"/>
                  <a:pt x="259644" y="1614312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6061958" y="3815994"/>
            <a:ext cx="2054578" cy="970845"/>
          </a:xfrm>
          <a:custGeom>
            <a:avLst/>
            <a:gdLst>
              <a:gd name="connsiteX0" fmla="*/ 0 w 2054578"/>
              <a:gd name="connsiteY0" fmla="*/ 970845 h 970845"/>
              <a:gd name="connsiteX1" fmla="*/ 948267 w 2054578"/>
              <a:gd name="connsiteY1" fmla="*/ 0 h 970845"/>
              <a:gd name="connsiteX2" fmla="*/ 2054578 w 2054578"/>
              <a:gd name="connsiteY2" fmla="*/ 970845 h 970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54578" h="970845">
                <a:moveTo>
                  <a:pt x="0" y="970845"/>
                </a:moveTo>
                <a:cubicBezTo>
                  <a:pt x="302918" y="485422"/>
                  <a:pt x="605837" y="0"/>
                  <a:pt x="948267" y="0"/>
                </a:cubicBezTo>
                <a:cubicBezTo>
                  <a:pt x="1290697" y="0"/>
                  <a:pt x="1932282" y="852312"/>
                  <a:pt x="2054578" y="970845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571472" y="5357826"/>
            <a:ext cx="3387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“Fast signal“ 10nS (electrons)</a:t>
            </a:r>
          </a:p>
          <a:p>
            <a:r>
              <a:rPr lang="en-US" dirty="0" smtClean="0"/>
              <a:t>In the range of 100 </a:t>
            </a:r>
            <a:r>
              <a:rPr lang="en-US" dirty="0" err="1" smtClean="0"/>
              <a:t>Mhz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572132" y="5429264"/>
            <a:ext cx="2965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“Slow signal” 100ns (Ions)</a:t>
            </a:r>
          </a:p>
          <a:p>
            <a:r>
              <a:rPr lang="en-US" dirty="0" smtClean="0"/>
              <a:t>In the range of 10 </a:t>
            </a:r>
            <a:r>
              <a:rPr lang="en-US" dirty="0" err="1" smtClean="0"/>
              <a:t>Mhz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4000496" y="1357298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[Figure 1. IEC 801-2 ESD </a:t>
            </a:r>
            <a:r>
              <a:rPr lang="en-US" i="1" dirty="0" err="1" smtClean="0"/>
              <a:t>Curent</a:t>
            </a:r>
            <a:r>
              <a:rPr lang="en-US" i="1" dirty="0" smtClean="0"/>
              <a:t> Waveform]</a:t>
            </a:r>
            <a:endParaRPr lang="en-US" dirty="0"/>
          </a:p>
        </p:txBody>
      </p:sp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1071538" y="0"/>
            <a:ext cx="7258072" cy="8683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Trying to explain the effects</a:t>
            </a:r>
            <a:endParaRPr lang="en-US" sz="3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071934" y="92867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Spark  signal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Capacitor impedance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452D-F5B7-4418-A5EE-3AB097C766FC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Content Placeholder 6" descr="DSCN237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2000" contrast="55000"/>
          </a:blip>
          <a:srcRect l="23438" t="7813" r="20508"/>
          <a:stretch>
            <a:fillRect/>
          </a:stretch>
        </p:blipFill>
        <p:spPr>
          <a:xfrm>
            <a:off x="928662" y="1785926"/>
            <a:ext cx="3471414" cy="42799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57752" y="2571744"/>
            <a:ext cx="413767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Typical Capacitor impedance </a:t>
            </a:r>
          </a:p>
          <a:p>
            <a:r>
              <a:rPr lang="en-US" dirty="0" smtClean="0"/>
              <a:t>at High frequencies</a:t>
            </a:r>
          </a:p>
          <a:p>
            <a:endParaRPr lang="en-US" dirty="0" smtClean="0"/>
          </a:p>
          <a:p>
            <a:r>
              <a:rPr lang="en-US" dirty="0" smtClean="0"/>
              <a:t>For 1pF</a:t>
            </a:r>
          </a:p>
          <a:p>
            <a:endParaRPr lang="en-US" dirty="0" smtClean="0"/>
          </a:p>
          <a:p>
            <a:r>
              <a:rPr lang="en-US" dirty="0" smtClean="0"/>
              <a:t>AT 100Mhz Impedance = 1.5 </a:t>
            </a:r>
            <a:r>
              <a:rPr lang="en-US" dirty="0" err="1" smtClean="0"/>
              <a:t>Kohms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 10 </a:t>
            </a:r>
            <a:r>
              <a:rPr lang="en-US" dirty="0" err="1" smtClean="0"/>
              <a:t>Mhz</a:t>
            </a:r>
            <a:r>
              <a:rPr lang="en-US" dirty="0" smtClean="0"/>
              <a:t> impedance = 15 </a:t>
            </a:r>
            <a:r>
              <a:rPr lang="en-US" dirty="0" err="1" smtClean="0"/>
              <a:t>Kohms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2976" y="6072206"/>
            <a:ext cx="3135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Murata capacitor catalog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071670" y="2571744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643174" y="300037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space réservé de la date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B8D4-4C65-4C28-96B2-36AAE7153F0F}" type="datetime1">
              <a:rPr lang="fr-FR" smtClean="0"/>
              <a:pPr/>
              <a:t>22/09/2009</a:t>
            </a:fld>
            <a:endParaRPr lang="fr-FR"/>
          </a:p>
        </p:txBody>
      </p:sp>
      <p:sp>
        <p:nvSpPr>
          <p:cNvPr id="34" name="Espace réservé du pied de page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33" name="Espace réservé du numéro de diapositive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8" name="TextBox 47"/>
          <p:cNvSpPr txBox="1"/>
          <p:nvPr/>
        </p:nvSpPr>
        <p:spPr>
          <a:xfrm>
            <a:off x="1785918" y="4929198"/>
            <a:ext cx="6242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filtering a big part of the energy should be</a:t>
            </a:r>
          </a:p>
          <a:p>
            <a:r>
              <a:rPr lang="en-US" dirty="0" smtClean="0"/>
              <a:t>removed but the resistor and capacitor should handle</a:t>
            </a:r>
          </a:p>
          <a:p>
            <a:r>
              <a:rPr lang="en-US" dirty="0" smtClean="0"/>
              <a:t>this local power , creating a  heat point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Filtering</a:t>
            </a:r>
            <a:endParaRPr lang="en-US" sz="3200" dirty="0"/>
          </a:p>
        </p:txBody>
      </p:sp>
      <p:pic>
        <p:nvPicPr>
          <p:cNvPr id="39" name="Picture 38" descr="109fig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357430"/>
            <a:ext cx="2857500" cy="2400300"/>
          </a:xfrm>
          <a:prstGeom prst="rect">
            <a:avLst/>
          </a:prstGeom>
          <a:ln>
            <a:noFill/>
          </a:ln>
        </p:spPr>
      </p:pic>
      <p:pic>
        <p:nvPicPr>
          <p:cNvPr id="18" name="Picture 17" descr="109fig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357430"/>
            <a:ext cx="2857500" cy="2400300"/>
          </a:xfrm>
          <a:prstGeom prst="rect">
            <a:avLst/>
          </a:prstGeom>
          <a:ln>
            <a:noFill/>
          </a:ln>
        </p:spPr>
      </p:pic>
      <p:sp>
        <p:nvSpPr>
          <p:cNvPr id="20" name="Freeform 19"/>
          <p:cNvSpPr/>
          <p:nvPr/>
        </p:nvSpPr>
        <p:spPr>
          <a:xfrm>
            <a:off x="1704622" y="2540000"/>
            <a:ext cx="2178756" cy="1761067"/>
          </a:xfrm>
          <a:custGeom>
            <a:avLst/>
            <a:gdLst>
              <a:gd name="connsiteX0" fmla="*/ 0 w 2178756"/>
              <a:gd name="connsiteY0" fmla="*/ 1738489 h 1761067"/>
              <a:gd name="connsiteX1" fmla="*/ 79022 w 2178756"/>
              <a:gd name="connsiteY1" fmla="*/ 135467 h 1761067"/>
              <a:gd name="connsiteX2" fmla="*/ 169334 w 2178756"/>
              <a:gd name="connsiteY2" fmla="*/ 925689 h 1761067"/>
              <a:gd name="connsiteX3" fmla="*/ 417689 w 2178756"/>
              <a:gd name="connsiteY3" fmla="*/ 824089 h 1761067"/>
              <a:gd name="connsiteX4" fmla="*/ 587022 w 2178756"/>
              <a:gd name="connsiteY4" fmla="*/ 767644 h 1761067"/>
              <a:gd name="connsiteX5" fmla="*/ 1038578 w 2178756"/>
              <a:gd name="connsiteY5" fmla="*/ 993422 h 1761067"/>
              <a:gd name="connsiteX6" fmla="*/ 1411111 w 2178756"/>
              <a:gd name="connsiteY6" fmla="*/ 1264356 h 1761067"/>
              <a:gd name="connsiteX7" fmla="*/ 1761067 w 2178756"/>
              <a:gd name="connsiteY7" fmla="*/ 1512711 h 1761067"/>
              <a:gd name="connsiteX8" fmla="*/ 2178756 w 2178756"/>
              <a:gd name="connsiteY8" fmla="*/ 1761067 h 1761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8756" h="1761067">
                <a:moveTo>
                  <a:pt x="0" y="1738489"/>
                </a:moveTo>
                <a:cubicBezTo>
                  <a:pt x="25400" y="1004711"/>
                  <a:pt x="50800" y="270934"/>
                  <a:pt x="79022" y="135467"/>
                </a:cubicBezTo>
                <a:cubicBezTo>
                  <a:pt x="107244" y="0"/>
                  <a:pt x="112890" y="810919"/>
                  <a:pt x="169334" y="925689"/>
                </a:cubicBezTo>
                <a:cubicBezTo>
                  <a:pt x="225778" y="1040459"/>
                  <a:pt x="348074" y="850430"/>
                  <a:pt x="417689" y="824089"/>
                </a:cubicBezTo>
                <a:cubicBezTo>
                  <a:pt x="487304" y="797748"/>
                  <a:pt x="483541" y="739422"/>
                  <a:pt x="587022" y="767644"/>
                </a:cubicBezTo>
                <a:cubicBezTo>
                  <a:pt x="690504" y="795866"/>
                  <a:pt x="901230" y="910637"/>
                  <a:pt x="1038578" y="993422"/>
                </a:cubicBezTo>
                <a:cubicBezTo>
                  <a:pt x="1175926" y="1076207"/>
                  <a:pt x="1411111" y="1264356"/>
                  <a:pt x="1411111" y="1264356"/>
                </a:cubicBezTo>
                <a:cubicBezTo>
                  <a:pt x="1531526" y="1350904"/>
                  <a:pt x="1633126" y="1429926"/>
                  <a:pt x="1761067" y="1512711"/>
                </a:cubicBezTo>
                <a:cubicBezTo>
                  <a:pt x="1889008" y="1595496"/>
                  <a:pt x="2137364" y="1738489"/>
                  <a:pt x="2178756" y="1761067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5779911" y="2660415"/>
            <a:ext cx="767645" cy="1791170"/>
          </a:xfrm>
          <a:custGeom>
            <a:avLst/>
            <a:gdLst>
              <a:gd name="connsiteX0" fmla="*/ 0 w 767645"/>
              <a:gd name="connsiteY0" fmla="*/ 1629363 h 1791170"/>
              <a:gd name="connsiteX1" fmla="*/ 33867 w 767645"/>
              <a:gd name="connsiteY1" fmla="*/ 1527763 h 1791170"/>
              <a:gd name="connsiteX2" fmla="*/ 79022 w 767645"/>
              <a:gd name="connsiteY2" fmla="*/ 48918 h 1791170"/>
              <a:gd name="connsiteX3" fmla="*/ 237067 w 767645"/>
              <a:gd name="connsiteY3" fmla="*/ 1234252 h 1791170"/>
              <a:gd name="connsiteX4" fmla="*/ 564445 w 767645"/>
              <a:gd name="connsiteY4" fmla="*/ 1426163 h 1791170"/>
              <a:gd name="connsiteX5" fmla="*/ 767645 w 767645"/>
              <a:gd name="connsiteY5" fmla="*/ 1618074 h 17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7645" h="1791170">
                <a:moveTo>
                  <a:pt x="0" y="1629363"/>
                </a:moveTo>
                <a:cubicBezTo>
                  <a:pt x="10348" y="1710266"/>
                  <a:pt x="20697" y="1791170"/>
                  <a:pt x="33867" y="1527763"/>
                </a:cubicBezTo>
                <a:cubicBezTo>
                  <a:pt x="47037" y="1264356"/>
                  <a:pt x="45155" y="97837"/>
                  <a:pt x="79022" y="48918"/>
                </a:cubicBezTo>
                <a:cubicBezTo>
                  <a:pt x="112889" y="0"/>
                  <a:pt x="156163" y="1004711"/>
                  <a:pt x="237067" y="1234252"/>
                </a:cubicBezTo>
                <a:cubicBezTo>
                  <a:pt x="317971" y="1463793"/>
                  <a:pt x="476015" y="1362193"/>
                  <a:pt x="564445" y="1426163"/>
                </a:cubicBezTo>
                <a:cubicBezTo>
                  <a:pt x="652875" y="1490133"/>
                  <a:pt x="710260" y="1554103"/>
                  <a:pt x="767645" y="1618074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1630</TotalTime>
  <Words>787</Words>
  <Application>Microsoft Office PowerPoint</Application>
  <PresentationFormat>Affichage à l'écran (4:3)</PresentationFormat>
  <Paragraphs>286</Paragraphs>
  <Slides>25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Apex</vt:lpstr>
      <vt:lpstr>RD51- CERN 23-09-2009</vt:lpstr>
      <vt:lpstr>Summary</vt:lpstr>
      <vt:lpstr>MICROMEGAS BULK resistive spark protection</vt:lpstr>
      <vt:lpstr>Production steps</vt:lpstr>
      <vt:lpstr>Diapositive 5</vt:lpstr>
      <vt:lpstr>Values</vt:lpstr>
      <vt:lpstr>Trying to explain the effects</vt:lpstr>
      <vt:lpstr>Capacitor impedance</vt:lpstr>
      <vt:lpstr>Filtering</vt:lpstr>
      <vt:lpstr>Summary</vt:lpstr>
      <vt:lpstr>Problem 1 lateral spark</vt:lpstr>
      <vt:lpstr>Problem 2 HV breakdown </vt:lpstr>
      <vt:lpstr>Solutions in progress</vt:lpstr>
      <vt:lpstr>Large Micromegas situation  </vt:lpstr>
      <vt:lpstr>Diapositive 15</vt:lpstr>
      <vt:lpstr>New sectorizing method</vt:lpstr>
      <vt:lpstr>Sectorizing example</vt:lpstr>
      <vt:lpstr>Diapositive 18</vt:lpstr>
      <vt:lpstr>LARGE GEM</vt:lpstr>
      <vt:lpstr>Single mask process</vt:lpstr>
      <vt:lpstr>Large size single mask GEM in production</vt:lpstr>
      <vt:lpstr>Diapositive 22</vt:lpstr>
      <vt:lpstr>Large GEM production status</vt:lpstr>
      <vt:lpstr>Diapositive 24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Crete</dc:title>
  <dc:creator>mon pc</dc:creator>
  <cp:lastModifiedBy>mon pc</cp:lastModifiedBy>
  <cp:revision>168</cp:revision>
  <dcterms:created xsi:type="dcterms:W3CDTF">2009-06-02T13:39:05Z</dcterms:created>
  <dcterms:modified xsi:type="dcterms:W3CDTF">2009-09-22T18:41:23Z</dcterms:modified>
</cp:coreProperties>
</file>