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43"/>
  </p:normalViewPr>
  <p:slideViewPr>
    <p:cSldViewPr snapToGrid="0" snapToObjects="1">
      <p:cViewPr varScale="1">
        <p:scale>
          <a:sx n="112" d="100"/>
          <a:sy n="112" d="100"/>
        </p:scale>
        <p:origin x="11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E98C9-9F5F-DD4A-BA7C-C14CCE319739}" type="datetimeFigureOut">
              <a:rPr lang="en-US" smtClean="0"/>
              <a:t>8/28/17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AB401-ACFA-9D4F-A54D-202D2EAF2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0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1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071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1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2E430-50F9-BC4D-953D-89C6E4054114}" type="datetimeFigureOut">
              <a:rPr lang="en-US" smtClean="0"/>
              <a:t>8/28/17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225F6-A247-7A4B-A93E-C46399B56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9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8b+4e MD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1191904" y="708069"/>
            <a:ext cx="7755038" cy="598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pPr>
              <a:buClr>
                <a:schemeClr val="tx2"/>
              </a:buClr>
            </a:pPr>
            <a:r>
              <a:rPr lang="en-US" sz="1700" dirty="0" smtClean="0"/>
              <a:t>The MD aims at testing </a:t>
            </a:r>
            <a:r>
              <a:rPr lang="en-US" sz="1700" b="1" dirty="0" smtClean="0">
                <a:solidFill>
                  <a:srgbClr val="FF0000"/>
                </a:solidFill>
              </a:rPr>
              <a:t>8b+4e beams with large bunch intensity </a:t>
            </a:r>
            <a:r>
              <a:rPr lang="en-US" sz="1700" dirty="0" smtClean="0"/>
              <a:t>(up to 1.6e11 p/bunch) at 6.5 </a:t>
            </a:r>
            <a:r>
              <a:rPr lang="en-US" sz="1700" dirty="0" err="1" smtClean="0"/>
              <a:t>TeV</a:t>
            </a:r>
            <a:r>
              <a:rPr lang="en-US" sz="1700" dirty="0" smtClean="0"/>
              <a:t> for </a:t>
            </a:r>
            <a:r>
              <a:rPr lang="en-US" sz="1700" b="1" dirty="0" smtClean="0">
                <a:solidFill>
                  <a:srgbClr val="FF0000"/>
                </a:solidFill>
              </a:rPr>
              <a:t>e-cloud</a:t>
            </a:r>
            <a:r>
              <a:rPr lang="en-US" sz="1700" dirty="0" smtClean="0"/>
              <a:t>, </a:t>
            </a:r>
            <a:r>
              <a:rPr lang="en-US" sz="1700" b="1" dirty="0" smtClean="0">
                <a:solidFill>
                  <a:srgbClr val="FF0000"/>
                </a:solidFill>
              </a:rPr>
              <a:t>collimation</a:t>
            </a:r>
            <a:r>
              <a:rPr lang="en-US" sz="1700" dirty="0" smtClean="0"/>
              <a:t> and </a:t>
            </a:r>
            <a:r>
              <a:rPr lang="en-US" sz="1700" b="1" dirty="0" smtClean="0">
                <a:solidFill>
                  <a:srgbClr val="FF0000"/>
                </a:solidFill>
              </a:rPr>
              <a:t>beam-beam studies</a:t>
            </a:r>
          </a:p>
          <a:p>
            <a:pPr>
              <a:buClr>
                <a:schemeClr val="tx2"/>
              </a:buClr>
            </a:pPr>
            <a:endParaRPr lang="en-US" sz="1700" dirty="0" smtClean="0"/>
          </a:p>
          <a:p>
            <a:pPr>
              <a:buClr>
                <a:schemeClr val="tx2"/>
              </a:buClr>
            </a:pPr>
            <a:r>
              <a:rPr lang="en-US" sz="1700" dirty="0" smtClean="0"/>
              <a:t> It is worth underlining that:</a:t>
            </a:r>
          </a:p>
          <a:p>
            <a:pPr lvl="1"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8b+4e scheme has been already used</a:t>
            </a:r>
            <a:r>
              <a:rPr lang="en-US" sz="1700" dirty="0" smtClean="0">
                <a:solidFill>
                  <a:schemeClr val="tx2"/>
                </a:solidFill>
              </a:rPr>
              <a:t> for tests up to 1800 bunches at 6.5 </a:t>
            </a:r>
            <a:r>
              <a:rPr lang="en-US" sz="1700" dirty="0" err="1" smtClean="0">
                <a:solidFill>
                  <a:schemeClr val="tx2"/>
                </a:solidFill>
              </a:rPr>
              <a:t>TeV</a:t>
            </a:r>
            <a:r>
              <a:rPr lang="en-US" sz="1700" dirty="0" smtClean="0">
                <a:solidFill>
                  <a:schemeClr val="tx2"/>
                </a:solidFill>
              </a:rPr>
              <a:t> in 2015</a:t>
            </a:r>
          </a:p>
          <a:p>
            <a:pPr lvl="1"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Single bunches with larger bunch intensities have been taken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 multiple times for MDs and tests (and used routinely in 50 ns operation during Run 1)</a:t>
            </a:r>
          </a:p>
          <a:p>
            <a:pPr lvl="1"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The total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intensity in the machine will not exceed 3e14 p/beam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 (similar values were used in operation this year)</a:t>
            </a:r>
          </a:p>
          <a:p>
            <a:pPr lvl="1"/>
            <a:endParaRPr lang="en-US" sz="1300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1700" dirty="0" smtClean="0"/>
              <a:t>The major concern that was identified is </a:t>
            </a:r>
            <a:r>
              <a:rPr lang="en-US" sz="1700" b="1" dirty="0" smtClean="0">
                <a:solidFill>
                  <a:srgbClr val="FF0000"/>
                </a:solidFill>
              </a:rPr>
              <a:t>beam-induced heating  </a:t>
            </a:r>
            <a:r>
              <a:rPr lang="en-US" sz="1700" dirty="0" smtClean="0"/>
              <a:t>which can be significantly different due to the different beam spectrum and large bunch intensity: </a:t>
            </a:r>
          </a:p>
          <a:p>
            <a:pPr lvl="1"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Proposed an intensity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ramp-up in three steps: 100b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 600b  1900b</a:t>
            </a:r>
          </a:p>
          <a:p>
            <a:pPr lvl="1"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The high pile-up run requested by the experiments will be used as a first step</a:t>
            </a:r>
          </a:p>
          <a:p>
            <a:pPr lvl="1"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At each step beam induced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heating on sensitive items will be monitored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as done for intensity ramp-up in physics </a:t>
            </a:r>
          </a:p>
          <a:p>
            <a:pPr lvl="1"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/>
              </a:rPr>
              <a:t>Plan to spend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~3h at high energy at each step</a:t>
            </a:r>
            <a:endParaRPr lang="en-US" sz="13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8b+4e MD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1214764" y="673779"/>
            <a:ext cx="7289156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pPr>
              <a:buClr>
                <a:schemeClr val="tx2"/>
              </a:buClr>
            </a:pPr>
            <a:r>
              <a:rPr lang="en-US" sz="1700" dirty="0" smtClean="0"/>
              <a:t>For all steps we plan to use the </a:t>
            </a:r>
            <a:r>
              <a:rPr lang="en-US" sz="1700" b="1" dirty="0" smtClean="0">
                <a:solidFill>
                  <a:srgbClr val="FF0000"/>
                </a:solidFill>
              </a:rPr>
              <a:t>operational cycle to bring the beams in collisions</a:t>
            </a:r>
            <a:r>
              <a:rPr lang="en-US" sz="1700" b="1" dirty="0" smtClean="0"/>
              <a:t> </a:t>
            </a:r>
            <a:r>
              <a:rPr lang="en-US" sz="1700" dirty="0" smtClean="0"/>
              <a:t>at </a:t>
            </a:r>
            <a:r>
              <a:rPr lang="en-US" sz="17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700" dirty="0" smtClean="0"/>
              <a:t>*=40 cm</a:t>
            </a:r>
          </a:p>
          <a:p>
            <a:pPr>
              <a:buClr>
                <a:schemeClr val="tx2"/>
              </a:buClr>
            </a:pPr>
            <a:endParaRPr lang="en-US" sz="1700" dirty="0" smtClean="0"/>
          </a:p>
          <a:p>
            <a:pPr>
              <a:buClr>
                <a:schemeClr val="tx2"/>
              </a:buClr>
            </a:pPr>
            <a:r>
              <a:rPr lang="en-US" sz="1700" b="1" dirty="0" err="1" smtClean="0">
                <a:solidFill>
                  <a:srgbClr val="FF0000"/>
                </a:solidFill>
              </a:rPr>
              <a:t>Octupole</a:t>
            </a:r>
            <a:r>
              <a:rPr lang="en-US" sz="1700" b="1" dirty="0" smtClean="0">
                <a:solidFill>
                  <a:srgbClr val="FF0000"/>
                </a:solidFill>
              </a:rPr>
              <a:t> current </a:t>
            </a:r>
            <a:r>
              <a:rPr lang="en-US" sz="1700" dirty="0" smtClean="0"/>
              <a:t>during the cycle will be increased to improve beam stability with larger bunch intensity</a:t>
            </a:r>
          </a:p>
          <a:p>
            <a:pPr>
              <a:buClr>
                <a:schemeClr val="tx2"/>
              </a:buClr>
            </a:pPr>
            <a:endParaRPr lang="en-US" sz="1700" dirty="0" smtClean="0"/>
          </a:p>
          <a:p>
            <a:pPr>
              <a:buClr>
                <a:schemeClr val="tx2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ADT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settings for high intensity already exist and were used previously this year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 smtClean="0">
                <a:solidFill>
                  <a:schemeClr val="tx2"/>
                </a:solidFill>
              </a:rPr>
              <a:t>expert to be called at the beginning of the MD to load them. Possibly the gain along the cycle will be increased to improve stability</a:t>
            </a:r>
          </a:p>
          <a:p>
            <a:pPr>
              <a:buClr>
                <a:schemeClr val="tx2"/>
              </a:buClr>
            </a:pPr>
            <a:endParaRPr lang="en-US" sz="17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No change on the RF system</a:t>
            </a:r>
            <a:r>
              <a:rPr lang="en-US" sz="1700" b="1" dirty="0" smtClean="0"/>
              <a:t> </a:t>
            </a:r>
            <a:r>
              <a:rPr lang="en-US" sz="1700" dirty="0" smtClean="0"/>
              <a:t>is required </a:t>
            </a:r>
          </a:p>
          <a:p>
            <a:pPr>
              <a:buClr>
                <a:schemeClr val="tx2"/>
              </a:buClr>
            </a:pPr>
            <a:endParaRPr lang="en-US" sz="1700" dirty="0" smtClean="0"/>
          </a:p>
          <a:p>
            <a:pPr>
              <a:buClr>
                <a:schemeClr val="tx2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No identified problem with diagnostics</a:t>
            </a:r>
            <a:r>
              <a:rPr lang="en-US" sz="1700" dirty="0" smtClean="0"/>
              <a:t>. Anything to be expected?</a:t>
            </a:r>
            <a:r>
              <a:rPr lang="en-US" sz="1700" dirty="0"/>
              <a:t> </a:t>
            </a:r>
            <a:r>
              <a:rPr lang="en-US" sz="1700" dirty="0" smtClean="0"/>
              <a:t>Will orbit measurement and feedback operate correctly?</a:t>
            </a:r>
          </a:p>
          <a:p>
            <a:pPr lvl="1">
              <a:buClr>
                <a:schemeClr val="tx2"/>
              </a:buClr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Issues, if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any,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should be identified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early, i.e. at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the first ramp with ~100 bunches</a:t>
            </a:r>
          </a:p>
        </p:txBody>
      </p:sp>
    </p:spTree>
    <p:extLst>
      <p:ext uri="{BB962C8B-B14F-4D97-AF65-F5344CB8AC3E}">
        <p14:creationId xmlns:p14="http://schemas.microsoft.com/office/powerpoint/2010/main" val="181749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8b+4e MD: beam-beam studies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1169044" y="685209"/>
            <a:ext cx="7494896" cy="542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pPr marL="0" indent="0">
              <a:buNone/>
            </a:pPr>
            <a:r>
              <a:rPr lang="en-US" sz="1700" b="1" u="sng" dirty="0" smtClean="0">
                <a:solidFill>
                  <a:srgbClr val="FF0000"/>
                </a:solidFill>
              </a:rPr>
              <a:t>Beam-beam studies. </a:t>
            </a:r>
            <a:r>
              <a:rPr lang="en-US" sz="1700" b="1" u="sng" smtClean="0">
                <a:solidFill>
                  <a:srgbClr val="FF0000"/>
                </a:solidFill>
              </a:rPr>
              <a:t>Proposed procedure:</a:t>
            </a:r>
            <a:endParaRPr lang="en-US" sz="1700" b="1" u="sng" dirty="0" smtClean="0">
              <a:solidFill>
                <a:srgbClr val="FF0000"/>
              </a:solidFill>
            </a:endParaRPr>
          </a:p>
          <a:p>
            <a:pPr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During the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600b fill</a:t>
            </a:r>
            <a:r>
              <a:rPr lang="en-US" sz="1700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crossing angles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in IP1&amp;IP5 will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be reduced in steps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following the procedure used in physics</a:t>
            </a:r>
          </a:p>
          <a:p>
            <a:pPr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We plan to use small</a:t>
            </a:r>
            <a:r>
              <a:rPr lang="en-US" sz="1700" b="1" dirty="0">
                <a:solidFill>
                  <a:srgbClr val="FF0000"/>
                </a:solidFill>
              </a:rPr>
              <a:t> steps of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5 </a:t>
            </a:r>
            <a:r>
              <a:rPr lang="en-US" sz="1700" b="1" dirty="0" err="1" smtClean="0">
                <a:solidFill>
                  <a:srgbClr val="FF0000"/>
                </a:solidFill>
                <a:latin typeface="Calibri" pitchFamily="34" charset="0"/>
              </a:rPr>
              <a:t>urad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(10 </a:t>
            </a:r>
            <a:r>
              <a:rPr lang="en-US" sz="1700" dirty="0" err="1" smtClean="0">
                <a:solidFill>
                  <a:schemeClr val="tx2"/>
                </a:solidFill>
                <a:latin typeface="Calibri" pitchFamily="34" charset="0"/>
              </a:rPr>
              <a:t>urad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 used in physics) monitoring the evolution of the beam lifetime</a:t>
            </a:r>
          </a:p>
          <a:p>
            <a:pPr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To prevent fast losses during the Xing angle changes, we will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limit the speed of the angle change to 0.25 </a:t>
            </a:r>
            <a:r>
              <a:rPr lang="en-US" sz="1700" b="1" dirty="0" err="1" smtClean="0">
                <a:solidFill>
                  <a:srgbClr val="FF0000"/>
                </a:solidFill>
                <a:latin typeface="Calibri" pitchFamily="34" charset="0"/>
              </a:rPr>
              <a:t>urad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/sec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 (0.5 </a:t>
            </a:r>
            <a:r>
              <a:rPr lang="en-US" sz="1700" dirty="0" err="1" smtClean="0">
                <a:solidFill>
                  <a:schemeClr val="tx2"/>
                </a:solidFill>
                <a:latin typeface="Calibri" pitchFamily="34" charset="0"/>
              </a:rPr>
              <a:t>urad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/sec used in operation)</a:t>
            </a:r>
          </a:p>
          <a:p>
            <a:pPr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Small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tune trims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will be performed at each step to optimize lifetime</a:t>
            </a:r>
          </a:p>
          <a:p>
            <a:pPr>
              <a:buClr>
                <a:schemeClr val="tx2"/>
              </a:buClr>
            </a:pPr>
            <a:r>
              <a:rPr lang="en-US" sz="1700" b="1" dirty="0" err="1" smtClean="0">
                <a:solidFill>
                  <a:srgbClr val="FF0000"/>
                </a:solidFill>
                <a:latin typeface="Calibri" pitchFamily="34" charset="0"/>
              </a:rPr>
              <a:t>Octupoles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 and Q’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might also be reduced in steps (in collisions there should be margin for stability)</a:t>
            </a:r>
          </a:p>
          <a:p>
            <a:pPr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If lifetime is under control we would use the full range that has been commissioned for Xing angle leveling, down to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</a:rPr>
              <a:t>90 </a:t>
            </a:r>
            <a:r>
              <a:rPr lang="en-US" sz="1700" b="1" dirty="0" err="1" smtClean="0">
                <a:solidFill>
                  <a:srgbClr val="FF0000"/>
                </a:solidFill>
                <a:latin typeface="Calibri" pitchFamily="34" charset="0"/>
              </a:rPr>
              <a:t>urad</a:t>
            </a:r>
            <a:endParaRPr lang="en-US" sz="1700" b="1" dirty="0">
              <a:solidFill>
                <a:srgbClr val="FF0000"/>
              </a:solidFill>
            </a:endParaRPr>
          </a:p>
          <a:p>
            <a:pPr>
              <a:buClr>
                <a:schemeClr val="tx2"/>
              </a:buClr>
            </a:pPr>
            <a:endParaRPr lang="en-US" sz="17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</a:pPr>
            <a:r>
              <a:rPr lang="en-US" sz="1700" b="1" dirty="0">
                <a:solidFill>
                  <a:srgbClr val="FF0000"/>
                </a:solidFill>
              </a:rPr>
              <a:t>Open questions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 lvl="1"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Stable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beams will be declared. Should we move to adjust for the test?</a:t>
            </a:r>
          </a:p>
          <a:p>
            <a:pPr lvl="1">
              <a:buFont typeface="Courier New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If time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allows, and this is compatible with the other planned tests,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can we repeat the same in the fill with the 1900b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</a:rPr>
              <a:t>?</a:t>
            </a:r>
            <a:endParaRPr lang="en-US" sz="17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497</Words>
  <Application>Microsoft Macintosh PowerPoint</Application>
  <PresentationFormat>On-screen Show (4:3)</PresentationFormat>
  <Paragraphs>39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Calibri Light</vt:lpstr>
      <vt:lpstr>Courier New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</cp:revision>
  <dcterms:created xsi:type="dcterms:W3CDTF">2017-08-28T18:30:08Z</dcterms:created>
  <dcterms:modified xsi:type="dcterms:W3CDTF">2017-08-28T20:08:18Z</dcterms:modified>
</cp:coreProperties>
</file>