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78"/>
  </p:notesMasterIdLst>
  <p:handoutMasterIdLst>
    <p:handoutMasterId r:id="rId79"/>
  </p:handoutMasterIdLst>
  <p:sldIdLst>
    <p:sldId id="256" r:id="rId29"/>
    <p:sldId id="259" r:id="rId30"/>
    <p:sldId id="357" r:id="rId31"/>
    <p:sldId id="367" r:id="rId32"/>
    <p:sldId id="358" r:id="rId33"/>
    <p:sldId id="359" r:id="rId34"/>
    <p:sldId id="368" r:id="rId35"/>
    <p:sldId id="369" r:id="rId36"/>
    <p:sldId id="370" r:id="rId37"/>
    <p:sldId id="371" r:id="rId38"/>
    <p:sldId id="372" r:id="rId39"/>
    <p:sldId id="361" r:id="rId40"/>
    <p:sldId id="343" r:id="rId41"/>
    <p:sldId id="362" r:id="rId42"/>
    <p:sldId id="279" r:id="rId43"/>
    <p:sldId id="363" r:id="rId44"/>
    <p:sldId id="345" r:id="rId45"/>
    <p:sldId id="344" r:id="rId46"/>
    <p:sldId id="373" r:id="rId47"/>
    <p:sldId id="364" r:id="rId48"/>
    <p:sldId id="346" r:id="rId49"/>
    <p:sldId id="348" r:id="rId50"/>
    <p:sldId id="349" r:id="rId51"/>
    <p:sldId id="350" r:id="rId52"/>
    <p:sldId id="365" r:id="rId53"/>
    <p:sldId id="351" r:id="rId54"/>
    <p:sldId id="366" r:id="rId55"/>
    <p:sldId id="353" r:id="rId56"/>
    <p:sldId id="380" r:id="rId57"/>
    <p:sldId id="375" r:id="rId58"/>
    <p:sldId id="376" r:id="rId59"/>
    <p:sldId id="352" r:id="rId60"/>
    <p:sldId id="387" r:id="rId61"/>
    <p:sldId id="377" r:id="rId62"/>
    <p:sldId id="379" r:id="rId63"/>
    <p:sldId id="378" r:id="rId64"/>
    <p:sldId id="354" r:id="rId65"/>
    <p:sldId id="356" r:id="rId66"/>
    <p:sldId id="355" r:id="rId67"/>
    <p:sldId id="374" r:id="rId68"/>
    <p:sldId id="388" r:id="rId69"/>
    <p:sldId id="389" r:id="rId70"/>
    <p:sldId id="386" r:id="rId71"/>
    <p:sldId id="381" r:id="rId72"/>
    <p:sldId id="382" r:id="rId73"/>
    <p:sldId id="383" r:id="rId74"/>
    <p:sldId id="384" r:id="rId75"/>
    <p:sldId id="385" r:id="rId76"/>
    <p:sldId id="340" r:id="rId77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FFB1"/>
    <a:srgbClr val="AFFFCD"/>
    <a:srgbClr val="1D238F"/>
    <a:srgbClr val="00B8FF"/>
    <a:srgbClr val="0C0BFF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50000" autoAdjust="0"/>
  </p:normalViewPr>
  <p:slideViewPr>
    <p:cSldViewPr>
      <p:cViewPr varScale="1">
        <p:scale>
          <a:sx n="60" d="100"/>
          <a:sy n="60" d="100"/>
        </p:scale>
        <p:origin x="1584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74" Type="http://schemas.openxmlformats.org/officeDocument/2006/relationships/slide" Target="slides/slide46.xml"/><Relationship Id="rId79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3.xml"/><Relationship Id="rId82" Type="http://schemas.openxmlformats.org/officeDocument/2006/relationships/theme" Target="theme/theme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77" Type="http://schemas.openxmlformats.org/officeDocument/2006/relationships/slide" Target="slides/slide4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slide" Target="slides/slide44.xml"/><Relationship Id="rId80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slide" Target="slides/slide42.xml"/><Relationship Id="rId75" Type="http://schemas.openxmlformats.org/officeDocument/2006/relationships/slide" Target="slides/slide47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slide" Target="slides/slide45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1.xml"/><Relationship Id="rId34" Type="http://schemas.openxmlformats.org/officeDocument/2006/relationships/slide" Target="slides/slide6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76" Type="http://schemas.openxmlformats.org/officeDocument/2006/relationships/slide" Target="slides/slide4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66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7/9/18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1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40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7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2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30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362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846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324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955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84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33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958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802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362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774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659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7443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177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7818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94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27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81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127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47498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386806" y="1320800"/>
            <a:ext cx="10046494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A quick introduction to shell basics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864100" y="5093921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0" y="5791627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This is what saved me $30 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  <a:sym typeface="Wingdings" pitchFamily="2" charset="2"/>
              </a:rPr>
              <a:t> </a:t>
            </a:r>
            <a:endParaRPr lang="en-US" sz="42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C11B6E-3341-384E-9DB5-BA23EF9E77D6}"/>
              </a:ext>
            </a:extLst>
          </p:cNvPr>
          <p:cNvSpPr/>
          <p:nvPr/>
        </p:nvSpPr>
        <p:spPr>
          <a:xfrm>
            <a:off x="100806" y="2104598"/>
            <a:ext cx="12826207" cy="3785652"/>
          </a:xfrm>
          <a:prstGeom prst="rect">
            <a:avLst/>
          </a:prstGeom>
          <a:solidFill>
            <a:srgbClr val="AFFFCD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#! /bin/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sh</a:t>
            </a:r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PIC="$1"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[ -z "$PIC"  ] &amp;&amp; exit</a:t>
            </a: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DEST="$2"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[ -z "$DEST" ] &amp;&amp; exit</a:t>
            </a: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DATE=$(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exiftool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 -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DateTimeOriginal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-d "%Y-%m-%d %H:%M" -S "$PIC" |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sed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's/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DateTimeOriginal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: //')</a:t>
            </a: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NAME=$(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basename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$PIC)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NAME="$DEST/$NAME"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echo "new image = $NAME"</a:t>
            </a: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convert  $PIC -fill yellow  -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pointsize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80  -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undercolor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'#00000080' -annotate +2200+2200  "$DATE"  $NAME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FC4B43-2FA9-5C4B-81ED-FB96324E9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63" y="6247606"/>
            <a:ext cx="4266143" cy="31996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C58C98-9426-484C-BD5C-D96E502AC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263" y="6247606"/>
            <a:ext cx="4266143" cy="319960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8829AE0-95AC-C84A-9B38-3E7B8CADC745}"/>
              </a:ext>
            </a:extLst>
          </p:cNvPr>
          <p:cNvCxnSpPr/>
          <p:nvPr/>
        </p:nvCxnSpPr>
        <p:spPr bwMode="auto">
          <a:xfrm>
            <a:off x="5587206" y="7924006"/>
            <a:ext cx="1143000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7245849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This was just to get you into the right mindset…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71500" y="2120106"/>
            <a:ext cx="11568906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4800" dirty="0">
                <a:solidFill>
                  <a:schemeClr val="tx1"/>
                </a:solidFill>
                <a:latin typeface="Arial Narrow"/>
                <a:cs typeface="Arial Narrow"/>
              </a:rPr>
              <a:t>You don’t need to become a master at image processing, that was not the point… </a:t>
            </a:r>
          </a:p>
          <a:p>
            <a:pPr marL="0" indent="0">
              <a:spcAft>
                <a:spcPts val="700"/>
              </a:spcAft>
            </a:pPr>
            <a:r>
              <a:rPr lang="en-US" sz="4800" dirty="0">
                <a:solidFill>
                  <a:schemeClr val="tx1"/>
                </a:solidFill>
                <a:latin typeface="Arial Narrow"/>
                <a:cs typeface="Arial Narrow"/>
              </a:rPr>
              <a:t>I just wanted to show you that those tools act just  like your hammer, saw, screwdriver, drill… </a:t>
            </a:r>
          </a:p>
          <a:p>
            <a:pPr marL="0" indent="0">
              <a:spcAft>
                <a:spcPts val="700"/>
              </a:spcAft>
            </a:pPr>
            <a:endParaRPr lang="en-US" sz="4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4800" dirty="0">
                <a:solidFill>
                  <a:schemeClr val="tx1"/>
                </a:solidFill>
                <a:latin typeface="Arial Narrow"/>
                <a:cs typeface="Arial Narrow"/>
              </a:rPr>
              <a:t>We will now do simple things with and in the shell.</a:t>
            </a:r>
          </a:p>
          <a:p>
            <a:pPr marL="0" indent="0">
              <a:spcAft>
                <a:spcPts val="700"/>
              </a:spcAft>
            </a:pPr>
            <a:endParaRPr lang="en-US" sz="4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4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7174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What the shell looks like 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82612" y="8533606"/>
            <a:ext cx="91955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Prompt        Cursor       (and here you can type things)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7006" y="2132806"/>
            <a:ext cx="125483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Normally you see a shell within a terminal window</a:t>
            </a:r>
          </a:p>
          <a:p>
            <a:pPr marL="0" indent="0">
              <a:spcAft>
                <a:spcPts val="700"/>
              </a:spcAft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In my younger days, a terminal was a big piece of hardware</a:t>
            </a:r>
          </a:p>
        </p:txBody>
      </p:sp>
      <p:pic>
        <p:nvPicPr>
          <p:cNvPr id="5" name="Picture 4" descr="4q_0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2" r="6928"/>
          <a:stretch/>
        </p:blipFill>
        <p:spPr>
          <a:xfrm>
            <a:off x="8988774" y="532606"/>
            <a:ext cx="3913632" cy="3491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406" y="3508417"/>
            <a:ext cx="8001000" cy="4491789"/>
          </a:xfrm>
          <a:prstGeom prst="rect">
            <a:avLst/>
          </a:prstGeom>
          <a:solidFill>
            <a:srgbClr val="AFFFCD"/>
          </a:solidFill>
          <a:ln>
            <a:solidFill>
              <a:srgbClr val="660066"/>
            </a:solidFill>
          </a:ln>
          <a:effectLst>
            <a:outerShdw blurRad="203200" dist="2286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1167606" y="8076406"/>
            <a:ext cx="0" cy="457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1777206" y="7924006"/>
            <a:ext cx="762000" cy="685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 bwMode="auto">
          <a:xfrm>
            <a:off x="329406" y="7695406"/>
            <a:ext cx="1219200" cy="304800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005806" y="7695406"/>
            <a:ext cx="3886200" cy="304800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3987006" y="8000206"/>
            <a:ext cx="762000" cy="685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0904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Directories and files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05606" y="2019300"/>
            <a:ext cx="12230100" cy="704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Directories == known as “folders” on other operating systems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We call them </a:t>
            </a: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directories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, sometimes also called “path”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Just a way to organize your work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Like “private”  and “work”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cd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 to navigate directories (“change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3200" b="1" dirty="0" err="1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 to show where you are (“print work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3086" b="25357"/>
          <a:stretch/>
        </p:blipFill>
        <p:spPr>
          <a:xfrm>
            <a:off x="6196806" y="6476206"/>
            <a:ext cx="6361220" cy="2240280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174625" dist="215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6" y="6019006"/>
            <a:ext cx="4785220" cy="2819400"/>
          </a:xfrm>
          <a:prstGeom prst="rect">
            <a:avLst/>
          </a:prstGeom>
          <a:effectLst>
            <a:outerShdw blurRad="203200" dist="1524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3453606" y="7771606"/>
            <a:ext cx="3429000" cy="304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66360C75-3408-F248-8307-7550080E8EFF}"/>
              </a:ext>
            </a:extLst>
          </p:cNvPr>
          <p:cNvGrpSpPr/>
          <p:nvPr/>
        </p:nvGrpSpPr>
        <p:grpSpPr>
          <a:xfrm>
            <a:off x="4215606" y="3123406"/>
            <a:ext cx="8411036" cy="1553691"/>
            <a:chOff x="4215606" y="3123406"/>
            <a:chExt cx="8411036" cy="1553691"/>
          </a:xfrm>
        </p:grpSpPr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EB7BD7BE-285B-A440-9A14-FE7624D976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4178" y="3504406"/>
              <a:ext cx="4342464" cy="1172691"/>
            </a:xfrm>
            <a:prstGeom prst="rect">
              <a:avLst/>
            </a:prstGeom>
            <a:solidFill>
              <a:srgbClr val="F4FFB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60" tIns="50760" rIns="50760" bIns="50760"/>
            <a:lstStyle>
              <a:lvl1pPr marL="342900" indent="-338138"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1pPr>
              <a:lvl2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2pPr>
              <a:lvl3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3pPr>
              <a:lvl4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4pPr>
              <a:lvl5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5pPr>
              <a:lvl6pPr marL="25146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6pPr>
              <a:lvl7pPr marL="29718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7pPr>
              <a:lvl8pPr marL="34290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8pPr>
              <a:lvl9pPr marL="38862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marL="0" indent="0">
                <a:spcAft>
                  <a:spcPts val="700"/>
                </a:spcAft>
              </a:pPr>
              <a:r>
                <a:rPr lang="en-US" sz="2800" dirty="0">
                  <a:solidFill>
                    <a:schemeClr val="tx1"/>
                  </a:solidFill>
                  <a:latin typeface="Arial Narrow"/>
                  <a:cs typeface="Arial Narrow"/>
                </a:rPr>
                <a:t>Certain commands only make sense if we stick with “directory”</a:t>
              </a:r>
            </a:p>
            <a:p>
              <a:pPr marL="0" indent="0">
                <a:spcAft>
                  <a:spcPts val="700"/>
                </a:spcAft>
              </a:pPr>
              <a:endParaRPr lang="en-US" sz="2800" dirty="0">
                <a:solidFill>
                  <a:schemeClr val="tx1"/>
                </a:solidFill>
                <a:latin typeface="Arial Narrow"/>
                <a:cs typeface="Arial Narrow"/>
              </a:endParaRPr>
            </a:p>
            <a:p>
              <a:pPr marL="283464" indent="-457200">
                <a:spcAft>
                  <a:spcPts val="700"/>
                </a:spcAft>
                <a:buFont typeface="Arial"/>
                <a:buChar char="•"/>
              </a:pPr>
              <a:endParaRPr lang="en-US" sz="2800" dirty="0">
                <a:solidFill>
                  <a:schemeClr val="tx1"/>
                </a:solidFill>
                <a:latin typeface="Arial Narrow"/>
                <a:cs typeface="Arial Narrow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245E9BA-42FC-0842-A576-E3586674017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15606" y="3123406"/>
              <a:ext cx="3960020" cy="6096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775003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Directories and files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49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2600" b="1" dirty="0" err="1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to show where you are (“print work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Most shell users picture the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as a physical place (“I </a:t>
            </a:r>
            <a:r>
              <a:rPr lang="en-US" sz="2600" i="1" dirty="0">
                <a:solidFill>
                  <a:srgbClr val="606060"/>
                </a:solidFill>
                <a:latin typeface="Arial Narrow" charset="0"/>
              </a:rPr>
              <a:t>am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in the so-and-so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 current directory acts like it is prepended to a file path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 only typed “</a:t>
            </a:r>
            <a:r>
              <a:rPr lang="en-US" sz="2600" b="1" dirty="0" err="1">
                <a:solidFill>
                  <a:srgbClr val="1D238F"/>
                </a:solidFill>
                <a:latin typeface="Arial Narrow" charset="0"/>
              </a:rPr>
              <a:t>myfile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 default directory acts as if it is prepended to the file name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b="1" dirty="0" err="1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r>
              <a:rPr lang="en-US" sz="2600" b="1" dirty="0">
                <a:solidFill>
                  <a:srgbClr val="606060"/>
                </a:solidFill>
                <a:latin typeface="Courier New"/>
                <a:cs typeface="Courier New"/>
              </a:rPr>
              <a:t> -&gt;   /home/pi/tree + </a:t>
            </a:r>
            <a:r>
              <a:rPr lang="en-US" sz="2600" b="1" dirty="0" err="1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r>
              <a:rPr lang="en-US" sz="2600" b="1" dirty="0">
                <a:solidFill>
                  <a:srgbClr val="606060"/>
                </a:solidFill>
                <a:latin typeface="Courier New"/>
                <a:cs typeface="Courier New"/>
              </a:rPr>
              <a:t>  -&gt; /home/pi/tree/</a:t>
            </a:r>
            <a:r>
              <a:rPr lang="en-US" sz="2600" b="1" dirty="0" err="1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r>
              <a:rPr lang="en-US" sz="2600" b="1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an easy way to save a lot of typing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But you can still refer to the file by its full name</a:t>
            </a:r>
            <a:r>
              <a:rPr lang="en-US" sz="2600" b="1" dirty="0">
                <a:solidFill>
                  <a:srgbClr val="606060"/>
                </a:solidFill>
                <a:latin typeface="Courier New"/>
                <a:cs typeface="Courier New"/>
              </a:rPr>
              <a:t> /home/pi/tree/</a:t>
            </a:r>
            <a:r>
              <a:rPr lang="en-US" sz="2600" b="1" dirty="0" err="1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endParaRPr lang="en-US" sz="26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6" y="3887982"/>
            <a:ext cx="5218906" cy="159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01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Commands   Utilities   Programs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On a Unix system, they all mean pretty much the same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For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everything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you do, you execute a new program that does what you tell the shell to do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All the shell does is to call up those programs based on what command you type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have seen the </a:t>
            </a:r>
            <a:r>
              <a:rPr lang="en-US" sz="26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command – print work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can use the </a:t>
            </a:r>
            <a:r>
              <a:rPr lang="en-US" sz="2600" b="1" dirty="0">
                <a:solidFill>
                  <a:srgbClr val="606060"/>
                </a:solidFill>
                <a:latin typeface="Courier New"/>
                <a:cs typeface="Courier New"/>
              </a:rPr>
              <a:t>which</a:t>
            </a:r>
            <a:r>
              <a:rPr lang="en-US" sz="2600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600" dirty="0">
                <a:solidFill>
                  <a:srgbClr val="606060"/>
                </a:solidFill>
                <a:latin typeface="Arial Narrow"/>
                <a:cs typeface="Arial Narrow"/>
              </a:rPr>
              <a:t>command to find out what happens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/>
                <a:cs typeface="Arial Narrow"/>
              </a:rPr>
              <a:t>So if you type “</a:t>
            </a:r>
            <a:r>
              <a:rPr lang="en-US" sz="2600" dirty="0" err="1">
                <a:solidFill>
                  <a:srgbClr val="606060"/>
                </a:solidFill>
                <a:latin typeface="Arial Narrow"/>
                <a:cs typeface="Arial Narrow"/>
              </a:rPr>
              <a:t>pwd</a:t>
            </a:r>
            <a:r>
              <a:rPr lang="en-US" sz="2600" dirty="0">
                <a:solidFill>
                  <a:srgbClr val="606060"/>
                </a:solidFill>
                <a:latin typeface="Arial Narrow"/>
                <a:cs typeface="Arial Narrow"/>
              </a:rPr>
              <a:t>”, the shell executes a program /bin/</a:t>
            </a:r>
            <a:r>
              <a:rPr lang="en-US" sz="2600" dirty="0" err="1">
                <a:solidFill>
                  <a:srgbClr val="606060"/>
                </a:solidFill>
                <a:latin typeface="Arial Narrow"/>
                <a:cs typeface="Arial Narrow"/>
              </a:rPr>
              <a:t>pwd</a:t>
            </a:r>
            <a:r>
              <a:rPr lang="en-US" sz="2600" dirty="0">
                <a:solidFill>
                  <a:srgbClr val="606060"/>
                </a:solidFill>
                <a:latin typeface="Arial Narrow"/>
                <a:cs typeface="Arial Narrow"/>
              </a:rPr>
              <a:t> that prints the current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6" y="5866606"/>
            <a:ext cx="5298578" cy="20185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806" y="5866606"/>
            <a:ext cx="6096000" cy="14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603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 primary tool to “go to” a particular place in the directory structure is “cd”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“change directory”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have absolute moves and relative moves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Being able to navigate the directories with ease saves lot of time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After working on a Linux / Unix system for a while you develop some sort of a “map” for that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In the rare occasions I work on Windows machines, I still try to visualize such a map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394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A directory tree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11351419" y="2285206"/>
            <a:ext cx="139858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“up”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“down”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1683206" y="2971006"/>
            <a:ext cx="76200" cy="32766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806206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8" name="TextBox 77"/>
          <p:cNvSpPr txBox="1"/>
          <p:nvPr/>
        </p:nvSpPr>
        <p:spPr>
          <a:xfrm>
            <a:off x="2844006" y="2285206"/>
            <a:ext cx="147753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cd work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 flipH="1">
            <a:off x="5053806" y="1980406"/>
            <a:ext cx="3810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5130006" y="1447006"/>
            <a:ext cx="2514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We start out here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4191000"/>
            <a:ext cx="4655840" cy="228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7092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 a directory tree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EE124A-F28C-D441-9012-EEB8E0E69889}"/>
              </a:ext>
            </a:extLst>
          </p:cNvPr>
          <p:cNvCxnSpPr>
            <a:cxnSpLocks/>
          </p:cNvCxnSpPr>
          <p:nvPr/>
        </p:nvCxnSpPr>
        <p:spPr bwMode="auto">
          <a:xfrm flipH="1">
            <a:off x="5164674" y="2285206"/>
            <a:ext cx="1565532" cy="5000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" name="Text Box 2">
            <a:extLst>
              <a:ext uri="{FF2B5EF4-FFF2-40B4-BE49-F238E27FC236}">
                <a16:creationId xmlns:a16="http://schemas.microsoft.com/office/drawing/2014/main" id="{ABDDE5C2-C073-0E43-80B3-080608B95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986" y="2043509"/>
            <a:ext cx="2514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We are here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F8D2C59-3D2D-B448-8888-2B1EB957D9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938093" y="6850123"/>
            <a:ext cx="1496713" cy="1302483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 Box 2">
            <a:extLst>
              <a:ext uri="{FF2B5EF4-FFF2-40B4-BE49-F238E27FC236}">
                <a16:creationId xmlns:a16="http://schemas.microsoft.com/office/drawing/2014/main" id="{C030AECD-DFE8-544D-918A-3D90AA8BE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718" y="8076406"/>
            <a:ext cx="319674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want to go  here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E619820-5264-A640-9742-77C78947AFF3}"/>
              </a:ext>
            </a:extLst>
          </p:cNvPr>
          <p:cNvSpPr/>
          <p:nvPr/>
        </p:nvSpPr>
        <p:spPr bwMode="auto">
          <a:xfrm>
            <a:off x="4291806" y="1904206"/>
            <a:ext cx="1050668" cy="92749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1D31C31-D29D-BE4A-9E31-7F38AAE6FCAF}"/>
              </a:ext>
            </a:extLst>
          </p:cNvPr>
          <p:cNvSpPr/>
          <p:nvPr/>
        </p:nvSpPr>
        <p:spPr bwMode="auto">
          <a:xfrm>
            <a:off x="2996406" y="6082109"/>
            <a:ext cx="1775843" cy="102280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393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Later in my RCDAQ presentation I will show you this  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05606" y="4723606"/>
            <a:ext cx="122301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will see that we are using commands typed in a terminal application ALL THE TIME.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 terminal application is what runs the </a:t>
            </a:r>
            <a:r>
              <a:rPr lang="en-US" sz="2800" b="1" dirty="0">
                <a:solidFill>
                  <a:schemeClr val="tx1"/>
                </a:solidFill>
                <a:latin typeface="Arial Narrow"/>
                <a:cs typeface="Arial Narrow"/>
              </a:rPr>
              <a:t>shell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 shell is taking your commands and acts on them (it’s by far not the only program that does that)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I consider myself a master of the shell (and yet, I still learn things from others all the time)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The shell makes many repetitive tasks a breeze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it is a lot faster to work with than a graphical environment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F830B4C2-CA4F-C44D-8677-3A60361B6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06" y="2285206"/>
            <a:ext cx="12573000" cy="2133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200" dirty="0">
              <a:solidFill>
                <a:srgbClr val="0000FF"/>
              </a:solidFill>
              <a:latin typeface="Courier"/>
              <a:cs typeface="Courier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$ </a:t>
            </a:r>
            <a:r>
              <a:rPr lang="en-US" sz="2200" dirty="0" err="1">
                <a:solidFill>
                  <a:srgbClr val="0000FF"/>
                </a:solidFill>
                <a:latin typeface="Courier"/>
                <a:cs typeface="Courier"/>
              </a:rPr>
              <a:t>rcdaq_client</a:t>
            </a: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 load </a:t>
            </a:r>
            <a:r>
              <a:rPr lang="en-US" sz="2200" dirty="0" err="1">
                <a:solidFill>
                  <a:srgbClr val="0000FF"/>
                </a:solidFill>
                <a:latin typeface="Courier"/>
                <a:cs typeface="Courier"/>
              </a:rPr>
              <a:t>librcdaqplugin_drs.so</a:t>
            </a:r>
            <a:endParaRPr lang="en-US" sz="2200" dirty="0">
              <a:solidFill>
                <a:srgbClr val="0000FF"/>
              </a:solidFill>
              <a:latin typeface="Courier"/>
              <a:cs typeface="Courier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$ </a:t>
            </a:r>
            <a:r>
              <a:rPr lang="en-US" sz="2200" dirty="0" err="1">
                <a:solidFill>
                  <a:srgbClr val="0000FF"/>
                </a:solidFill>
                <a:latin typeface="Courier"/>
                <a:cs typeface="Courier"/>
              </a:rPr>
              <a:t>rcdaq_client</a:t>
            </a: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 </a:t>
            </a:r>
            <a:r>
              <a:rPr lang="en-US" sz="2200" dirty="0" err="1">
                <a:solidFill>
                  <a:srgbClr val="0000FF"/>
                </a:solidFill>
                <a:latin typeface="Courier"/>
                <a:cs typeface="Courier"/>
              </a:rPr>
              <a:t>create_device</a:t>
            </a: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 </a:t>
            </a:r>
            <a:r>
              <a:rPr lang="en-US" sz="2200" dirty="0" err="1">
                <a:solidFill>
                  <a:srgbClr val="0000FF"/>
                </a:solidFill>
                <a:latin typeface="Courier"/>
                <a:cs typeface="Courier"/>
              </a:rPr>
              <a:t>device_drs</a:t>
            </a:r>
            <a:r>
              <a:rPr lang="en-US" sz="2200" dirty="0">
                <a:solidFill>
                  <a:srgbClr val="0000FF"/>
                </a:solidFill>
                <a:latin typeface="Courier"/>
                <a:cs typeface="Courier"/>
              </a:rPr>
              <a:t> -- 1 1001 0x21 -150 negative 140 3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200" dirty="0">
              <a:solidFill>
                <a:srgbClr val="606060"/>
              </a:solidFill>
              <a:latin typeface="Courier"/>
              <a:cs typeface="Courier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8" name="TextBox 77"/>
          <p:cNvSpPr txBox="1"/>
          <p:nvPr/>
        </p:nvSpPr>
        <p:spPr>
          <a:xfrm>
            <a:off x="2844006" y="2285206"/>
            <a:ext cx="147753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cd work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ED56EA0-C8B3-2A4A-93A9-90B8D1469DCC}"/>
              </a:ext>
            </a:extLst>
          </p:cNvPr>
          <p:cNvGrpSpPr/>
          <p:nvPr/>
        </p:nvGrpSpPr>
        <p:grpSpPr>
          <a:xfrm>
            <a:off x="3957268" y="2966541"/>
            <a:ext cx="2401018" cy="690265"/>
            <a:chOff x="3957268" y="2966541"/>
            <a:chExt cx="2401018" cy="690265"/>
          </a:xfrm>
        </p:grpSpPr>
        <p:sp>
          <p:nvSpPr>
            <p:cNvPr id="81" name="TextBox 80"/>
            <p:cNvSpPr txBox="1"/>
            <p:nvPr/>
          </p:nvSpPr>
          <p:spPr>
            <a:xfrm>
              <a:off x="3957268" y="2966541"/>
              <a:ext cx="2401018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1D238F"/>
                  </a:solidFill>
                  <a:latin typeface="Courier New"/>
                  <a:cs typeface="Courier New"/>
                </a:rPr>
                <a:t>cd customers</a:t>
              </a:r>
            </a:p>
          </p:txBody>
        </p:sp>
        <p:cxnSp>
          <p:nvCxnSpPr>
            <p:cNvPr id="84" name="Straight Connector 83"/>
            <p:cNvCxnSpPr/>
            <p:nvPr/>
          </p:nvCxnSpPr>
          <p:spPr bwMode="auto">
            <a:xfrm flipH="1">
              <a:off x="3987006" y="3352006"/>
              <a:ext cx="381000" cy="30480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4E83988-8531-8F44-8120-3FF601607B95}"/>
              </a:ext>
            </a:extLst>
          </p:cNvPr>
          <p:cNvGrpSpPr/>
          <p:nvPr/>
        </p:nvGrpSpPr>
        <p:grpSpPr>
          <a:xfrm>
            <a:off x="0" y="4190206"/>
            <a:ext cx="3148806" cy="1295400"/>
            <a:chOff x="0" y="4190206"/>
            <a:chExt cx="3148806" cy="1295400"/>
          </a:xfrm>
        </p:grpSpPr>
        <p:sp>
          <p:nvSpPr>
            <p:cNvPr id="82" name="TextBox 81"/>
            <p:cNvSpPr txBox="1"/>
            <p:nvPr/>
          </p:nvSpPr>
          <p:spPr>
            <a:xfrm>
              <a:off x="0" y="4190206"/>
              <a:ext cx="2401018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1D238F"/>
                  </a:solidFill>
                  <a:latin typeface="Courier New"/>
                  <a:cs typeface="Courier New"/>
                </a:rPr>
                <a:t>cd customer4</a:t>
              </a:r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>
              <a:off x="1853406" y="4647406"/>
              <a:ext cx="1295400" cy="83820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7DBAA4A-78DA-674E-87B8-0FD4C95B428A}"/>
              </a:ext>
            </a:extLst>
          </p:cNvPr>
          <p:cNvGrpSpPr/>
          <p:nvPr/>
        </p:nvGrpSpPr>
        <p:grpSpPr>
          <a:xfrm>
            <a:off x="1548606" y="6781006"/>
            <a:ext cx="2057400" cy="690265"/>
            <a:chOff x="1548606" y="6781006"/>
            <a:chExt cx="2057400" cy="690265"/>
          </a:xfrm>
        </p:grpSpPr>
        <p:sp>
          <p:nvSpPr>
            <p:cNvPr id="83" name="TextBox 82"/>
            <p:cNvSpPr txBox="1"/>
            <p:nvPr/>
          </p:nvSpPr>
          <p:spPr>
            <a:xfrm>
              <a:off x="1548606" y="7009606"/>
              <a:ext cx="1846930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1D238F"/>
                  </a:solidFill>
                  <a:latin typeface="Courier New"/>
                  <a:cs typeface="Courier New"/>
                </a:rPr>
                <a:t>cd offers</a:t>
              </a:r>
            </a:p>
          </p:txBody>
        </p:sp>
        <p:cxnSp>
          <p:nvCxnSpPr>
            <p:cNvPr id="89" name="Straight Connector 88"/>
            <p:cNvCxnSpPr/>
            <p:nvPr/>
          </p:nvCxnSpPr>
          <p:spPr bwMode="auto">
            <a:xfrm flipV="1">
              <a:off x="2767806" y="6781006"/>
              <a:ext cx="838200" cy="22860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cxnSp>
        <p:nvCxnSpPr>
          <p:cNvPr id="94" name="Straight Connector 93"/>
          <p:cNvCxnSpPr/>
          <p:nvPr/>
        </p:nvCxnSpPr>
        <p:spPr bwMode="auto">
          <a:xfrm flipH="1">
            <a:off x="5053806" y="1980406"/>
            <a:ext cx="3810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5130006" y="1447006"/>
            <a:ext cx="2514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We start out here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206" y="4089400"/>
            <a:ext cx="7387031" cy="2158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060" y="7390606"/>
            <a:ext cx="7434146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40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Navigating: . and ..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7644606" y="608806"/>
            <a:ext cx="378539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“.” is a shorthand for “here”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“..” is “one level up”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8874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are here… and want to go here: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V="1">
            <a:off x="2463006" y="6876316"/>
            <a:ext cx="10668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H="1" flipV="1">
            <a:off x="3910806" y="5885716"/>
            <a:ext cx="1321370" cy="1447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5815806" y="7309941"/>
            <a:ext cx="110814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cd ..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358" y="3123406"/>
            <a:ext cx="8304048" cy="203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79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Navigating: combining “up” and “down”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12520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868514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8874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are here… and want to go here: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V="1">
            <a:off x="2463006" y="6876316"/>
            <a:ext cx="10668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71" idx="2"/>
          </p:cNvCxnSpPr>
          <p:nvPr/>
        </p:nvCxnSpPr>
        <p:spPr bwMode="auto">
          <a:xfrm flipV="1">
            <a:off x="5232176" y="6800116"/>
            <a:ext cx="183471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>
            <a:stCxn id="18" idx="0"/>
            <a:endCxn id="15" idx="2"/>
          </p:cNvCxnSpPr>
          <p:nvPr/>
        </p:nvCxnSpPr>
        <p:spPr bwMode="auto">
          <a:xfrm flipH="1" flipV="1">
            <a:off x="3628949" y="4056916"/>
            <a:ext cx="2133600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206" y="7847806"/>
            <a:ext cx="1057886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89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Navigating: combining “up” and </a:t>
            </a:r>
            <a:r>
              <a:rPr lang="en-US" sz="4200">
                <a:solidFill>
                  <a:srgbClr val="000000"/>
                </a:solidFill>
                <a:latin typeface="Arial Narrow" charset="0"/>
              </a:rPr>
              <a:t>“down” </a:t>
            </a:r>
            <a:endParaRPr lang="en-US" sz="42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12520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868514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42402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are here… and want to go here: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H="1" flipV="1">
            <a:off x="5206206" y="6781006"/>
            <a:ext cx="2286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8482806" y="5180806"/>
            <a:ext cx="152400" cy="2133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>
            <a:stCxn id="18" idx="0"/>
            <a:endCxn id="15" idx="2"/>
          </p:cNvCxnSpPr>
          <p:nvPr/>
        </p:nvCxnSpPr>
        <p:spPr bwMode="auto">
          <a:xfrm flipH="1" flipV="1">
            <a:off x="3628949" y="4056916"/>
            <a:ext cx="2133600" cy="135249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06" y="7771605"/>
            <a:ext cx="11751660" cy="198040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81806" y="2285206"/>
            <a:ext cx="7797007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1D238F"/>
                </a:solidFill>
              </a:rPr>
              <a:t> You must think that this is really complicated, counting the  number of “..” required. The shell makes this easy</a:t>
            </a:r>
          </a:p>
        </p:txBody>
      </p:sp>
    </p:spTree>
    <p:extLst>
      <p:ext uri="{BB962C8B-B14F-4D97-AF65-F5344CB8AC3E}">
        <p14:creationId xmlns:p14="http://schemas.microsoft.com/office/powerpoint/2010/main" val="3400367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The tab key is your best friend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91306" y="2324100"/>
            <a:ext cx="11544300" cy="278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When you type something, the tab key will expand this as </a:t>
            </a:r>
            <a:br>
              <a:rPr lang="en-US" sz="26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much as possible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saves you tons of typing! And saves mistakes!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will see seasoned shell users hit tab all the time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Let’s say you have a file called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800000"/>
                </a:solidFill>
                <a:latin typeface="Courier New"/>
                <a:cs typeface="Courier New"/>
              </a:rPr>
              <a:t>Invoice_March27_2016_work_done_inFebruary_by_Martin_version7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406" y="608806"/>
            <a:ext cx="4191000" cy="43561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8254206" y="1828006"/>
            <a:ext cx="1752600" cy="914400"/>
          </a:xfrm>
          <a:prstGeom prst="roundRect">
            <a:avLst/>
          </a:prstGeom>
          <a:noFill/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1868" r="-16204"/>
          <a:stretch/>
        </p:blipFill>
        <p:spPr>
          <a:xfrm>
            <a:off x="1091406" y="8117625"/>
            <a:ext cx="11130742" cy="4159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32605" r="1261"/>
          <a:stretch/>
        </p:blipFill>
        <p:spPr>
          <a:xfrm>
            <a:off x="1091184" y="7638832"/>
            <a:ext cx="4267422" cy="465084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291806" y="6476206"/>
            <a:ext cx="449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000000"/>
                </a:solidFill>
                <a:latin typeface="Arial Narrow"/>
                <a:cs typeface="Arial Narrow"/>
              </a:rPr>
              <a:t>Here I hit tab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2691606" y="6933406"/>
            <a:ext cx="2133600" cy="93402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861498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ls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–l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lists the files in a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–l  adds more information 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dash ell”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62806" y="4275049"/>
            <a:ext cx="88876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mlpmac:tree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endParaRPr lang="en-US" sz="20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private	 work</a:t>
            </a: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mlpmac:tree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total 0</a:t>
            </a: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-x  3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 staff  102 Jul 17 22:49 private</a:t>
            </a: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-x  5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 staff  170 Jul 17 23:24 work</a:t>
            </a:r>
          </a:p>
        </p:txBody>
      </p:sp>
    </p:spTree>
    <p:extLst>
      <p:ext uri="{BB962C8B-B14F-4D97-AF65-F5344CB8AC3E}">
        <p14:creationId xmlns:p14="http://schemas.microsoft.com/office/powerpoint/2010/main" val="33314146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Command options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Many commands have a large number of options that modify the behavior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As we have seen with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–l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Commands can have “short” (one-letter) options and “long options”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For example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–group-directories-first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Long options should start with two dashes, but many utilities don’t adhere to that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96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Scripts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77006" y="1980406"/>
            <a:ext cx="12230100" cy="178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have so far executed each of our commands by typing it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Now I put those exact commands in a file, one line after the</a:t>
            </a:r>
            <a:br>
              <a:rPr lang="en-US" sz="26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other. I call this file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my_script.sh</a:t>
            </a: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 file can have any name, but the .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sh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extension is a good</a:t>
            </a:r>
            <a:br>
              <a:rPr lang="en-US" sz="26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convention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Now I can execute those commands in one fell swoop: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1239"/>
          <a:stretch/>
        </p:blipFill>
        <p:spPr>
          <a:xfrm>
            <a:off x="7797006" y="1751806"/>
            <a:ext cx="5038344" cy="34627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7181" y="5333206"/>
            <a:ext cx="2308225" cy="1938992"/>
          </a:xfrm>
          <a:prstGeom prst="rect">
            <a:avLst/>
          </a:prstGeom>
          <a:solidFill>
            <a:srgbClr val="F4FFB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work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..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1606" y="5359400"/>
            <a:ext cx="5213349" cy="19550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787606" y="6617950"/>
            <a:ext cx="2308225" cy="2677656"/>
          </a:xfrm>
          <a:prstGeom prst="rect">
            <a:avLst/>
          </a:prstGeom>
          <a:solidFill>
            <a:srgbClr val="F4FFB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#! /bin/</a:t>
            </a: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sh</a:t>
            </a: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work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..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711406" y="6019006"/>
            <a:ext cx="3276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add one more line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806" y="7619206"/>
            <a:ext cx="5289613" cy="1905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282406" y="5257006"/>
            <a:ext cx="609600" cy="6096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640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Before we go on – “the other kind of text processing”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672306" y="2285206"/>
            <a:ext cx="122301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On the following slides I will show you some concepts and commands that give you a jump-start with the shell.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This may not be obvious, but pretty much every command does some kind of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text manipulation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Think of the Unix shell and the utilities as the</a:t>
            </a:r>
          </a:p>
          <a:p>
            <a:pPr algn="ctr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Most powerful text processor you can find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And a lot of work you do is text manipulation whether you realize this or not – that includes numbers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So this is orders of magnitude more powerful than any monolithic “text processor”.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Keep that in mind as we go along…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92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Some useful programs  “</a:t>
            </a: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wc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” – “word count”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wc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  counts lines, words, and characters in a file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5 lines, 8 words, 41 characters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“Please explain what you liked about your experience (not more than 200 words)”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Useful to know home many words you actually used….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Just count the lines: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2806" y="3199606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5       8      41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2805" y="7108032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-l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00745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Why you need to know the shell. 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53206" y="2120106"/>
            <a:ext cx="12548394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You usually spend a lot of time using the shell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If not so far, then you will during the exercises!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The shell is the “face” of any Unix system, all attempts to make it like Windows aside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You can do magic with a few lines of script that would take hours otherwise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You can automate complex tasks with ease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You can even automate your job to a large extent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>
                <a:solidFill>
                  <a:schemeClr val="tx1"/>
                </a:solidFill>
                <a:latin typeface="Arial Narrow"/>
                <a:cs typeface="Arial Narrow"/>
              </a:rPr>
              <a:t>Let me show you in a few minutes.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3000" b="1" dirty="0">
                <a:solidFill>
                  <a:srgbClr val="C00000"/>
                </a:solidFill>
                <a:latin typeface="Arial Narrow"/>
                <a:cs typeface="Arial Narrow"/>
              </a:rPr>
              <a:t>If you are a physicist, an engineer, a professional in a technical field and do not use the shell, you are missing out!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221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Shell variables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can store values in “environmental variables”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can then retrieve the stored value by $VARIABLE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They can have any name and case, but usually one writes then in all-uppercase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2806" y="3047206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VARIABLE=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value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4206" y="4952206"/>
            <a:ext cx="11570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printenv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TERM_PROGRAM=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iTerm.app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TERM=xterm-256color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SHELL=/bin/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bash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TMPDIR=/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var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folders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/7j/91pk1g_144b5y9vgy3gfy4gw0000gq/T/</a:t>
            </a:r>
          </a:p>
          <a:p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Apple_PubSub_Socket_Render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=/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private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tmp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/com.apple.launchd.s6dkLBBPc2/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Render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TERM_PROGRAM_VERSION=3.1.6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OLDPWD=/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Users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presentations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RealTimeSchool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/2018/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photoediting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/copy1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TERM_SESSION_ID=w11t0p0:FFEA3644-74C7-4BEA-BB8E-C583B6227C06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USER=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042842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Echo! Echo!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056606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 echo command simply prints the arguments to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Ok, that’s pretty lame… we knew the answer beforehand!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But not always! This is a convenient way to see the value of a variable.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14387" y="2590006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Martin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Martin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2806" y="5428277"/>
            <a:ext cx="888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VARIABLE=Martin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$VARIABLE</a:t>
            </a: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Martin</a:t>
            </a:r>
          </a:p>
        </p:txBody>
      </p:sp>
    </p:spTree>
    <p:extLst>
      <p:ext uri="{BB962C8B-B14F-4D97-AF65-F5344CB8AC3E}">
        <p14:creationId xmlns:p14="http://schemas.microsoft.com/office/powerpoint/2010/main" val="29348998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Pipes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Whatever one command “prints to the screen” can be “piped” to another program with the | symbol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So, how many files/directories do I have here? As many as I have lines (ok, one less):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This is a fantastically powerful concept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9406" y="3885406"/>
            <a:ext cx="1236900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26184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12092605 Jul 17 21:11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RCDAQ.pptx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16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544 Jul 17 21:57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pictures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21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714 Jul 17 22:18 pictures2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154 Jul 17 21:00 script2.sh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20:58 script2.sh~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4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136 Jul 18 00:13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tree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9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03863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Wildcards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Wildcards allow you to select files with common parts in their name (and may other things)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Here: Show me the PowerPoint files in this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important to understand that it is not “ls” that expands the wildcards but the shell – it gives the two names to ls, and ls does its thing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 can have more than one wildcard: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9406" y="3839746"/>
            <a:ext cx="123690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–l *.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1231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12092605 Jul 17 21:11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RCDAQ.pptx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C5F164-C115-8D43-AFB8-36FF43D9E2D3}"/>
              </a:ext>
            </a:extLst>
          </p:cNvPr>
          <p:cNvSpPr/>
          <p:nvPr/>
        </p:nvSpPr>
        <p:spPr>
          <a:xfrm>
            <a:off x="329406" y="7257077"/>
            <a:ext cx="123690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–l *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*.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988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02303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“Pipe into”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Different people call it by different names – I like “</a:t>
            </a:r>
            <a:r>
              <a:rPr lang="en-US" sz="2600" b="1" dirty="0">
                <a:solidFill>
                  <a:schemeClr val="tx1"/>
                </a:solidFill>
                <a:latin typeface="Arial Narrow" charset="0"/>
              </a:rPr>
              <a:t>pipe into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 - the “bar” symbol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|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So I would tell you to type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600" b="1" dirty="0">
                <a:solidFill>
                  <a:srgbClr val="606060"/>
                </a:solidFill>
                <a:latin typeface="Arial Narrow" charset="0"/>
              </a:rPr>
              <a:t>“ </a:t>
            </a:r>
            <a:r>
              <a:rPr lang="en-US" sz="3600" b="1" dirty="0" err="1">
                <a:solidFill>
                  <a:srgbClr val="606060"/>
                </a:solidFill>
                <a:latin typeface="Arial Narrow" charset="0"/>
              </a:rPr>
              <a:t>eles</a:t>
            </a:r>
            <a:r>
              <a:rPr lang="en-US" sz="3600" b="1" dirty="0">
                <a:solidFill>
                  <a:srgbClr val="606060"/>
                </a:solidFill>
                <a:latin typeface="Arial Narrow" charset="0"/>
              </a:rPr>
              <a:t> dash el pipe into </a:t>
            </a:r>
            <a:r>
              <a:rPr lang="en-US" sz="3600" b="1" dirty="0" err="1">
                <a:solidFill>
                  <a:srgbClr val="606060"/>
                </a:solidFill>
                <a:latin typeface="Arial Narrow" charset="0"/>
              </a:rPr>
              <a:t>wc</a:t>
            </a:r>
            <a:r>
              <a:rPr lang="en-US" sz="3600" b="1" dirty="0">
                <a:solidFill>
                  <a:srgbClr val="606060"/>
                </a:solidFill>
                <a:latin typeface="Arial Narrow" charset="0"/>
              </a:rPr>
              <a:t> dash el</a:t>
            </a:r>
            <a:r>
              <a:rPr lang="en-US" sz="3600" dirty="0">
                <a:solidFill>
                  <a:srgbClr val="606060"/>
                </a:solidFill>
                <a:latin typeface="Arial Narrow" charset="0"/>
              </a:rPr>
              <a:t>”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4206" y="2978209"/>
            <a:ext cx="9601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9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998999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90538" y="304006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Standard in and standard out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have already seen this with the “pipe into” –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Many programs have a concept of “stdin” and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They take some input from “stdin” (usually from your terminal)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and write something out (usually to your terminal)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Here: the “cat” program (con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cat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enate) – it </a:t>
            </a:r>
            <a:r>
              <a:rPr lang="en-US" sz="2600" i="1" dirty="0">
                <a:solidFill>
                  <a:srgbClr val="606060"/>
                </a:solidFill>
                <a:latin typeface="Arial Narrow" charset="0"/>
              </a:rPr>
              <a:t>can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take its stdin (has other uses, hence my careful wording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  <a:sym typeface="Wingdings" pitchFamily="2" charset="2"/>
              </a:rPr>
              <a:t>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)  and puts stuff out to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. Here: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Ok, that’s a silly example, but you get the idea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can think of such a program as a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filter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(ok, “cat” doesn’t actually do anything to the input, but just wait)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If a program doesn’t “do”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naturally, you can usually force it – we’ll see an example later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72606" y="6019006"/>
            <a:ext cx="960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cat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1234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1234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D525A7-251D-7243-8719-AC9C2D3195FA}"/>
              </a:ext>
            </a:extLst>
          </p:cNvPr>
          <p:cNvSpPr/>
          <p:nvPr/>
        </p:nvSpPr>
        <p:spPr>
          <a:xfrm>
            <a:off x="571500" y="6142116"/>
            <a:ext cx="17219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I type </a:t>
            </a:r>
          </a:p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It prints out </a:t>
            </a:r>
            <a:endParaRPr lang="en-US" sz="28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202560A-EF32-A140-B950-13E5C03A6343}"/>
              </a:ext>
            </a:extLst>
          </p:cNvPr>
          <p:cNvCxnSpPr/>
          <p:nvPr/>
        </p:nvCxnSpPr>
        <p:spPr bwMode="auto">
          <a:xfrm>
            <a:off x="1701006" y="6460074"/>
            <a:ext cx="1371600" cy="15909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D211992-732A-E14C-9BCB-A10B8B4FA0F3}"/>
              </a:ext>
            </a:extLst>
          </p:cNvPr>
          <p:cNvCxnSpPr>
            <a:cxnSpLocks/>
          </p:cNvCxnSpPr>
          <p:nvPr/>
        </p:nvCxnSpPr>
        <p:spPr bwMode="auto">
          <a:xfrm>
            <a:off x="2310606" y="6841074"/>
            <a:ext cx="762000" cy="960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49320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Keep on piping …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209006"/>
            <a:ext cx="122301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sed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 is the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“streamline editor”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an enormously powerful editor that takes the input, does something to it, outputs – that’s an actual filter!  (you would not use it for editing some big thing….)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Remember echo? It takes the argument and prints it to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Here we go – we tell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sed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to substitute “a” for an “u”: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But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sed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again prints its output to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, so we can go on: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And we can go on like this –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tr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translates one group or characters to another one (here: make everything uppercase)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This is a fantastically powerful concept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30653" y="3833901"/>
            <a:ext cx="4397726" cy="83099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Martin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Martin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F9DD6A-6DA9-E942-BB8F-71A1CBE0AE28}"/>
              </a:ext>
            </a:extLst>
          </p:cNvPr>
          <p:cNvSpPr/>
          <p:nvPr/>
        </p:nvSpPr>
        <p:spPr>
          <a:xfrm>
            <a:off x="7174355" y="4799806"/>
            <a:ext cx="5499451" cy="83099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Martin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sed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's/a/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u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/'</a:t>
            </a: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Murtin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0C638C-10A9-A544-9144-9A5161DE5651}"/>
              </a:ext>
            </a:extLst>
          </p:cNvPr>
          <p:cNvSpPr/>
          <p:nvPr/>
        </p:nvSpPr>
        <p:spPr>
          <a:xfrm>
            <a:off x="3910806" y="6483409"/>
            <a:ext cx="8890794" cy="83099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Martin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sed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's/a/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u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/'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sed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's/i/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/'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Murten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26830E-A867-8B4F-BCC2-2CDEE50D183E}"/>
              </a:ext>
            </a:extLst>
          </p:cNvPr>
          <p:cNvSpPr/>
          <p:nvPr/>
        </p:nvSpPr>
        <p:spPr>
          <a:xfrm>
            <a:off x="1320006" y="8693209"/>
            <a:ext cx="10668000" cy="830997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Martin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sed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's/a/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u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/'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sed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's/i/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/'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a-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z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A-Z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MURTEN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653356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A super-useful program:  “</a:t>
            </a: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awk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” – but what does that even mean? 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a utility named after the initials of the authors - Alfred </a:t>
            </a:r>
            <a:r>
              <a:rPr lang="en-US" sz="2600" b="1" dirty="0" err="1">
                <a:solidFill>
                  <a:srgbClr val="606060"/>
                </a:solidFill>
                <a:latin typeface="Arial Narrow" charset="0"/>
              </a:rPr>
              <a:t>A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ho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, Peter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W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einberger, and Brian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K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ernighan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a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swiss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army knife for text parsing.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My full desktop at BNL is called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mlp.rhic.bnl.gov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”. What if I want just the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mlp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name?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Sum something per-line up: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39006" y="4830346"/>
            <a:ext cx="88876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hostname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mlp.rhic.bnl.gov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hostname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|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awk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-F. '{print $1}’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mlp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9006" y="7397809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awk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'{sum+=$5} END {print sum}'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13391743</a:t>
            </a:r>
          </a:p>
        </p:txBody>
      </p:sp>
    </p:spTree>
    <p:extLst>
      <p:ext uri="{BB962C8B-B14F-4D97-AF65-F5344CB8AC3E}">
        <p14:creationId xmlns:p14="http://schemas.microsoft.com/office/powerpoint/2010/main" val="39761675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5606" y="3376354"/>
            <a:ext cx="1219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sort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n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k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5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26184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20:58 script2.sh~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4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136 Jul 18 00:13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tree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154 Jul 17 21:00 script2.sh</a:t>
            </a: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16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544 Jul 17 21:57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pictures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21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714 Jul 17 22:18 pictures2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12092605 Jul 17 21:11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RCDAQ.pptx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list our files sorted by file size ( numerically sort by the 5</a:t>
            </a:r>
            <a:r>
              <a:rPr lang="en-US" sz="2600" baseline="30000" dirty="0">
                <a:solidFill>
                  <a:srgbClr val="606060"/>
                </a:solidFill>
                <a:latin typeface="Arial Narrow" charset="0"/>
              </a:rPr>
              <a:t>th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column):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2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bc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2300" y="5706736"/>
            <a:ext cx="1181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bc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lq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1.234 * 2812894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3471111.196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3.78532 * 1276 / 9 * 15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8050.11386666666666666655</a:t>
            </a: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$ echo "1.234 * 2812894" |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bc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lq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3471111.196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EAE49-FE2D-C141-892A-F3D0A4E8D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206" y="227806"/>
            <a:ext cx="2946400" cy="3860800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6996906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Each computer and smartphone has a virtual pocket calculator these days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There is no slower way to calculate something… IMHO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Throw in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bc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 - “binary calculator”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Arbitrary precision, text input, easy, takes stdin/out,….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509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You need to accomplish some really complex task on the computer…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71500" y="21201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… is there a ready-made tool that does exactly that?</a:t>
            </a: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Probably not!</a:t>
            </a: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But each task breaks down into small steps.</a:t>
            </a: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already have a myriad of “small” tools available that do a particular thing really, really well.</a:t>
            </a: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Think: You want to build a table. Do you have a tool that makes a table? No. But you have a hammer, a saw, screwdrivers, a drill… You use those generic tools to make your table</a:t>
            </a: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use them one by one and end up with something that does exactly what you wanted/needed</a:t>
            </a: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Sounds too abstract? Here is an example…</a:t>
            </a: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87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xbee">
            <a:extLst>
              <a:ext uri="{FF2B5EF4-FFF2-40B4-BE49-F238E27FC236}">
                <a16:creationId xmlns:a16="http://schemas.microsoft.com/office/drawing/2014/main" id="{1255F712-7E97-374E-A51D-E60901AE0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806" y="2869203"/>
            <a:ext cx="2318543" cy="23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Where did I put </a:t>
            </a:r>
            <a:r>
              <a:rPr lang="en-US" sz="4200" i="1" dirty="0">
                <a:solidFill>
                  <a:srgbClr val="000000"/>
                </a:solidFill>
                <a:latin typeface="Arial Narrow" charset="0"/>
              </a:rPr>
              <a:t>that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????   -- find is your friend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40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56890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Let’s say I remember that I had at some point written a program in C++ and I vaguely remember its name (but not fully)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was reading out a device called an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Xbee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. I would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llke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to copy–paste some code from it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But I have no idea where I put that. I have more then 1800 directories on my Mac…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Am I looking through 1800+ directories?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It is a good guess that the program had the word “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xbee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” in its name… so I go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See? I found not only one but 3… They are likely copies of the same file that I worked 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28598-0470-6647-BA15-64BC1EED79DC}"/>
              </a:ext>
            </a:extLst>
          </p:cNvPr>
          <p:cNvSpPr/>
          <p:nvPr/>
        </p:nvSpPr>
        <p:spPr>
          <a:xfrm>
            <a:off x="786606" y="5905837"/>
            <a:ext cx="9676606" cy="2246769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$  find . -name "*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xbee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*.cc"</a:t>
            </a: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muell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heatserver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/software/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read_xbee.cc</a:t>
            </a:r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muell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/software/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read_xbee.cc</a:t>
            </a:r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softwarerepo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/software/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read_xbee.cc</a:t>
            </a:r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871025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find all files that were modified in the last day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41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56890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Let’s see how busy I have been (ok, not all file modification represent work by me, there are mail files, web browser cache,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etc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etc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can see that I have been working on my presentations here. But how many files are that, total?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28598-0470-6647-BA15-64BC1EED79DC}"/>
              </a:ext>
            </a:extLst>
          </p:cNvPr>
          <p:cNvSpPr/>
          <p:nvPr/>
        </p:nvSpPr>
        <p:spPr>
          <a:xfrm>
            <a:off x="329406" y="3199606"/>
            <a:ext cx="12456726" cy="3170099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$  find . –type f –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mtime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-1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 . . Many lines deleted . . .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photoediting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/IMG_20180707_080137-6.jpg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photoediting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/IMG_20180707_080137-7.jpg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photoediting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/IMG_20180707_080137-8.jpg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photoediting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/IMG_20180707_080137-9.jpg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raspberryPi_instructions.pptx</a:t>
            </a:r>
            <a:endParaRPr lang="en-US" sz="20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RCDAQ.pptx</a:t>
            </a:r>
            <a:endParaRPr lang="en-US" sz="20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./presentations/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RealTimeSchool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/2018/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scaledowns.pptx</a:t>
            </a:r>
            <a:endParaRPr lang="en-US" sz="20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$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5B74A5-0A95-1943-8068-0B62C43043B2}"/>
              </a:ext>
            </a:extLst>
          </p:cNvPr>
          <p:cNvSpPr/>
          <p:nvPr/>
        </p:nvSpPr>
        <p:spPr>
          <a:xfrm>
            <a:off x="329406" y="7597120"/>
            <a:ext cx="12456726" cy="707886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$ find . -type f -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mtime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-1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wc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-l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 1218</a:t>
            </a:r>
          </a:p>
        </p:txBody>
      </p:sp>
    </p:spTree>
    <p:extLst>
      <p:ext uri="{BB962C8B-B14F-4D97-AF65-F5344CB8AC3E}">
        <p14:creationId xmlns:p14="http://schemas.microsoft.com/office/powerpoint/2010/main" val="22560856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find all files that contain a certain string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42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56890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Let’s say that I worry about files where I have inadvertently stored a password. Just making sure that I’m in the clear…  My password is “secret1234”   ( no it is not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  <a:sym typeface="Wingdings" pitchFamily="2" charset="2"/>
              </a:rPr>
              <a:t> 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  <a:sym typeface="Wingdings" pitchFamily="2" charset="2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  <a:sym typeface="Wingdings" pitchFamily="2" charset="2"/>
              </a:rPr>
              <a:t>So I go through ALL files and look for the presence of that string. grep –l … prints the name of the string.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  <a:sym typeface="Wingdings" pitchFamily="2" charset="2"/>
              </a:rPr>
              <a:t>That was easy!</a:t>
            </a: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28598-0470-6647-BA15-64BC1EED79DC}"/>
              </a:ext>
            </a:extLst>
          </p:cNvPr>
          <p:cNvSpPr/>
          <p:nvPr/>
        </p:nvSpPr>
        <p:spPr>
          <a:xfrm>
            <a:off x="329406" y="5167411"/>
            <a:ext cx="12456726" cy="1384995"/>
          </a:xfrm>
          <a:prstGeom prst="rect">
            <a:avLst/>
          </a:prstGeom>
          <a:solidFill>
            <a:srgbClr val="F4FFB1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$  find . -type f -exec grep -l secret1234 {} \;</a:t>
            </a: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muell</a:t>
            </a:r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/</a:t>
            </a:r>
            <a:r>
              <a:rPr lang="en-US" sz="2800" dirty="0" err="1">
                <a:solidFill>
                  <a:srgbClr val="1D238F"/>
                </a:solidFill>
                <a:latin typeface="Courier" pitchFamily="2" charset="0"/>
              </a:rPr>
              <a:t>mypassword.txt</a:t>
            </a:r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$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8DE8F8-255D-A646-8F92-65B954A36C6F}"/>
              </a:ext>
            </a:extLst>
          </p:cNvPr>
          <p:cNvSpPr/>
          <p:nvPr/>
        </p:nvSpPr>
        <p:spPr>
          <a:xfrm>
            <a:off x="2310606" y="3275806"/>
            <a:ext cx="3352800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We look for all actual files (e.g. not directories)</a:t>
            </a:r>
            <a:endParaRPr lang="en-US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C8549D-B577-FA4B-AD3B-C004AB2D0200}"/>
              </a:ext>
            </a:extLst>
          </p:cNvPr>
          <p:cNvCxnSpPr>
            <a:cxnSpLocks/>
          </p:cNvCxnSpPr>
          <p:nvPr/>
        </p:nvCxnSpPr>
        <p:spPr bwMode="auto">
          <a:xfrm>
            <a:off x="3606006" y="4266406"/>
            <a:ext cx="152400" cy="838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1E17C3E-F828-0A4A-B8E8-C1B417B5104F}"/>
              </a:ext>
            </a:extLst>
          </p:cNvPr>
          <p:cNvSpPr/>
          <p:nvPr/>
        </p:nvSpPr>
        <p:spPr>
          <a:xfrm>
            <a:off x="5892006" y="3275806"/>
            <a:ext cx="2895600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-exec executes the command for each entry</a:t>
            </a:r>
            <a:endParaRPr lang="en-US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090E3F-ADC9-2E40-ADC7-F5C1C83D6D63}"/>
              </a:ext>
            </a:extLst>
          </p:cNvPr>
          <p:cNvCxnSpPr>
            <a:cxnSpLocks/>
          </p:cNvCxnSpPr>
          <p:nvPr/>
        </p:nvCxnSpPr>
        <p:spPr bwMode="auto">
          <a:xfrm flipH="1">
            <a:off x="5130006" y="4266406"/>
            <a:ext cx="1524000" cy="90100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5339D64-FC73-3D41-8DBB-7980B640CAAA}"/>
              </a:ext>
            </a:extLst>
          </p:cNvPr>
          <p:cNvSpPr/>
          <p:nvPr/>
        </p:nvSpPr>
        <p:spPr>
          <a:xfrm>
            <a:off x="8940006" y="3275806"/>
            <a:ext cx="2895600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The {} is replaced with each file</a:t>
            </a:r>
            <a:endParaRPr lang="en-US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CEFEB92-7F66-D242-8FEC-915F9D92A307}"/>
              </a:ext>
            </a:extLst>
          </p:cNvPr>
          <p:cNvCxnSpPr>
            <a:cxnSpLocks/>
          </p:cNvCxnSpPr>
          <p:nvPr/>
        </p:nvCxnSpPr>
        <p:spPr bwMode="auto">
          <a:xfrm>
            <a:off x="9778206" y="4266406"/>
            <a:ext cx="0" cy="838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93E2403-088F-BF4F-9E25-BA8FE038CA1B}"/>
              </a:ext>
            </a:extLst>
          </p:cNvPr>
          <p:cNvSpPr/>
          <p:nvPr/>
        </p:nvSpPr>
        <p:spPr>
          <a:xfrm>
            <a:off x="9778206" y="5952241"/>
            <a:ext cx="3043165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The ; (semicolon) terminates the command </a:t>
            </a:r>
            <a:endParaRPr lang="en-US" sz="2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03D2777-3D53-AE4B-8BE5-48511F0B2839}"/>
              </a:ext>
            </a:extLst>
          </p:cNvPr>
          <p:cNvCxnSpPr>
            <a:cxnSpLocks/>
          </p:cNvCxnSpPr>
          <p:nvPr/>
        </p:nvCxnSpPr>
        <p:spPr bwMode="auto">
          <a:xfrm flipV="1">
            <a:off x="10387806" y="5638006"/>
            <a:ext cx="152400" cy="3142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1514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bc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 - arbitrary precision. Printing 1000 digits of pi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7591" y="2666206"/>
            <a:ext cx="1145041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bc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lq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4*a(1)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3.14159265358979323844</a:t>
            </a: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scale=1000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4*a(1)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3.141592653589793238462643383279502884197169399375105820974944592307\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81640628620899862803482534211706798214808651328230664709384460955058\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22317253594081284811174502841027019385211055596446229489549303819644\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28810975665933446128475648233786783165271201909145648566923460348610\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45432664821339360726024914127372458700660631558817488152092096282925\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40917153643678925903600113305305488204665213841469519415116094330572\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70365759591953092186117381932611793105118548074462379962749567351885\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75272489122793818301194912983367336244065664308602139494639522473719\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07021798609437027705392171762931767523846748184676694051320005681271\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45263560827785771342757789609173637178721468440901224953430146549585\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37105079227968925892354201995611212902196086403441815981362977477130\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99605187072113499999983729780499510597317328160963185950244594553469\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08302642522308253344685035261931188171010003137838752886587533208381\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42061717766914730359825349042875546873115956286388235378759375195778\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18577805321712268066130019278766111959092164201988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6996906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Arctan(1) = pi/4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981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Shamelessly Showing off!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44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111706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This came up in the context of a super-sized physics simulation project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In the end, I ran a half-million jobs on the Computing Grid over the course of ~7 weeks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Every Friday, the OSG admins wanted a status report – “how much CPU time did you use”?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For each job on the grid you get a log file with the relevant CPU usage numbers – but how to extract them? Pocket calculator? Nah. Excel? Nah. But what is the most powerful text processing tool?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So in the end I had 500,000 log files that look like this: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421273-BF4C-2E40-BD07-B710286B9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206" y="220663"/>
            <a:ext cx="6197600" cy="16129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E6220F-648F-7541-BD68-EB949A138D5F}"/>
              </a:ext>
            </a:extLst>
          </p:cNvPr>
          <p:cNvSpPr/>
          <p:nvPr/>
        </p:nvSpPr>
        <p:spPr>
          <a:xfrm>
            <a:off x="786606" y="6323806"/>
            <a:ext cx="96766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… lines deleted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005 (4972.000.000) 08/05 14:07:27 Job terminated.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(1) Normal termination (return value 1)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	</a:t>
            </a:r>
            <a:r>
              <a:rPr lang="en-US" sz="18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 0 18:27:09, Sys 0 00:09:11  -  Run Remote Usage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	</a:t>
            </a:r>
            <a:r>
              <a:rPr lang="en-US" sz="18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 0 00:04:27, Sys 0 00:01:18  -  Run Local Usage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	</a:t>
            </a:r>
            <a:r>
              <a:rPr lang="en-US" sz="1800" b="1" dirty="0" err="1">
                <a:solidFill>
                  <a:schemeClr val="accent5">
                    <a:lumMod val="50000"/>
                  </a:schemeClr>
                </a:solidFill>
                <a:latin typeface="Courier" pitchFamily="2" charset="0"/>
              </a:rPr>
              <a:t>Usr</a:t>
            </a:r>
            <a:r>
              <a:rPr lang="en-US" sz="1800" b="1" dirty="0">
                <a:solidFill>
                  <a:schemeClr val="accent5">
                    <a:lumMod val="50000"/>
                  </a:schemeClr>
                </a:solidFill>
                <a:latin typeface="Courier" pitchFamily="2" charset="0"/>
              </a:rPr>
              <a:t> 0 18:27:09, Sys 0 00:09:11  -  Total Remote Usage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	</a:t>
            </a:r>
            <a:r>
              <a:rPr lang="en-US" sz="18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 0 00:04:27, Sys 0 00:01:18  -  Total Local Usage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	0  -  Run Bytes Sent By Job</a:t>
            </a:r>
          </a:p>
          <a:p>
            <a:r>
              <a:rPr lang="en-US" sz="1800" dirty="0">
                <a:solidFill>
                  <a:srgbClr val="1D238F"/>
                </a:solidFill>
                <a:latin typeface="Courier" pitchFamily="2" charset="0"/>
              </a:rPr>
              <a:t>… lines deleted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80EC45-BFFA-1549-8F6F-DA66D85AAE8B}"/>
              </a:ext>
            </a:extLst>
          </p:cNvPr>
          <p:cNvSpPr/>
          <p:nvPr/>
        </p:nvSpPr>
        <p:spPr>
          <a:xfrm>
            <a:off x="9311832" y="5415865"/>
            <a:ext cx="3637534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So this job used </a:t>
            </a:r>
          </a:p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18h 27m 09s</a:t>
            </a:r>
          </a:p>
          <a:p>
            <a:endParaRPr lang="en-US" sz="2800" dirty="0">
              <a:solidFill>
                <a:srgbClr val="606060"/>
              </a:solidFill>
              <a:latin typeface="Arial Narrow" charset="0"/>
            </a:endParaRPr>
          </a:p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But we have ~500,000 </a:t>
            </a:r>
          </a:p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such files! </a:t>
            </a:r>
          </a:p>
          <a:p>
            <a:endParaRPr lang="en-US" sz="2800" dirty="0">
              <a:solidFill>
                <a:srgbClr val="606060"/>
              </a:solidFill>
              <a:latin typeface="Arial Narrow" charset="0"/>
            </a:endParaRPr>
          </a:p>
          <a:p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Can we do the calculation </a:t>
            </a:r>
            <a:br>
              <a:rPr lang="en-US" sz="28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on one line?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977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Text processing…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45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111706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First, find all log files ( I copied only 2 over here – remember we had 500,000)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Find the one line per file that we need by executing “grep” on each file: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remove the commas (that would get in the way later) with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sed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: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E6220F-648F-7541-BD68-EB949A138D5F}"/>
              </a:ext>
            </a:extLst>
          </p:cNvPr>
          <p:cNvSpPr/>
          <p:nvPr/>
        </p:nvSpPr>
        <p:spPr>
          <a:xfrm>
            <a:off x="862806" y="3126001"/>
            <a:ext cx="11963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# find . -name "*.log"</a:t>
            </a: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./condor_171878.log</a:t>
            </a: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./condor_171879.log</a:t>
            </a:r>
          </a:p>
          <a:p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800" dirty="0">
                <a:solidFill>
                  <a:srgbClr val="1D238F"/>
                </a:solidFill>
                <a:latin typeface="Courier" pitchFamily="2" charset="0"/>
              </a:rPr>
              <a:t> </a:t>
            </a:r>
          </a:p>
          <a:p>
            <a:endParaRPr lang="en-US" sz="28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# find . -name "*.log" -exec grep 'Total Remote Usage' {} \;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0 22:11:04, Sys 0 00:11:11  -  Total Remote Usage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0 18:27:09, Sys 0 00:09:11  -  Total Remote Usage</a:t>
            </a: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# find . -name "*.log" -exec grep 'Total Remote Usage' {} \; 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's/,//'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0 22:11:04 Sys 0 00:11:11  -  Total Remote Usage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Usr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0 18:27:09 Sys 0 00:09:11  -  Total Remote Usage</a:t>
            </a:r>
          </a:p>
        </p:txBody>
      </p:sp>
    </p:spTree>
    <p:extLst>
      <p:ext uri="{BB962C8B-B14F-4D97-AF65-F5344CB8AC3E}">
        <p14:creationId xmlns:p14="http://schemas.microsoft.com/office/powerpoint/2010/main" val="1547513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Text processing…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46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111706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Now we extract the 3</a:t>
            </a:r>
            <a:r>
              <a:rPr lang="en-US" sz="2600" baseline="30000" dirty="0">
                <a:solidFill>
                  <a:srgbClr val="606060"/>
                </a:solidFill>
                <a:latin typeface="Arial Narrow" charset="0"/>
              </a:rPr>
              <a:t>rd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parameter which is the CPU time: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Now we are using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awk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again to get hours, minutes, seconds (we just print them here):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E6220F-648F-7541-BD68-EB949A138D5F}"/>
              </a:ext>
            </a:extLst>
          </p:cNvPr>
          <p:cNvSpPr/>
          <p:nvPr/>
        </p:nvSpPr>
        <p:spPr>
          <a:xfrm>
            <a:off x="862806" y="2894806"/>
            <a:ext cx="11963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find . -name "*.log" -exec grep 'Total Remote Usage' {} \; 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|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's/,//’ 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|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'{print $3}'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22:11:04</a:t>
            </a:r>
          </a:p>
          <a:p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18:27:09</a:t>
            </a: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find . -name "*.log" -exec grep 'Total Remote Usage' {} \;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's/,//’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'{print $3}’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find . -name "*.log" -exec grep 'Total Remote Usage' {} \;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's/,//'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'{print $3}’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-F: '{print "hours:", $1, " Minutes:", $2, " seconds: ", $3}'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hours: 22  Minutes: 11  seconds:  04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hours: 18  Minutes: 27  seconds:  09</a:t>
            </a:r>
          </a:p>
          <a:p>
            <a:endParaRPr lang="en-US" sz="2000" dirty="0">
              <a:solidFill>
                <a:srgbClr val="1D238F"/>
              </a:solidFill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965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532606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And finally we add it all up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47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132806"/>
            <a:ext cx="1111170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E6220F-648F-7541-BD68-EB949A138D5F}"/>
              </a:ext>
            </a:extLst>
          </p:cNvPr>
          <p:cNvSpPr/>
          <p:nvPr/>
        </p:nvSpPr>
        <p:spPr>
          <a:xfrm>
            <a:off x="786606" y="2209006"/>
            <a:ext cx="1196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find . -name "*.log" -exec grep 'Total Remote Usage' {} \;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's/,//’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'{print $3}’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find . -name "*.log" -exec grep 'Total Remote Usage' {} \;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sed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's/,//'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'{print $3}’ </a:t>
            </a: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  | </a:t>
            </a:r>
            <a:r>
              <a:rPr lang="en-US" sz="2000" dirty="0" err="1">
                <a:solidFill>
                  <a:srgbClr val="1D238F"/>
                </a:solidFill>
                <a:latin typeface="Courier" pitchFamily="2" charset="0"/>
              </a:rPr>
              <a:t>awk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 -F: '{X += </a:t>
            </a:r>
            <a:r>
              <a:rPr lang="en-US" sz="2000" b="1" dirty="0">
                <a:solidFill>
                  <a:srgbClr val="1D238F"/>
                </a:solidFill>
                <a:latin typeface="Courier" pitchFamily="2" charset="0"/>
              </a:rPr>
              <a:t>($1 *3600 + $2*60 + $3)/3600} </a:t>
            </a:r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END {print X}’</a:t>
            </a:r>
          </a:p>
          <a:p>
            <a:endParaRPr lang="en-US" sz="2000" dirty="0">
              <a:solidFill>
                <a:srgbClr val="1D238F"/>
              </a:solidFill>
              <a:latin typeface="Courier" pitchFamily="2" charset="0"/>
            </a:endParaRPr>
          </a:p>
          <a:p>
            <a:r>
              <a:rPr lang="en-US" sz="2000" dirty="0">
                <a:solidFill>
                  <a:srgbClr val="1D238F"/>
                </a:solidFill>
                <a:latin typeface="Courier" pitchFamily="2" charset="0"/>
              </a:rPr>
              <a:t>40.6369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94DDD3-AE4B-0A4B-9923-26AE4399A5B0}"/>
              </a:ext>
            </a:extLst>
          </p:cNvPr>
          <p:cNvSpPr/>
          <p:nvPr/>
        </p:nvSpPr>
        <p:spPr>
          <a:xfrm>
            <a:off x="710406" y="5200689"/>
            <a:ext cx="10422732" cy="4247317"/>
          </a:xfrm>
          <a:prstGeom prst="rect">
            <a:avLst/>
          </a:prstGeom>
          <a:solidFill>
            <a:srgbClr val="F3F2DC"/>
          </a:solidFill>
          <a:ln>
            <a:solidFill>
              <a:srgbClr val="93A299"/>
            </a:solidFill>
          </a:ln>
          <a:effectLst>
            <a:outerShdw blurRad="60325" dist="762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$ find log/ -name ``*.log'' -exec 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grep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'Total Remote Usage' {} \; | \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sed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-e 's/,//g' | 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awk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'{print $3}' | \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awk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-F: '{X += ($1 *3600 + $2*60 + $3)/3600} END {print X}'</a:t>
            </a:r>
          </a:p>
          <a:p>
            <a:endParaRPr lang="en-US" sz="1800" b="1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1.34523e06</a:t>
            </a:r>
          </a:p>
          <a:p>
            <a:endParaRPr lang="en-US" sz="1800" b="1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$ 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bc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en-US" sz="1800" b="1" dirty="0" err="1">
                <a:solidFill>
                  <a:schemeClr val="tx1"/>
                </a:solidFill>
                <a:latin typeface="Courier New"/>
                <a:cs typeface="Courier New"/>
              </a:rPr>
              <a:t>bc</a:t>
            </a:r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 1.06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Copyright 1991-1994, 1997, 1998, 2000 Free Software Foundation, Inc.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This is free software with ABSOLUTELY NO WARRANTY.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For details type `warranty'.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1345230 / 24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56051.25000000000000000000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1345230 / 24/365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 New"/>
                <a:cs typeface="Courier New"/>
              </a:rPr>
              <a:t>153.56506849315068493150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E9D1A-6CDD-6F41-8981-5209E72B677D}"/>
              </a:ext>
            </a:extLst>
          </p:cNvPr>
          <p:cNvSpPr/>
          <p:nvPr/>
        </p:nvSpPr>
        <p:spPr>
          <a:xfrm>
            <a:off x="7909900" y="8193133"/>
            <a:ext cx="1875835" cy="1015663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60325" dist="762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rgbClr val="FFFF00"/>
                </a:solidFill>
              </a:rPr>
              <a:t>1345230 hours</a:t>
            </a:r>
          </a:p>
          <a:p>
            <a:pPr algn="r"/>
            <a:r>
              <a:rPr lang="en-US" sz="2000" dirty="0">
                <a:solidFill>
                  <a:srgbClr val="FFFF00"/>
                </a:solidFill>
              </a:rPr>
              <a:t>56051 days</a:t>
            </a:r>
          </a:p>
          <a:p>
            <a:pPr algn="r"/>
            <a:r>
              <a:rPr lang="en-US" sz="2000" dirty="0">
                <a:solidFill>
                  <a:srgbClr val="FFFF00"/>
                </a:solidFill>
              </a:rPr>
              <a:t>153 years</a:t>
            </a:r>
          </a:p>
        </p:txBody>
      </p:sp>
    </p:spTree>
    <p:extLst>
      <p:ext uri="{BB962C8B-B14F-4D97-AF65-F5344CB8AC3E}">
        <p14:creationId xmlns:p14="http://schemas.microsoft.com/office/powerpoint/2010/main" val="1425378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One last thing: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48</a:t>
            </a:fld>
            <a:endParaRPr lang="en-US" dirty="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7B20772-14AD-8A4B-AA8C-2B182FB7B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209006"/>
            <a:ext cx="11111706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We will use the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wget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utility to download and unpack a </a:t>
            </a:r>
            <a:br>
              <a:rPr lang="en-US" sz="26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file from my web server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wget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is like a command-line web browser: It downloads the content of a URL to your computer 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But we don’t want to fire up the web browser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and we don’t want to store the file first but use pipes to extract the info right away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would download </a:t>
            </a:r>
            <a:r>
              <a:rPr lang="en-US" sz="2600" b="1" dirty="0">
                <a:solidFill>
                  <a:srgbClr val="606060"/>
                </a:solidFill>
                <a:latin typeface="Arial Narrow" charset="0"/>
              </a:rPr>
              <a:t>and store the file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on your disk (but we don‘t want that!)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So we force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wget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to operate silently, AND force it to print out the contents to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stdout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(don’t do that, you’ll see a lot of gibberish – we don’t want that typed to the terminal!)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And we process the data from a pipe (this is one line):</a:t>
            </a: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0"/>
              </a:spcBef>
              <a:spcAft>
                <a:spcPts val="1000"/>
              </a:spcAft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E6220F-648F-7541-BD68-EB949A138D5F}"/>
              </a:ext>
            </a:extLst>
          </p:cNvPr>
          <p:cNvSpPr/>
          <p:nvPr/>
        </p:nvSpPr>
        <p:spPr>
          <a:xfrm>
            <a:off x="710406" y="5100141"/>
            <a:ext cx="11963400" cy="461665"/>
          </a:xfrm>
          <a:prstGeom prst="rect">
            <a:avLst/>
          </a:prstGeom>
          <a:solidFill>
            <a:srgbClr val="AFFFCD"/>
          </a:solidFill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wget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http://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www.phenix.bnl.gov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/~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purschke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addons.tar.gz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DC4817-1F16-ED4F-97A1-AB5A368A6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8406" y="126003"/>
            <a:ext cx="5384800" cy="2971800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251FCCE-3B01-5E48-BBDF-039011049998}"/>
              </a:ext>
            </a:extLst>
          </p:cNvPr>
          <p:cNvSpPr/>
          <p:nvPr/>
        </p:nvSpPr>
        <p:spPr bwMode="auto">
          <a:xfrm>
            <a:off x="8635206" y="-794"/>
            <a:ext cx="4318000" cy="63520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F615AF-F4AE-B64C-90C8-DC2D2AE05B12}"/>
              </a:ext>
            </a:extLst>
          </p:cNvPr>
          <p:cNvSpPr/>
          <p:nvPr/>
        </p:nvSpPr>
        <p:spPr bwMode="auto">
          <a:xfrm>
            <a:off x="7720806" y="2488203"/>
            <a:ext cx="2057400" cy="63520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8D09CC-C378-E545-9447-1CE271118057}"/>
              </a:ext>
            </a:extLst>
          </p:cNvPr>
          <p:cNvSpPr/>
          <p:nvPr/>
        </p:nvSpPr>
        <p:spPr>
          <a:xfrm>
            <a:off x="710406" y="7081341"/>
            <a:ext cx="11963400" cy="461665"/>
          </a:xfrm>
          <a:prstGeom prst="rect">
            <a:avLst/>
          </a:prstGeom>
          <a:solidFill>
            <a:srgbClr val="AFFFCD"/>
          </a:solidFill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wget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–q –O - http://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www.phenix.bnl.gov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/~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purschke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addons.tar.gz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EC73EC-FEC7-4B42-9CD9-E3024A26285D}"/>
              </a:ext>
            </a:extLst>
          </p:cNvPr>
          <p:cNvSpPr/>
          <p:nvPr/>
        </p:nvSpPr>
        <p:spPr>
          <a:xfrm>
            <a:off x="786606" y="8148141"/>
            <a:ext cx="11963400" cy="830997"/>
          </a:xfrm>
          <a:prstGeom prst="rect">
            <a:avLst/>
          </a:prstGeom>
          <a:solidFill>
            <a:srgbClr val="AFFFCD"/>
          </a:solidFill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wget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–q –O - http://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www.phenix.bnl.gov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/~</a:t>
            </a:r>
            <a:r>
              <a:rPr lang="en-US" sz="2400">
                <a:solidFill>
                  <a:srgbClr val="1D238F"/>
                </a:solidFill>
                <a:latin typeface="Courier" pitchFamily="2" charset="0"/>
              </a:rPr>
              <a:t>purschke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/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addons.tar.gz</a:t>
            </a: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</a:t>
            </a:r>
            <a:br>
              <a:rPr lang="en-US" sz="2400" dirty="0">
                <a:solidFill>
                  <a:srgbClr val="1D238F"/>
                </a:solidFill>
                <a:latin typeface="Courier" pitchFamily="2" charset="0"/>
              </a:rPr>
            </a:br>
            <a:r>
              <a:rPr lang="en-US" sz="2400" dirty="0">
                <a:solidFill>
                  <a:srgbClr val="1D238F"/>
                </a:solidFill>
                <a:latin typeface="Courier" pitchFamily="2" charset="0"/>
              </a:rPr>
              <a:t>   | tar </a:t>
            </a:r>
            <a:r>
              <a:rPr lang="en-US" sz="2400" dirty="0" err="1">
                <a:solidFill>
                  <a:srgbClr val="1D238F"/>
                </a:solidFill>
                <a:latin typeface="Courier" pitchFamily="2" charset="0"/>
              </a:rPr>
              <a:t>xvz</a:t>
            </a:r>
            <a:endParaRPr lang="en-US" sz="2400" dirty="0">
              <a:solidFill>
                <a:srgbClr val="1D238F"/>
              </a:solidFill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4523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694AA-389F-6C44-B4BB-F81AE189156E}"/>
              </a:ext>
            </a:extLst>
          </p:cNvPr>
          <p:cNvSpPr txBox="1"/>
          <p:nvPr/>
        </p:nvSpPr>
        <p:spPr>
          <a:xfrm>
            <a:off x="7884032" y="7695406"/>
            <a:ext cx="29514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173914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6767BAC-1A61-2A44-A443-615F25D7E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46" y="3047206"/>
            <a:ext cx="7314141" cy="5485606"/>
          </a:xfrm>
          <a:prstGeom prst="rect">
            <a:avLst/>
          </a:prstGeom>
        </p:spPr>
      </p:pic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“I want to tag my pictures with the date they were taken!” 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71500" y="2120106"/>
            <a:ext cx="122301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Figure out when a picture was taken and add some text on the right lower end: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406606" y="3289863"/>
            <a:ext cx="3785394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That’s easy to do. 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Right? </a:t>
            </a:r>
            <a:r>
              <a:rPr lang="en-US" sz="2800" i="1" dirty="0">
                <a:solidFill>
                  <a:schemeClr val="tx1"/>
                </a:solidFill>
                <a:latin typeface="Arial Narrow"/>
                <a:cs typeface="Arial Narrow"/>
              </a:rPr>
              <a:t>Right?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Wait…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824571-CCB4-DE42-8F8B-53EE32E44039}"/>
              </a:ext>
            </a:extLst>
          </p:cNvPr>
          <p:cNvGrpSpPr/>
          <p:nvPr/>
        </p:nvGrpSpPr>
        <p:grpSpPr>
          <a:xfrm>
            <a:off x="587246" y="3047206"/>
            <a:ext cx="7620000" cy="5597469"/>
            <a:chOff x="710406" y="3545737"/>
            <a:chExt cx="7620000" cy="559746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21BF6B4-C84A-404C-9E31-AFC0D9D2B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406" y="3545737"/>
              <a:ext cx="7314141" cy="548560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6D0A1C2-9260-7D44-B9F4-6510A5389880}"/>
                </a:ext>
              </a:extLst>
            </p:cNvPr>
            <p:cNvSpPr/>
            <p:nvPr/>
          </p:nvSpPr>
          <p:spPr>
            <a:xfrm>
              <a:off x="6091949" y="8499852"/>
              <a:ext cx="18165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FFFF00"/>
                  </a:solidFill>
                </a:rPr>
                <a:t>2018-07-07 08:01</a:t>
              </a: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358606" y="8076406"/>
              <a:ext cx="2971800" cy="106680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1372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Is it easy? You decide…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F9348-FBCC-0243-B9F5-0C38235DC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06" y="2261926"/>
            <a:ext cx="8455970" cy="70270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C8C923-C5E0-0243-8071-D162B123B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06" y="2261926"/>
            <a:ext cx="8485331" cy="7036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26AB05-C95D-674D-885B-30DCFC149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206" y="2261926"/>
            <a:ext cx="8495118" cy="7027068"/>
          </a:xfrm>
          <a:prstGeom prst="rect">
            <a:avLst/>
          </a:prstGeom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EE01E994-ED93-3A43-AAB0-F5FB9F066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3486" y="2818606"/>
            <a:ext cx="3670319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That’s a lot of steps (I left several steps out)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But, yes, it gets the job done.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F88C0BFE-4A13-7C4B-A157-7F4A34B16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6206" y="5333206"/>
            <a:ext cx="3670319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But wait! Now I have 1000 such pictures! 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Does this really scale?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I’m going to be  at it all week!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I’ll get (or buy) a program to do just that!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52137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No shortage of programs you can get buy to do that…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41F697-930C-744F-A83A-B30A382C2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132806"/>
            <a:ext cx="8394700" cy="52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5A0EEB-80D3-044C-9B20-31598D4AF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606" y="2132806"/>
            <a:ext cx="8356600" cy="527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17F0FA-CA7C-9A4F-A739-E5FB98906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1406" y="2132806"/>
            <a:ext cx="8280400" cy="5245100"/>
          </a:xfrm>
          <a:prstGeom prst="rect">
            <a:avLst/>
          </a:prstGeom>
        </p:spPr>
      </p:pic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53206" y="2132806"/>
            <a:ext cx="9296400" cy="7086600"/>
          </a:xfrm>
          <a:prstGeom prst="rect">
            <a:avLst/>
          </a:prstGeom>
          <a:solidFill>
            <a:srgbClr val="F4FFB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It adds some information to the picture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Formats the appearance in 20 or so different styles to choose from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it costs you $30!!!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what happens if you want a different style?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 different font?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Maybe you want the text on the left side?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 date formatted in a particular way? US/European/???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Maybe you want to add something completely different?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No monolithic tool can foresee all possible use cases the user might want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Even the most advanced program is limited in the end (and the really good ones cost money!)</a:t>
            </a:r>
          </a:p>
          <a:p>
            <a:pPr marL="0" indent="0">
              <a:spcAft>
                <a:spcPts val="700"/>
              </a:spcAft>
            </a:pPr>
            <a:r>
              <a:rPr lang="en-US" sz="2800" b="1" dirty="0">
                <a:solidFill>
                  <a:schemeClr val="tx1"/>
                </a:solidFill>
                <a:latin typeface="Arial Narrow"/>
                <a:cs typeface="Arial Narrow"/>
              </a:rPr>
              <a:t>And that’s we are getting to the shell and the tools.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3EF3A9-5D09-7C4C-8AFB-9F56D2ECCE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9306" y="2659700"/>
            <a:ext cx="32131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45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In the shell you are stringing together small tools…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9406" y="2120106"/>
            <a:ext cx="12472194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No single “tool” needs to do all you want all on its own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Each small tool is really, really good at a particular thing, such as: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have a tool to extract any information from a picture (data, geotags, lens info, ….)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have a tool to format the information in whatever format you need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have a tool to superimpose a ready-made string on a picture in whatever way you like ( position, size, color, transparency, font, background, ….)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You string together small individual tools that are great at one particular thing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No one utility needs to excel at all required tasks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this buys you the ultimate flexibility to accomplish the most esoteric tasks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And not just what the designer of an all-integrated tool envisioned!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Arial Narrow"/>
                <a:cs typeface="Arial Narrow"/>
              </a:rPr>
              <a:t>And most important: you can apply the same operation to thousands of images easily</a:t>
            </a:r>
          </a:p>
          <a:p>
            <a:pPr marL="0" indent="0">
              <a:spcAft>
                <a:spcPts val="700"/>
              </a:spcAft>
            </a:pPr>
            <a:endParaRPr lang="en-US" sz="2800" b="1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334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We are getting way ahead of ourselves but I want to show you…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C11B6E-3341-384E-9DB5-BA23EF9E77D6}"/>
              </a:ext>
            </a:extLst>
          </p:cNvPr>
          <p:cNvSpPr/>
          <p:nvPr/>
        </p:nvSpPr>
        <p:spPr>
          <a:xfrm>
            <a:off x="537627" y="2104598"/>
            <a:ext cx="962157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$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exiftool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 IMG_20180707_080137.jpg</a:t>
            </a:r>
          </a:p>
          <a:p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ExifTool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Version Number         : 10.94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File Name                       : IMG_20180707_080137.jpg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Directory                       : .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File Size                       : 2.2 MB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File Modification Date/Time     : 2018:07:07 03:06:05-04:00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File Type                       : JPEG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File Type Extension             : jpg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MIME Type                       : image/jpeg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JFIF Version                    : 1.01</a:t>
            </a:r>
          </a:p>
          <a:p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Exif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Byte Order                 : Big-endian (Motorola, MM)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Make                            : LGE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Camera Model Name               : Nexus 5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Orientation                     : Horizontal (normal)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. . .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Date/Time Original              : 2018:07:07 08:01:37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Create Date                     : 2018:07:07 08:01:37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Shutter Speed Value             : 59.7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Aperture Value                  : 2.4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Flash                           : No Flash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Focal Length                    : 4.0 mm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. . .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GPS Latitude                    : 34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deg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1' 29.08" S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GPS Longitude                   : 18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deg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42' 59.24" E</a:t>
            </a:r>
          </a:p>
          <a:p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GPS Position                    : 34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deg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1' 29.08" S, 18 </a:t>
            </a:r>
            <a:r>
              <a:rPr lang="en-US" sz="1600" b="1" dirty="0" err="1">
                <a:solidFill>
                  <a:schemeClr val="tx1"/>
                </a:solidFill>
                <a:latin typeface="Courier" pitchFamily="2" charset="0"/>
              </a:rPr>
              <a:t>deg</a:t>
            </a:r>
            <a:r>
              <a:rPr lang="en-US" sz="1600" b="1" dirty="0">
                <a:solidFill>
                  <a:schemeClr val="tx1"/>
                </a:solidFill>
                <a:latin typeface="Courier" pitchFamily="2" charset="0"/>
              </a:rPr>
              <a:t> 42' 59.24" E</a:t>
            </a:r>
          </a:p>
          <a:p>
            <a:endParaRPr lang="en-US" sz="1600" b="1" dirty="0">
              <a:solidFill>
                <a:schemeClr val="tx1"/>
              </a:solidFill>
              <a:latin typeface="Courier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4A81956-7847-2741-9BC1-C39D1231E63B}"/>
              </a:ext>
            </a:extLst>
          </p:cNvPr>
          <p:cNvGrpSpPr/>
          <p:nvPr/>
        </p:nvGrpSpPr>
        <p:grpSpPr>
          <a:xfrm>
            <a:off x="537627" y="5528796"/>
            <a:ext cx="12233189" cy="566410"/>
            <a:chOff x="537627" y="5528796"/>
            <a:chExt cx="12233189" cy="56641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5340C5A-8079-134D-A3D2-F45CE935062F}"/>
                </a:ext>
              </a:extLst>
            </p:cNvPr>
            <p:cNvSpPr/>
            <p:nvPr/>
          </p:nvSpPr>
          <p:spPr bwMode="auto">
            <a:xfrm>
              <a:off x="537627" y="5790406"/>
              <a:ext cx="6954579" cy="304800"/>
            </a:xfrm>
            <a:prstGeom prst="roundRect">
              <a:avLst/>
            </a:prstGeom>
            <a:solidFill>
              <a:srgbClr val="00B8FF">
                <a:alpha val="14118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2A69433-498E-894E-B4BA-F977CB462EB4}"/>
                </a:ext>
              </a:extLst>
            </p:cNvPr>
            <p:cNvSpPr txBox="1"/>
            <p:nvPr/>
          </p:nvSpPr>
          <p:spPr>
            <a:xfrm>
              <a:off x="8025606" y="5528796"/>
              <a:ext cx="47452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tx1"/>
                  </a:solidFill>
                </a:rPr>
                <a:t>This is what we actually want!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5DC36C9-D421-664D-A669-3AF3073937D4}"/>
                </a:ext>
              </a:extLst>
            </p:cNvPr>
            <p:cNvCxnSpPr>
              <a:cxnSpLocks/>
              <a:stCxn id="5" idx="1"/>
            </p:cNvCxnSpPr>
            <p:nvPr/>
          </p:nvCxnSpPr>
          <p:spPr bwMode="auto">
            <a:xfrm flipH="1">
              <a:off x="7492206" y="5790406"/>
              <a:ext cx="533400" cy="1524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3" name="Text Box 2">
            <a:extLst>
              <a:ext uri="{FF2B5EF4-FFF2-40B4-BE49-F238E27FC236}">
                <a16:creationId xmlns:a16="http://schemas.microsoft.com/office/drawing/2014/main" id="{9FC2DE8A-89A7-8F49-99C2-92B66AA35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5606" y="2361810"/>
            <a:ext cx="4745210" cy="2460476"/>
          </a:xfrm>
          <a:prstGeom prst="rect">
            <a:avLst/>
          </a:prstGeom>
          <a:solidFill>
            <a:srgbClr val="F4FFB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By the way: If you upload such a picture from your camera to, say, Facebook, you give away all this information!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Strip this out!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6B4E1D-00CC-6949-90D8-23972785BDD9}"/>
              </a:ext>
            </a:extLst>
          </p:cNvPr>
          <p:cNvSpPr/>
          <p:nvPr/>
        </p:nvSpPr>
        <p:spPr>
          <a:xfrm>
            <a:off x="0" y="8716059"/>
            <a:ext cx="13003213" cy="569387"/>
          </a:xfrm>
          <a:prstGeom prst="rect">
            <a:avLst/>
          </a:prstGeom>
          <a:solidFill>
            <a:srgbClr val="AFFFCD"/>
          </a:solidFill>
        </p:spPr>
        <p:txBody>
          <a:bodyPr wrap="square">
            <a:spAutoFit/>
          </a:bodyPr>
          <a:lstStyle/>
          <a:p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$ </a:t>
            </a:r>
            <a:r>
              <a:rPr lang="en-US" sz="1550" b="1" dirty="0" err="1">
                <a:solidFill>
                  <a:schemeClr val="tx1"/>
                </a:solidFill>
                <a:latin typeface="Courier" pitchFamily="2" charset="0"/>
              </a:rPr>
              <a:t>exiftool</a:t>
            </a:r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  -</a:t>
            </a:r>
            <a:r>
              <a:rPr lang="en-US" sz="1550" b="1" dirty="0" err="1">
                <a:solidFill>
                  <a:schemeClr val="tx1"/>
                </a:solidFill>
                <a:latin typeface="Courier" pitchFamily="2" charset="0"/>
              </a:rPr>
              <a:t>DateTimeOriginal</a:t>
            </a:r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 -d "%Y-%m-%d %H:%M" -S IMG_20180707_080137.jpg | </a:t>
            </a:r>
            <a:r>
              <a:rPr lang="en-US" sz="1550" b="1" dirty="0" err="1">
                <a:solidFill>
                  <a:schemeClr val="tx1"/>
                </a:solidFill>
                <a:latin typeface="Courier" pitchFamily="2" charset="0"/>
              </a:rPr>
              <a:t>sed</a:t>
            </a:r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 's/</a:t>
            </a:r>
            <a:r>
              <a:rPr lang="en-US" sz="1550" b="1" dirty="0" err="1">
                <a:solidFill>
                  <a:schemeClr val="tx1"/>
                </a:solidFill>
                <a:latin typeface="Courier" pitchFamily="2" charset="0"/>
              </a:rPr>
              <a:t>DateTimeOriginal</a:t>
            </a:r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: //'</a:t>
            </a:r>
          </a:p>
          <a:p>
            <a:r>
              <a:rPr lang="en-US" sz="1550" b="1" dirty="0">
                <a:solidFill>
                  <a:schemeClr val="tx1"/>
                </a:solidFill>
                <a:latin typeface="Courier" pitchFamily="2" charset="0"/>
              </a:rPr>
              <a:t>2018-07-07 08:01</a:t>
            </a:r>
          </a:p>
        </p:txBody>
      </p:sp>
    </p:spTree>
    <p:extLst>
      <p:ext uri="{BB962C8B-B14F-4D97-AF65-F5344CB8AC3E}">
        <p14:creationId xmlns:p14="http://schemas.microsoft.com/office/powerpoint/2010/main" val="2002302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63855</TotalTime>
  <Words>4787</Words>
  <Application>Microsoft Macintosh PowerPoint</Application>
  <PresentationFormat>Custom</PresentationFormat>
  <Paragraphs>803</Paragraphs>
  <Slides>49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28</vt:i4>
      </vt:variant>
      <vt:variant>
        <vt:lpstr>Slide Titles</vt:lpstr>
      </vt:variant>
      <vt:variant>
        <vt:i4>49</vt:i4>
      </vt:variant>
    </vt:vector>
  </HeadingPairs>
  <TitlesOfParts>
    <vt:vector size="89" baseType="lpstr">
      <vt:lpstr>Arial Unicode MS</vt:lpstr>
      <vt:lpstr>ＭＳ Ｐゴシック</vt:lpstr>
      <vt:lpstr>ヒラギノ角ゴ ProN W3</vt:lpstr>
      <vt:lpstr>Arial</vt:lpstr>
      <vt:lpstr>Arial Narrow</vt:lpstr>
      <vt:lpstr>Courier</vt:lpstr>
      <vt:lpstr>Courier New</vt:lpstr>
      <vt:lpstr>Helvetica Neue</vt:lpstr>
      <vt:lpstr>Helvetica Neue Light</vt:lpstr>
      <vt:lpstr>Tahoma</vt:lpstr>
      <vt:lpstr>Times New Roman</vt:lpstr>
      <vt:lpstr>Wingdings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206</cp:revision>
  <cp:lastPrinted>1601-01-01T00:00:00Z</cp:lastPrinted>
  <dcterms:created xsi:type="dcterms:W3CDTF">1601-01-01T00:00:00Z</dcterms:created>
  <dcterms:modified xsi:type="dcterms:W3CDTF">2018-07-09T14:38:23Z</dcterms:modified>
</cp:coreProperties>
</file>