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notesMasterIdLst>
    <p:notesMasterId r:id="rId62"/>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310"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6" d="100"/>
          <a:sy n="76" d="100"/>
        </p:scale>
        <p:origin x="-619"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6"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247"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248"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249"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250" name="PlaceHolder 5"/>
          <p:cNvSpPr>
            <a:spLocks noGrp="1"/>
          </p:cNvSpPr>
          <p:nvPr>
            <p:ph type="sldNum"/>
          </p:nvPr>
        </p:nvSpPr>
        <p:spPr>
          <a:xfrm>
            <a:off x="4399200" y="9555480"/>
            <a:ext cx="3372840" cy="502560"/>
          </a:xfrm>
          <a:prstGeom prst="rect">
            <a:avLst/>
          </a:prstGeom>
        </p:spPr>
        <p:txBody>
          <a:bodyPr lIns="0" tIns="0" rIns="0" bIns="0" anchor="b"/>
          <a:lstStyle/>
          <a:p>
            <a:pPr algn="r"/>
            <a:fld id="{9891E2FD-85DA-4769-B8B8-A3B3C29E83FC}"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11564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58" name="TextShape 2"/>
          <p:cNvSpPr txBox="1"/>
          <p:nvPr/>
        </p:nvSpPr>
        <p:spPr>
          <a:xfrm>
            <a:off x="3884760" y="8685360"/>
            <a:ext cx="2971440" cy="456840"/>
          </a:xfrm>
          <a:prstGeom prst="rect">
            <a:avLst/>
          </a:prstGeom>
          <a:noFill/>
          <a:ln>
            <a:noFill/>
          </a:ln>
        </p:spPr>
        <p:txBody>
          <a:bodyPr anchor="b"/>
          <a:lstStyle/>
          <a:p>
            <a:pPr algn="r">
              <a:lnSpc>
                <a:spcPct val="100000"/>
              </a:lnSpc>
            </a:pPr>
            <a:fld id="{F9E9AE9E-CCA6-4AD9-828C-71B11251942A}" type="slidenum">
              <a:rPr lang="en-US" sz="1200" b="0" strike="noStrike" spc="-1">
                <a:solidFill>
                  <a:srgbClr val="000000"/>
                </a:solidFill>
                <a:uFill>
                  <a:solidFill>
                    <a:srgbClr val="FFFFFF"/>
                  </a:solidFill>
                </a:uFill>
                <a:latin typeface="+mn-lt"/>
                <a:ea typeface="+mn-ea"/>
              </a:rPr>
              <a:t>1</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76" name="TextShape 2"/>
          <p:cNvSpPr txBox="1"/>
          <p:nvPr/>
        </p:nvSpPr>
        <p:spPr>
          <a:xfrm>
            <a:off x="3884760" y="8685360"/>
            <a:ext cx="2971440" cy="456840"/>
          </a:xfrm>
          <a:prstGeom prst="rect">
            <a:avLst/>
          </a:prstGeom>
          <a:noFill/>
          <a:ln>
            <a:noFill/>
          </a:ln>
        </p:spPr>
        <p:txBody>
          <a:bodyPr anchor="b"/>
          <a:lstStyle/>
          <a:p>
            <a:pPr algn="r">
              <a:lnSpc>
                <a:spcPct val="100000"/>
              </a:lnSpc>
            </a:pPr>
            <a:fld id="{D68C4E3E-BE6D-4E30-B722-BCC75326B3AA}" type="slidenum">
              <a:rPr lang="en-US" sz="1200" b="0" strike="noStrike" spc="-1">
                <a:solidFill>
                  <a:srgbClr val="000000"/>
                </a:solidFill>
                <a:uFill>
                  <a:solidFill>
                    <a:srgbClr val="FFFFFF"/>
                  </a:solidFill>
                </a:uFill>
                <a:latin typeface="+mn-lt"/>
                <a:ea typeface="+mn-ea"/>
              </a:rPr>
              <a:t>18</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78" name="TextShape 2"/>
          <p:cNvSpPr txBox="1"/>
          <p:nvPr/>
        </p:nvSpPr>
        <p:spPr>
          <a:xfrm>
            <a:off x="3884760" y="8685360"/>
            <a:ext cx="2971440" cy="456840"/>
          </a:xfrm>
          <a:prstGeom prst="rect">
            <a:avLst/>
          </a:prstGeom>
          <a:noFill/>
          <a:ln>
            <a:noFill/>
          </a:ln>
        </p:spPr>
        <p:txBody>
          <a:bodyPr anchor="b"/>
          <a:lstStyle/>
          <a:p>
            <a:pPr algn="r">
              <a:lnSpc>
                <a:spcPct val="100000"/>
              </a:lnSpc>
            </a:pPr>
            <a:fld id="{629E6687-AC5E-4C04-96C3-151CFEC5574F}" type="slidenum">
              <a:rPr lang="en-US" sz="1200" b="0" strike="noStrike" spc="-1">
                <a:solidFill>
                  <a:srgbClr val="000000"/>
                </a:solidFill>
                <a:uFill>
                  <a:solidFill>
                    <a:srgbClr val="FFFFFF"/>
                  </a:solidFill>
                </a:uFill>
                <a:latin typeface="+mn-lt"/>
                <a:ea typeface="+mn-ea"/>
              </a:rPr>
              <a:t>19</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80" name="TextShape 2"/>
          <p:cNvSpPr txBox="1"/>
          <p:nvPr/>
        </p:nvSpPr>
        <p:spPr>
          <a:xfrm>
            <a:off x="3884760" y="8685360"/>
            <a:ext cx="2971440" cy="456840"/>
          </a:xfrm>
          <a:prstGeom prst="rect">
            <a:avLst/>
          </a:prstGeom>
          <a:noFill/>
          <a:ln>
            <a:noFill/>
          </a:ln>
        </p:spPr>
        <p:txBody>
          <a:bodyPr anchor="b"/>
          <a:lstStyle/>
          <a:p>
            <a:pPr algn="r">
              <a:lnSpc>
                <a:spcPct val="100000"/>
              </a:lnSpc>
            </a:pPr>
            <a:fld id="{DD75CB83-49CA-429D-9D83-8ACC64592B49}" type="slidenum">
              <a:rPr lang="en-US" sz="1200" b="0" strike="noStrike" spc="-1">
                <a:solidFill>
                  <a:srgbClr val="000000"/>
                </a:solidFill>
                <a:uFill>
                  <a:solidFill>
                    <a:srgbClr val="FFFFFF"/>
                  </a:solidFill>
                </a:uFill>
                <a:latin typeface="+mn-lt"/>
                <a:ea typeface="+mn-ea"/>
              </a:rPr>
              <a:t>21</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82" name="TextShape 2"/>
          <p:cNvSpPr txBox="1"/>
          <p:nvPr/>
        </p:nvSpPr>
        <p:spPr>
          <a:xfrm>
            <a:off x="3884760" y="8685360"/>
            <a:ext cx="2971440" cy="456840"/>
          </a:xfrm>
          <a:prstGeom prst="rect">
            <a:avLst/>
          </a:prstGeom>
          <a:noFill/>
          <a:ln>
            <a:noFill/>
          </a:ln>
        </p:spPr>
        <p:txBody>
          <a:bodyPr anchor="b"/>
          <a:lstStyle/>
          <a:p>
            <a:pPr algn="r">
              <a:lnSpc>
                <a:spcPct val="100000"/>
              </a:lnSpc>
            </a:pPr>
            <a:fld id="{51AD7FDA-023A-49EC-8CB7-41E0628EFEB5}" type="slidenum">
              <a:rPr lang="en-US" sz="1200" b="0" strike="noStrike" spc="-1">
                <a:solidFill>
                  <a:srgbClr val="000000"/>
                </a:solidFill>
                <a:uFill>
                  <a:solidFill>
                    <a:srgbClr val="FFFFFF"/>
                  </a:solidFill>
                </a:uFill>
                <a:latin typeface="+mn-lt"/>
                <a:ea typeface="+mn-ea"/>
              </a:rPr>
              <a:t>22</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84" name="TextShape 2"/>
          <p:cNvSpPr txBox="1"/>
          <p:nvPr/>
        </p:nvSpPr>
        <p:spPr>
          <a:xfrm>
            <a:off x="3884760" y="8685360"/>
            <a:ext cx="2971440" cy="456840"/>
          </a:xfrm>
          <a:prstGeom prst="rect">
            <a:avLst/>
          </a:prstGeom>
          <a:noFill/>
          <a:ln>
            <a:noFill/>
          </a:ln>
        </p:spPr>
        <p:txBody>
          <a:bodyPr anchor="b"/>
          <a:lstStyle/>
          <a:p>
            <a:pPr algn="r">
              <a:lnSpc>
                <a:spcPct val="100000"/>
              </a:lnSpc>
            </a:pPr>
            <a:fld id="{491A5B87-A784-4AD9-8329-BCD142CE0A9B}" type="slidenum">
              <a:rPr lang="en-US" sz="1200" b="0" strike="noStrike" spc="-1">
                <a:solidFill>
                  <a:srgbClr val="000000"/>
                </a:solidFill>
                <a:uFill>
                  <a:solidFill>
                    <a:srgbClr val="FFFFFF"/>
                  </a:solidFill>
                </a:uFill>
                <a:latin typeface="+mn-lt"/>
                <a:ea typeface="+mn-ea"/>
              </a:rPr>
              <a:t>23</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86" name="TextShape 2"/>
          <p:cNvSpPr txBox="1"/>
          <p:nvPr/>
        </p:nvSpPr>
        <p:spPr>
          <a:xfrm>
            <a:off x="3884760" y="8685360"/>
            <a:ext cx="2971440" cy="456840"/>
          </a:xfrm>
          <a:prstGeom prst="rect">
            <a:avLst/>
          </a:prstGeom>
          <a:noFill/>
          <a:ln>
            <a:noFill/>
          </a:ln>
        </p:spPr>
        <p:txBody>
          <a:bodyPr anchor="b"/>
          <a:lstStyle/>
          <a:p>
            <a:pPr algn="r">
              <a:lnSpc>
                <a:spcPct val="100000"/>
              </a:lnSpc>
            </a:pPr>
            <a:fld id="{5EAAEB40-3997-41D4-B1AE-E2E2D8BC6C49}" type="slidenum">
              <a:rPr lang="en-US" sz="1200" b="0" strike="noStrike" spc="-1">
                <a:solidFill>
                  <a:srgbClr val="000000"/>
                </a:solidFill>
                <a:uFill>
                  <a:solidFill>
                    <a:srgbClr val="FFFFFF"/>
                  </a:solidFill>
                </a:uFill>
                <a:latin typeface="+mn-lt"/>
                <a:ea typeface="+mn-ea"/>
              </a:rPr>
              <a:t>24</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88" name="TextShape 2"/>
          <p:cNvSpPr txBox="1"/>
          <p:nvPr/>
        </p:nvSpPr>
        <p:spPr>
          <a:xfrm>
            <a:off x="3884760" y="8685360"/>
            <a:ext cx="2971440" cy="456840"/>
          </a:xfrm>
          <a:prstGeom prst="rect">
            <a:avLst/>
          </a:prstGeom>
          <a:noFill/>
          <a:ln>
            <a:noFill/>
          </a:ln>
        </p:spPr>
        <p:txBody>
          <a:bodyPr anchor="b"/>
          <a:lstStyle/>
          <a:p>
            <a:pPr algn="r">
              <a:lnSpc>
                <a:spcPct val="100000"/>
              </a:lnSpc>
            </a:pPr>
            <a:fld id="{F935CFC6-AB1A-46E4-9218-4775B54E3C5D}" type="slidenum">
              <a:rPr lang="en-US" sz="1200" b="0" strike="noStrike" spc="-1">
                <a:solidFill>
                  <a:srgbClr val="000000"/>
                </a:solidFill>
                <a:uFill>
                  <a:solidFill>
                    <a:srgbClr val="FFFFFF"/>
                  </a:solidFill>
                </a:uFill>
                <a:latin typeface="+mn-lt"/>
                <a:ea typeface="+mn-ea"/>
              </a:rPr>
              <a:t>25</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0" name="TextShape 2"/>
          <p:cNvSpPr txBox="1"/>
          <p:nvPr/>
        </p:nvSpPr>
        <p:spPr>
          <a:xfrm>
            <a:off x="3884760" y="8685360"/>
            <a:ext cx="2971440" cy="456840"/>
          </a:xfrm>
          <a:prstGeom prst="rect">
            <a:avLst/>
          </a:prstGeom>
          <a:noFill/>
          <a:ln>
            <a:noFill/>
          </a:ln>
        </p:spPr>
        <p:txBody>
          <a:bodyPr anchor="b"/>
          <a:lstStyle/>
          <a:p>
            <a:pPr algn="r">
              <a:lnSpc>
                <a:spcPct val="100000"/>
              </a:lnSpc>
            </a:pPr>
            <a:fld id="{17B8661F-E149-40E1-A953-9B99D63A69D7}" type="slidenum">
              <a:rPr lang="en-US" sz="1200" b="0" strike="noStrike" spc="-1">
                <a:solidFill>
                  <a:srgbClr val="000000"/>
                </a:solidFill>
                <a:uFill>
                  <a:solidFill>
                    <a:srgbClr val="FFFFFF"/>
                  </a:solidFill>
                </a:uFill>
                <a:latin typeface="+mn-lt"/>
                <a:ea typeface="+mn-ea"/>
              </a:rPr>
              <a:t>26</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2" name="TextShape 2"/>
          <p:cNvSpPr txBox="1"/>
          <p:nvPr/>
        </p:nvSpPr>
        <p:spPr>
          <a:xfrm>
            <a:off x="3884760" y="8685360"/>
            <a:ext cx="2971440" cy="456840"/>
          </a:xfrm>
          <a:prstGeom prst="rect">
            <a:avLst/>
          </a:prstGeom>
          <a:noFill/>
          <a:ln>
            <a:noFill/>
          </a:ln>
        </p:spPr>
        <p:txBody>
          <a:bodyPr anchor="b"/>
          <a:lstStyle/>
          <a:p>
            <a:pPr algn="r">
              <a:lnSpc>
                <a:spcPct val="100000"/>
              </a:lnSpc>
            </a:pPr>
            <a:fld id="{FF7430EF-A7F7-4A94-B999-9A91AB8B13DB}" type="slidenum">
              <a:rPr lang="en-US" sz="1200" b="0" strike="noStrike" spc="-1">
                <a:solidFill>
                  <a:srgbClr val="000000"/>
                </a:solidFill>
                <a:uFill>
                  <a:solidFill>
                    <a:srgbClr val="FFFFFF"/>
                  </a:solidFill>
                </a:uFill>
                <a:latin typeface="+mn-lt"/>
                <a:ea typeface="+mn-ea"/>
              </a:rPr>
              <a:t>27</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2" name="TextShape 2"/>
          <p:cNvSpPr txBox="1"/>
          <p:nvPr/>
        </p:nvSpPr>
        <p:spPr>
          <a:xfrm>
            <a:off x="3884760" y="8685360"/>
            <a:ext cx="2971440" cy="456840"/>
          </a:xfrm>
          <a:prstGeom prst="rect">
            <a:avLst/>
          </a:prstGeom>
          <a:noFill/>
          <a:ln>
            <a:noFill/>
          </a:ln>
        </p:spPr>
        <p:txBody>
          <a:bodyPr anchor="b"/>
          <a:lstStyle/>
          <a:p>
            <a:pPr algn="r">
              <a:lnSpc>
                <a:spcPct val="100000"/>
              </a:lnSpc>
            </a:pPr>
            <a:fld id="{FF7430EF-A7F7-4A94-B999-9A91AB8B13DB}" type="slidenum">
              <a:rPr lang="en-US" sz="1200" b="0" strike="noStrike" spc="-1">
                <a:solidFill>
                  <a:srgbClr val="000000"/>
                </a:solidFill>
                <a:uFill>
                  <a:solidFill>
                    <a:srgbClr val="FFFFFF"/>
                  </a:solidFill>
                </a:uFill>
                <a:latin typeface="+mn-lt"/>
                <a:ea typeface="+mn-ea"/>
              </a:rPr>
              <a:t>35</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60" name="TextShape 2"/>
          <p:cNvSpPr txBox="1"/>
          <p:nvPr/>
        </p:nvSpPr>
        <p:spPr>
          <a:xfrm>
            <a:off x="3884760" y="8685360"/>
            <a:ext cx="2971440" cy="456840"/>
          </a:xfrm>
          <a:prstGeom prst="rect">
            <a:avLst/>
          </a:prstGeom>
          <a:noFill/>
          <a:ln>
            <a:noFill/>
          </a:ln>
        </p:spPr>
        <p:txBody>
          <a:bodyPr anchor="b"/>
          <a:lstStyle/>
          <a:p>
            <a:pPr algn="r">
              <a:lnSpc>
                <a:spcPct val="100000"/>
              </a:lnSpc>
            </a:pPr>
            <a:fld id="{82BBE339-C2C4-466C-AFA2-7F7ABF6D876F}" type="slidenum">
              <a:rPr lang="en-US" sz="1200" b="0" strike="noStrike" spc="-1">
                <a:solidFill>
                  <a:srgbClr val="000000"/>
                </a:solidFill>
                <a:uFill>
                  <a:solidFill>
                    <a:srgbClr val="FFFFFF"/>
                  </a:solidFill>
                </a:uFill>
                <a:latin typeface="+mn-lt"/>
                <a:ea typeface="+mn-ea"/>
              </a:rPr>
              <a:t>3</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4" name="TextShape 2"/>
          <p:cNvSpPr txBox="1"/>
          <p:nvPr/>
        </p:nvSpPr>
        <p:spPr>
          <a:xfrm>
            <a:off x="3884760" y="8685360"/>
            <a:ext cx="2971440" cy="456840"/>
          </a:xfrm>
          <a:prstGeom prst="rect">
            <a:avLst/>
          </a:prstGeom>
          <a:noFill/>
          <a:ln>
            <a:noFill/>
          </a:ln>
        </p:spPr>
        <p:txBody>
          <a:bodyPr anchor="b"/>
          <a:lstStyle/>
          <a:p>
            <a:pPr algn="r">
              <a:lnSpc>
                <a:spcPct val="100000"/>
              </a:lnSpc>
            </a:pPr>
            <a:fld id="{305C067D-A87D-444C-B4A6-92CB18C72948}" type="slidenum">
              <a:rPr lang="en-US" sz="1200" b="0" strike="noStrike" spc="-1">
                <a:solidFill>
                  <a:srgbClr val="000000"/>
                </a:solidFill>
                <a:uFill>
                  <a:solidFill>
                    <a:srgbClr val="FFFFFF"/>
                  </a:solidFill>
                </a:uFill>
                <a:latin typeface="+mn-lt"/>
                <a:ea typeface="+mn-ea"/>
              </a:rPr>
              <a:t>36</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6" name="TextShape 2"/>
          <p:cNvSpPr txBox="1"/>
          <p:nvPr/>
        </p:nvSpPr>
        <p:spPr>
          <a:xfrm>
            <a:off x="3884760" y="8685360"/>
            <a:ext cx="2971440" cy="456840"/>
          </a:xfrm>
          <a:prstGeom prst="rect">
            <a:avLst/>
          </a:prstGeom>
          <a:noFill/>
          <a:ln>
            <a:noFill/>
          </a:ln>
        </p:spPr>
        <p:txBody>
          <a:bodyPr anchor="b"/>
          <a:lstStyle/>
          <a:p>
            <a:pPr algn="r">
              <a:lnSpc>
                <a:spcPct val="100000"/>
              </a:lnSpc>
            </a:pPr>
            <a:fld id="{CE16777B-68A6-409B-85C8-A8013F10A255}" type="slidenum">
              <a:rPr lang="en-US" sz="1200" b="0" strike="noStrike" spc="-1">
                <a:solidFill>
                  <a:srgbClr val="000000"/>
                </a:solidFill>
                <a:uFill>
                  <a:solidFill>
                    <a:srgbClr val="FFFFFF"/>
                  </a:solidFill>
                </a:uFill>
                <a:latin typeface="+mn-lt"/>
                <a:ea typeface="+mn-ea"/>
              </a:rPr>
              <a:t>46</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98" name="TextShape 2"/>
          <p:cNvSpPr txBox="1"/>
          <p:nvPr/>
        </p:nvSpPr>
        <p:spPr>
          <a:xfrm>
            <a:off x="3884760" y="8685360"/>
            <a:ext cx="2971440" cy="456840"/>
          </a:xfrm>
          <a:prstGeom prst="rect">
            <a:avLst/>
          </a:prstGeom>
          <a:noFill/>
          <a:ln>
            <a:noFill/>
          </a:ln>
        </p:spPr>
        <p:txBody>
          <a:bodyPr anchor="b"/>
          <a:lstStyle/>
          <a:p>
            <a:pPr algn="r">
              <a:lnSpc>
                <a:spcPct val="100000"/>
              </a:lnSpc>
            </a:pPr>
            <a:fld id="{1AF1F451-0D90-4900-B100-A5F11D30EE17}" type="slidenum">
              <a:rPr lang="en-US" sz="1200" b="0" strike="noStrike" spc="-1">
                <a:solidFill>
                  <a:srgbClr val="000000"/>
                </a:solidFill>
                <a:uFill>
                  <a:solidFill>
                    <a:srgbClr val="FFFFFF"/>
                  </a:solidFill>
                </a:uFill>
                <a:latin typeface="+mn-lt"/>
                <a:ea typeface="+mn-ea"/>
              </a:rPr>
              <a:t>47</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600" name="TextShape 2"/>
          <p:cNvSpPr txBox="1"/>
          <p:nvPr/>
        </p:nvSpPr>
        <p:spPr>
          <a:xfrm>
            <a:off x="3884760" y="8685360"/>
            <a:ext cx="2971440" cy="456840"/>
          </a:xfrm>
          <a:prstGeom prst="rect">
            <a:avLst/>
          </a:prstGeom>
          <a:noFill/>
          <a:ln>
            <a:noFill/>
          </a:ln>
        </p:spPr>
        <p:txBody>
          <a:bodyPr anchor="b"/>
          <a:lstStyle/>
          <a:p>
            <a:pPr algn="r">
              <a:lnSpc>
                <a:spcPct val="100000"/>
              </a:lnSpc>
            </a:pPr>
            <a:fld id="{6FED1D11-D868-4617-B6BF-6F71313D8382}" type="slidenum">
              <a:rPr lang="en-US" sz="1200" b="0" strike="noStrike" spc="-1">
                <a:solidFill>
                  <a:srgbClr val="000000"/>
                </a:solidFill>
                <a:uFill>
                  <a:solidFill>
                    <a:srgbClr val="FFFFFF"/>
                  </a:solidFill>
                </a:uFill>
                <a:latin typeface="+mn-lt"/>
                <a:ea typeface="+mn-ea"/>
              </a:rPr>
              <a:t>48</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5</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64" name="TextShape 2"/>
          <p:cNvSpPr txBox="1"/>
          <p:nvPr/>
        </p:nvSpPr>
        <p:spPr>
          <a:xfrm>
            <a:off x="3884760" y="8685360"/>
            <a:ext cx="2971440" cy="456840"/>
          </a:xfrm>
          <a:prstGeom prst="rect">
            <a:avLst/>
          </a:prstGeom>
          <a:noFill/>
          <a:ln>
            <a:noFill/>
          </a:ln>
        </p:spPr>
        <p:txBody>
          <a:bodyPr anchor="b"/>
          <a:lstStyle/>
          <a:p>
            <a:pPr algn="r">
              <a:lnSpc>
                <a:spcPct val="100000"/>
              </a:lnSpc>
            </a:pPr>
            <a:fld id="{A901FE02-A45E-40B8-AF62-D1FC31D77B6D}" type="slidenum">
              <a:rPr lang="en-US" sz="1200" b="0" strike="noStrike" spc="-1">
                <a:solidFill>
                  <a:srgbClr val="000000"/>
                </a:solidFill>
                <a:uFill>
                  <a:solidFill>
                    <a:srgbClr val="FFFFFF"/>
                  </a:solidFill>
                </a:uFill>
                <a:latin typeface="+mn-lt"/>
                <a:ea typeface="+mn-ea"/>
              </a:rPr>
              <a:t>6</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66" name="TextShape 2"/>
          <p:cNvSpPr txBox="1"/>
          <p:nvPr/>
        </p:nvSpPr>
        <p:spPr>
          <a:xfrm>
            <a:off x="3884760" y="8685360"/>
            <a:ext cx="2971440" cy="456840"/>
          </a:xfrm>
          <a:prstGeom prst="rect">
            <a:avLst/>
          </a:prstGeom>
          <a:noFill/>
          <a:ln>
            <a:noFill/>
          </a:ln>
        </p:spPr>
        <p:txBody>
          <a:bodyPr anchor="b"/>
          <a:lstStyle/>
          <a:p>
            <a:pPr algn="r">
              <a:lnSpc>
                <a:spcPct val="100000"/>
              </a:lnSpc>
            </a:pPr>
            <a:fld id="{B23AF791-240C-4EA9-AD82-24F37E62FE2F}" type="slidenum">
              <a:rPr lang="en-US" sz="1200" b="0" strike="noStrike" spc="-1">
                <a:solidFill>
                  <a:srgbClr val="000000"/>
                </a:solidFill>
                <a:uFill>
                  <a:solidFill>
                    <a:srgbClr val="FFFFFF"/>
                  </a:solidFill>
                </a:uFill>
                <a:latin typeface="+mn-lt"/>
                <a:ea typeface="+mn-ea"/>
              </a:rPr>
              <a:t>7</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68" name="TextShape 2"/>
          <p:cNvSpPr txBox="1"/>
          <p:nvPr/>
        </p:nvSpPr>
        <p:spPr>
          <a:xfrm>
            <a:off x="3884760" y="8685360"/>
            <a:ext cx="2971440" cy="456840"/>
          </a:xfrm>
          <a:prstGeom prst="rect">
            <a:avLst/>
          </a:prstGeom>
          <a:noFill/>
          <a:ln>
            <a:noFill/>
          </a:ln>
        </p:spPr>
        <p:txBody>
          <a:bodyPr anchor="b"/>
          <a:lstStyle/>
          <a:p>
            <a:pPr algn="r">
              <a:lnSpc>
                <a:spcPct val="100000"/>
              </a:lnSpc>
            </a:pPr>
            <a:fld id="{6F78B818-811C-475E-9408-5E365F280B3A}" type="slidenum">
              <a:rPr lang="en-US" sz="1200" b="0" strike="noStrike" spc="-1">
                <a:solidFill>
                  <a:srgbClr val="000000"/>
                </a:solidFill>
                <a:uFill>
                  <a:solidFill>
                    <a:srgbClr val="FFFFFF"/>
                  </a:solidFill>
                </a:uFill>
                <a:latin typeface="+mn-lt"/>
                <a:ea typeface="+mn-ea"/>
              </a:rPr>
              <a:t>14</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70" name="TextShape 2"/>
          <p:cNvSpPr txBox="1"/>
          <p:nvPr/>
        </p:nvSpPr>
        <p:spPr>
          <a:xfrm>
            <a:off x="3884760" y="8685360"/>
            <a:ext cx="2971440" cy="456840"/>
          </a:xfrm>
          <a:prstGeom prst="rect">
            <a:avLst/>
          </a:prstGeom>
          <a:noFill/>
          <a:ln>
            <a:noFill/>
          </a:ln>
        </p:spPr>
        <p:txBody>
          <a:bodyPr anchor="b"/>
          <a:lstStyle/>
          <a:p>
            <a:pPr algn="r">
              <a:lnSpc>
                <a:spcPct val="100000"/>
              </a:lnSpc>
            </a:pPr>
            <a:fld id="{F2130327-0FB8-4ED0-AC23-093F90F21C9C}" type="slidenum">
              <a:rPr lang="en-US" sz="1200" b="0" strike="noStrike" spc="-1">
                <a:solidFill>
                  <a:srgbClr val="000000"/>
                </a:solidFill>
                <a:uFill>
                  <a:solidFill>
                    <a:srgbClr val="FFFFFF"/>
                  </a:solidFill>
                </a:uFill>
                <a:latin typeface="+mn-lt"/>
                <a:ea typeface="+mn-ea"/>
              </a:rPr>
              <a:t>15</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72" name="TextShape 2"/>
          <p:cNvSpPr txBox="1"/>
          <p:nvPr/>
        </p:nvSpPr>
        <p:spPr>
          <a:xfrm>
            <a:off x="3884760" y="8685360"/>
            <a:ext cx="2971440" cy="456840"/>
          </a:xfrm>
          <a:prstGeom prst="rect">
            <a:avLst/>
          </a:prstGeom>
          <a:noFill/>
          <a:ln>
            <a:noFill/>
          </a:ln>
        </p:spPr>
        <p:txBody>
          <a:bodyPr anchor="b"/>
          <a:lstStyle/>
          <a:p>
            <a:pPr algn="r">
              <a:lnSpc>
                <a:spcPct val="100000"/>
              </a:lnSpc>
            </a:pPr>
            <a:fld id="{D4CE715F-0F16-418B-B081-3302CADCC6FC}" type="slidenum">
              <a:rPr lang="en-US" sz="1200" b="0" strike="noStrike" spc="-1">
                <a:solidFill>
                  <a:srgbClr val="000000"/>
                </a:solidFill>
                <a:uFill>
                  <a:solidFill>
                    <a:srgbClr val="FFFFFF"/>
                  </a:solidFill>
                </a:uFill>
                <a:latin typeface="+mn-lt"/>
                <a:ea typeface="+mn-ea"/>
              </a:rPr>
              <a:t>16</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PlaceHolder 1"/>
          <p:cNvSpPr>
            <a:spLocks noGrp="1"/>
          </p:cNvSpPr>
          <p:nvPr>
            <p:ph type="body"/>
          </p:nvPr>
        </p:nvSpPr>
        <p:spPr>
          <a:xfrm>
            <a:off x="685800" y="4343400"/>
            <a:ext cx="5486040" cy="4114440"/>
          </a:xfrm>
          <a:prstGeom prst="rect">
            <a:avLst/>
          </a:prstGeom>
        </p:spPr>
        <p:txBody>
          <a:bodyPr/>
          <a:lstStyle/>
          <a:p>
            <a:endParaRPr lang="en-US" sz="2000" b="0" strike="noStrike" spc="-1">
              <a:solidFill>
                <a:srgbClr val="000000"/>
              </a:solidFill>
              <a:uFill>
                <a:solidFill>
                  <a:srgbClr val="FFFFFF"/>
                </a:solidFill>
              </a:uFill>
              <a:latin typeface="Arial"/>
            </a:endParaRPr>
          </a:p>
        </p:txBody>
      </p:sp>
      <p:sp>
        <p:nvSpPr>
          <p:cNvPr id="574" name="TextShape 2"/>
          <p:cNvSpPr txBox="1"/>
          <p:nvPr/>
        </p:nvSpPr>
        <p:spPr>
          <a:xfrm>
            <a:off x="3884760" y="8685360"/>
            <a:ext cx="2971440" cy="456840"/>
          </a:xfrm>
          <a:prstGeom prst="rect">
            <a:avLst/>
          </a:prstGeom>
          <a:noFill/>
          <a:ln>
            <a:noFill/>
          </a:ln>
        </p:spPr>
        <p:txBody>
          <a:bodyPr anchor="b"/>
          <a:lstStyle/>
          <a:p>
            <a:pPr algn="r">
              <a:lnSpc>
                <a:spcPct val="100000"/>
              </a:lnSpc>
            </a:pPr>
            <a:fld id="{10E54BAA-4CC0-4EAE-837F-BB89F299A33B}" type="slidenum">
              <a:rPr lang="en-US" sz="1200" b="0" strike="noStrike" spc="-1">
                <a:solidFill>
                  <a:srgbClr val="000000"/>
                </a:solidFill>
                <a:uFill>
                  <a:solidFill>
                    <a:srgbClr val="FFFFFF"/>
                  </a:solidFill>
                </a:uFill>
                <a:latin typeface="+mn-lt"/>
                <a:ea typeface="+mn-ea"/>
              </a:rPr>
              <a:t>17</a:t>
            </a:fld>
            <a:endParaRPr lang="en-US" sz="1200" b="0" strike="noStrike"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8"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1"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2"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3"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6"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7"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8"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9"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40"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1"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5"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6"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7"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9"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0"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1"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5"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7"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8"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1"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2"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3"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75"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6"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7"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8"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9"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80"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89"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91"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93"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94"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6"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98"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99"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00"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02"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03"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04"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07"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08"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1"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1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5"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6"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9"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20"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21"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22"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23"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29"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31"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33"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34"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6"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38"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39"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40"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42"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43"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44"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46"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47"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48"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50"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51"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5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5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55"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56"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58"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59"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0"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1"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2"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3"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69"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71"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73"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74"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6"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78"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79"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80"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82"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83"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84"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86"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87"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88"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91"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9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9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95"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96"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98"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99"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0"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1"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2"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3"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10"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11"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13"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16"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18"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20"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21"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22"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24"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25"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26"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28"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29"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30"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7"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32"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33"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35"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36"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37"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38"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40"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1"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2"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3"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4"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5"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1"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5"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371600" y="2819520"/>
            <a:ext cx="7199640" cy="1799640"/>
          </a:xfrm>
          <a:prstGeom prst="rect">
            <a:avLst/>
          </a:prstGeom>
        </p:spPr>
        <p:txBody>
          <a:bodyPr lIns="0" tIns="0" rIns="0" bIns="0" anchorCtr="1"/>
          <a:lstStyle/>
          <a:p>
            <a:pPr>
              <a:lnSpc>
                <a:spcPct val="100000"/>
              </a:lnSpc>
            </a:pPr>
            <a:r>
              <a:rPr lang="fr-FR" sz="2800" b="1" strike="noStrike" spc="-1">
                <a:solidFill>
                  <a:srgbClr val="5A5A5A"/>
                </a:solidFill>
                <a:uFill>
                  <a:solidFill>
                    <a:srgbClr val="FFFFFF"/>
                  </a:solidFill>
                </a:uFill>
                <a:latin typeface="Arial"/>
              </a:rPr>
              <a:t>Presentation title - line 1 - Arial 30pt - bold HiLumi dark grey - line 2</a:t>
            </a:r>
            <a:r>
              <a:t/>
            </a:r>
            <a:br/>
            <a:r>
              <a:rPr lang="fr-FR" sz="2800" b="1" strike="noStrike" spc="-1">
                <a:solidFill>
                  <a:srgbClr val="5A5A5A"/>
                </a:solidFill>
                <a:uFill>
                  <a:solidFill>
                    <a:srgbClr val="FFFFFF"/>
                  </a:solidFill>
                </a:uFill>
                <a:latin typeface="Arial"/>
              </a:rPr>
              <a:t>line 3</a:t>
            </a:r>
            <a:r>
              <a:t/>
            </a:r>
            <a:br/>
            <a:r>
              <a:rPr lang="fr-FR" sz="2800" b="1" strike="noStrike" spc="-1">
                <a:solidFill>
                  <a:srgbClr val="5A5A5A"/>
                </a:solidFill>
                <a:uFill>
                  <a:solidFill>
                    <a:srgbClr val="FFFFFF"/>
                  </a:solidFill>
                </a:uFill>
                <a:latin typeface="Arial"/>
              </a:rPr>
              <a:t>line 4   </a:t>
            </a:r>
            <a:endParaRPr lang="fr-FR" sz="2800" b="0" strike="noStrike" spc="-1">
              <a:solidFill>
                <a:srgbClr val="000000"/>
              </a:solidFill>
              <a:uFill>
                <a:solidFill>
                  <a:srgbClr val="FFFFFF"/>
                </a:solidFill>
              </a:uFill>
              <a:latin typeface="Arial"/>
            </a:endParaRPr>
          </a:p>
        </p:txBody>
      </p:sp>
      <p:sp>
        <p:nvSpPr>
          <p:cNvPr id="6" name="PlaceHolder 2"/>
          <p:cNvSpPr>
            <a:spLocks noGrp="1"/>
          </p:cNvSpPr>
          <p:nvPr>
            <p:ph type="ftr"/>
          </p:nvPr>
        </p:nvSpPr>
        <p:spPr>
          <a:xfrm>
            <a:off x="990720" y="6356520"/>
            <a:ext cx="6689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2" name="PlaceHolder 3"/>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00EEB594-C031-4C8B-9350-E6AF5ADFFFD9}"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pic>
        <p:nvPicPr>
          <p:cNvPr id="3" name="Image 11"/>
          <p:cNvPicPr/>
          <p:nvPr/>
        </p:nvPicPr>
        <p:blipFill>
          <a:blip r:embed="rId15"/>
          <a:stretch/>
        </p:blipFill>
        <p:spPr>
          <a:xfrm>
            <a:off x="1371600" y="673560"/>
            <a:ext cx="3785040" cy="1533960"/>
          </a:xfrm>
          <a:prstGeom prst="rect">
            <a:avLst/>
          </a:prstGeom>
          <a:ln>
            <a:noFill/>
          </a:ln>
        </p:spPr>
      </p:pic>
      <p:sp>
        <p:nvSpPr>
          <p:cNvPr id="4" name="PlaceHolder 4"/>
          <p:cNvSpPr>
            <a:spLocks noGrp="1"/>
          </p:cNvSpPr>
          <p:nvPr>
            <p:ph type="body"/>
          </p:nvPr>
        </p:nvSpPr>
        <p:spPr>
          <a:xfrm>
            <a:off x="1371600" y="5899320"/>
            <a:ext cx="6479640" cy="348840"/>
          </a:xfrm>
          <a:prstGeom prst="rect">
            <a:avLst/>
          </a:prstGeom>
        </p:spPr>
        <p:txBody>
          <a:bodyPr lIns="0" tIns="0" rIns="0" bIns="0">
            <a:normAutofit/>
          </a:bodyPr>
          <a:lstStyle/>
          <a:p>
            <a:pPr marL="343080" indent="-342720">
              <a:lnSpc>
                <a:spcPct val="100000"/>
              </a:lnSpc>
              <a:spcBef>
                <a:spcPts val="320"/>
              </a:spcBef>
            </a:pPr>
            <a:r>
              <a:rPr lang="fr-FR" sz="1600" b="0" strike="noStrike" spc="-1">
                <a:solidFill>
                  <a:srgbClr val="0093BE"/>
                </a:solidFill>
                <a:uFill>
                  <a:solidFill>
                    <a:srgbClr val="FFFFFF"/>
                  </a:solidFill>
                </a:uFill>
                <a:latin typeface="Arial"/>
              </a:rPr>
              <a:t>Conference - Location - Date</a:t>
            </a:r>
            <a:endParaRPr lang="fr-FR" sz="1600" b="0" strike="noStrike" spc="-1">
              <a:solidFill>
                <a:srgbClr val="5A5A5A"/>
              </a:solidFill>
              <a:uFill>
                <a:solidFill>
                  <a:srgbClr val="FFFFFF"/>
                </a:solidFill>
              </a:uFill>
              <a:latin typeface="Arial"/>
            </a:endParaRPr>
          </a:p>
          <a:p>
            <a:pPr marL="343080" indent="-342720">
              <a:lnSpc>
                <a:spcPct val="100000"/>
              </a:lnSpc>
              <a:spcBef>
                <a:spcPts val="320"/>
              </a:spcBef>
            </a:pPr>
            <a:endParaRPr lang="fr-FR" sz="1600" b="0" strike="noStrike" spc="-1">
              <a:solidFill>
                <a:srgbClr val="5A5A5A"/>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12000" y="180000"/>
            <a:ext cx="7919640" cy="719640"/>
          </a:xfrm>
          <a:prstGeom prst="rect">
            <a:avLst/>
          </a:prstGeom>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Slide title – line 1 – Arial 30 pt – HiLumi blue</a:t>
            </a:r>
            <a:r>
              <a:t/>
            </a:r>
            <a:br/>
            <a:r>
              <a:rPr lang="fr-FR" sz="2800" b="1" strike="noStrike" spc="-1">
                <a:solidFill>
                  <a:srgbClr val="0093BE"/>
                </a:solidFill>
                <a:uFill>
                  <a:solidFill>
                    <a:srgbClr val="FFFFFF"/>
                  </a:solidFill>
                </a:uFill>
                <a:latin typeface="Arial"/>
              </a:rPr>
              <a:t>Slide title – line 2 – Arial 30 pt – HiLumi blue</a:t>
            </a:r>
            <a:endParaRPr lang="fr-FR" sz="2800" b="0" strike="noStrike" spc="-1">
              <a:solidFill>
                <a:srgbClr val="000000"/>
              </a:solidFill>
              <a:uFill>
                <a:solidFill>
                  <a:srgbClr val="FFFFFF"/>
                </a:solidFill>
              </a:uFill>
              <a:latin typeface="Arial"/>
            </a:endParaRPr>
          </a:p>
        </p:txBody>
      </p:sp>
      <p:sp>
        <p:nvSpPr>
          <p:cNvPr id="42" name="PlaceHolder 2"/>
          <p:cNvSpPr>
            <a:spLocks noGrp="1"/>
          </p:cNvSpPr>
          <p:nvPr>
            <p:ph type="body"/>
          </p:nvPr>
        </p:nvSpPr>
        <p:spPr>
          <a:xfrm>
            <a:off x="612000" y="1219320"/>
            <a:ext cx="7919640" cy="4906440"/>
          </a:xfrm>
          <a:prstGeom prst="rect">
            <a:avLst/>
          </a:prstGeom>
        </p:spPr>
        <p:txBody>
          <a:bodyPr lIns="0" tIns="0" rIns="0" bIns="0"/>
          <a:lstStyle/>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Click to modify Master text styles</a:t>
            </a:r>
          </a:p>
          <a:p>
            <a:pPr marL="743040" lvl="1" indent="-28548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Second level</a:t>
            </a:r>
          </a:p>
          <a:p>
            <a:pPr marL="1143000" lvl="2" indent="-228240">
              <a:lnSpc>
                <a:spcPct val="100000"/>
              </a:lnSpc>
              <a:spcBef>
                <a:spcPts val="400"/>
              </a:spcBef>
              <a:buClr>
                <a:srgbClr val="FB963C"/>
              </a:buClr>
              <a:buFont typeface="Wingdings" charset="2"/>
              <a:buChar char=""/>
            </a:pPr>
            <a:r>
              <a:rPr lang="fr-FR" sz="2000" b="0" strike="noStrike" spc="-1">
                <a:solidFill>
                  <a:srgbClr val="5A5A5A"/>
                </a:solidFill>
                <a:uFill>
                  <a:solidFill>
                    <a:srgbClr val="FFFFFF"/>
                  </a:solidFill>
                </a:uFill>
                <a:latin typeface="Arial"/>
              </a:rPr>
              <a:t>Third level</a:t>
            </a:r>
          </a:p>
          <a:p>
            <a:pPr marL="1600200" lvl="3" indent="-228240">
              <a:lnSpc>
                <a:spcPct val="100000"/>
              </a:lnSpc>
              <a:spcBef>
                <a:spcPts val="360"/>
              </a:spcBef>
              <a:buClr>
                <a:srgbClr val="FB963C"/>
              </a:buClr>
              <a:buFont typeface="Wingdings" charset="2"/>
              <a:buChar char=""/>
            </a:pPr>
            <a:r>
              <a:rPr lang="fr-FR" sz="1800" b="0" strike="noStrike" spc="-1">
                <a:solidFill>
                  <a:srgbClr val="5A5A5A"/>
                </a:solidFill>
                <a:uFill>
                  <a:solidFill>
                    <a:srgbClr val="FFFFFF"/>
                  </a:solidFill>
                </a:uFill>
                <a:latin typeface="Arial"/>
              </a:rPr>
              <a:t>Fourth level</a:t>
            </a:r>
          </a:p>
          <a:p>
            <a:pPr marL="2057400" lvl="4"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Fifth level</a:t>
            </a:r>
          </a:p>
        </p:txBody>
      </p:sp>
      <p:sp>
        <p:nvSpPr>
          <p:cNvPr id="43" name="PlaceHolder 3"/>
          <p:cNvSpPr>
            <a:spLocks noGrp="1"/>
          </p:cNvSpPr>
          <p:nvPr>
            <p:ph type="ftr"/>
          </p:nvPr>
        </p:nvSpPr>
        <p:spPr>
          <a:xfrm>
            <a:off x="1905120" y="6356520"/>
            <a:ext cx="6626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4" name="PlaceHolder 4"/>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D4FBA5A0-4EFB-4E3D-A440-05DB51939E90}"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612000" y="180000"/>
            <a:ext cx="7919640" cy="719640"/>
          </a:xfrm>
          <a:prstGeom prst="rect">
            <a:avLst/>
          </a:prstGeom>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Slide title – line 1 – Arial 30 pt – HiLumi blue</a:t>
            </a:r>
            <a:r>
              <a:t/>
            </a:r>
            <a:br/>
            <a:r>
              <a:rPr lang="fr-FR" sz="2800" b="1" strike="noStrike" spc="-1">
                <a:solidFill>
                  <a:srgbClr val="0093BE"/>
                </a:solidFill>
                <a:uFill>
                  <a:solidFill>
                    <a:srgbClr val="FFFFFF"/>
                  </a:solidFill>
                </a:uFill>
                <a:latin typeface="Arial"/>
              </a:rPr>
              <a:t>Slide title – line 2 – Arial 30 pt – HiLumi blue</a:t>
            </a:r>
            <a:endParaRPr lang="fr-FR" sz="2800" b="0" strike="noStrike" spc="-1">
              <a:solidFill>
                <a:srgbClr val="000000"/>
              </a:solidFill>
              <a:uFill>
                <a:solidFill>
                  <a:srgbClr val="FFFFFF"/>
                </a:solidFill>
              </a:uFill>
              <a:latin typeface="Arial"/>
            </a:endParaRPr>
          </a:p>
        </p:txBody>
      </p:sp>
      <p:sp>
        <p:nvSpPr>
          <p:cNvPr id="82" name="PlaceHolder 2"/>
          <p:cNvSpPr>
            <a:spLocks noGrp="1"/>
          </p:cNvSpPr>
          <p:nvPr>
            <p:ph type="body"/>
          </p:nvPr>
        </p:nvSpPr>
        <p:spPr>
          <a:xfrm>
            <a:off x="457200" y="1215360"/>
            <a:ext cx="4039920" cy="639360"/>
          </a:xfrm>
          <a:prstGeom prst="rect">
            <a:avLst/>
          </a:prstGeom>
        </p:spPr>
        <p:txBody>
          <a:bodyPr lIns="0" tIns="0" rIns="0" bIns="0">
            <a:normAutofit/>
          </a:bodyPr>
          <a:lstStyle/>
          <a:p>
            <a:pPr>
              <a:lnSpc>
                <a:spcPct val="100000"/>
              </a:lnSpc>
              <a:spcBef>
                <a:spcPts val="400"/>
              </a:spcBef>
            </a:pPr>
            <a:r>
              <a:rPr lang="fr-FR" sz="2000" b="1" strike="noStrike" spc="-1">
                <a:solidFill>
                  <a:srgbClr val="5A5A5A"/>
                </a:solidFill>
                <a:uFill>
                  <a:solidFill>
                    <a:srgbClr val="FFFFFF"/>
                  </a:solidFill>
                </a:uFill>
                <a:latin typeface="Arial"/>
              </a:rPr>
              <a:t>Click to edit Master text styles </a:t>
            </a:r>
            <a:endParaRPr lang="fr-FR" sz="2000" b="0" strike="noStrike" spc="-1">
              <a:solidFill>
                <a:srgbClr val="5A5A5A"/>
              </a:solidFill>
              <a:uFill>
                <a:solidFill>
                  <a:srgbClr val="FFFFFF"/>
                </a:solidFill>
              </a:uFill>
              <a:latin typeface="Arial"/>
            </a:endParaRPr>
          </a:p>
        </p:txBody>
      </p:sp>
      <p:sp>
        <p:nvSpPr>
          <p:cNvPr id="83" name="PlaceHolder 3"/>
          <p:cNvSpPr>
            <a:spLocks noGrp="1"/>
          </p:cNvSpPr>
          <p:nvPr>
            <p:ph type="body"/>
          </p:nvPr>
        </p:nvSpPr>
        <p:spPr>
          <a:xfrm>
            <a:off x="457200" y="2057400"/>
            <a:ext cx="4039920" cy="3951000"/>
          </a:xfrm>
          <a:prstGeom prst="rect">
            <a:avLst/>
          </a:prstGeom>
        </p:spPr>
        <p:txBody>
          <a:bodyPr lIns="0" tIns="0" rIns="0" bIns="0"/>
          <a:lstStyle/>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Click to edit Master texts styles</a:t>
            </a:r>
          </a:p>
          <a:p>
            <a:pPr marL="743040" lvl="1" indent="-285480">
              <a:lnSpc>
                <a:spcPct val="100000"/>
              </a:lnSpc>
              <a:spcBef>
                <a:spcPts val="400"/>
              </a:spcBef>
              <a:buClr>
                <a:srgbClr val="FB963C"/>
              </a:buClr>
              <a:buFont typeface="Wingdings" charset="2"/>
              <a:buChar char=""/>
            </a:pPr>
            <a:r>
              <a:rPr lang="fr-FR" sz="2000" b="0" strike="noStrike" spc="-1">
                <a:solidFill>
                  <a:srgbClr val="5A5A5A"/>
                </a:solidFill>
                <a:uFill>
                  <a:solidFill>
                    <a:srgbClr val="FFFFFF"/>
                  </a:solidFill>
                </a:uFill>
                <a:latin typeface="Arial"/>
              </a:rPr>
              <a:t>Second level</a:t>
            </a:r>
          </a:p>
          <a:p>
            <a:pPr marL="1143000" lvl="2" indent="-228240">
              <a:lnSpc>
                <a:spcPct val="100000"/>
              </a:lnSpc>
              <a:spcBef>
                <a:spcPts val="360"/>
              </a:spcBef>
              <a:buClr>
                <a:srgbClr val="FB963C"/>
              </a:buClr>
              <a:buFont typeface="Wingdings" charset="2"/>
              <a:buChar char=""/>
            </a:pPr>
            <a:r>
              <a:rPr lang="fr-FR" sz="1800" b="0" strike="noStrike" spc="-1">
                <a:solidFill>
                  <a:srgbClr val="5A5A5A"/>
                </a:solidFill>
                <a:uFill>
                  <a:solidFill>
                    <a:srgbClr val="FFFFFF"/>
                  </a:solidFill>
                </a:uFill>
                <a:latin typeface="Arial"/>
              </a:rPr>
              <a:t>Third level</a:t>
            </a:r>
          </a:p>
          <a:p>
            <a:pPr marL="1600200" lvl="3"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Fourth level</a:t>
            </a:r>
          </a:p>
          <a:p>
            <a:pPr marL="2057400" lvl="4"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Fifth level</a:t>
            </a:r>
          </a:p>
        </p:txBody>
      </p:sp>
      <p:sp>
        <p:nvSpPr>
          <p:cNvPr id="84" name="PlaceHolder 4"/>
          <p:cNvSpPr>
            <a:spLocks noGrp="1"/>
          </p:cNvSpPr>
          <p:nvPr>
            <p:ph type="body"/>
          </p:nvPr>
        </p:nvSpPr>
        <p:spPr>
          <a:xfrm>
            <a:off x="4645080" y="1215360"/>
            <a:ext cx="4041360" cy="639360"/>
          </a:xfrm>
          <a:prstGeom prst="rect">
            <a:avLst/>
          </a:prstGeom>
        </p:spPr>
        <p:txBody>
          <a:bodyPr lIns="0" tIns="0" rIns="0" bIns="0">
            <a:normAutofit/>
          </a:bodyPr>
          <a:lstStyle/>
          <a:p>
            <a:pPr>
              <a:lnSpc>
                <a:spcPct val="100000"/>
              </a:lnSpc>
              <a:spcBef>
                <a:spcPts val="400"/>
              </a:spcBef>
            </a:pPr>
            <a:r>
              <a:rPr lang="fr-FR" sz="2000" b="1" strike="noStrike" spc="-1">
                <a:solidFill>
                  <a:srgbClr val="5A5A5A"/>
                </a:solidFill>
                <a:uFill>
                  <a:solidFill>
                    <a:srgbClr val="FFFFFF"/>
                  </a:solidFill>
                </a:uFill>
                <a:latin typeface="Arial"/>
              </a:rPr>
              <a:t>Click to edit Master text styles</a:t>
            </a:r>
            <a:endParaRPr lang="fr-FR" sz="2000" b="0" strike="noStrike" spc="-1">
              <a:solidFill>
                <a:srgbClr val="5A5A5A"/>
              </a:solidFill>
              <a:uFill>
                <a:solidFill>
                  <a:srgbClr val="FFFFFF"/>
                </a:solidFill>
              </a:uFill>
              <a:latin typeface="Arial"/>
            </a:endParaRPr>
          </a:p>
        </p:txBody>
      </p:sp>
      <p:sp>
        <p:nvSpPr>
          <p:cNvPr id="85" name="PlaceHolder 5"/>
          <p:cNvSpPr>
            <a:spLocks noGrp="1"/>
          </p:cNvSpPr>
          <p:nvPr>
            <p:ph type="body"/>
          </p:nvPr>
        </p:nvSpPr>
        <p:spPr>
          <a:xfrm>
            <a:off x="4645080" y="2057400"/>
            <a:ext cx="4041360" cy="3951000"/>
          </a:xfrm>
          <a:prstGeom prst="rect">
            <a:avLst/>
          </a:prstGeom>
        </p:spPr>
        <p:txBody>
          <a:bodyPr lIns="0" tIns="0" rIns="0" bIns="0"/>
          <a:lstStyle/>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Click to edit Master texts styles</a:t>
            </a:r>
          </a:p>
          <a:p>
            <a:pPr marL="743040" lvl="1" indent="-285480">
              <a:lnSpc>
                <a:spcPct val="100000"/>
              </a:lnSpc>
              <a:spcBef>
                <a:spcPts val="400"/>
              </a:spcBef>
              <a:buClr>
                <a:srgbClr val="FB963C"/>
              </a:buClr>
              <a:buFont typeface="Wingdings" charset="2"/>
              <a:buChar char=""/>
            </a:pPr>
            <a:r>
              <a:rPr lang="fr-FR" sz="2000" b="0" strike="noStrike" spc="-1">
                <a:solidFill>
                  <a:srgbClr val="5A5A5A"/>
                </a:solidFill>
                <a:uFill>
                  <a:solidFill>
                    <a:srgbClr val="FFFFFF"/>
                  </a:solidFill>
                </a:uFill>
                <a:latin typeface="Arial"/>
              </a:rPr>
              <a:t>Second level</a:t>
            </a:r>
          </a:p>
          <a:p>
            <a:pPr marL="1143000" lvl="2" indent="-228240">
              <a:lnSpc>
                <a:spcPct val="100000"/>
              </a:lnSpc>
              <a:spcBef>
                <a:spcPts val="360"/>
              </a:spcBef>
              <a:buClr>
                <a:srgbClr val="FB963C"/>
              </a:buClr>
              <a:buFont typeface="Wingdings" charset="2"/>
              <a:buChar char=""/>
            </a:pPr>
            <a:r>
              <a:rPr lang="fr-FR" sz="1800" b="0" strike="noStrike" spc="-1">
                <a:solidFill>
                  <a:srgbClr val="5A5A5A"/>
                </a:solidFill>
                <a:uFill>
                  <a:solidFill>
                    <a:srgbClr val="FFFFFF"/>
                  </a:solidFill>
                </a:uFill>
                <a:latin typeface="Arial"/>
              </a:rPr>
              <a:t>Third level</a:t>
            </a:r>
          </a:p>
          <a:p>
            <a:pPr marL="1600200" lvl="3"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Fourth level</a:t>
            </a:r>
          </a:p>
          <a:p>
            <a:pPr marL="2057400" lvl="4"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Fifth level</a:t>
            </a:r>
          </a:p>
        </p:txBody>
      </p:sp>
      <p:sp>
        <p:nvSpPr>
          <p:cNvPr id="86" name="PlaceHolder 6"/>
          <p:cNvSpPr>
            <a:spLocks noGrp="1"/>
          </p:cNvSpPr>
          <p:nvPr>
            <p:ph type="ftr"/>
          </p:nvPr>
        </p:nvSpPr>
        <p:spPr>
          <a:xfrm>
            <a:off x="1905120" y="6356520"/>
            <a:ext cx="6626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87" name="PlaceHolder 7"/>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FCE26F3B-D697-46BC-AB6B-F5FEDCCE7140}"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124" name="PlaceHolder 1"/>
          <p:cNvSpPr>
            <a:spLocks noGrp="1"/>
          </p:cNvSpPr>
          <p:nvPr>
            <p:ph type="title"/>
          </p:nvPr>
        </p:nvSpPr>
        <p:spPr>
          <a:xfrm>
            <a:off x="612000" y="180000"/>
            <a:ext cx="7919640" cy="719640"/>
          </a:xfrm>
          <a:prstGeom prst="rect">
            <a:avLst/>
          </a:prstGeom>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Slide title – line 1 – Arial 30 pt – HiLumi blue</a:t>
            </a:r>
            <a:r>
              <a:t/>
            </a:r>
            <a:br/>
            <a:r>
              <a:rPr lang="fr-FR" sz="2800" b="1" strike="noStrike" spc="-1">
                <a:solidFill>
                  <a:srgbClr val="0093BE"/>
                </a:solidFill>
                <a:uFill>
                  <a:solidFill>
                    <a:srgbClr val="FFFFFF"/>
                  </a:solidFill>
                </a:uFill>
                <a:latin typeface="Arial"/>
              </a:rPr>
              <a:t>Slide title – line 2 – Arial 30 pt – HiLumi blue</a:t>
            </a:r>
            <a:endParaRPr lang="fr-FR" sz="2800" b="0" strike="noStrike" spc="-1">
              <a:solidFill>
                <a:srgbClr val="000000"/>
              </a:solidFill>
              <a:uFill>
                <a:solidFill>
                  <a:srgbClr val="FFFFFF"/>
                </a:solidFill>
              </a:uFill>
              <a:latin typeface="Arial"/>
            </a:endParaRPr>
          </a:p>
        </p:txBody>
      </p:sp>
      <p:sp>
        <p:nvSpPr>
          <p:cNvPr id="125" name="PlaceHolder 2"/>
          <p:cNvSpPr>
            <a:spLocks noGrp="1"/>
          </p:cNvSpPr>
          <p:nvPr>
            <p:ph type="ftr"/>
          </p:nvPr>
        </p:nvSpPr>
        <p:spPr>
          <a:xfrm>
            <a:off x="1905120" y="6356520"/>
            <a:ext cx="6626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126" name="PlaceHolder 3"/>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FD94D039-EE26-4C0D-8D5C-48A17C8891C5}"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
        <p:nvSpPr>
          <p:cNvPr id="127" name="PlaceHolder 4"/>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2800" b="0" strike="noStrike" spc="-1">
                <a:solidFill>
                  <a:srgbClr val="5A5A5A"/>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fr-FR" sz="2000" b="0" strike="noStrike" spc="-1">
                <a:solidFill>
                  <a:srgbClr val="5A5A5A"/>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fr-FR" sz="1800" b="0" strike="noStrike" spc="-1">
                <a:solidFill>
                  <a:srgbClr val="5A5A5A"/>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fr-FR" sz="1600" b="0" strike="noStrike" spc="-1">
                <a:solidFill>
                  <a:srgbClr val="5A5A5A"/>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164" name="PlaceHolder 1"/>
          <p:cNvSpPr>
            <a:spLocks noGrp="1"/>
          </p:cNvSpPr>
          <p:nvPr>
            <p:ph type="ftr"/>
          </p:nvPr>
        </p:nvSpPr>
        <p:spPr>
          <a:xfrm>
            <a:off x="1981080" y="6356520"/>
            <a:ext cx="65527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165" name="PlaceHolder 2"/>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DA0FD4DB-0771-4F32-BDA7-A499F1D97CB9}"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
        <p:nvSpPr>
          <p:cNvPr id="166" name="PlaceHolder 3"/>
          <p:cNvSpPr>
            <a:spLocks noGrp="1"/>
          </p:cNvSpPr>
          <p:nvPr>
            <p:ph type="title"/>
          </p:nvPr>
        </p:nvSpPr>
        <p:spPr>
          <a:xfrm>
            <a:off x="457200" y="273600"/>
            <a:ext cx="8229240" cy="1144800"/>
          </a:xfrm>
          <a:prstGeom prst="rect">
            <a:avLst/>
          </a:prstGeom>
        </p:spPr>
        <p:txBody>
          <a:bodyPr lIns="0" tIns="0" rIns="0" bIns="0" anchor="ctr"/>
          <a:lstStyle/>
          <a:p>
            <a:r>
              <a:rPr lang="fr-FR" sz="1800" b="0" strike="noStrike" spc="-1">
                <a:solidFill>
                  <a:srgbClr val="000000"/>
                </a:solidFill>
                <a:uFill>
                  <a:solidFill>
                    <a:srgbClr val="FFFFFF"/>
                  </a:solidFill>
                </a:uFill>
                <a:latin typeface="Arial"/>
              </a:rPr>
              <a:t>Click to edit the title text format</a:t>
            </a:r>
          </a:p>
        </p:txBody>
      </p:sp>
      <p:sp>
        <p:nvSpPr>
          <p:cNvPr id="167" name="PlaceHolder 4"/>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2800" b="0" strike="noStrike" spc="-1">
                <a:solidFill>
                  <a:srgbClr val="5A5A5A"/>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fr-FR" sz="2000" b="0" strike="noStrike" spc="-1">
                <a:solidFill>
                  <a:srgbClr val="5A5A5A"/>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fr-FR" sz="1800" b="0" strike="noStrike" spc="-1">
                <a:solidFill>
                  <a:srgbClr val="5A5A5A"/>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fr-FR" sz="1600" b="0" strike="noStrike" spc="-1">
                <a:solidFill>
                  <a:srgbClr val="5A5A5A"/>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fr-FR" sz="2000" b="0" strike="noStrike" spc="-1">
                <a:solidFill>
                  <a:srgbClr val="5A5A5A"/>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p:bodyStyle/>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204" name="PlaceHolder 1"/>
          <p:cNvSpPr>
            <a:spLocks noGrp="1"/>
          </p:cNvSpPr>
          <p:nvPr>
            <p:ph type="body"/>
          </p:nvPr>
        </p:nvSpPr>
        <p:spPr>
          <a:xfrm>
            <a:off x="612000" y="457200"/>
            <a:ext cx="7919640" cy="4114440"/>
          </a:xfrm>
          <a:prstGeom prst="rect">
            <a:avLst/>
          </a:prstGeom>
        </p:spPr>
        <p:txBody>
          <a:bodyPr lIns="90000" tIns="45000" rIns="90000" bIns="45000"/>
          <a:lstStyle/>
          <a:p>
            <a:pPr marL="432000" indent="-324000">
              <a:spcBef>
                <a:spcPts val="1417"/>
              </a:spcBef>
              <a:buClr>
                <a:srgbClr val="000000"/>
              </a:buClr>
              <a:buSzPct val="45000"/>
              <a:buFont typeface="Wingdings" charset="2"/>
              <a:buChar char=""/>
            </a:pPr>
            <a:r>
              <a:rPr lang="fr-FR" sz="3200" b="0" strike="noStrike" spc="-1">
                <a:solidFill>
                  <a:srgbClr val="5A5A5A"/>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fr-FR" sz="3200" b="0" strike="noStrike" spc="-1">
                <a:solidFill>
                  <a:srgbClr val="5A5A5A"/>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fr-FR" sz="3200" b="0" strike="noStrike" spc="-1">
                <a:solidFill>
                  <a:srgbClr val="5A5A5A"/>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fr-FR" sz="3200" b="0" strike="noStrike" spc="-1">
                <a:solidFill>
                  <a:srgbClr val="5A5A5A"/>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fr-FR" sz="3200" b="0" strike="noStrike" spc="-1">
                <a:solidFill>
                  <a:srgbClr val="5A5A5A"/>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fr-FR" sz="3200" b="0" strike="noStrike" spc="-1">
                <a:solidFill>
                  <a:srgbClr val="5A5A5A"/>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fr-FR" sz="3200" b="0" strike="noStrike" spc="-1">
                <a:solidFill>
                  <a:srgbClr val="5A5A5A"/>
                </a:solidFill>
                <a:uFill>
                  <a:solidFill>
                    <a:srgbClr val="FFFFFF"/>
                  </a:solidFill>
                </a:uFill>
                <a:latin typeface="Arial"/>
              </a:rPr>
              <a:t>Seventh Outline Level</a:t>
            </a:r>
          </a:p>
        </p:txBody>
      </p:sp>
      <p:sp>
        <p:nvSpPr>
          <p:cNvPr id="205" name="PlaceHolder 2"/>
          <p:cNvSpPr>
            <a:spLocks noGrp="1"/>
          </p:cNvSpPr>
          <p:nvPr>
            <p:ph type="body"/>
          </p:nvPr>
        </p:nvSpPr>
        <p:spPr>
          <a:xfrm>
            <a:off x="612000" y="5105520"/>
            <a:ext cx="7919640" cy="990360"/>
          </a:xfrm>
          <a:prstGeom prst="rect">
            <a:avLst/>
          </a:prstGeom>
        </p:spPr>
        <p:txBody>
          <a:bodyPr lIns="0" tIns="0" rIns="0" bIns="0"/>
          <a:lstStyle/>
          <a:p>
            <a:pPr>
              <a:lnSpc>
                <a:spcPct val="100000"/>
              </a:lnSpc>
              <a:spcBef>
                <a:spcPts val="281"/>
              </a:spcBef>
            </a:pPr>
            <a:r>
              <a:rPr lang="fr-FR" sz="1400" b="0" strike="noStrike" spc="-1">
                <a:solidFill>
                  <a:srgbClr val="5A5A5A"/>
                </a:solidFill>
                <a:uFill>
                  <a:solidFill>
                    <a:srgbClr val="FFFFFF"/>
                  </a:solidFill>
                </a:uFill>
                <a:latin typeface="Arial"/>
              </a:rPr>
              <a:t>Text – image caption – comments ....</a:t>
            </a:r>
          </a:p>
        </p:txBody>
      </p:sp>
      <p:sp>
        <p:nvSpPr>
          <p:cNvPr id="206" name="PlaceHolder 3"/>
          <p:cNvSpPr>
            <a:spLocks noGrp="1"/>
          </p:cNvSpPr>
          <p:nvPr>
            <p:ph type="ftr"/>
          </p:nvPr>
        </p:nvSpPr>
        <p:spPr>
          <a:xfrm>
            <a:off x="1981080" y="6356520"/>
            <a:ext cx="655056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207" name="PlaceHolder 4"/>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8B0DC270-A451-4F9A-974A-9D1888DA8006}"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
        <p:nvSpPr>
          <p:cNvPr id="208" name="PlaceHolder 5"/>
          <p:cNvSpPr>
            <a:spLocks noGrp="1"/>
          </p:cNvSpPr>
          <p:nvPr>
            <p:ph type="body"/>
          </p:nvPr>
        </p:nvSpPr>
        <p:spPr>
          <a:xfrm>
            <a:off x="613440" y="4648320"/>
            <a:ext cx="7918200" cy="380520"/>
          </a:xfrm>
          <a:prstGeom prst="rect">
            <a:avLst/>
          </a:prstGeom>
        </p:spPr>
        <p:txBody>
          <a:bodyPr lIns="0" tIns="0" rIns="0" bIns="0"/>
          <a:lstStyle/>
          <a:p>
            <a:pPr marL="343080" indent="-342720">
              <a:lnSpc>
                <a:spcPct val="100000"/>
              </a:lnSpc>
              <a:spcBef>
                <a:spcPts val="360"/>
              </a:spcBef>
            </a:pPr>
            <a:r>
              <a:rPr lang="fr-FR" sz="1800" b="0" strike="noStrike" spc="-1">
                <a:solidFill>
                  <a:srgbClr val="0093BE"/>
                </a:solidFill>
                <a:uFill>
                  <a:solidFill>
                    <a:srgbClr val="FFFFFF"/>
                  </a:solidFill>
                </a:uFill>
                <a:latin typeface="Arial"/>
              </a:rPr>
              <a:t>Image title</a:t>
            </a:r>
            <a:endParaRPr lang="fr-FR" sz="1800" b="0" strike="noStrike" spc="-1">
              <a:solidFill>
                <a:srgbClr val="5A5A5A"/>
              </a:solidFill>
              <a:uFill>
                <a:solidFill>
                  <a:srgbClr val="FFFFFF"/>
                </a:solidFill>
              </a:uFill>
              <a:latin typeface="Arial"/>
            </a:endParaRPr>
          </a:p>
        </p:txBody>
      </p:sp>
      <p:sp>
        <p:nvSpPr>
          <p:cNvPr id="209" name="PlaceHolder 6"/>
          <p:cNvSpPr>
            <a:spLocks noGrp="1"/>
          </p:cNvSpPr>
          <p:nvPr>
            <p:ph type="title"/>
          </p:nvPr>
        </p:nvSpPr>
        <p:spPr>
          <a:xfrm>
            <a:off x="457200" y="273600"/>
            <a:ext cx="8229240" cy="1144800"/>
          </a:xfrm>
          <a:prstGeom prst="rect">
            <a:avLst/>
          </a:prstGeom>
        </p:spPr>
        <p:txBody>
          <a:bodyPr lIns="0" tIns="0" rIns="0" bIns="0" anchor="ctr"/>
          <a:lstStyle/>
          <a:p>
            <a:r>
              <a:rPr lang="fr-FR" sz="1800" b="0" strike="noStrike" spc="-1">
                <a:solidFill>
                  <a:srgbClr val="000000"/>
                </a:solidFill>
                <a:uFill>
                  <a:solidFill>
                    <a:srgbClr val="FFFFFF"/>
                  </a:solidFill>
                </a:u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tif"/><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image" Target="../media/image15.tif"/><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image" Target="../media/image16.tif"/><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18.tif"/><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19.tif"/><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20.tif"/><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5.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5.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5.xml"/><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5.xml"/><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1.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5.xml"/><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8.xml.rels><?xml version="1.0" encoding="UTF-8" standalone="yes"?>
<Relationships xmlns="http://schemas.openxmlformats.org/package/2006/relationships"><Relationship Id="rId3" Type="http://schemas.openxmlformats.org/officeDocument/2006/relationships/image" Target="../media/image50.tif"/><Relationship Id="rId2" Type="http://schemas.openxmlformats.org/officeDocument/2006/relationships/image" Target="../media/image49.tif"/><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51.tif"/><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2.tif"/><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2" Type="http://schemas.openxmlformats.org/officeDocument/2006/relationships/image" Target="../media/image53.tif"/><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image" Target="../media/image54.tif"/><Relationship Id="rId1" Type="http://schemas.openxmlformats.org/officeDocument/2006/relationships/slideLayout" Target="../slideLayouts/slideLayout49.xml"/></Relationships>
</file>

<file path=ppt/slides/_rels/slide43.xml.rels><?xml version="1.0" encoding="UTF-8" standalone="yes"?>
<Relationships xmlns="http://schemas.openxmlformats.org/package/2006/relationships"><Relationship Id="rId2" Type="http://schemas.openxmlformats.org/officeDocument/2006/relationships/image" Target="../media/image55.tif"/><Relationship Id="rId1" Type="http://schemas.openxmlformats.org/officeDocument/2006/relationships/slideLayout" Target="../slideLayouts/slideLayout49.xml"/></Relationships>
</file>

<file path=ppt/slides/_rels/slide44.xml.rels><?xml version="1.0" encoding="UTF-8" standalone="yes"?>
<Relationships xmlns="http://schemas.openxmlformats.org/package/2006/relationships"><Relationship Id="rId3" Type="http://schemas.openxmlformats.org/officeDocument/2006/relationships/image" Target="../media/image57.tif"/><Relationship Id="rId2" Type="http://schemas.openxmlformats.org/officeDocument/2006/relationships/image" Target="../media/image56.tif"/><Relationship Id="rId1" Type="http://schemas.openxmlformats.org/officeDocument/2006/relationships/slideLayout" Target="../slideLayouts/slideLayout25.xml"/><Relationship Id="rId4" Type="http://schemas.openxmlformats.org/officeDocument/2006/relationships/image" Target="../media/image58.tif"/></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5.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1.xml"/><Relationship Id="rId1" Type="http://schemas.openxmlformats.org/officeDocument/2006/relationships/slideLayout" Target="../slideLayouts/slideLayout25.xml"/><Relationship Id="rId4" Type="http://schemas.openxmlformats.org/officeDocument/2006/relationships/image" Target="../media/image63.png"/></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2.xml"/><Relationship Id="rId1" Type="http://schemas.openxmlformats.org/officeDocument/2006/relationships/slideLayout" Target="../slideLayouts/slideLayout25.xml"/><Relationship Id="rId5" Type="http://schemas.openxmlformats.org/officeDocument/2006/relationships/image" Target="../media/image66.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3.xml"/><Relationship Id="rId1" Type="http://schemas.openxmlformats.org/officeDocument/2006/relationships/slideLayout" Target="../slideLayouts/slideLayout25.xml"/><Relationship Id="rId4" Type="http://schemas.openxmlformats.org/officeDocument/2006/relationships/image" Target="../media/image68.png"/></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5.xml"/><Relationship Id="rId5" Type="http://schemas.openxmlformats.org/officeDocument/2006/relationships/image" Target="../media/image72.png"/><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42.png"/><Relationship Id="rId1" Type="http://schemas.openxmlformats.org/officeDocument/2006/relationships/slideLayout" Target="../slideLayouts/slideLayout25.xml"/><Relationship Id="rId4" Type="http://schemas.openxmlformats.org/officeDocument/2006/relationships/image" Target="../media/image76.png"/></Relationships>
</file>

<file path=ppt/slides/_rels/slide52.x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hyperlink" Target="https://indico.cern.ch/event/658908/" TargetMode="External"/><Relationship Id="rId1" Type="http://schemas.openxmlformats.org/officeDocument/2006/relationships/slideLayout" Target="../slideLayouts/slideLayout25.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hyperlink" Target="https://indico.cern.ch/event/658908/" TargetMode="External"/><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tif"/><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13.tif"/><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extShape 1"/>
          <p:cNvSpPr txBox="1"/>
          <p:nvPr/>
        </p:nvSpPr>
        <p:spPr>
          <a:xfrm>
            <a:off x="1371600" y="2819520"/>
            <a:ext cx="7144200" cy="969120"/>
          </a:xfrm>
          <a:prstGeom prst="rect">
            <a:avLst/>
          </a:prstGeom>
          <a:noFill/>
          <a:ln>
            <a:noFill/>
          </a:ln>
        </p:spPr>
        <p:txBody>
          <a:bodyPr lIns="0" tIns="0" rIns="0" bIns="0" anchorCtr="1"/>
          <a:lstStyle/>
          <a:p>
            <a:pPr>
              <a:lnSpc>
                <a:spcPct val="100000"/>
              </a:lnSpc>
            </a:pPr>
            <a:r>
              <a:rPr lang="fr-FR" sz="2800" b="0" strike="noStrike" spc="-1">
                <a:solidFill>
                  <a:srgbClr val="5A5A5A"/>
                </a:solidFill>
                <a:uFill>
                  <a:solidFill>
                    <a:srgbClr val="FFFFFF"/>
                  </a:solidFill>
                </a:uFill>
                <a:latin typeface="Arial"/>
              </a:rPr>
              <a:t>Experimental results and studies on the </a:t>
            </a:r>
            <a:r>
              <a:t/>
            </a:r>
            <a:br/>
            <a:r>
              <a:rPr lang="fr-FR" sz="2800" b="0" strike="noStrike" spc="-1">
                <a:solidFill>
                  <a:srgbClr val="5A5A5A"/>
                </a:solidFill>
                <a:uFill>
                  <a:solidFill>
                    <a:srgbClr val="FFFFFF"/>
                  </a:solidFill>
                </a:uFill>
                <a:latin typeface="Arial"/>
              </a:rPr>
              <a:t>(HL-)LHC LRBB compensation</a:t>
            </a:r>
            <a:endParaRPr lang="fr-FR" sz="2800" b="0" strike="noStrike" spc="-1">
              <a:solidFill>
                <a:srgbClr val="000000"/>
              </a:solidFill>
              <a:uFill>
                <a:solidFill>
                  <a:srgbClr val="FFFFFF"/>
                </a:solidFill>
              </a:uFill>
              <a:latin typeface="Arial"/>
            </a:endParaRPr>
          </a:p>
        </p:txBody>
      </p:sp>
      <p:sp>
        <p:nvSpPr>
          <p:cNvPr id="252" name="TextShape 2"/>
          <p:cNvSpPr txBox="1"/>
          <p:nvPr/>
        </p:nvSpPr>
        <p:spPr>
          <a:xfrm>
            <a:off x="1427040" y="4303800"/>
            <a:ext cx="7088400" cy="1152360"/>
          </a:xfrm>
          <a:prstGeom prst="rect">
            <a:avLst/>
          </a:prstGeom>
          <a:noFill/>
          <a:ln>
            <a:noFill/>
          </a:ln>
        </p:spPr>
        <p:txBody>
          <a:bodyPr lIns="0" tIns="0" rIns="0" bIns="0">
            <a:normAutofit/>
          </a:bodyPr>
          <a:lstStyle/>
          <a:p>
            <a:pPr>
              <a:lnSpc>
                <a:spcPct val="100000"/>
              </a:lnSpc>
              <a:spcBef>
                <a:spcPts val="281"/>
              </a:spcBef>
            </a:pPr>
            <a:r>
              <a:rPr lang="en-US" sz="1400" b="0" strike="noStrike" spc="-1">
                <a:solidFill>
                  <a:srgbClr val="5A5A5A"/>
                </a:solidFill>
                <a:uFill>
                  <a:solidFill>
                    <a:srgbClr val="FFFFFF"/>
                  </a:solidFill>
                </a:uFill>
                <a:latin typeface="Arial"/>
              </a:rPr>
              <a:t>D. Pellegrini, A. Poyet, K. Skoufaris and G. Sterbini, with fundamental contributions from Y. Papaphilippou, S. Fartoukh and the BBLR compensation MD team.</a:t>
            </a:r>
            <a:endParaRPr lang="en-US" sz="1400" b="0" strike="noStrike" spc="-1">
              <a:solidFill>
                <a:srgbClr val="000000"/>
              </a:solidFill>
              <a:uFill>
                <a:solidFill>
                  <a:srgbClr val="FFFFFF"/>
                </a:solidFill>
              </a:uFill>
              <a:latin typeface="Arial"/>
            </a:endParaRPr>
          </a:p>
        </p:txBody>
      </p:sp>
      <p:sp>
        <p:nvSpPr>
          <p:cNvPr id="253" name="TextShape 3"/>
          <p:cNvSpPr txBox="1"/>
          <p:nvPr/>
        </p:nvSpPr>
        <p:spPr>
          <a:xfrm>
            <a:off x="107640" y="6517800"/>
            <a:ext cx="6479640" cy="348840"/>
          </a:xfrm>
          <a:prstGeom prst="rect">
            <a:avLst/>
          </a:prstGeom>
          <a:noFill/>
          <a:ln>
            <a:noFill/>
          </a:ln>
        </p:spPr>
        <p:txBody>
          <a:bodyPr lIns="0" tIns="0" rIns="0" bIns="0"/>
          <a:lstStyle/>
          <a:p>
            <a:pPr marL="343080" indent="-342720">
              <a:lnSpc>
                <a:spcPct val="100000"/>
              </a:lnSpc>
              <a:spcBef>
                <a:spcPts val="320"/>
              </a:spcBef>
            </a:pPr>
            <a:r>
              <a:rPr lang="fr-FR" sz="1600" b="0" strike="noStrike" spc="-1">
                <a:solidFill>
                  <a:srgbClr val="0093BE"/>
                </a:solidFill>
                <a:uFill>
                  <a:solidFill>
                    <a:srgbClr val="FFFFFF"/>
                  </a:solidFill>
                </a:uFill>
                <a:latin typeface="Arial"/>
              </a:rPr>
              <a:t>WG2,  1st September 2017</a:t>
            </a:r>
            <a:endParaRPr lang="fr-FR" sz="1600" b="0" strike="noStrike" spc="-1">
              <a:solidFill>
                <a:srgbClr val="5A5A5A"/>
              </a:solidFill>
              <a:uFill>
                <a:solidFill>
                  <a:srgbClr val="FFFFFF"/>
                </a:solidFill>
              </a:uFill>
              <a:latin typeface="Arial"/>
            </a:endParaRPr>
          </a:p>
        </p:txBody>
      </p:sp>
      <p:sp>
        <p:nvSpPr>
          <p:cNvPr id="254" name="CustomShape 4"/>
          <p:cNvSpPr/>
          <p:nvPr/>
        </p:nvSpPr>
        <p:spPr>
          <a:xfrm>
            <a:off x="1371600" y="5229360"/>
            <a:ext cx="6321960" cy="128808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10</a:t>
            </a:fld>
            <a:endParaRPr lang="en-US" sz="1200" b="0" strike="noStrike" spc="-1">
              <a:solidFill>
                <a:srgbClr val="000000"/>
              </a:solidFill>
              <a:uFill>
                <a:solidFill>
                  <a:srgbClr val="FFFFFF"/>
                </a:solidFill>
              </a:uFill>
              <a:latin typeface="Times New Roman"/>
            </a:endParaRPr>
          </a:p>
        </p:txBody>
      </p:sp>
      <p:pic>
        <p:nvPicPr>
          <p:cNvPr id="297" name="Picture 1"/>
          <p:cNvPicPr/>
          <p:nvPr/>
        </p:nvPicPr>
        <p:blipFill>
          <a:blip r:embed="rId2"/>
          <a:stretch/>
        </p:blipFill>
        <p:spPr>
          <a:xfrm>
            <a:off x="1115640" y="764640"/>
            <a:ext cx="6551280" cy="4527360"/>
          </a:xfrm>
          <a:prstGeom prst="rect">
            <a:avLst/>
          </a:prstGeom>
          <a:ln>
            <a:noFill/>
          </a:ln>
        </p:spPr>
      </p:pic>
      <p:sp>
        <p:nvSpPr>
          <p:cNvPr id="298"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STEP 1: Alignment of the two wires</a:t>
            </a:r>
            <a:endParaRPr lang="en-US" sz="2800" b="0" strike="noStrike" spc="-1">
              <a:solidFill>
                <a:srgbClr val="000000"/>
              </a:solidFill>
              <a:uFill>
                <a:solidFill>
                  <a:srgbClr val="FFFFFF"/>
                </a:solidFill>
              </a:uFill>
              <a:latin typeface="Arial"/>
            </a:endParaRPr>
          </a:p>
        </p:txBody>
      </p:sp>
      <p:sp>
        <p:nvSpPr>
          <p:cNvPr id="299" name="CustomShape 3"/>
          <p:cNvSpPr/>
          <p:nvPr/>
        </p:nvSpPr>
        <p:spPr>
          <a:xfrm>
            <a:off x="920520" y="5447520"/>
            <a:ext cx="7920360" cy="908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lnSpcReduction="10000"/>
          </a:bodyPr>
          <a:lstStyle/>
          <a:p>
            <a:pPr>
              <a:lnSpc>
                <a:spcPct val="100000"/>
              </a:lnSpc>
              <a:spcBef>
                <a:spcPts val="400"/>
              </a:spcBef>
            </a:pPr>
            <a:r>
              <a:rPr lang="en-US" sz="2000" b="0" strike="noStrike" spc="-1">
                <a:solidFill>
                  <a:srgbClr val="5A5A5A"/>
                </a:solidFill>
                <a:uFill>
                  <a:solidFill>
                    <a:srgbClr val="FFFFFF"/>
                  </a:solidFill>
                </a:uFill>
                <a:latin typeface="Arial"/>
              </a:rPr>
              <a:t>Important vertical offset (up to 5 mm) to be corrected with the vertical alignment procedure. This is not a trivial procedure (</a:t>
            </a:r>
            <a:r>
              <a:rPr lang="en-US" sz="2000" b="0" u="sng" strike="noStrike" spc="-1">
                <a:solidFill>
                  <a:srgbClr val="5A5A5A"/>
                </a:solidFill>
                <a:uFill>
                  <a:solidFill>
                    <a:srgbClr val="FFFFFF"/>
                  </a:solidFill>
                </a:uFill>
                <a:latin typeface="Arial"/>
              </a:rPr>
              <a:t>no V PU</a:t>
            </a:r>
            <a:r>
              <a:rPr lang="en-US" sz="2000" b="0" strike="noStrike" spc="-1">
                <a:solidFill>
                  <a:srgbClr val="5A5A5A"/>
                </a:solidFill>
                <a:uFill>
                  <a:solidFill>
                    <a:srgbClr val="FFFFFF"/>
                  </a:solidFill>
                </a:uFill>
                <a:latin typeface="Arial"/>
              </a:rPr>
              <a:t>). </a:t>
            </a:r>
            <a:endParaRPr lang="en-US" sz="2000" b="0" strike="noStrike" spc="-1">
              <a:solidFill>
                <a:srgbClr val="000000"/>
              </a:solidFill>
              <a:uFill>
                <a:solidFill>
                  <a:srgbClr val="FFFFFF"/>
                </a:solidFill>
              </a:uFill>
              <a:latin typeface="Arial"/>
            </a:endParaRPr>
          </a:p>
          <a:p>
            <a:pPr>
              <a:lnSpc>
                <a:spcPct val="100000"/>
              </a:lnSpc>
              <a:spcBef>
                <a:spcPts val="400"/>
              </a:spcBef>
            </a:pPr>
            <a:r>
              <a:rPr lang="en-US" sz="2000" b="1" strike="noStrike" spc="-1">
                <a:solidFill>
                  <a:srgbClr val="5A5A5A"/>
                </a:solidFill>
                <a:uFill>
                  <a:solidFill>
                    <a:srgbClr val="FFFFFF"/>
                  </a:solidFill>
                </a:uFill>
                <a:latin typeface="Arial"/>
              </a:rPr>
              <a:t>It would be beneficial to have H+V PUs on the BBCW in HL-LHC.</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A0FB2C79-75A0-429E-932C-D0B923FF0549}" type="slidenum">
              <a:rPr lang="en-US" sz="1200" b="0" strike="noStrike" spc="-1">
                <a:solidFill>
                  <a:srgbClr val="64BCD9"/>
                </a:solidFill>
                <a:uFill>
                  <a:solidFill>
                    <a:srgbClr val="FFFFFF"/>
                  </a:solidFill>
                </a:uFill>
                <a:latin typeface="Arial"/>
              </a:rPr>
              <a:t>11</a:t>
            </a:fld>
            <a:endParaRPr lang="en-US" sz="1200" b="0" strike="noStrike" spc="-1">
              <a:solidFill>
                <a:srgbClr val="000000"/>
              </a:solidFill>
              <a:uFill>
                <a:solidFill>
                  <a:srgbClr val="FFFFFF"/>
                </a:solidFill>
              </a:uFill>
              <a:latin typeface="Times New Roman"/>
            </a:endParaRPr>
          </a:p>
        </p:txBody>
      </p:sp>
      <p:sp>
        <p:nvSpPr>
          <p:cNvPr id="301"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STEP 2: H emittance blow-up</a:t>
            </a:r>
            <a:endParaRPr lang="en-US" sz="2800" b="0" strike="noStrike" spc="-1">
              <a:solidFill>
                <a:srgbClr val="000000"/>
              </a:solidFill>
              <a:uFill>
                <a:solidFill>
                  <a:srgbClr val="FFFFFF"/>
                </a:solidFill>
              </a:uFill>
              <a:latin typeface="Arial"/>
            </a:endParaRPr>
          </a:p>
        </p:txBody>
      </p:sp>
      <p:sp>
        <p:nvSpPr>
          <p:cNvPr id="302" name="CustomShape 3"/>
          <p:cNvSpPr/>
          <p:nvPr/>
        </p:nvSpPr>
        <p:spPr>
          <a:xfrm>
            <a:off x="467640" y="5604480"/>
            <a:ext cx="8496720" cy="908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To increase the LRBB effect the B2 was blown-up to 5-6 mm mrad and the tunes were set to (0.31, 0.32).</a:t>
            </a:r>
            <a:endParaRPr lang="en-US" sz="2000" b="0" strike="noStrike" spc="-1">
              <a:solidFill>
                <a:srgbClr val="000000"/>
              </a:solidFill>
              <a:uFill>
                <a:solidFill>
                  <a:srgbClr val="FFFFFF"/>
                </a:solidFill>
              </a:uFill>
              <a:latin typeface="Arial"/>
            </a:endParaRPr>
          </a:p>
          <a:p>
            <a:pPr>
              <a:lnSpc>
                <a:spcPct val="100000"/>
              </a:lnSpc>
              <a:spcBef>
                <a:spcPts val="400"/>
              </a:spcBef>
            </a:pPr>
            <a:r>
              <a:rPr lang="en-US" sz="2000" b="0" strike="noStrike" spc="-1">
                <a:solidFill>
                  <a:srgbClr val="5A5A5A"/>
                </a:solidFill>
                <a:uFill>
                  <a:solidFill>
                    <a:srgbClr val="FFFFFF"/>
                  </a:solidFill>
                </a:uFill>
                <a:latin typeface="Arial"/>
              </a:rPr>
              <a:t> </a:t>
            </a:r>
            <a:endParaRPr lang="en-US" sz="2000" b="0" strike="noStrike" spc="-1">
              <a:solidFill>
                <a:srgbClr val="000000"/>
              </a:solidFill>
              <a:uFill>
                <a:solidFill>
                  <a:srgbClr val="FFFFFF"/>
                </a:solidFill>
              </a:uFill>
              <a:latin typeface="Arial"/>
            </a:endParaRPr>
          </a:p>
        </p:txBody>
      </p:sp>
      <p:pic>
        <p:nvPicPr>
          <p:cNvPr id="303" name="Picture 6"/>
          <p:cNvPicPr/>
          <p:nvPr/>
        </p:nvPicPr>
        <p:blipFill>
          <a:blip r:embed="rId2"/>
          <a:stretch/>
        </p:blipFill>
        <p:spPr>
          <a:xfrm>
            <a:off x="1331640" y="948960"/>
            <a:ext cx="6211800" cy="42793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C8226228-585F-4AED-81B3-22AC14ACC1DA}" type="slidenum">
              <a:rPr lang="en-US" sz="1200" b="0" strike="noStrike" spc="-1">
                <a:solidFill>
                  <a:srgbClr val="64BCD9"/>
                </a:solidFill>
                <a:uFill>
                  <a:solidFill>
                    <a:srgbClr val="FFFFFF"/>
                  </a:solidFill>
                </a:uFill>
                <a:latin typeface="Arial"/>
              </a:rPr>
              <a:t>12</a:t>
            </a:fld>
            <a:endParaRPr lang="en-US" sz="1200" b="0" strike="noStrike" spc="-1">
              <a:solidFill>
                <a:srgbClr val="000000"/>
              </a:solidFill>
              <a:uFill>
                <a:solidFill>
                  <a:srgbClr val="FFFFFF"/>
                </a:solidFill>
              </a:uFill>
              <a:latin typeface="Times New Roman"/>
            </a:endParaRPr>
          </a:p>
        </p:txBody>
      </p:sp>
      <p:pic>
        <p:nvPicPr>
          <p:cNvPr id="305" name="Picture 5"/>
          <p:cNvPicPr/>
          <p:nvPr/>
        </p:nvPicPr>
        <p:blipFill>
          <a:blip r:embed="rId2"/>
          <a:stretch/>
        </p:blipFill>
        <p:spPr>
          <a:xfrm>
            <a:off x="1331640" y="1124640"/>
            <a:ext cx="6463080" cy="4182840"/>
          </a:xfrm>
          <a:prstGeom prst="rect">
            <a:avLst/>
          </a:prstGeom>
          <a:ln>
            <a:noFill/>
          </a:ln>
        </p:spPr>
      </p:pic>
      <p:sp>
        <p:nvSpPr>
          <p:cNvPr id="306"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STEP 3: Crossing angle reduction</a:t>
            </a:r>
            <a:endParaRPr lang="en-US" sz="2800" b="0" strike="noStrike" spc="-1">
              <a:solidFill>
                <a:srgbClr val="000000"/>
              </a:solidFill>
              <a:uFill>
                <a:solidFill>
                  <a:srgbClr val="FFFFFF"/>
                </a:solidFill>
              </a:uFill>
              <a:latin typeface="Arial"/>
            </a:endParaRPr>
          </a:p>
        </p:txBody>
      </p:sp>
      <p:sp>
        <p:nvSpPr>
          <p:cNvPr id="307" name="CustomShape 3"/>
          <p:cNvSpPr/>
          <p:nvPr/>
        </p:nvSpPr>
        <p:spPr>
          <a:xfrm>
            <a:off x="682920" y="5482800"/>
            <a:ext cx="8218800" cy="908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To increase the BBLR the X-ing angle was reduced. Great synergy with the OP tools developed for the crossing angle anti-leveling. </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45907D4-A2BB-46A1-815A-AF738D2A9E3A}" type="slidenum">
              <a:rPr lang="en-US" sz="1200" b="0" strike="noStrike" spc="-1">
                <a:solidFill>
                  <a:srgbClr val="64BCD9"/>
                </a:solidFill>
                <a:uFill>
                  <a:solidFill>
                    <a:srgbClr val="FFFFFF"/>
                  </a:solidFill>
                </a:uFill>
                <a:latin typeface="Arial"/>
              </a:rPr>
              <a:t>13</a:t>
            </a:fld>
            <a:endParaRPr lang="en-US" sz="1200" b="0" strike="noStrike" spc="-1">
              <a:solidFill>
                <a:srgbClr val="000000"/>
              </a:solidFill>
              <a:uFill>
                <a:solidFill>
                  <a:srgbClr val="FFFFFF"/>
                </a:solidFill>
              </a:uFill>
              <a:latin typeface="Times New Roman"/>
            </a:endParaRPr>
          </a:p>
        </p:txBody>
      </p:sp>
      <p:sp>
        <p:nvSpPr>
          <p:cNvPr id="309"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Finally: powering the wires</a:t>
            </a:r>
            <a:endParaRPr lang="fr-FR" sz="2800" b="0" strike="noStrike" spc="-1">
              <a:solidFill>
                <a:srgbClr val="000000"/>
              </a:solidFill>
              <a:uFill>
                <a:solidFill>
                  <a:srgbClr val="FFFFFF"/>
                </a:solidFill>
              </a:uFill>
              <a:latin typeface="Arial"/>
            </a:endParaRPr>
          </a:p>
        </p:txBody>
      </p:sp>
      <p:sp>
        <p:nvSpPr>
          <p:cNvPr id="310" name="CustomShape 3"/>
          <p:cNvSpPr/>
          <p:nvPr/>
        </p:nvSpPr>
        <p:spPr>
          <a:xfrm>
            <a:off x="612000" y="5004720"/>
            <a:ext cx="80744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During the powering of the wires the tunes of the beam (and its position) has to be controlled. The BBCW can move the Q of ~0.01: dipolar and quadrupolar contributions of the wires were compensated with feed-forward trims [backup slides].</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311" name="Picture 1"/>
          <p:cNvPicPr/>
          <p:nvPr/>
        </p:nvPicPr>
        <p:blipFill>
          <a:blip r:embed="rId2"/>
          <a:stretch/>
        </p:blipFill>
        <p:spPr>
          <a:xfrm>
            <a:off x="1619640" y="1108800"/>
            <a:ext cx="5757120" cy="3895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585DE0A-55E0-479D-A5DD-BA0EFAEF8B44}" type="slidenum">
              <a:rPr lang="en-US" sz="1200" b="0" strike="noStrike" spc="-1">
                <a:solidFill>
                  <a:srgbClr val="64BCD9"/>
                </a:solidFill>
                <a:uFill>
                  <a:solidFill>
                    <a:srgbClr val="FFFFFF"/>
                  </a:solidFill>
                </a:uFill>
                <a:latin typeface="Arial"/>
              </a:rPr>
              <a:t>14</a:t>
            </a:fld>
            <a:endParaRPr lang="en-US" sz="1200" b="0" strike="noStrike" spc="-1">
              <a:solidFill>
                <a:srgbClr val="000000"/>
              </a:solidFill>
              <a:uFill>
                <a:solidFill>
                  <a:srgbClr val="FFFFFF"/>
                </a:solidFill>
              </a:uFill>
              <a:latin typeface="Times New Roman"/>
            </a:endParaRPr>
          </a:p>
        </p:txBody>
      </p:sp>
      <p:sp>
        <p:nvSpPr>
          <p:cNvPr id="313"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Results on the compensation (I)</a:t>
            </a:r>
            <a:endParaRPr lang="fr-FR" sz="2800" b="0" strike="noStrike" spc="-1">
              <a:solidFill>
                <a:srgbClr val="000000"/>
              </a:solidFill>
              <a:uFill>
                <a:solidFill>
                  <a:srgbClr val="FFFFFF"/>
                </a:solidFill>
              </a:uFill>
              <a:latin typeface="Arial"/>
            </a:endParaRPr>
          </a:p>
        </p:txBody>
      </p:sp>
      <p:sp>
        <p:nvSpPr>
          <p:cNvPr id="314" name="CustomShape 3"/>
          <p:cNvSpPr/>
          <p:nvPr/>
        </p:nvSpPr>
        <p:spPr>
          <a:xfrm>
            <a:off x="972000" y="4894560"/>
            <a:ext cx="80744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Compensation seen from the </a:t>
            </a:r>
            <a:r>
              <a:rPr lang="en-US" sz="2000" b="0" strike="noStrike" spc="-1">
                <a:solidFill>
                  <a:srgbClr val="5A5A5A"/>
                </a:solidFill>
                <a:uFill>
                  <a:solidFill>
                    <a:srgbClr val="FFFFFF"/>
                  </a:solidFill>
                </a:uFill>
                <a:latin typeface="Symbol"/>
                <a:ea typeface="Symbol"/>
              </a:rPr>
              <a:t>s</a:t>
            </a:r>
            <a:r>
              <a:rPr lang="en-US" sz="2000" b="0" strike="noStrike" spc="-1" baseline="-25000">
                <a:solidFill>
                  <a:srgbClr val="5A5A5A"/>
                </a:solidFill>
                <a:uFill>
                  <a:solidFill>
                    <a:srgbClr val="FFFFFF"/>
                  </a:solidFill>
                </a:uFill>
                <a:latin typeface="Arial"/>
                <a:ea typeface="Symbol"/>
              </a:rPr>
              <a:t>eff </a:t>
            </a:r>
            <a:r>
              <a:rPr lang="en-US" sz="2000" b="0" strike="noStrike" spc="-1">
                <a:solidFill>
                  <a:srgbClr val="5A5A5A"/>
                </a:solidFill>
                <a:uFill>
                  <a:solidFill>
                    <a:srgbClr val="FFFFFF"/>
                  </a:solidFill>
                </a:uFill>
                <a:latin typeface="Arial"/>
                <a:ea typeface="Symbol"/>
              </a:rPr>
              <a:t>[credit to N. Karastathis].</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1" strike="noStrike" spc="-1">
                <a:solidFill>
                  <a:srgbClr val="008100"/>
                </a:solidFill>
                <a:uFill>
                  <a:solidFill>
                    <a:srgbClr val="FFFFFF"/>
                  </a:solidFill>
                </a:uFill>
                <a:latin typeface="Arial"/>
                <a:ea typeface="Symbol"/>
              </a:rPr>
              <a:t>Clear effect on the BBCW when switching-off: signal compatible with a contraction of the DA. </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1" strike="noStrike" spc="-1">
                <a:solidFill>
                  <a:srgbClr val="FF0000"/>
                </a:solidFill>
                <a:uFill>
                  <a:solidFill>
                    <a:srgbClr val="FFFFFF"/>
                  </a:solidFill>
                </a:uFill>
                <a:latin typeface="Arial"/>
                <a:ea typeface="Symbol"/>
              </a:rPr>
              <a:t>We need a long integration time (very delicate observable). </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315" name="Picture 2"/>
          <p:cNvPicPr/>
          <p:nvPr/>
        </p:nvPicPr>
        <p:blipFill>
          <a:blip r:embed="rId3"/>
          <a:stretch/>
        </p:blipFill>
        <p:spPr>
          <a:xfrm>
            <a:off x="1439640" y="981000"/>
            <a:ext cx="6264360" cy="38181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TextShape 1"/>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317"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5DE72939-5A77-45C4-9B5D-8D9B8F294D9B}" type="slidenum">
              <a:rPr lang="en-US" sz="1200" b="0" strike="noStrike" spc="-1">
                <a:solidFill>
                  <a:srgbClr val="64BCD9"/>
                </a:solidFill>
                <a:uFill>
                  <a:solidFill>
                    <a:srgbClr val="FFFFFF"/>
                  </a:solidFill>
                </a:uFill>
                <a:latin typeface="Arial"/>
              </a:rPr>
              <a:t>15</a:t>
            </a:fld>
            <a:endParaRPr lang="en-US" sz="1200" b="0" strike="noStrike" spc="-1">
              <a:solidFill>
                <a:srgbClr val="000000"/>
              </a:solidFill>
              <a:uFill>
                <a:solidFill>
                  <a:srgbClr val="FFFFFF"/>
                </a:solidFill>
              </a:uFill>
              <a:latin typeface="Times New Roman"/>
            </a:endParaRPr>
          </a:p>
        </p:txBody>
      </p:sp>
      <p:sp>
        <p:nvSpPr>
          <p:cNvPr id="318" name="TextShape 3"/>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Result on the compensation (II)</a:t>
            </a:r>
            <a:endParaRPr lang="fr-FR" sz="2800" b="0" strike="noStrike" spc="-1">
              <a:solidFill>
                <a:srgbClr val="000000"/>
              </a:solidFill>
              <a:uFill>
                <a:solidFill>
                  <a:srgbClr val="FFFFFF"/>
                </a:solidFill>
              </a:uFill>
              <a:latin typeface="Arial"/>
            </a:endParaRPr>
          </a:p>
        </p:txBody>
      </p:sp>
      <p:sp>
        <p:nvSpPr>
          <p:cNvPr id="319" name="CustomShape 4"/>
          <p:cNvSpPr/>
          <p:nvPr/>
        </p:nvSpPr>
        <p:spPr>
          <a:xfrm>
            <a:off x="654480" y="4997160"/>
            <a:ext cx="820800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u="sng" strike="noStrike" spc="-1">
                <a:solidFill>
                  <a:srgbClr val="5A5A5A"/>
                </a:solidFill>
                <a:uFill>
                  <a:solidFill>
                    <a:srgbClr val="FFFFFF"/>
                  </a:solidFill>
                </a:uFill>
                <a:latin typeface="Arial"/>
              </a:rPr>
              <a:t>Using dBLM signals </a:t>
            </a:r>
            <a:r>
              <a:rPr lang="en-US" sz="2000" b="0" strike="noStrike" spc="-1">
                <a:solidFill>
                  <a:srgbClr val="5A5A5A"/>
                </a:solidFill>
                <a:uFill>
                  <a:solidFill>
                    <a:srgbClr val="FFFFFF"/>
                  </a:solidFill>
                </a:uFill>
                <a:latin typeface="Arial"/>
              </a:rPr>
              <a:t>to compute the cross-section</a:t>
            </a:r>
            <a:r>
              <a:rPr lang="en-US" sz="2000" b="1" strike="noStrike" spc="-1">
                <a:solidFill>
                  <a:srgbClr val="00B050"/>
                </a:solidFill>
                <a:uFill>
                  <a:solidFill>
                    <a:srgbClr val="FFFFFF"/>
                  </a:solidFill>
                </a:uFill>
                <a:latin typeface="Arial"/>
              </a:rPr>
              <a:t>  </a:t>
            </a:r>
            <a:r>
              <a:rPr lang="en-US" sz="2000" b="0" strike="noStrike" spc="-1">
                <a:solidFill>
                  <a:srgbClr val="5A5A5A"/>
                </a:solidFill>
                <a:uFill>
                  <a:solidFill>
                    <a:srgbClr val="FFFFFF"/>
                  </a:solidFill>
                </a:uFill>
                <a:latin typeface="Arial"/>
              </a:rPr>
              <a:t>[credit to A. Poyet].</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1" strike="noStrike" spc="-1">
                <a:solidFill>
                  <a:srgbClr val="00B050"/>
                </a:solidFill>
                <a:uFill>
                  <a:solidFill>
                    <a:srgbClr val="FFFFFF"/>
                  </a:solidFill>
                </a:uFill>
                <a:latin typeface="Arial"/>
              </a:rPr>
              <a:t>Improved time resolution.</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1" strike="noStrike" spc="-1">
                <a:solidFill>
                  <a:srgbClr val="E56E05"/>
                </a:solidFill>
                <a:uFill>
                  <a:solidFill>
                    <a:srgbClr val="FFFFFF"/>
                  </a:solidFill>
                </a:uFill>
                <a:latin typeface="Arial"/>
              </a:rPr>
              <a:t>Further checks on calibration needed.</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320" name="Picture 1"/>
          <p:cNvPicPr/>
          <p:nvPr/>
        </p:nvPicPr>
        <p:blipFill>
          <a:blip r:embed="rId3"/>
          <a:stretch/>
        </p:blipFill>
        <p:spPr>
          <a:xfrm>
            <a:off x="1175400" y="908640"/>
            <a:ext cx="6792840" cy="37908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06CFE97-6145-4C95-9D7F-E70AA488CA77}" type="slidenum">
              <a:rPr lang="en-US" sz="1200" b="0" strike="noStrike" spc="-1">
                <a:solidFill>
                  <a:srgbClr val="64BCD9"/>
                </a:solidFill>
                <a:uFill>
                  <a:solidFill>
                    <a:srgbClr val="FFFFFF"/>
                  </a:solidFill>
                </a:uFill>
                <a:latin typeface="Arial"/>
              </a:rPr>
              <a:t>16</a:t>
            </a:fld>
            <a:endParaRPr lang="en-US" sz="1200" b="0" strike="noStrike" spc="-1">
              <a:solidFill>
                <a:srgbClr val="000000"/>
              </a:solidFill>
              <a:uFill>
                <a:solidFill>
                  <a:srgbClr val="FFFFFF"/>
                </a:solidFill>
              </a:uFill>
              <a:latin typeface="Times New Roman"/>
            </a:endParaRPr>
          </a:p>
        </p:txBody>
      </p:sp>
      <p:sp>
        <p:nvSpPr>
          <p:cNvPr id="322"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Result on the compensation (III)</a:t>
            </a:r>
            <a:endParaRPr lang="fr-FR" sz="2800" b="0" strike="noStrike" spc="-1">
              <a:solidFill>
                <a:srgbClr val="000000"/>
              </a:solidFill>
              <a:uFill>
                <a:solidFill>
                  <a:srgbClr val="FFFFFF"/>
                </a:solidFill>
              </a:uFill>
              <a:latin typeface="Arial"/>
            </a:endParaRPr>
          </a:p>
        </p:txBody>
      </p:sp>
      <p:sp>
        <p:nvSpPr>
          <p:cNvPr id="323" name="CustomShape 3"/>
          <p:cNvSpPr/>
          <p:nvPr/>
        </p:nvSpPr>
        <p:spPr>
          <a:xfrm>
            <a:off x="612000" y="5004720"/>
            <a:ext cx="80744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From the FBCT signals compensation on the losses [credit to M. Hostettler].</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1" strike="noStrike" spc="-1">
                <a:solidFill>
                  <a:srgbClr val="00B050"/>
                </a:solidFill>
                <a:uFill>
                  <a:solidFill>
                    <a:srgbClr val="FFFFFF"/>
                  </a:solidFill>
                </a:uFill>
                <a:latin typeface="Arial"/>
              </a:rPr>
              <a:t>Clear effect of the BBCW.</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324" name="Picture 3"/>
          <p:cNvPicPr/>
          <p:nvPr/>
        </p:nvPicPr>
        <p:blipFill>
          <a:blip r:embed="rId3"/>
          <a:stretch/>
        </p:blipFill>
        <p:spPr>
          <a:xfrm>
            <a:off x="1283400" y="838800"/>
            <a:ext cx="6732000" cy="41655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BFC6F504-85E7-43A3-AF62-E405F0C36848}" type="slidenum">
              <a:rPr lang="en-US" sz="1200" b="0" strike="noStrike" spc="-1">
                <a:solidFill>
                  <a:srgbClr val="64BCD9"/>
                </a:solidFill>
                <a:uFill>
                  <a:solidFill>
                    <a:srgbClr val="FFFFFF"/>
                  </a:solidFill>
                </a:uFill>
                <a:latin typeface="Arial"/>
              </a:rPr>
              <a:t>17</a:t>
            </a:fld>
            <a:endParaRPr lang="en-US" sz="1200" b="0" strike="noStrike" spc="-1">
              <a:solidFill>
                <a:srgbClr val="000000"/>
              </a:solidFill>
              <a:uFill>
                <a:solidFill>
                  <a:srgbClr val="FFFFFF"/>
                </a:solidFill>
              </a:uFill>
              <a:latin typeface="Times New Roman"/>
            </a:endParaRPr>
          </a:p>
        </p:txBody>
      </p:sp>
      <p:sp>
        <p:nvSpPr>
          <p:cNvPr id="326"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Summary of the experimental results of MD1</a:t>
            </a:r>
            <a:endParaRPr lang="fr-FR" sz="2800" b="0" strike="noStrike" spc="-1">
              <a:solidFill>
                <a:srgbClr val="000000"/>
              </a:solidFill>
              <a:uFill>
                <a:solidFill>
                  <a:srgbClr val="FFFFFF"/>
                </a:solidFill>
              </a:uFill>
              <a:latin typeface="Arial"/>
            </a:endParaRPr>
          </a:p>
        </p:txBody>
      </p:sp>
      <p:sp>
        <p:nvSpPr>
          <p:cNvPr id="327" name="CustomShape 3"/>
          <p:cNvSpPr/>
          <p:nvPr/>
        </p:nvSpPr>
        <p:spPr>
          <a:xfrm>
            <a:off x="588240" y="1340640"/>
            <a:ext cx="8098200" cy="4608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92500" lnSpcReduction="20000"/>
          </a:bodyPr>
          <a:lstStyle/>
          <a:p>
            <a:pPr marL="343080" indent="-342720">
              <a:lnSpc>
                <a:spcPct val="100000"/>
              </a:lnSpc>
              <a:spcBef>
                <a:spcPts val="479"/>
              </a:spcBef>
              <a:buClr>
                <a:srgbClr val="FB963C"/>
              </a:buClr>
              <a:buFont typeface="Wingdings" charset="2"/>
              <a:buChar char=""/>
            </a:pPr>
            <a:r>
              <a:rPr lang="en-US" sz="2400" b="0" strike="noStrike" spc="-1">
                <a:solidFill>
                  <a:srgbClr val="00B050"/>
                </a:solidFill>
                <a:uFill>
                  <a:solidFill>
                    <a:srgbClr val="FFFFFF"/>
                  </a:solidFill>
                </a:uFill>
                <a:latin typeface="Arial"/>
              </a:rPr>
              <a:t>During the MD2202 it was observed for the first time in LHC the effect of a direct compensation of the BBCW. The setting-up procedures were tested and validated. </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5A5A5A"/>
                </a:solidFill>
                <a:uFill>
                  <a:solidFill>
                    <a:srgbClr val="FFFFFF"/>
                  </a:solidFill>
                </a:uFill>
                <a:latin typeface="Arial"/>
              </a:rPr>
              <a:t>The HW (interlock, PCs, jaws temperature/cooling, collimators…) worked smoothly.</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5A5A5A"/>
                </a:solidFill>
                <a:uFill>
                  <a:solidFill>
                    <a:srgbClr val="FFFFFF"/>
                  </a:solidFill>
                </a:uFill>
                <a:latin typeface="Arial"/>
              </a:rPr>
              <a:t>There is a lot of margin of improvement in the procedure: beta-beating/tune feedforward (Luis from Rogelio’s team is working on it) and a smoother orchestration of the feedforward trims (Matteo is working on it).</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5A5A5A"/>
                </a:solidFill>
                <a:uFill>
                  <a:solidFill>
                    <a:srgbClr val="FFFFFF"/>
                  </a:solidFill>
                </a:uFill>
                <a:latin typeface="Arial"/>
              </a:rPr>
              <a:t>It is very important to explore the I</a:t>
            </a:r>
            <a:r>
              <a:rPr lang="en-US" sz="2400" b="0" strike="noStrike" spc="-1" baseline="-25000">
                <a:solidFill>
                  <a:srgbClr val="5A5A5A"/>
                </a:solidFill>
                <a:uFill>
                  <a:solidFill>
                    <a:srgbClr val="FFFFFF"/>
                  </a:solidFill>
                </a:uFill>
                <a:latin typeface="Arial"/>
              </a:rPr>
              <a:t>w</a:t>
            </a:r>
            <a:r>
              <a:rPr lang="en-US" sz="2400" b="0" strike="noStrike" spc="-1">
                <a:solidFill>
                  <a:srgbClr val="5A5A5A"/>
                </a:solidFill>
                <a:uFill>
                  <a:solidFill>
                    <a:srgbClr val="FFFFFF"/>
                  </a:solidFill>
                </a:uFill>
                <a:latin typeface="Arial"/>
              </a:rPr>
              <a:t> and d</a:t>
            </a:r>
            <a:r>
              <a:rPr lang="en-US" sz="2400" b="0" strike="noStrike" spc="-1" baseline="-25000">
                <a:solidFill>
                  <a:srgbClr val="5A5A5A"/>
                </a:solidFill>
                <a:uFill>
                  <a:solidFill>
                    <a:srgbClr val="FFFFFF"/>
                  </a:solidFill>
                </a:uFill>
                <a:latin typeface="Arial"/>
              </a:rPr>
              <a:t>w</a:t>
            </a:r>
            <a:r>
              <a:rPr lang="en-US" sz="2400" b="0" strike="noStrike" spc="-1">
                <a:solidFill>
                  <a:srgbClr val="5A5A5A"/>
                </a:solidFill>
                <a:uFill>
                  <a:solidFill>
                    <a:srgbClr val="FFFFFF"/>
                  </a:solidFill>
                </a:uFill>
                <a:latin typeface="Arial"/>
              </a:rPr>
              <a:t> parameter space and correlate it with the analytical model and the tracking results.</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Outline</a:t>
            </a:r>
            <a:endParaRPr lang="fr-FR" sz="2800" b="0" strike="noStrike" spc="-1">
              <a:solidFill>
                <a:srgbClr val="000000"/>
              </a:solidFill>
              <a:uFill>
                <a:solidFill>
                  <a:srgbClr val="FFFFFF"/>
                </a:solidFill>
              </a:uFill>
              <a:latin typeface="Arial"/>
            </a:endParaRPr>
          </a:p>
        </p:txBody>
      </p:sp>
      <p:sp>
        <p:nvSpPr>
          <p:cNvPr id="329"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E552935F-47D4-4D62-918F-AE7CA57FF9EB}" type="slidenum">
              <a:rPr lang="en-US" sz="1200" b="0" strike="noStrike" spc="-1">
                <a:solidFill>
                  <a:srgbClr val="64BCD9"/>
                </a:solidFill>
                <a:uFill>
                  <a:solidFill>
                    <a:srgbClr val="FFFFFF"/>
                  </a:solidFill>
                </a:uFill>
                <a:latin typeface="Arial"/>
              </a:rPr>
              <a:t>18</a:t>
            </a:fld>
            <a:endParaRPr lang="en-US" sz="1200" b="0" strike="noStrike" spc="-1">
              <a:solidFill>
                <a:srgbClr val="000000"/>
              </a:solidFill>
              <a:uFill>
                <a:solidFill>
                  <a:srgbClr val="FFFFFF"/>
                </a:solidFill>
              </a:uFill>
              <a:latin typeface="Times New Roman"/>
            </a:endParaRPr>
          </a:p>
        </p:txBody>
      </p:sp>
      <p:sp>
        <p:nvSpPr>
          <p:cNvPr id="330" name="CustomShape 3"/>
          <p:cNvSpPr/>
          <p:nvPr/>
        </p:nvSpPr>
        <p:spPr>
          <a:xfrm>
            <a:off x="1187640" y="2061000"/>
            <a:ext cx="7498800" cy="259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660"/>
              </a:spcBef>
              <a:buClr>
                <a:srgbClr val="FB963C"/>
              </a:buClr>
              <a:buFont typeface="Wingdings" charset="2"/>
              <a:buChar char=""/>
            </a:pPr>
            <a:r>
              <a:rPr lang="en-US" sz="3300" b="0" strike="noStrike" spc="-1">
                <a:solidFill>
                  <a:srgbClr val="D9D9D9"/>
                </a:solidFill>
                <a:uFill>
                  <a:solidFill>
                    <a:srgbClr val="FFFFFF"/>
                  </a:solidFill>
                </a:uFill>
                <a:latin typeface="Arial"/>
              </a:rPr>
              <a:t>Experimental results in MD1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Numerical results from the RDT</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D9D9D9"/>
                </a:solidFill>
                <a:uFill>
                  <a:solidFill>
                    <a:srgbClr val="FFFFFF"/>
                  </a:solidFill>
                </a:uFill>
                <a:latin typeface="Arial"/>
              </a:rPr>
              <a:t>Tracking results for LHC and HL-LHC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D9D9D9"/>
                </a:solidFill>
                <a:uFill>
                  <a:solidFill>
                    <a:srgbClr val="FFFFFF"/>
                  </a:solidFill>
                </a:uFill>
                <a:latin typeface="Arial"/>
              </a:rPr>
              <a:t>Conclusions and plans</a:t>
            </a:r>
            <a:endParaRPr lang="en-US" sz="3300" b="0" strike="noStrike" spc="-1">
              <a:solidFill>
                <a:srgbClr val="000000"/>
              </a:solidFill>
              <a:uFill>
                <a:solidFill>
                  <a:srgbClr val="FFFFFF"/>
                </a:solidFill>
              </a:uFill>
              <a:latin typeface="Arial"/>
            </a:endParaRPr>
          </a:p>
          <a:p>
            <a:pPr>
              <a:lnSpc>
                <a:spcPct val="100000"/>
              </a:lnSpc>
              <a:spcBef>
                <a:spcPts val="400"/>
              </a:spcBef>
            </a:pPr>
            <a:endParaRPr lang="en-US" sz="33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F154443D-E17E-41B0-BD1B-B06D56DEC5BE}" type="slidenum">
              <a:rPr lang="en-US" sz="1200" b="0" strike="noStrike" spc="-1">
                <a:solidFill>
                  <a:srgbClr val="64BCD9"/>
                </a:solidFill>
                <a:uFill>
                  <a:solidFill>
                    <a:srgbClr val="FFFFFF"/>
                  </a:solidFill>
                </a:uFill>
                <a:latin typeface="Arial"/>
              </a:rPr>
              <a:t>19</a:t>
            </a:fld>
            <a:endParaRPr lang="en-US" sz="1200" b="0" strike="noStrike" spc="-1">
              <a:solidFill>
                <a:srgbClr val="000000"/>
              </a:solidFill>
              <a:uFill>
                <a:solidFill>
                  <a:srgbClr val="FFFFFF"/>
                </a:solidFill>
              </a:uFill>
              <a:latin typeface="Times New Roman"/>
            </a:endParaRPr>
          </a:p>
        </p:txBody>
      </p:sp>
      <p:sp>
        <p:nvSpPr>
          <p:cNvPr id="332"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Numerical results from the RDT</a:t>
            </a:r>
            <a:endParaRPr lang="fr-FR" sz="2800" b="0" strike="noStrike" spc="-1">
              <a:solidFill>
                <a:srgbClr val="000000"/>
              </a:solidFill>
              <a:uFill>
                <a:solidFill>
                  <a:srgbClr val="FFFFFF"/>
                </a:solidFill>
              </a:uFill>
              <a:latin typeface="Arial"/>
            </a:endParaRPr>
          </a:p>
        </p:txBody>
      </p:sp>
      <p:sp>
        <p:nvSpPr>
          <p:cNvPr id="333" name="CustomShape 3"/>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34" name="CustomShape 4"/>
          <p:cNvSpPr/>
          <p:nvPr/>
        </p:nvSpPr>
        <p:spPr>
          <a:xfrm>
            <a:off x="1331640" y="908640"/>
            <a:ext cx="8143560" cy="38664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just">
              <a:lnSpc>
                <a:spcPct val="100000"/>
              </a:lnSpc>
              <a:spcBef>
                <a:spcPts val="360"/>
              </a:spcBef>
            </a:pPr>
            <a:r>
              <a:rPr lang="en-US" sz="1800" b="0" strike="noStrike" spc="-1">
                <a:solidFill>
                  <a:srgbClr val="5A5A5A"/>
                </a:solidFill>
                <a:uFill>
                  <a:solidFill>
                    <a:srgbClr val="FFFFFF"/>
                  </a:solidFill>
                </a:uFill>
                <a:latin typeface="Arial"/>
              </a:rPr>
              <a:t>We will use the RDT criterion presented and described in details in  </a:t>
            </a:r>
            <a:endParaRPr lang="en-US" sz="1800" b="0" strike="noStrike" spc="-1">
              <a:solidFill>
                <a:srgbClr val="000000"/>
              </a:solidFill>
              <a:uFill>
                <a:solidFill>
                  <a:srgbClr val="FFFFFF"/>
                </a:solidFill>
              </a:uFill>
              <a:latin typeface="Arial"/>
            </a:endParaRPr>
          </a:p>
        </p:txBody>
      </p:sp>
      <p:pic>
        <p:nvPicPr>
          <p:cNvPr id="335" name="Picture 2"/>
          <p:cNvPicPr/>
          <p:nvPr/>
        </p:nvPicPr>
        <p:blipFill>
          <a:blip r:embed="rId3"/>
          <a:srcRect b="77041"/>
          <a:stretch/>
        </p:blipFill>
        <p:spPr>
          <a:xfrm>
            <a:off x="1331640" y="1295640"/>
            <a:ext cx="6703920" cy="1195920"/>
          </a:xfrm>
          <a:prstGeom prst="rect">
            <a:avLst/>
          </a:prstGeom>
          <a:ln w="12600">
            <a:solidFill>
              <a:srgbClr val="FF0000"/>
            </a:solidFill>
            <a:round/>
          </a:ln>
        </p:spPr>
      </p:pic>
      <p:pic>
        <p:nvPicPr>
          <p:cNvPr id="336" name="Picture 3"/>
          <p:cNvPicPr/>
          <p:nvPr/>
        </p:nvPicPr>
        <p:blipFill>
          <a:blip r:embed="rId4"/>
          <a:srcRect r="44846"/>
          <a:stretch/>
        </p:blipFill>
        <p:spPr>
          <a:xfrm>
            <a:off x="1115640" y="3232440"/>
            <a:ext cx="2664000" cy="1071000"/>
          </a:xfrm>
          <a:prstGeom prst="rect">
            <a:avLst/>
          </a:prstGeom>
          <a:ln>
            <a:noFill/>
          </a:ln>
        </p:spPr>
      </p:pic>
      <p:sp>
        <p:nvSpPr>
          <p:cNvPr id="337" name="CustomShape 5"/>
          <p:cNvSpPr/>
          <p:nvPr/>
        </p:nvSpPr>
        <p:spPr>
          <a:xfrm>
            <a:off x="1475640" y="2600280"/>
            <a:ext cx="6765120" cy="38664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just">
              <a:lnSpc>
                <a:spcPct val="100000"/>
              </a:lnSpc>
              <a:spcBef>
                <a:spcPts val="360"/>
              </a:spcBef>
            </a:pPr>
            <a:r>
              <a:rPr lang="en-US" sz="1800" b="0" strike="noStrike" spc="-1">
                <a:solidFill>
                  <a:srgbClr val="5A5A5A"/>
                </a:solidFill>
                <a:uFill>
                  <a:solidFill>
                    <a:srgbClr val="FFFFFF"/>
                  </a:solidFill>
                </a:uFill>
                <a:latin typeface="Arial"/>
              </a:rPr>
              <a:t>Goal: compensate the BBLR RDTs by using 2 BBCs per IP. </a:t>
            </a:r>
            <a:endParaRPr lang="en-US" sz="1800" b="0" strike="noStrike" spc="-1">
              <a:solidFill>
                <a:srgbClr val="000000"/>
              </a:solidFill>
              <a:uFill>
                <a:solidFill>
                  <a:srgbClr val="FFFFFF"/>
                </a:solidFill>
              </a:uFill>
              <a:latin typeface="Arial"/>
            </a:endParaRPr>
          </a:p>
        </p:txBody>
      </p:sp>
      <p:pic>
        <p:nvPicPr>
          <p:cNvPr id="338" name="Picture 4"/>
          <p:cNvPicPr/>
          <p:nvPr/>
        </p:nvPicPr>
        <p:blipFill>
          <a:blip r:embed="rId5"/>
          <a:stretch/>
        </p:blipFill>
        <p:spPr>
          <a:xfrm>
            <a:off x="4932000" y="3173760"/>
            <a:ext cx="3654360" cy="1275840"/>
          </a:xfrm>
          <a:prstGeom prst="rect">
            <a:avLst/>
          </a:prstGeom>
          <a:ln>
            <a:noFill/>
          </a:ln>
        </p:spPr>
      </p:pic>
      <p:sp>
        <p:nvSpPr>
          <p:cNvPr id="339" name="CustomShape 6"/>
          <p:cNvSpPr/>
          <p:nvPr/>
        </p:nvSpPr>
        <p:spPr>
          <a:xfrm>
            <a:off x="1187640" y="4399200"/>
            <a:ext cx="7399080" cy="231696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77500" lnSpcReduction="20000"/>
          </a:bodyPr>
          <a:lstStyle/>
          <a:p>
            <a:pPr algn="just">
              <a:lnSpc>
                <a:spcPct val="100000"/>
              </a:lnSpc>
              <a:spcBef>
                <a:spcPts val="400"/>
              </a:spcBef>
            </a:pPr>
            <a:r>
              <a:rPr lang="en-US" sz="2000" b="0" strike="noStrike" spc="-1">
                <a:solidFill>
                  <a:srgbClr val="5A5A5A"/>
                </a:solidFill>
                <a:uFill>
                  <a:solidFill>
                    <a:srgbClr val="FFFFFF"/>
                  </a:solidFill>
                </a:uFill>
                <a:latin typeface="Arial"/>
              </a:rPr>
              <a:t>Assuming </a:t>
            </a:r>
            <a:endParaRPr lang="en-US" sz="2000" b="0" strike="noStrike" spc="-1">
              <a:solidFill>
                <a:srgbClr val="000000"/>
              </a:solidFill>
              <a:uFill>
                <a:solidFill>
                  <a:srgbClr val="FFFFFF"/>
                </a:solidFill>
              </a:uFill>
              <a:latin typeface="Arial"/>
            </a:endParaRPr>
          </a:p>
          <a:p>
            <a:pPr marL="800280" lvl="1"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rPr>
              <a:t>the same N</a:t>
            </a:r>
            <a:r>
              <a:rPr lang="en-US" sz="1800" b="0" strike="noStrike" spc="-1" baseline="-25000">
                <a:solidFill>
                  <a:srgbClr val="5A5A5A"/>
                </a:solidFill>
                <a:uFill>
                  <a:solidFill>
                    <a:srgbClr val="FFFFFF"/>
                  </a:solidFill>
                </a:uFill>
                <a:latin typeface="Arial"/>
              </a:rPr>
              <a:t>w</a:t>
            </a:r>
            <a:r>
              <a:rPr lang="en-US" sz="1800" b="0" strike="noStrike" spc="-1">
                <a:solidFill>
                  <a:srgbClr val="5A5A5A"/>
                </a:solidFill>
                <a:uFill>
                  <a:solidFill>
                    <a:srgbClr val="FFFFFF"/>
                  </a:solidFill>
                </a:uFill>
                <a:latin typeface="Arial"/>
              </a:rPr>
              <a:t> and d</a:t>
            </a:r>
            <a:r>
              <a:rPr lang="en-US" sz="1800" b="0" strike="noStrike" spc="-1" baseline="-25000">
                <a:solidFill>
                  <a:srgbClr val="5A5A5A"/>
                </a:solidFill>
                <a:uFill>
                  <a:solidFill>
                    <a:srgbClr val="FFFFFF"/>
                  </a:solidFill>
                </a:uFill>
                <a:latin typeface="Arial"/>
              </a:rPr>
              <a:t>w</a:t>
            </a:r>
            <a:r>
              <a:rPr lang="en-US" sz="1800" b="0" strike="noStrike" spc="-1">
                <a:solidFill>
                  <a:srgbClr val="5A5A5A"/>
                </a:solidFill>
                <a:uFill>
                  <a:solidFill>
                    <a:srgbClr val="FFFFFF"/>
                  </a:solidFill>
                </a:uFill>
                <a:latin typeface="Arial"/>
              </a:rPr>
              <a:t> for both BBCWs,</a:t>
            </a:r>
            <a:endParaRPr lang="en-US" sz="1800" b="0" strike="noStrike" spc="-1">
              <a:solidFill>
                <a:srgbClr val="000000"/>
              </a:solidFill>
              <a:uFill>
                <a:solidFill>
                  <a:srgbClr val="FFFFFF"/>
                </a:solidFill>
              </a:uFill>
              <a:latin typeface="Arial"/>
            </a:endParaRPr>
          </a:p>
          <a:p>
            <a:pPr marL="800280" lvl="1"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rPr>
              <a:t>that the strong beam acts as a DC wire,</a:t>
            </a:r>
            <a:endParaRPr lang="en-US" sz="1800" b="0" strike="noStrike" spc="-1">
              <a:solidFill>
                <a:srgbClr val="000000"/>
              </a:solidFill>
              <a:uFill>
                <a:solidFill>
                  <a:srgbClr val="FFFFFF"/>
                </a:solidFill>
              </a:uFill>
              <a:latin typeface="Arial"/>
            </a:endParaRPr>
          </a:p>
          <a:p>
            <a:pPr marL="800280" lvl="1"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rPr>
              <a:t>that the phase advance between BBLRs and BBLRs/BBCW is 0 or 180 deg.</a:t>
            </a:r>
            <a:endParaRPr lang="en-US" sz="1800" b="0" strike="noStrike" spc="-1">
              <a:solidFill>
                <a:srgbClr val="000000"/>
              </a:solidFill>
              <a:uFill>
                <a:solidFill>
                  <a:srgbClr val="FFFFFF"/>
                </a:solidFill>
              </a:uFill>
              <a:latin typeface="Arial"/>
            </a:endParaRPr>
          </a:p>
          <a:p>
            <a:pPr marL="57240" algn="just">
              <a:lnSpc>
                <a:spcPct val="100000"/>
              </a:lnSpc>
              <a:spcBef>
                <a:spcPts val="400"/>
              </a:spcBef>
            </a:pPr>
            <a:r>
              <a:rPr lang="en-US" sz="2000" b="0" strike="noStrike" spc="-1">
                <a:solidFill>
                  <a:srgbClr val="5A5A5A"/>
                </a:solidFill>
                <a:uFill>
                  <a:solidFill>
                    <a:srgbClr val="FFFFFF"/>
                  </a:solidFill>
                </a:uFill>
                <a:latin typeface="Arial"/>
              </a:rPr>
              <a:t>the paper </a:t>
            </a:r>
            <a:r>
              <a:rPr lang="en-US" sz="2000" b="0" strike="noStrike" spc="-1">
                <a:solidFill>
                  <a:srgbClr val="000000"/>
                </a:solidFill>
                <a:uFill>
                  <a:solidFill>
                    <a:srgbClr val="FFFFFF"/>
                  </a:solidFill>
                </a:uFill>
                <a:latin typeface="Arial"/>
              </a:rPr>
              <a:t>gives</a:t>
            </a:r>
            <a:r>
              <a:rPr lang="en-US" sz="2000" b="1" strike="noStrike" spc="-1">
                <a:solidFill>
                  <a:srgbClr val="000000"/>
                </a:solidFill>
                <a:uFill>
                  <a:solidFill>
                    <a:srgbClr val="FFFFFF"/>
                  </a:solidFill>
                </a:uFill>
                <a:latin typeface="Arial"/>
              </a:rPr>
              <a:t> </a:t>
            </a:r>
            <a:r>
              <a:rPr lang="en-US" sz="2000" b="1" strike="noStrike" spc="-1">
                <a:solidFill>
                  <a:srgbClr val="008100"/>
                </a:solidFill>
                <a:uFill>
                  <a:solidFill>
                    <a:srgbClr val="FFFFFF"/>
                  </a:solidFill>
                </a:uFill>
                <a:latin typeface="Arial"/>
              </a:rPr>
              <a:t>N</a:t>
            </a:r>
            <a:r>
              <a:rPr lang="en-US" sz="2000" b="1" strike="noStrike" spc="-1" baseline="-25000">
                <a:solidFill>
                  <a:srgbClr val="008100"/>
                </a:solidFill>
                <a:uFill>
                  <a:solidFill>
                    <a:srgbClr val="FFFFFF"/>
                  </a:solidFill>
                </a:uFill>
                <a:latin typeface="Arial"/>
              </a:rPr>
              <a:t>w</a:t>
            </a:r>
            <a:r>
              <a:rPr lang="en-US" sz="2000" b="1" strike="noStrike" spc="-1">
                <a:solidFill>
                  <a:srgbClr val="008100"/>
                </a:solidFill>
                <a:uFill>
                  <a:solidFill>
                    <a:srgbClr val="FFFFFF"/>
                  </a:solidFill>
                </a:uFill>
                <a:latin typeface="Arial"/>
              </a:rPr>
              <a:t> and d</a:t>
            </a:r>
            <a:r>
              <a:rPr lang="en-US" sz="2000" b="1" strike="noStrike" spc="-1" baseline="-25000">
                <a:solidFill>
                  <a:srgbClr val="008100"/>
                </a:solidFill>
                <a:uFill>
                  <a:solidFill>
                    <a:srgbClr val="FFFFFF"/>
                  </a:solidFill>
                </a:uFill>
                <a:latin typeface="Arial"/>
              </a:rPr>
              <a:t>w</a:t>
            </a:r>
            <a:r>
              <a:rPr lang="en-US" sz="2000" b="1" strike="noStrike" spc="-1">
                <a:solidFill>
                  <a:srgbClr val="008100"/>
                </a:solidFill>
                <a:uFill>
                  <a:solidFill>
                    <a:srgbClr val="FFFFFF"/>
                  </a:solidFill>
                </a:uFill>
                <a:latin typeface="Arial"/>
              </a:rPr>
              <a:t> to compensate 4 RDTs (p1q1, q1p1, p2q2, q2p2) in closed form.</a:t>
            </a:r>
            <a:endParaRPr lang="en-US" sz="2000" b="0" strike="noStrike" spc="-1">
              <a:solidFill>
                <a:srgbClr val="000000"/>
              </a:solidFill>
              <a:uFill>
                <a:solidFill>
                  <a:srgbClr val="FFFFFF"/>
                </a:solidFill>
              </a:uFill>
              <a:latin typeface="Arial"/>
            </a:endParaRPr>
          </a:p>
          <a:p>
            <a:pPr marL="57240" algn="just">
              <a:lnSpc>
                <a:spcPct val="100000"/>
              </a:lnSpc>
              <a:spcBef>
                <a:spcPts val="400"/>
              </a:spcBef>
            </a:pPr>
            <a:r>
              <a:rPr lang="en-US" sz="2000" b="1" strike="noStrike" spc="-1">
                <a:solidFill>
                  <a:srgbClr val="008100"/>
                </a:solidFill>
                <a:uFill>
                  <a:solidFill>
                    <a:srgbClr val="FFFFFF"/>
                  </a:solidFill>
                </a:uFill>
                <a:latin typeface="Arial"/>
              </a:rPr>
              <a:t>It is shown as a numerical evidence that by compensating 4 RDTs one can minimize ALL RDTs </a:t>
            </a:r>
            <a:r>
              <a:rPr lang="en-US" sz="2000" b="1" i="1" strike="noStrike" spc="-1">
                <a:solidFill>
                  <a:srgbClr val="008100"/>
                </a:solidFill>
                <a:uFill>
                  <a:solidFill>
                    <a:srgbClr val="FFFFFF"/>
                  </a:solidFill>
                </a:uFill>
                <a:latin typeface="Arial"/>
              </a:rPr>
              <a:t>if the position of BBCW is conveniently chosen</a:t>
            </a:r>
            <a:r>
              <a:rPr lang="en-US" sz="2000" b="1" strike="noStrike" spc="-1">
                <a:solidFill>
                  <a:srgbClr val="008100"/>
                </a:solidFill>
                <a:uFill>
                  <a:solidFill>
                    <a:srgbClr val="FFFFFF"/>
                  </a:solidFill>
                </a:uFill>
                <a:latin typeface="Arial"/>
              </a:rPr>
              <a:t>.</a:t>
            </a:r>
            <a:endParaRPr lang="en-US" sz="2000" b="0" strike="noStrike" spc="-1">
              <a:solidFill>
                <a:srgbClr val="000000"/>
              </a:solidFill>
              <a:uFill>
                <a:solidFill>
                  <a:srgbClr val="FFFFFF"/>
                </a:solidFill>
              </a:uFill>
              <a:latin typeface="Arial"/>
            </a:endParaRPr>
          </a:p>
          <a:p>
            <a:pPr marL="57240" algn="just">
              <a:lnSpc>
                <a:spcPct val="100000"/>
              </a:lnSpc>
              <a:spcBef>
                <a:spcPts val="400"/>
              </a:spcBef>
            </a:pPr>
            <a:r>
              <a:rPr lang="en-US" sz="2000" b="0" strike="noStrike" spc="-1">
                <a:solidFill>
                  <a:srgbClr val="5A5A5A"/>
                </a:solidFill>
                <a:uFill>
                  <a:solidFill>
                    <a:srgbClr val="FFFFFF"/>
                  </a:solidFill>
                </a:uFill>
                <a:latin typeface="Arial"/>
              </a:rPr>
              <a:t>Using the paper’s formalism, we will show numerical results on the present LHC (2017 ATS).</a:t>
            </a:r>
            <a:endParaRPr lang="en-US" sz="2000" b="0" strike="noStrike" spc="-1">
              <a:solidFill>
                <a:srgbClr val="000000"/>
              </a:solidFill>
              <a:uFill>
                <a:solidFill>
                  <a:srgbClr val="FFFFFF"/>
                </a:solidFill>
              </a:uFill>
              <a:latin typeface="Arial"/>
            </a:endParaRPr>
          </a:p>
        </p:txBody>
      </p:sp>
      <p:sp>
        <p:nvSpPr>
          <p:cNvPr id="340" name="CustomShape 7"/>
          <p:cNvSpPr/>
          <p:nvPr/>
        </p:nvSpPr>
        <p:spPr>
          <a:xfrm>
            <a:off x="1907640" y="2997000"/>
            <a:ext cx="19868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Strong-beam driven RDTs</a:t>
            </a:r>
            <a:endParaRPr lang="en-US" sz="1100" b="0" strike="noStrike" spc="-1">
              <a:solidFill>
                <a:srgbClr val="000000"/>
              </a:solidFill>
              <a:uFill>
                <a:solidFill>
                  <a:srgbClr val="FFFFFF"/>
                </a:solidFill>
              </a:uFill>
              <a:latin typeface="Arial"/>
            </a:endParaRPr>
          </a:p>
        </p:txBody>
      </p:sp>
      <p:sp>
        <p:nvSpPr>
          <p:cNvPr id="341" name="CustomShape 8"/>
          <p:cNvSpPr/>
          <p:nvPr/>
        </p:nvSpPr>
        <p:spPr>
          <a:xfrm>
            <a:off x="5724000" y="3003120"/>
            <a:ext cx="19868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BBCW driven RDTs</a:t>
            </a:r>
            <a:endParaRPr lang="en-US" sz="1100" b="0" strike="noStrike" spc="-1">
              <a:solidFill>
                <a:srgbClr val="000000"/>
              </a:solidFill>
              <a:uFill>
                <a:solidFill>
                  <a:srgbClr val="FFFFFF"/>
                </a:solidFill>
              </a:uFill>
              <a:latin typeface="Arial"/>
            </a:endParaRPr>
          </a:p>
        </p:txBody>
      </p:sp>
      <p:sp>
        <p:nvSpPr>
          <p:cNvPr id="342" name="CustomShape 9"/>
          <p:cNvSpPr/>
          <p:nvPr/>
        </p:nvSpPr>
        <p:spPr>
          <a:xfrm>
            <a:off x="6012000" y="3414240"/>
            <a:ext cx="575640" cy="37296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
        <p:nvSpPr>
          <p:cNvPr id="343" name="CustomShape 10"/>
          <p:cNvSpPr/>
          <p:nvPr/>
        </p:nvSpPr>
        <p:spPr>
          <a:xfrm>
            <a:off x="6012000" y="3987360"/>
            <a:ext cx="575640" cy="37296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
        <p:nvSpPr>
          <p:cNvPr id="344" name="CustomShape 11"/>
          <p:cNvSpPr/>
          <p:nvPr/>
        </p:nvSpPr>
        <p:spPr>
          <a:xfrm>
            <a:off x="7177320" y="3598200"/>
            <a:ext cx="431640" cy="22464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
        <p:nvSpPr>
          <p:cNvPr id="345" name="CustomShape 12"/>
          <p:cNvSpPr/>
          <p:nvPr/>
        </p:nvSpPr>
        <p:spPr>
          <a:xfrm>
            <a:off x="7193160" y="4173840"/>
            <a:ext cx="432000" cy="22464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extShape 1"/>
          <p:cNvSpPr txBox="1"/>
          <p:nvPr/>
        </p:nvSpPr>
        <p:spPr>
          <a:xfrm>
            <a:off x="612000" y="180000"/>
            <a:ext cx="8251920" cy="719640"/>
          </a:xfrm>
          <a:prstGeom prst="rect">
            <a:avLst/>
          </a:prstGeom>
          <a:noFill/>
          <a:ln>
            <a:noFill/>
          </a:ln>
        </p:spPr>
        <p:txBody>
          <a:bodyPr lIns="0" tIns="0" rIns="0" bIns="0" anchor="ctr" anchorCtr="1"/>
          <a:lstStyle/>
          <a:p>
            <a:pPr algn="ctr">
              <a:lnSpc>
                <a:spcPct val="100000"/>
              </a:lnSpc>
            </a:pPr>
            <a:r>
              <a:rPr lang="fr-FR" sz="2800" b="0" strike="noStrike" spc="-1">
                <a:solidFill>
                  <a:srgbClr val="0093BE"/>
                </a:solidFill>
                <a:uFill>
                  <a:solidFill>
                    <a:srgbClr val="FFFFFF"/>
                  </a:solidFill>
                </a:uFill>
                <a:latin typeface="Arial"/>
              </a:rPr>
              <a:t>“On the shoulders” of &gt;20 years of BBC studies</a:t>
            </a:r>
            <a:endParaRPr lang="fr-FR" sz="2800" b="0" strike="noStrike" spc="-1">
              <a:solidFill>
                <a:srgbClr val="000000"/>
              </a:solidFill>
              <a:uFill>
                <a:solidFill>
                  <a:srgbClr val="FFFFFF"/>
                </a:solidFill>
              </a:uFill>
              <a:latin typeface="Arial"/>
            </a:endParaRPr>
          </a:p>
        </p:txBody>
      </p:sp>
      <p:sp>
        <p:nvSpPr>
          <p:cNvPr id="256"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1A34F1AA-CD57-447B-8D79-236FD65227C5}" type="slidenum">
              <a:rPr lang="en-US" sz="1200" b="0" strike="noStrike" spc="-1">
                <a:solidFill>
                  <a:srgbClr val="64BCD9"/>
                </a:solidFill>
                <a:uFill>
                  <a:solidFill>
                    <a:srgbClr val="FFFFFF"/>
                  </a:solidFill>
                </a:uFill>
                <a:latin typeface="Arial"/>
              </a:rPr>
              <a:t>2</a:t>
            </a:fld>
            <a:endParaRPr lang="en-US" sz="1200" b="0" strike="noStrike" spc="-1">
              <a:solidFill>
                <a:srgbClr val="000000"/>
              </a:solidFill>
              <a:uFill>
                <a:solidFill>
                  <a:srgbClr val="FFFFFF"/>
                </a:solidFill>
              </a:uFill>
              <a:latin typeface="Times New Roman"/>
            </a:endParaRPr>
          </a:p>
        </p:txBody>
      </p:sp>
      <p:sp>
        <p:nvSpPr>
          <p:cNvPr id="257" name="TextShape 3"/>
          <p:cNvSpPr txBox="1"/>
          <p:nvPr/>
        </p:nvSpPr>
        <p:spPr>
          <a:xfrm>
            <a:off x="465120" y="932040"/>
            <a:ext cx="8398800" cy="2331360"/>
          </a:xfrm>
          <a:prstGeom prst="rect">
            <a:avLst/>
          </a:prstGeom>
          <a:noFill/>
          <a:ln>
            <a:noFill/>
          </a:ln>
        </p:spPr>
        <p:txBody>
          <a:bodyPr lIns="0" tIns="0" rIns="0" bIns="0">
            <a:normAutofit fontScale="92500" lnSpcReduction="10000"/>
          </a:bodyPr>
          <a:lstStyle/>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1996: V. Shiltsev et al., proposal to use electron beams to compensate BB tune spread in hadron machine</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2001: J.-P. Koutchouk: proposal to use a DC wire </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2004: J.-P. Koutchouk, F. Zimmermann, J. Wenninger: SPS wire experiments campaign (lasted &gt;10 year and involving a lot of people)</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2008: U. Dorda, PhD on wire compensation LHC (F. Zimmermann supervisor)</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2012: T. Rijoff,MSc on wire compensation for the HL-LHC (F. Zimmermann supervisor)</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2013: F. Zimmermann and R. Steinhagen: specification for the LHC wire prototypes</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2015: S. Fartoukh et al.: Compensation of the long-range beam-beam interactions as a path towards new configurations for the high luminosity LHC</a:t>
            </a:r>
          </a:p>
          <a:p>
            <a:pPr marL="343080" indent="-342720">
              <a:lnSpc>
                <a:spcPct val="100000"/>
              </a:lnSpc>
              <a:spcBef>
                <a:spcPts val="281"/>
              </a:spcBef>
              <a:buClr>
                <a:srgbClr val="FB963C"/>
              </a:buClr>
              <a:buFont typeface="Wingdings" charset="2"/>
              <a:buChar char=""/>
            </a:pPr>
            <a:r>
              <a:rPr lang="fr-FR" sz="1400" b="0" strike="noStrike" spc="-1">
                <a:solidFill>
                  <a:srgbClr val="5A5A5A"/>
                </a:solidFill>
                <a:uFill>
                  <a:solidFill>
                    <a:srgbClr val="FFFFFF"/>
                  </a:solidFill>
                </a:uFill>
                <a:latin typeface="Arial"/>
              </a:rPr>
              <a:t>2016: F. Zimmermann and H. Schmickler, Long-range beam–beam compensation using wires</a:t>
            </a:r>
          </a:p>
          <a:p>
            <a:pPr marL="343080" indent="-342720">
              <a:lnSpc>
                <a:spcPct val="100000"/>
              </a:lnSpc>
              <a:spcBef>
                <a:spcPts val="281"/>
              </a:spcBef>
              <a:buClr>
                <a:srgbClr val="FB963C"/>
              </a:buClr>
              <a:buFont typeface="Wingdings" charset="2"/>
              <a:buChar char=""/>
            </a:pPr>
            <a:r>
              <a:rPr lang="fr-FR" sz="1400" b="1" u="sng" strike="noStrike" spc="-1">
                <a:solidFill>
                  <a:srgbClr val="5A5A5A"/>
                </a:solidFill>
                <a:uFill>
                  <a:solidFill>
                    <a:srgbClr val="FFFFFF"/>
                  </a:solidFill>
                </a:uFill>
                <a:latin typeface="Arial"/>
              </a:rPr>
              <a:t>Synergic efforts of Collimation Team, BE-BI, EN-STI, EN-MME,TE-EPC…to transform an idea in HW!</a:t>
            </a:r>
            <a:endParaRPr lang="fr-FR" sz="1400" b="0" strike="noStrike" spc="-1">
              <a:solidFill>
                <a:srgbClr val="5A5A5A"/>
              </a:solidFill>
              <a:uFill>
                <a:solidFill>
                  <a:srgbClr val="FFFFFF"/>
                </a:solidFill>
              </a:uFill>
              <a:latin typeface="Arial"/>
            </a:endParaRPr>
          </a:p>
          <a:p>
            <a:pPr>
              <a:lnSpc>
                <a:spcPct val="100000"/>
              </a:lnSpc>
              <a:spcBef>
                <a:spcPts val="561"/>
              </a:spcBef>
            </a:pPr>
            <a:endParaRPr lang="fr-FR" sz="1400" b="0" strike="noStrike" spc="-1">
              <a:solidFill>
                <a:srgbClr val="5A5A5A"/>
              </a:solidFill>
              <a:uFill>
                <a:solidFill>
                  <a:srgbClr val="FFFFFF"/>
                </a:solidFill>
              </a:uFill>
              <a:latin typeface="Arial"/>
            </a:endParaRPr>
          </a:p>
        </p:txBody>
      </p:sp>
      <p:pic>
        <p:nvPicPr>
          <p:cNvPr id="258" name="Picture 6"/>
          <p:cNvPicPr/>
          <p:nvPr/>
        </p:nvPicPr>
        <p:blipFill>
          <a:blip r:embed="rId2"/>
          <a:stretch/>
        </p:blipFill>
        <p:spPr>
          <a:xfrm>
            <a:off x="465120" y="3527280"/>
            <a:ext cx="3980520" cy="2675880"/>
          </a:xfrm>
          <a:prstGeom prst="rect">
            <a:avLst/>
          </a:prstGeom>
          <a:ln>
            <a:noFill/>
          </a:ln>
        </p:spPr>
      </p:pic>
      <p:pic>
        <p:nvPicPr>
          <p:cNvPr id="259" name="Picture 7"/>
          <p:cNvPicPr/>
          <p:nvPr/>
        </p:nvPicPr>
        <p:blipFill>
          <a:blip r:embed="rId3"/>
          <a:stretch/>
        </p:blipFill>
        <p:spPr>
          <a:xfrm>
            <a:off x="4632840" y="3527280"/>
            <a:ext cx="3999240" cy="2675880"/>
          </a:xfrm>
          <a:prstGeom prst="rect">
            <a:avLst/>
          </a:prstGeom>
          <a:ln>
            <a:noFill/>
          </a:ln>
        </p:spPr>
      </p:pic>
      <p:sp>
        <p:nvSpPr>
          <p:cNvPr id="260" name="CustomShape 4"/>
          <p:cNvSpPr/>
          <p:nvPr/>
        </p:nvSpPr>
        <p:spPr>
          <a:xfrm>
            <a:off x="2091240" y="3342600"/>
            <a:ext cx="4896360" cy="364680"/>
          </a:xfrm>
          <a:prstGeom prst="rect">
            <a:avLst/>
          </a:prstGeom>
          <a:solidFill>
            <a:schemeClr val="tx2"/>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FFFFFF"/>
                </a:solidFill>
                <a:uFill>
                  <a:solidFill>
                    <a:srgbClr val="FFFFFF"/>
                  </a:solidFill>
                </a:uFill>
                <a:latin typeface="Arial"/>
              </a:rPr>
              <a:t>From the idea to the BBCW prototype in LHC</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The ideal BBC position in 2017 ATS</a:t>
            </a:r>
            <a:endParaRPr lang="fr-FR" sz="2800" b="0" strike="noStrike" spc="-1">
              <a:solidFill>
                <a:srgbClr val="000000"/>
              </a:solidFill>
              <a:uFill>
                <a:solidFill>
                  <a:srgbClr val="FFFFFF"/>
                </a:solidFill>
              </a:uFill>
              <a:latin typeface="Arial"/>
            </a:endParaRPr>
          </a:p>
        </p:txBody>
      </p:sp>
      <p:sp>
        <p:nvSpPr>
          <p:cNvPr id="347" name="TextShape 2"/>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348" name="TextShape 3"/>
          <p:cNvSpPr txBox="1"/>
          <p:nvPr/>
        </p:nvSpPr>
        <p:spPr>
          <a:xfrm>
            <a:off x="8686800" y="6356520"/>
            <a:ext cx="359640" cy="359640"/>
          </a:xfrm>
          <a:prstGeom prst="rect">
            <a:avLst/>
          </a:prstGeom>
          <a:noFill/>
          <a:ln>
            <a:noFill/>
          </a:ln>
        </p:spPr>
        <p:txBody>
          <a:bodyPr lIns="0" tIns="0" rIns="0" bIns="0" anchor="b"/>
          <a:lstStyle/>
          <a:p>
            <a:pPr algn="r">
              <a:lnSpc>
                <a:spcPct val="100000"/>
              </a:lnSpc>
            </a:pPr>
            <a:fld id="{6B8F66E8-FD9D-4BB5-BA82-89C1900B0498}" type="slidenum">
              <a:rPr lang="en-US" sz="1200" b="0" strike="noStrike" spc="-1">
                <a:solidFill>
                  <a:srgbClr val="64BCD9"/>
                </a:solidFill>
                <a:uFill>
                  <a:solidFill>
                    <a:srgbClr val="FFFFFF"/>
                  </a:solidFill>
                </a:uFill>
                <a:latin typeface="Arial"/>
              </a:rPr>
              <a:t>20</a:t>
            </a:fld>
            <a:endParaRPr lang="en-US" sz="1200" b="0" strike="noStrike" spc="-1">
              <a:solidFill>
                <a:srgbClr val="000000"/>
              </a:solidFill>
              <a:uFill>
                <a:solidFill>
                  <a:srgbClr val="FFFFFF"/>
                </a:solidFill>
              </a:uFill>
              <a:latin typeface="Times New Roman"/>
            </a:endParaRPr>
          </a:p>
        </p:txBody>
      </p:sp>
      <p:sp>
        <p:nvSpPr>
          <p:cNvPr id="349" name="CustomShape 4"/>
          <p:cNvSpPr/>
          <p:nvPr/>
        </p:nvSpPr>
        <p:spPr>
          <a:xfrm>
            <a:off x="971640" y="5546880"/>
            <a:ext cx="77148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5A5A5A"/>
                </a:solidFill>
                <a:uFill>
                  <a:solidFill>
                    <a:srgbClr val="FFFFFF"/>
                  </a:solidFill>
                </a:uFill>
                <a:latin typeface="Arial"/>
              </a:rPr>
              <a:t>The actual position of the BBC is ~10 m apart from the ideal one [backup slides].</a:t>
            </a: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5A5A5A"/>
                </a:solidFill>
                <a:uFill>
                  <a:solidFill>
                    <a:srgbClr val="FFFFFF"/>
                  </a:solidFill>
                </a:uFill>
                <a:latin typeface="Arial"/>
              </a:rPr>
              <a:t>We will first consider the ideal case and afterwards the real case per IP5.</a:t>
            </a:r>
            <a:endParaRPr lang="en-US" sz="1800" b="0" strike="noStrike" spc="-1">
              <a:solidFill>
                <a:srgbClr val="000000"/>
              </a:solidFill>
              <a:uFill>
                <a:solidFill>
                  <a:srgbClr val="FFFFFF"/>
                </a:solidFill>
              </a:uFill>
              <a:latin typeface="Arial"/>
            </a:endParaRPr>
          </a:p>
        </p:txBody>
      </p:sp>
      <p:pic>
        <p:nvPicPr>
          <p:cNvPr id="350" name="Picture 3"/>
          <p:cNvPicPr/>
          <p:nvPr/>
        </p:nvPicPr>
        <p:blipFill>
          <a:blip r:embed="rId2"/>
          <a:stretch/>
        </p:blipFill>
        <p:spPr>
          <a:xfrm>
            <a:off x="755640" y="1063080"/>
            <a:ext cx="6800760" cy="44830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A73A575-EFB7-49D1-B3F6-1F889F50FA59}" type="slidenum">
              <a:rPr lang="en-US" sz="1200" b="0" strike="noStrike" spc="-1">
                <a:solidFill>
                  <a:srgbClr val="64BCD9"/>
                </a:solidFill>
                <a:uFill>
                  <a:solidFill>
                    <a:srgbClr val="FFFFFF"/>
                  </a:solidFill>
                </a:uFill>
                <a:latin typeface="Arial"/>
              </a:rPr>
              <a:t>21</a:t>
            </a:fld>
            <a:endParaRPr lang="en-US" sz="1200" b="0" strike="noStrike" spc="-1">
              <a:solidFill>
                <a:srgbClr val="000000"/>
              </a:solidFill>
              <a:uFill>
                <a:solidFill>
                  <a:srgbClr val="FFFFFF"/>
                </a:solidFill>
              </a:uFill>
              <a:latin typeface="Times New Roman"/>
            </a:endParaRPr>
          </a:p>
        </p:txBody>
      </p:sp>
      <p:sp>
        <p:nvSpPr>
          <p:cNvPr id="352"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53" name="TextShape 3"/>
          <p:cNvSpPr txBox="1"/>
          <p:nvPr/>
        </p:nvSpPr>
        <p:spPr>
          <a:xfrm>
            <a:off x="766800" y="1674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IDEAL CASE: 2 BBCW for IP at s</a:t>
            </a:r>
            <a:r>
              <a:rPr lang="fr-FR" sz="2800" b="1" strike="noStrike" spc="-1" baseline="-25000">
                <a:solidFill>
                  <a:srgbClr val="0093BE"/>
                </a:solidFill>
                <a:uFill>
                  <a:solidFill>
                    <a:srgbClr val="FFFFFF"/>
                  </a:solidFill>
                </a:uFill>
                <a:latin typeface="Arial"/>
              </a:rPr>
              <a:t>opt</a:t>
            </a:r>
            <a:r>
              <a:rPr lang="fr-FR" sz="2800" b="1" strike="noStrike" spc="-1">
                <a:solidFill>
                  <a:srgbClr val="0093BE"/>
                </a:solidFill>
                <a:uFill>
                  <a:solidFill>
                    <a:srgbClr val="FFFFFF"/>
                  </a:solidFill>
                </a:uFill>
                <a:latin typeface="Arial"/>
              </a:rPr>
              <a:t>=+-159 m</a:t>
            </a:r>
            <a:endParaRPr lang="fr-FR" sz="2800" b="0" strike="noStrike" spc="-1">
              <a:solidFill>
                <a:srgbClr val="000000"/>
              </a:solidFill>
              <a:uFill>
                <a:solidFill>
                  <a:srgbClr val="FFFFFF"/>
                </a:solidFill>
              </a:uFill>
              <a:latin typeface="Arial"/>
            </a:endParaRPr>
          </a:p>
        </p:txBody>
      </p:sp>
      <p:pic>
        <p:nvPicPr>
          <p:cNvPr id="354" name="Picture 15"/>
          <p:cNvPicPr/>
          <p:nvPr/>
        </p:nvPicPr>
        <p:blipFill>
          <a:blip r:embed="rId3"/>
          <a:stretch/>
        </p:blipFill>
        <p:spPr>
          <a:xfrm>
            <a:off x="1115640" y="1052640"/>
            <a:ext cx="5400360" cy="4442040"/>
          </a:xfrm>
          <a:prstGeom prst="rect">
            <a:avLst/>
          </a:prstGeom>
          <a:ln w="19080">
            <a:solidFill>
              <a:schemeClr val="bg1"/>
            </a:solidFill>
            <a:round/>
          </a:ln>
        </p:spPr>
      </p:pic>
      <p:sp>
        <p:nvSpPr>
          <p:cNvPr id="355" name="CustomShape 4"/>
          <p:cNvSpPr/>
          <p:nvPr/>
        </p:nvSpPr>
        <p:spPr>
          <a:xfrm>
            <a:off x="1547640" y="3429000"/>
            <a:ext cx="3888720" cy="262800"/>
          </a:xfrm>
          <a:prstGeom prst="rect">
            <a:avLst/>
          </a:prstGeom>
          <a:solidFill>
            <a:srgbClr val="008100"/>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000" b="1" strike="noStrike" spc="-1">
                <a:solidFill>
                  <a:srgbClr val="FFFFFF"/>
                </a:solidFill>
                <a:uFill>
                  <a:solidFill>
                    <a:srgbClr val="FFFFFF"/>
                  </a:solidFill>
                </a:uFill>
                <a:latin typeface="Arial"/>
              </a:rPr>
              <a:t>The green boxes are the 4  RDTs used to set N</a:t>
            </a:r>
            <a:r>
              <a:rPr lang="en-US" sz="1000" b="1" strike="noStrike" spc="-1" baseline="-25000">
                <a:solidFill>
                  <a:srgbClr val="FFFFFF"/>
                </a:solidFill>
                <a:uFill>
                  <a:solidFill>
                    <a:srgbClr val="FFFFFF"/>
                  </a:solidFill>
                </a:uFill>
                <a:latin typeface="Arial"/>
              </a:rPr>
              <a:t>w</a:t>
            </a:r>
            <a:r>
              <a:rPr lang="en-US" sz="1000" b="1" strike="noStrike" spc="-1">
                <a:solidFill>
                  <a:srgbClr val="FFFFFF"/>
                </a:solidFill>
                <a:uFill>
                  <a:solidFill>
                    <a:srgbClr val="FFFFFF"/>
                  </a:solidFill>
                </a:uFill>
                <a:latin typeface="Arial"/>
              </a:rPr>
              <a:t> and d</a:t>
            </a:r>
            <a:r>
              <a:rPr lang="en-US" sz="1000" b="1" strike="noStrike" spc="-1" baseline="-25000">
                <a:solidFill>
                  <a:srgbClr val="FFFFFF"/>
                </a:solidFill>
                <a:uFill>
                  <a:solidFill>
                    <a:srgbClr val="FFFFFF"/>
                  </a:solidFill>
                </a:uFill>
                <a:latin typeface="Arial"/>
              </a:rPr>
              <a:t>w</a:t>
            </a:r>
            <a:endParaRPr lang="en-US" sz="1000" b="0" strike="noStrike" spc="-1">
              <a:solidFill>
                <a:srgbClr val="000000"/>
              </a:solidFill>
              <a:uFill>
                <a:solidFill>
                  <a:srgbClr val="FFFFFF"/>
                </a:solidFill>
              </a:uFill>
              <a:latin typeface="Arial"/>
            </a:endParaRPr>
          </a:p>
        </p:txBody>
      </p:sp>
      <p:pic>
        <p:nvPicPr>
          <p:cNvPr id="356" name="Picture 4"/>
          <p:cNvPicPr/>
          <p:nvPr/>
        </p:nvPicPr>
        <p:blipFill>
          <a:blip r:embed="rId4"/>
          <a:stretch/>
        </p:blipFill>
        <p:spPr>
          <a:xfrm>
            <a:off x="6771960" y="2700360"/>
            <a:ext cx="1949040" cy="702720"/>
          </a:xfrm>
          <a:prstGeom prst="rect">
            <a:avLst/>
          </a:prstGeom>
          <a:ln>
            <a:noFill/>
          </a:ln>
        </p:spPr>
      </p:pic>
      <p:sp>
        <p:nvSpPr>
          <p:cNvPr id="357" name="CustomShape 5"/>
          <p:cNvSpPr/>
          <p:nvPr/>
        </p:nvSpPr>
        <p:spPr>
          <a:xfrm>
            <a:off x="6752880" y="2233440"/>
            <a:ext cx="19868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in color code</a:t>
            </a:r>
            <a:endParaRPr lang="en-US" sz="1100" b="0" strike="noStrike" spc="-1">
              <a:solidFill>
                <a:srgbClr val="000000"/>
              </a:solidFill>
              <a:uFill>
                <a:solidFill>
                  <a:srgbClr val="FFFFFF"/>
                </a:solidFill>
              </a:uFill>
              <a:latin typeface="Arial"/>
            </a:endParaRPr>
          </a:p>
        </p:txBody>
      </p:sp>
      <p:sp>
        <p:nvSpPr>
          <p:cNvPr id="358" name="CustomShape 6"/>
          <p:cNvSpPr/>
          <p:nvPr/>
        </p:nvSpPr>
        <p:spPr>
          <a:xfrm>
            <a:off x="3816000" y="838440"/>
            <a:ext cx="19868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RDT compensation map</a:t>
            </a:r>
            <a:endParaRPr lang="en-US" sz="1100" b="0" strike="noStrike" spc="-1">
              <a:solidFill>
                <a:srgbClr val="000000"/>
              </a:solidFill>
              <a:uFill>
                <a:solidFill>
                  <a:srgbClr val="FFFFFF"/>
                </a:solidFill>
              </a:uFill>
              <a:latin typeface="Arial"/>
            </a:endParaRPr>
          </a:p>
        </p:txBody>
      </p:sp>
      <p:sp>
        <p:nvSpPr>
          <p:cNvPr id="359" name="CustomShape 7"/>
          <p:cNvSpPr/>
          <p:nvPr/>
        </p:nvSpPr>
        <p:spPr>
          <a:xfrm>
            <a:off x="1151640" y="5500080"/>
            <a:ext cx="771480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5A5A5A"/>
                </a:solidFill>
                <a:uFill>
                  <a:solidFill>
                    <a:srgbClr val="FFFFFF"/>
                  </a:solidFill>
                </a:uFill>
                <a:latin typeface="Arial"/>
              </a:rPr>
              <a:t>As expected (under the mentioned assumptions) the compensation is covering many more RDTs than the 4 used to set the BBCWs (green boxes). The p+q=1 and p+q=2 could be addressed by using “local” linear magnets (Q4s and the Q4 correctors).</a:t>
            </a:r>
            <a:endParaRPr lang="en-US" sz="1800" b="0" strike="noStrike" spc="-1">
              <a:solidFill>
                <a:srgbClr val="000000"/>
              </a:solidFill>
              <a:uFill>
                <a:solidFill>
                  <a:srgbClr val="FFFFFF"/>
                </a:solidFill>
              </a:uFill>
              <a:latin typeface="Arial"/>
            </a:endParaRPr>
          </a:p>
        </p:txBody>
      </p:sp>
      <p:sp>
        <p:nvSpPr>
          <p:cNvPr id="360" name="CustomShape 8"/>
          <p:cNvSpPr/>
          <p:nvPr/>
        </p:nvSpPr>
        <p:spPr>
          <a:xfrm rot="18278400">
            <a:off x="1122120" y="1482120"/>
            <a:ext cx="1312560" cy="272880"/>
          </a:xfrm>
          <a:prstGeom prst="rect">
            <a:avLst/>
          </a:prstGeom>
          <a:solidFill>
            <a:schemeClr val="tx1">
              <a:alpha val="36000"/>
            </a:schemeClr>
          </a:solidFill>
          <a:ln w="19080">
            <a:solidFill>
              <a:schemeClr val="bg1"/>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b="1" strike="noStrike" spc="-1">
                <a:solidFill>
                  <a:srgbClr val="FFFFFF"/>
                </a:solidFill>
                <a:uFill>
                  <a:solidFill>
                    <a:srgbClr val="FFFFFF"/>
                  </a:solidFill>
                </a:uFill>
                <a:latin typeface="Arial"/>
              </a:rPr>
              <a:t>dipole driven</a:t>
            </a:r>
            <a:endParaRPr lang="en-US" sz="1200" b="0" strike="noStrike" spc="-1">
              <a:solidFill>
                <a:srgbClr val="000000"/>
              </a:solidFill>
              <a:uFill>
                <a:solidFill>
                  <a:srgbClr val="FFFFFF"/>
                </a:solidFill>
              </a:uFill>
              <a:latin typeface="Arial"/>
            </a:endParaRPr>
          </a:p>
        </p:txBody>
      </p:sp>
      <p:sp>
        <p:nvSpPr>
          <p:cNvPr id="361" name="CustomShape 9"/>
          <p:cNvSpPr/>
          <p:nvPr/>
        </p:nvSpPr>
        <p:spPr>
          <a:xfrm rot="18278400">
            <a:off x="1388520" y="1665720"/>
            <a:ext cx="1295640" cy="272880"/>
          </a:xfrm>
          <a:prstGeom prst="rect">
            <a:avLst/>
          </a:prstGeom>
          <a:solidFill>
            <a:schemeClr val="tx1">
              <a:alpha val="36000"/>
            </a:schemeClr>
          </a:solidFill>
          <a:ln w="19080">
            <a:solidFill>
              <a:schemeClr val="bg1"/>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b="1" strike="noStrike" spc="-1">
                <a:solidFill>
                  <a:srgbClr val="FFFFFF"/>
                </a:solidFill>
                <a:uFill>
                  <a:solidFill>
                    <a:srgbClr val="FFFFFF"/>
                  </a:solidFill>
                </a:uFill>
                <a:latin typeface="Arial"/>
              </a:rPr>
              <a:t>quad driven</a:t>
            </a:r>
            <a:endParaRPr lang="en-US"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1CA77310-CE72-4F03-B4FA-74C573DAA1AF}" type="slidenum">
              <a:rPr lang="en-US" sz="1200" b="0" strike="noStrike" spc="-1">
                <a:solidFill>
                  <a:srgbClr val="64BCD9"/>
                </a:solidFill>
                <a:uFill>
                  <a:solidFill>
                    <a:srgbClr val="FFFFFF"/>
                  </a:solidFill>
                </a:uFill>
                <a:latin typeface="Arial"/>
              </a:rPr>
              <a:t>22</a:t>
            </a:fld>
            <a:endParaRPr lang="en-US" sz="1200" b="0" strike="noStrike" spc="-1">
              <a:solidFill>
                <a:srgbClr val="000000"/>
              </a:solidFill>
              <a:uFill>
                <a:solidFill>
                  <a:srgbClr val="FFFFFF"/>
                </a:solidFill>
              </a:uFill>
              <a:latin typeface="Times New Roman"/>
            </a:endParaRPr>
          </a:p>
        </p:txBody>
      </p:sp>
      <p:sp>
        <p:nvSpPr>
          <p:cNvPr id="363"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64" name="TextShape 3"/>
          <p:cNvSpPr txBox="1"/>
          <p:nvPr/>
        </p:nvSpPr>
        <p:spPr>
          <a:xfrm>
            <a:off x="977040" y="17784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IDEAL CASE: 2 BBCW for IP at s</a:t>
            </a:r>
            <a:r>
              <a:rPr lang="fr-FR" sz="2800" b="1" strike="noStrike" spc="-1" baseline="-25000">
                <a:solidFill>
                  <a:srgbClr val="0093BE"/>
                </a:solidFill>
                <a:uFill>
                  <a:solidFill>
                    <a:srgbClr val="FFFFFF"/>
                  </a:solidFill>
                </a:uFill>
                <a:latin typeface="Arial"/>
              </a:rPr>
              <a:t>opt</a:t>
            </a:r>
            <a:r>
              <a:rPr lang="fr-FR" sz="2800" b="1" strike="noStrike" spc="-1">
                <a:solidFill>
                  <a:srgbClr val="0093BE"/>
                </a:solidFill>
                <a:uFill>
                  <a:solidFill>
                    <a:srgbClr val="FFFFFF"/>
                  </a:solidFill>
                </a:uFill>
                <a:latin typeface="Arial"/>
              </a:rPr>
              <a:t>=+-159 m</a:t>
            </a:r>
            <a:endParaRPr lang="fr-FR" sz="2800" b="0" strike="noStrike" spc="-1">
              <a:solidFill>
                <a:srgbClr val="000000"/>
              </a:solidFill>
              <a:uFill>
                <a:solidFill>
                  <a:srgbClr val="FFFFFF"/>
                </a:solidFill>
              </a:uFill>
              <a:latin typeface="Arial"/>
            </a:endParaRPr>
          </a:p>
        </p:txBody>
      </p:sp>
      <p:pic>
        <p:nvPicPr>
          <p:cNvPr id="365" name="Picture 3"/>
          <p:cNvPicPr/>
          <p:nvPr/>
        </p:nvPicPr>
        <p:blipFill>
          <a:blip r:embed="rId3"/>
          <a:stretch/>
        </p:blipFill>
        <p:spPr>
          <a:xfrm>
            <a:off x="1492200" y="980640"/>
            <a:ext cx="6159240" cy="4190760"/>
          </a:xfrm>
          <a:prstGeom prst="rect">
            <a:avLst/>
          </a:prstGeom>
          <a:ln>
            <a:noFill/>
          </a:ln>
        </p:spPr>
      </p:pic>
      <p:sp>
        <p:nvSpPr>
          <p:cNvPr id="366" name="CustomShape 4"/>
          <p:cNvSpPr/>
          <p:nvPr/>
        </p:nvSpPr>
        <p:spPr>
          <a:xfrm>
            <a:off x="1079280" y="5426280"/>
            <a:ext cx="77148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5A5A5A"/>
                </a:solidFill>
                <a:uFill>
                  <a:solidFill>
                    <a:srgbClr val="FFFFFF"/>
                  </a:solidFill>
                </a:uFill>
                <a:latin typeface="Arial"/>
              </a:rPr>
              <a:t>Averaging the anti-diagonal of the RDT map one can chose a convenient RDT minimization strategy. The minimization of 40+28+04+82 is the best among the considered cases.</a:t>
            </a:r>
            <a:endParaRPr lang="en-US" sz="1800" b="0" strike="noStrike" spc="-1">
              <a:solidFill>
                <a:srgbClr val="000000"/>
              </a:solidFill>
              <a:uFill>
                <a:solidFill>
                  <a:srgbClr val="FFFFFF"/>
                </a:solidFill>
              </a:uFill>
              <a:latin typeface="Arial"/>
            </a:endParaRPr>
          </a:p>
        </p:txBody>
      </p:sp>
      <p:sp>
        <p:nvSpPr>
          <p:cNvPr id="367" name="CustomShape 5"/>
          <p:cNvSpPr/>
          <p:nvPr/>
        </p:nvSpPr>
        <p:spPr>
          <a:xfrm>
            <a:off x="6228360" y="3191040"/>
            <a:ext cx="1223640" cy="26136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
        <p:nvSpPr>
          <p:cNvPr id="368" name="CustomShape 6"/>
          <p:cNvSpPr/>
          <p:nvPr/>
        </p:nvSpPr>
        <p:spPr>
          <a:xfrm>
            <a:off x="7461720" y="3191040"/>
            <a:ext cx="158472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Good performance</a:t>
            </a:r>
            <a:endParaRPr lang="en-US" sz="11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9" name="Picture 11"/>
          <p:cNvPicPr/>
          <p:nvPr/>
        </p:nvPicPr>
        <p:blipFill>
          <a:blip r:embed="rId3"/>
          <a:srcRect t="19094"/>
          <a:stretch/>
        </p:blipFill>
        <p:spPr>
          <a:xfrm>
            <a:off x="977400" y="1130760"/>
            <a:ext cx="7386120" cy="4287240"/>
          </a:xfrm>
          <a:prstGeom prst="rect">
            <a:avLst/>
          </a:prstGeom>
          <a:ln>
            <a:noFill/>
          </a:ln>
        </p:spPr>
      </p:pic>
      <p:sp>
        <p:nvSpPr>
          <p:cNvPr id="37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16F65DD2-BA7F-48F5-B5CC-E74B47B79AB1}" type="slidenum">
              <a:rPr lang="en-US" sz="1200" b="0" strike="noStrike" spc="-1">
                <a:solidFill>
                  <a:srgbClr val="64BCD9"/>
                </a:solidFill>
                <a:uFill>
                  <a:solidFill>
                    <a:srgbClr val="FFFFFF"/>
                  </a:solidFill>
                </a:uFill>
                <a:latin typeface="Arial"/>
              </a:rPr>
              <a:t>23</a:t>
            </a:fld>
            <a:endParaRPr lang="en-US" sz="1200" b="0" strike="noStrike" spc="-1">
              <a:solidFill>
                <a:srgbClr val="000000"/>
              </a:solidFill>
              <a:uFill>
                <a:solidFill>
                  <a:srgbClr val="FFFFFF"/>
                </a:solidFill>
              </a:uFill>
              <a:latin typeface="Times New Roman"/>
            </a:endParaRPr>
          </a:p>
        </p:txBody>
      </p:sp>
      <p:sp>
        <p:nvSpPr>
          <p:cNvPr id="371"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72" name="TextShape 3"/>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IDEAL CASE: from RDT to I</a:t>
            </a:r>
            <a:r>
              <a:rPr lang="fr-FR" sz="2800" b="1" strike="noStrike" spc="-1" baseline="-25000">
                <a:solidFill>
                  <a:srgbClr val="0093BE"/>
                </a:solidFill>
                <a:uFill>
                  <a:solidFill>
                    <a:srgbClr val="FFFFFF"/>
                  </a:solidFill>
                </a:uFill>
                <a:latin typeface="Arial"/>
              </a:rPr>
              <a:t>w</a:t>
            </a:r>
            <a:r>
              <a:rPr lang="fr-FR" sz="2800" b="1" strike="noStrike" spc="-1">
                <a:solidFill>
                  <a:srgbClr val="0093BE"/>
                </a:solidFill>
                <a:uFill>
                  <a:solidFill>
                    <a:srgbClr val="FFFFFF"/>
                  </a:solidFill>
                </a:uFill>
                <a:latin typeface="Arial"/>
              </a:rPr>
              <a:t> and d</a:t>
            </a:r>
            <a:r>
              <a:rPr lang="fr-FR" sz="2800" b="1" strike="noStrike" spc="-1" baseline="-25000">
                <a:solidFill>
                  <a:srgbClr val="0093BE"/>
                </a:solidFill>
                <a:uFill>
                  <a:solidFill>
                    <a:srgbClr val="FFFFFF"/>
                  </a:solidFill>
                </a:uFill>
                <a:latin typeface="Arial"/>
              </a:rPr>
              <a:t>w</a:t>
            </a:r>
            <a:r>
              <a:rPr lang="fr-FR" sz="2800" b="1" strike="noStrike" spc="-1">
                <a:solidFill>
                  <a:srgbClr val="0093BE"/>
                </a:solidFill>
                <a:uFill>
                  <a:solidFill>
                    <a:srgbClr val="FFFFFF"/>
                  </a:solidFill>
                </a:uFill>
                <a:latin typeface="Arial"/>
              </a:rPr>
              <a:t>.</a:t>
            </a:r>
            <a:endParaRPr lang="fr-FR" sz="2800" b="0" strike="noStrike" spc="-1">
              <a:solidFill>
                <a:srgbClr val="000000"/>
              </a:solidFill>
              <a:uFill>
                <a:solidFill>
                  <a:srgbClr val="FFFFFF"/>
                </a:solidFill>
              </a:uFill>
              <a:latin typeface="Arial"/>
            </a:endParaRPr>
          </a:p>
        </p:txBody>
      </p:sp>
      <p:sp>
        <p:nvSpPr>
          <p:cNvPr id="373" name="CustomShape 4"/>
          <p:cNvSpPr/>
          <p:nvPr/>
        </p:nvSpPr>
        <p:spPr>
          <a:xfrm>
            <a:off x="1282320" y="5537160"/>
            <a:ext cx="6775920" cy="950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strike="noStrike" spc="-1">
                <a:solidFill>
                  <a:srgbClr val="5A5A5A"/>
                </a:solidFill>
                <a:uFill>
                  <a:solidFill>
                    <a:srgbClr val="FFFFFF"/>
                  </a:solidFill>
                </a:uFill>
                <a:latin typeface="Arial"/>
              </a:rPr>
              <a:t>The d</a:t>
            </a:r>
            <a:r>
              <a:rPr lang="en-US" sz="1800" b="0" strike="noStrike" spc="-1" baseline="-25000">
                <a:solidFill>
                  <a:srgbClr val="5A5A5A"/>
                </a:solidFill>
                <a:uFill>
                  <a:solidFill>
                    <a:srgbClr val="FFFFFF"/>
                  </a:solidFill>
                </a:uFill>
                <a:latin typeface="Arial"/>
              </a:rPr>
              <a:t>w</a:t>
            </a:r>
            <a:r>
              <a:rPr lang="en-US" sz="1800" b="0" strike="noStrike" spc="-1">
                <a:solidFill>
                  <a:srgbClr val="5A5A5A"/>
                </a:solidFill>
                <a:uFill>
                  <a:solidFill>
                    <a:srgbClr val="FFFFFF"/>
                  </a:solidFill>
                </a:uFill>
                <a:latin typeface="Arial"/>
              </a:rPr>
              <a:t> will depend on the crossing angle [back-up slides].</a:t>
            </a: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5A5A5A"/>
                </a:solidFill>
                <a:uFill>
                  <a:solidFill>
                    <a:srgbClr val="FFFFFF"/>
                  </a:solidFill>
                </a:uFill>
                <a:latin typeface="Arial"/>
              </a:rPr>
              <a:t>In the plot we assume a half-crossing of 150 urad.</a:t>
            </a:r>
            <a:endParaRPr lang="en-US" sz="1800" b="0" strike="noStrike" spc="-1">
              <a:solidFill>
                <a:srgbClr val="000000"/>
              </a:solidFill>
              <a:uFill>
                <a:solidFill>
                  <a:srgbClr val="FFFFFF"/>
                </a:solidFill>
              </a:uFill>
              <a:latin typeface="Arial"/>
            </a:endParaRPr>
          </a:p>
          <a:p>
            <a:pPr>
              <a:lnSpc>
                <a:spcPct val="100000"/>
              </a:lnSpc>
            </a:pPr>
            <a:r>
              <a:rPr lang="en-US" sz="1800" b="0" u="sng" strike="noStrike" spc="-1">
                <a:solidFill>
                  <a:srgbClr val="5A5A5A"/>
                </a:solidFill>
                <a:uFill>
                  <a:solidFill>
                    <a:srgbClr val="FFFFFF"/>
                  </a:solidFill>
                </a:uFill>
                <a:latin typeface="Arial"/>
              </a:rPr>
              <a:t>This ideal case cannot be reached in MD (</a:t>
            </a:r>
            <a:r>
              <a:rPr lang="en-US" sz="1800" b="0" i="1" u="sng" strike="noStrike" spc="-1">
                <a:solidFill>
                  <a:srgbClr val="5A5A5A"/>
                </a:solidFill>
                <a:uFill>
                  <a:solidFill>
                    <a:srgbClr val="FFFFFF"/>
                  </a:solidFill>
                </a:uFill>
                <a:latin typeface="Arial"/>
              </a:rPr>
              <a:t>s</a:t>
            </a:r>
            <a:r>
              <a:rPr lang="en-US" sz="1800" b="0" u="sng" strike="noStrike" spc="-1">
                <a:solidFill>
                  <a:srgbClr val="5A5A5A"/>
                </a:solidFill>
                <a:uFill>
                  <a:solidFill>
                    <a:srgbClr val="FFFFFF"/>
                  </a:solidFill>
                </a:uFill>
                <a:latin typeface="Arial"/>
              </a:rPr>
              <a:t> and </a:t>
            </a:r>
            <a:r>
              <a:rPr lang="en-US" sz="1800" b="0" i="1" u="sng" strike="noStrike" spc="-1">
                <a:solidFill>
                  <a:srgbClr val="5A5A5A"/>
                </a:solidFill>
                <a:uFill>
                  <a:solidFill>
                    <a:srgbClr val="FFFFFF"/>
                  </a:solidFill>
                </a:uFill>
                <a:latin typeface="Arial"/>
              </a:rPr>
              <a:t>x</a:t>
            </a:r>
            <a:r>
              <a:rPr lang="en-US" sz="1800" b="0" u="sng" strike="noStrike" spc="-1">
                <a:solidFill>
                  <a:srgbClr val="5A5A5A"/>
                </a:solidFill>
                <a:uFill>
                  <a:solidFill>
                    <a:srgbClr val="FFFFFF"/>
                  </a:solidFill>
                </a:uFill>
                <a:latin typeface="Arial"/>
              </a:rPr>
              <a:t>-position limits).</a:t>
            </a:r>
            <a:endParaRPr lang="en-US" sz="1800" b="0" strike="noStrike" spc="-1">
              <a:solidFill>
                <a:srgbClr val="000000"/>
              </a:solidFill>
              <a:uFill>
                <a:solidFill>
                  <a:srgbClr val="FFFFFF"/>
                </a:solidFill>
              </a:uFill>
              <a:latin typeface="Arial"/>
            </a:endParaRPr>
          </a:p>
        </p:txBody>
      </p:sp>
      <p:pic>
        <p:nvPicPr>
          <p:cNvPr id="374" name="Picture 8"/>
          <p:cNvPicPr/>
          <p:nvPr/>
        </p:nvPicPr>
        <p:blipFill>
          <a:blip r:embed="rId4"/>
          <a:stretch/>
        </p:blipFill>
        <p:spPr>
          <a:xfrm>
            <a:off x="6732360" y="5229360"/>
            <a:ext cx="1872000" cy="177120"/>
          </a:xfrm>
          <a:prstGeom prst="rect">
            <a:avLst/>
          </a:prstGeom>
          <a:ln>
            <a:solidFill>
              <a:srgbClr val="FF0000"/>
            </a:solidFill>
          </a:ln>
        </p:spPr>
      </p:pic>
      <p:sp>
        <p:nvSpPr>
          <p:cNvPr id="375" name="CustomShape 5"/>
          <p:cNvSpPr/>
          <p:nvPr/>
        </p:nvSpPr>
        <p:spPr>
          <a:xfrm>
            <a:off x="6228360" y="3285000"/>
            <a:ext cx="1223640" cy="228960"/>
          </a:xfrm>
          <a:prstGeom prst="roundRect">
            <a:avLst>
              <a:gd name="adj" fmla="val 16667"/>
            </a:avLst>
          </a:prstGeom>
          <a:noFill/>
          <a:ln w="19080">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lstStyle/>
          <a:p>
            <a:pPr algn="ctr">
              <a:lnSpc>
                <a:spcPct val="100000"/>
              </a:lnSpc>
            </a:pPr>
            <a:r>
              <a:rPr lang="en-US" sz="1800" b="0" strike="noStrike" spc="-1">
                <a:solidFill>
                  <a:srgbClr val="FFFFFF"/>
                </a:solidFill>
                <a:uFill>
                  <a:solidFill>
                    <a:srgbClr val="FFFFFF"/>
                  </a:solidFill>
                </a:uFill>
                <a:latin typeface="Arial"/>
              </a:rPr>
              <a:t> </a:t>
            </a:r>
            <a:endParaRPr lang="en-US" sz="1800" b="0" strike="noStrike" spc="-1">
              <a:solidFill>
                <a:srgbClr val="000000"/>
              </a:solidFill>
              <a:uFill>
                <a:solidFill>
                  <a:srgbClr val="FFFFFF"/>
                </a:solidFill>
              </a:uFill>
              <a:latin typeface="Arial"/>
            </a:endParaRPr>
          </a:p>
        </p:txBody>
      </p:sp>
      <p:sp>
        <p:nvSpPr>
          <p:cNvPr id="376" name="CustomShape 6"/>
          <p:cNvSpPr/>
          <p:nvPr/>
        </p:nvSpPr>
        <p:spPr>
          <a:xfrm>
            <a:off x="7452360" y="3285000"/>
            <a:ext cx="150228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Good performance</a:t>
            </a:r>
            <a:endParaRPr lang="en-US" sz="11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7" name="Picture 17"/>
          <p:cNvPicPr/>
          <p:nvPr/>
        </p:nvPicPr>
        <p:blipFill>
          <a:blip r:embed="rId3"/>
          <a:stretch/>
        </p:blipFill>
        <p:spPr>
          <a:xfrm>
            <a:off x="162000" y="1845000"/>
            <a:ext cx="5400360" cy="3422520"/>
          </a:xfrm>
          <a:prstGeom prst="rect">
            <a:avLst/>
          </a:prstGeom>
          <a:ln>
            <a:noFill/>
          </a:ln>
        </p:spPr>
      </p:pic>
      <p:sp>
        <p:nvSpPr>
          <p:cNvPr id="378"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E5789648-C4E8-4EB7-A06E-980E1D0EC7FC}" type="slidenum">
              <a:rPr lang="en-US" sz="1200" b="0" strike="noStrike" spc="-1">
                <a:solidFill>
                  <a:srgbClr val="64BCD9"/>
                </a:solidFill>
                <a:uFill>
                  <a:solidFill>
                    <a:srgbClr val="FFFFFF"/>
                  </a:solidFill>
                </a:uFill>
                <a:latin typeface="Arial"/>
              </a:rPr>
              <a:t>24</a:t>
            </a:fld>
            <a:endParaRPr lang="en-US" sz="1200" b="0" strike="noStrike" spc="-1">
              <a:solidFill>
                <a:srgbClr val="000000"/>
              </a:solidFill>
              <a:uFill>
                <a:solidFill>
                  <a:srgbClr val="FFFFFF"/>
                </a:solidFill>
              </a:uFill>
              <a:latin typeface="Times New Roman"/>
            </a:endParaRPr>
          </a:p>
        </p:txBody>
      </p:sp>
      <p:sp>
        <p:nvSpPr>
          <p:cNvPr id="379"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80" name="TextShape 3"/>
          <p:cNvSpPr txBox="1"/>
          <p:nvPr/>
        </p:nvSpPr>
        <p:spPr>
          <a:xfrm>
            <a:off x="683640" y="15876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IDEAL CASE: considering the phase advance.</a:t>
            </a:r>
            <a:endParaRPr lang="fr-FR" sz="2800" b="0" strike="noStrike" spc="-1">
              <a:solidFill>
                <a:srgbClr val="000000"/>
              </a:solidFill>
              <a:uFill>
                <a:solidFill>
                  <a:srgbClr val="FFFFFF"/>
                </a:solidFill>
              </a:uFill>
              <a:latin typeface="Arial"/>
            </a:endParaRPr>
          </a:p>
        </p:txBody>
      </p:sp>
      <p:sp>
        <p:nvSpPr>
          <p:cNvPr id="381" name="CustomShape 4"/>
          <p:cNvSpPr/>
          <p:nvPr/>
        </p:nvSpPr>
        <p:spPr>
          <a:xfrm>
            <a:off x="1187640" y="5662080"/>
            <a:ext cx="76474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5A5A5A"/>
                </a:solidFill>
                <a:uFill>
                  <a:solidFill>
                    <a:srgbClr val="FFFFFF"/>
                  </a:solidFill>
                </a:uFill>
                <a:latin typeface="Arial"/>
              </a:rPr>
              <a:t>One can quantify a posteriori the effect of the phase advance. </a:t>
            </a:r>
            <a:endParaRPr lang="en-US" sz="1800" b="0" strike="noStrike" spc="-1">
              <a:solidFill>
                <a:srgbClr val="000000"/>
              </a:solidFill>
              <a:uFill>
                <a:solidFill>
                  <a:srgbClr val="FFFFFF"/>
                </a:solidFill>
              </a:uFill>
              <a:latin typeface="Arial"/>
            </a:endParaRPr>
          </a:p>
          <a:p>
            <a:pPr>
              <a:lnSpc>
                <a:spcPct val="100000"/>
              </a:lnSpc>
            </a:pPr>
            <a:r>
              <a:rPr lang="en-US" sz="1800" b="1" strike="noStrike" spc="-1">
                <a:solidFill>
                  <a:srgbClr val="E95C23"/>
                </a:solidFill>
                <a:uFill>
                  <a:solidFill>
                    <a:srgbClr val="FFFFFF"/>
                  </a:solidFill>
                </a:uFill>
                <a:latin typeface="Arial"/>
              </a:rPr>
              <a:t>The compensation of the RDT does degrade. </a:t>
            </a:r>
            <a:r>
              <a:rPr lang="en-US" sz="1800" b="1" strike="noStrike" spc="-1">
                <a:solidFill>
                  <a:srgbClr val="008100"/>
                </a:solidFill>
                <a:uFill>
                  <a:solidFill>
                    <a:srgbClr val="FFFFFF"/>
                  </a:solidFill>
                </a:uFill>
                <a:latin typeface="Arial"/>
              </a:rPr>
              <a:t>The compensation of detuning terms (Q-footprint compression) is not affected. </a:t>
            </a:r>
            <a:endParaRPr lang="en-US" sz="1800" b="0" strike="noStrike" spc="-1">
              <a:solidFill>
                <a:srgbClr val="000000"/>
              </a:solidFill>
              <a:uFill>
                <a:solidFill>
                  <a:srgbClr val="FFFFFF"/>
                </a:solidFill>
              </a:uFill>
              <a:latin typeface="Arial"/>
            </a:endParaRPr>
          </a:p>
        </p:txBody>
      </p:sp>
      <p:pic>
        <p:nvPicPr>
          <p:cNvPr id="382" name="Picture 2"/>
          <p:cNvPicPr/>
          <p:nvPr/>
        </p:nvPicPr>
        <p:blipFill>
          <a:blip r:embed="rId4"/>
          <a:stretch/>
        </p:blipFill>
        <p:spPr>
          <a:xfrm>
            <a:off x="5950440" y="3211560"/>
            <a:ext cx="2736000" cy="2314800"/>
          </a:xfrm>
          <a:prstGeom prst="rect">
            <a:avLst/>
          </a:prstGeom>
          <a:ln w="38160">
            <a:solidFill>
              <a:srgbClr val="0700FF"/>
            </a:solidFill>
            <a:round/>
          </a:ln>
        </p:spPr>
      </p:pic>
      <p:pic>
        <p:nvPicPr>
          <p:cNvPr id="383" name="Picture 3"/>
          <p:cNvPicPr/>
          <p:nvPr/>
        </p:nvPicPr>
        <p:blipFill>
          <a:blip r:embed="rId5"/>
          <a:stretch/>
        </p:blipFill>
        <p:spPr>
          <a:xfrm>
            <a:off x="5950440" y="764640"/>
            <a:ext cx="2736000" cy="2311920"/>
          </a:xfrm>
          <a:prstGeom prst="rect">
            <a:avLst/>
          </a:prstGeom>
          <a:ln w="28440">
            <a:solidFill>
              <a:srgbClr val="FF0000"/>
            </a:solidFill>
            <a:round/>
          </a:ln>
        </p:spPr>
      </p:pic>
      <p:sp>
        <p:nvSpPr>
          <p:cNvPr id="384" name="CustomShape 5"/>
          <p:cNvSpPr/>
          <p:nvPr/>
        </p:nvSpPr>
        <p:spPr>
          <a:xfrm rot="10800000">
            <a:off x="5866920" y="2373480"/>
            <a:ext cx="300240" cy="366840"/>
          </a:xfrm>
          <a:prstGeom prst="rightArrow">
            <a:avLst>
              <a:gd name="adj1" fmla="val 50000"/>
              <a:gd name="adj2" fmla="val 50000"/>
            </a:avLst>
          </a:prstGeom>
          <a:solidFill>
            <a:schemeClr val="accent4">
              <a:lumMod val="40000"/>
              <a:lumOff val="60000"/>
            </a:schemeClr>
          </a:solidFill>
          <a:ln>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385" name="CustomShape 6"/>
          <p:cNvSpPr/>
          <p:nvPr/>
        </p:nvSpPr>
        <p:spPr>
          <a:xfrm rot="10800000">
            <a:off x="5862960" y="4876200"/>
            <a:ext cx="300240" cy="366840"/>
          </a:xfrm>
          <a:prstGeom prst="rightArrow">
            <a:avLst>
              <a:gd name="adj1" fmla="val 50000"/>
              <a:gd name="adj2" fmla="val 50000"/>
            </a:avLst>
          </a:prstGeom>
          <a:solidFill>
            <a:schemeClr val="tx2">
              <a:lumMod val="20000"/>
              <a:lumOff val="80000"/>
            </a:schemeClr>
          </a:solidFill>
          <a:ln>
            <a:solidFill>
              <a:srgbClr val="0700FF"/>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386" name="CustomShape 7"/>
          <p:cNvSpPr/>
          <p:nvPr/>
        </p:nvSpPr>
        <p:spPr>
          <a:xfrm>
            <a:off x="4284000" y="1480320"/>
            <a:ext cx="1741320" cy="466200"/>
          </a:xfrm>
          <a:prstGeom prst="rect">
            <a:avLst/>
          </a:prstGeom>
          <a:solidFill>
            <a:schemeClr val="accent4">
              <a:lumMod val="40000"/>
              <a:lumOff val="60000"/>
            </a:schemeClr>
          </a:solidFill>
          <a:ln>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nchor="ctr"/>
          <a:lstStyle/>
          <a:p>
            <a:pPr algn="ctr">
              <a:lnSpc>
                <a:spcPct val="100000"/>
              </a:lnSpc>
            </a:pPr>
            <a:r>
              <a:rPr lang="en-US" sz="1200" b="1" strike="noStrike" spc="-1">
                <a:solidFill>
                  <a:srgbClr val="FF0000"/>
                </a:solidFill>
                <a:uFill>
                  <a:solidFill>
                    <a:srgbClr val="FFFFFF"/>
                  </a:solidFill>
                </a:uFill>
                <a:latin typeface="Arial"/>
              </a:rPr>
              <a:t>Real phase advance considered</a:t>
            </a:r>
            <a:endParaRPr lang="en-US" sz="1200" b="0" strike="noStrike" spc="-1">
              <a:solidFill>
                <a:srgbClr val="000000"/>
              </a:solidFill>
              <a:uFill>
                <a:solidFill>
                  <a:srgbClr val="FFFFFF"/>
                </a:solidFill>
              </a:uFill>
              <a:latin typeface="Arial"/>
            </a:endParaRPr>
          </a:p>
        </p:txBody>
      </p:sp>
      <p:sp>
        <p:nvSpPr>
          <p:cNvPr id="387" name="CustomShape 8"/>
          <p:cNvSpPr/>
          <p:nvPr/>
        </p:nvSpPr>
        <p:spPr>
          <a:xfrm>
            <a:off x="4284000" y="5092920"/>
            <a:ext cx="1741320" cy="466200"/>
          </a:xfrm>
          <a:prstGeom prst="rect">
            <a:avLst/>
          </a:prstGeom>
          <a:solidFill>
            <a:schemeClr val="tx2">
              <a:lumMod val="20000"/>
              <a:lumOff val="80000"/>
            </a:schemeClr>
          </a:solidFill>
          <a:ln>
            <a:solidFill>
              <a:srgbClr val="0700FF"/>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nchor="ctr"/>
          <a:lstStyle/>
          <a:p>
            <a:pPr algn="ctr">
              <a:lnSpc>
                <a:spcPct val="100000"/>
              </a:lnSpc>
            </a:pPr>
            <a:r>
              <a:rPr lang="en-US" sz="1200" b="1" strike="noStrike" spc="-1">
                <a:solidFill>
                  <a:srgbClr val="0700FF"/>
                </a:solidFill>
                <a:uFill>
                  <a:solidFill>
                    <a:srgbClr val="FFFFFF"/>
                  </a:solidFill>
                </a:uFill>
                <a:latin typeface="Arial"/>
              </a:rPr>
              <a:t>Ideal phase advance considered (</a:t>
            </a:r>
            <a:r>
              <a:rPr lang="en-US" sz="1200" b="1" strike="noStrike" spc="-1">
                <a:solidFill>
                  <a:srgbClr val="0700FF"/>
                </a:solidFill>
                <a:uFill>
                  <a:solidFill>
                    <a:srgbClr val="FFFFFF"/>
                  </a:solidFill>
                </a:uFill>
                <a:latin typeface="Symbol"/>
                <a:ea typeface="Symbol"/>
              </a:rPr>
              <a:t>b</a:t>
            </a:r>
            <a:r>
              <a:rPr lang="en-US" sz="1200" b="1" strike="noStrike" spc="-1">
                <a:solidFill>
                  <a:srgbClr val="0700FF"/>
                </a:solidFill>
                <a:uFill>
                  <a:solidFill>
                    <a:srgbClr val="FFFFFF"/>
                  </a:solidFill>
                </a:uFill>
                <a:latin typeface="Arial"/>
                <a:ea typeface="Symbol"/>
              </a:rPr>
              <a:t>*→0)</a:t>
            </a:r>
            <a:endParaRPr lang="en-US"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DF0A1347-BDB5-4B05-A2E0-8DCB49F51EDD}" type="slidenum">
              <a:rPr lang="en-US" sz="1200" b="0" strike="noStrike" spc="-1">
                <a:solidFill>
                  <a:srgbClr val="64BCD9"/>
                </a:solidFill>
                <a:uFill>
                  <a:solidFill>
                    <a:srgbClr val="FFFFFF"/>
                  </a:solidFill>
                </a:uFill>
                <a:latin typeface="Arial"/>
              </a:rPr>
              <a:t>25</a:t>
            </a:fld>
            <a:endParaRPr lang="en-US" sz="1200" b="0" strike="noStrike" spc="-1">
              <a:solidFill>
                <a:srgbClr val="000000"/>
              </a:solidFill>
              <a:uFill>
                <a:solidFill>
                  <a:srgbClr val="FFFFFF"/>
                </a:solidFill>
              </a:uFill>
              <a:latin typeface="Times New Roman"/>
            </a:endParaRPr>
          </a:p>
        </p:txBody>
      </p:sp>
      <p:sp>
        <p:nvSpPr>
          <p:cNvPr id="389"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90" name="TextShape 3"/>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The MD results and the RDT</a:t>
            </a:r>
            <a:endParaRPr lang="fr-FR" sz="2800" b="0" strike="noStrike" spc="-1">
              <a:solidFill>
                <a:srgbClr val="000000"/>
              </a:solidFill>
              <a:uFill>
                <a:solidFill>
                  <a:srgbClr val="FFFFFF"/>
                </a:solidFill>
              </a:uFill>
              <a:latin typeface="Arial"/>
            </a:endParaRPr>
          </a:p>
        </p:txBody>
      </p:sp>
      <p:sp>
        <p:nvSpPr>
          <p:cNvPr id="391" name="CustomShape 4"/>
          <p:cNvSpPr/>
          <p:nvPr/>
        </p:nvSpPr>
        <p:spPr>
          <a:xfrm>
            <a:off x="1191240" y="1472760"/>
            <a:ext cx="7367760" cy="331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nSpc>
                <a:spcPct val="100000"/>
              </a:lnSpc>
              <a:spcBef>
                <a:spcPts val="479"/>
              </a:spcBef>
            </a:pPr>
            <a:r>
              <a:rPr lang="en-US" sz="2400" b="0" strike="noStrike" spc="-1">
                <a:solidFill>
                  <a:srgbClr val="5A5A5A"/>
                </a:solidFill>
                <a:uFill>
                  <a:solidFill>
                    <a:srgbClr val="FFFFFF"/>
                  </a:solidFill>
                </a:uFill>
                <a:latin typeface="Arial"/>
              </a:rPr>
              <a:t>Very different from the ideal case:</a:t>
            </a: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E56E05"/>
                </a:solidFill>
                <a:uFill>
                  <a:solidFill>
                    <a:srgbClr val="FFFFFF"/>
                  </a:solidFill>
                </a:uFill>
                <a:latin typeface="Arial"/>
              </a:rPr>
              <a:t>The BBCWs are not in the optimal s-position.</a:t>
            </a: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E56E05"/>
                </a:solidFill>
                <a:uFill>
                  <a:solidFill>
                    <a:srgbClr val="FFFFFF"/>
                  </a:solidFill>
                </a:uFill>
                <a:latin typeface="Arial"/>
              </a:rPr>
              <a:t>The BBCWs are only in IP5.</a:t>
            </a: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E56E05"/>
                </a:solidFill>
                <a:uFill>
                  <a:solidFill>
                    <a:srgbClr val="FFFFFF"/>
                  </a:solidFill>
                </a:uFill>
                <a:latin typeface="Arial"/>
              </a:rPr>
              <a:t>The BBCWs are not positioned symmetrically with the IP5 (~2 m asymmetry).</a:t>
            </a: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5A5A5A"/>
                </a:solidFill>
                <a:uFill>
                  <a:solidFill>
                    <a:srgbClr val="FFFFFF"/>
                  </a:solidFill>
                </a:uFill>
                <a:latin typeface="Arial"/>
              </a:rPr>
              <a:t>The parameters adopted for the correction were I</a:t>
            </a:r>
            <a:r>
              <a:rPr lang="en-US" sz="2400" b="0" strike="noStrike" spc="-1" baseline="-25000">
                <a:solidFill>
                  <a:srgbClr val="5A5A5A"/>
                </a:solidFill>
                <a:uFill>
                  <a:solidFill>
                    <a:srgbClr val="FFFFFF"/>
                  </a:solidFill>
                </a:uFill>
                <a:latin typeface="Arial"/>
              </a:rPr>
              <a:t>w</a:t>
            </a:r>
            <a:r>
              <a:rPr lang="en-US" sz="2400" b="0" strike="noStrike" spc="-1" baseline="30000">
                <a:solidFill>
                  <a:srgbClr val="5A5A5A"/>
                </a:solidFill>
                <a:uFill>
                  <a:solidFill>
                    <a:srgbClr val="FFFFFF"/>
                  </a:solidFill>
                </a:uFill>
                <a:latin typeface="Arial"/>
              </a:rPr>
              <a:t>R</a:t>
            </a:r>
            <a:r>
              <a:rPr lang="en-US" sz="2400" b="0" strike="noStrike" spc="-1">
                <a:solidFill>
                  <a:srgbClr val="5A5A5A"/>
                </a:solidFill>
                <a:uFill>
                  <a:solidFill>
                    <a:srgbClr val="FFFFFF"/>
                  </a:solidFill>
                </a:uFill>
                <a:latin typeface="Arial"/>
              </a:rPr>
              <a:t>=I</a:t>
            </a:r>
            <a:r>
              <a:rPr lang="en-US" sz="2400" b="0" strike="noStrike" spc="-1" baseline="-25000">
                <a:solidFill>
                  <a:srgbClr val="5A5A5A"/>
                </a:solidFill>
                <a:uFill>
                  <a:solidFill>
                    <a:srgbClr val="FFFFFF"/>
                  </a:solidFill>
                </a:uFill>
                <a:latin typeface="Arial"/>
              </a:rPr>
              <a:t>w</a:t>
            </a:r>
            <a:r>
              <a:rPr lang="en-US" sz="2400" b="0" strike="noStrike" spc="-1" baseline="30000">
                <a:solidFill>
                  <a:srgbClr val="5A5A5A"/>
                </a:solidFill>
                <a:uFill>
                  <a:solidFill>
                    <a:srgbClr val="FFFFFF"/>
                  </a:solidFill>
                </a:uFill>
                <a:latin typeface="Arial"/>
              </a:rPr>
              <a:t>L</a:t>
            </a:r>
            <a:r>
              <a:rPr lang="en-US" sz="2400" b="0" strike="noStrike" spc="-1">
                <a:solidFill>
                  <a:srgbClr val="5A5A5A"/>
                </a:solidFill>
                <a:uFill>
                  <a:solidFill>
                    <a:srgbClr val="FFFFFF"/>
                  </a:solidFill>
                </a:uFill>
                <a:latin typeface="Arial"/>
              </a:rPr>
              <a:t>=350 A , d</a:t>
            </a:r>
            <a:r>
              <a:rPr lang="en-US" sz="2400" b="0" strike="noStrike" spc="-1" baseline="-25000">
                <a:solidFill>
                  <a:srgbClr val="5A5A5A"/>
                </a:solidFill>
                <a:uFill>
                  <a:solidFill>
                    <a:srgbClr val="FFFFFF"/>
                  </a:solidFill>
                </a:uFill>
                <a:latin typeface="Arial"/>
              </a:rPr>
              <a:t>w</a:t>
            </a:r>
            <a:r>
              <a:rPr lang="en-US" sz="2400" b="0" strike="noStrike" spc="-1" baseline="30000">
                <a:solidFill>
                  <a:srgbClr val="5A5A5A"/>
                </a:solidFill>
                <a:uFill>
                  <a:solidFill>
                    <a:srgbClr val="FFFFFF"/>
                  </a:solidFill>
                </a:uFill>
                <a:latin typeface="Arial"/>
              </a:rPr>
              <a:t>R</a:t>
            </a:r>
            <a:r>
              <a:rPr lang="en-US" sz="2400" b="0" strike="noStrike" spc="-1">
                <a:solidFill>
                  <a:srgbClr val="5A5A5A"/>
                </a:solidFill>
                <a:uFill>
                  <a:solidFill>
                    <a:srgbClr val="FFFFFF"/>
                  </a:solidFill>
                </a:uFill>
                <a:latin typeface="Arial"/>
              </a:rPr>
              <a:t>=7.95 mm, d</a:t>
            </a:r>
            <a:r>
              <a:rPr lang="en-US" sz="2400" b="0" strike="noStrike" spc="-1" baseline="-25000">
                <a:solidFill>
                  <a:srgbClr val="5A5A5A"/>
                </a:solidFill>
                <a:uFill>
                  <a:solidFill>
                    <a:srgbClr val="FFFFFF"/>
                  </a:solidFill>
                </a:uFill>
                <a:latin typeface="Arial"/>
              </a:rPr>
              <a:t>w</a:t>
            </a:r>
            <a:r>
              <a:rPr lang="en-US" sz="2400" b="0" strike="noStrike" spc="-1" baseline="30000">
                <a:solidFill>
                  <a:srgbClr val="5A5A5A"/>
                </a:solidFill>
                <a:uFill>
                  <a:solidFill>
                    <a:srgbClr val="FFFFFF"/>
                  </a:solidFill>
                </a:uFill>
                <a:latin typeface="Arial"/>
              </a:rPr>
              <a:t>L</a:t>
            </a:r>
            <a:r>
              <a:rPr lang="en-US" sz="2400" b="0" strike="noStrike" spc="-1">
                <a:solidFill>
                  <a:srgbClr val="5A5A5A"/>
                </a:solidFill>
                <a:uFill>
                  <a:solidFill>
                    <a:srgbClr val="FFFFFF"/>
                  </a:solidFill>
                </a:uFill>
                <a:latin typeface="Arial"/>
              </a:rPr>
              <a:t>=6.92 mm and </a:t>
            </a:r>
            <a:r>
              <a:rPr lang="en-US" sz="2400" b="0" strike="noStrike" spc="-1">
                <a:solidFill>
                  <a:srgbClr val="FF0000"/>
                </a:solidFill>
                <a:uFill>
                  <a:solidFill>
                    <a:srgbClr val="FFFFFF"/>
                  </a:solidFill>
                </a:uFill>
                <a:latin typeface="Symbol"/>
                <a:ea typeface="Symbol"/>
              </a:rPr>
              <a:t>q</a:t>
            </a:r>
            <a:r>
              <a:rPr lang="en-US" sz="2400" b="0" strike="noStrike" spc="-1" baseline="-25000">
                <a:solidFill>
                  <a:srgbClr val="FF0000"/>
                </a:solidFill>
                <a:uFill>
                  <a:solidFill>
                    <a:srgbClr val="FFFFFF"/>
                  </a:solidFill>
                </a:uFill>
                <a:latin typeface="Arial"/>
                <a:ea typeface="Symbol"/>
              </a:rPr>
              <a:t>c</a:t>
            </a:r>
            <a:r>
              <a:rPr lang="en-US" sz="2400" b="0" strike="noStrike" spc="-1">
                <a:solidFill>
                  <a:srgbClr val="FF0000"/>
                </a:solidFill>
                <a:uFill>
                  <a:solidFill>
                    <a:srgbClr val="FFFFFF"/>
                  </a:solidFill>
                </a:uFill>
                <a:latin typeface="Arial"/>
                <a:ea typeface="Symbol"/>
              </a:rPr>
              <a:t>=120 </a:t>
            </a:r>
            <a:r>
              <a:rPr lang="en-US" sz="2400" b="0" strike="noStrike" spc="-1">
                <a:solidFill>
                  <a:srgbClr val="FF0000"/>
                </a:solidFill>
                <a:uFill>
                  <a:solidFill>
                    <a:srgbClr val="FFFFFF"/>
                  </a:solidFill>
                </a:uFill>
                <a:latin typeface="Symbol"/>
                <a:ea typeface="Symbol"/>
              </a:rPr>
              <a:t>m</a:t>
            </a:r>
            <a:r>
              <a:rPr lang="en-US" sz="2400" b="0" strike="noStrike" spc="-1">
                <a:solidFill>
                  <a:srgbClr val="FF0000"/>
                </a:solidFill>
                <a:uFill>
                  <a:solidFill>
                    <a:srgbClr val="FFFFFF"/>
                  </a:solidFill>
                </a:uFill>
                <a:latin typeface="Arial"/>
                <a:ea typeface="Symbol"/>
              </a:rPr>
              <a:t>rad</a:t>
            </a:r>
            <a:r>
              <a:rPr lang="en-US" sz="2400" b="0" strike="noStrike" spc="-1">
                <a:solidFill>
                  <a:srgbClr val="5A5A5A"/>
                </a:solidFill>
                <a:uFill>
                  <a:solidFill>
                    <a:srgbClr val="FFFFFF"/>
                  </a:solidFill>
                </a:uFill>
                <a:latin typeface="Arial"/>
                <a:ea typeface="Symbol"/>
              </a:rPr>
              <a:t>). </a:t>
            </a:r>
            <a:endParaRPr lang="en-US"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9B1854CB-C8B2-4BC7-9379-84A2DBB1F04D}" type="slidenum">
              <a:rPr lang="en-US" sz="1200" b="0" strike="noStrike" spc="-1">
                <a:solidFill>
                  <a:srgbClr val="64BCD9"/>
                </a:solidFill>
                <a:uFill>
                  <a:solidFill>
                    <a:srgbClr val="FFFFFF"/>
                  </a:solidFill>
                </a:uFill>
                <a:latin typeface="Arial"/>
              </a:rPr>
              <a:t>26</a:t>
            </a:fld>
            <a:endParaRPr lang="en-US" sz="1200" b="0" strike="noStrike" spc="-1">
              <a:solidFill>
                <a:srgbClr val="000000"/>
              </a:solidFill>
              <a:uFill>
                <a:solidFill>
                  <a:srgbClr val="FFFFFF"/>
                </a:solidFill>
              </a:uFill>
              <a:latin typeface="Times New Roman"/>
            </a:endParaRPr>
          </a:p>
        </p:txBody>
      </p:sp>
      <p:sp>
        <p:nvSpPr>
          <p:cNvPr id="393"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394" name="TextShape 3"/>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The MD results and the RDT</a:t>
            </a:r>
            <a:endParaRPr lang="fr-FR" sz="2800" b="0" strike="noStrike" spc="-1">
              <a:solidFill>
                <a:srgbClr val="000000"/>
              </a:solidFill>
              <a:uFill>
                <a:solidFill>
                  <a:srgbClr val="FFFFFF"/>
                </a:solidFill>
              </a:uFill>
              <a:latin typeface="Arial"/>
            </a:endParaRPr>
          </a:p>
        </p:txBody>
      </p:sp>
      <p:pic>
        <p:nvPicPr>
          <p:cNvPr id="395" name="Picture 3"/>
          <p:cNvPicPr/>
          <p:nvPr/>
        </p:nvPicPr>
        <p:blipFill>
          <a:blip r:embed="rId3"/>
          <a:stretch/>
        </p:blipFill>
        <p:spPr>
          <a:xfrm>
            <a:off x="539640" y="1628640"/>
            <a:ext cx="4433760" cy="2880000"/>
          </a:xfrm>
          <a:prstGeom prst="rect">
            <a:avLst/>
          </a:prstGeom>
          <a:ln>
            <a:noFill/>
          </a:ln>
        </p:spPr>
      </p:pic>
      <p:pic>
        <p:nvPicPr>
          <p:cNvPr id="396" name="Picture 4"/>
          <p:cNvPicPr/>
          <p:nvPr/>
        </p:nvPicPr>
        <p:blipFill>
          <a:blip r:embed="rId4"/>
          <a:stretch/>
        </p:blipFill>
        <p:spPr>
          <a:xfrm>
            <a:off x="5333400" y="934560"/>
            <a:ext cx="3276000" cy="2729880"/>
          </a:xfrm>
          <a:prstGeom prst="rect">
            <a:avLst/>
          </a:prstGeom>
          <a:ln w="28440">
            <a:solidFill>
              <a:srgbClr val="FF0000"/>
            </a:solidFill>
            <a:round/>
          </a:ln>
        </p:spPr>
      </p:pic>
      <p:pic>
        <p:nvPicPr>
          <p:cNvPr id="397" name="Picture 8"/>
          <p:cNvPicPr/>
          <p:nvPr/>
        </p:nvPicPr>
        <p:blipFill>
          <a:blip r:embed="rId5"/>
          <a:stretch/>
        </p:blipFill>
        <p:spPr>
          <a:xfrm>
            <a:off x="5333400" y="3785760"/>
            <a:ext cx="3284640" cy="2750760"/>
          </a:xfrm>
          <a:prstGeom prst="rect">
            <a:avLst/>
          </a:prstGeom>
          <a:ln w="28440">
            <a:solidFill>
              <a:srgbClr val="0700FF"/>
            </a:solidFill>
            <a:round/>
          </a:ln>
        </p:spPr>
      </p:pic>
      <p:sp>
        <p:nvSpPr>
          <p:cNvPr id="398" name="CustomShape 4"/>
          <p:cNvSpPr/>
          <p:nvPr/>
        </p:nvSpPr>
        <p:spPr>
          <a:xfrm rot="10800000">
            <a:off x="5251680" y="3743640"/>
            <a:ext cx="300240" cy="366840"/>
          </a:xfrm>
          <a:prstGeom prst="rightArrow">
            <a:avLst>
              <a:gd name="adj1" fmla="val 50000"/>
              <a:gd name="adj2" fmla="val 50000"/>
            </a:avLst>
          </a:prstGeom>
          <a:solidFill>
            <a:schemeClr val="accent4">
              <a:lumMod val="40000"/>
              <a:lumOff val="60000"/>
            </a:schemeClr>
          </a:solidFill>
          <a:ln>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399" name="CustomShape 5"/>
          <p:cNvSpPr/>
          <p:nvPr/>
        </p:nvSpPr>
        <p:spPr>
          <a:xfrm>
            <a:off x="3694320" y="792360"/>
            <a:ext cx="1741320" cy="466200"/>
          </a:xfrm>
          <a:prstGeom prst="rect">
            <a:avLst/>
          </a:prstGeom>
          <a:solidFill>
            <a:schemeClr val="accent4">
              <a:lumMod val="40000"/>
              <a:lumOff val="60000"/>
            </a:schemeClr>
          </a:solidFill>
          <a:ln>
            <a:solidFill>
              <a:srgbClr val="FF0000"/>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nchor="ctr"/>
          <a:lstStyle/>
          <a:p>
            <a:pPr algn="ctr">
              <a:lnSpc>
                <a:spcPct val="100000"/>
              </a:lnSpc>
            </a:pPr>
            <a:r>
              <a:rPr lang="en-US" sz="1200" b="1" strike="noStrike" spc="-1">
                <a:solidFill>
                  <a:srgbClr val="FF0000"/>
                </a:solidFill>
                <a:uFill>
                  <a:solidFill>
                    <a:srgbClr val="FFFFFF"/>
                  </a:solidFill>
                </a:uFill>
                <a:latin typeface="Arial"/>
              </a:rPr>
              <a:t>Real phase advance considered</a:t>
            </a:r>
            <a:endParaRPr lang="en-US" sz="1200" b="0" strike="noStrike" spc="-1">
              <a:solidFill>
                <a:srgbClr val="000000"/>
              </a:solidFill>
              <a:uFill>
                <a:solidFill>
                  <a:srgbClr val="FFFFFF"/>
                </a:solidFill>
              </a:uFill>
              <a:latin typeface="Arial"/>
            </a:endParaRPr>
          </a:p>
        </p:txBody>
      </p:sp>
      <p:sp>
        <p:nvSpPr>
          <p:cNvPr id="400" name="CustomShape 6"/>
          <p:cNvSpPr/>
          <p:nvPr/>
        </p:nvSpPr>
        <p:spPr>
          <a:xfrm rot="10800000">
            <a:off x="5232600" y="4149000"/>
            <a:ext cx="2604600" cy="366840"/>
          </a:xfrm>
          <a:prstGeom prst="rightArrow">
            <a:avLst>
              <a:gd name="adj1" fmla="val 50000"/>
              <a:gd name="adj2" fmla="val 50000"/>
            </a:avLst>
          </a:prstGeom>
          <a:solidFill>
            <a:schemeClr val="tx2">
              <a:lumMod val="20000"/>
              <a:lumOff val="80000"/>
            </a:schemeClr>
          </a:solidFill>
          <a:ln>
            <a:solidFill>
              <a:srgbClr val="0700FF"/>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01" name="CustomShape 7"/>
          <p:cNvSpPr/>
          <p:nvPr/>
        </p:nvSpPr>
        <p:spPr>
          <a:xfrm>
            <a:off x="3694320" y="4393800"/>
            <a:ext cx="1741320" cy="466200"/>
          </a:xfrm>
          <a:prstGeom prst="rect">
            <a:avLst/>
          </a:prstGeom>
          <a:solidFill>
            <a:schemeClr val="tx2">
              <a:lumMod val="20000"/>
              <a:lumOff val="80000"/>
            </a:schemeClr>
          </a:solidFill>
          <a:ln>
            <a:solidFill>
              <a:srgbClr val="0700FF"/>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nchor="ctr"/>
          <a:lstStyle/>
          <a:p>
            <a:pPr algn="ctr">
              <a:lnSpc>
                <a:spcPct val="100000"/>
              </a:lnSpc>
            </a:pPr>
            <a:r>
              <a:rPr lang="en-US" sz="1200" b="1" strike="noStrike" spc="-1">
                <a:solidFill>
                  <a:srgbClr val="0700FF"/>
                </a:solidFill>
                <a:uFill>
                  <a:solidFill>
                    <a:srgbClr val="FFFFFF"/>
                  </a:solidFill>
                </a:uFill>
                <a:latin typeface="Arial"/>
              </a:rPr>
              <a:t>Ideal phase advance considered (</a:t>
            </a:r>
            <a:r>
              <a:rPr lang="en-US" sz="1200" b="1" strike="noStrike" spc="-1">
                <a:solidFill>
                  <a:srgbClr val="0700FF"/>
                </a:solidFill>
                <a:uFill>
                  <a:solidFill>
                    <a:srgbClr val="FFFFFF"/>
                  </a:solidFill>
                </a:uFill>
                <a:latin typeface="Symbol"/>
                <a:ea typeface="Symbol"/>
              </a:rPr>
              <a:t>b</a:t>
            </a:r>
            <a:r>
              <a:rPr lang="en-US" sz="1200" b="1" strike="noStrike" spc="-1">
                <a:solidFill>
                  <a:srgbClr val="0700FF"/>
                </a:solidFill>
                <a:uFill>
                  <a:solidFill>
                    <a:srgbClr val="FFFFFF"/>
                  </a:solidFill>
                </a:uFill>
                <a:latin typeface="Arial"/>
                <a:ea typeface="Symbol"/>
              </a:rPr>
              <a:t>*→0)</a:t>
            </a:r>
            <a:endParaRPr lang="en-US" sz="1200" b="0" strike="noStrike" spc="-1">
              <a:solidFill>
                <a:srgbClr val="000000"/>
              </a:solidFill>
              <a:uFill>
                <a:solidFill>
                  <a:srgbClr val="FFFFFF"/>
                </a:solidFill>
              </a:uFill>
              <a:latin typeface="Arial"/>
            </a:endParaRPr>
          </a:p>
        </p:txBody>
      </p:sp>
      <p:sp>
        <p:nvSpPr>
          <p:cNvPr id="402" name="CustomShape 8"/>
          <p:cNvSpPr/>
          <p:nvPr/>
        </p:nvSpPr>
        <p:spPr>
          <a:xfrm>
            <a:off x="636120" y="5261400"/>
            <a:ext cx="457164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5A5A5A"/>
                </a:solidFill>
                <a:uFill>
                  <a:solidFill>
                    <a:srgbClr val="FFFFFF"/>
                  </a:solidFill>
                </a:uFill>
                <a:latin typeface="Arial"/>
              </a:rPr>
              <a:t>PRELIMINARY: </a:t>
            </a:r>
            <a:r>
              <a:rPr lang="en-US" sz="1800" b="0" strike="noStrike" spc="-1">
                <a:solidFill>
                  <a:srgbClr val="E56E05"/>
                </a:solidFill>
                <a:uFill>
                  <a:solidFill>
                    <a:srgbClr val="FFFFFF"/>
                  </a:solidFill>
                </a:uFill>
                <a:latin typeface="Arial"/>
              </a:rPr>
              <a:t>the observed effect of the BBCW could be related to a partial compensation of the detuning terms.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Outline</a:t>
            </a:r>
            <a:endParaRPr lang="fr-FR" sz="2800" b="0" strike="noStrike" spc="-1">
              <a:solidFill>
                <a:srgbClr val="000000"/>
              </a:solidFill>
              <a:uFill>
                <a:solidFill>
                  <a:srgbClr val="FFFFFF"/>
                </a:solidFill>
              </a:uFill>
              <a:latin typeface="Arial"/>
            </a:endParaRPr>
          </a:p>
        </p:txBody>
      </p:sp>
      <p:sp>
        <p:nvSpPr>
          <p:cNvPr id="404"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78094BB6-6605-4C9B-90AB-9CF7871BEEA5}" type="slidenum">
              <a:rPr lang="en-US" sz="1200" b="0" strike="noStrike" spc="-1">
                <a:solidFill>
                  <a:srgbClr val="64BCD9"/>
                </a:solidFill>
                <a:uFill>
                  <a:solidFill>
                    <a:srgbClr val="FFFFFF"/>
                  </a:solidFill>
                </a:uFill>
                <a:latin typeface="Arial"/>
              </a:rPr>
              <a:t>27</a:t>
            </a:fld>
            <a:endParaRPr lang="en-US" sz="1200" b="0" strike="noStrike" spc="-1">
              <a:solidFill>
                <a:srgbClr val="000000"/>
              </a:solidFill>
              <a:uFill>
                <a:solidFill>
                  <a:srgbClr val="FFFFFF"/>
                </a:solidFill>
              </a:uFill>
              <a:latin typeface="Times New Roman"/>
            </a:endParaRPr>
          </a:p>
        </p:txBody>
      </p:sp>
      <p:sp>
        <p:nvSpPr>
          <p:cNvPr id="405" name="CustomShape 3"/>
          <p:cNvSpPr/>
          <p:nvPr/>
        </p:nvSpPr>
        <p:spPr>
          <a:xfrm>
            <a:off x="1187640" y="2061000"/>
            <a:ext cx="7498800" cy="259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660"/>
              </a:spcBef>
              <a:buClr>
                <a:srgbClr val="FB963C"/>
              </a:buClr>
              <a:buFont typeface="Wingdings" charset="2"/>
              <a:buChar char=""/>
            </a:pPr>
            <a:r>
              <a:rPr lang="en-US" sz="3300" b="0" strike="noStrike" spc="-1">
                <a:solidFill>
                  <a:srgbClr val="D9D9D9"/>
                </a:solidFill>
                <a:uFill>
                  <a:solidFill>
                    <a:srgbClr val="FFFFFF"/>
                  </a:solidFill>
                </a:uFill>
                <a:latin typeface="Arial"/>
              </a:rPr>
              <a:t>Experimental results in MD1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DEDEDE"/>
                </a:solidFill>
                <a:uFill>
                  <a:solidFill>
                    <a:srgbClr val="FFFFFF"/>
                  </a:solidFill>
                </a:uFill>
                <a:latin typeface="Arial"/>
              </a:rPr>
              <a:t>Numerical results from the RDT</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Tracking results for LHC and HL-LHC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D9D9D9"/>
                </a:solidFill>
                <a:uFill>
                  <a:solidFill>
                    <a:srgbClr val="FFFFFF"/>
                  </a:solidFill>
                </a:uFill>
                <a:latin typeface="Arial"/>
              </a:rPr>
              <a:t>Conclusions and plans</a:t>
            </a:r>
            <a:endParaRPr lang="en-US" sz="3300" b="0" strike="noStrike" spc="-1">
              <a:solidFill>
                <a:srgbClr val="000000"/>
              </a:solidFill>
              <a:uFill>
                <a:solidFill>
                  <a:srgbClr val="FFFFFF"/>
                </a:solidFill>
              </a:uFill>
              <a:latin typeface="Arial"/>
            </a:endParaRPr>
          </a:p>
          <a:p>
            <a:pPr>
              <a:lnSpc>
                <a:spcPct val="100000"/>
              </a:lnSpc>
              <a:spcBef>
                <a:spcPts val="400"/>
              </a:spcBef>
            </a:pPr>
            <a:endParaRPr lang="en-US" sz="33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 name="Picture 405"/>
          <p:cNvPicPr/>
          <p:nvPr/>
        </p:nvPicPr>
        <p:blipFill>
          <a:blip r:embed="rId2"/>
          <a:stretch/>
        </p:blipFill>
        <p:spPr>
          <a:xfrm>
            <a:off x="324000" y="1037160"/>
            <a:ext cx="4609080" cy="3395520"/>
          </a:xfrm>
          <a:prstGeom prst="rect">
            <a:avLst/>
          </a:prstGeom>
          <a:ln>
            <a:noFill/>
          </a:ln>
        </p:spPr>
      </p:pic>
      <p:sp>
        <p:nvSpPr>
          <p:cNvPr id="407" name="TextShape 1"/>
          <p:cNvSpPr txBox="1"/>
          <p:nvPr/>
        </p:nvSpPr>
        <p:spPr>
          <a:xfrm>
            <a:off x="612000" y="180000"/>
            <a:ext cx="835200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DA simulations with Wire in MD-like conditions I</a:t>
            </a:r>
            <a:endParaRPr lang="fr-FR" sz="2800" b="0" strike="noStrike" spc="-1">
              <a:solidFill>
                <a:srgbClr val="000000"/>
              </a:solidFill>
              <a:uFill>
                <a:solidFill>
                  <a:srgbClr val="FFFFFF"/>
                </a:solidFill>
              </a:uFill>
              <a:latin typeface="Arial"/>
            </a:endParaRPr>
          </a:p>
        </p:txBody>
      </p:sp>
      <p:sp>
        <p:nvSpPr>
          <p:cNvPr id="408" name="TextShape 2"/>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09" name="TextShape 3"/>
          <p:cNvSpPr txBox="1"/>
          <p:nvPr/>
        </p:nvSpPr>
        <p:spPr>
          <a:xfrm>
            <a:off x="8686800" y="6356520"/>
            <a:ext cx="359640" cy="359640"/>
          </a:xfrm>
          <a:prstGeom prst="rect">
            <a:avLst/>
          </a:prstGeom>
          <a:noFill/>
          <a:ln>
            <a:noFill/>
          </a:ln>
        </p:spPr>
        <p:txBody>
          <a:bodyPr lIns="0" tIns="0" rIns="0" bIns="0" anchor="b"/>
          <a:lstStyle/>
          <a:p>
            <a:pPr algn="r">
              <a:lnSpc>
                <a:spcPct val="100000"/>
              </a:lnSpc>
            </a:pPr>
            <a:fld id="{24556B83-1873-44F9-8969-8374FDFAEE66}" type="slidenum">
              <a:rPr lang="en-US" sz="1200" b="0" strike="noStrike" spc="-1">
                <a:solidFill>
                  <a:srgbClr val="64BCD9"/>
                </a:solidFill>
                <a:uFill>
                  <a:solidFill>
                    <a:srgbClr val="FFFFFF"/>
                  </a:solidFill>
                </a:uFill>
                <a:latin typeface="Arial"/>
              </a:rPr>
              <a:t>28</a:t>
            </a:fld>
            <a:endParaRPr lang="en-US" sz="1200" b="0" strike="noStrike" spc="-1">
              <a:solidFill>
                <a:srgbClr val="000000"/>
              </a:solidFill>
              <a:uFill>
                <a:solidFill>
                  <a:srgbClr val="FFFFFF"/>
                </a:solidFill>
              </a:uFill>
              <a:latin typeface="Times New Roman"/>
            </a:endParaRPr>
          </a:p>
        </p:txBody>
      </p:sp>
      <p:pic>
        <p:nvPicPr>
          <p:cNvPr id="410" name="Picture 9"/>
          <p:cNvPicPr/>
          <p:nvPr/>
        </p:nvPicPr>
        <p:blipFill>
          <a:blip r:embed="rId3"/>
          <a:stretch/>
        </p:blipFill>
        <p:spPr>
          <a:xfrm>
            <a:off x="683640" y="4581000"/>
            <a:ext cx="2214720" cy="1683000"/>
          </a:xfrm>
          <a:prstGeom prst="rect">
            <a:avLst/>
          </a:prstGeom>
          <a:ln>
            <a:noFill/>
          </a:ln>
        </p:spPr>
      </p:pic>
      <p:pic>
        <p:nvPicPr>
          <p:cNvPr id="411" name="Picture 10"/>
          <p:cNvPicPr/>
          <p:nvPr/>
        </p:nvPicPr>
        <p:blipFill>
          <a:blip r:embed="rId4"/>
          <a:stretch/>
        </p:blipFill>
        <p:spPr>
          <a:xfrm>
            <a:off x="2988000" y="4596840"/>
            <a:ext cx="2193840" cy="1667160"/>
          </a:xfrm>
          <a:prstGeom prst="rect">
            <a:avLst/>
          </a:prstGeom>
          <a:ln>
            <a:noFill/>
          </a:ln>
        </p:spPr>
      </p:pic>
      <p:sp>
        <p:nvSpPr>
          <p:cNvPr id="412" name="CustomShape 4"/>
          <p:cNvSpPr/>
          <p:nvPr/>
        </p:nvSpPr>
        <p:spPr>
          <a:xfrm>
            <a:off x="5356080" y="4531320"/>
            <a:ext cx="3364920" cy="1798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lnSpcReduction="10000"/>
          </a:bodyPr>
          <a:lstStyle/>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Good agreement between footprints from MADX and </a:t>
            </a:r>
            <a:r>
              <a:rPr lang="en-US" sz="2000" b="0" strike="noStrike" spc="-1" dirty="0" err="1">
                <a:solidFill>
                  <a:srgbClr val="5A5A5A"/>
                </a:solidFill>
                <a:uFill>
                  <a:solidFill>
                    <a:srgbClr val="FFFFFF"/>
                  </a:solidFill>
                </a:uFill>
                <a:latin typeface="Arial"/>
              </a:rPr>
              <a:t>Sixtrack</a:t>
            </a:r>
            <a:r>
              <a:rPr lang="en-US" sz="2000" b="0" strike="noStrike" spc="-1" dirty="0">
                <a:solidFill>
                  <a:srgbClr val="5A5A5A"/>
                </a:solidFill>
                <a:uFill>
                  <a:solidFill>
                    <a:srgbClr val="FFFFFF"/>
                  </a:solidFill>
                </a:uFill>
                <a:latin typeface="Arial"/>
              </a:rPr>
              <a:t>.</a:t>
            </a:r>
            <a:endParaRPr lang="en-US" sz="2000" b="0" strike="noStrike" spc="-1" dirty="0">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Improvement observed but no clear identification of the optimum.</a:t>
            </a:r>
            <a:endParaRPr lang="en-US" sz="2000" b="0" strike="noStrike" spc="-1" dirty="0">
              <a:solidFill>
                <a:srgbClr val="000000"/>
              </a:solidFill>
              <a:uFill>
                <a:solidFill>
                  <a:srgbClr val="FFFFFF"/>
                </a:solidFill>
              </a:uFill>
              <a:latin typeface="Arial"/>
            </a:endParaRPr>
          </a:p>
          <a:p>
            <a:pPr>
              <a:lnSpc>
                <a:spcPct val="100000"/>
              </a:lnSpc>
              <a:spcBef>
                <a:spcPts val="400"/>
              </a:spcBef>
            </a:pPr>
            <a:endParaRPr lang="en-US" sz="2000" b="0" strike="noStrike" spc="-1" dirty="0">
              <a:solidFill>
                <a:srgbClr val="000000"/>
              </a:solidFill>
              <a:uFill>
                <a:solidFill>
                  <a:srgbClr val="FFFFFF"/>
                </a:solidFill>
              </a:uFill>
              <a:latin typeface="Arial"/>
            </a:endParaRPr>
          </a:p>
        </p:txBody>
      </p:sp>
      <p:sp>
        <p:nvSpPr>
          <p:cNvPr id="413" name="CustomShape 5"/>
          <p:cNvSpPr/>
          <p:nvPr/>
        </p:nvSpPr>
        <p:spPr>
          <a:xfrm>
            <a:off x="4951800" y="1196640"/>
            <a:ext cx="4012200" cy="280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2500" lnSpcReduction="20000"/>
          </a:bodyPr>
          <a:lstStyle/>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MD-like conditions: </a:t>
            </a:r>
            <a:r>
              <a:rPr lang="en-US" sz="2000" b="0" strike="noStrike" spc="-1" dirty="0" err="1">
                <a:solidFill>
                  <a:srgbClr val="5A5A5A"/>
                </a:solidFill>
                <a:uFill>
                  <a:solidFill>
                    <a:srgbClr val="FFFFFF"/>
                  </a:solidFill>
                </a:uFill>
                <a:latin typeface="Arial"/>
              </a:rPr>
              <a:t>d</a:t>
            </a:r>
            <a:r>
              <a:rPr lang="en-US" sz="2000" b="0" strike="noStrike" spc="-1" baseline="-25000" dirty="0" err="1">
                <a:solidFill>
                  <a:srgbClr val="5A5A5A"/>
                </a:solidFill>
                <a:uFill>
                  <a:solidFill>
                    <a:srgbClr val="FFFFFF"/>
                  </a:solidFill>
                </a:uFill>
                <a:latin typeface="Arial"/>
              </a:rPr>
              <a:t>w</a:t>
            </a:r>
            <a:r>
              <a:rPr lang="en-US" sz="2000" b="0" strike="noStrike" spc="-1" dirty="0">
                <a:solidFill>
                  <a:srgbClr val="5A5A5A"/>
                </a:solidFill>
                <a:uFill>
                  <a:solidFill>
                    <a:srgbClr val="FFFFFF"/>
                  </a:solidFill>
                </a:uFill>
                <a:latin typeface="Arial"/>
              </a:rPr>
              <a:t>=8 mm. LR in IR1/5 but wire only in IR1, real aspect ratio at wire position, phase advances.</a:t>
            </a:r>
            <a:endParaRPr lang="en-US" sz="2000" b="0" strike="noStrike" spc="-1" dirty="0">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A modest gain of DA is observed for 8 mm wire-beam distance.</a:t>
            </a:r>
            <a:endParaRPr lang="en-US" sz="2000" b="0" strike="noStrike" spc="-1" dirty="0">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Optimal DA for 800 A.</a:t>
            </a:r>
            <a:endParaRPr lang="en-US" sz="2000" b="0" strike="noStrike" spc="-1" dirty="0">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With no rematch of the chromaticity (as in the MD), the gain of DA is improved.</a:t>
            </a:r>
            <a:endParaRPr lang="en-US" sz="2000" b="0" strike="noStrike" spc="-1" dirty="0">
              <a:solidFill>
                <a:srgbClr val="000000"/>
              </a:solidFill>
              <a:uFill>
                <a:solidFill>
                  <a:srgbClr val="FFFFFF"/>
                </a:solidFill>
              </a:uFill>
              <a:latin typeface="Arial"/>
            </a:endParaRPr>
          </a:p>
          <a:p>
            <a:pPr>
              <a:lnSpc>
                <a:spcPct val="100000"/>
              </a:lnSpc>
              <a:spcBef>
                <a:spcPts val="400"/>
              </a:spcBef>
            </a:pPr>
            <a:endParaRPr lang="en-US" sz="2000" b="0" strike="noStrike" spc="-1" dirty="0">
              <a:solidFill>
                <a:srgbClr val="000000"/>
              </a:solidFill>
              <a:uFill>
                <a:solidFill>
                  <a:srgbClr val="FFFFFF"/>
                </a:solidFill>
              </a:uFill>
              <a:latin typeface="Arial"/>
            </a:endParaRPr>
          </a:p>
          <a:p>
            <a:pPr>
              <a:lnSpc>
                <a:spcPct val="100000"/>
              </a:lnSpc>
              <a:spcBef>
                <a:spcPts val="400"/>
              </a:spcBef>
            </a:pPr>
            <a:endParaRPr lang="en-US" sz="2000" b="0" strike="noStrike" spc="-1" dirty="0">
              <a:solidFill>
                <a:srgbClr val="000000"/>
              </a:solidFill>
              <a:uFill>
                <a:solidFill>
                  <a:srgbClr val="FFFFFF"/>
                </a:solidFill>
              </a:uFill>
              <a:latin typeface="Arial"/>
            </a:endParaRPr>
          </a:p>
        </p:txBody>
      </p:sp>
      <p:sp>
        <p:nvSpPr>
          <p:cNvPr id="414" name="CustomShape 6"/>
          <p:cNvSpPr/>
          <p:nvPr/>
        </p:nvSpPr>
        <p:spPr>
          <a:xfrm flipV="1">
            <a:off x="1835640" y="3140280"/>
            <a:ext cx="287640" cy="1389960"/>
          </a:xfrm>
          <a:custGeom>
            <a:avLst/>
            <a:gdLst/>
            <a:ahLst/>
            <a:cxnLst/>
            <a:rect l="l" t="t" r="r" b="b"/>
            <a:pathLst>
              <a:path w="21600" h="21600">
                <a:moveTo>
                  <a:pt x="0" y="0"/>
                </a:moveTo>
                <a:lnTo>
                  <a:pt x="21600" y="21600"/>
                </a:lnTo>
              </a:path>
            </a:pathLst>
          </a:custGeom>
          <a:noFill/>
          <a:ln>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cxnSp>
        <p:nvCxnSpPr>
          <p:cNvPr id="5" name="Straight Arrow Connector 4"/>
          <p:cNvCxnSpPr/>
          <p:nvPr/>
        </p:nvCxnSpPr>
        <p:spPr>
          <a:xfrm flipH="1" flipV="1">
            <a:off x="3347864" y="2492896"/>
            <a:ext cx="864096" cy="203842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47664" y="6267657"/>
            <a:ext cx="1800200" cy="369332"/>
          </a:xfrm>
          <a:prstGeom prst="rect">
            <a:avLst/>
          </a:prstGeom>
          <a:noFill/>
        </p:spPr>
        <p:txBody>
          <a:bodyPr wrap="square" rtlCol="0">
            <a:spAutoFit/>
          </a:bodyPr>
          <a:lstStyle/>
          <a:p>
            <a:r>
              <a:rPr lang="en-US" dirty="0" smtClean="0">
                <a:solidFill>
                  <a:schemeClr val="tx1">
                    <a:lumMod val="65000"/>
                    <a:lumOff val="35000"/>
                  </a:schemeClr>
                </a:solidFill>
              </a:rPr>
              <a:t>K. </a:t>
            </a:r>
            <a:r>
              <a:rPr lang="en-US" dirty="0" err="1" smtClean="0">
                <a:solidFill>
                  <a:schemeClr val="tx1">
                    <a:lumMod val="65000"/>
                    <a:lumOff val="35000"/>
                  </a:schemeClr>
                </a:solidFill>
              </a:rPr>
              <a:t>Skoufaris</a:t>
            </a:r>
            <a:endParaRPr lang="en-US" dirty="0">
              <a:solidFill>
                <a:schemeClr val="tx1">
                  <a:lumMod val="65000"/>
                  <a:lumOff val="35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6" name="Picture 415"/>
          <p:cNvPicPr/>
          <p:nvPr/>
        </p:nvPicPr>
        <p:blipFill>
          <a:blip r:embed="rId2"/>
          <a:stretch/>
        </p:blipFill>
        <p:spPr>
          <a:xfrm>
            <a:off x="108000" y="2709000"/>
            <a:ext cx="4426200" cy="3078720"/>
          </a:xfrm>
          <a:prstGeom prst="rect">
            <a:avLst/>
          </a:prstGeom>
          <a:ln>
            <a:noFill/>
          </a:ln>
        </p:spPr>
      </p:pic>
      <p:sp>
        <p:nvSpPr>
          <p:cNvPr id="417" name="TextShape 1"/>
          <p:cNvSpPr txBox="1"/>
          <p:nvPr/>
        </p:nvSpPr>
        <p:spPr>
          <a:xfrm>
            <a:off x="395640" y="180000"/>
            <a:ext cx="885672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DA simulations with Wire in MD-like conditions II</a:t>
            </a:r>
            <a:endParaRPr lang="fr-FR" sz="2800" b="0" strike="noStrike" spc="-1">
              <a:solidFill>
                <a:srgbClr val="000000"/>
              </a:solidFill>
              <a:uFill>
                <a:solidFill>
                  <a:srgbClr val="FFFFFF"/>
                </a:solidFill>
              </a:uFill>
              <a:latin typeface="Arial"/>
            </a:endParaRPr>
          </a:p>
        </p:txBody>
      </p:sp>
      <p:sp>
        <p:nvSpPr>
          <p:cNvPr id="418" name="TextShape 2"/>
          <p:cNvSpPr txBox="1"/>
          <p:nvPr/>
        </p:nvSpPr>
        <p:spPr>
          <a:xfrm>
            <a:off x="683688" y="1052640"/>
            <a:ext cx="7848752" cy="1439640"/>
          </a:xfrm>
          <a:prstGeom prst="rect">
            <a:avLst/>
          </a:prstGeom>
          <a:noFill/>
          <a:ln>
            <a:noFill/>
          </a:ln>
        </p:spPr>
        <p:txBody>
          <a:bodyPr lIns="0" tIns="0" rIns="0" bIns="0">
            <a:normAutofit fontScale="92500" lnSpcReduction="20000"/>
          </a:bodyPr>
          <a:lstStyle/>
          <a:p>
            <a:pPr marL="343080" indent="-342720" algn="just">
              <a:lnSpc>
                <a:spcPct val="100000"/>
              </a:lnSpc>
              <a:spcBef>
                <a:spcPts val="400"/>
              </a:spcBef>
              <a:buClr>
                <a:srgbClr val="FB963C"/>
              </a:buClr>
              <a:buFont typeface="Wingdings" charset="2"/>
              <a:buChar char=""/>
            </a:pPr>
            <a:r>
              <a:rPr lang="fr-FR" sz="2000" b="0" strike="noStrike" spc="-1" dirty="0">
                <a:solidFill>
                  <a:srgbClr val="5A5A5A"/>
                </a:solidFill>
                <a:uFill>
                  <a:solidFill>
                    <a:srgbClr val="FFFFFF"/>
                  </a:solidFill>
                </a:uFill>
                <a:latin typeface="Arial"/>
              </a:rPr>
              <a:t>Push </a:t>
            </a:r>
            <a:r>
              <a:rPr lang="fr-FR" sz="2000" b="0" strike="noStrike" spc="-1" dirty="0" err="1">
                <a:solidFill>
                  <a:srgbClr val="5A5A5A"/>
                </a:solidFill>
                <a:uFill>
                  <a:solidFill>
                    <a:srgbClr val="FFFFFF"/>
                  </a:solidFill>
                </a:uFill>
                <a:latin typeface="Arial"/>
              </a:rPr>
              <a:t>d</a:t>
            </a:r>
            <a:r>
              <a:rPr lang="fr-FR" sz="2000" b="0" strike="noStrike" spc="-1" baseline="-25000" dirty="0" err="1">
                <a:solidFill>
                  <a:srgbClr val="5A5A5A"/>
                </a:solidFill>
                <a:uFill>
                  <a:solidFill>
                    <a:srgbClr val="FFFFFF"/>
                  </a:solidFill>
                </a:uFill>
                <a:latin typeface="Arial"/>
              </a:rPr>
              <a:t>w</a:t>
            </a:r>
            <a:r>
              <a:rPr lang="fr-FR" sz="2000" b="0" strike="noStrike" spc="-1" dirty="0">
                <a:solidFill>
                  <a:srgbClr val="5A5A5A"/>
                </a:solidFill>
                <a:uFill>
                  <a:solidFill>
                    <a:srgbClr val="FFFFFF"/>
                  </a:solidFill>
                </a:uFill>
                <a:latin typeface="Arial"/>
              </a:rPr>
              <a:t> to 6 mm</a:t>
            </a:r>
          </a:p>
          <a:p>
            <a:pPr marL="343080" indent="-342720" algn="just">
              <a:lnSpc>
                <a:spcPct val="100000"/>
              </a:lnSpc>
              <a:spcBef>
                <a:spcPts val="400"/>
              </a:spcBef>
              <a:buClr>
                <a:srgbClr val="FB963C"/>
              </a:buClr>
              <a:buFont typeface="Wingdings" charset="2"/>
              <a:buChar char=""/>
            </a:pPr>
            <a:r>
              <a:rPr lang="fr-FR" sz="2000" b="0" strike="noStrike" spc="-1" dirty="0" err="1" smtClean="0">
                <a:solidFill>
                  <a:srgbClr val="5A5A5A"/>
                </a:solidFill>
                <a:uFill>
                  <a:solidFill>
                    <a:srgbClr val="FFFFFF"/>
                  </a:solidFill>
                </a:uFill>
                <a:latin typeface="Arial"/>
              </a:rPr>
              <a:t>Still</a:t>
            </a:r>
            <a:r>
              <a:rPr lang="fr-FR" sz="2000" b="0" strike="noStrike" spc="-1" dirty="0" smtClean="0">
                <a:solidFill>
                  <a:srgbClr val="5A5A5A"/>
                </a:solidFill>
                <a:uFill>
                  <a:solidFill>
                    <a:srgbClr val="FFFFFF"/>
                  </a:solidFill>
                </a:uFill>
                <a:latin typeface="Arial"/>
              </a:rPr>
              <a:t> not </a:t>
            </a:r>
            <a:r>
              <a:rPr lang="fr-FR" sz="2000" b="0" strike="noStrike" spc="-1" dirty="0" err="1">
                <a:solidFill>
                  <a:srgbClr val="5A5A5A"/>
                </a:solidFill>
                <a:uFill>
                  <a:solidFill>
                    <a:srgbClr val="FFFFFF"/>
                  </a:solidFill>
                </a:uFill>
                <a:latin typeface="Arial"/>
              </a:rPr>
              <a:t>ideal</a:t>
            </a:r>
            <a:r>
              <a:rPr lang="fr-FR" sz="2000" b="0" strike="noStrike" spc="-1" dirty="0">
                <a:solidFill>
                  <a:srgbClr val="5A5A5A"/>
                </a:solidFill>
                <a:uFill>
                  <a:solidFill>
                    <a:srgbClr val="FFFFFF"/>
                  </a:solidFill>
                </a:uFill>
                <a:latin typeface="Arial"/>
              </a:rPr>
              <a:t> conditions: LR in IR1/5 but </a:t>
            </a:r>
            <a:r>
              <a:rPr lang="fr-FR" sz="2000" b="0" strike="noStrike" spc="-1" dirty="0" err="1">
                <a:solidFill>
                  <a:srgbClr val="5A5A5A"/>
                </a:solidFill>
                <a:uFill>
                  <a:solidFill>
                    <a:srgbClr val="FFFFFF"/>
                  </a:solidFill>
                </a:uFill>
                <a:latin typeface="Arial"/>
              </a:rPr>
              <a:t>wire</a:t>
            </a:r>
            <a:r>
              <a:rPr lang="fr-FR" sz="2000" b="0" strike="noStrike" spc="-1" dirty="0">
                <a:solidFill>
                  <a:srgbClr val="5A5A5A"/>
                </a:solidFill>
                <a:uFill>
                  <a:solidFill>
                    <a:srgbClr val="FFFFFF"/>
                  </a:solidFill>
                </a:uFill>
                <a:latin typeface="Arial"/>
              </a:rPr>
              <a:t> </a:t>
            </a:r>
            <a:r>
              <a:rPr lang="fr-FR" sz="2000" b="0" strike="noStrike" spc="-1" dirty="0" err="1">
                <a:solidFill>
                  <a:srgbClr val="5A5A5A"/>
                </a:solidFill>
                <a:uFill>
                  <a:solidFill>
                    <a:srgbClr val="FFFFFF"/>
                  </a:solidFill>
                </a:uFill>
                <a:latin typeface="Arial"/>
              </a:rPr>
              <a:t>only</a:t>
            </a:r>
            <a:r>
              <a:rPr lang="fr-FR" sz="2000" b="0" strike="noStrike" spc="-1" dirty="0">
                <a:solidFill>
                  <a:srgbClr val="5A5A5A"/>
                </a:solidFill>
                <a:uFill>
                  <a:solidFill>
                    <a:srgbClr val="FFFFFF"/>
                  </a:solidFill>
                </a:uFill>
                <a:latin typeface="Arial"/>
              </a:rPr>
              <a:t> in IR1, aspect ratio </a:t>
            </a:r>
            <a:r>
              <a:rPr lang="fr-FR" sz="2000" b="0" strike="noStrike" spc="-1" dirty="0" err="1">
                <a:solidFill>
                  <a:srgbClr val="5A5A5A"/>
                </a:solidFill>
                <a:uFill>
                  <a:solidFill>
                    <a:srgbClr val="FFFFFF"/>
                  </a:solidFill>
                </a:uFill>
                <a:latin typeface="Arial"/>
              </a:rPr>
              <a:t>at</a:t>
            </a:r>
            <a:r>
              <a:rPr lang="fr-FR" sz="2000" b="0" strike="noStrike" spc="-1" dirty="0">
                <a:solidFill>
                  <a:srgbClr val="5A5A5A"/>
                </a:solidFill>
                <a:uFill>
                  <a:solidFill>
                    <a:srgbClr val="FFFFFF"/>
                  </a:solidFill>
                </a:uFill>
                <a:latin typeface="Arial"/>
              </a:rPr>
              <a:t> </a:t>
            </a:r>
            <a:r>
              <a:rPr lang="fr-FR" sz="2000" b="0" strike="noStrike" spc="-1" dirty="0" err="1">
                <a:solidFill>
                  <a:srgbClr val="5A5A5A"/>
                </a:solidFill>
                <a:uFill>
                  <a:solidFill>
                    <a:srgbClr val="FFFFFF"/>
                  </a:solidFill>
                </a:uFill>
                <a:latin typeface="Arial"/>
              </a:rPr>
              <a:t>wire</a:t>
            </a:r>
            <a:r>
              <a:rPr lang="fr-FR" sz="2000" b="0" strike="noStrike" spc="-1" dirty="0">
                <a:solidFill>
                  <a:srgbClr val="5A5A5A"/>
                </a:solidFill>
                <a:uFill>
                  <a:solidFill>
                    <a:srgbClr val="FFFFFF"/>
                  </a:solidFill>
                </a:uFill>
                <a:latin typeface="Arial"/>
              </a:rPr>
              <a:t> position, phase </a:t>
            </a:r>
            <a:r>
              <a:rPr lang="fr-FR" sz="2000" b="0" strike="noStrike" spc="-1" dirty="0" err="1">
                <a:solidFill>
                  <a:srgbClr val="5A5A5A"/>
                </a:solidFill>
                <a:uFill>
                  <a:solidFill>
                    <a:srgbClr val="FFFFFF"/>
                  </a:solidFill>
                </a:uFill>
                <a:latin typeface="Arial"/>
              </a:rPr>
              <a:t>advances</a:t>
            </a:r>
            <a:r>
              <a:rPr lang="fr-FR" sz="2000" b="0" strike="noStrike" spc="-1" dirty="0">
                <a:solidFill>
                  <a:srgbClr val="5A5A5A"/>
                </a:solidFill>
                <a:uFill>
                  <a:solidFill>
                    <a:srgbClr val="FFFFFF"/>
                  </a:solidFill>
                </a:uFill>
                <a:latin typeface="Arial"/>
              </a:rPr>
              <a:t>.</a:t>
            </a:r>
          </a:p>
          <a:p>
            <a:pPr marL="343080" indent="-342720" algn="just">
              <a:lnSpc>
                <a:spcPct val="100000"/>
              </a:lnSpc>
              <a:spcBef>
                <a:spcPts val="400"/>
              </a:spcBef>
              <a:buClr>
                <a:srgbClr val="FB963C"/>
              </a:buClr>
              <a:buFont typeface="Wingdings" charset="2"/>
              <a:buChar char=""/>
            </a:pPr>
            <a:r>
              <a:rPr lang="fr-FR" sz="2000" b="1" strike="noStrike" spc="-1" dirty="0">
                <a:solidFill>
                  <a:srgbClr val="5A5A5A"/>
                </a:solidFill>
                <a:uFill>
                  <a:solidFill>
                    <a:srgbClr val="FFFFFF"/>
                  </a:solidFill>
                </a:uFill>
                <a:latin typeface="Arial"/>
              </a:rPr>
              <a:t>1σ</a:t>
            </a:r>
            <a:r>
              <a:rPr lang="fr-FR" sz="2000" b="0" strike="noStrike" spc="-1" dirty="0">
                <a:solidFill>
                  <a:srgbClr val="5A5A5A"/>
                </a:solidFill>
                <a:uFill>
                  <a:solidFill>
                    <a:srgbClr val="FFFFFF"/>
                  </a:solidFill>
                </a:uFill>
                <a:latin typeface="Arial"/>
              </a:rPr>
              <a:t> (@2.5 </a:t>
            </a:r>
            <a:r>
              <a:rPr lang="fr-FR" sz="2000" b="0" strike="noStrike" spc="-1" dirty="0" err="1">
                <a:solidFill>
                  <a:srgbClr val="5A5A5A"/>
                </a:solidFill>
                <a:uFill>
                  <a:solidFill>
                    <a:srgbClr val="FFFFFF"/>
                  </a:solidFill>
                </a:uFill>
                <a:latin typeface="Arial"/>
              </a:rPr>
              <a:t>μm</a:t>
            </a:r>
            <a:r>
              <a:rPr lang="fr-FR" sz="2000" b="0" strike="noStrike" spc="-1" dirty="0">
                <a:solidFill>
                  <a:srgbClr val="5A5A5A"/>
                </a:solidFill>
                <a:uFill>
                  <a:solidFill>
                    <a:srgbClr val="FFFFFF"/>
                  </a:solidFill>
                </a:uFill>
                <a:latin typeface="Arial"/>
              </a:rPr>
              <a:t>) DA </a:t>
            </a:r>
            <a:r>
              <a:rPr lang="fr-FR" sz="2000" b="0" strike="noStrike" spc="-1" dirty="0" err="1">
                <a:solidFill>
                  <a:srgbClr val="5A5A5A"/>
                </a:solidFill>
                <a:uFill>
                  <a:solidFill>
                    <a:srgbClr val="FFFFFF"/>
                  </a:solidFill>
                </a:uFill>
                <a:latin typeface="Arial"/>
              </a:rPr>
              <a:t>gained</a:t>
            </a:r>
            <a:r>
              <a:rPr lang="fr-FR" sz="2000" b="0" strike="noStrike" spc="-1" dirty="0">
                <a:solidFill>
                  <a:srgbClr val="5A5A5A"/>
                </a:solidFill>
                <a:uFill>
                  <a:solidFill>
                    <a:srgbClr val="FFFFFF"/>
                  </a:solidFill>
                </a:uFill>
                <a:latin typeface="Arial"/>
              </a:rPr>
              <a:t> for an optimal </a:t>
            </a:r>
            <a:r>
              <a:rPr lang="fr-FR" sz="2000" b="0" strike="noStrike" spc="-1" dirty="0" err="1">
                <a:solidFill>
                  <a:srgbClr val="5A5A5A"/>
                </a:solidFill>
                <a:uFill>
                  <a:solidFill>
                    <a:srgbClr val="FFFFFF"/>
                  </a:solidFill>
                </a:uFill>
                <a:latin typeface="Arial"/>
              </a:rPr>
              <a:t>wire</a:t>
            </a:r>
            <a:r>
              <a:rPr lang="fr-FR" sz="2000" b="0" strike="noStrike" spc="-1" dirty="0">
                <a:solidFill>
                  <a:srgbClr val="5A5A5A"/>
                </a:solidFill>
                <a:uFill>
                  <a:solidFill>
                    <a:srgbClr val="FFFFFF"/>
                  </a:solidFill>
                </a:uFill>
                <a:latin typeface="Arial"/>
              </a:rPr>
              <a:t> </a:t>
            </a:r>
            <a:r>
              <a:rPr lang="fr-FR" sz="2000" b="0" strike="noStrike" spc="-1" dirty="0" err="1">
                <a:solidFill>
                  <a:srgbClr val="5A5A5A"/>
                </a:solidFill>
                <a:uFill>
                  <a:solidFill>
                    <a:srgbClr val="FFFFFF"/>
                  </a:solidFill>
                </a:uFill>
                <a:latin typeface="Arial"/>
              </a:rPr>
              <a:t>current</a:t>
            </a:r>
            <a:r>
              <a:rPr lang="fr-FR" sz="2000" b="0" strike="noStrike" spc="-1" dirty="0">
                <a:solidFill>
                  <a:srgbClr val="5A5A5A"/>
                </a:solidFill>
                <a:uFill>
                  <a:solidFill>
                    <a:srgbClr val="FFFFFF"/>
                  </a:solidFill>
                </a:uFill>
                <a:latin typeface="Arial"/>
              </a:rPr>
              <a:t> of ~400 A.</a:t>
            </a:r>
          </a:p>
          <a:p>
            <a:pPr marL="343080" indent="-342720" algn="just">
              <a:lnSpc>
                <a:spcPct val="100000"/>
              </a:lnSpc>
              <a:spcBef>
                <a:spcPts val="400"/>
              </a:spcBef>
              <a:buClr>
                <a:srgbClr val="FB963C"/>
              </a:buClr>
              <a:buFont typeface="Wingdings" charset="2"/>
              <a:buChar char=""/>
            </a:pPr>
            <a:r>
              <a:rPr lang="fr-FR" sz="2000" b="0" strike="noStrike" spc="-1" dirty="0" err="1">
                <a:solidFill>
                  <a:srgbClr val="5A5A5A"/>
                </a:solidFill>
                <a:uFill>
                  <a:solidFill>
                    <a:srgbClr val="FFFFFF"/>
                  </a:solidFill>
                </a:uFill>
                <a:latin typeface="Arial"/>
              </a:rPr>
              <a:t>Clear</a:t>
            </a:r>
            <a:r>
              <a:rPr lang="fr-FR" sz="2000" b="0" strike="noStrike" spc="-1" dirty="0">
                <a:solidFill>
                  <a:srgbClr val="5A5A5A"/>
                </a:solidFill>
                <a:uFill>
                  <a:solidFill>
                    <a:srgbClr val="FFFFFF"/>
                  </a:solidFill>
                </a:uFill>
                <a:latin typeface="Arial"/>
              </a:rPr>
              <a:t> </a:t>
            </a:r>
            <a:r>
              <a:rPr lang="fr-FR" sz="2000" b="0" strike="noStrike" spc="-1" dirty="0" err="1">
                <a:solidFill>
                  <a:srgbClr val="5A5A5A"/>
                </a:solidFill>
                <a:uFill>
                  <a:solidFill>
                    <a:srgbClr val="FFFFFF"/>
                  </a:solidFill>
                </a:uFill>
                <a:latin typeface="Arial"/>
              </a:rPr>
              <a:t>improvement</a:t>
            </a:r>
            <a:r>
              <a:rPr lang="fr-FR" sz="2000" b="0" strike="noStrike" spc="-1" dirty="0">
                <a:solidFill>
                  <a:srgbClr val="5A5A5A"/>
                </a:solidFill>
                <a:uFill>
                  <a:solidFill>
                    <a:srgbClr val="FFFFFF"/>
                  </a:solidFill>
                </a:uFill>
                <a:latin typeface="Arial"/>
              </a:rPr>
              <a:t> over all the angles.</a:t>
            </a:r>
          </a:p>
          <a:p>
            <a:pPr>
              <a:lnSpc>
                <a:spcPct val="100000"/>
              </a:lnSpc>
              <a:spcBef>
                <a:spcPts val="400"/>
              </a:spcBef>
            </a:pPr>
            <a:endParaRPr lang="fr-FR" sz="2000" b="0" strike="noStrike" spc="-1" dirty="0">
              <a:solidFill>
                <a:srgbClr val="5A5A5A"/>
              </a:solidFill>
              <a:uFill>
                <a:solidFill>
                  <a:srgbClr val="FFFFFF"/>
                </a:solidFill>
              </a:uFill>
              <a:latin typeface="Arial"/>
            </a:endParaRPr>
          </a:p>
        </p:txBody>
      </p:sp>
      <p:sp>
        <p:nvSpPr>
          <p:cNvPr id="419" name="TextShape 3"/>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20" name="TextShape 4"/>
          <p:cNvSpPr txBox="1"/>
          <p:nvPr/>
        </p:nvSpPr>
        <p:spPr>
          <a:xfrm>
            <a:off x="8686800" y="6356520"/>
            <a:ext cx="359640" cy="359640"/>
          </a:xfrm>
          <a:prstGeom prst="rect">
            <a:avLst/>
          </a:prstGeom>
          <a:noFill/>
          <a:ln>
            <a:noFill/>
          </a:ln>
        </p:spPr>
        <p:txBody>
          <a:bodyPr lIns="0" tIns="0" rIns="0" bIns="0" anchor="b"/>
          <a:lstStyle/>
          <a:p>
            <a:pPr algn="r">
              <a:lnSpc>
                <a:spcPct val="100000"/>
              </a:lnSpc>
            </a:pPr>
            <a:fld id="{8EC55A86-94FA-406B-AE52-CEF084DD7667}" type="slidenum">
              <a:rPr lang="en-US" sz="1200" b="0" strike="noStrike" spc="-1">
                <a:solidFill>
                  <a:srgbClr val="64BCD9"/>
                </a:solidFill>
                <a:uFill>
                  <a:solidFill>
                    <a:srgbClr val="FFFFFF"/>
                  </a:solidFill>
                </a:uFill>
                <a:latin typeface="Arial"/>
              </a:rPr>
              <a:t>29</a:t>
            </a:fld>
            <a:endParaRPr lang="en-US" sz="1200" b="0" strike="noStrike" spc="-1">
              <a:solidFill>
                <a:srgbClr val="000000"/>
              </a:solidFill>
              <a:uFill>
                <a:solidFill>
                  <a:srgbClr val="FFFFFF"/>
                </a:solidFill>
              </a:uFill>
              <a:latin typeface="Times New Roman"/>
            </a:endParaRPr>
          </a:p>
        </p:txBody>
      </p:sp>
      <p:pic>
        <p:nvPicPr>
          <p:cNvPr id="421" name="Picture 11"/>
          <p:cNvPicPr/>
          <p:nvPr/>
        </p:nvPicPr>
        <p:blipFill>
          <a:blip r:embed="rId3"/>
          <a:stretch/>
        </p:blipFill>
        <p:spPr>
          <a:xfrm>
            <a:off x="4572000" y="2616120"/>
            <a:ext cx="4426200" cy="3260880"/>
          </a:xfrm>
          <a:prstGeom prst="rect">
            <a:avLst/>
          </a:prstGeom>
          <a:ln>
            <a:noFill/>
          </a:ln>
        </p:spPr>
      </p:pic>
      <p:sp>
        <p:nvSpPr>
          <p:cNvPr id="422" name="CustomShape 5"/>
          <p:cNvSpPr/>
          <p:nvPr/>
        </p:nvSpPr>
        <p:spPr>
          <a:xfrm flipH="1">
            <a:off x="1019520" y="3352320"/>
            <a:ext cx="575640" cy="71640"/>
          </a:xfrm>
          <a:custGeom>
            <a:avLst/>
            <a:gdLst/>
            <a:ahLst/>
            <a:cxnLst/>
            <a:rect l="l" t="t" r="r" b="b"/>
            <a:pathLst>
              <a:path w="21600" h="21600">
                <a:moveTo>
                  <a:pt x="0" y="0"/>
                </a:moveTo>
                <a:lnTo>
                  <a:pt x="21600" y="21600"/>
                </a:lnTo>
              </a:path>
            </a:pathLst>
          </a:custGeom>
          <a:noFill/>
          <a:ln>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423" name="CustomShape 6"/>
          <p:cNvSpPr/>
          <p:nvPr/>
        </p:nvSpPr>
        <p:spPr>
          <a:xfrm flipH="1">
            <a:off x="3107880" y="4291200"/>
            <a:ext cx="575640" cy="71640"/>
          </a:xfrm>
          <a:custGeom>
            <a:avLst/>
            <a:gdLst/>
            <a:ahLst/>
            <a:cxnLst/>
            <a:rect l="l" t="t" r="r" b="b"/>
            <a:pathLst>
              <a:path w="21600" h="21600">
                <a:moveTo>
                  <a:pt x="0" y="0"/>
                </a:moveTo>
                <a:lnTo>
                  <a:pt x="21600" y="21600"/>
                </a:lnTo>
              </a:path>
            </a:pathLst>
          </a:custGeom>
          <a:noFill/>
          <a:ln>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424" name="CustomShape 7"/>
          <p:cNvSpPr/>
          <p:nvPr/>
        </p:nvSpPr>
        <p:spPr>
          <a:xfrm>
            <a:off x="3684600" y="4085640"/>
            <a:ext cx="7196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93BE"/>
                </a:solidFill>
                <a:uFill>
                  <a:solidFill>
                    <a:srgbClr val="FFFFFF"/>
                  </a:solidFill>
                </a:uFill>
                <a:latin typeface="Arial"/>
              </a:rPr>
              <a:t>0 A</a:t>
            </a:r>
            <a:endParaRPr lang="en-US" sz="1800" b="0" strike="noStrike" spc="-1">
              <a:solidFill>
                <a:srgbClr val="000000"/>
              </a:solidFill>
              <a:uFill>
                <a:solidFill>
                  <a:srgbClr val="FFFFFF"/>
                </a:solidFill>
              </a:uFill>
              <a:latin typeface="Arial"/>
            </a:endParaRPr>
          </a:p>
        </p:txBody>
      </p:sp>
      <p:sp>
        <p:nvSpPr>
          <p:cNvPr id="425" name="CustomShape 8"/>
          <p:cNvSpPr/>
          <p:nvPr/>
        </p:nvSpPr>
        <p:spPr>
          <a:xfrm>
            <a:off x="1596240" y="3149640"/>
            <a:ext cx="7916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93BE"/>
                </a:solidFill>
                <a:uFill>
                  <a:solidFill>
                    <a:srgbClr val="FFFFFF"/>
                  </a:solidFill>
                </a:uFill>
                <a:latin typeface="Arial"/>
              </a:rPr>
              <a:t>400 A</a:t>
            </a:r>
            <a:endParaRPr lang="en-US" sz="1800" b="0" strike="noStrike" spc="-1">
              <a:solidFill>
                <a:srgbClr val="000000"/>
              </a:solidFill>
              <a:uFill>
                <a:solidFill>
                  <a:srgbClr val="FFFFFF"/>
                </a:solidFill>
              </a:uFill>
              <a:latin typeface="Arial"/>
            </a:endParaRPr>
          </a:p>
        </p:txBody>
      </p:sp>
      <p:sp>
        <p:nvSpPr>
          <p:cNvPr id="13" name="TextBox 12"/>
          <p:cNvSpPr txBox="1"/>
          <p:nvPr/>
        </p:nvSpPr>
        <p:spPr>
          <a:xfrm>
            <a:off x="6948264" y="5878393"/>
            <a:ext cx="1800200" cy="369332"/>
          </a:xfrm>
          <a:prstGeom prst="rect">
            <a:avLst/>
          </a:prstGeom>
          <a:noFill/>
        </p:spPr>
        <p:txBody>
          <a:bodyPr wrap="square" rtlCol="0">
            <a:spAutoFit/>
          </a:bodyPr>
          <a:lstStyle/>
          <a:p>
            <a:r>
              <a:rPr lang="en-US" dirty="0" smtClean="0">
                <a:solidFill>
                  <a:schemeClr val="tx1">
                    <a:lumMod val="65000"/>
                    <a:lumOff val="35000"/>
                  </a:schemeClr>
                </a:solidFill>
              </a:rPr>
              <a:t>K. </a:t>
            </a:r>
            <a:r>
              <a:rPr lang="en-US" dirty="0" err="1" smtClean="0">
                <a:solidFill>
                  <a:schemeClr val="tx1">
                    <a:lumMod val="65000"/>
                    <a:lumOff val="35000"/>
                  </a:schemeClr>
                </a:solidFill>
              </a:rPr>
              <a:t>Skoufaris</a:t>
            </a:r>
            <a:endParaRPr lang="en-US" dirty="0">
              <a:solidFill>
                <a:schemeClr val="tx1">
                  <a:lumMod val="65000"/>
                  <a:lumOff val="35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Outline</a:t>
            </a:r>
            <a:endParaRPr lang="fr-FR" sz="2800" b="0" strike="noStrike" spc="-1">
              <a:solidFill>
                <a:srgbClr val="000000"/>
              </a:solidFill>
              <a:uFill>
                <a:solidFill>
                  <a:srgbClr val="FFFFFF"/>
                </a:solidFill>
              </a:uFill>
              <a:latin typeface="Arial"/>
            </a:endParaRPr>
          </a:p>
        </p:txBody>
      </p:sp>
      <p:sp>
        <p:nvSpPr>
          <p:cNvPr id="262"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CE291F0B-4C70-4857-8CF0-2DFDE4F58941}" type="slidenum">
              <a:rPr lang="en-US" sz="1200" b="0" strike="noStrike" spc="-1">
                <a:solidFill>
                  <a:srgbClr val="64BCD9"/>
                </a:solidFill>
                <a:uFill>
                  <a:solidFill>
                    <a:srgbClr val="FFFFFF"/>
                  </a:solidFill>
                </a:uFill>
                <a:latin typeface="Arial"/>
              </a:rPr>
              <a:t>3</a:t>
            </a:fld>
            <a:endParaRPr lang="en-US" sz="1200" b="0" strike="noStrike" spc="-1">
              <a:solidFill>
                <a:srgbClr val="000000"/>
              </a:solidFill>
              <a:uFill>
                <a:solidFill>
                  <a:srgbClr val="FFFFFF"/>
                </a:solidFill>
              </a:uFill>
              <a:latin typeface="Times New Roman"/>
            </a:endParaRPr>
          </a:p>
        </p:txBody>
      </p:sp>
      <p:sp>
        <p:nvSpPr>
          <p:cNvPr id="263" name="CustomShape 3"/>
          <p:cNvSpPr/>
          <p:nvPr/>
        </p:nvSpPr>
        <p:spPr>
          <a:xfrm>
            <a:off x="1187640" y="2061000"/>
            <a:ext cx="7498800" cy="259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Experimental results in MD1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Numerical results from the RDT</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Tracking results for LHC and HL-LHC </a:t>
            </a:r>
            <a:endParaRPr lang="en-US" sz="3300" b="0" strike="noStrike" spc="-1">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a:solidFill>
                  <a:srgbClr val="5A5A5A"/>
                </a:solidFill>
                <a:uFill>
                  <a:solidFill>
                    <a:srgbClr val="FFFFFF"/>
                  </a:solidFill>
                </a:uFill>
                <a:latin typeface="Arial"/>
              </a:rPr>
              <a:t>Conclusions and plans</a:t>
            </a:r>
            <a:endParaRPr lang="en-US" sz="3300" b="0" strike="noStrike" spc="-1">
              <a:solidFill>
                <a:srgbClr val="000000"/>
              </a:solidFill>
              <a:uFill>
                <a:solidFill>
                  <a:srgbClr val="FFFFFF"/>
                </a:solidFill>
              </a:uFill>
              <a:latin typeface="Arial"/>
            </a:endParaRPr>
          </a:p>
          <a:p>
            <a:pPr>
              <a:lnSpc>
                <a:spcPct val="100000"/>
              </a:lnSpc>
              <a:spcBef>
                <a:spcPts val="400"/>
              </a:spcBef>
            </a:pPr>
            <a:endParaRPr lang="en-US" sz="33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F7AADCE-2212-4B72-9F54-0B3C4AAFB43D}" type="slidenum">
              <a:rPr lang="en-US" sz="1200" b="0" strike="noStrike" spc="-1">
                <a:solidFill>
                  <a:srgbClr val="64BCD9"/>
                </a:solidFill>
                <a:uFill>
                  <a:solidFill>
                    <a:srgbClr val="FFFFFF"/>
                  </a:solidFill>
                </a:uFill>
                <a:latin typeface="Arial"/>
              </a:rPr>
              <a:t>30</a:t>
            </a:fld>
            <a:endParaRPr lang="en-US" sz="1200" b="0" strike="noStrike" spc="-1">
              <a:solidFill>
                <a:srgbClr val="000000"/>
              </a:solidFill>
              <a:uFill>
                <a:solidFill>
                  <a:srgbClr val="FFFFFF"/>
                </a:solidFill>
              </a:uFill>
              <a:latin typeface="Times New Roman"/>
            </a:endParaRPr>
          </a:p>
        </p:txBody>
      </p:sp>
      <p:sp>
        <p:nvSpPr>
          <p:cNvPr id="427"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“Strong beam”-wire equivalence</a:t>
            </a:r>
            <a:endParaRPr lang="fr-FR" sz="2800" b="0" strike="noStrike" spc="-1">
              <a:solidFill>
                <a:srgbClr val="000000"/>
              </a:solidFill>
              <a:uFill>
                <a:solidFill>
                  <a:srgbClr val="FFFFFF"/>
                </a:solidFill>
              </a:uFill>
              <a:latin typeface="Arial"/>
            </a:endParaRPr>
          </a:p>
        </p:txBody>
      </p:sp>
      <p:pic>
        <p:nvPicPr>
          <p:cNvPr id="428" name="Picture 1"/>
          <p:cNvPicPr/>
          <p:nvPr/>
        </p:nvPicPr>
        <p:blipFill>
          <a:blip r:embed="rId2"/>
          <a:stretch/>
        </p:blipFill>
        <p:spPr>
          <a:xfrm>
            <a:off x="5686560" y="870480"/>
            <a:ext cx="2860200" cy="1912680"/>
          </a:xfrm>
          <a:prstGeom prst="rect">
            <a:avLst/>
          </a:prstGeom>
          <a:ln>
            <a:noFill/>
          </a:ln>
        </p:spPr>
      </p:pic>
      <p:pic>
        <p:nvPicPr>
          <p:cNvPr id="429" name="Picture 2"/>
          <p:cNvPicPr/>
          <p:nvPr/>
        </p:nvPicPr>
        <p:blipFill>
          <a:blip r:embed="rId3"/>
          <a:stretch/>
        </p:blipFill>
        <p:spPr>
          <a:xfrm>
            <a:off x="5686560" y="2885760"/>
            <a:ext cx="2860200" cy="1874880"/>
          </a:xfrm>
          <a:prstGeom prst="rect">
            <a:avLst/>
          </a:prstGeom>
          <a:ln>
            <a:noFill/>
          </a:ln>
        </p:spPr>
      </p:pic>
      <p:pic>
        <p:nvPicPr>
          <p:cNvPr id="430" name="Picture 3"/>
          <p:cNvPicPr/>
          <p:nvPr/>
        </p:nvPicPr>
        <p:blipFill>
          <a:blip r:embed="rId4"/>
          <a:stretch/>
        </p:blipFill>
        <p:spPr>
          <a:xfrm>
            <a:off x="5654160" y="4863240"/>
            <a:ext cx="2860200" cy="1861560"/>
          </a:xfrm>
          <a:prstGeom prst="rect">
            <a:avLst/>
          </a:prstGeom>
          <a:ln>
            <a:noFill/>
          </a:ln>
        </p:spPr>
      </p:pic>
      <p:pic>
        <p:nvPicPr>
          <p:cNvPr id="431" name="Picture 4"/>
          <p:cNvPicPr/>
          <p:nvPr/>
        </p:nvPicPr>
        <p:blipFill>
          <a:blip r:embed="rId5"/>
          <a:stretch/>
        </p:blipFill>
        <p:spPr>
          <a:xfrm>
            <a:off x="1238760" y="4057200"/>
            <a:ext cx="4162680" cy="2795760"/>
          </a:xfrm>
          <a:prstGeom prst="rect">
            <a:avLst/>
          </a:prstGeom>
          <a:ln>
            <a:noFill/>
          </a:ln>
        </p:spPr>
      </p:pic>
      <p:sp>
        <p:nvSpPr>
          <p:cNvPr id="432" name="CustomShape 3"/>
          <p:cNvSpPr/>
          <p:nvPr/>
        </p:nvSpPr>
        <p:spPr>
          <a:xfrm>
            <a:off x="752760" y="1022040"/>
            <a:ext cx="4827240" cy="29124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For </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x</a:t>
            </a:r>
            <a:r>
              <a:rPr lang="en-US" sz="2000" b="0" strike="noStrike" spc="-1">
                <a:solidFill>
                  <a:srgbClr val="5A5A5A"/>
                </a:solidFill>
                <a:uFill>
                  <a:solidFill>
                    <a:srgbClr val="FFFFFF"/>
                  </a:solidFill>
                </a:uFill>
                <a:latin typeface="Arial"/>
                <a:ea typeface="Symbol"/>
              </a:rPr>
              <a:t>≠</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y </a:t>
            </a:r>
            <a:r>
              <a:rPr lang="en-US" sz="2000" b="0" strike="noStrike" spc="-1">
                <a:solidFill>
                  <a:srgbClr val="5A5A5A"/>
                </a:solidFill>
                <a:uFill>
                  <a:solidFill>
                    <a:srgbClr val="FFFFFF"/>
                  </a:solidFill>
                </a:uFill>
                <a:latin typeface="Arial"/>
                <a:ea typeface="Symbol"/>
              </a:rPr>
              <a:t>the “strong beam”-wire equivalence is not valid anymore</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ea typeface="Symbol"/>
              </a:rPr>
              <a:t>We compare the strong beam field and the wire field in terms of multipoles</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ea typeface="Symbol"/>
              </a:rPr>
              <a:t>Case 1: </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x</a:t>
            </a:r>
            <a:r>
              <a:rPr lang="en-US" sz="2000" b="0" strike="noStrike" spc="-1">
                <a:solidFill>
                  <a:srgbClr val="5A5A5A"/>
                </a:solidFill>
                <a:uFill>
                  <a:solidFill>
                    <a:srgbClr val="FFFFFF"/>
                  </a:solidFill>
                </a:uFill>
                <a:latin typeface="Arial"/>
                <a:ea typeface="Symbol"/>
              </a:rPr>
              <a:t>=</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y </a:t>
            </a:r>
            <a:r>
              <a:rPr lang="en-US" sz="2000" b="0" strike="noStrike" spc="-1">
                <a:solidFill>
                  <a:srgbClr val="5A5A5A"/>
                </a:solidFill>
                <a:uFill>
                  <a:solidFill>
                    <a:srgbClr val="FFFFFF"/>
                  </a:solidFill>
                </a:uFill>
                <a:latin typeface="Arial"/>
                <a:ea typeface="Symbol"/>
              </a:rPr>
              <a:t>, perfect equivalence</a:t>
            </a:r>
            <a:r>
              <a:rPr lang="en-US" sz="2000" b="0" strike="noStrike" spc="-1" baseline="-25000">
                <a:solidFill>
                  <a:srgbClr val="5A5A5A"/>
                </a:solidFill>
                <a:uFill>
                  <a:solidFill>
                    <a:srgbClr val="FFFFFF"/>
                  </a:solidFill>
                </a:uFill>
                <a:latin typeface="Arial"/>
                <a:ea typeface="Symbol"/>
              </a:rPr>
              <a:t> </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ea typeface="Symbol"/>
              </a:rPr>
              <a:t>Case 2: </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x</a:t>
            </a:r>
            <a:r>
              <a:rPr lang="en-US" sz="2000" b="0" strike="noStrike" spc="-1">
                <a:solidFill>
                  <a:srgbClr val="5A5A5A"/>
                </a:solidFill>
                <a:uFill>
                  <a:solidFill>
                    <a:srgbClr val="FFFFFF"/>
                  </a:solidFill>
                </a:uFill>
                <a:latin typeface="Arial"/>
                <a:ea typeface="Symbol"/>
              </a:rPr>
              <a:t>=4*</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y </a:t>
            </a:r>
            <a:r>
              <a:rPr lang="en-US" sz="2000" b="0" strike="noStrike" spc="-1">
                <a:solidFill>
                  <a:srgbClr val="5A5A5A"/>
                </a:solidFill>
                <a:uFill>
                  <a:solidFill>
                    <a:srgbClr val="FFFFFF"/>
                  </a:solidFill>
                </a:uFill>
                <a:latin typeface="Arial"/>
                <a:ea typeface="Symbol"/>
              </a:rPr>
              <a:t>, see plot below</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ea typeface="Symbol"/>
              </a:rPr>
              <a:t>Case 2: </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y</a:t>
            </a:r>
            <a:r>
              <a:rPr lang="en-US" sz="2000" b="0" strike="noStrike" spc="-1">
                <a:solidFill>
                  <a:srgbClr val="5A5A5A"/>
                </a:solidFill>
                <a:uFill>
                  <a:solidFill>
                    <a:srgbClr val="FFFFFF"/>
                  </a:solidFill>
                </a:uFill>
                <a:latin typeface="Arial"/>
                <a:ea typeface="Symbol"/>
              </a:rPr>
              <a:t>=4*</a:t>
            </a:r>
            <a:r>
              <a:rPr lang="en-US" sz="2000" b="0" strike="noStrike" spc="-1">
                <a:solidFill>
                  <a:srgbClr val="5A5A5A"/>
                </a:solidFill>
                <a:uFill>
                  <a:solidFill>
                    <a:srgbClr val="FFFFFF"/>
                  </a:solidFill>
                </a:uFill>
                <a:latin typeface="Symbol"/>
                <a:ea typeface="Symbol"/>
              </a:rPr>
              <a:t>b</a:t>
            </a:r>
            <a:r>
              <a:rPr lang="en-US" sz="2000" b="0" strike="noStrike" spc="-1" baseline="-25000">
                <a:solidFill>
                  <a:srgbClr val="5A5A5A"/>
                </a:solidFill>
                <a:uFill>
                  <a:solidFill>
                    <a:srgbClr val="FFFFFF"/>
                  </a:solidFill>
                </a:uFill>
                <a:latin typeface="Arial"/>
                <a:ea typeface="Symbol"/>
              </a:rPr>
              <a:t>x </a:t>
            </a:r>
            <a:r>
              <a:rPr lang="en-US" sz="2000" b="0" strike="noStrike" spc="-1">
                <a:solidFill>
                  <a:srgbClr val="5A5A5A"/>
                </a:solidFill>
                <a:uFill>
                  <a:solidFill>
                    <a:srgbClr val="FFFFFF"/>
                  </a:solidFill>
                </a:uFill>
                <a:latin typeface="Arial"/>
                <a:ea typeface="Symbol"/>
              </a:rPr>
              <a:t>, plot below</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ea typeface="Symbol"/>
              </a:rPr>
              <a:t>We assume bi-Gaussian density (4 </a:t>
            </a:r>
            <a:r>
              <a:rPr lang="en-US" sz="2000" b="0" strike="noStrike" spc="-1">
                <a:solidFill>
                  <a:srgbClr val="5A5A5A"/>
                </a:solidFill>
                <a:uFill>
                  <a:solidFill>
                    <a:srgbClr val="FFFFFF"/>
                  </a:solidFill>
                </a:uFill>
                <a:latin typeface="Symbol"/>
                <a:ea typeface="Symbol"/>
              </a:rPr>
              <a:t>s </a:t>
            </a:r>
            <a:r>
              <a:rPr lang="en-US" sz="2000" b="0" strike="noStrike" spc="-1">
                <a:solidFill>
                  <a:srgbClr val="5A5A5A"/>
                </a:solidFill>
                <a:uFill>
                  <a:solidFill>
                    <a:srgbClr val="FFFFFF"/>
                  </a:solidFill>
                </a:uFill>
                <a:latin typeface="Arial"/>
                <a:ea typeface="Symbol"/>
              </a:rPr>
              <a:t>cut)</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3" name="Picture 48"/>
          <p:cNvPicPr/>
          <p:nvPr/>
        </p:nvPicPr>
        <p:blipFill>
          <a:blip r:embed="rId2"/>
          <a:stretch/>
        </p:blipFill>
        <p:spPr>
          <a:xfrm>
            <a:off x="4745160" y="1269104"/>
            <a:ext cx="4146840" cy="3058920"/>
          </a:xfrm>
          <a:prstGeom prst="rect">
            <a:avLst/>
          </a:prstGeom>
          <a:ln>
            <a:noFill/>
          </a:ln>
        </p:spPr>
      </p:pic>
      <p:sp>
        <p:nvSpPr>
          <p:cNvPr id="434" name="CustomShape 1"/>
          <p:cNvSpPr/>
          <p:nvPr/>
        </p:nvSpPr>
        <p:spPr>
          <a:xfrm>
            <a:off x="571680" y="837104"/>
            <a:ext cx="9040680" cy="4618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800" b="0" strike="noStrike" spc="-1">
                <a:solidFill>
                  <a:srgbClr val="000000"/>
                </a:solidFill>
                <a:uFill>
                  <a:solidFill>
                    <a:srgbClr val="FFFFFF"/>
                  </a:solidFill>
                </a:uFill>
                <a:latin typeface="Arial"/>
              </a:rPr>
              <a:t>Standard Strong Beam                     Zero-emittance-long-range Strong Beam </a:t>
            </a:r>
          </a:p>
        </p:txBody>
      </p:sp>
      <p:sp>
        <p:nvSpPr>
          <p:cNvPr id="436"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“Strong beam”-wire equivalence: tracking</a:t>
            </a:r>
            <a:endParaRPr lang="en-US" sz="2800" b="0" strike="noStrike" spc="-1">
              <a:solidFill>
                <a:srgbClr val="000000"/>
              </a:solidFill>
              <a:uFill>
                <a:solidFill>
                  <a:srgbClr val="FFFFFF"/>
                </a:solidFill>
              </a:uFill>
              <a:latin typeface="Arial"/>
            </a:endParaRPr>
          </a:p>
        </p:txBody>
      </p:sp>
      <p:sp>
        <p:nvSpPr>
          <p:cNvPr id="437" name="CustomShape 3"/>
          <p:cNvSpPr/>
          <p:nvPr/>
        </p:nvSpPr>
        <p:spPr>
          <a:xfrm>
            <a:off x="612000" y="4869056"/>
            <a:ext cx="7919640" cy="172829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The zero-emittance-LR strong beam does not show a better DA. </a:t>
            </a:r>
            <a:endParaRPr lang="en-US" sz="2000" b="0" strike="noStrike" spc="-1" dirty="0">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dirty="0">
                <a:solidFill>
                  <a:srgbClr val="5A5A5A"/>
                </a:solidFill>
                <a:uFill>
                  <a:solidFill>
                    <a:srgbClr val="FFFFFF"/>
                  </a:solidFill>
                </a:uFill>
                <a:latin typeface="Arial"/>
              </a:rPr>
              <a:t>Effect of phase advance? Plans to test with the wire at ~70 m for better phases.</a:t>
            </a:r>
            <a:endParaRPr lang="en-US" sz="2000" b="0" strike="noStrike" spc="-1" dirty="0">
              <a:solidFill>
                <a:srgbClr val="000000"/>
              </a:solidFill>
              <a:uFill>
                <a:solidFill>
                  <a:srgbClr val="FFFFFF"/>
                </a:solidFill>
              </a:uFill>
              <a:latin typeface="Arial"/>
            </a:endParaRPr>
          </a:p>
          <a:p>
            <a:pPr>
              <a:lnSpc>
                <a:spcPct val="100000"/>
              </a:lnSpc>
              <a:spcBef>
                <a:spcPts val="400"/>
              </a:spcBef>
            </a:pPr>
            <a:endParaRPr lang="en-US" sz="2000" b="0" strike="noStrike" spc="-1" dirty="0">
              <a:solidFill>
                <a:srgbClr val="000000"/>
              </a:solidFill>
              <a:uFill>
                <a:solidFill>
                  <a:srgbClr val="FFFFFF"/>
                </a:solidFill>
              </a:uFill>
              <a:latin typeface="Arial"/>
            </a:endParaRPr>
          </a:p>
          <a:p>
            <a:pPr>
              <a:lnSpc>
                <a:spcPct val="100000"/>
              </a:lnSpc>
              <a:spcBef>
                <a:spcPts val="400"/>
              </a:spcBef>
            </a:pPr>
            <a:endParaRPr lang="en-US" sz="2000" b="0" strike="noStrike" spc="-1" dirty="0">
              <a:solidFill>
                <a:srgbClr val="000000"/>
              </a:solidFill>
              <a:uFill>
                <a:solidFill>
                  <a:srgbClr val="FFFFFF"/>
                </a:solidFill>
              </a:uFill>
              <a:latin typeface="Arial"/>
            </a:endParaRPr>
          </a:p>
        </p:txBody>
      </p:sp>
      <p:pic>
        <p:nvPicPr>
          <p:cNvPr id="438" name="Picture 437"/>
          <p:cNvPicPr/>
          <p:nvPr/>
        </p:nvPicPr>
        <p:blipFill>
          <a:blip r:embed="rId3"/>
          <a:stretch/>
        </p:blipFill>
        <p:spPr>
          <a:xfrm>
            <a:off x="179640" y="1248944"/>
            <a:ext cx="4376520" cy="3116160"/>
          </a:xfrm>
          <a:prstGeom prst="rect">
            <a:avLst/>
          </a:prstGeom>
          <a:ln>
            <a:noFill/>
          </a:ln>
        </p:spPr>
      </p:pic>
      <p:sp>
        <p:nvSpPr>
          <p:cNvPr id="2" name="TextBox 1"/>
          <p:cNvSpPr txBox="1"/>
          <p:nvPr/>
        </p:nvSpPr>
        <p:spPr>
          <a:xfrm>
            <a:off x="7164288" y="4365104"/>
            <a:ext cx="1800200" cy="369332"/>
          </a:xfrm>
          <a:prstGeom prst="rect">
            <a:avLst/>
          </a:prstGeom>
          <a:noFill/>
        </p:spPr>
        <p:txBody>
          <a:bodyPr wrap="square" rtlCol="0">
            <a:spAutoFit/>
          </a:bodyPr>
          <a:lstStyle/>
          <a:p>
            <a:r>
              <a:rPr lang="en-US" dirty="0" smtClean="0">
                <a:solidFill>
                  <a:schemeClr val="tx1">
                    <a:lumMod val="65000"/>
                    <a:lumOff val="35000"/>
                  </a:schemeClr>
                </a:solidFill>
              </a:rPr>
              <a:t>K. </a:t>
            </a:r>
            <a:r>
              <a:rPr lang="en-US" dirty="0" err="1" smtClean="0">
                <a:solidFill>
                  <a:schemeClr val="tx1">
                    <a:lumMod val="65000"/>
                    <a:lumOff val="35000"/>
                  </a:schemeClr>
                </a:solidFill>
              </a:rPr>
              <a:t>Skoufaris</a:t>
            </a:r>
            <a:endParaRPr lang="en-US" dirty="0">
              <a:solidFill>
                <a:schemeClr val="tx1">
                  <a:lumMod val="65000"/>
                  <a:lumOff val="35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First attempts of BBCW in HLLHC1.3</a:t>
            </a:r>
            <a:endParaRPr lang="fr-FR" sz="2800" b="0" strike="noStrike" spc="-1">
              <a:solidFill>
                <a:srgbClr val="000000"/>
              </a:solidFill>
              <a:uFill>
                <a:solidFill>
                  <a:srgbClr val="FFFFFF"/>
                </a:solidFill>
              </a:uFill>
              <a:latin typeface="Arial"/>
            </a:endParaRPr>
          </a:p>
        </p:txBody>
      </p:sp>
      <p:graphicFrame>
        <p:nvGraphicFramePr>
          <p:cNvPr id="440" name="Table 2"/>
          <p:cNvGraphicFramePr/>
          <p:nvPr/>
        </p:nvGraphicFramePr>
        <p:xfrm>
          <a:off x="4716000" y="1358640"/>
          <a:ext cx="4039920" cy="1854000"/>
        </p:xfrm>
        <a:graphic>
          <a:graphicData uri="http://schemas.openxmlformats.org/drawingml/2006/table">
            <a:tbl>
              <a:tblPr/>
              <a:tblGrid>
                <a:gridCol w="1346400"/>
                <a:gridCol w="1346400"/>
                <a:gridCol w="1347120"/>
              </a:tblGrid>
              <a:tr h="370800">
                <a:tc>
                  <a:txBody>
                    <a:bodyPr/>
                    <a:lstStyle/>
                    <a:p>
                      <a:pPr>
                        <a:lnSpc>
                          <a:spcPct val="100000"/>
                        </a:lnSpc>
                      </a:pPr>
                      <a:r>
                        <a:rPr lang="en-US" sz="1800" b="1" strike="noStrike" spc="-1">
                          <a:solidFill>
                            <a:srgbClr val="FFFFFF"/>
                          </a:solidFill>
                          <a:uFill>
                            <a:solidFill>
                              <a:srgbClr val="FFFFFF"/>
                            </a:solidFill>
                          </a:uFill>
                          <a:latin typeface="Times New Roman"/>
                        </a:rPr>
                        <a:t>β</a:t>
                      </a:r>
                      <a:r>
                        <a:rPr lang="en-US" sz="1800" b="1" strike="noStrike" spc="-1">
                          <a:solidFill>
                            <a:srgbClr val="FFFFFF"/>
                          </a:solidFill>
                          <a:uFill>
                            <a:solidFill>
                              <a:srgbClr val="FFFFFF"/>
                            </a:solidFill>
                          </a:uFill>
                          <a:latin typeface="Arial"/>
                        </a:rPr>
                        <a:t>* = 60 cm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c>
                  <a:txBody>
                    <a:bodyPr/>
                    <a:lstStyle/>
                    <a:p>
                      <a:pPr>
                        <a:lnSpc>
                          <a:spcPct val="100000"/>
                        </a:lnSpc>
                      </a:pPr>
                      <a:r>
                        <a:rPr lang="en-US" sz="1800" b="1" strike="noStrike" spc="-1">
                          <a:solidFill>
                            <a:srgbClr val="FFFFFF"/>
                          </a:solidFill>
                          <a:uFill>
                            <a:solidFill>
                              <a:srgbClr val="FFFFFF"/>
                            </a:solidFill>
                          </a:uFill>
                          <a:latin typeface="Arial"/>
                        </a:rPr>
                        <a:t>H Beta [m]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c>
                  <a:txBody>
                    <a:bodyPr/>
                    <a:lstStyle/>
                    <a:p>
                      <a:pPr>
                        <a:lnSpc>
                          <a:spcPct val="100000"/>
                        </a:lnSpc>
                      </a:pPr>
                      <a:r>
                        <a:rPr lang="en-US" sz="1800" b="1" strike="noStrike" spc="-1">
                          <a:solidFill>
                            <a:srgbClr val="FFFFFF"/>
                          </a:solidFill>
                          <a:uFill>
                            <a:solidFill>
                              <a:srgbClr val="FFFFFF"/>
                            </a:solidFill>
                          </a:uFill>
                          <a:latin typeface="Arial"/>
                        </a:rPr>
                        <a:t>V Beta [m]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wire_l1.b1</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1052</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1181</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wire_r1.b1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1178</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1054</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wire_l5.b1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1054</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1182</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wire_r5.b1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1181</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1055</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r>
            </a:tbl>
          </a:graphicData>
        </a:graphic>
      </p:graphicFrame>
      <p:sp>
        <p:nvSpPr>
          <p:cNvPr id="441" name="TextShape 3"/>
          <p:cNvSpPr txBox="1"/>
          <p:nvPr/>
        </p:nvSpPr>
        <p:spPr>
          <a:xfrm>
            <a:off x="458280" y="1265400"/>
            <a:ext cx="4041360" cy="4971600"/>
          </a:xfrm>
          <a:prstGeom prst="rect">
            <a:avLst/>
          </a:prstGeom>
          <a:noFill/>
          <a:ln>
            <a:noFill/>
          </a:ln>
        </p:spPr>
        <p:txBody>
          <a:bodyPr lIns="0" tIns="0" rIns="0" bIns="0">
            <a:normAutofit fontScale="92500" lnSpcReduction="10000"/>
          </a:bodyPr>
          <a:lstStyle/>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B1 tracking with </a:t>
            </a:r>
            <a:r>
              <a:rPr lang="fr-FR" sz="2400" b="1" strike="noStrike" spc="-1">
                <a:solidFill>
                  <a:srgbClr val="5A5A5A"/>
                </a:solidFill>
                <a:uFill>
                  <a:solidFill>
                    <a:srgbClr val="FFFFFF"/>
                  </a:solidFill>
                </a:uFill>
                <a:latin typeface="Arial"/>
              </a:rPr>
              <a:t>operational settings</a:t>
            </a:r>
            <a:r>
              <a:rPr lang="fr-FR" sz="2400" b="0" strike="noStrike" spc="-1">
                <a:solidFill>
                  <a:srgbClr val="5A5A5A"/>
                </a:solidFill>
                <a:uFill>
                  <a:solidFill>
                    <a:srgbClr val="FFFFFF"/>
                  </a:solidFill>
                </a:uFill>
                <a:latin typeface="Arial"/>
              </a:rPr>
              <a:t> for emittance, tunes, chroma, octupoles.</a:t>
            </a:r>
          </a:p>
          <a:p>
            <a:pPr marL="343080" indent="-342720">
              <a:lnSpc>
                <a:spcPct val="100000"/>
              </a:lnSpc>
              <a:spcBef>
                <a:spcPts val="479"/>
              </a:spcBef>
              <a:buClr>
                <a:srgbClr val="FB963C"/>
              </a:buClr>
              <a:buFont typeface="Wingdings" charset="2"/>
              <a:buChar char=""/>
            </a:pPr>
            <a:r>
              <a:rPr lang="fr-FR" sz="2400" b="1" strike="noStrike" spc="-1">
                <a:solidFill>
                  <a:srgbClr val="5A5A5A"/>
                </a:solidFill>
                <a:uFill>
                  <a:solidFill>
                    <a:srgbClr val="FFFFFF"/>
                  </a:solidFill>
                </a:uFill>
                <a:latin typeface="Arial"/>
              </a:rPr>
              <a:t>4 wires</a:t>
            </a:r>
            <a:r>
              <a:rPr lang="fr-FR" sz="2400" b="0" strike="noStrike" spc="-1">
                <a:solidFill>
                  <a:srgbClr val="5A5A5A"/>
                </a:solidFill>
                <a:uFill>
                  <a:solidFill>
                    <a:srgbClr val="FFFFFF"/>
                  </a:solidFill>
                </a:uFill>
                <a:latin typeface="Arial"/>
              </a:rPr>
              <a:t> (L/R IP1/5) installed in the crossing plane.</a:t>
            </a:r>
          </a:p>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The wires are arbitrarily placed at </a:t>
            </a:r>
            <a:r>
              <a:rPr lang="fr-FR" sz="2400" b="1" strike="noStrike" spc="-1">
                <a:solidFill>
                  <a:srgbClr val="5A5A5A"/>
                </a:solidFill>
                <a:uFill>
                  <a:solidFill>
                    <a:srgbClr val="FFFFFF"/>
                  </a:solidFill>
                </a:uFill>
                <a:latin typeface="Arial"/>
              </a:rPr>
              <a:t>+/-150m</a:t>
            </a:r>
            <a:r>
              <a:rPr lang="fr-FR" sz="2400" b="0" strike="noStrike" spc="-1">
                <a:solidFill>
                  <a:srgbClr val="5A5A5A"/>
                </a:solidFill>
                <a:uFill>
                  <a:solidFill>
                    <a:srgbClr val="FFFFFF"/>
                  </a:solidFill>
                </a:uFill>
                <a:latin typeface="Arial"/>
              </a:rPr>
              <a:t> from the IPs.</a:t>
            </a:r>
          </a:p>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The </a:t>
            </a:r>
            <a:r>
              <a:rPr lang="fr-FR" sz="2400" b="1" strike="noStrike" spc="-1">
                <a:solidFill>
                  <a:srgbClr val="5A5A5A"/>
                </a:solidFill>
                <a:uFill>
                  <a:solidFill>
                    <a:srgbClr val="FFFFFF"/>
                  </a:solidFill>
                </a:uFill>
                <a:latin typeface="Arial"/>
              </a:rPr>
              <a:t>distance</a:t>
            </a:r>
            <a:r>
              <a:rPr lang="fr-FR" sz="2400" b="0" strike="noStrike" spc="-1">
                <a:solidFill>
                  <a:srgbClr val="5A5A5A"/>
                </a:solidFill>
                <a:uFill>
                  <a:solidFill>
                    <a:srgbClr val="FFFFFF"/>
                  </a:solidFill>
                </a:uFill>
                <a:latin typeface="Arial"/>
              </a:rPr>
              <a:t> is tuned so that the beam-wire normalised separation is the same as the normalised crossing.</a:t>
            </a:r>
          </a:p>
          <a:p>
            <a:pPr marL="343080" indent="-34272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Likely a </a:t>
            </a:r>
            <a:r>
              <a:rPr lang="fr-FR" sz="2400" b="1" strike="noStrike" spc="-1">
                <a:solidFill>
                  <a:srgbClr val="5A5A5A"/>
                </a:solidFill>
                <a:uFill>
                  <a:solidFill>
                    <a:srgbClr val="FFFFFF"/>
                  </a:solidFill>
                </a:uFill>
                <a:latin typeface="Arial"/>
              </a:rPr>
              <a:t>suboptimal</a:t>
            </a:r>
            <a:r>
              <a:rPr lang="fr-FR" sz="2400" b="0" strike="noStrike" spc="-1">
                <a:solidFill>
                  <a:srgbClr val="5A5A5A"/>
                </a:solidFill>
                <a:uFill>
                  <a:solidFill>
                    <a:srgbClr val="FFFFFF"/>
                  </a:solidFill>
                </a:uFill>
                <a:latin typeface="Arial"/>
              </a:rPr>
              <a:t> configuration to be further refined.</a:t>
            </a:r>
          </a:p>
          <a:p>
            <a:pPr>
              <a:lnSpc>
                <a:spcPct val="100000"/>
              </a:lnSpc>
              <a:spcBef>
                <a:spcPts val="479"/>
              </a:spcBef>
            </a:pPr>
            <a:endParaRPr lang="fr-FR" sz="2400" b="0" strike="noStrike" spc="-1">
              <a:solidFill>
                <a:srgbClr val="5A5A5A"/>
              </a:solidFill>
              <a:uFill>
                <a:solidFill>
                  <a:srgbClr val="FFFFFF"/>
                </a:solidFill>
              </a:uFill>
              <a:latin typeface="Arial"/>
            </a:endParaRPr>
          </a:p>
        </p:txBody>
      </p:sp>
      <p:sp>
        <p:nvSpPr>
          <p:cNvPr id="442" name="TextShape 4"/>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43" name="TextShape 5"/>
          <p:cNvSpPr txBox="1"/>
          <p:nvPr/>
        </p:nvSpPr>
        <p:spPr>
          <a:xfrm>
            <a:off x="8686800" y="6356520"/>
            <a:ext cx="359640" cy="359640"/>
          </a:xfrm>
          <a:prstGeom prst="rect">
            <a:avLst/>
          </a:prstGeom>
          <a:noFill/>
          <a:ln>
            <a:noFill/>
          </a:ln>
        </p:spPr>
        <p:txBody>
          <a:bodyPr lIns="0" tIns="0" rIns="0" bIns="0" anchor="b"/>
          <a:lstStyle/>
          <a:p>
            <a:pPr algn="r">
              <a:lnSpc>
                <a:spcPct val="100000"/>
              </a:lnSpc>
            </a:pPr>
            <a:fld id="{418C0C06-8D91-40EC-8DF1-B2CC79DD44A7}" type="slidenum">
              <a:rPr lang="en-US" sz="1200" b="0" strike="noStrike" spc="-1">
                <a:solidFill>
                  <a:srgbClr val="64BCD9"/>
                </a:solidFill>
                <a:uFill>
                  <a:solidFill>
                    <a:srgbClr val="FFFFFF"/>
                  </a:solidFill>
                </a:uFill>
                <a:latin typeface="Arial"/>
              </a:rPr>
              <a:t>32</a:t>
            </a:fld>
            <a:endParaRPr lang="en-US" sz="1200" b="0" strike="noStrike" spc="-1">
              <a:solidFill>
                <a:srgbClr val="000000"/>
              </a:solidFill>
              <a:uFill>
                <a:solidFill>
                  <a:srgbClr val="FFFFFF"/>
                </a:solidFill>
              </a:uFill>
              <a:latin typeface="Times New Roman"/>
            </a:endParaRPr>
          </a:p>
        </p:txBody>
      </p:sp>
      <p:graphicFrame>
        <p:nvGraphicFramePr>
          <p:cNvPr id="444" name="Table 6"/>
          <p:cNvGraphicFramePr/>
          <p:nvPr/>
        </p:nvGraphicFramePr>
        <p:xfrm>
          <a:off x="4730400" y="3573000"/>
          <a:ext cx="4039920" cy="1854000"/>
        </p:xfrm>
        <a:graphic>
          <a:graphicData uri="http://schemas.openxmlformats.org/drawingml/2006/table">
            <a:tbl>
              <a:tblPr/>
              <a:tblGrid>
                <a:gridCol w="1346400"/>
                <a:gridCol w="1346400"/>
                <a:gridCol w="1347120"/>
              </a:tblGrid>
              <a:tr h="370800">
                <a:tc>
                  <a:txBody>
                    <a:bodyPr/>
                    <a:lstStyle/>
                    <a:p>
                      <a:pPr>
                        <a:lnSpc>
                          <a:spcPct val="100000"/>
                        </a:lnSpc>
                      </a:pPr>
                      <a:r>
                        <a:rPr lang="en-US" sz="1800" b="1" strike="noStrike" spc="-1">
                          <a:solidFill>
                            <a:srgbClr val="FFFFFF"/>
                          </a:solidFill>
                          <a:uFill>
                            <a:solidFill>
                              <a:srgbClr val="FFFFFF"/>
                            </a:solidFill>
                          </a:uFill>
                          <a:latin typeface="Times New Roman"/>
                        </a:rPr>
                        <a:t>β</a:t>
                      </a:r>
                      <a:r>
                        <a:rPr lang="en-US" sz="1800" b="1" strike="noStrike" spc="-1">
                          <a:solidFill>
                            <a:srgbClr val="FFFFFF"/>
                          </a:solidFill>
                          <a:uFill>
                            <a:solidFill>
                              <a:srgbClr val="FFFFFF"/>
                            </a:solidFill>
                          </a:uFill>
                          <a:latin typeface="Arial"/>
                        </a:rPr>
                        <a:t>* = 20 cm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c>
                  <a:txBody>
                    <a:bodyPr/>
                    <a:lstStyle/>
                    <a:p>
                      <a:pPr>
                        <a:lnSpc>
                          <a:spcPct val="100000"/>
                        </a:lnSpc>
                      </a:pPr>
                      <a:r>
                        <a:rPr lang="en-US" sz="1800" b="1" strike="noStrike" spc="-1">
                          <a:solidFill>
                            <a:srgbClr val="FFFFFF"/>
                          </a:solidFill>
                          <a:uFill>
                            <a:solidFill>
                              <a:srgbClr val="FFFFFF"/>
                            </a:solidFill>
                          </a:uFill>
                          <a:latin typeface="Arial"/>
                        </a:rPr>
                        <a:t>H Beta [m]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c>
                  <a:txBody>
                    <a:bodyPr/>
                    <a:lstStyle/>
                    <a:p>
                      <a:pPr>
                        <a:lnSpc>
                          <a:spcPct val="100000"/>
                        </a:lnSpc>
                      </a:pPr>
                      <a:r>
                        <a:rPr lang="en-US" sz="1800" b="1" strike="noStrike" spc="-1">
                          <a:solidFill>
                            <a:srgbClr val="FFFFFF"/>
                          </a:solidFill>
                          <a:uFill>
                            <a:solidFill>
                              <a:srgbClr val="FFFFFF"/>
                            </a:solidFill>
                          </a:uFill>
                          <a:latin typeface="Arial"/>
                        </a:rPr>
                        <a:t>V Beta [m]</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64BCD9"/>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wire_l1.b1</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3006</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3641</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2E7F0"/>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wire_r1.b1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3649</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2999</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wire_l5.b1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2995</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c>
                  <a:txBody>
                    <a:bodyPr/>
                    <a:lstStyle/>
                    <a:p>
                      <a:pPr>
                        <a:lnSpc>
                          <a:spcPct val="100000"/>
                        </a:lnSpc>
                      </a:pPr>
                      <a:r>
                        <a:rPr lang="en-US" sz="1800" b="0" strike="noStrike" spc="-1">
                          <a:solidFill>
                            <a:srgbClr val="000000"/>
                          </a:solidFill>
                          <a:uFill>
                            <a:solidFill>
                              <a:srgbClr val="FFFFFF"/>
                            </a:solidFill>
                          </a:uFill>
                          <a:latin typeface="Arial"/>
                        </a:rPr>
                        <a:t>3645</a:t>
                      </a:r>
                    </a:p>
                  </a:txBody>
                  <a:tcPr>
                    <a:lnL w="12240">
                      <a:solidFill>
                        <a:srgbClr val="FFFFFF"/>
                      </a:solidFill>
                    </a:lnL>
                    <a:lnR w="12240">
                      <a:solidFill>
                        <a:srgbClr val="FFFFFF"/>
                      </a:solidFill>
                    </a:lnR>
                    <a:lnT w="12240">
                      <a:solidFill>
                        <a:srgbClr val="FFFFFF"/>
                      </a:solidFill>
                    </a:lnT>
                    <a:lnB w="12240">
                      <a:solidFill>
                        <a:srgbClr val="FFFFFF"/>
                      </a:solidFill>
                    </a:lnB>
                    <a:solidFill>
                      <a:srgbClr val="D2E7F0"/>
                    </a:solidFill>
                  </a:tcPr>
                </a:tc>
              </a:tr>
              <a:tr h="370800">
                <a:tc>
                  <a:txBody>
                    <a:bodyPr/>
                    <a:lstStyle/>
                    <a:p>
                      <a:pPr>
                        <a:lnSpc>
                          <a:spcPct val="100000"/>
                        </a:lnSpc>
                      </a:pPr>
                      <a:r>
                        <a:rPr lang="en-US" sz="1800" b="0" strike="noStrike" spc="-1">
                          <a:solidFill>
                            <a:srgbClr val="000000"/>
                          </a:solidFill>
                          <a:uFill>
                            <a:solidFill>
                              <a:srgbClr val="FFFFFF"/>
                            </a:solidFill>
                          </a:uFill>
                          <a:latin typeface="Arial"/>
                        </a:rPr>
                        <a:t>wire_r5.b1</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3636</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c>
                  <a:txBody>
                    <a:bodyPr/>
                    <a:lstStyle/>
                    <a:p>
                      <a:pPr>
                        <a:lnSpc>
                          <a:spcPct val="100000"/>
                        </a:lnSpc>
                      </a:pPr>
                      <a:r>
                        <a:rPr lang="en-US" sz="1800" b="0" strike="noStrike" spc="-1">
                          <a:solidFill>
                            <a:srgbClr val="000000"/>
                          </a:solidFill>
                          <a:uFill>
                            <a:solidFill>
                              <a:srgbClr val="FFFFFF"/>
                            </a:solidFill>
                          </a:uFill>
                          <a:latin typeface="Arial"/>
                        </a:rPr>
                        <a:t>3003</a:t>
                      </a:r>
                    </a:p>
                  </a:txBody>
                  <a:tcPr>
                    <a:lnL w="12240">
                      <a:solidFill>
                        <a:srgbClr val="FFFFFF"/>
                      </a:solidFill>
                    </a:lnL>
                    <a:lnR w="12240">
                      <a:solidFill>
                        <a:srgbClr val="FFFFFF"/>
                      </a:solidFill>
                    </a:lnR>
                    <a:lnT w="12240">
                      <a:solidFill>
                        <a:srgbClr val="FFFFFF"/>
                      </a:solidFill>
                    </a:lnT>
                    <a:lnB w="12240">
                      <a:solidFill>
                        <a:srgbClr val="FFFFFF"/>
                      </a:solidFill>
                    </a:lnB>
                    <a:solidFill>
                      <a:srgbClr val="EAF3F8"/>
                    </a:solidFill>
                  </a:tcPr>
                </a:tc>
              </a:tr>
            </a:tbl>
          </a:graphicData>
        </a:graphic>
      </p:graphicFrame>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Wire Compensation at the beginning of the fill</a:t>
            </a:r>
            <a:endParaRPr lang="fr-FR" sz="2800" b="0" strike="noStrike" spc="-1">
              <a:solidFill>
                <a:srgbClr val="000000"/>
              </a:solidFill>
              <a:uFill>
                <a:solidFill>
                  <a:srgbClr val="FFFFFF"/>
                </a:solidFill>
              </a:uFill>
              <a:latin typeface="Arial"/>
            </a:endParaRPr>
          </a:p>
        </p:txBody>
      </p:sp>
      <p:sp>
        <p:nvSpPr>
          <p:cNvPr id="446" name="TextShape 2"/>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47" name="TextShape 3"/>
          <p:cNvSpPr txBox="1"/>
          <p:nvPr/>
        </p:nvSpPr>
        <p:spPr>
          <a:xfrm>
            <a:off x="8686800" y="6356520"/>
            <a:ext cx="359640" cy="359640"/>
          </a:xfrm>
          <a:prstGeom prst="rect">
            <a:avLst/>
          </a:prstGeom>
          <a:noFill/>
          <a:ln>
            <a:noFill/>
          </a:ln>
        </p:spPr>
        <p:txBody>
          <a:bodyPr lIns="0" tIns="0" rIns="0" bIns="0" anchor="b"/>
          <a:lstStyle/>
          <a:p>
            <a:pPr algn="r">
              <a:lnSpc>
                <a:spcPct val="100000"/>
              </a:lnSpc>
            </a:pPr>
            <a:fld id="{452CED0B-A195-49F7-A7BD-4C095786C854}" type="slidenum">
              <a:rPr lang="en-US" sz="1200" b="0" strike="noStrike" spc="-1">
                <a:solidFill>
                  <a:srgbClr val="64BCD9"/>
                </a:solidFill>
                <a:uFill>
                  <a:solidFill>
                    <a:srgbClr val="FFFFFF"/>
                  </a:solidFill>
                </a:uFill>
                <a:latin typeface="Arial"/>
              </a:rPr>
              <a:t>33</a:t>
            </a:fld>
            <a:endParaRPr lang="en-US" sz="1200" b="0" strike="noStrike" spc="-1">
              <a:solidFill>
                <a:srgbClr val="000000"/>
              </a:solidFill>
              <a:uFill>
                <a:solidFill>
                  <a:srgbClr val="FFFFFF"/>
                </a:solidFill>
              </a:uFill>
              <a:latin typeface="Times New Roman"/>
            </a:endParaRPr>
          </a:p>
        </p:txBody>
      </p:sp>
      <p:pic>
        <p:nvPicPr>
          <p:cNvPr id="448" name="Picture 2"/>
          <p:cNvPicPr/>
          <p:nvPr/>
        </p:nvPicPr>
        <p:blipFill>
          <a:blip r:embed="rId2"/>
          <a:stretch/>
        </p:blipFill>
        <p:spPr>
          <a:xfrm>
            <a:off x="971640" y="944280"/>
            <a:ext cx="7344360" cy="5508720"/>
          </a:xfrm>
          <a:prstGeom prst="rect">
            <a:avLst/>
          </a:prstGeom>
          <a:ln>
            <a:noFill/>
          </a:ln>
        </p:spPr>
      </p:pic>
      <p:sp>
        <p:nvSpPr>
          <p:cNvPr id="449" name="CustomShape 4"/>
          <p:cNvSpPr/>
          <p:nvPr/>
        </p:nvSpPr>
        <p:spPr>
          <a:xfrm flipH="1" flipV="1">
            <a:off x="3636000" y="4076280"/>
            <a:ext cx="861120" cy="863640"/>
          </a:xfrm>
          <a:custGeom>
            <a:avLst/>
            <a:gdLst/>
            <a:ahLst/>
            <a:cxnLst/>
            <a:rect l="l" t="t" r="r" b="b"/>
            <a:pathLst>
              <a:path w="21600" h="21600">
                <a:moveTo>
                  <a:pt x="0" y="0"/>
                </a:moveTo>
                <a:lnTo>
                  <a:pt x="21600" y="21600"/>
                </a:lnTo>
              </a:path>
            </a:pathLst>
          </a:custGeom>
          <a:noFill/>
          <a:ln w="44280">
            <a:solidFill>
              <a:schemeClr val="accent1"/>
            </a:solidFill>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450" name="CustomShape 5"/>
          <p:cNvSpPr/>
          <p:nvPr/>
        </p:nvSpPr>
        <p:spPr>
          <a:xfrm>
            <a:off x="4140000" y="4149000"/>
            <a:ext cx="1944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strike="noStrike" spc="-1">
                <a:solidFill>
                  <a:srgbClr val="0093BE"/>
                </a:solidFill>
                <a:uFill>
                  <a:solidFill>
                    <a:srgbClr val="FFFFFF"/>
                  </a:solidFill>
                </a:uFill>
                <a:latin typeface="Arial"/>
              </a:rPr>
              <a:t>Gain &gt; 30 </a:t>
            </a:r>
            <a:r>
              <a:rPr lang="en-US" sz="1800" b="1" strike="noStrike" spc="-1">
                <a:solidFill>
                  <a:srgbClr val="0093BE"/>
                </a:solidFill>
                <a:uFill>
                  <a:solidFill>
                    <a:srgbClr val="FFFFFF"/>
                  </a:solidFill>
                </a:uFill>
                <a:latin typeface="Times New Roman"/>
              </a:rPr>
              <a:t>μ</a:t>
            </a:r>
            <a:r>
              <a:rPr lang="en-US" sz="1800" b="1" strike="noStrike" spc="-1">
                <a:solidFill>
                  <a:srgbClr val="0093BE"/>
                </a:solidFill>
                <a:uFill>
                  <a:solidFill>
                    <a:srgbClr val="FFFFFF"/>
                  </a:solidFill>
                </a:uFill>
                <a:latin typeface="Arial"/>
              </a:rPr>
              <a:t>rad</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Wire Compensation at the end of levelling</a:t>
            </a:r>
            <a:endParaRPr lang="fr-FR" sz="2800" b="0" strike="noStrike" spc="-1">
              <a:solidFill>
                <a:srgbClr val="000000"/>
              </a:solidFill>
              <a:uFill>
                <a:solidFill>
                  <a:srgbClr val="FFFFFF"/>
                </a:solidFill>
              </a:uFill>
              <a:latin typeface="Arial"/>
            </a:endParaRPr>
          </a:p>
        </p:txBody>
      </p:sp>
      <p:pic>
        <p:nvPicPr>
          <p:cNvPr id="452" name="Content Placeholder 8"/>
          <p:cNvPicPr/>
          <p:nvPr/>
        </p:nvPicPr>
        <p:blipFill>
          <a:blip r:embed="rId2"/>
          <a:stretch/>
        </p:blipFill>
        <p:spPr>
          <a:xfrm>
            <a:off x="971640" y="836640"/>
            <a:ext cx="7488360" cy="5616360"/>
          </a:xfrm>
          <a:prstGeom prst="rect">
            <a:avLst/>
          </a:prstGeom>
          <a:ln>
            <a:noFill/>
          </a:ln>
        </p:spPr>
      </p:pic>
      <p:sp>
        <p:nvSpPr>
          <p:cNvPr id="453" name="TextShape 2"/>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54" name="TextShape 3"/>
          <p:cNvSpPr txBox="1"/>
          <p:nvPr/>
        </p:nvSpPr>
        <p:spPr>
          <a:xfrm>
            <a:off x="8686800" y="6356520"/>
            <a:ext cx="359640" cy="359640"/>
          </a:xfrm>
          <a:prstGeom prst="rect">
            <a:avLst/>
          </a:prstGeom>
          <a:noFill/>
          <a:ln>
            <a:noFill/>
          </a:ln>
        </p:spPr>
        <p:txBody>
          <a:bodyPr lIns="0" tIns="0" rIns="0" bIns="0" anchor="b"/>
          <a:lstStyle/>
          <a:p>
            <a:pPr algn="r">
              <a:lnSpc>
                <a:spcPct val="100000"/>
              </a:lnSpc>
            </a:pPr>
            <a:fld id="{B0A0EB8C-108A-403F-8297-A64CAB75669F}" type="slidenum">
              <a:rPr lang="en-US" sz="1200" b="0" strike="noStrike" spc="-1">
                <a:solidFill>
                  <a:srgbClr val="64BCD9"/>
                </a:solidFill>
                <a:uFill>
                  <a:solidFill>
                    <a:srgbClr val="FFFFFF"/>
                  </a:solidFill>
                </a:uFill>
                <a:latin typeface="Arial"/>
              </a:rPr>
              <a:t>34</a:t>
            </a:fld>
            <a:endParaRPr lang="en-US" sz="1200" b="0" strike="noStrike" spc="-1">
              <a:solidFill>
                <a:srgbClr val="000000"/>
              </a:solidFill>
              <a:uFill>
                <a:solidFill>
                  <a:srgbClr val="FFFFFF"/>
                </a:solidFill>
              </a:uFill>
              <a:latin typeface="Times New Roman"/>
            </a:endParaRPr>
          </a:p>
        </p:txBody>
      </p:sp>
      <p:sp>
        <p:nvSpPr>
          <p:cNvPr id="455" name="CustomShape 4"/>
          <p:cNvSpPr/>
          <p:nvPr/>
        </p:nvSpPr>
        <p:spPr>
          <a:xfrm flipH="1" flipV="1">
            <a:off x="3275280" y="4292280"/>
            <a:ext cx="647640" cy="575640"/>
          </a:xfrm>
          <a:custGeom>
            <a:avLst/>
            <a:gdLst/>
            <a:ahLst/>
            <a:cxnLst/>
            <a:rect l="l" t="t" r="r" b="b"/>
            <a:pathLst>
              <a:path w="21600" h="21600">
                <a:moveTo>
                  <a:pt x="0" y="0"/>
                </a:moveTo>
                <a:lnTo>
                  <a:pt x="21600" y="21600"/>
                </a:lnTo>
              </a:path>
            </a:pathLst>
          </a:custGeom>
          <a:noFill/>
          <a:ln w="44280">
            <a:solidFill>
              <a:schemeClr val="accent1"/>
            </a:solidFill>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456" name="CustomShape 5"/>
          <p:cNvSpPr/>
          <p:nvPr/>
        </p:nvSpPr>
        <p:spPr>
          <a:xfrm>
            <a:off x="2123640" y="4725000"/>
            <a:ext cx="1944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strike="noStrike" spc="-1">
                <a:solidFill>
                  <a:srgbClr val="0093BE"/>
                </a:solidFill>
                <a:uFill>
                  <a:solidFill>
                    <a:srgbClr val="FFFFFF"/>
                  </a:solidFill>
                </a:uFill>
                <a:latin typeface="Arial"/>
              </a:rPr>
              <a:t>Gain &gt; 20 </a:t>
            </a:r>
            <a:r>
              <a:rPr lang="en-US" sz="1800" b="1" strike="noStrike" spc="-1">
                <a:solidFill>
                  <a:srgbClr val="0093BE"/>
                </a:solidFill>
                <a:uFill>
                  <a:solidFill>
                    <a:srgbClr val="FFFFFF"/>
                  </a:solidFill>
                </a:uFill>
                <a:latin typeface="Times New Roman"/>
              </a:rPr>
              <a:t>μ</a:t>
            </a:r>
            <a:r>
              <a:rPr lang="en-US" sz="1800" b="1" strike="noStrike" spc="-1">
                <a:solidFill>
                  <a:srgbClr val="0093BE"/>
                </a:solidFill>
                <a:uFill>
                  <a:solidFill>
                    <a:srgbClr val="FFFFFF"/>
                  </a:solidFill>
                </a:uFill>
                <a:latin typeface="Arial"/>
              </a:rPr>
              <a:t>rad</a:t>
            </a:r>
            <a:endParaRPr lang="en-US" sz="1800" b="0" strike="noStrike" spc="-1">
              <a:solidFill>
                <a:srgbClr val="000000"/>
              </a:solidFill>
              <a:uFill>
                <a:solidFill>
                  <a:srgbClr val="FFFFFF"/>
                </a:solidFill>
              </a:uFill>
              <a:latin typeface="Arial"/>
            </a:endParaRPr>
          </a:p>
        </p:txBody>
      </p:sp>
      <p:sp>
        <p:nvSpPr>
          <p:cNvPr id="457" name="CustomShape 6"/>
          <p:cNvSpPr/>
          <p:nvPr/>
        </p:nvSpPr>
        <p:spPr>
          <a:xfrm>
            <a:off x="5940000" y="5840280"/>
            <a:ext cx="286704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strike="noStrike" spc="-1">
                <a:solidFill>
                  <a:srgbClr val="FB963C"/>
                </a:solidFill>
                <a:uFill>
                  <a:solidFill>
                    <a:srgbClr val="FFFFFF"/>
                  </a:solidFill>
                </a:uFill>
                <a:latin typeface="Arial"/>
              </a:rPr>
              <a:t>Wire attacking the extra octupole strength?</a:t>
            </a:r>
            <a:endParaRPr lang="en-US" sz="1800" b="0" strike="noStrike" spc="-1">
              <a:solidFill>
                <a:srgbClr val="000000"/>
              </a:solidFill>
              <a:uFill>
                <a:solidFill>
                  <a:srgbClr val="FFFFFF"/>
                </a:solidFill>
              </a:uFill>
              <a:latin typeface="Arial"/>
            </a:endParaRPr>
          </a:p>
        </p:txBody>
      </p:sp>
      <p:sp>
        <p:nvSpPr>
          <p:cNvPr id="458" name="CustomShape 7"/>
          <p:cNvSpPr/>
          <p:nvPr/>
        </p:nvSpPr>
        <p:spPr>
          <a:xfrm flipH="1" flipV="1">
            <a:off x="6227640" y="5372640"/>
            <a:ext cx="467640" cy="466920"/>
          </a:xfrm>
          <a:custGeom>
            <a:avLst/>
            <a:gdLst/>
            <a:ahLst/>
            <a:cxnLst/>
            <a:rect l="l" t="t" r="r" b="b"/>
            <a:pathLst>
              <a:path w="21600" h="21600">
                <a:moveTo>
                  <a:pt x="0" y="0"/>
                </a:moveTo>
                <a:lnTo>
                  <a:pt x="21600" y="21600"/>
                </a:lnTo>
              </a:path>
            </a:pathLst>
          </a:custGeom>
          <a:noFill/>
          <a:ln w="44280">
            <a:solidFill>
              <a:schemeClr val="accent6"/>
            </a:solidFill>
            <a:round/>
            <a:tailEnd type="arrow" w="med" len="me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Outline</a:t>
            </a:r>
            <a:endParaRPr lang="fr-FR" sz="2800" b="0" strike="noStrike" spc="-1">
              <a:solidFill>
                <a:srgbClr val="000000"/>
              </a:solidFill>
              <a:uFill>
                <a:solidFill>
                  <a:srgbClr val="FFFFFF"/>
                </a:solidFill>
              </a:uFill>
              <a:latin typeface="Arial"/>
            </a:endParaRPr>
          </a:p>
        </p:txBody>
      </p:sp>
      <p:sp>
        <p:nvSpPr>
          <p:cNvPr id="404"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78094BB6-6605-4C9B-90AB-9CF7871BEEA5}" type="slidenum">
              <a:rPr lang="en-US" sz="1200" b="0" strike="noStrike" spc="-1">
                <a:solidFill>
                  <a:srgbClr val="64BCD9"/>
                </a:solidFill>
                <a:uFill>
                  <a:solidFill>
                    <a:srgbClr val="FFFFFF"/>
                  </a:solidFill>
                </a:uFill>
                <a:latin typeface="Arial"/>
              </a:rPr>
              <a:t>35</a:t>
            </a:fld>
            <a:endParaRPr lang="en-US" sz="1200" b="0" strike="noStrike" spc="-1">
              <a:solidFill>
                <a:srgbClr val="000000"/>
              </a:solidFill>
              <a:uFill>
                <a:solidFill>
                  <a:srgbClr val="FFFFFF"/>
                </a:solidFill>
              </a:uFill>
              <a:latin typeface="Times New Roman"/>
            </a:endParaRPr>
          </a:p>
        </p:txBody>
      </p:sp>
      <p:sp>
        <p:nvSpPr>
          <p:cNvPr id="405" name="CustomShape 3"/>
          <p:cNvSpPr/>
          <p:nvPr/>
        </p:nvSpPr>
        <p:spPr>
          <a:xfrm>
            <a:off x="1187640" y="2061000"/>
            <a:ext cx="7498800" cy="259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660"/>
              </a:spcBef>
              <a:buClr>
                <a:srgbClr val="FB963C"/>
              </a:buClr>
              <a:buFont typeface="Wingdings" charset="2"/>
              <a:buChar char=""/>
            </a:pPr>
            <a:r>
              <a:rPr lang="en-US" sz="3300" b="0" strike="noStrike" spc="-1" dirty="0">
                <a:solidFill>
                  <a:srgbClr val="D9D9D9"/>
                </a:solidFill>
                <a:uFill>
                  <a:solidFill>
                    <a:srgbClr val="FFFFFF"/>
                  </a:solidFill>
                </a:uFill>
                <a:latin typeface="Arial"/>
              </a:rPr>
              <a:t>Experimental results in MD1 </a:t>
            </a:r>
            <a:endParaRPr lang="en-US" sz="3300" b="0" strike="noStrike" spc="-1" dirty="0">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dirty="0">
                <a:solidFill>
                  <a:srgbClr val="DEDEDE"/>
                </a:solidFill>
                <a:uFill>
                  <a:solidFill>
                    <a:srgbClr val="FFFFFF"/>
                  </a:solidFill>
                </a:uFill>
                <a:latin typeface="Arial"/>
              </a:rPr>
              <a:t>Numerical results from the RDT</a:t>
            </a:r>
            <a:endParaRPr lang="en-US" sz="3300" b="0" strike="noStrike" spc="-1" dirty="0">
              <a:solidFill>
                <a:srgbClr val="000000"/>
              </a:solidFill>
              <a:uFill>
                <a:solidFill>
                  <a:srgbClr val="FFFFFF"/>
                </a:solidFill>
              </a:uFill>
              <a:latin typeface="Arial"/>
            </a:endParaRPr>
          </a:p>
          <a:p>
            <a:pPr marL="343080" indent="-342720">
              <a:lnSpc>
                <a:spcPct val="100000"/>
              </a:lnSpc>
              <a:spcBef>
                <a:spcPts val="660"/>
              </a:spcBef>
              <a:buClr>
                <a:srgbClr val="FB963C"/>
              </a:buClr>
              <a:buFont typeface="Wingdings" charset="2"/>
              <a:buChar char=""/>
            </a:pPr>
            <a:r>
              <a:rPr lang="en-US" sz="3300" b="0" strike="noStrike" spc="-1" dirty="0">
                <a:solidFill>
                  <a:schemeClr val="bg1">
                    <a:lumMod val="85000"/>
                  </a:schemeClr>
                </a:solidFill>
                <a:uFill>
                  <a:solidFill>
                    <a:srgbClr val="FFFFFF"/>
                  </a:solidFill>
                </a:uFill>
                <a:latin typeface="Arial"/>
              </a:rPr>
              <a:t>Tracking results for LHC and HL-LHC </a:t>
            </a:r>
          </a:p>
          <a:p>
            <a:pPr marL="343080" indent="-342720">
              <a:lnSpc>
                <a:spcPct val="100000"/>
              </a:lnSpc>
              <a:spcBef>
                <a:spcPts val="660"/>
              </a:spcBef>
              <a:buClr>
                <a:srgbClr val="FB963C"/>
              </a:buClr>
              <a:buFont typeface="Wingdings" charset="2"/>
              <a:buChar char=""/>
            </a:pPr>
            <a:r>
              <a:rPr lang="en-US" sz="3300" b="0" strike="noStrike" spc="-1" dirty="0">
                <a:solidFill>
                  <a:schemeClr val="tx1">
                    <a:lumMod val="65000"/>
                    <a:lumOff val="35000"/>
                  </a:schemeClr>
                </a:solidFill>
                <a:uFill>
                  <a:solidFill>
                    <a:srgbClr val="FFFFFF"/>
                  </a:solidFill>
                </a:uFill>
                <a:latin typeface="Arial"/>
              </a:rPr>
              <a:t>Conclusions and plans</a:t>
            </a:r>
          </a:p>
          <a:p>
            <a:pPr>
              <a:lnSpc>
                <a:spcPct val="100000"/>
              </a:lnSpc>
              <a:spcBef>
                <a:spcPts val="400"/>
              </a:spcBef>
            </a:pPr>
            <a:endParaRPr lang="en-US" sz="33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17043092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E1E52419-C0A5-4575-93A0-59FB39A048DA}" type="slidenum">
              <a:rPr lang="en-US" sz="1200" b="0" strike="noStrike" spc="-1">
                <a:solidFill>
                  <a:srgbClr val="64BCD9"/>
                </a:solidFill>
                <a:uFill>
                  <a:solidFill>
                    <a:srgbClr val="FFFFFF"/>
                  </a:solidFill>
                </a:uFill>
                <a:latin typeface="Arial"/>
              </a:rPr>
              <a:t>36</a:t>
            </a:fld>
            <a:endParaRPr lang="en-US" sz="1200" b="0" strike="noStrike" spc="-1">
              <a:solidFill>
                <a:srgbClr val="000000"/>
              </a:solidFill>
              <a:uFill>
                <a:solidFill>
                  <a:srgbClr val="FFFFFF"/>
                </a:solidFill>
              </a:uFill>
              <a:latin typeface="Times New Roman"/>
            </a:endParaRPr>
          </a:p>
        </p:txBody>
      </p:sp>
      <p:sp>
        <p:nvSpPr>
          <p:cNvPr id="460" name="CustomShape 2"/>
          <p:cNvSpPr/>
          <p:nvPr/>
        </p:nvSpPr>
        <p:spPr>
          <a:xfrm>
            <a:off x="2627640" y="1484640"/>
            <a:ext cx="45360" cy="369000"/>
          </a:xfrm>
          <a:prstGeom prst="rect">
            <a:avLst/>
          </a:prstGeom>
          <a:noFill/>
          <a:ln>
            <a:noFill/>
          </a:ln>
        </p:spPr>
        <p:style>
          <a:lnRef idx="0">
            <a:scrgbClr r="0" g="0" b="0"/>
          </a:lnRef>
          <a:fillRef idx="0">
            <a:scrgbClr r="0" g="0" b="0"/>
          </a:fillRef>
          <a:effectRef idx="0">
            <a:scrgbClr r="0" g="0" b="0"/>
          </a:effectRef>
          <a:fontRef idx="minor"/>
        </p:style>
      </p:sp>
      <p:sp>
        <p:nvSpPr>
          <p:cNvPr id="461" name="TextShape 3"/>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Conclusions and plans</a:t>
            </a:r>
            <a:endParaRPr lang="fr-FR" sz="2800" b="0" strike="noStrike" spc="-1">
              <a:solidFill>
                <a:srgbClr val="000000"/>
              </a:solidFill>
              <a:uFill>
                <a:solidFill>
                  <a:srgbClr val="FFFFFF"/>
                </a:solidFill>
              </a:uFill>
              <a:latin typeface="Arial"/>
            </a:endParaRPr>
          </a:p>
        </p:txBody>
      </p:sp>
      <p:sp>
        <p:nvSpPr>
          <p:cNvPr id="462" name="CustomShape 4"/>
          <p:cNvSpPr/>
          <p:nvPr/>
        </p:nvSpPr>
        <p:spPr>
          <a:xfrm>
            <a:off x="430200" y="1196640"/>
            <a:ext cx="8458200" cy="4752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70000" lnSpcReduction="20000"/>
          </a:bodyPr>
          <a:lstStyle/>
          <a:p>
            <a:pPr marL="343080" indent="-342720">
              <a:lnSpc>
                <a:spcPct val="100000"/>
              </a:lnSpc>
              <a:spcBef>
                <a:spcPts val="479"/>
              </a:spcBef>
              <a:buClr>
                <a:srgbClr val="FB963C"/>
              </a:buClr>
              <a:buFont typeface="Wingdings" charset="2"/>
              <a:buChar char=""/>
            </a:pPr>
            <a:r>
              <a:rPr lang="en-US" sz="2400" b="0" strike="noStrike" spc="-1">
                <a:solidFill>
                  <a:srgbClr val="00B050"/>
                </a:solidFill>
                <a:uFill>
                  <a:solidFill>
                    <a:srgbClr val="FFFFFF"/>
                  </a:solidFill>
                </a:uFill>
                <a:latin typeface="Arial"/>
              </a:rPr>
              <a:t>During the MD2202 it was observed for the first time in LHC the effect of a direct compensation of the BBCW. </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808080"/>
                </a:solidFill>
                <a:uFill>
                  <a:solidFill>
                    <a:srgbClr val="FFFFFF"/>
                  </a:solidFill>
                </a:uFill>
                <a:latin typeface="Arial"/>
              </a:rPr>
              <a:t>Given the constraint on the minimal d</a:t>
            </a:r>
            <a:r>
              <a:rPr lang="en-US" sz="2400" b="0" strike="noStrike" spc="-1" baseline="-25000">
                <a:solidFill>
                  <a:srgbClr val="808080"/>
                </a:solidFill>
                <a:uFill>
                  <a:solidFill>
                    <a:srgbClr val="FFFFFF"/>
                  </a:solidFill>
                </a:uFill>
                <a:latin typeface="Arial"/>
              </a:rPr>
              <a:t>w</a:t>
            </a:r>
            <a:r>
              <a:rPr lang="en-US" sz="2400" b="0" strike="noStrike" spc="-1">
                <a:solidFill>
                  <a:srgbClr val="808080"/>
                </a:solidFill>
                <a:uFill>
                  <a:solidFill>
                    <a:srgbClr val="FFFFFF"/>
                  </a:solidFill>
                </a:uFill>
                <a:latin typeface="Arial"/>
              </a:rPr>
              <a:t> we used the maximum current. The analytical approach showed that the MD settings reduce by 75% the linear detuning due to the BBLR in IR5.The tracking studies showed the improvement of DA (with 400-800 A current with similar d</a:t>
            </a:r>
            <a:r>
              <a:rPr lang="en-US" sz="2400" b="0" strike="noStrike" spc="-1" baseline="-25000">
                <a:solidFill>
                  <a:srgbClr val="808080"/>
                </a:solidFill>
                <a:uFill>
                  <a:solidFill>
                    <a:srgbClr val="FFFFFF"/>
                  </a:solidFill>
                </a:uFill>
                <a:latin typeface="Arial"/>
              </a:rPr>
              <a:t>w</a:t>
            </a:r>
            <a:r>
              <a:rPr lang="en-US" sz="2400" b="0" strike="noStrike" spc="-1">
                <a:solidFill>
                  <a:srgbClr val="808080"/>
                </a:solidFill>
                <a:uFill>
                  <a:solidFill>
                    <a:srgbClr val="FFFFFF"/>
                  </a:solidFill>
                </a:uFill>
                <a:latin typeface="Arial"/>
              </a:rPr>
              <a:t>).</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808080"/>
                </a:solidFill>
                <a:uFill>
                  <a:solidFill>
                    <a:srgbClr val="FFFFFF"/>
                  </a:solidFill>
                </a:uFill>
                <a:latin typeface="Arial"/>
              </a:rPr>
              <a:t>The tracking for the HL-LHC shows a beneficial effect of the BBC also with sub-optimal positioning: iteration with the analytical model and the tracking will be the next step.</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FB963C"/>
                </a:solidFill>
                <a:uFill>
                  <a:solidFill>
                    <a:srgbClr val="FFFFFF"/>
                  </a:solidFill>
                </a:uFill>
                <a:latin typeface="Arial"/>
              </a:rPr>
              <a:t>Presently working in the benchmarking of DA studies and analytical model with respects the phase and strong-beam assumptions.</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808080"/>
                </a:solidFill>
                <a:uFill>
                  <a:solidFill>
                    <a:srgbClr val="FFFFFF"/>
                  </a:solidFill>
                </a:uFill>
                <a:latin typeface="Arial"/>
              </a:rPr>
              <a:t>In MD3 we plan to perform a systematic I</a:t>
            </a:r>
            <a:r>
              <a:rPr lang="en-US" sz="2400" b="0" strike="noStrike" spc="-1" baseline="-25000">
                <a:solidFill>
                  <a:srgbClr val="808080"/>
                </a:solidFill>
                <a:uFill>
                  <a:solidFill>
                    <a:srgbClr val="FFFFFF"/>
                  </a:solidFill>
                </a:uFill>
                <a:latin typeface="Arial"/>
              </a:rPr>
              <a:t>w </a:t>
            </a:r>
            <a:r>
              <a:rPr lang="en-US" sz="2400" b="0" strike="noStrike" spc="-1">
                <a:solidFill>
                  <a:srgbClr val="808080"/>
                </a:solidFill>
                <a:uFill>
                  <a:solidFill>
                    <a:srgbClr val="FFFFFF"/>
                  </a:solidFill>
                </a:uFill>
                <a:latin typeface="Arial"/>
              </a:rPr>
              <a:t>scan with &lt;=5.5 </a:t>
            </a:r>
            <a:r>
              <a:rPr lang="en-US" sz="2400" b="0" strike="noStrike" spc="-1">
                <a:solidFill>
                  <a:srgbClr val="808080"/>
                </a:solidFill>
                <a:uFill>
                  <a:solidFill>
                    <a:srgbClr val="FFFFFF"/>
                  </a:solidFill>
                </a:uFill>
                <a:latin typeface="Symbol"/>
                <a:ea typeface="Symbol"/>
              </a:rPr>
              <a:t>s</a:t>
            </a:r>
            <a:r>
              <a:rPr lang="en-US" sz="2400" b="0" strike="noStrike" spc="-1" baseline="-25000">
                <a:solidFill>
                  <a:srgbClr val="808080"/>
                </a:solidFill>
                <a:uFill>
                  <a:solidFill>
                    <a:srgbClr val="FFFFFF"/>
                  </a:solidFill>
                </a:uFill>
                <a:latin typeface="Arial"/>
                <a:ea typeface="Symbol"/>
              </a:rPr>
              <a:t>coll </a:t>
            </a:r>
            <a:r>
              <a:rPr lang="en-US" sz="2400" b="0" strike="noStrike" spc="-1">
                <a:solidFill>
                  <a:srgbClr val="808080"/>
                </a:solidFill>
                <a:uFill>
                  <a:solidFill>
                    <a:srgbClr val="FFFFFF"/>
                  </a:solidFill>
                </a:uFill>
                <a:latin typeface="Arial"/>
                <a:ea typeface="Symbol"/>
              </a:rPr>
              <a:t>and  </a:t>
            </a:r>
            <a:r>
              <a:rPr lang="en-US" sz="2400" b="0" strike="noStrike" spc="-1">
                <a:solidFill>
                  <a:srgbClr val="808080"/>
                </a:solidFill>
                <a:uFill>
                  <a:solidFill>
                    <a:srgbClr val="FFFFFF"/>
                  </a:solidFill>
                </a:uFill>
                <a:latin typeface="Symbol"/>
                <a:ea typeface="Symbol"/>
              </a:rPr>
              <a:t>q</a:t>
            </a:r>
            <a:r>
              <a:rPr lang="en-US" sz="2400" b="0" strike="noStrike" spc="-1" baseline="-25000">
                <a:solidFill>
                  <a:srgbClr val="808080"/>
                </a:solidFill>
                <a:uFill>
                  <a:solidFill>
                    <a:srgbClr val="FFFFFF"/>
                  </a:solidFill>
                </a:uFill>
                <a:latin typeface="Arial"/>
                <a:ea typeface="Symbol"/>
              </a:rPr>
              <a:t>c</a:t>
            </a:r>
            <a:r>
              <a:rPr lang="en-US" sz="2400" b="0" strike="noStrike" spc="-1">
                <a:solidFill>
                  <a:srgbClr val="808080"/>
                </a:solidFill>
                <a:uFill>
                  <a:solidFill>
                    <a:srgbClr val="FFFFFF"/>
                  </a:solidFill>
                </a:uFill>
                <a:latin typeface="Arial"/>
                <a:ea typeface="Symbol"/>
              </a:rPr>
              <a:t>=120 </a:t>
            </a:r>
            <a:r>
              <a:rPr lang="en-US" sz="2400" b="0" strike="noStrike" spc="-1">
                <a:solidFill>
                  <a:srgbClr val="808080"/>
                </a:solidFill>
                <a:uFill>
                  <a:solidFill>
                    <a:srgbClr val="FFFFFF"/>
                  </a:solidFill>
                </a:uFill>
                <a:latin typeface="Symbol"/>
                <a:ea typeface="Symbol"/>
              </a:rPr>
              <a:t>m</a:t>
            </a:r>
            <a:r>
              <a:rPr lang="en-US" sz="2400" b="0" strike="noStrike" spc="-1">
                <a:solidFill>
                  <a:srgbClr val="808080"/>
                </a:solidFill>
                <a:uFill>
                  <a:solidFill>
                    <a:srgbClr val="FFFFFF"/>
                  </a:solidFill>
                </a:uFill>
                <a:latin typeface="Arial"/>
                <a:ea typeface="Symbol"/>
              </a:rPr>
              <a:t>rad.</a:t>
            </a:r>
            <a:endParaRPr lang="en-US" sz="2400" b="0" strike="noStrike" spc="-1">
              <a:solidFill>
                <a:srgbClr val="000000"/>
              </a:solidFill>
              <a:uFill>
                <a:solidFill>
                  <a:srgbClr val="FFFFFF"/>
                </a:solidFill>
              </a:uFill>
              <a:latin typeface="Arial"/>
            </a:endParaRPr>
          </a:p>
          <a:p>
            <a:pPr>
              <a:lnSpc>
                <a:spcPct val="100000"/>
              </a:lnSpc>
              <a:spcBef>
                <a:spcPts val="479"/>
              </a:spcBef>
            </a:pPr>
            <a:endParaRPr lang="en-US" sz="2400" b="0" strike="noStrike" spc="-1">
              <a:solidFill>
                <a:srgbClr val="000000"/>
              </a:solidFill>
              <a:uFill>
                <a:solidFill>
                  <a:srgbClr val="FFFFFF"/>
                </a:solidFill>
              </a:uFill>
              <a:latin typeface="Arial"/>
            </a:endParaRPr>
          </a:p>
          <a:p>
            <a:pPr marL="343080" indent="-342720">
              <a:lnSpc>
                <a:spcPct val="100000"/>
              </a:lnSpc>
              <a:spcBef>
                <a:spcPts val="479"/>
              </a:spcBef>
              <a:buClr>
                <a:srgbClr val="FB963C"/>
              </a:buClr>
              <a:buFont typeface="Wingdings" charset="2"/>
              <a:buChar char=""/>
            </a:pPr>
            <a:r>
              <a:rPr lang="en-US" sz="2400" b="0" strike="noStrike" spc="-1">
                <a:solidFill>
                  <a:srgbClr val="808080"/>
                </a:solidFill>
                <a:uFill>
                  <a:solidFill>
                    <a:srgbClr val="FFFFFF"/>
                  </a:solidFill>
                </a:uFill>
                <a:latin typeface="Arial"/>
                <a:ea typeface="Symbol"/>
              </a:rPr>
              <a:t>For HL-LHC, need to find a common strategy between BBLR octupoles/wires compensation and coherent effects.</a:t>
            </a:r>
            <a:endParaRPr lang="en-US"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E3331673-091F-4D89-AD65-8EE98FA03473}" type="slidenum">
              <a:rPr lang="en-US" sz="1200" b="0" strike="noStrike" spc="-1">
                <a:solidFill>
                  <a:srgbClr val="64BCD9"/>
                </a:solidFill>
                <a:uFill>
                  <a:solidFill>
                    <a:srgbClr val="FFFFFF"/>
                  </a:solidFill>
                </a:uFill>
                <a:latin typeface="Arial"/>
              </a:rPr>
              <a:t>37</a:t>
            </a:fld>
            <a:endParaRPr lang="en-US" sz="1200" b="0" strike="noStrike" spc="-1">
              <a:solidFill>
                <a:srgbClr val="000000"/>
              </a:solidFill>
              <a:uFill>
                <a:solidFill>
                  <a:srgbClr val="FFFFFF"/>
                </a:solidFill>
              </a:uFill>
              <a:latin typeface="Times New Roman"/>
            </a:endParaRPr>
          </a:p>
        </p:txBody>
      </p:sp>
      <p:sp>
        <p:nvSpPr>
          <p:cNvPr id="464" name="CustomShape 2"/>
          <p:cNvSpPr/>
          <p:nvPr/>
        </p:nvSpPr>
        <p:spPr>
          <a:xfrm>
            <a:off x="2646720" y="2925000"/>
            <a:ext cx="3958920" cy="6390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3600" b="0" strike="noStrike" spc="-1">
                <a:solidFill>
                  <a:srgbClr val="000000"/>
                </a:solidFill>
                <a:uFill>
                  <a:solidFill>
                    <a:srgbClr val="FFFFFF"/>
                  </a:solidFill>
                </a:uFill>
                <a:latin typeface="Arial"/>
              </a:rPr>
              <a:t>BACK-UP SLIDES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6D7C5211-D164-4054-BEB0-E77A4D2C4ABF}" type="slidenum">
              <a:rPr lang="en-US" sz="1200" b="0" strike="noStrike" spc="-1">
                <a:solidFill>
                  <a:srgbClr val="64BCD9"/>
                </a:solidFill>
                <a:uFill>
                  <a:solidFill>
                    <a:srgbClr val="FFFFFF"/>
                  </a:solidFill>
                </a:uFill>
                <a:latin typeface="Arial"/>
              </a:rPr>
              <a:t>38</a:t>
            </a:fld>
            <a:endParaRPr lang="en-US" sz="1200" b="0" strike="noStrike" spc="-1">
              <a:solidFill>
                <a:srgbClr val="000000"/>
              </a:solidFill>
              <a:uFill>
                <a:solidFill>
                  <a:srgbClr val="FFFFFF"/>
                </a:solidFill>
              </a:uFill>
              <a:latin typeface="Times New Roman"/>
            </a:endParaRPr>
          </a:p>
        </p:txBody>
      </p:sp>
      <p:sp>
        <p:nvSpPr>
          <p:cNvPr id="466"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MD: sanity checks on H/V-position</a:t>
            </a:r>
            <a:endParaRPr lang="fr-FR" sz="2800" b="0" strike="noStrike" spc="-1">
              <a:solidFill>
                <a:srgbClr val="000000"/>
              </a:solidFill>
              <a:uFill>
                <a:solidFill>
                  <a:srgbClr val="FFFFFF"/>
                </a:solidFill>
              </a:uFill>
              <a:latin typeface="Arial"/>
            </a:endParaRPr>
          </a:p>
        </p:txBody>
      </p:sp>
      <p:sp>
        <p:nvSpPr>
          <p:cNvPr id="467" name="CustomShape 3"/>
          <p:cNvSpPr/>
          <p:nvPr/>
        </p:nvSpPr>
        <p:spPr>
          <a:xfrm>
            <a:off x="323640" y="1772640"/>
            <a:ext cx="3754440" cy="42480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00B050"/>
                </a:solidFill>
                <a:uFill>
                  <a:solidFill>
                    <a:srgbClr val="FFFFFF"/>
                  </a:solidFill>
                </a:uFill>
                <a:latin typeface="Arial"/>
              </a:rPr>
              <a:t>The H-position of the beam is well under control.</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00B050"/>
                </a:solidFill>
                <a:uFill>
                  <a:solidFill>
                    <a:srgbClr val="FFFFFF"/>
                  </a:solidFill>
                </a:uFill>
                <a:latin typeface="Arial"/>
              </a:rPr>
              <a:t>The V-position and correctors behaviour confirm a very good V-alignment of the BBCW.</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468" name="Picture 2"/>
          <p:cNvPicPr/>
          <p:nvPr/>
        </p:nvPicPr>
        <p:blipFill>
          <a:blip r:embed="rId2"/>
          <a:stretch/>
        </p:blipFill>
        <p:spPr>
          <a:xfrm>
            <a:off x="4372200" y="980640"/>
            <a:ext cx="4674240" cy="2846160"/>
          </a:xfrm>
          <a:prstGeom prst="rect">
            <a:avLst/>
          </a:prstGeom>
          <a:ln>
            <a:noFill/>
          </a:ln>
        </p:spPr>
      </p:pic>
      <p:pic>
        <p:nvPicPr>
          <p:cNvPr id="469" name="Picture 5"/>
          <p:cNvPicPr/>
          <p:nvPr/>
        </p:nvPicPr>
        <p:blipFill>
          <a:blip r:embed="rId3"/>
          <a:stretch/>
        </p:blipFill>
        <p:spPr>
          <a:xfrm>
            <a:off x="4405320" y="3993120"/>
            <a:ext cx="4641120" cy="28263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DCB07738-7336-4215-ACCE-C45B25A69026}" type="slidenum">
              <a:rPr lang="en-US" sz="1200" b="0" strike="noStrike" spc="-1">
                <a:solidFill>
                  <a:srgbClr val="64BCD9"/>
                </a:solidFill>
                <a:uFill>
                  <a:solidFill>
                    <a:srgbClr val="FFFFFF"/>
                  </a:solidFill>
                </a:uFill>
                <a:latin typeface="Arial"/>
              </a:rPr>
              <a:t>39</a:t>
            </a:fld>
            <a:endParaRPr lang="en-US" sz="1200" b="0" strike="noStrike" spc="-1">
              <a:solidFill>
                <a:srgbClr val="000000"/>
              </a:solidFill>
              <a:uFill>
                <a:solidFill>
                  <a:srgbClr val="FFFFFF"/>
                </a:solidFill>
              </a:uFill>
              <a:latin typeface="Times New Roman"/>
            </a:endParaRPr>
          </a:p>
        </p:txBody>
      </p:sp>
      <p:sp>
        <p:nvSpPr>
          <p:cNvPr id="471"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MD: sanity checks on tunes</a:t>
            </a:r>
            <a:endParaRPr lang="fr-FR" sz="2800" b="0" strike="noStrike" spc="-1">
              <a:solidFill>
                <a:srgbClr val="000000"/>
              </a:solidFill>
              <a:uFill>
                <a:solidFill>
                  <a:srgbClr val="FFFFFF"/>
                </a:solidFill>
              </a:uFill>
              <a:latin typeface="Arial"/>
            </a:endParaRPr>
          </a:p>
        </p:txBody>
      </p:sp>
      <p:sp>
        <p:nvSpPr>
          <p:cNvPr id="472" name="CustomShape 3"/>
          <p:cNvSpPr/>
          <p:nvPr/>
        </p:nvSpPr>
        <p:spPr>
          <a:xfrm>
            <a:off x="617400" y="5241600"/>
            <a:ext cx="80744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The tunes feedback is off during collision. The Q-feedforward is working as expected allowing to keep constant the tune during the ON/OFF cycles of the BBCW.</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473" name="Picture 8"/>
          <p:cNvPicPr/>
          <p:nvPr/>
        </p:nvPicPr>
        <p:blipFill>
          <a:blip r:embed="rId2"/>
          <a:stretch/>
        </p:blipFill>
        <p:spPr>
          <a:xfrm>
            <a:off x="1331640" y="1124640"/>
            <a:ext cx="6479280" cy="38872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112400" y="2842200"/>
            <a:ext cx="6840360" cy="489240"/>
          </a:xfrm>
          <a:prstGeom prst="rect">
            <a:avLst/>
          </a:prstGeom>
          <a:noFill/>
          <a:ln>
            <a:noFill/>
          </a:ln>
        </p:spPr>
        <p:txBody>
          <a:bodyPr lIns="0" tIns="0" rIns="0" bIns="0" anchorCtr="1"/>
          <a:lstStyle/>
          <a:p>
            <a:pPr>
              <a:lnSpc>
                <a:spcPct val="100000"/>
              </a:lnSpc>
            </a:pPr>
            <a:r>
              <a:rPr lang="fr-FR" sz="2800" b="1" strike="noStrike" spc="-1">
                <a:solidFill>
                  <a:srgbClr val="5A5A5A"/>
                </a:solidFill>
                <a:uFill>
                  <a:solidFill>
                    <a:srgbClr val="FFFFFF"/>
                  </a:solidFill>
                </a:uFill>
                <a:latin typeface="Arial"/>
              </a:rPr>
              <a:t>Experimental results of the BBCW  MD1 </a:t>
            </a:r>
            <a:endParaRPr lang="fr-FR" sz="2800" b="0" strike="noStrike" spc="-1">
              <a:solidFill>
                <a:srgbClr val="000000"/>
              </a:solidFill>
              <a:uFill>
                <a:solidFill>
                  <a:srgbClr val="FFFFFF"/>
                </a:solidFill>
              </a:uFill>
              <a:latin typeface="Arial"/>
            </a:endParaRPr>
          </a:p>
        </p:txBody>
      </p:sp>
      <p:sp>
        <p:nvSpPr>
          <p:cNvPr id="265" name="TextShape 2"/>
          <p:cNvSpPr txBox="1"/>
          <p:nvPr/>
        </p:nvSpPr>
        <p:spPr>
          <a:xfrm>
            <a:off x="107640" y="6517800"/>
            <a:ext cx="6479640" cy="348840"/>
          </a:xfrm>
          <a:prstGeom prst="rect">
            <a:avLst/>
          </a:prstGeom>
          <a:noFill/>
          <a:ln>
            <a:noFill/>
          </a:ln>
        </p:spPr>
        <p:txBody>
          <a:bodyPr lIns="0" tIns="0" rIns="0" bIns="0"/>
          <a:lstStyle/>
          <a:p>
            <a:pPr marL="343080" indent="-342720">
              <a:lnSpc>
                <a:spcPct val="100000"/>
              </a:lnSpc>
              <a:spcBef>
                <a:spcPts val="320"/>
              </a:spcBef>
            </a:pPr>
            <a:r>
              <a:rPr lang="fr-FR" sz="1600" b="0" strike="noStrike" spc="-1">
                <a:solidFill>
                  <a:srgbClr val="0093BE"/>
                </a:solidFill>
                <a:uFill>
                  <a:solidFill>
                    <a:srgbClr val="FFFFFF"/>
                  </a:solidFill>
                </a:uFill>
                <a:latin typeface="Arial"/>
              </a:rPr>
              <a:t>LSWG,  17th August 2017</a:t>
            </a:r>
            <a:endParaRPr lang="fr-FR" sz="1600" b="0" strike="noStrike" spc="-1">
              <a:solidFill>
                <a:srgbClr val="5A5A5A"/>
              </a:solidFill>
              <a:uFill>
                <a:solidFill>
                  <a:srgbClr val="FFFFFF"/>
                </a:solidFill>
              </a:uFill>
              <a:latin typeface="Arial"/>
            </a:endParaRPr>
          </a:p>
        </p:txBody>
      </p:sp>
      <p:pic>
        <p:nvPicPr>
          <p:cNvPr id="266" name="Picture 4"/>
          <p:cNvPicPr/>
          <p:nvPr/>
        </p:nvPicPr>
        <p:blipFill>
          <a:blip r:embed="rId2"/>
          <a:srcRect l="-932" t="50419" r="932" b="19060"/>
          <a:stretch/>
        </p:blipFill>
        <p:spPr>
          <a:xfrm>
            <a:off x="1371600" y="3658320"/>
            <a:ext cx="6145920" cy="1407240"/>
          </a:xfrm>
          <a:prstGeom prst="rect">
            <a:avLst/>
          </a:prstGeom>
          <a:ln>
            <a:noFill/>
          </a:ln>
        </p:spPr>
      </p:pic>
      <p:sp>
        <p:nvSpPr>
          <p:cNvPr id="267" name="CustomShape 3"/>
          <p:cNvSpPr/>
          <p:nvPr/>
        </p:nvSpPr>
        <p:spPr>
          <a:xfrm>
            <a:off x="1371600" y="5229360"/>
            <a:ext cx="6321960" cy="12880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70000" lnSpcReduction="20000"/>
          </a:bodyPr>
          <a:lstStyle/>
          <a:p>
            <a:pPr algn="just">
              <a:lnSpc>
                <a:spcPct val="100000"/>
              </a:lnSpc>
              <a:spcBef>
                <a:spcPts val="360"/>
              </a:spcBef>
            </a:pPr>
            <a:r>
              <a:rPr lang="en-US" sz="1800" b="0" strike="noStrike" spc="-1">
                <a:solidFill>
                  <a:srgbClr val="5A5A5A"/>
                </a:solidFill>
                <a:uFill>
                  <a:solidFill>
                    <a:srgbClr val="FFFFFF"/>
                  </a:solidFill>
                </a:uFill>
                <a:latin typeface="Arial"/>
              </a:rPr>
              <a:t>MD2202 team (random order): K. Skoufaris, Y. Papaphilippou, A. Rossi, S. Fartoukh, D. Pellegrini, K. Karastatis, A. Poyet, A. Valishev, S. Kostoglou, G. Sterbini, S. Papadopoulou, M. Fitterer, M. Solfaroli, M. Pojer, M. Hostettler, B. Salvachua, L. Carver, X. Buffat, P. Zisopoulos, H. Bartosik, N. Fuster, S. Redaelli, R. Bruce, M. Gonzales, G. Trad, M. Gasior, C. Zamatzas, J. Olexa, T. Levens, C. Xu, A. Gorzawski, D. Valuch, D. Amorim, I. Lamas Garcia, G. Cattenoz, E. Effinger, L. Poncet, D. Mirarchi, R. Tomas, D. Kaltchev, R. Jones, F. Schmidt…and a many more.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F4474A5-CCD0-4CF4-8045-C071AF7C9BD3}" type="slidenum">
              <a:rPr lang="en-US" sz="1200" b="0" strike="noStrike" spc="-1">
                <a:solidFill>
                  <a:srgbClr val="64BCD9"/>
                </a:solidFill>
                <a:uFill>
                  <a:solidFill>
                    <a:srgbClr val="FFFFFF"/>
                  </a:solidFill>
                </a:uFill>
                <a:latin typeface="Arial"/>
              </a:rPr>
              <a:t>40</a:t>
            </a:fld>
            <a:endParaRPr lang="en-US" sz="1200" b="0" strike="noStrike" spc="-1">
              <a:solidFill>
                <a:srgbClr val="000000"/>
              </a:solidFill>
              <a:uFill>
                <a:solidFill>
                  <a:srgbClr val="FFFFFF"/>
                </a:solidFill>
              </a:uFill>
              <a:latin typeface="Times New Roman"/>
            </a:endParaRPr>
          </a:p>
        </p:txBody>
      </p:sp>
      <p:sp>
        <p:nvSpPr>
          <p:cNvPr id="475"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MD: Q trims</a:t>
            </a:r>
            <a:endParaRPr lang="fr-FR" sz="2800" b="0" strike="noStrike" spc="-1">
              <a:solidFill>
                <a:srgbClr val="000000"/>
              </a:solidFill>
              <a:uFill>
                <a:solidFill>
                  <a:srgbClr val="FFFFFF"/>
                </a:solidFill>
              </a:uFill>
              <a:latin typeface="Arial"/>
            </a:endParaRPr>
          </a:p>
        </p:txBody>
      </p:sp>
      <p:pic>
        <p:nvPicPr>
          <p:cNvPr id="476" name="Picture 2"/>
          <p:cNvPicPr/>
          <p:nvPr/>
        </p:nvPicPr>
        <p:blipFill>
          <a:blip r:embed="rId2"/>
          <a:stretch/>
        </p:blipFill>
        <p:spPr>
          <a:xfrm>
            <a:off x="971640" y="1484640"/>
            <a:ext cx="6478560" cy="4000680"/>
          </a:xfrm>
          <a:prstGeom prst="rect">
            <a:avLst/>
          </a:prstGeom>
          <a:ln>
            <a:noFill/>
          </a:ln>
        </p:spPr>
      </p:pic>
      <p:sp>
        <p:nvSpPr>
          <p:cNvPr id="477" name="CustomShape 3"/>
          <p:cNvSpPr/>
          <p:nvPr/>
        </p:nvSpPr>
        <p:spPr>
          <a:xfrm>
            <a:off x="1056240" y="6093720"/>
            <a:ext cx="7030800" cy="4474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ctr">
              <a:lnSpc>
                <a:spcPct val="100000"/>
              </a:lnSpc>
              <a:spcBef>
                <a:spcPts val="400"/>
              </a:spcBef>
            </a:pPr>
            <a:r>
              <a:rPr lang="en-US" sz="2000" b="0" strike="noStrike" spc="-1">
                <a:solidFill>
                  <a:srgbClr val="5A5A5A"/>
                </a:solidFill>
                <a:uFill>
                  <a:solidFill>
                    <a:srgbClr val="FFFFFF"/>
                  </a:solidFill>
                </a:uFill>
                <a:latin typeface="Arial"/>
              </a:rPr>
              <a:t>The Q-trims are mostly due to the feedforward.</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CFD68C43-29D5-442B-8812-8EAF678B1E86}" type="slidenum">
              <a:rPr lang="en-US" sz="1200" b="0" strike="noStrike" spc="-1">
                <a:solidFill>
                  <a:srgbClr val="64BCD9"/>
                </a:solidFill>
                <a:uFill>
                  <a:solidFill>
                    <a:srgbClr val="FFFFFF"/>
                  </a:solidFill>
                </a:uFill>
                <a:latin typeface="Arial"/>
              </a:rPr>
              <a:t>41</a:t>
            </a:fld>
            <a:endParaRPr lang="en-US" sz="1200" b="0" strike="noStrike" spc="-1">
              <a:solidFill>
                <a:srgbClr val="000000"/>
              </a:solidFill>
              <a:uFill>
                <a:solidFill>
                  <a:srgbClr val="FFFFFF"/>
                </a:solidFill>
              </a:uFill>
              <a:latin typeface="Times New Roman"/>
            </a:endParaRPr>
          </a:p>
        </p:txBody>
      </p:sp>
      <p:sp>
        <p:nvSpPr>
          <p:cNvPr id="479"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MD: dipolar trims</a:t>
            </a:r>
            <a:endParaRPr lang="fr-FR" sz="2800" b="0" strike="noStrike" spc="-1">
              <a:solidFill>
                <a:srgbClr val="000000"/>
              </a:solidFill>
              <a:uFill>
                <a:solidFill>
                  <a:srgbClr val="FFFFFF"/>
                </a:solidFill>
              </a:uFill>
              <a:latin typeface="Arial"/>
            </a:endParaRPr>
          </a:p>
        </p:txBody>
      </p:sp>
      <p:pic>
        <p:nvPicPr>
          <p:cNvPr id="480" name="Picture 1"/>
          <p:cNvPicPr/>
          <p:nvPr/>
        </p:nvPicPr>
        <p:blipFill>
          <a:blip r:embed="rId2"/>
          <a:stretch/>
        </p:blipFill>
        <p:spPr>
          <a:xfrm>
            <a:off x="1043640" y="1340640"/>
            <a:ext cx="6364800" cy="4179240"/>
          </a:xfrm>
          <a:prstGeom prst="rect">
            <a:avLst/>
          </a:prstGeom>
          <a:ln>
            <a:noFill/>
          </a:ln>
        </p:spPr>
      </p:pic>
      <p:sp>
        <p:nvSpPr>
          <p:cNvPr id="481" name="CustomShape 3"/>
          <p:cNvSpPr/>
          <p:nvPr/>
        </p:nvSpPr>
        <p:spPr>
          <a:xfrm>
            <a:off x="834120" y="5805360"/>
            <a:ext cx="7475400" cy="4474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ctr">
              <a:lnSpc>
                <a:spcPct val="100000"/>
              </a:lnSpc>
              <a:spcBef>
                <a:spcPts val="400"/>
              </a:spcBef>
            </a:pPr>
            <a:r>
              <a:rPr lang="en-US" sz="2000" b="0" strike="noStrike" spc="-1">
                <a:solidFill>
                  <a:srgbClr val="5A5A5A"/>
                </a:solidFill>
                <a:uFill>
                  <a:solidFill>
                    <a:srgbClr val="FFFFFF"/>
                  </a:solidFill>
                </a:uFill>
                <a:latin typeface="Arial"/>
              </a:rPr>
              <a:t>The correctors trims are mostly due to the crossing angle settings.</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13C59FAC-94FB-4CDF-8C91-3DBA6FBE0919}" type="slidenum">
              <a:rPr lang="en-US" sz="1200" b="0" strike="noStrike" spc="-1">
                <a:solidFill>
                  <a:srgbClr val="64BCD9"/>
                </a:solidFill>
                <a:uFill>
                  <a:solidFill>
                    <a:srgbClr val="FFFFFF"/>
                  </a:solidFill>
                </a:uFill>
                <a:latin typeface="Arial"/>
              </a:rPr>
              <a:t>42</a:t>
            </a:fld>
            <a:endParaRPr lang="en-US" sz="1200" b="0" strike="noStrike" spc="-1">
              <a:solidFill>
                <a:srgbClr val="000000"/>
              </a:solidFill>
              <a:uFill>
                <a:solidFill>
                  <a:srgbClr val="FFFFFF"/>
                </a:solidFill>
              </a:uFill>
              <a:latin typeface="Times New Roman"/>
            </a:endParaRPr>
          </a:p>
        </p:txBody>
      </p:sp>
      <p:pic>
        <p:nvPicPr>
          <p:cNvPr id="483" name="Picture 6"/>
          <p:cNvPicPr/>
          <p:nvPr/>
        </p:nvPicPr>
        <p:blipFill>
          <a:blip r:embed="rId2"/>
          <a:stretch/>
        </p:blipFill>
        <p:spPr>
          <a:xfrm>
            <a:off x="539640" y="980640"/>
            <a:ext cx="7751880" cy="5090040"/>
          </a:xfrm>
          <a:prstGeom prst="rect">
            <a:avLst/>
          </a:prstGeom>
          <a:ln>
            <a:noFill/>
          </a:ln>
        </p:spPr>
      </p:pic>
      <p:sp>
        <p:nvSpPr>
          <p:cNvPr id="484"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BBCW MD: optimizing HO collision</a:t>
            </a:r>
            <a:endParaRPr lang="en-US" sz="2800" b="0" strike="noStrike" spc="-1">
              <a:solidFill>
                <a:srgbClr val="000000"/>
              </a:solidFill>
              <a:uFill>
                <a:solidFill>
                  <a:srgbClr val="FFFFFF"/>
                </a:solidFill>
              </a:uFill>
              <a:latin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7AF54674-3E7C-47CF-BADE-CD02FBE5FA45}" type="slidenum">
              <a:rPr lang="en-US" sz="1200" b="0" strike="noStrike" spc="-1">
                <a:solidFill>
                  <a:srgbClr val="64BCD9"/>
                </a:solidFill>
                <a:uFill>
                  <a:solidFill>
                    <a:srgbClr val="FFFFFF"/>
                  </a:solidFill>
                </a:uFill>
                <a:latin typeface="Arial"/>
              </a:rPr>
              <a:t>43</a:t>
            </a:fld>
            <a:endParaRPr lang="en-US" sz="1200" b="0" strike="noStrike" spc="-1">
              <a:solidFill>
                <a:srgbClr val="000000"/>
              </a:solidFill>
              <a:uFill>
                <a:solidFill>
                  <a:srgbClr val="FFFFFF"/>
                </a:solidFill>
              </a:uFill>
              <a:latin typeface="Times New Roman"/>
            </a:endParaRPr>
          </a:p>
        </p:txBody>
      </p:sp>
      <p:pic>
        <p:nvPicPr>
          <p:cNvPr id="486" name="Picture 4"/>
          <p:cNvPicPr/>
          <p:nvPr/>
        </p:nvPicPr>
        <p:blipFill>
          <a:blip r:embed="rId2"/>
          <a:stretch/>
        </p:blipFill>
        <p:spPr>
          <a:xfrm>
            <a:off x="827640" y="980640"/>
            <a:ext cx="7128360" cy="4833720"/>
          </a:xfrm>
          <a:prstGeom prst="rect">
            <a:avLst/>
          </a:prstGeom>
          <a:ln>
            <a:noFill/>
          </a:ln>
        </p:spPr>
      </p:pic>
      <p:sp>
        <p:nvSpPr>
          <p:cNvPr id="487"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a:solidFill>
                  <a:srgbClr val="0093BE"/>
                </a:solidFill>
                <a:uFill>
                  <a:solidFill>
                    <a:srgbClr val="FFFFFF"/>
                  </a:solidFill>
                </a:uFill>
                <a:latin typeface="Arial"/>
              </a:rPr>
              <a:t>BBCW MD: wires H-positioning</a:t>
            </a:r>
            <a:endParaRPr lang="en-US" sz="2800" b="0" strike="noStrike" spc="-1">
              <a:solidFill>
                <a:srgbClr val="000000"/>
              </a:solidFill>
              <a:uFill>
                <a:solidFill>
                  <a:srgbClr val="FFFFFF"/>
                </a:solidFill>
              </a:uFill>
              <a:latin typeface="Arial"/>
            </a:endParaRPr>
          </a:p>
        </p:txBody>
      </p:sp>
      <p:sp>
        <p:nvSpPr>
          <p:cNvPr id="488" name="CustomShape 3"/>
          <p:cNvSpPr/>
          <p:nvPr/>
        </p:nvSpPr>
        <p:spPr>
          <a:xfrm>
            <a:off x="1056240" y="6093720"/>
            <a:ext cx="7030800" cy="4474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ctr">
              <a:lnSpc>
                <a:spcPct val="100000"/>
              </a:lnSpc>
              <a:spcBef>
                <a:spcPts val="400"/>
              </a:spcBef>
            </a:pPr>
            <a:r>
              <a:rPr lang="en-US" sz="2000" b="0" strike="noStrike" spc="-1">
                <a:solidFill>
                  <a:srgbClr val="000000"/>
                </a:solidFill>
                <a:uFill>
                  <a:solidFill>
                    <a:srgbClr val="FFFFFF"/>
                  </a:solidFill>
                </a:uFill>
                <a:latin typeface="Arial"/>
              </a:rPr>
              <a:t>The hectic activity on the BBCW positioning.</a:t>
            </a: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D49050E9-1DC4-4BB8-B8F4-1F959E23511E}" type="slidenum">
              <a:rPr lang="en-US" sz="1200" b="0" strike="noStrike" spc="-1">
                <a:solidFill>
                  <a:srgbClr val="64BCD9"/>
                </a:solidFill>
                <a:uFill>
                  <a:solidFill>
                    <a:srgbClr val="FFFFFF"/>
                  </a:solidFill>
                </a:uFill>
                <a:latin typeface="Arial"/>
              </a:rPr>
              <a:t>44</a:t>
            </a:fld>
            <a:endParaRPr lang="en-US" sz="1200" b="0" strike="noStrike" spc="-1">
              <a:solidFill>
                <a:srgbClr val="000000"/>
              </a:solidFill>
              <a:uFill>
                <a:solidFill>
                  <a:srgbClr val="FFFFFF"/>
                </a:solidFill>
              </a:uFill>
              <a:latin typeface="Times New Roman"/>
            </a:endParaRPr>
          </a:p>
        </p:txBody>
      </p:sp>
      <p:sp>
        <p:nvSpPr>
          <p:cNvPr id="490"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MD: instability of B1</a:t>
            </a:r>
            <a:endParaRPr lang="fr-FR" sz="2800" b="0" strike="noStrike" spc="-1">
              <a:solidFill>
                <a:srgbClr val="000000"/>
              </a:solidFill>
              <a:uFill>
                <a:solidFill>
                  <a:srgbClr val="FFFFFF"/>
                </a:solidFill>
              </a:uFill>
              <a:latin typeface="Arial"/>
            </a:endParaRPr>
          </a:p>
        </p:txBody>
      </p:sp>
      <p:pic>
        <p:nvPicPr>
          <p:cNvPr id="491" name="Picture 8"/>
          <p:cNvPicPr/>
          <p:nvPr/>
        </p:nvPicPr>
        <p:blipFill>
          <a:blip r:embed="rId2"/>
          <a:stretch/>
        </p:blipFill>
        <p:spPr>
          <a:xfrm>
            <a:off x="592560" y="812520"/>
            <a:ext cx="3990240" cy="2601360"/>
          </a:xfrm>
          <a:prstGeom prst="rect">
            <a:avLst/>
          </a:prstGeom>
          <a:ln>
            <a:noFill/>
          </a:ln>
        </p:spPr>
      </p:pic>
      <p:pic>
        <p:nvPicPr>
          <p:cNvPr id="492" name="Picture 9"/>
          <p:cNvPicPr/>
          <p:nvPr/>
        </p:nvPicPr>
        <p:blipFill>
          <a:blip r:embed="rId3"/>
          <a:stretch/>
        </p:blipFill>
        <p:spPr>
          <a:xfrm>
            <a:off x="4393440" y="3817800"/>
            <a:ext cx="4138200" cy="2718360"/>
          </a:xfrm>
          <a:prstGeom prst="rect">
            <a:avLst/>
          </a:prstGeom>
          <a:ln>
            <a:noFill/>
          </a:ln>
        </p:spPr>
      </p:pic>
      <p:pic>
        <p:nvPicPr>
          <p:cNvPr id="493" name="Picture 2"/>
          <p:cNvPicPr/>
          <p:nvPr/>
        </p:nvPicPr>
        <p:blipFill>
          <a:blip r:embed="rId4"/>
          <a:stretch/>
        </p:blipFill>
        <p:spPr>
          <a:xfrm>
            <a:off x="4726440" y="750960"/>
            <a:ext cx="3960000" cy="2724120"/>
          </a:xfrm>
          <a:prstGeom prst="rect">
            <a:avLst/>
          </a:prstGeom>
          <a:ln>
            <a:noFill/>
          </a:ln>
        </p:spPr>
      </p:pic>
      <p:sp>
        <p:nvSpPr>
          <p:cNvPr id="494" name="CustomShape 3"/>
          <p:cNvSpPr/>
          <p:nvPr/>
        </p:nvSpPr>
        <p:spPr>
          <a:xfrm>
            <a:off x="467640" y="4437000"/>
            <a:ext cx="3737520" cy="129996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During next MD we will use stronger octupole settings to avoid the instability of the non-colliding bunches in B1</a:t>
            </a:r>
            <a:r>
              <a:rPr lang="en-US" sz="2000" b="0" strike="noStrike" spc="-1">
                <a:solidFill>
                  <a:srgbClr val="000000"/>
                </a:solidFill>
                <a:uFill>
                  <a:solidFill>
                    <a:srgbClr val="FFFFFF"/>
                  </a:solidFill>
                </a:uFill>
                <a:latin typeface="Arial"/>
              </a:rPr>
              <a:t>. </a:t>
            </a: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C59E3305-12FB-4BF8-8FF1-9A2FF942BC5C}" type="slidenum">
              <a:rPr lang="en-US" sz="1200" b="0" strike="noStrike" spc="-1">
                <a:solidFill>
                  <a:srgbClr val="64BCD9"/>
                </a:solidFill>
                <a:uFill>
                  <a:solidFill>
                    <a:srgbClr val="FFFFFF"/>
                  </a:solidFill>
                </a:uFill>
                <a:latin typeface="Arial"/>
              </a:rPr>
              <a:t>45</a:t>
            </a:fld>
            <a:endParaRPr lang="en-US" sz="1200" b="0" strike="noStrike" spc="-1">
              <a:solidFill>
                <a:srgbClr val="000000"/>
              </a:solidFill>
              <a:uFill>
                <a:solidFill>
                  <a:srgbClr val="FFFFFF"/>
                </a:solidFill>
              </a:uFill>
              <a:latin typeface="Times New Roman"/>
            </a:endParaRPr>
          </a:p>
        </p:txBody>
      </p:sp>
      <p:sp>
        <p:nvSpPr>
          <p:cNvPr id="496"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ATS 2017 optics</a:t>
            </a:r>
            <a:endParaRPr lang="fr-FR" sz="2800" b="0" strike="noStrike" spc="-1">
              <a:solidFill>
                <a:srgbClr val="000000"/>
              </a:solidFill>
              <a:uFill>
                <a:solidFill>
                  <a:srgbClr val="FFFFFF"/>
                </a:solidFill>
              </a:uFill>
              <a:latin typeface="Arial"/>
            </a:endParaRPr>
          </a:p>
        </p:txBody>
      </p:sp>
      <p:pic>
        <p:nvPicPr>
          <p:cNvPr id="497" name="Picture 1"/>
          <p:cNvPicPr/>
          <p:nvPr/>
        </p:nvPicPr>
        <p:blipFill>
          <a:blip r:embed="rId2"/>
          <a:stretch/>
        </p:blipFill>
        <p:spPr>
          <a:xfrm>
            <a:off x="875880" y="1268640"/>
            <a:ext cx="7800480" cy="1007640"/>
          </a:xfrm>
          <a:prstGeom prst="rect">
            <a:avLst/>
          </a:prstGeom>
          <a:ln>
            <a:noFill/>
          </a:ln>
        </p:spPr>
      </p:pic>
      <p:pic>
        <p:nvPicPr>
          <p:cNvPr id="498" name="Picture 2"/>
          <p:cNvPicPr/>
          <p:nvPr/>
        </p:nvPicPr>
        <p:blipFill>
          <a:blip r:embed="rId3"/>
          <a:stretch/>
        </p:blipFill>
        <p:spPr>
          <a:xfrm>
            <a:off x="343440" y="2643480"/>
            <a:ext cx="4421160" cy="2827440"/>
          </a:xfrm>
          <a:prstGeom prst="rect">
            <a:avLst/>
          </a:prstGeom>
          <a:ln>
            <a:noFill/>
          </a:ln>
        </p:spPr>
      </p:pic>
      <p:pic>
        <p:nvPicPr>
          <p:cNvPr id="499" name="Picture 3"/>
          <p:cNvPicPr/>
          <p:nvPr/>
        </p:nvPicPr>
        <p:blipFill>
          <a:blip r:embed="rId4"/>
          <a:stretch/>
        </p:blipFill>
        <p:spPr>
          <a:xfrm>
            <a:off x="4623120" y="2655360"/>
            <a:ext cx="4213080" cy="2729520"/>
          </a:xfrm>
          <a:prstGeom prst="rect">
            <a:avLst/>
          </a:prstGeom>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3D96A911-34FB-4E4A-84F9-0DEE6EE7A344}" type="slidenum">
              <a:rPr lang="en-US" sz="1200" b="0" strike="noStrike" spc="-1">
                <a:solidFill>
                  <a:srgbClr val="64BCD9"/>
                </a:solidFill>
                <a:uFill>
                  <a:solidFill>
                    <a:srgbClr val="FFFFFF"/>
                  </a:solidFill>
                </a:uFill>
                <a:latin typeface="Arial"/>
              </a:rPr>
              <a:t>46</a:t>
            </a:fld>
            <a:endParaRPr lang="en-US" sz="1200" b="0" strike="noStrike" spc="-1">
              <a:solidFill>
                <a:srgbClr val="000000"/>
              </a:solidFill>
              <a:uFill>
                <a:solidFill>
                  <a:srgbClr val="FFFFFF"/>
                </a:solidFill>
              </a:uFill>
              <a:latin typeface="Times New Roman"/>
            </a:endParaRPr>
          </a:p>
        </p:txBody>
      </p:sp>
      <p:sp>
        <p:nvSpPr>
          <p:cNvPr id="501"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RDT criterion for ATS 2017 and </a:t>
            </a:r>
            <a:r>
              <a:rPr lang="fr-FR" sz="2800" b="1" strike="noStrike" spc="-1">
                <a:solidFill>
                  <a:srgbClr val="0093BE"/>
                </a:solidFill>
                <a:uFill>
                  <a:solidFill>
                    <a:srgbClr val="FFFFFF"/>
                  </a:solidFill>
                </a:uFill>
                <a:latin typeface="Symbol"/>
                <a:ea typeface="Symbol"/>
              </a:rPr>
              <a:t>q</a:t>
            </a:r>
            <a:r>
              <a:rPr lang="fr-FR" sz="2800" b="1" strike="noStrike" spc="-1" baseline="-25000">
                <a:solidFill>
                  <a:srgbClr val="0093BE"/>
                </a:solidFill>
                <a:uFill>
                  <a:solidFill>
                    <a:srgbClr val="FFFFFF"/>
                  </a:solidFill>
                </a:uFill>
                <a:latin typeface="Arial"/>
                <a:ea typeface="Symbol"/>
              </a:rPr>
              <a:t>c</a:t>
            </a:r>
            <a:r>
              <a:rPr lang="fr-FR" sz="2800" b="1" strike="noStrike" spc="-1">
                <a:solidFill>
                  <a:srgbClr val="0093BE"/>
                </a:solidFill>
                <a:uFill>
                  <a:solidFill>
                    <a:srgbClr val="FFFFFF"/>
                  </a:solidFill>
                </a:uFill>
                <a:latin typeface="Arial"/>
                <a:ea typeface="Symbol"/>
              </a:rPr>
              <a:t>=150 </a:t>
            </a:r>
            <a:r>
              <a:rPr lang="fr-FR" sz="2800" b="1" strike="noStrike" spc="-1">
                <a:solidFill>
                  <a:srgbClr val="0093BE"/>
                </a:solidFill>
                <a:uFill>
                  <a:solidFill>
                    <a:srgbClr val="FFFFFF"/>
                  </a:solidFill>
                </a:uFill>
                <a:latin typeface="Symbol"/>
                <a:ea typeface="Symbol"/>
              </a:rPr>
              <a:t>m</a:t>
            </a:r>
            <a:r>
              <a:rPr lang="fr-FR" sz="2800" b="1" strike="noStrike" spc="-1">
                <a:solidFill>
                  <a:srgbClr val="0093BE"/>
                </a:solidFill>
                <a:uFill>
                  <a:solidFill>
                    <a:srgbClr val="FFFFFF"/>
                  </a:solidFill>
                </a:uFill>
                <a:latin typeface="Arial"/>
                <a:ea typeface="Symbol"/>
              </a:rPr>
              <a:t>m</a:t>
            </a:r>
            <a:endParaRPr lang="fr-FR" sz="2800" b="0" strike="noStrike" spc="-1">
              <a:solidFill>
                <a:srgbClr val="000000"/>
              </a:solidFill>
              <a:uFill>
                <a:solidFill>
                  <a:srgbClr val="FFFFFF"/>
                </a:solidFill>
              </a:uFill>
              <a:latin typeface="Arial"/>
            </a:endParaRPr>
          </a:p>
        </p:txBody>
      </p:sp>
      <p:pic>
        <p:nvPicPr>
          <p:cNvPr id="502" name="Picture 6"/>
          <p:cNvPicPr/>
          <p:nvPr/>
        </p:nvPicPr>
        <p:blipFill>
          <a:blip r:embed="rId3"/>
          <a:stretch/>
        </p:blipFill>
        <p:spPr>
          <a:xfrm>
            <a:off x="4700520" y="901800"/>
            <a:ext cx="4328640" cy="2952000"/>
          </a:xfrm>
          <a:prstGeom prst="rect">
            <a:avLst/>
          </a:prstGeom>
          <a:ln>
            <a:noFill/>
          </a:ln>
        </p:spPr>
      </p:pic>
      <p:pic>
        <p:nvPicPr>
          <p:cNvPr id="503" name="Picture 9"/>
          <p:cNvPicPr/>
          <p:nvPr/>
        </p:nvPicPr>
        <p:blipFill>
          <a:blip r:embed="rId4"/>
          <a:stretch/>
        </p:blipFill>
        <p:spPr>
          <a:xfrm>
            <a:off x="4619160" y="3854160"/>
            <a:ext cx="4410000" cy="2943000"/>
          </a:xfrm>
          <a:prstGeom prst="rect">
            <a:avLst/>
          </a:prstGeom>
          <a:ln>
            <a:noFill/>
          </a:ln>
        </p:spPr>
      </p:pic>
      <p:sp>
        <p:nvSpPr>
          <p:cNvPr id="504" name="CustomShape 3"/>
          <p:cNvSpPr/>
          <p:nvPr/>
        </p:nvSpPr>
        <p:spPr>
          <a:xfrm>
            <a:off x="631800" y="1875240"/>
            <a:ext cx="3723840" cy="39574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nSpc>
                <a:spcPct val="100000"/>
              </a:lnSpc>
              <a:spcBef>
                <a:spcPts val="400"/>
              </a:spcBef>
            </a:pPr>
            <a:r>
              <a:rPr lang="en-US" sz="2000" b="0" strike="noStrike" spc="-1">
                <a:solidFill>
                  <a:srgbClr val="5A5A5A"/>
                </a:solidFill>
                <a:uFill>
                  <a:solidFill>
                    <a:srgbClr val="FFFFFF"/>
                  </a:solidFill>
                </a:uFill>
                <a:latin typeface="Arial"/>
              </a:rPr>
              <a:t>By plotting the N</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(s) and d</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(s) for different RDT minimization strategy, one sees there are specific s-positions, s</a:t>
            </a:r>
            <a:r>
              <a:rPr lang="en-US" sz="2000" b="0" strike="noStrike" spc="-1" baseline="-25000">
                <a:solidFill>
                  <a:srgbClr val="5A5A5A"/>
                </a:solidFill>
                <a:uFill>
                  <a:solidFill>
                    <a:srgbClr val="FFFFFF"/>
                  </a:solidFill>
                </a:uFill>
                <a:latin typeface="Arial"/>
              </a:rPr>
              <a:t>opt</a:t>
            </a:r>
            <a:r>
              <a:rPr lang="en-US" sz="2000" b="0" strike="noStrike" spc="-1">
                <a:solidFill>
                  <a:srgbClr val="5A5A5A"/>
                </a:solidFill>
                <a:uFill>
                  <a:solidFill>
                    <a:srgbClr val="FFFFFF"/>
                  </a:solidFill>
                </a:uFill>
                <a:latin typeface="Arial"/>
              </a:rPr>
              <a:t>, that minimizes more than the usual 4 RDTs.</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r>
              <a:rPr lang="en-US" sz="2000" b="0" strike="noStrike" spc="-1">
                <a:solidFill>
                  <a:srgbClr val="5A5A5A"/>
                </a:solidFill>
                <a:uFill>
                  <a:solidFill>
                    <a:srgbClr val="FFFFFF"/>
                  </a:solidFill>
                </a:uFill>
                <a:latin typeface="Arial"/>
              </a:rPr>
              <a:t>The BBCW is positioned ~10 m apart with respect to the optimal position.</a:t>
            </a: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1AA0CAF5-082A-4AC8-9F5F-C5B18347F758}" type="slidenum">
              <a:rPr lang="en-US" sz="1200" b="0" strike="noStrike" spc="-1">
                <a:solidFill>
                  <a:srgbClr val="64BCD9"/>
                </a:solidFill>
                <a:uFill>
                  <a:solidFill>
                    <a:srgbClr val="FFFFFF"/>
                  </a:solidFill>
                </a:uFill>
                <a:latin typeface="Arial"/>
              </a:rPr>
              <a:t>47</a:t>
            </a:fld>
            <a:endParaRPr lang="en-US" sz="1200" b="0" strike="noStrike" spc="-1">
              <a:solidFill>
                <a:srgbClr val="000000"/>
              </a:solidFill>
              <a:uFill>
                <a:solidFill>
                  <a:srgbClr val="FFFFFF"/>
                </a:solidFill>
              </a:uFill>
              <a:latin typeface="Times New Roman"/>
            </a:endParaRPr>
          </a:p>
        </p:txBody>
      </p:sp>
      <p:sp>
        <p:nvSpPr>
          <p:cNvPr id="506"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Convergence of BBLR with RDT criterion</a:t>
            </a:r>
            <a:endParaRPr lang="fr-FR" sz="2800" b="0" strike="noStrike" spc="-1">
              <a:solidFill>
                <a:srgbClr val="000000"/>
              </a:solidFill>
              <a:uFill>
                <a:solidFill>
                  <a:srgbClr val="FFFFFF"/>
                </a:solidFill>
              </a:uFill>
              <a:latin typeface="Arial"/>
            </a:endParaRPr>
          </a:p>
        </p:txBody>
      </p:sp>
      <p:pic>
        <p:nvPicPr>
          <p:cNvPr id="507" name="Picture 1"/>
          <p:cNvPicPr/>
          <p:nvPr/>
        </p:nvPicPr>
        <p:blipFill>
          <a:blip r:embed="rId3"/>
          <a:stretch/>
        </p:blipFill>
        <p:spPr>
          <a:xfrm>
            <a:off x="4884480" y="798480"/>
            <a:ext cx="4138920" cy="2793240"/>
          </a:xfrm>
          <a:prstGeom prst="rect">
            <a:avLst/>
          </a:prstGeom>
          <a:ln>
            <a:noFill/>
          </a:ln>
        </p:spPr>
      </p:pic>
      <p:pic>
        <p:nvPicPr>
          <p:cNvPr id="508" name="Picture 3"/>
          <p:cNvPicPr/>
          <p:nvPr/>
        </p:nvPicPr>
        <p:blipFill>
          <a:blip r:embed="rId4"/>
          <a:stretch/>
        </p:blipFill>
        <p:spPr>
          <a:xfrm>
            <a:off x="452880" y="3615480"/>
            <a:ext cx="4130280" cy="2781720"/>
          </a:xfrm>
          <a:prstGeom prst="rect">
            <a:avLst/>
          </a:prstGeom>
          <a:ln>
            <a:noFill/>
          </a:ln>
        </p:spPr>
      </p:pic>
      <p:pic>
        <p:nvPicPr>
          <p:cNvPr id="509" name="Picture 4"/>
          <p:cNvPicPr/>
          <p:nvPr/>
        </p:nvPicPr>
        <p:blipFill>
          <a:blip r:embed="rId5"/>
          <a:stretch/>
        </p:blipFill>
        <p:spPr>
          <a:xfrm>
            <a:off x="4764240" y="3561480"/>
            <a:ext cx="4379400" cy="2794680"/>
          </a:xfrm>
          <a:prstGeom prst="rect">
            <a:avLst/>
          </a:prstGeom>
          <a:ln>
            <a:noFill/>
          </a:ln>
        </p:spPr>
      </p:pic>
      <p:sp>
        <p:nvSpPr>
          <p:cNvPr id="510" name="CustomShape 3"/>
          <p:cNvSpPr/>
          <p:nvPr/>
        </p:nvSpPr>
        <p:spPr>
          <a:xfrm>
            <a:off x="752760" y="1022040"/>
            <a:ext cx="3737520" cy="234612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000000"/>
                </a:solidFill>
                <a:uFill>
                  <a:solidFill>
                    <a:srgbClr val="FFFFFF"/>
                  </a:solidFill>
                </a:uFill>
                <a:latin typeface="Arial"/>
              </a:rPr>
              <a:t>Does s</a:t>
            </a:r>
            <a:r>
              <a:rPr lang="en-US" sz="2000" b="0" strike="noStrike" spc="-1" baseline="-25000">
                <a:solidFill>
                  <a:srgbClr val="000000"/>
                </a:solidFill>
                <a:uFill>
                  <a:solidFill>
                    <a:srgbClr val="FFFFFF"/>
                  </a:solidFill>
                </a:uFill>
                <a:latin typeface="Arial"/>
              </a:rPr>
              <a:t>opt</a:t>
            </a:r>
            <a:r>
              <a:rPr lang="en-US" sz="2000" b="0" strike="noStrike" spc="-1">
                <a:solidFill>
                  <a:srgbClr val="000000"/>
                </a:solidFill>
                <a:uFill>
                  <a:solidFill>
                    <a:srgbClr val="FFFFFF"/>
                  </a:solidFill>
                </a:uFill>
                <a:latin typeface="Arial"/>
              </a:rPr>
              <a:t> depend on the BBLR considered?</a:t>
            </a:r>
          </a:p>
          <a:p>
            <a:pPr marL="343080" indent="-342720">
              <a:lnSpc>
                <a:spcPct val="100000"/>
              </a:lnSpc>
              <a:spcBef>
                <a:spcPts val="400"/>
              </a:spcBef>
              <a:buClr>
                <a:srgbClr val="FB963C"/>
              </a:buClr>
              <a:buFont typeface="Wingdings" charset="2"/>
              <a:buChar char=""/>
            </a:pPr>
            <a:r>
              <a:rPr lang="en-US" sz="2000" b="0" strike="noStrike" spc="-1">
                <a:solidFill>
                  <a:srgbClr val="000000"/>
                </a:solidFill>
                <a:uFill>
                  <a:solidFill>
                    <a:srgbClr val="FFFFFF"/>
                  </a:solidFill>
                </a:uFill>
                <a:latin typeface="Arial"/>
              </a:rPr>
              <a:t> How many BBLRs should be considered for its convergence? </a:t>
            </a:r>
          </a:p>
          <a:p>
            <a:pPr marL="343080" indent="-342720">
              <a:lnSpc>
                <a:spcPct val="100000"/>
              </a:lnSpc>
              <a:spcBef>
                <a:spcPts val="400"/>
              </a:spcBef>
              <a:buClr>
                <a:srgbClr val="FB963C"/>
              </a:buClr>
              <a:buFont typeface="Wingdings" charset="2"/>
              <a:buChar char=""/>
            </a:pPr>
            <a:r>
              <a:rPr lang="en-US" sz="2000" b="0" strike="noStrike" spc="-1">
                <a:solidFill>
                  <a:srgbClr val="000000"/>
                </a:solidFill>
                <a:uFill>
                  <a:solidFill>
                    <a:srgbClr val="FFFFFF"/>
                  </a:solidFill>
                </a:uFill>
                <a:latin typeface="Arial"/>
              </a:rPr>
              <a:t>What about the convergence of N</a:t>
            </a:r>
            <a:r>
              <a:rPr lang="en-US" sz="2000" b="0" strike="noStrike" spc="-1" baseline="-25000">
                <a:solidFill>
                  <a:srgbClr val="000000"/>
                </a:solidFill>
                <a:uFill>
                  <a:solidFill>
                    <a:srgbClr val="FFFFFF"/>
                  </a:solidFill>
                </a:uFill>
                <a:latin typeface="Arial"/>
              </a:rPr>
              <a:t>w</a:t>
            </a:r>
            <a:r>
              <a:rPr lang="en-US" sz="2000" b="0" strike="noStrike" spc="-1">
                <a:solidFill>
                  <a:srgbClr val="000000"/>
                </a:solidFill>
                <a:uFill>
                  <a:solidFill>
                    <a:srgbClr val="FFFFFF"/>
                  </a:solidFill>
                </a:uFill>
                <a:latin typeface="Arial"/>
              </a:rPr>
              <a:t> and d</a:t>
            </a:r>
            <a:r>
              <a:rPr lang="en-US" sz="2000" b="0" strike="noStrike" spc="-1" baseline="-25000">
                <a:solidFill>
                  <a:srgbClr val="000000"/>
                </a:solidFill>
                <a:uFill>
                  <a:solidFill>
                    <a:srgbClr val="FFFFFF"/>
                  </a:solidFill>
                </a:uFill>
                <a:latin typeface="Arial"/>
              </a:rPr>
              <a:t>w</a:t>
            </a:r>
            <a:r>
              <a:rPr lang="en-US" sz="2000" b="0" strike="noStrike" spc="-1">
                <a:solidFill>
                  <a:srgbClr val="000000"/>
                </a:solidFill>
                <a:uFill>
                  <a:solidFill>
                    <a:srgbClr val="FFFFFF"/>
                  </a:solidFill>
                </a:uFill>
                <a:latin typeface="Arial"/>
              </a:rPr>
              <a:t>?</a:t>
            </a: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F75F8280-9BB7-4E36-9A02-B0AB4368ECC1}" type="slidenum">
              <a:rPr lang="en-US" sz="1200" b="0" strike="noStrike" spc="-1">
                <a:solidFill>
                  <a:srgbClr val="64BCD9"/>
                </a:solidFill>
                <a:uFill>
                  <a:solidFill>
                    <a:srgbClr val="FFFFFF"/>
                  </a:solidFill>
                </a:uFill>
                <a:latin typeface="Arial"/>
              </a:rPr>
              <a:t>48</a:t>
            </a:fld>
            <a:endParaRPr lang="en-US" sz="1200" b="0" strike="noStrike" spc="-1">
              <a:solidFill>
                <a:srgbClr val="000000"/>
              </a:solidFill>
              <a:uFill>
                <a:solidFill>
                  <a:srgbClr val="FFFFFF"/>
                </a:solidFill>
              </a:uFill>
              <a:latin typeface="Times New Roman"/>
            </a:endParaRPr>
          </a:p>
        </p:txBody>
      </p:sp>
      <p:sp>
        <p:nvSpPr>
          <p:cNvPr id="512"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a:t>
            </a:r>
            <a:r>
              <a:rPr lang="fr-FR" sz="2800" b="1" strike="noStrike" spc="-1" baseline="-25000">
                <a:solidFill>
                  <a:srgbClr val="0093BE"/>
                </a:solidFill>
                <a:uFill>
                  <a:solidFill>
                    <a:srgbClr val="FFFFFF"/>
                  </a:solidFill>
                </a:uFill>
                <a:latin typeface="Arial"/>
              </a:rPr>
              <a:t>opt</a:t>
            </a:r>
            <a:r>
              <a:rPr lang="fr-FR" sz="2800" b="1" strike="noStrike" spc="-1">
                <a:solidFill>
                  <a:srgbClr val="0093BE"/>
                </a:solidFill>
                <a:uFill>
                  <a:solidFill>
                    <a:srgbClr val="FFFFFF"/>
                  </a:solidFill>
                </a:uFill>
                <a:latin typeface="Arial"/>
              </a:rPr>
              <a:t>, N</a:t>
            </a:r>
            <a:r>
              <a:rPr lang="fr-FR" sz="2800" b="1" strike="noStrike" spc="-1" baseline="-25000">
                <a:solidFill>
                  <a:srgbClr val="0093BE"/>
                </a:solidFill>
                <a:uFill>
                  <a:solidFill>
                    <a:srgbClr val="FFFFFF"/>
                  </a:solidFill>
                </a:uFill>
                <a:latin typeface="Arial"/>
              </a:rPr>
              <a:t>w</a:t>
            </a:r>
            <a:r>
              <a:rPr lang="fr-FR" sz="2800" b="1" strike="noStrike" spc="-1">
                <a:solidFill>
                  <a:srgbClr val="0093BE"/>
                </a:solidFill>
                <a:uFill>
                  <a:solidFill>
                    <a:srgbClr val="FFFFFF"/>
                  </a:solidFill>
                </a:uFill>
                <a:latin typeface="Arial"/>
              </a:rPr>
              <a:t> and d</a:t>
            </a:r>
            <a:r>
              <a:rPr lang="fr-FR" sz="2800" b="1" strike="noStrike" spc="-1" baseline="-25000">
                <a:solidFill>
                  <a:srgbClr val="0093BE"/>
                </a:solidFill>
                <a:uFill>
                  <a:solidFill>
                    <a:srgbClr val="FFFFFF"/>
                  </a:solidFill>
                </a:uFill>
                <a:latin typeface="Arial"/>
              </a:rPr>
              <a:t>w</a:t>
            </a:r>
            <a:r>
              <a:rPr lang="fr-FR" sz="2800" b="1" strike="noStrike" spc="-1">
                <a:solidFill>
                  <a:srgbClr val="0093BE"/>
                </a:solidFill>
                <a:uFill>
                  <a:solidFill>
                    <a:srgbClr val="FFFFFF"/>
                  </a:solidFill>
                </a:uFill>
                <a:latin typeface="Arial"/>
              </a:rPr>
              <a:t> on crossing angle</a:t>
            </a:r>
            <a:endParaRPr lang="fr-FR" sz="2800" b="0" strike="noStrike" spc="-1">
              <a:solidFill>
                <a:srgbClr val="000000"/>
              </a:solidFill>
              <a:uFill>
                <a:solidFill>
                  <a:srgbClr val="FFFFFF"/>
                </a:solidFill>
              </a:uFill>
              <a:latin typeface="Arial"/>
            </a:endParaRPr>
          </a:p>
        </p:txBody>
      </p:sp>
      <p:pic>
        <p:nvPicPr>
          <p:cNvPr id="513" name="Picture 2"/>
          <p:cNvPicPr/>
          <p:nvPr/>
        </p:nvPicPr>
        <p:blipFill>
          <a:blip r:embed="rId3"/>
          <a:stretch/>
        </p:blipFill>
        <p:spPr>
          <a:xfrm>
            <a:off x="4500000" y="3952800"/>
            <a:ext cx="4430520" cy="2904840"/>
          </a:xfrm>
          <a:prstGeom prst="rect">
            <a:avLst/>
          </a:prstGeom>
          <a:ln>
            <a:noFill/>
          </a:ln>
        </p:spPr>
      </p:pic>
      <p:pic>
        <p:nvPicPr>
          <p:cNvPr id="514" name="Picture 1"/>
          <p:cNvPicPr/>
          <p:nvPr/>
        </p:nvPicPr>
        <p:blipFill>
          <a:blip r:embed="rId4"/>
          <a:stretch/>
        </p:blipFill>
        <p:spPr>
          <a:xfrm>
            <a:off x="4384440" y="849960"/>
            <a:ext cx="4545720" cy="2999880"/>
          </a:xfrm>
          <a:prstGeom prst="rect">
            <a:avLst/>
          </a:prstGeom>
          <a:ln>
            <a:noFill/>
          </a:ln>
        </p:spPr>
      </p:pic>
      <p:sp>
        <p:nvSpPr>
          <p:cNvPr id="515" name="CustomShape 3"/>
          <p:cNvSpPr/>
          <p:nvPr/>
        </p:nvSpPr>
        <p:spPr>
          <a:xfrm>
            <a:off x="251640" y="1875240"/>
            <a:ext cx="4104000" cy="39574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There is no dependence of s</a:t>
            </a:r>
            <a:r>
              <a:rPr lang="en-US" sz="2000" b="0" strike="noStrike" spc="-1" baseline="-25000">
                <a:solidFill>
                  <a:srgbClr val="5A5A5A"/>
                </a:solidFill>
                <a:uFill>
                  <a:solidFill>
                    <a:srgbClr val="FFFFFF"/>
                  </a:solidFill>
                </a:uFill>
                <a:latin typeface="Arial"/>
              </a:rPr>
              <a:t>opt </a:t>
            </a:r>
            <a:r>
              <a:rPr lang="en-US" sz="2000" b="0" strike="noStrike" spc="-1">
                <a:solidFill>
                  <a:srgbClr val="5A5A5A"/>
                </a:solidFill>
                <a:uFill>
                  <a:solidFill>
                    <a:srgbClr val="FFFFFF"/>
                  </a:solidFill>
                </a:uFill>
                <a:latin typeface="Arial"/>
              </a:rPr>
              <a:t>on the crossing angle.</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N</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 dependence on the crossing angle is marginal (smaller crossing angle, smaller N</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d</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 is linearly dependent on the crossing angle</a:t>
            </a:r>
            <a:r>
              <a:rPr lang="en-US" sz="2000" b="0" strike="noStrike" spc="-1">
                <a:solidFill>
                  <a:srgbClr val="000000"/>
                </a:solidFill>
                <a:uFill>
                  <a:solidFill>
                    <a:srgbClr val="FFFFFF"/>
                  </a:solidFill>
                </a:uFill>
                <a:latin typeface="Arial"/>
              </a:rPr>
              <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C02A58B6-5FB3-4123-8D64-366C5299DB5F}" type="slidenum">
              <a:rPr lang="en-US" sz="1200" b="0" strike="noStrike" spc="-1">
                <a:solidFill>
                  <a:srgbClr val="64BCD9"/>
                </a:solidFill>
                <a:uFill>
                  <a:solidFill>
                    <a:srgbClr val="FFFFFF"/>
                  </a:solidFill>
                </a:uFill>
                <a:latin typeface="Arial"/>
              </a:rPr>
              <a:t>49</a:t>
            </a:fld>
            <a:endParaRPr lang="en-US" sz="1200" b="0" strike="noStrike" spc="-1">
              <a:solidFill>
                <a:srgbClr val="000000"/>
              </a:solidFill>
              <a:uFill>
                <a:solidFill>
                  <a:srgbClr val="FFFFFF"/>
                </a:solidFill>
              </a:uFill>
              <a:latin typeface="Times New Roman"/>
            </a:endParaRPr>
          </a:p>
        </p:txBody>
      </p:sp>
      <p:sp>
        <p:nvSpPr>
          <p:cNvPr id="517"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PACMAN bunches and s</a:t>
            </a:r>
            <a:r>
              <a:rPr lang="fr-FR" sz="2800" b="1" strike="noStrike" spc="-1" baseline="-25000">
                <a:solidFill>
                  <a:srgbClr val="0093BE"/>
                </a:solidFill>
                <a:uFill>
                  <a:solidFill>
                    <a:srgbClr val="FFFFFF"/>
                  </a:solidFill>
                </a:uFill>
                <a:latin typeface="Arial"/>
              </a:rPr>
              <a:t>opt</a:t>
            </a:r>
            <a:endParaRPr lang="fr-FR" sz="2800" b="0" strike="noStrike" spc="-1">
              <a:solidFill>
                <a:srgbClr val="000000"/>
              </a:solidFill>
              <a:uFill>
                <a:solidFill>
                  <a:srgbClr val="FFFFFF"/>
                </a:solidFill>
              </a:uFill>
              <a:latin typeface="Arial"/>
            </a:endParaRPr>
          </a:p>
        </p:txBody>
      </p:sp>
      <p:pic>
        <p:nvPicPr>
          <p:cNvPr id="518" name="Picture 5"/>
          <p:cNvPicPr/>
          <p:nvPr/>
        </p:nvPicPr>
        <p:blipFill>
          <a:blip r:embed="rId2"/>
          <a:stretch/>
        </p:blipFill>
        <p:spPr>
          <a:xfrm>
            <a:off x="804240" y="902880"/>
            <a:ext cx="3559680" cy="2353680"/>
          </a:xfrm>
          <a:prstGeom prst="rect">
            <a:avLst/>
          </a:prstGeom>
          <a:ln>
            <a:noFill/>
          </a:ln>
        </p:spPr>
      </p:pic>
      <p:pic>
        <p:nvPicPr>
          <p:cNvPr id="519" name="Picture 8"/>
          <p:cNvPicPr/>
          <p:nvPr/>
        </p:nvPicPr>
        <p:blipFill>
          <a:blip r:embed="rId3"/>
          <a:stretch/>
        </p:blipFill>
        <p:spPr>
          <a:xfrm>
            <a:off x="4698360" y="890280"/>
            <a:ext cx="3521880" cy="2326320"/>
          </a:xfrm>
          <a:prstGeom prst="rect">
            <a:avLst/>
          </a:prstGeom>
          <a:ln>
            <a:noFill/>
          </a:ln>
        </p:spPr>
      </p:pic>
      <p:pic>
        <p:nvPicPr>
          <p:cNvPr id="520" name="Picture 9"/>
          <p:cNvPicPr/>
          <p:nvPr/>
        </p:nvPicPr>
        <p:blipFill>
          <a:blip r:embed="rId4"/>
          <a:stretch/>
        </p:blipFill>
        <p:spPr>
          <a:xfrm>
            <a:off x="891000" y="3295800"/>
            <a:ext cx="3386520" cy="2317680"/>
          </a:xfrm>
          <a:prstGeom prst="rect">
            <a:avLst/>
          </a:prstGeom>
          <a:ln>
            <a:noFill/>
          </a:ln>
        </p:spPr>
      </p:pic>
      <p:pic>
        <p:nvPicPr>
          <p:cNvPr id="521" name="Picture 10"/>
          <p:cNvPicPr/>
          <p:nvPr/>
        </p:nvPicPr>
        <p:blipFill>
          <a:blip r:embed="rId5"/>
          <a:stretch/>
        </p:blipFill>
        <p:spPr>
          <a:xfrm>
            <a:off x="4793760" y="3295800"/>
            <a:ext cx="3426480" cy="2317680"/>
          </a:xfrm>
          <a:prstGeom prst="rect">
            <a:avLst/>
          </a:prstGeom>
          <a:ln>
            <a:noFill/>
          </a:ln>
        </p:spPr>
      </p:pic>
      <p:sp>
        <p:nvSpPr>
          <p:cNvPr id="522" name="CustomShape 3"/>
          <p:cNvSpPr/>
          <p:nvPr/>
        </p:nvSpPr>
        <p:spPr>
          <a:xfrm>
            <a:off x="1265400" y="6032160"/>
            <a:ext cx="7056360" cy="50364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ctr">
              <a:lnSpc>
                <a:spcPct val="100000"/>
              </a:lnSpc>
              <a:spcBef>
                <a:spcPts val="400"/>
              </a:spcBef>
            </a:pPr>
            <a:r>
              <a:rPr lang="en-US" sz="2000" b="0" strike="noStrike" spc="-1">
                <a:solidFill>
                  <a:srgbClr val="5A5A5A"/>
                </a:solidFill>
                <a:uFill>
                  <a:solidFill>
                    <a:srgbClr val="FFFFFF"/>
                  </a:solidFill>
                </a:uFill>
                <a:latin typeface="Arial"/>
              </a:rPr>
              <a:t>The s</a:t>
            </a:r>
            <a:r>
              <a:rPr lang="en-US" sz="2000" b="0" strike="noStrike" spc="-1" baseline="-25000">
                <a:solidFill>
                  <a:srgbClr val="5A5A5A"/>
                </a:solidFill>
                <a:uFill>
                  <a:solidFill>
                    <a:srgbClr val="FFFFFF"/>
                  </a:solidFill>
                </a:uFill>
                <a:latin typeface="Arial"/>
              </a:rPr>
              <a:t>opt </a:t>
            </a:r>
            <a:r>
              <a:rPr lang="en-US" sz="2000" b="0" strike="noStrike" spc="-1">
                <a:solidFill>
                  <a:srgbClr val="5A5A5A"/>
                </a:solidFill>
                <a:uFill>
                  <a:solidFill>
                    <a:srgbClr val="FFFFFF"/>
                  </a:solidFill>
                </a:uFill>
                <a:latin typeface="Arial"/>
              </a:rPr>
              <a:t>depends on the PACMAN pattern.</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Introduction</a:t>
            </a:r>
            <a:endParaRPr lang="fr-FR" sz="2800" b="0" strike="noStrike" spc="-1">
              <a:solidFill>
                <a:srgbClr val="000000"/>
              </a:solidFill>
              <a:uFill>
                <a:solidFill>
                  <a:srgbClr val="FFFFFF"/>
                </a:solidFill>
              </a:uFill>
              <a:latin typeface="Arial"/>
            </a:endParaRPr>
          </a:p>
        </p:txBody>
      </p:sp>
      <p:sp>
        <p:nvSpPr>
          <p:cNvPr id="269"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5</a:t>
            </a:fld>
            <a:endParaRPr lang="en-US" sz="1200" b="0" strike="noStrike" spc="-1">
              <a:solidFill>
                <a:srgbClr val="000000"/>
              </a:solidFill>
              <a:uFill>
                <a:solidFill>
                  <a:srgbClr val="FFFFFF"/>
                </a:solidFill>
              </a:uFill>
              <a:latin typeface="Times New Roman"/>
            </a:endParaRPr>
          </a:p>
        </p:txBody>
      </p:sp>
      <p:pic>
        <p:nvPicPr>
          <p:cNvPr id="270" name="Picture 6"/>
          <p:cNvPicPr/>
          <p:nvPr/>
        </p:nvPicPr>
        <p:blipFill>
          <a:blip r:embed="rId3"/>
          <a:srcRect l="12012" t="8688" r="3930" b="11586"/>
          <a:stretch/>
        </p:blipFill>
        <p:spPr>
          <a:xfrm>
            <a:off x="342720" y="2151000"/>
            <a:ext cx="4032000" cy="2448000"/>
          </a:xfrm>
          <a:prstGeom prst="rect">
            <a:avLst/>
          </a:prstGeom>
          <a:ln>
            <a:noFill/>
          </a:ln>
        </p:spPr>
      </p:pic>
      <p:sp>
        <p:nvSpPr>
          <p:cNvPr id="271" name="CustomShape 3"/>
          <p:cNvSpPr/>
          <p:nvPr/>
        </p:nvSpPr>
        <p:spPr>
          <a:xfrm>
            <a:off x="460800" y="953640"/>
            <a:ext cx="82292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just">
              <a:lnSpc>
                <a:spcPct val="100000"/>
              </a:lnSpc>
              <a:spcBef>
                <a:spcPts val="360"/>
              </a:spcBef>
            </a:pPr>
            <a:r>
              <a:rPr lang="en-US" sz="1800" b="0" strike="noStrike" spc="-1">
                <a:solidFill>
                  <a:srgbClr val="5A5A5A"/>
                </a:solidFill>
                <a:uFill>
                  <a:solidFill>
                    <a:srgbClr val="FFFFFF"/>
                  </a:solidFill>
                </a:uFill>
                <a:latin typeface="Arial"/>
              </a:rPr>
              <a:t>After the installation of the BBCWs (prototypes of the beam-beam wire compensators) during last EYETS and parasitic tests at injections of top energy, an MD took place on the 1</a:t>
            </a:r>
            <a:r>
              <a:rPr lang="en-US" sz="1800" b="0" strike="noStrike" spc="-1" baseline="30000">
                <a:solidFill>
                  <a:srgbClr val="5A5A5A"/>
                </a:solidFill>
                <a:uFill>
                  <a:solidFill>
                    <a:srgbClr val="FFFFFF"/>
                  </a:solidFill>
                </a:uFill>
                <a:latin typeface="Arial"/>
              </a:rPr>
              <a:t>st</a:t>
            </a:r>
            <a:r>
              <a:rPr lang="en-US" sz="1800" b="0" strike="noStrike" spc="-1">
                <a:solidFill>
                  <a:srgbClr val="5A5A5A"/>
                </a:solidFill>
                <a:uFill>
                  <a:solidFill>
                    <a:srgbClr val="FFFFFF"/>
                  </a:solidFill>
                </a:uFill>
                <a:latin typeface="Arial"/>
              </a:rPr>
              <a:t> July.</a:t>
            </a:r>
            <a:endParaRPr lang="en-US" sz="1800" b="0" strike="noStrike" spc="-1">
              <a:solidFill>
                <a:srgbClr val="000000"/>
              </a:solidFill>
              <a:uFill>
                <a:solidFill>
                  <a:srgbClr val="FFFFFF"/>
                </a:solidFill>
              </a:uFill>
              <a:latin typeface="Arial"/>
            </a:endParaRPr>
          </a:p>
        </p:txBody>
      </p:sp>
      <p:sp>
        <p:nvSpPr>
          <p:cNvPr id="272" name="CustomShape 4"/>
          <p:cNvSpPr/>
          <p:nvPr/>
        </p:nvSpPr>
        <p:spPr>
          <a:xfrm>
            <a:off x="494280" y="5253840"/>
            <a:ext cx="8229240" cy="7048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nSpc>
                <a:spcPct val="100000"/>
              </a:lnSpc>
              <a:spcBef>
                <a:spcPts val="400"/>
              </a:spcBef>
            </a:pPr>
            <a:r>
              <a:rPr lang="en-US" sz="2000" b="0" strike="noStrike" spc="-1">
                <a:solidFill>
                  <a:srgbClr val="5A5A5A"/>
                </a:solidFill>
                <a:uFill>
                  <a:solidFill>
                    <a:srgbClr val="FFFFFF"/>
                  </a:solidFill>
                </a:uFill>
                <a:latin typeface="Arial"/>
              </a:rPr>
              <a:t>Layout of the BBCW compensation: 2 DC wires in IR5 to compensate the effect of the B1 on the B2 (in IR5).</a:t>
            </a:r>
            <a:endParaRPr lang="en-US" sz="2000" b="0" strike="noStrike" spc="-1">
              <a:solidFill>
                <a:srgbClr val="000000"/>
              </a:solidFill>
              <a:uFill>
                <a:solidFill>
                  <a:srgbClr val="FFFFFF"/>
                </a:solidFill>
              </a:uFill>
              <a:latin typeface="Arial"/>
            </a:endParaRPr>
          </a:p>
        </p:txBody>
      </p:sp>
      <p:sp>
        <p:nvSpPr>
          <p:cNvPr id="273" name="CustomShape 5"/>
          <p:cNvSpPr/>
          <p:nvPr/>
        </p:nvSpPr>
        <p:spPr>
          <a:xfrm>
            <a:off x="672120" y="3244320"/>
            <a:ext cx="10796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 TCL.4L5.B2</a:t>
            </a:r>
            <a:endParaRPr lang="en-US" sz="1100" b="0" strike="noStrike" spc="-1">
              <a:solidFill>
                <a:srgbClr val="000000"/>
              </a:solidFill>
              <a:uFill>
                <a:solidFill>
                  <a:srgbClr val="FFFFFF"/>
                </a:solidFill>
              </a:uFill>
              <a:latin typeface="Arial"/>
            </a:endParaRPr>
          </a:p>
        </p:txBody>
      </p:sp>
      <p:sp>
        <p:nvSpPr>
          <p:cNvPr id="274" name="CustomShape 6"/>
          <p:cNvSpPr/>
          <p:nvPr/>
        </p:nvSpPr>
        <p:spPr>
          <a:xfrm>
            <a:off x="2782800" y="3211920"/>
            <a:ext cx="126684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TCTPH.4R5.B2</a:t>
            </a:r>
            <a:endParaRPr lang="en-US" sz="1100" b="0" strike="noStrike" spc="-1">
              <a:solidFill>
                <a:srgbClr val="000000"/>
              </a:solidFill>
              <a:uFill>
                <a:solidFill>
                  <a:srgbClr val="FFFFFF"/>
                </a:solidFill>
              </a:uFill>
              <a:latin typeface="Arial"/>
            </a:endParaRPr>
          </a:p>
        </p:txBody>
      </p:sp>
      <p:pic>
        <p:nvPicPr>
          <p:cNvPr id="275" name="Picture 5"/>
          <p:cNvPicPr/>
          <p:nvPr/>
        </p:nvPicPr>
        <p:blipFill>
          <a:blip r:embed="rId4"/>
          <a:srcRect l="3960"/>
          <a:stretch/>
        </p:blipFill>
        <p:spPr>
          <a:xfrm>
            <a:off x="4493160" y="1802160"/>
            <a:ext cx="4477320" cy="31690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2F358674-8B11-461C-B3C2-789A8ACCCFEF}" type="slidenum">
              <a:rPr lang="en-US" sz="1200" b="0" strike="noStrike" spc="-1">
                <a:solidFill>
                  <a:srgbClr val="64BCD9"/>
                </a:solidFill>
                <a:uFill>
                  <a:solidFill>
                    <a:srgbClr val="FFFFFF"/>
                  </a:solidFill>
                </a:uFill>
                <a:latin typeface="Arial"/>
              </a:rPr>
              <a:t>50</a:t>
            </a:fld>
            <a:endParaRPr lang="en-US" sz="1200" b="0" strike="noStrike" spc="-1">
              <a:solidFill>
                <a:srgbClr val="000000"/>
              </a:solidFill>
              <a:uFill>
                <a:solidFill>
                  <a:srgbClr val="FFFFFF"/>
                </a:solidFill>
              </a:uFill>
              <a:latin typeface="Times New Roman"/>
            </a:endParaRPr>
          </a:p>
        </p:txBody>
      </p:sp>
      <p:sp>
        <p:nvSpPr>
          <p:cNvPr id="524"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PACMAN bunches and I</a:t>
            </a:r>
            <a:r>
              <a:rPr lang="fr-FR" sz="2800" b="1" strike="noStrike" spc="-1" baseline="-25000">
                <a:solidFill>
                  <a:srgbClr val="0093BE"/>
                </a:solidFill>
                <a:uFill>
                  <a:solidFill>
                    <a:srgbClr val="FFFFFF"/>
                  </a:solidFill>
                </a:uFill>
                <a:latin typeface="Arial"/>
              </a:rPr>
              <a:t>w</a:t>
            </a:r>
            <a:r>
              <a:rPr lang="fr-FR" sz="2800" b="1" strike="noStrike" spc="-1">
                <a:solidFill>
                  <a:srgbClr val="0093BE"/>
                </a:solidFill>
                <a:uFill>
                  <a:solidFill>
                    <a:srgbClr val="FFFFFF"/>
                  </a:solidFill>
                </a:uFill>
                <a:latin typeface="Arial"/>
              </a:rPr>
              <a:t> modulation</a:t>
            </a:r>
            <a:endParaRPr lang="fr-FR" sz="2800" b="0" strike="noStrike" spc="-1">
              <a:solidFill>
                <a:srgbClr val="000000"/>
              </a:solidFill>
              <a:uFill>
                <a:solidFill>
                  <a:srgbClr val="FFFFFF"/>
                </a:solidFill>
              </a:uFill>
              <a:latin typeface="Arial"/>
            </a:endParaRPr>
          </a:p>
        </p:txBody>
      </p:sp>
      <p:pic>
        <p:nvPicPr>
          <p:cNvPr id="525" name="Picture 1"/>
          <p:cNvPicPr/>
          <p:nvPr/>
        </p:nvPicPr>
        <p:blipFill>
          <a:blip r:embed="rId2"/>
          <a:stretch/>
        </p:blipFill>
        <p:spPr>
          <a:xfrm>
            <a:off x="4353840" y="3769560"/>
            <a:ext cx="4305600" cy="2766600"/>
          </a:xfrm>
          <a:prstGeom prst="rect">
            <a:avLst/>
          </a:prstGeom>
          <a:ln>
            <a:noFill/>
          </a:ln>
        </p:spPr>
      </p:pic>
      <p:pic>
        <p:nvPicPr>
          <p:cNvPr id="526" name="Picture 2"/>
          <p:cNvPicPr/>
          <p:nvPr/>
        </p:nvPicPr>
        <p:blipFill>
          <a:blip r:embed="rId3"/>
          <a:stretch/>
        </p:blipFill>
        <p:spPr>
          <a:xfrm>
            <a:off x="4348080" y="900000"/>
            <a:ext cx="4305600" cy="2694240"/>
          </a:xfrm>
          <a:prstGeom prst="rect">
            <a:avLst/>
          </a:prstGeom>
          <a:ln>
            <a:noFill/>
          </a:ln>
        </p:spPr>
      </p:pic>
      <p:sp>
        <p:nvSpPr>
          <p:cNvPr id="527" name="Line 3"/>
          <p:cNvSpPr/>
          <p:nvPr/>
        </p:nvSpPr>
        <p:spPr>
          <a:xfrm flipV="1">
            <a:off x="4860000" y="3284640"/>
            <a:ext cx="648000" cy="484560"/>
          </a:xfrm>
          <a:prstGeom prst="line">
            <a:avLst/>
          </a:prstGeom>
          <a:ln>
            <a:solidFill>
              <a:srgbClr val="585858"/>
            </a:solidFill>
            <a:round/>
          </a:ln>
        </p:spPr>
        <p:style>
          <a:lnRef idx="1">
            <a:schemeClr val="accent5"/>
          </a:lnRef>
          <a:fillRef idx="0">
            <a:schemeClr val="accent5"/>
          </a:fillRef>
          <a:effectRef idx="0">
            <a:schemeClr val="accent5"/>
          </a:effectRef>
          <a:fontRef idx="minor"/>
        </p:style>
      </p:sp>
      <p:sp>
        <p:nvSpPr>
          <p:cNvPr id="528" name="Line 4"/>
          <p:cNvSpPr/>
          <p:nvPr/>
        </p:nvSpPr>
        <p:spPr>
          <a:xfrm flipH="1" flipV="1">
            <a:off x="5724000" y="3284640"/>
            <a:ext cx="2736360" cy="484560"/>
          </a:xfrm>
          <a:prstGeom prst="line">
            <a:avLst/>
          </a:prstGeom>
          <a:ln>
            <a:solidFill>
              <a:srgbClr val="585858"/>
            </a:solidFill>
            <a:round/>
          </a:ln>
        </p:spPr>
        <p:style>
          <a:lnRef idx="1">
            <a:schemeClr val="accent5"/>
          </a:lnRef>
          <a:fillRef idx="0">
            <a:schemeClr val="accent5"/>
          </a:fillRef>
          <a:effectRef idx="0">
            <a:schemeClr val="accent5"/>
          </a:effectRef>
          <a:fontRef idx="minor"/>
        </p:style>
      </p:sp>
      <p:sp>
        <p:nvSpPr>
          <p:cNvPr id="529" name="CustomShape 5"/>
          <p:cNvSpPr/>
          <p:nvPr/>
        </p:nvSpPr>
        <p:spPr>
          <a:xfrm>
            <a:off x="439560" y="2575800"/>
            <a:ext cx="3720240" cy="294084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nSpc>
                <a:spcPct val="100000"/>
              </a:lnSpc>
              <a:spcBef>
                <a:spcPts val="400"/>
              </a:spcBef>
            </a:pPr>
            <a:r>
              <a:rPr lang="en-US" sz="2000" b="0" strike="noStrike" spc="-1">
                <a:solidFill>
                  <a:srgbClr val="5A5A5A"/>
                </a:solidFill>
                <a:uFill>
                  <a:solidFill>
                    <a:srgbClr val="FFFFFF"/>
                  </a:solidFill>
                </a:uFill>
                <a:latin typeface="Arial"/>
              </a:rPr>
              <a:t>The needed I</a:t>
            </a:r>
            <a:r>
              <a:rPr lang="en-US" sz="2000" b="0" strike="noStrike" spc="-1" baseline="-25000">
                <a:solidFill>
                  <a:srgbClr val="5A5A5A"/>
                </a:solidFill>
                <a:uFill>
                  <a:solidFill>
                    <a:srgbClr val="FFFFFF"/>
                  </a:solidFill>
                </a:uFill>
                <a:latin typeface="Arial"/>
              </a:rPr>
              <a:t>w</a:t>
            </a:r>
            <a:r>
              <a:rPr lang="en-US" sz="2000" b="0" strike="noStrike" spc="-1">
                <a:solidFill>
                  <a:srgbClr val="5A5A5A"/>
                </a:solidFill>
                <a:uFill>
                  <a:solidFill>
                    <a:srgbClr val="FFFFFF"/>
                  </a:solidFill>
                </a:uFill>
                <a:latin typeface="Arial"/>
              </a:rPr>
              <a:t> modulation BW is of the order of 4 MHz (x10 lower than the bunch frequency).</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r>
              <a:rPr lang="en-US" sz="2000" b="0" strike="noStrike" spc="-1">
                <a:solidFill>
                  <a:srgbClr val="5A5A5A"/>
                </a:solidFill>
                <a:uFill>
                  <a:solidFill>
                    <a:srgbClr val="FFFFFF"/>
                  </a:solidFill>
                </a:uFill>
                <a:latin typeface="Arial"/>
              </a:rPr>
              <a:t>The wavelength in vacuum of a 4 MHz EM wave is ~75 m.</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A195E5F0-DFC5-4453-A5A7-C43C904004BF}" type="slidenum">
              <a:rPr lang="en-US" sz="1200" b="0" strike="noStrike" spc="-1">
                <a:solidFill>
                  <a:srgbClr val="64BCD9"/>
                </a:solidFill>
                <a:uFill>
                  <a:solidFill>
                    <a:srgbClr val="FFFFFF"/>
                  </a:solidFill>
                </a:uFill>
                <a:latin typeface="Arial"/>
              </a:rPr>
              <a:t>51</a:t>
            </a:fld>
            <a:endParaRPr lang="en-US" sz="1200" b="0" strike="noStrike" spc="-1">
              <a:solidFill>
                <a:srgbClr val="000000"/>
              </a:solidFill>
              <a:uFill>
                <a:solidFill>
                  <a:srgbClr val="FFFFFF"/>
                </a:solidFill>
              </a:uFill>
              <a:latin typeface="Times New Roman"/>
            </a:endParaRPr>
          </a:p>
        </p:txBody>
      </p:sp>
      <p:sp>
        <p:nvSpPr>
          <p:cNvPr id="531"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“Strong beam”-wire equivalence II</a:t>
            </a:r>
            <a:endParaRPr lang="fr-FR" sz="2800" b="0" strike="noStrike" spc="-1">
              <a:solidFill>
                <a:srgbClr val="000000"/>
              </a:solidFill>
              <a:uFill>
                <a:solidFill>
                  <a:srgbClr val="FFFFFF"/>
                </a:solidFill>
              </a:uFill>
              <a:latin typeface="Arial"/>
            </a:endParaRPr>
          </a:p>
        </p:txBody>
      </p:sp>
      <p:pic>
        <p:nvPicPr>
          <p:cNvPr id="532" name="Picture 2"/>
          <p:cNvPicPr/>
          <p:nvPr/>
        </p:nvPicPr>
        <p:blipFill>
          <a:blip r:embed="rId2"/>
          <a:stretch/>
        </p:blipFill>
        <p:spPr>
          <a:xfrm>
            <a:off x="5163840" y="900000"/>
            <a:ext cx="3857040" cy="2528640"/>
          </a:xfrm>
          <a:prstGeom prst="rect">
            <a:avLst/>
          </a:prstGeom>
          <a:ln>
            <a:noFill/>
          </a:ln>
        </p:spPr>
      </p:pic>
      <p:sp>
        <p:nvSpPr>
          <p:cNvPr id="533" name="CustomShape 3"/>
          <p:cNvSpPr/>
          <p:nvPr/>
        </p:nvSpPr>
        <p:spPr>
          <a:xfrm>
            <a:off x="612000" y="1372680"/>
            <a:ext cx="4649040" cy="139824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Case 2: what if the emittances of the strong beam increases by 20%?</a:t>
            </a:r>
            <a:endParaRPr lang="en-US" sz="2000" b="0" strike="noStrike" spc="-1">
              <a:solidFill>
                <a:srgbClr val="000000"/>
              </a:solidFill>
              <a:uFill>
                <a:solidFill>
                  <a:srgbClr val="FFFFFF"/>
                </a:solidFill>
              </a:uFill>
              <a:latin typeface="Arial"/>
            </a:endParaRPr>
          </a:p>
        </p:txBody>
      </p:sp>
      <p:pic>
        <p:nvPicPr>
          <p:cNvPr id="534" name="Picture 9"/>
          <p:cNvPicPr/>
          <p:nvPr/>
        </p:nvPicPr>
        <p:blipFill>
          <a:blip r:embed="rId3"/>
          <a:stretch/>
        </p:blipFill>
        <p:spPr>
          <a:xfrm>
            <a:off x="5123880" y="3746160"/>
            <a:ext cx="3840480" cy="2562840"/>
          </a:xfrm>
          <a:prstGeom prst="rect">
            <a:avLst/>
          </a:prstGeom>
          <a:ln>
            <a:noFill/>
          </a:ln>
        </p:spPr>
      </p:pic>
      <p:pic>
        <p:nvPicPr>
          <p:cNvPr id="535" name="Picture 12"/>
          <p:cNvPicPr/>
          <p:nvPr/>
        </p:nvPicPr>
        <p:blipFill>
          <a:blip r:embed="rId4"/>
          <a:stretch/>
        </p:blipFill>
        <p:spPr>
          <a:xfrm>
            <a:off x="558360" y="2574000"/>
            <a:ext cx="4565160" cy="2973960"/>
          </a:xfrm>
          <a:prstGeom prst="rect">
            <a:avLst/>
          </a:prstGeom>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6FF44EEA-678E-416D-BEF6-8D0F6234A737}" type="slidenum">
              <a:rPr lang="en-US" sz="1200" b="0" strike="noStrike" spc="-1">
                <a:solidFill>
                  <a:srgbClr val="64BCD9"/>
                </a:solidFill>
                <a:uFill>
                  <a:solidFill>
                    <a:srgbClr val="FFFFFF"/>
                  </a:solidFill>
                </a:uFill>
                <a:latin typeface="Arial"/>
              </a:rPr>
              <a:t>52</a:t>
            </a:fld>
            <a:endParaRPr lang="en-US" sz="1200" b="0" strike="noStrike" spc="-1">
              <a:solidFill>
                <a:srgbClr val="000000"/>
              </a:solidFill>
              <a:uFill>
                <a:solidFill>
                  <a:srgbClr val="FFFFFF"/>
                </a:solidFill>
              </a:uFill>
              <a:latin typeface="Times New Roman"/>
            </a:endParaRPr>
          </a:p>
        </p:txBody>
      </p:sp>
      <p:sp>
        <p:nvSpPr>
          <p:cNvPr id="537"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What is the time constant of the CO feedback? </a:t>
            </a:r>
            <a:endParaRPr lang="fr-FR" sz="2800" b="0" strike="noStrike" spc="-1">
              <a:solidFill>
                <a:srgbClr val="000000"/>
              </a:solidFill>
              <a:uFill>
                <a:solidFill>
                  <a:srgbClr val="FFFFFF"/>
                </a:solidFill>
              </a:uFill>
              <a:latin typeface="Arial"/>
            </a:endParaRPr>
          </a:p>
        </p:txBody>
      </p:sp>
      <p:pic>
        <p:nvPicPr>
          <p:cNvPr id="538" name="Picture 8"/>
          <p:cNvPicPr/>
          <p:nvPr/>
        </p:nvPicPr>
        <p:blipFill>
          <a:blip r:embed="rId2"/>
          <a:stretch/>
        </p:blipFill>
        <p:spPr>
          <a:xfrm>
            <a:off x="612000" y="1863360"/>
            <a:ext cx="8277120" cy="4142880"/>
          </a:xfrm>
          <a:prstGeom prst="rect">
            <a:avLst/>
          </a:prstGeom>
          <a:ln>
            <a:noFill/>
          </a:ln>
        </p:spPr>
      </p:pic>
      <p:sp>
        <p:nvSpPr>
          <p:cNvPr id="539" name="CustomShape 3"/>
          <p:cNvSpPr/>
          <p:nvPr/>
        </p:nvSpPr>
        <p:spPr>
          <a:xfrm>
            <a:off x="752760" y="1022040"/>
            <a:ext cx="8067600" cy="29124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It depends of the gain/settings of the CO feedback. With nominal FT settings is of the order of ~1 minute.</a:t>
            </a:r>
            <a:endParaRPr lang="en-US" sz="2000" b="0" strike="noStrike" spc="-1">
              <a:solidFill>
                <a:srgbClr val="000000"/>
              </a:solidFill>
              <a:uFill>
                <a:solidFill>
                  <a:srgbClr val="FFFFFF"/>
                </a:solidFill>
              </a:uFill>
              <a:latin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2447C3FF-4B63-4FCD-88F2-CAD61D1D6BF6}" type="slidenum">
              <a:rPr lang="en-US" sz="1200" b="0" strike="noStrike" spc="-1">
                <a:solidFill>
                  <a:srgbClr val="64BCD9"/>
                </a:solidFill>
                <a:uFill>
                  <a:solidFill>
                    <a:srgbClr val="FFFFFF"/>
                  </a:solidFill>
                </a:uFill>
                <a:latin typeface="Arial"/>
              </a:rPr>
              <a:t>53</a:t>
            </a:fld>
            <a:endParaRPr lang="en-US" sz="1200" b="0" strike="noStrike" spc="-1">
              <a:solidFill>
                <a:srgbClr val="000000"/>
              </a:solidFill>
              <a:uFill>
                <a:solidFill>
                  <a:srgbClr val="FFFFFF"/>
                </a:solidFill>
              </a:uFill>
              <a:latin typeface="Times New Roman"/>
            </a:endParaRPr>
          </a:p>
        </p:txBody>
      </p:sp>
      <p:sp>
        <p:nvSpPr>
          <p:cNvPr id="541"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impact of the beam profiles (I)</a:t>
            </a:r>
            <a:endParaRPr lang="fr-FR" sz="2800" b="0" strike="noStrike" spc="-1">
              <a:solidFill>
                <a:srgbClr val="000000"/>
              </a:solidFill>
              <a:uFill>
                <a:solidFill>
                  <a:srgbClr val="FFFFFF"/>
                </a:solidFill>
              </a:uFill>
              <a:latin typeface="Arial"/>
            </a:endParaRPr>
          </a:p>
        </p:txBody>
      </p:sp>
      <p:sp>
        <p:nvSpPr>
          <p:cNvPr id="542" name="CustomShape 3"/>
          <p:cNvSpPr/>
          <p:nvPr/>
        </p:nvSpPr>
        <p:spPr>
          <a:xfrm>
            <a:off x="752760" y="1022040"/>
            <a:ext cx="8067600" cy="29124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A very detailed presentation by Miriam and Stefania at </a:t>
            </a:r>
            <a:r>
              <a:rPr lang="en-US" sz="2000" b="0" u="sng" strike="noStrike" spc="-1">
                <a:solidFill>
                  <a:srgbClr val="0093BE"/>
                </a:solidFill>
                <a:uFill>
                  <a:solidFill>
                    <a:srgbClr val="FFFFFF"/>
                  </a:solidFill>
                </a:uFill>
                <a:latin typeface="Arial"/>
                <a:hlinkClick r:id="rId2"/>
              </a:rPr>
              <a:t>https://indico.cern.ch/event/658908/</a:t>
            </a:r>
            <a:r>
              <a:rPr lang="en-US" sz="2000" b="0" strike="noStrike" spc="-1">
                <a:solidFill>
                  <a:srgbClr val="5A5A5A"/>
                </a:solidFill>
                <a:uFill>
                  <a:solidFill>
                    <a:srgbClr val="FFFFFF"/>
                  </a:solidFill>
                </a:uFill>
                <a:latin typeface="Arial"/>
              </a:rPr>
              <a:t> </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543" name="Picture 1"/>
          <p:cNvPicPr/>
          <p:nvPr/>
        </p:nvPicPr>
        <p:blipFill>
          <a:blip r:embed="rId3"/>
          <a:stretch/>
        </p:blipFill>
        <p:spPr>
          <a:xfrm>
            <a:off x="1762200" y="2133000"/>
            <a:ext cx="6048360" cy="4541040"/>
          </a:xfrm>
          <a:prstGeom prst="rect">
            <a:avLst/>
          </a:prstGeom>
          <a:ln>
            <a:noFill/>
          </a:ln>
        </p:spPr>
      </p:pic>
      <p:sp>
        <p:nvSpPr>
          <p:cNvPr id="544" name="CustomShape 4"/>
          <p:cNvSpPr/>
          <p:nvPr/>
        </p:nvSpPr>
        <p:spPr>
          <a:xfrm>
            <a:off x="6588360" y="1780920"/>
            <a:ext cx="179928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Longitudinal profiles</a:t>
            </a:r>
            <a:endParaRPr lang="en-US" sz="1100" b="0" strike="noStrike" spc="-1">
              <a:solidFill>
                <a:srgbClr val="000000"/>
              </a:solidFill>
              <a:uFill>
                <a:solidFill>
                  <a:srgbClr val="FFFFFF"/>
                </a:solidFill>
              </a:uFill>
              <a:latin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3D0ECD4-2C07-4A23-9B2B-F1381710CE95}" type="slidenum">
              <a:rPr lang="en-US" sz="1200" b="0" strike="noStrike" spc="-1">
                <a:solidFill>
                  <a:srgbClr val="64BCD9"/>
                </a:solidFill>
                <a:uFill>
                  <a:solidFill>
                    <a:srgbClr val="FFFFFF"/>
                  </a:solidFill>
                </a:uFill>
                <a:latin typeface="Arial"/>
              </a:rPr>
              <a:t>54</a:t>
            </a:fld>
            <a:endParaRPr lang="en-US" sz="1200" b="0" strike="noStrike" spc="-1">
              <a:solidFill>
                <a:srgbClr val="000000"/>
              </a:solidFill>
              <a:uFill>
                <a:solidFill>
                  <a:srgbClr val="FFFFFF"/>
                </a:solidFill>
              </a:uFill>
              <a:latin typeface="Times New Roman"/>
            </a:endParaRPr>
          </a:p>
        </p:txBody>
      </p:sp>
      <p:sp>
        <p:nvSpPr>
          <p:cNvPr id="546"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BBCW impact of the beam profiles (II)</a:t>
            </a:r>
            <a:endParaRPr lang="fr-FR" sz="2800" b="0" strike="noStrike" spc="-1">
              <a:solidFill>
                <a:srgbClr val="000000"/>
              </a:solidFill>
              <a:uFill>
                <a:solidFill>
                  <a:srgbClr val="FFFFFF"/>
                </a:solidFill>
              </a:uFill>
              <a:latin typeface="Arial"/>
            </a:endParaRPr>
          </a:p>
        </p:txBody>
      </p:sp>
      <p:sp>
        <p:nvSpPr>
          <p:cNvPr id="547" name="CustomShape 3"/>
          <p:cNvSpPr/>
          <p:nvPr/>
        </p:nvSpPr>
        <p:spPr>
          <a:xfrm>
            <a:off x="752760" y="1022040"/>
            <a:ext cx="8067600" cy="29124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A very detailed presentation by Miriam and Stefania at </a:t>
            </a:r>
            <a:r>
              <a:rPr lang="en-US" sz="2000" b="0" u="sng" strike="noStrike" spc="-1">
                <a:solidFill>
                  <a:srgbClr val="0093BE"/>
                </a:solidFill>
                <a:uFill>
                  <a:solidFill>
                    <a:srgbClr val="FFFFFF"/>
                  </a:solidFill>
                </a:uFill>
                <a:latin typeface="Arial"/>
                <a:hlinkClick r:id="rId2"/>
              </a:rPr>
              <a:t>https://indico.cern.ch/event/658908/</a:t>
            </a:r>
            <a:r>
              <a:rPr lang="en-US" sz="2000" b="0" strike="noStrike" spc="-1">
                <a:solidFill>
                  <a:srgbClr val="5A5A5A"/>
                </a:solidFill>
                <a:uFill>
                  <a:solidFill>
                    <a:srgbClr val="FFFFFF"/>
                  </a:solidFill>
                </a:uFill>
                <a:latin typeface="Arial"/>
              </a:rPr>
              <a:t> </a:t>
            </a: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pic>
        <p:nvPicPr>
          <p:cNvPr id="548" name="Picture 2"/>
          <p:cNvPicPr/>
          <p:nvPr/>
        </p:nvPicPr>
        <p:blipFill>
          <a:blip r:embed="rId3"/>
          <a:stretch/>
        </p:blipFill>
        <p:spPr>
          <a:xfrm>
            <a:off x="1547640" y="1816200"/>
            <a:ext cx="6307560" cy="4749480"/>
          </a:xfrm>
          <a:prstGeom prst="rect">
            <a:avLst/>
          </a:prstGeom>
          <a:ln>
            <a:noFill/>
          </a:ln>
        </p:spPr>
      </p:pic>
      <p:sp>
        <p:nvSpPr>
          <p:cNvPr id="549" name="CustomShape 4"/>
          <p:cNvSpPr/>
          <p:nvPr/>
        </p:nvSpPr>
        <p:spPr>
          <a:xfrm>
            <a:off x="6732360" y="1563120"/>
            <a:ext cx="179928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Transverse profiles</a:t>
            </a:r>
            <a:endParaRPr lang="en-US" sz="1100" b="0" strike="noStrike" spc="-1">
              <a:solidFill>
                <a:srgbClr val="000000"/>
              </a:solidFill>
              <a:uFill>
                <a:solidFill>
                  <a:srgbClr val="FFFFFF"/>
                </a:solidFill>
              </a:uFill>
              <a:latin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HL1.3 Tune Optimisation</a:t>
            </a:r>
            <a:endParaRPr lang="fr-FR" sz="2800" b="0" strike="noStrike" spc="-1">
              <a:solidFill>
                <a:srgbClr val="000000"/>
              </a:solidFill>
              <a:uFill>
                <a:solidFill>
                  <a:srgbClr val="FFFFFF"/>
                </a:solidFill>
              </a:uFill>
              <a:latin typeface="Arial"/>
            </a:endParaRPr>
          </a:p>
        </p:txBody>
      </p:sp>
      <p:sp>
        <p:nvSpPr>
          <p:cNvPr id="551" name="TextShape 2"/>
          <p:cNvSpPr txBox="1"/>
          <p:nvPr/>
        </p:nvSpPr>
        <p:spPr>
          <a:xfrm>
            <a:off x="1905120" y="6356520"/>
            <a:ext cx="6626520" cy="359640"/>
          </a:xfrm>
          <a:prstGeom prst="rect">
            <a:avLst/>
          </a:prstGeom>
          <a:noFill/>
          <a:ln>
            <a:noFill/>
          </a:ln>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552" name="TextShape 3"/>
          <p:cNvSpPr txBox="1"/>
          <p:nvPr/>
        </p:nvSpPr>
        <p:spPr>
          <a:xfrm>
            <a:off x="8686800" y="6356520"/>
            <a:ext cx="359640" cy="359640"/>
          </a:xfrm>
          <a:prstGeom prst="rect">
            <a:avLst/>
          </a:prstGeom>
          <a:noFill/>
          <a:ln>
            <a:noFill/>
          </a:ln>
        </p:spPr>
        <p:txBody>
          <a:bodyPr lIns="0" tIns="0" rIns="0" bIns="0" anchor="b"/>
          <a:lstStyle/>
          <a:p>
            <a:pPr algn="r">
              <a:lnSpc>
                <a:spcPct val="100000"/>
              </a:lnSpc>
            </a:pPr>
            <a:fld id="{81F3A8EB-69CC-45A4-B01D-460F82D3F3CF}" type="slidenum">
              <a:rPr lang="en-US" sz="1200" b="0" strike="noStrike" spc="-1">
                <a:solidFill>
                  <a:srgbClr val="64BCD9"/>
                </a:solidFill>
                <a:uFill>
                  <a:solidFill>
                    <a:srgbClr val="FFFFFF"/>
                  </a:solidFill>
                </a:uFill>
                <a:latin typeface="Arial"/>
              </a:rPr>
              <a:t>55</a:t>
            </a:fld>
            <a:endParaRPr lang="en-US" sz="1200" b="0" strike="noStrike" spc="-1">
              <a:solidFill>
                <a:srgbClr val="000000"/>
              </a:solidFill>
              <a:uFill>
                <a:solidFill>
                  <a:srgbClr val="FFFFFF"/>
                </a:solidFill>
              </a:uFill>
              <a:latin typeface="Times New Roman"/>
            </a:endParaRPr>
          </a:p>
        </p:txBody>
      </p:sp>
      <p:pic>
        <p:nvPicPr>
          <p:cNvPr id="553" name="Picture 5"/>
          <p:cNvPicPr/>
          <p:nvPr/>
        </p:nvPicPr>
        <p:blipFill>
          <a:blip r:embed="rId2"/>
          <a:stretch/>
        </p:blipFill>
        <p:spPr>
          <a:xfrm>
            <a:off x="4356000" y="2061000"/>
            <a:ext cx="4492440" cy="3743640"/>
          </a:xfrm>
          <a:prstGeom prst="rect">
            <a:avLst/>
          </a:prstGeom>
          <a:ln>
            <a:noFill/>
          </a:ln>
        </p:spPr>
      </p:pic>
      <p:pic>
        <p:nvPicPr>
          <p:cNvPr id="554" name="Picture 6"/>
          <p:cNvPicPr/>
          <p:nvPr/>
        </p:nvPicPr>
        <p:blipFill>
          <a:blip r:embed="rId3"/>
          <a:stretch/>
        </p:blipFill>
        <p:spPr>
          <a:xfrm>
            <a:off x="107640" y="2061360"/>
            <a:ext cx="4492440" cy="3743640"/>
          </a:xfrm>
          <a:prstGeom prst="rect">
            <a:avLst/>
          </a:prstGeom>
          <a:ln>
            <a:noFill/>
          </a:ln>
        </p:spPr>
      </p:pic>
      <p:sp>
        <p:nvSpPr>
          <p:cNvPr id="555" name="CustomShape 4"/>
          <p:cNvSpPr/>
          <p:nvPr/>
        </p:nvSpPr>
        <p:spPr>
          <a:xfrm>
            <a:off x="1345680" y="1484640"/>
            <a:ext cx="2016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0000"/>
                </a:solidFill>
                <a:uFill>
                  <a:solidFill>
                    <a:srgbClr val="FFFFFF"/>
                  </a:solidFill>
                </a:uFill>
                <a:latin typeface="Arial"/>
              </a:rPr>
              <a:t>Beginning of fill</a:t>
            </a:r>
          </a:p>
        </p:txBody>
      </p:sp>
      <p:sp>
        <p:nvSpPr>
          <p:cNvPr id="556" name="CustomShape 5"/>
          <p:cNvSpPr/>
          <p:nvPr/>
        </p:nvSpPr>
        <p:spPr>
          <a:xfrm>
            <a:off x="5292080" y="1484640"/>
            <a:ext cx="2160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0000"/>
                </a:solidFill>
                <a:uFill>
                  <a:solidFill>
                    <a:srgbClr val="FFFFFF"/>
                  </a:solidFill>
                </a:uFill>
                <a:latin typeface="Arial"/>
              </a:rPr>
              <a:t>End of </a:t>
            </a:r>
            <a:r>
              <a:rPr lang="en-US" sz="1800" b="0" strike="noStrike" spc="-1" dirty="0" err="1">
                <a:solidFill>
                  <a:srgbClr val="000000"/>
                </a:solidFill>
                <a:uFill>
                  <a:solidFill>
                    <a:srgbClr val="FFFFFF"/>
                  </a:solidFill>
                </a:uFill>
                <a:latin typeface="Arial"/>
              </a:rPr>
              <a:t>Levelling</a:t>
            </a:r>
            <a:endParaRPr lang="en-US" sz="1800" b="0" strike="noStrike" spc="-1" dirty="0">
              <a:solidFill>
                <a:srgbClr val="000000"/>
              </a:solidFill>
              <a:uFill>
                <a:solidFill>
                  <a:srgbClr val="FFFFFF"/>
                </a:solidFill>
              </a:uFill>
              <a:latin typeface="Arial"/>
            </a:endParaRPr>
          </a:p>
        </p:txBody>
      </p:sp>
      <p:sp>
        <p:nvSpPr>
          <p:cNvPr id="9" name="TextBox 8"/>
          <p:cNvSpPr txBox="1"/>
          <p:nvPr/>
        </p:nvSpPr>
        <p:spPr>
          <a:xfrm>
            <a:off x="6782300" y="5808657"/>
            <a:ext cx="1800200" cy="369332"/>
          </a:xfrm>
          <a:prstGeom prst="rect">
            <a:avLst/>
          </a:prstGeom>
          <a:noFill/>
        </p:spPr>
        <p:txBody>
          <a:bodyPr wrap="square" rtlCol="0">
            <a:spAutoFit/>
          </a:bodyPr>
          <a:lstStyle/>
          <a:p>
            <a:r>
              <a:rPr lang="en-US" dirty="0">
                <a:solidFill>
                  <a:schemeClr val="tx1">
                    <a:lumMod val="65000"/>
                    <a:lumOff val="35000"/>
                  </a:schemeClr>
                </a:solidFill>
              </a:rPr>
              <a:t>N</a:t>
            </a:r>
            <a:r>
              <a:rPr lang="en-US" dirty="0" smtClean="0">
                <a:solidFill>
                  <a:schemeClr val="tx1">
                    <a:lumMod val="65000"/>
                    <a:lumOff val="35000"/>
                  </a:schemeClr>
                </a:solidFill>
              </a:rPr>
              <a:t>. Karastathis</a:t>
            </a:r>
            <a:endParaRPr lang="en-US" dirty="0">
              <a:solidFill>
                <a:schemeClr val="tx1">
                  <a:lumMod val="65000"/>
                  <a:lumOff val="3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fr-FR" sz="2800" b="1" strike="noStrike" spc="-1">
                <a:solidFill>
                  <a:srgbClr val="0093BE"/>
                </a:solidFill>
                <a:uFill>
                  <a:solidFill>
                    <a:srgbClr val="FFFFFF"/>
                  </a:solidFill>
                </a:uFill>
                <a:latin typeface="Arial"/>
              </a:rPr>
              <a:t>Objectives of the MD</a:t>
            </a:r>
            <a:endParaRPr lang="fr-FR" sz="2800" b="0" strike="noStrike" spc="-1">
              <a:solidFill>
                <a:srgbClr val="000000"/>
              </a:solidFill>
              <a:uFill>
                <a:solidFill>
                  <a:srgbClr val="FFFFFF"/>
                </a:solidFill>
              </a:uFill>
              <a:latin typeface="Arial"/>
            </a:endParaRPr>
          </a:p>
        </p:txBody>
      </p:sp>
      <p:sp>
        <p:nvSpPr>
          <p:cNvPr id="277"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4FA0E9DD-2485-408D-A581-A370D51F2C34}" type="slidenum">
              <a:rPr lang="en-US" sz="1200" b="0" strike="noStrike" spc="-1">
                <a:solidFill>
                  <a:srgbClr val="64BCD9"/>
                </a:solidFill>
                <a:uFill>
                  <a:solidFill>
                    <a:srgbClr val="FFFFFF"/>
                  </a:solidFill>
                </a:uFill>
                <a:latin typeface="Arial"/>
              </a:rPr>
              <a:t>6</a:t>
            </a:fld>
            <a:endParaRPr lang="en-US" sz="1200" b="0" strike="noStrike" spc="-1">
              <a:solidFill>
                <a:srgbClr val="000000"/>
              </a:solidFill>
              <a:uFill>
                <a:solidFill>
                  <a:srgbClr val="FFFFFF"/>
                </a:solidFill>
              </a:uFill>
              <a:latin typeface="Times New Roman"/>
            </a:endParaRPr>
          </a:p>
        </p:txBody>
      </p:sp>
      <p:sp>
        <p:nvSpPr>
          <p:cNvPr id="278" name="CustomShape 3"/>
          <p:cNvSpPr/>
          <p:nvPr/>
        </p:nvSpPr>
        <p:spPr>
          <a:xfrm>
            <a:off x="460800" y="953640"/>
            <a:ext cx="8503560" cy="241380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343080"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rPr>
              <a:t>Test with beam the different setting-up procedures (in particular the feedforwards on H-CO and tunes) and observables. Privileged observable: the effective total cross-section of the pp interaction (</a:t>
            </a:r>
            <a:r>
              <a:rPr lang="en-US" sz="1800" b="0" strike="noStrike" spc="-1">
                <a:solidFill>
                  <a:srgbClr val="5A5A5A"/>
                </a:solidFill>
                <a:uFill>
                  <a:solidFill>
                    <a:srgbClr val="FFFFFF"/>
                  </a:solidFill>
                </a:uFill>
                <a:latin typeface="Symbol"/>
                <a:ea typeface="Symbol"/>
              </a:rPr>
              <a:t>s</a:t>
            </a:r>
            <a:r>
              <a:rPr lang="en-US" sz="1800" b="0" strike="noStrike" spc="-1" baseline="-25000">
                <a:solidFill>
                  <a:srgbClr val="5A5A5A"/>
                </a:solidFill>
                <a:uFill>
                  <a:solidFill>
                    <a:srgbClr val="FFFFFF"/>
                  </a:solidFill>
                </a:uFill>
                <a:latin typeface="Arial"/>
                <a:ea typeface="Symbol"/>
              </a:rPr>
              <a:t>EFF</a:t>
            </a:r>
            <a:r>
              <a:rPr lang="en-US" sz="1800" b="0" strike="noStrike" spc="-1">
                <a:solidFill>
                  <a:srgbClr val="5A5A5A"/>
                </a:solidFill>
                <a:uFill>
                  <a:solidFill>
                    <a:srgbClr val="FFFFFF"/>
                  </a:solidFill>
                </a:uFill>
                <a:latin typeface="Arial"/>
                <a:ea typeface="Symbol"/>
              </a:rPr>
              <a:t>)</a:t>
            </a:r>
            <a:endParaRPr lang="en-US" sz="1800" b="0" strike="noStrike" spc="-1">
              <a:solidFill>
                <a:srgbClr val="000000"/>
              </a:solidFill>
              <a:uFill>
                <a:solidFill>
                  <a:srgbClr val="FFFFFF"/>
                </a:solidFill>
              </a:uFill>
              <a:latin typeface="Arial"/>
            </a:endParaRPr>
          </a:p>
          <a:p>
            <a:pPr algn="just">
              <a:lnSpc>
                <a:spcPct val="100000"/>
              </a:lnSpc>
              <a:spcBef>
                <a:spcPts val="360"/>
              </a:spcBef>
            </a:pPr>
            <a:endParaRPr lang="en-US" sz="1800" b="0" strike="noStrike" spc="-1">
              <a:solidFill>
                <a:srgbClr val="000000"/>
              </a:solidFill>
              <a:uFill>
                <a:solidFill>
                  <a:srgbClr val="FFFFFF"/>
                </a:solidFill>
              </a:uFill>
              <a:latin typeface="Arial"/>
            </a:endParaRPr>
          </a:p>
          <a:p>
            <a:pPr algn="just">
              <a:lnSpc>
                <a:spcPct val="100000"/>
              </a:lnSpc>
              <a:spcBef>
                <a:spcPts val="360"/>
              </a:spcBef>
            </a:pPr>
            <a:endParaRPr lang="en-US" sz="1800" b="0" strike="noStrike" spc="-1">
              <a:solidFill>
                <a:srgbClr val="000000"/>
              </a:solidFill>
              <a:uFill>
                <a:solidFill>
                  <a:srgbClr val="FFFFFF"/>
                </a:solidFill>
              </a:uFill>
              <a:latin typeface="Arial"/>
            </a:endParaRPr>
          </a:p>
          <a:p>
            <a:pPr algn="just">
              <a:lnSpc>
                <a:spcPct val="100000"/>
              </a:lnSpc>
              <a:spcBef>
                <a:spcPts val="360"/>
              </a:spcBef>
            </a:pPr>
            <a:endParaRPr lang="en-US" sz="1800" b="0" strike="noStrike" spc="-1">
              <a:solidFill>
                <a:srgbClr val="000000"/>
              </a:solidFill>
              <a:uFill>
                <a:solidFill>
                  <a:srgbClr val="FFFFFF"/>
                </a:solidFill>
              </a:uFill>
              <a:latin typeface="Arial"/>
            </a:endParaRPr>
          </a:p>
          <a:p>
            <a:pPr marL="343080"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ea typeface="Symbol"/>
              </a:rPr>
              <a:t>Find the regime where the BBLR effect is visible.</a:t>
            </a:r>
            <a:endParaRPr lang="en-US" sz="1800" b="0" strike="noStrike" spc="-1">
              <a:solidFill>
                <a:srgbClr val="000000"/>
              </a:solidFill>
              <a:uFill>
                <a:solidFill>
                  <a:srgbClr val="FFFFFF"/>
                </a:solidFill>
              </a:uFill>
              <a:latin typeface="Arial"/>
            </a:endParaRPr>
          </a:p>
          <a:p>
            <a:pPr marL="343080" indent="-342720" algn="just">
              <a:lnSpc>
                <a:spcPct val="100000"/>
              </a:lnSpc>
              <a:spcBef>
                <a:spcPts val="360"/>
              </a:spcBef>
              <a:buClr>
                <a:srgbClr val="FB963C"/>
              </a:buClr>
              <a:buFont typeface="Arial"/>
              <a:buAutoNum type="arabicPeriod"/>
            </a:pPr>
            <a:r>
              <a:rPr lang="en-US" sz="1800" b="0" strike="noStrike" spc="-1">
                <a:solidFill>
                  <a:srgbClr val="5A5A5A"/>
                </a:solidFill>
                <a:uFill>
                  <a:solidFill>
                    <a:srgbClr val="FFFFFF"/>
                  </a:solidFill>
                </a:uFill>
                <a:latin typeface="Arial"/>
                <a:ea typeface="Symbol"/>
              </a:rPr>
              <a:t>Prove the beneficial effect of the wires.</a:t>
            </a:r>
            <a:endParaRPr lang="en-US" sz="1800" b="0" strike="noStrike" spc="-1">
              <a:solidFill>
                <a:srgbClr val="000000"/>
              </a:solidFill>
              <a:uFill>
                <a:solidFill>
                  <a:srgbClr val="FFFFFF"/>
                </a:solidFill>
              </a:uFill>
              <a:latin typeface="Arial"/>
            </a:endParaRPr>
          </a:p>
        </p:txBody>
      </p:sp>
      <p:sp>
        <p:nvSpPr>
          <p:cNvPr id="279" name="CustomShape 4"/>
          <p:cNvSpPr/>
          <p:nvPr/>
        </p:nvSpPr>
        <p:spPr>
          <a:xfrm>
            <a:off x="0" y="0"/>
            <a:ext cx="26021880" cy="26021880"/>
          </a:xfrm>
          <a:prstGeom prst="rect">
            <a:avLst/>
          </a:prstGeom>
          <a:noFill/>
          <a:ln>
            <a:noFill/>
          </a:ln>
        </p:spPr>
        <p:style>
          <a:lnRef idx="0">
            <a:scrgbClr r="0" g="0" b="0"/>
          </a:lnRef>
          <a:fillRef idx="0">
            <a:scrgbClr r="0" g="0" b="0"/>
          </a:fillRef>
          <a:effectRef idx="0">
            <a:scrgbClr r="0" g="0" b="0"/>
          </a:effectRef>
          <a:fontRef idx="minor"/>
        </p:style>
      </p:sp>
      <p:pic>
        <p:nvPicPr>
          <p:cNvPr id="280" name="Picture 7"/>
          <p:cNvPicPr/>
          <p:nvPr/>
        </p:nvPicPr>
        <p:blipFill>
          <a:blip r:embed="rId3"/>
          <a:srcRect l="6854" t="390" r="25592" b="-390"/>
          <a:stretch/>
        </p:blipFill>
        <p:spPr>
          <a:xfrm>
            <a:off x="1331640" y="3367800"/>
            <a:ext cx="6864120" cy="3384000"/>
          </a:xfrm>
          <a:prstGeom prst="rect">
            <a:avLst/>
          </a:prstGeom>
          <a:ln>
            <a:noFill/>
          </a:ln>
        </p:spPr>
      </p:pic>
      <p:pic>
        <p:nvPicPr>
          <p:cNvPr id="281" name="Picture 8"/>
          <p:cNvPicPr/>
          <p:nvPr/>
        </p:nvPicPr>
        <p:blipFill>
          <a:blip r:embed="rId4"/>
          <a:stretch/>
        </p:blipFill>
        <p:spPr>
          <a:xfrm>
            <a:off x="2988000" y="1877760"/>
            <a:ext cx="2806560" cy="645120"/>
          </a:xfrm>
          <a:prstGeom prst="rect">
            <a:avLst/>
          </a:prstGeom>
          <a:ln>
            <a:noFill/>
          </a:ln>
        </p:spPr>
      </p:pic>
      <p:sp>
        <p:nvSpPr>
          <p:cNvPr id="282" name="CustomShape 5"/>
          <p:cNvSpPr/>
          <p:nvPr/>
        </p:nvSpPr>
        <p:spPr>
          <a:xfrm>
            <a:off x="2123640" y="6274800"/>
            <a:ext cx="1381680" cy="257760"/>
          </a:xfrm>
          <a:prstGeom prst="rect">
            <a:avLst/>
          </a:prstGeom>
          <a:solidFill>
            <a:schemeClr val="tx2">
              <a:lumMod val="75000"/>
            </a:schemeClr>
          </a:solidFill>
          <a:ln>
            <a:solidFill>
              <a:schemeClr val="tx1">
                <a:lumMod val="50000"/>
                <a:lumOff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100" b="1" strike="noStrike" spc="-1">
                <a:solidFill>
                  <a:srgbClr val="FFFFFF"/>
                </a:solidFill>
                <a:uFill>
                  <a:solidFill>
                    <a:srgbClr val="FFFFFF"/>
                  </a:solidFill>
                </a:uFill>
                <a:latin typeface="Arial"/>
              </a:rPr>
              <a:t>The MD rationale</a:t>
            </a:r>
            <a:endParaRPr lang="en-US" sz="11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4DA74F6B-FB41-4B1B-ABA9-224557DADD3C}" type="slidenum">
              <a:rPr lang="en-US" sz="1200" b="0" strike="noStrike" spc="-1">
                <a:solidFill>
                  <a:srgbClr val="64BCD9"/>
                </a:solidFill>
                <a:uFill>
                  <a:solidFill>
                    <a:srgbClr val="FFFFFF"/>
                  </a:solidFill>
                </a:uFill>
                <a:latin typeface="Arial"/>
              </a:rPr>
              <a:t>7</a:t>
            </a:fld>
            <a:endParaRPr lang="en-US" sz="1200" b="0" strike="noStrike" spc="-1">
              <a:solidFill>
                <a:srgbClr val="000000"/>
              </a:solidFill>
              <a:uFill>
                <a:solidFill>
                  <a:srgbClr val="FFFFFF"/>
                </a:solidFill>
              </a:uFill>
              <a:latin typeface="Times New Roman"/>
            </a:endParaRPr>
          </a:p>
        </p:txBody>
      </p:sp>
      <p:sp>
        <p:nvSpPr>
          <p:cNvPr id="284" name="CustomShape 2"/>
          <p:cNvSpPr/>
          <p:nvPr/>
        </p:nvSpPr>
        <p:spPr>
          <a:xfrm>
            <a:off x="539640" y="5085360"/>
            <a:ext cx="8229240" cy="704880"/>
          </a:xfrm>
          <a:prstGeom prst="rect">
            <a:avLst/>
          </a:prstGeom>
          <a:noFill/>
          <a:ln>
            <a:noFill/>
          </a:ln>
        </p:spPr>
        <p:style>
          <a:lnRef idx="0">
            <a:scrgbClr r="0" g="0" b="0"/>
          </a:lnRef>
          <a:fillRef idx="0">
            <a:scrgbClr r="0" g="0" b="0"/>
          </a:fillRef>
          <a:effectRef idx="0">
            <a:scrgbClr r="0" g="0" b="0"/>
          </a:effectRef>
          <a:fontRef idx="minor"/>
        </p:style>
      </p:sp>
      <p:sp>
        <p:nvSpPr>
          <p:cNvPr id="285" name="CustomShape 3"/>
          <p:cNvSpPr/>
          <p:nvPr/>
        </p:nvSpPr>
        <p:spPr>
          <a:xfrm>
            <a:off x="620640" y="5529240"/>
            <a:ext cx="8229240" cy="7048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92500" lnSpcReduction="20000"/>
          </a:bodyPr>
          <a:lstStyle/>
          <a:p>
            <a:pPr>
              <a:lnSpc>
                <a:spcPct val="100000"/>
              </a:lnSpc>
              <a:spcBef>
                <a:spcPts val="400"/>
              </a:spcBef>
            </a:pPr>
            <a:r>
              <a:rPr lang="en-US" sz="2000" b="0" strike="noStrike" spc="-1">
                <a:solidFill>
                  <a:srgbClr val="5A5A5A"/>
                </a:solidFill>
                <a:uFill>
                  <a:solidFill>
                    <a:srgbClr val="FFFFFF"/>
                  </a:solidFill>
                </a:uFill>
                <a:latin typeface="Arial"/>
              </a:rPr>
              <a:t>The wires are embedded in tertiary collimators. There are precise limits in the positioning of the wire with respect to the beams. Ideally we would need to put the wires at ~6 mm.</a:t>
            </a:r>
            <a:endParaRPr lang="en-US" sz="2000" b="0" strike="noStrike" spc="-1">
              <a:solidFill>
                <a:srgbClr val="000000"/>
              </a:solidFill>
              <a:uFill>
                <a:solidFill>
                  <a:srgbClr val="FFFFFF"/>
                </a:solidFill>
              </a:uFill>
              <a:latin typeface="Arial"/>
            </a:endParaRPr>
          </a:p>
        </p:txBody>
      </p:sp>
      <p:sp>
        <p:nvSpPr>
          <p:cNvPr id="286" name="TextShape 4"/>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Constraint for the wire positioning</a:t>
            </a:r>
            <a:endParaRPr lang="fr-FR" sz="2800" b="0" strike="noStrike" spc="-1">
              <a:solidFill>
                <a:srgbClr val="000000"/>
              </a:solidFill>
              <a:uFill>
                <a:solidFill>
                  <a:srgbClr val="FFFFFF"/>
                </a:solidFill>
              </a:uFill>
              <a:latin typeface="Arial"/>
            </a:endParaRPr>
          </a:p>
        </p:txBody>
      </p:sp>
      <p:pic>
        <p:nvPicPr>
          <p:cNvPr id="287" name="Picture 5"/>
          <p:cNvPicPr/>
          <p:nvPr/>
        </p:nvPicPr>
        <p:blipFill>
          <a:blip r:embed="rId3"/>
          <a:stretch/>
        </p:blipFill>
        <p:spPr>
          <a:xfrm>
            <a:off x="1259640" y="900000"/>
            <a:ext cx="6311520" cy="42033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B82D3EF3-4616-47A7-B52F-ED9CF6413F9F}" type="slidenum">
              <a:rPr lang="en-US" sz="1200" b="0" strike="noStrike" spc="-1">
                <a:solidFill>
                  <a:srgbClr val="64BCD9"/>
                </a:solidFill>
                <a:uFill>
                  <a:solidFill>
                    <a:srgbClr val="FFFFFF"/>
                  </a:solidFill>
                </a:uFill>
                <a:latin typeface="Arial"/>
              </a:rPr>
              <a:t>8</a:t>
            </a:fld>
            <a:endParaRPr lang="en-US" sz="1200" b="0" strike="noStrike" spc="-1">
              <a:solidFill>
                <a:srgbClr val="000000"/>
              </a:solidFill>
              <a:uFill>
                <a:solidFill>
                  <a:srgbClr val="FFFFFF"/>
                </a:solidFill>
              </a:uFill>
              <a:latin typeface="Times New Roman"/>
            </a:endParaRPr>
          </a:p>
        </p:txBody>
      </p:sp>
      <p:pic>
        <p:nvPicPr>
          <p:cNvPr id="289" name="Picture 9"/>
          <p:cNvPicPr/>
          <p:nvPr/>
        </p:nvPicPr>
        <p:blipFill>
          <a:blip r:embed="rId2"/>
          <a:stretch/>
        </p:blipFill>
        <p:spPr>
          <a:xfrm>
            <a:off x="1475640" y="900000"/>
            <a:ext cx="6408360" cy="4239720"/>
          </a:xfrm>
          <a:prstGeom prst="rect">
            <a:avLst/>
          </a:prstGeom>
          <a:ln>
            <a:noFill/>
          </a:ln>
        </p:spPr>
      </p:pic>
      <p:sp>
        <p:nvSpPr>
          <p:cNvPr id="290" name="TextShape 2"/>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MD2202</a:t>
            </a:r>
            <a:endParaRPr lang="fr-FR" sz="2800" b="0" strike="noStrike" spc="-1">
              <a:solidFill>
                <a:srgbClr val="000000"/>
              </a:solidFill>
              <a:uFill>
                <a:solidFill>
                  <a:srgbClr val="FFFFFF"/>
                </a:solidFill>
              </a:uFill>
              <a:latin typeface="Arial"/>
            </a:endParaRPr>
          </a:p>
        </p:txBody>
      </p:sp>
      <p:sp>
        <p:nvSpPr>
          <p:cNvPr id="291" name="CustomShape 3"/>
          <p:cNvSpPr/>
          <p:nvPr/>
        </p:nvSpPr>
        <p:spPr>
          <a:xfrm>
            <a:off x="534600" y="4934520"/>
            <a:ext cx="8074440" cy="1421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10 h MD.</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The FILL5898 was dumped (RF on B1, </a:t>
            </a:r>
            <a:r>
              <a:rPr lang="en-US" sz="2000" b="0" strike="noStrike" spc="-1">
                <a:solidFill>
                  <a:srgbClr val="FF0000"/>
                </a:solidFill>
                <a:uFill>
                  <a:solidFill>
                    <a:srgbClr val="FFFFFF"/>
                  </a:solidFill>
                </a:uFill>
                <a:latin typeface="Arial"/>
              </a:rPr>
              <a:t>not clear the reason</a:t>
            </a:r>
            <a:r>
              <a:rPr lang="en-US" sz="2000" b="0" strike="noStrike" spc="-1">
                <a:solidFill>
                  <a:srgbClr val="5A5A5A"/>
                </a:solidFill>
                <a:uFill>
                  <a:solidFill>
                    <a:srgbClr val="FFFFFF"/>
                  </a:solidFill>
                </a:uFill>
                <a:latin typeface="Arial"/>
              </a:rPr>
              <a:t>, RF experts suggest a glitch on the interlock). Half-RF detuning.</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The observations we report concern the FILL5900. Full-RF detuning.</a:t>
            </a: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gn="ctr">
              <a:lnSpc>
                <a:spcPct val="100000"/>
              </a:lnSpc>
              <a:spcBef>
                <a:spcPts val="400"/>
              </a:spcBef>
            </a:pPr>
            <a:endParaRPr lang="en-US" sz="2000" b="0" strike="noStrike" spc="-1">
              <a:solidFill>
                <a:srgbClr val="000000"/>
              </a:solidFill>
              <a:uFill>
                <a:solidFill>
                  <a:srgbClr val="FFFFFF"/>
                </a:solidFill>
              </a:uFill>
              <a:latin typeface="Arial"/>
            </a:endParaRPr>
          </a:p>
          <a:p>
            <a:pPr>
              <a:lnSpc>
                <a:spcPct val="100000"/>
              </a:lnSpc>
              <a:spcBef>
                <a:spcPts val="400"/>
              </a:spcBef>
            </a:pP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extShape 1"/>
          <p:cNvSpPr txBox="1"/>
          <p:nvPr/>
        </p:nvSpPr>
        <p:spPr>
          <a:xfrm>
            <a:off x="612000" y="180000"/>
            <a:ext cx="7919640" cy="71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Asymmetric filling scheme</a:t>
            </a:r>
            <a:endParaRPr lang="fr-FR" sz="2800" b="0" strike="noStrike" spc="-1">
              <a:solidFill>
                <a:srgbClr val="000000"/>
              </a:solidFill>
              <a:uFill>
                <a:solidFill>
                  <a:srgbClr val="FFFFFF"/>
                </a:solidFill>
              </a:uFill>
              <a:latin typeface="Arial"/>
            </a:endParaRPr>
          </a:p>
        </p:txBody>
      </p:sp>
      <p:sp>
        <p:nvSpPr>
          <p:cNvPr id="29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F8881E02-F643-4D25-A211-3BB60AF0885D}" type="slidenum">
              <a:rPr lang="en-US" sz="1200" b="0" strike="noStrike" spc="-1">
                <a:solidFill>
                  <a:srgbClr val="64BCD9"/>
                </a:solidFill>
                <a:uFill>
                  <a:solidFill>
                    <a:srgbClr val="FFFFFF"/>
                  </a:solidFill>
                </a:uFill>
                <a:latin typeface="Arial"/>
              </a:rPr>
              <a:t>9</a:t>
            </a:fld>
            <a:endParaRPr lang="en-US" sz="1200" b="0" strike="noStrike" spc="-1">
              <a:solidFill>
                <a:srgbClr val="000000"/>
              </a:solidFill>
              <a:uFill>
                <a:solidFill>
                  <a:srgbClr val="FFFFFF"/>
                </a:solidFill>
              </a:uFill>
              <a:latin typeface="Times New Roman"/>
            </a:endParaRPr>
          </a:p>
        </p:txBody>
      </p:sp>
      <p:pic>
        <p:nvPicPr>
          <p:cNvPr id="294" name="Picture 5"/>
          <p:cNvPicPr/>
          <p:nvPr/>
        </p:nvPicPr>
        <p:blipFill>
          <a:blip r:embed="rId2"/>
          <a:stretch/>
        </p:blipFill>
        <p:spPr>
          <a:xfrm>
            <a:off x="1043640" y="1052640"/>
            <a:ext cx="6536160" cy="4072680"/>
          </a:xfrm>
          <a:prstGeom prst="rect">
            <a:avLst/>
          </a:prstGeom>
          <a:ln>
            <a:noFill/>
          </a:ln>
        </p:spPr>
      </p:pic>
      <p:sp>
        <p:nvSpPr>
          <p:cNvPr id="295" name="CustomShape 3"/>
          <p:cNvSpPr/>
          <p:nvPr/>
        </p:nvSpPr>
        <p:spPr>
          <a:xfrm>
            <a:off x="549720" y="5299200"/>
            <a:ext cx="8496720" cy="9082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To approach the wire to the beam the B2 has to be &lt;3e11 p (safe limit).</a:t>
            </a:r>
            <a:endParaRPr lang="en-US" sz="2000" b="0" strike="noStrike" spc="-1">
              <a:solidFill>
                <a:srgbClr val="000000"/>
              </a:solidFill>
              <a:uFill>
                <a:solidFill>
                  <a:srgbClr val="FFFFFF"/>
                </a:solidFill>
              </a:uFill>
              <a:latin typeface="Arial"/>
            </a:endParaRPr>
          </a:p>
          <a:p>
            <a:pPr marL="343080" indent="-342720">
              <a:lnSpc>
                <a:spcPct val="100000"/>
              </a:lnSpc>
              <a:spcBef>
                <a:spcPts val="400"/>
              </a:spcBef>
              <a:buClr>
                <a:srgbClr val="FB963C"/>
              </a:buClr>
              <a:buFont typeface="Wingdings" charset="2"/>
              <a:buChar char=""/>
            </a:pPr>
            <a:r>
              <a:rPr lang="en-US" sz="2000" b="0" strike="noStrike" spc="-1">
                <a:solidFill>
                  <a:srgbClr val="5A5A5A"/>
                </a:solidFill>
                <a:uFill>
                  <a:solidFill>
                    <a:srgbClr val="FFFFFF"/>
                  </a:solidFill>
                </a:uFill>
                <a:latin typeface="Arial"/>
              </a:rPr>
              <a:t>We will main concentrate on the two bunches of B2 (Only HO and HO+BBLR).</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5677</TotalTime>
  <Words>2799</Words>
  <Application>Microsoft Office PowerPoint</Application>
  <PresentationFormat>On-screen Show (4:3)</PresentationFormat>
  <Paragraphs>367</Paragraphs>
  <Slides>55</Slides>
  <Notes>23</Notes>
  <HiddenSlides>0</HiddenSlides>
  <MMClips>0</MMClips>
  <ScaleCrop>false</ScaleCrop>
  <HeadingPairs>
    <vt:vector size="4" baseType="variant">
      <vt:variant>
        <vt:lpstr>Theme</vt:lpstr>
      </vt:variant>
      <vt:variant>
        <vt:i4>6</vt:i4>
      </vt:variant>
      <vt:variant>
        <vt:lpstr>Slide Titles</vt:lpstr>
      </vt:variant>
      <vt:variant>
        <vt:i4>55</vt:i4>
      </vt:variant>
    </vt:vector>
  </HeadingPairs>
  <TitlesOfParts>
    <vt:vector size="61" baseType="lpstr">
      <vt:lpstr>Office Theme</vt: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André-Pierre OLIVIER</dc:creator>
  <dc:description/>
  <cp:lastModifiedBy>Dario</cp:lastModifiedBy>
  <cp:revision>205</cp:revision>
  <dcterms:created xsi:type="dcterms:W3CDTF">2016-01-11T14:38:10Z</dcterms:created>
  <dcterms:modified xsi:type="dcterms:W3CDTF">2017-09-01T11:52:50Z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APO</vt:lpwstr>
  </property>
  <property fmtid="{D5CDD505-2E9C-101B-9397-08002B2CF9AE}" pid="4" name="ContentTypeId">
    <vt:lpwstr>0x010100689ABA85A245EC45AA49FA36F10E0232</vt:lpwstr>
  </property>
  <property fmtid="{D5CDD505-2E9C-101B-9397-08002B2CF9AE}" pid="5" name="HiddenSlides">
    <vt:i4>0</vt:i4>
  </property>
  <property fmtid="{D5CDD505-2E9C-101B-9397-08002B2CF9AE}" pid="6" name="HyperlinksChanged">
    <vt:bool>false</vt:bool>
  </property>
  <property fmtid="{D5CDD505-2E9C-101B-9397-08002B2CF9AE}" pid="7" name="LinksUpToDate">
    <vt:bool>false</vt:bool>
  </property>
  <property fmtid="{D5CDD505-2E9C-101B-9397-08002B2CF9AE}" pid="8" name="MMClips">
    <vt:i4>0</vt:i4>
  </property>
  <property fmtid="{D5CDD505-2E9C-101B-9397-08002B2CF9AE}" pid="9" name="Notes">
    <vt:i4>22</vt:i4>
  </property>
  <property fmtid="{D5CDD505-2E9C-101B-9397-08002B2CF9AE}" pid="10" name="PresentationFormat">
    <vt:lpwstr>On-screen Show (4:3)</vt:lpwstr>
  </property>
  <property fmtid="{D5CDD505-2E9C-101B-9397-08002B2CF9AE}" pid="11" name="ScaleCrop">
    <vt:bool>false</vt:bool>
  </property>
  <property fmtid="{D5CDD505-2E9C-101B-9397-08002B2CF9AE}" pid="12" name="ShareDoc">
    <vt:bool>false</vt:bool>
  </property>
  <property fmtid="{D5CDD505-2E9C-101B-9397-08002B2CF9AE}" pid="13" name="Slides">
    <vt:i4>54</vt:i4>
  </property>
</Properties>
</file>