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sldIdLst>
    <p:sldId id="256" r:id="rId2"/>
    <p:sldId id="258" r:id="rId3"/>
    <p:sldId id="294" r:id="rId4"/>
    <p:sldId id="272" r:id="rId5"/>
    <p:sldId id="277" r:id="rId6"/>
    <p:sldId id="287" r:id="rId7"/>
    <p:sldId id="288" r:id="rId8"/>
    <p:sldId id="289" r:id="rId9"/>
    <p:sldId id="290" r:id="rId10"/>
    <p:sldId id="291" r:id="rId11"/>
    <p:sldId id="278" r:id="rId12"/>
    <p:sldId id="279" r:id="rId13"/>
    <p:sldId id="280" r:id="rId14"/>
    <p:sldId id="281" r:id="rId15"/>
    <p:sldId id="296" r:id="rId16"/>
    <p:sldId id="297" r:id="rId17"/>
    <p:sldId id="298" r:id="rId18"/>
    <p:sldId id="299" r:id="rId19"/>
    <p:sldId id="263" r:id="rId20"/>
    <p:sldId id="264" r:id="rId21"/>
    <p:sldId id="266" r:id="rId22"/>
    <p:sldId id="267" r:id="rId23"/>
    <p:sldId id="268" r:id="rId24"/>
    <p:sldId id="269" r:id="rId25"/>
    <p:sldId id="29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C509E4-E8AA-403A-9D06-10C7BEC7B1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598738" y="663575"/>
            <a:ext cx="5349875" cy="449263"/>
          </a:xfrm>
          <a:ln w="12700"/>
        </p:spPr>
        <p:txBody>
          <a:bodyPr tIns="45720" bIns="45720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609850" y="4138613"/>
            <a:ext cx="4506913" cy="390525"/>
          </a:xfrm>
          <a:ln w="12700"/>
        </p:spPr>
        <p:txBody>
          <a:bodyPr tIns="45720" bIns="45720">
            <a:spAutoFit/>
          </a:bodyPr>
          <a:lstStyle>
            <a:lvl1pPr marL="0" inden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Font typeface="Wingdings" pitchFamily="2" charset="2"/>
              <a:buNone/>
              <a:defRPr sz="1400" i="1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124" name="Picture 4" descr="ATLAS_logo_col2_trans"/>
          <p:cNvPicPr>
            <a:picLocks noChangeAspect="1" noChangeArrowheads="1"/>
          </p:cNvPicPr>
          <p:nvPr/>
        </p:nvPicPr>
        <p:blipFill>
          <a:blip r:embed="rId2" cstate="print"/>
          <a:srcRect b="4825"/>
          <a:stretch>
            <a:fillRect/>
          </a:stretch>
        </p:blipFill>
        <p:spPr bwMode="auto">
          <a:xfrm>
            <a:off x="7010400" y="3473450"/>
            <a:ext cx="2395538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left banner-2b-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86000" cy="68595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B611AF-AAD9-4172-8821-DDA5C832CBC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3013" y="330200"/>
            <a:ext cx="1993900" cy="5689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9725" y="330200"/>
            <a:ext cx="5830888" cy="5689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807BFD-946A-44AF-B4C3-78DC53F7FBF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725" y="330200"/>
            <a:ext cx="7954963" cy="485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14400"/>
            <a:ext cx="3890963" cy="5105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4363" y="914400"/>
            <a:ext cx="3892550" cy="5105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609013" y="6465888"/>
            <a:ext cx="357187" cy="344487"/>
          </a:xfrm>
        </p:spPr>
        <p:txBody>
          <a:bodyPr/>
          <a:lstStyle>
            <a:lvl1pPr>
              <a:defRPr/>
            </a:lvl1pPr>
          </a:lstStyle>
          <a:p>
            <a:fld id="{8E835B54-8D35-46F7-9A23-CA0A7E3A34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800" y="6477000"/>
            <a:ext cx="1981200" cy="347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581400" y="6477000"/>
            <a:ext cx="4876800" cy="347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7F1279-F365-4CAC-B609-80C7977C26C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41E09E-E9AF-45E0-AB5D-CCEDD8ADC9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3890963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4363" y="914400"/>
            <a:ext cx="38925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67B7A7-444C-4C1C-9027-16FA41726B6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0A6916-2A01-4E7B-80FE-BC9894D0466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40521E-DC10-4D97-BA97-CE689FE79D4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924F87-52B7-4887-9FD4-A39C62BD55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619D4B-1571-4706-8227-A5FE1F54FD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88CC8D-2B90-4B37-8F24-2275D3107F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ottombar-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73800"/>
            <a:ext cx="9145588" cy="5842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793591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9013" y="6465888"/>
            <a:ext cx="357187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chemeClr val="bg1"/>
                </a:solidFill>
                <a:ea typeface="ＭＳ Ｐゴシック" pitchFamily="1" charset="-128"/>
              </a:defRPr>
            </a:lvl1pPr>
          </a:lstStyle>
          <a:p>
            <a:fld id="{C01737C6-9A04-437A-8050-57CF23AF26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39725" y="330200"/>
            <a:ext cx="79549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477000"/>
            <a:ext cx="19812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chemeClr val="bg1"/>
                </a:solidFill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81400" y="6477000"/>
            <a:ext cx="48768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ea typeface="ＭＳ Ｐゴシック" pitchFamily="1" charset="-128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9pPr>
    </p:titleStyle>
    <p:bodyStyle>
      <a:lvl1pPr marL="282575" indent="-28257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85800" indent="-288925" algn="l" rtl="0" fontAlgn="base">
        <a:spcBef>
          <a:spcPct val="10000"/>
        </a:spcBef>
        <a:spcAft>
          <a:spcPct val="10000"/>
        </a:spcAft>
        <a:buClr>
          <a:schemeClr val="tx2"/>
        </a:buClr>
        <a:buChar char="–"/>
        <a:defRPr sz="1600">
          <a:solidFill>
            <a:schemeClr val="tx1"/>
          </a:solidFill>
          <a:latin typeface="+mn-lt"/>
        </a:defRPr>
      </a:lvl2pPr>
      <a:lvl3pPr marL="968375" indent="-16827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sz="1600" i="1">
          <a:solidFill>
            <a:schemeClr val="tx1"/>
          </a:solidFill>
          <a:latin typeface="+mn-lt"/>
        </a:defRPr>
      </a:lvl3pPr>
      <a:lvl4pPr marL="1363663" indent="-280988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–"/>
        <a:defRPr sz="1400">
          <a:solidFill>
            <a:schemeClr val="tx1"/>
          </a:solidFill>
          <a:latin typeface="+mn-lt"/>
        </a:defRPr>
      </a:lvl4pPr>
      <a:lvl5pPr marL="16525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sz="1400" i="1">
          <a:solidFill>
            <a:schemeClr val="tx1"/>
          </a:solidFill>
          <a:latin typeface="+mn-lt"/>
        </a:defRPr>
      </a:lvl5pPr>
      <a:lvl6pPr marL="21097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sz="1400" i="1">
          <a:solidFill>
            <a:schemeClr val="tx1"/>
          </a:solidFill>
          <a:latin typeface="+mn-lt"/>
        </a:defRPr>
      </a:lvl6pPr>
      <a:lvl7pPr marL="25669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sz="1400" i="1">
          <a:solidFill>
            <a:schemeClr val="tx1"/>
          </a:solidFill>
          <a:latin typeface="+mn-lt"/>
        </a:defRPr>
      </a:lvl7pPr>
      <a:lvl8pPr marL="30241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sz="1400" i="1">
          <a:solidFill>
            <a:schemeClr val="tx1"/>
          </a:solidFill>
          <a:latin typeface="+mn-lt"/>
        </a:defRPr>
      </a:lvl8pPr>
      <a:lvl9pPr marL="34813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sz="14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AtlasProtected/AthenaROOTAccess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ATLAS Data Model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953000"/>
            <a:ext cx="4506913" cy="284162"/>
          </a:xfrm>
        </p:spPr>
        <p:txBody>
          <a:bodyPr/>
          <a:lstStyle/>
          <a:p>
            <a:r>
              <a:rPr lang="en-US" dirty="0"/>
              <a:t>Peter van Gemmeren (ANL): </a:t>
            </a:r>
            <a:r>
              <a:rPr lang="en-US" dirty="0" smtClean="0"/>
              <a:t>ANL Analysis Jamboree</a:t>
            </a:r>
            <a:endParaRPr lang="en-US" dirty="0"/>
          </a:p>
        </p:txBody>
      </p:sp>
      <p:pic>
        <p:nvPicPr>
          <p:cNvPr id="4" name="Picture 4" descr="AthenaCo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524000"/>
            <a:ext cx="3733800" cy="2710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3124200"/>
            <a:ext cx="7924800" cy="3048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39725" y="330200"/>
            <a:ext cx="7954963" cy="489365"/>
          </a:xfrm>
        </p:spPr>
        <p:txBody>
          <a:bodyPr/>
          <a:lstStyle/>
          <a:p>
            <a:r>
              <a:rPr lang="en-US" dirty="0" smtClean="0"/>
              <a:t>Persistency: From </a:t>
            </a:r>
            <a:r>
              <a:rPr lang="en-US" dirty="0" err="1" smtClean="0"/>
              <a:t>StoreGate</a:t>
            </a:r>
            <a:r>
              <a:rPr lang="en-US" dirty="0" smtClean="0"/>
              <a:t> to Eternity…         (and back)</a:t>
            </a:r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1" dirty="0"/>
              <a:t>The only thing more exciting than </a:t>
            </a:r>
            <a:r>
              <a:rPr lang="en-US" sz="2000" b="1" dirty="0">
                <a:solidFill>
                  <a:schemeClr val="accent1"/>
                </a:solidFill>
              </a:rPr>
              <a:t>finding the Higgs</a:t>
            </a:r>
            <a:r>
              <a:rPr lang="en-US" sz="2000" b="1" dirty="0"/>
              <a:t> is writing it to disk!</a:t>
            </a:r>
            <a:endParaRPr lang="en-US" sz="2000" dirty="0"/>
          </a:p>
          <a:p>
            <a:pPr lvl="1"/>
            <a:r>
              <a:rPr lang="en-US" dirty="0"/>
              <a:t>Ok maybe not. Anyway, it still needs to be done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Items in </a:t>
            </a:r>
            <a:r>
              <a:rPr lang="en-US" b="1" dirty="0" err="1" smtClean="0"/>
              <a:t>StoreGate</a:t>
            </a:r>
            <a:r>
              <a:rPr lang="en-US" dirty="0" smtClean="0"/>
              <a:t> can be written to POOL/ROOT file using the </a:t>
            </a:r>
            <a:r>
              <a:rPr lang="en-US" b="1" dirty="0" smtClean="0">
                <a:solidFill>
                  <a:schemeClr val="tx2"/>
                </a:solidFill>
              </a:rPr>
              <a:t>Athena/Pool I/O infrastructure </a:t>
            </a:r>
            <a:r>
              <a:rPr lang="en-US" dirty="0" smtClean="0"/>
              <a:t>(</a:t>
            </a:r>
            <a:r>
              <a:rPr lang="en-US" i="1" dirty="0" smtClean="0">
                <a:solidFill>
                  <a:schemeClr val="bg2"/>
                </a:solidFill>
              </a:rPr>
              <a:t>my day job</a:t>
            </a:r>
            <a:r>
              <a:rPr lang="en-US" dirty="0" smtClean="0"/>
              <a:t>).</a:t>
            </a:r>
          </a:p>
          <a:p>
            <a:r>
              <a:rPr lang="en-US" dirty="0" smtClean="0"/>
              <a:t>Existing </a:t>
            </a:r>
            <a:r>
              <a:rPr lang="en-US" dirty="0"/>
              <a:t>types </a:t>
            </a:r>
            <a:r>
              <a:rPr lang="en-US" dirty="0" smtClean="0"/>
              <a:t>(like for </a:t>
            </a:r>
            <a:r>
              <a:rPr lang="en-US" b="1" dirty="0" smtClean="0">
                <a:solidFill>
                  <a:schemeClr val="accent2"/>
                </a:solidFill>
              </a:rPr>
              <a:t>example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Jet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Track</a:t>
            </a:r>
            <a:r>
              <a:rPr lang="en-US" dirty="0" smtClean="0"/>
              <a:t> or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Cell</a:t>
            </a:r>
            <a:r>
              <a:rPr lang="en-US" dirty="0" smtClean="0"/>
              <a:t>) can </a:t>
            </a:r>
            <a:r>
              <a:rPr lang="en-US" dirty="0"/>
              <a:t>be written to disk by </a:t>
            </a:r>
            <a:r>
              <a:rPr lang="en-US" dirty="0" smtClean="0"/>
              <a:t>adding</a:t>
            </a:r>
          </a:p>
          <a:p>
            <a:pPr lvl="1">
              <a:buNone/>
            </a:pPr>
            <a:r>
              <a:rPr lang="en-US" sz="1400" b="1" dirty="0" err="1" smtClean="0">
                <a:latin typeface="Courier New" pitchFamily="49" charset="0"/>
              </a:rPr>
              <a:t>OutputStream.ItemList</a:t>
            </a:r>
            <a:r>
              <a:rPr lang="en-US" sz="1400" b="1" dirty="0" smtClean="0">
                <a:latin typeface="Courier New" pitchFamily="49" charset="0"/>
              </a:rPr>
              <a:t> </a:t>
            </a:r>
            <a:r>
              <a:rPr lang="en-US" sz="1400" b="1" dirty="0">
                <a:latin typeface="Courier New" pitchFamily="49" charset="0"/>
              </a:rPr>
              <a:t>+= </a:t>
            </a:r>
            <a:r>
              <a:rPr lang="en-US" sz="1400" b="1" dirty="0" smtClean="0">
                <a:latin typeface="Courier New" pitchFamily="49" charset="0"/>
              </a:rPr>
              <a:t>[ "</a:t>
            </a:r>
            <a:r>
              <a:rPr lang="en-US" sz="1400" b="1" dirty="0" err="1" smtClean="0">
                <a:latin typeface="Courier New" pitchFamily="49" charset="0"/>
              </a:rPr>
              <a:t>JetCollection#PetersFavorite</a:t>
            </a:r>
            <a:r>
              <a:rPr lang="en-US" sz="1400" b="1" dirty="0" smtClean="0">
                <a:latin typeface="Courier New" pitchFamily="49" charset="0"/>
              </a:rPr>
              <a:t>" </a:t>
            </a:r>
            <a:r>
              <a:rPr lang="en-US" sz="1400" b="1" dirty="0">
                <a:latin typeface="Courier New" pitchFamily="49" charset="0"/>
              </a:rPr>
              <a:t>]</a:t>
            </a:r>
            <a:r>
              <a:rPr lang="en-US" sz="1400" dirty="0"/>
              <a:t>.</a:t>
            </a:r>
          </a:p>
          <a:p>
            <a:pPr>
              <a:buNone/>
            </a:pPr>
            <a:r>
              <a:rPr lang="en-US" dirty="0" smtClean="0"/>
              <a:t>	to the </a:t>
            </a:r>
            <a:r>
              <a:rPr lang="en-US" dirty="0" err="1" smtClean="0"/>
              <a:t>jobOptions</a:t>
            </a:r>
            <a:r>
              <a:rPr lang="en-US" dirty="0" smtClean="0"/>
              <a:t> file.</a:t>
            </a:r>
          </a:p>
          <a:p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/>
              <a:t>types need </a:t>
            </a:r>
            <a:r>
              <a:rPr lang="en-US" b="1" dirty="0">
                <a:solidFill>
                  <a:schemeClr val="accent1"/>
                </a:solidFill>
              </a:rPr>
              <a:t>converter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1"/>
                </a:solidFill>
              </a:rPr>
              <a:t>persistent state </a:t>
            </a:r>
            <a:r>
              <a:rPr lang="en-US" b="1" dirty="0" smtClean="0">
                <a:solidFill>
                  <a:schemeClr val="accent1"/>
                </a:solidFill>
              </a:rPr>
              <a:t>representation</a:t>
            </a:r>
            <a:r>
              <a:rPr lang="en-US" dirty="0" smtClean="0"/>
              <a:t> (</a:t>
            </a:r>
            <a:r>
              <a:rPr lang="en-US" i="1" dirty="0" smtClean="0">
                <a:solidFill>
                  <a:schemeClr val="bg2"/>
                </a:solidFill>
              </a:rPr>
              <a:t>somewhat harder, did I mention my email?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Check: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</a:rPr>
              <a:t>Database/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</a:rPr>
              <a:t>AthenaPOOL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</a:rPr>
              <a:t>/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</a:rPr>
              <a:t>AthenaPoolExample</a:t>
            </a:r>
            <a:endParaRPr lang="en-US" b="1" dirty="0">
              <a:solidFill>
                <a:schemeClr val="accent2"/>
              </a:solidFill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Athena Algorithms (1):	Interface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want to do a more complex analysis, you will want to use Athena and need to provide an algorithm.</a:t>
            </a:r>
          </a:p>
          <a:p>
            <a:endParaRPr lang="en-US" dirty="0" smtClean="0"/>
          </a:p>
          <a:p>
            <a:r>
              <a:rPr lang="en-US" dirty="0" smtClean="0"/>
              <a:t>Algorithms </a:t>
            </a:r>
            <a:r>
              <a:rPr lang="en-US" dirty="0"/>
              <a:t>perform a </a:t>
            </a:r>
            <a:r>
              <a:rPr lang="en-US" b="1" dirty="0"/>
              <a:t>well-defined</a:t>
            </a:r>
            <a:r>
              <a:rPr lang="en-US" dirty="0"/>
              <a:t> but </a:t>
            </a:r>
            <a:r>
              <a:rPr lang="en-US" b="1" dirty="0"/>
              <a:t>configurable</a:t>
            </a:r>
            <a:r>
              <a:rPr lang="en-US" dirty="0"/>
              <a:t> operation on some input data and may produce output data.</a:t>
            </a:r>
          </a:p>
          <a:p>
            <a:r>
              <a:rPr lang="en-US" b="1" dirty="0">
                <a:solidFill>
                  <a:schemeClr val="accent1"/>
                </a:solidFill>
              </a:rPr>
              <a:t>Common interface</a:t>
            </a:r>
            <a:r>
              <a:rPr lang="en-US" dirty="0"/>
              <a:t> provided by Gaudi: </a:t>
            </a:r>
            <a:r>
              <a:rPr lang="en-US" b="1" dirty="0" err="1">
                <a:latin typeface="Courier New" pitchFamily="49" charset="0"/>
              </a:rPr>
              <a:t>IAlgorithm</a:t>
            </a:r>
            <a:endParaRPr lang="en-US" b="1" dirty="0">
              <a:latin typeface="Courier New" pitchFamily="49" charset="0"/>
            </a:endParaRPr>
          </a:p>
          <a:p>
            <a:r>
              <a:rPr lang="en-US" dirty="0"/>
              <a:t>Implemented in Gaudi/Athena as </a:t>
            </a:r>
            <a:r>
              <a:rPr lang="en-US" b="1" dirty="0">
                <a:latin typeface="Courier New" pitchFamily="49" charset="0"/>
              </a:rPr>
              <a:t>Algorithm</a:t>
            </a:r>
            <a:r>
              <a:rPr lang="en-US" dirty="0"/>
              <a:t>, the common base class for Algorithms.</a:t>
            </a:r>
          </a:p>
          <a:p>
            <a:r>
              <a:rPr lang="en-US" dirty="0"/>
              <a:t>Can use </a:t>
            </a:r>
            <a:r>
              <a:rPr lang="en-US" b="1" dirty="0">
                <a:solidFill>
                  <a:schemeClr val="accent1"/>
                </a:solidFill>
              </a:rPr>
              <a:t>Services</a:t>
            </a:r>
            <a:r>
              <a:rPr lang="en-US" dirty="0"/>
              <a:t> (e.g., </a:t>
            </a:r>
            <a:r>
              <a:rPr lang="en-US" b="1" dirty="0" err="1">
                <a:latin typeface="Courier New" pitchFamily="49" charset="0"/>
              </a:rPr>
              <a:t>StoreGateSvc</a:t>
            </a:r>
            <a:r>
              <a:rPr lang="en-US" dirty="0"/>
              <a:t>) and </a:t>
            </a:r>
            <a:r>
              <a:rPr lang="en-US" b="1" dirty="0" err="1">
                <a:solidFill>
                  <a:schemeClr val="accent1"/>
                </a:solidFill>
              </a:rPr>
              <a:t>AlgTools</a:t>
            </a:r>
            <a:r>
              <a:rPr lang="en-US" dirty="0"/>
              <a:t> via ‘Handles’.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Next </a:t>
            </a:r>
            <a:r>
              <a:rPr lang="en-US" dirty="0"/>
              <a:t>slide </a:t>
            </a:r>
            <a:r>
              <a:rPr lang="en-US" b="1" dirty="0">
                <a:solidFill>
                  <a:schemeClr val="accent2"/>
                </a:solidFill>
              </a:rPr>
              <a:t>example</a:t>
            </a:r>
            <a:r>
              <a:rPr lang="en-US" dirty="0"/>
              <a:t>: </a:t>
            </a:r>
            <a:r>
              <a:rPr lang="en-US" b="1" dirty="0" err="1" smtClean="0">
                <a:latin typeface="Courier New" pitchFamily="49" charset="0"/>
              </a:rPr>
              <a:t>JetMaker</a:t>
            </a:r>
            <a:r>
              <a:rPr lang="en-US" dirty="0" smtClean="0"/>
              <a:t> </a:t>
            </a:r>
            <a:r>
              <a:rPr lang="en-US" dirty="0"/>
              <a:t>-&gt;</a:t>
            </a:r>
            <a:endParaRPr lang="en-US" b="1" dirty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81000" y="914400"/>
            <a:ext cx="7924800" cy="52578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Athena Algorithms (2):	Implementation header (in src)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#include "</a:t>
            </a:r>
            <a:r>
              <a:rPr lang="en-US" sz="1400" b="1" dirty="0" err="1">
                <a:latin typeface="Courier New" pitchFamily="49" charset="0"/>
              </a:rPr>
              <a:t>GaudiKernel</a:t>
            </a:r>
            <a:r>
              <a:rPr lang="en-US" sz="1400" b="1" dirty="0">
                <a:latin typeface="Courier New" pitchFamily="49" charset="0"/>
              </a:rPr>
              <a:t>/</a:t>
            </a:r>
            <a:r>
              <a:rPr lang="en-US" sz="1400" b="1" dirty="0" err="1">
                <a:latin typeface="Courier New" pitchFamily="49" charset="0"/>
              </a:rPr>
              <a:t>Algorithm.h</a:t>
            </a:r>
            <a:r>
              <a:rPr lang="en-US" sz="1400" b="1" dirty="0">
                <a:latin typeface="Courier New" pitchFamily="49" charset="0"/>
              </a:rPr>
              <a:t>"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#include "</a:t>
            </a:r>
            <a:r>
              <a:rPr lang="en-US" sz="1400" b="1" dirty="0" err="1">
                <a:latin typeface="Courier New" pitchFamily="49" charset="0"/>
              </a:rPr>
              <a:t>GaudiKernel</a:t>
            </a:r>
            <a:r>
              <a:rPr lang="en-US" sz="1400" b="1" dirty="0">
                <a:latin typeface="Courier New" pitchFamily="49" charset="0"/>
              </a:rPr>
              <a:t>/</a:t>
            </a:r>
            <a:r>
              <a:rPr lang="en-US" sz="1400" b="1" dirty="0" err="1">
                <a:latin typeface="Courier New" pitchFamily="49" charset="0"/>
              </a:rPr>
              <a:t>ServiceHandle.h</a:t>
            </a:r>
            <a:r>
              <a:rPr lang="en-US" sz="1400" b="1" dirty="0">
                <a:latin typeface="Courier New" pitchFamily="49" charset="0"/>
              </a:rPr>
              <a:t>"</a:t>
            </a:r>
          </a:p>
          <a:p>
            <a:pPr>
              <a:buFont typeface="Wingdings" pitchFamily="2" charset="2"/>
              <a:buNone/>
            </a:pPr>
            <a:endParaRPr lang="en-US" sz="800" b="1" dirty="0"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class </a:t>
            </a:r>
            <a:r>
              <a:rPr lang="en-US" sz="1400" b="1" dirty="0" err="1">
                <a:latin typeface="Courier New" pitchFamily="49" charset="0"/>
              </a:rPr>
              <a:t>StoreGateSvc</a:t>
            </a:r>
            <a:r>
              <a:rPr lang="en-US" sz="1400" b="1" dirty="0" smtClean="0">
                <a:latin typeface="Courier New" pitchFamily="49" charset="0"/>
              </a:rPr>
              <a:t>;	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Forward declaration</a:t>
            </a:r>
            <a:endParaRPr lang="en-US" sz="14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endParaRPr lang="en-US" sz="8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class </a:t>
            </a: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 smtClean="0">
                <a:latin typeface="Courier New" pitchFamily="49" charset="0"/>
              </a:rPr>
              <a:t> </a:t>
            </a:r>
            <a:r>
              <a:rPr lang="en-US" sz="1400" b="1" dirty="0">
                <a:latin typeface="Courier New" pitchFamily="49" charset="0"/>
              </a:rPr>
              <a:t>: public Algorithm { </a:t>
            </a:r>
          </a:p>
          <a:p>
            <a:pPr>
              <a:buFont typeface="Wingdings" pitchFamily="2" charset="2"/>
              <a:buNone/>
            </a:pPr>
            <a:endParaRPr lang="en-US" sz="8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public: ///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Gaudi boilerplate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///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Constructor with parameters: 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</a:t>
            </a: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 smtClean="0">
                <a:latin typeface="Courier New" pitchFamily="49" charset="0"/>
              </a:rPr>
              <a:t>(const </a:t>
            </a:r>
            <a:r>
              <a:rPr lang="en-US" sz="1400" b="1" dirty="0">
                <a:latin typeface="Courier New" pitchFamily="49" charset="0"/>
              </a:rPr>
              <a:t>std::string&amp; name, </a:t>
            </a:r>
            <a:r>
              <a:rPr lang="en-US" sz="1400" b="1" dirty="0" err="1">
                <a:latin typeface="Courier New" pitchFamily="49" charset="0"/>
              </a:rPr>
              <a:t>ISvcLocator</a:t>
            </a:r>
            <a:r>
              <a:rPr lang="en-US" sz="1400" b="1" dirty="0">
                <a:latin typeface="Courier New" pitchFamily="49" charset="0"/>
              </a:rPr>
              <a:t>* </a:t>
            </a:r>
            <a:r>
              <a:rPr lang="en-US" sz="1400" b="1" dirty="0" err="1">
                <a:latin typeface="Courier New" pitchFamily="49" charset="0"/>
              </a:rPr>
              <a:t>pSvcLocator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///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Destructor: 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virtual </a:t>
            </a:r>
            <a:r>
              <a:rPr lang="en-US" sz="1400" b="1" dirty="0" smtClean="0">
                <a:latin typeface="Courier New" pitchFamily="49" charset="0"/>
              </a:rPr>
              <a:t>~</a:t>
            </a: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>
                <a:latin typeface="Courier New" pitchFamily="49" charset="0"/>
              </a:rPr>
              <a:t>(); 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virtual </a:t>
            </a: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initialize();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virtual </a:t>
            </a: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finalize();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virtual </a:t>
            </a: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execute();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…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private: ///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Handle to use services e.g., </a:t>
            </a:r>
            <a:r>
              <a:rPr lang="en-US" sz="1400" b="1" dirty="0" err="1">
                <a:solidFill>
                  <a:schemeClr val="accent1"/>
                </a:solidFill>
                <a:latin typeface="Courier New" pitchFamily="49" charset="0"/>
              </a:rPr>
              <a:t>StoreGate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</a:t>
            </a:r>
            <a:r>
              <a:rPr lang="en-US" sz="1400" b="1" dirty="0" err="1">
                <a:latin typeface="Courier New" pitchFamily="49" charset="0"/>
              </a:rPr>
              <a:t>ServiceHandle</a:t>
            </a:r>
            <a:r>
              <a:rPr lang="en-US" sz="1400" b="1" dirty="0">
                <a:latin typeface="Courier New" pitchFamily="49" charset="0"/>
              </a:rPr>
              <a:t>&lt;</a:t>
            </a:r>
            <a:r>
              <a:rPr lang="en-US" sz="1400" b="1" dirty="0" err="1">
                <a:latin typeface="Courier New" pitchFamily="49" charset="0"/>
              </a:rPr>
              <a:t>StoreGateSvc</a:t>
            </a:r>
            <a:r>
              <a:rPr lang="en-US" sz="1400" b="1" dirty="0">
                <a:latin typeface="Courier New" pitchFamily="49" charset="0"/>
              </a:rPr>
              <a:t>&gt; </a:t>
            </a:r>
            <a:r>
              <a:rPr lang="en-US" sz="1400" b="1" dirty="0" err="1">
                <a:latin typeface="Courier New" pitchFamily="49" charset="0"/>
              </a:rPr>
              <a:t>m_storeGate</a:t>
            </a:r>
            <a:r>
              <a:rPr lang="en-US" sz="1400" b="1" dirty="0" smtClean="0">
                <a:latin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/// </a:t>
            </a:r>
            <a:r>
              <a:rPr lang="en-US" sz="1400" b="1" dirty="0" err="1" smtClean="0">
                <a:solidFill>
                  <a:schemeClr val="accent1"/>
                </a:solidFill>
                <a:latin typeface="Courier New" pitchFamily="49" charset="0"/>
              </a:rPr>
              <a:t>cutOff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 (e.g.) property, configurable by </a:t>
            </a:r>
            <a:r>
              <a:rPr lang="en-US" sz="1400" b="1" dirty="0" err="1" smtClean="0">
                <a:solidFill>
                  <a:schemeClr val="accent1"/>
                </a:solidFill>
                <a:latin typeface="Courier New" pitchFamily="49" charset="0"/>
              </a:rPr>
              <a:t>jobOptions</a:t>
            </a:r>
            <a:endParaRPr lang="en-US" sz="1400" b="1" dirty="0" smtClean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</a:t>
            </a:r>
            <a:r>
              <a:rPr lang="en-US" sz="1400" b="1" dirty="0" err="1" smtClean="0">
                <a:latin typeface="Courier New" pitchFamily="49" charset="0"/>
              </a:rPr>
              <a:t>DoubleProperty</a:t>
            </a:r>
            <a:r>
              <a:rPr lang="en-US" sz="1400" b="1" dirty="0" smtClean="0">
                <a:latin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</a:rPr>
              <a:t>m_cutOff</a:t>
            </a:r>
            <a:r>
              <a:rPr lang="en-US" sz="1400" b="1" dirty="0" smtClean="0">
                <a:latin typeface="Courier New" pitchFamily="49" charset="0"/>
              </a:rPr>
              <a:t>;</a:t>
            </a:r>
            <a:endParaRPr lang="en-US" sz="14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};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81000" y="914400"/>
            <a:ext cx="7924800" cy="53340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Athena Algorithms (3):	Implementation source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1400" b="1" dirty="0">
                <a:latin typeface="Courier New" pitchFamily="49" charset="0"/>
              </a:rPr>
              <a:t>#include </a:t>
            </a:r>
            <a:r>
              <a:rPr lang="en-US" sz="1400" b="1" dirty="0" smtClean="0">
                <a:latin typeface="Courier New" pitchFamily="49" charset="0"/>
              </a:rPr>
              <a:t>"</a:t>
            </a:r>
            <a:r>
              <a:rPr lang="en-US" sz="1400" b="1" dirty="0" err="1" smtClean="0">
                <a:latin typeface="Courier New" pitchFamily="49" charset="0"/>
              </a:rPr>
              <a:t>JetMaker.h</a:t>
            </a:r>
            <a:r>
              <a:rPr lang="en-US" sz="1400" b="1" dirty="0">
                <a:latin typeface="Courier New" pitchFamily="49" charset="0"/>
              </a:rPr>
              <a:t>"</a:t>
            </a:r>
          </a:p>
          <a:p>
            <a:pPr>
              <a:buFont typeface="Wingdings" pitchFamily="2" charset="2"/>
              <a:buNone/>
            </a:pPr>
            <a:endParaRPr lang="en-US" sz="8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 smtClean="0">
                <a:latin typeface="Courier New" pitchFamily="49" charset="0"/>
              </a:rPr>
              <a:t>::</a:t>
            </a: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 smtClean="0">
                <a:latin typeface="Courier New" pitchFamily="49" charset="0"/>
              </a:rPr>
              <a:t>(const </a:t>
            </a:r>
            <a:r>
              <a:rPr lang="en-US" sz="1400" b="1" dirty="0">
                <a:latin typeface="Courier New" pitchFamily="49" charset="0"/>
              </a:rPr>
              <a:t>std::string&amp; name, </a:t>
            </a:r>
            <a:r>
              <a:rPr lang="en-US" sz="1400" b="1" dirty="0" err="1">
                <a:latin typeface="Courier New" pitchFamily="49" charset="0"/>
              </a:rPr>
              <a:t>ISvcLocator</a:t>
            </a:r>
            <a:r>
              <a:rPr lang="en-US" sz="1400" b="1" dirty="0">
                <a:latin typeface="Courier New" pitchFamily="49" charset="0"/>
              </a:rPr>
              <a:t>* </a:t>
            </a:r>
            <a:r>
              <a:rPr lang="en-US" sz="1400" b="1" dirty="0" err="1">
                <a:latin typeface="Courier New" pitchFamily="49" charset="0"/>
              </a:rPr>
              <a:t>pSvcLocator</a:t>
            </a:r>
            <a:r>
              <a:rPr lang="en-US" sz="1400" b="1" dirty="0">
                <a:latin typeface="Courier New" pitchFamily="49" charset="0"/>
              </a:rPr>
              <a:t>) : Algorithm(name, </a:t>
            </a:r>
            <a:r>
              <a:rPr lang="en-US" sz="1400" b="1" dirty="0" err="1">
                <a:latin typeface="Courier New" pitchFamily="49" charset="0"/>
              </a:rPr>
              <a:t>pSvcLocator</a:t>
            </a:r>
            <a:r>
              <a:rPr lang="en-US" sz="1400" b="1" dirty="0">
                <a:latin typeface="Courier New" pitchFamily="49" charset="0"/>
              </a:rPr>
              <a:t>), </a:t>
            </a:r>
            <a:r>
              <a:rPr lang="en-US" sz="1400" b="1" dirty="0" err="1">
                <a:latin typeface="Courier New" pitchFamily="49" charset="0"/>
              </a:rPr>
              <a:t>m_storeGate</a:t>
            </a:r>
            <a:r>
              <a:rPr lang="en-US" sz="1400" b="1" dirty="0">
                <a:latin typeface="Courier New" pitchFamily="49" charset="0"/>
              </a:rPr>
              <a:t>("</a:t>
            </a:r>
            <a:r>
              <a:rPr lang="en-US" sz="1400" b="1" dirty="0" err="1">
                <a:latin typeface="Courier New" pitchFamily="49" charset="0"/>
              </a:rPr>
              <a:t>StoreGateSvc</a:t>
            </a:r>
            <a:r>
              <a:rPr lang="en-US" sz="1400" b="1" dirty="0">
                <a:latin typeface="Courier New" pitchFamily="49" charset="0"/>
              </a:rPr>
              <a:t>", name) {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Property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declaration (label, variable, description)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</a:t>
            </a:r>
            <a:r>
              <a:rPr lang="en-US" sz="1400" b="1" dirty="0" err="1" smtClean="0">
                <a:latin typeface="Courier New" pitchFamily="49" charset="0"/>
              </a:rPr>
              <a:t>declareProperty</a:t>
            </a:r>
            <a:r>
              <a:rPr lang="en-US" sz="1400" b="1" dirty="0" smtClean="0">
                <a:latin typeface="Courier New" pitchFamily="49" charset="0"/>
              </a:rPr>
              <a:t>("</a:t>
            </a:r>
            <a:r>
              <a:rPr lang="en-US" sz="1400" b="1" dirty="0" err="1" smtClean="0">
                <a:latin typeface="Courier New" pitchFamily="49" charset="0"/>
              </a:rPr>
              <a:t>CutOff</a:t>
            </a:r>
            <a:r>
              <a:rPr lang="en-US" sz="1400" b="1" dirty="0" smtClean="0">
                <a:latin typeface="Courier New" pitchFamily="49" charset="0"/>
              </a:rPr>
              <a:t>", </a:t>
            </a:r>
            <a:r>
              <a:rPr lang="en-US" sz="1400" b="1" dirty="0" err="1" smtClean="0">
                <a:latin typeface="Courier New" pitchFamily="49" charset="0"/>
              </a:rPr>
              <a:t>m_cutOff</a:t>
            </a:r>
            <a:r>
              <a:rPr lang="en-US" sz="1400" b="1" dirty="0" smtClean="0">
                <a:latin typeface="Courier New" pitchFamily="49" charset="0"/>
              </a:rPr>
              <a:t>, "KT Jet cut off parameter");}</a:t>
            </a:r>
            <a:endParaRPr lang="en-US" sz="14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 smtClean="0">
                <a:latin typeface="Courier New" pitchFamily="49" charset="0"/>
              </a:rPr>
              <a:t>::~</a:t>
            </a: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>
                <a:latin typeface="Courier New" pitchFamily="49" charset="0"/>
              </a:rPr>
              <a:t>() {} </a:t>
            </a:r>
          </a:p>
          <a:p>
            <a:pPr>
              <a:buFont typeface="Wingdings" pitchFamily="2" charset="2"/>
              <a:buNone/>
            </a:pP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>
                <a:latin typeface="Courier New" pitchFamily="49" charset="0"/>
              </a:rPr>
              <a:t>::initialize() {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Get handle for </a:t>
            </a:r>
            <a:r>
              <a:rPr lang="en-US" sz="1400" b="1" dirty="0" err="1">
                <a:solidFill>
                  <a:schemeClr val="accent1"/>
                </a:solidFill>
                <a:latin typeface="Courier New" pitchFamily="49" charset="0"/>
              </a:rPr>
              <a:t>StoreGateSvc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 and cache it: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</a:t>
            </a: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status = </a:t>
            </a:r>
            <a:r>
              <a:rPr lang="en-US" sz="1400" b="1" dirty="0" err="1">
                <a:latin typeface="Courier New" pitchFamily="49" charset="0"/>
              </a:rPr>
              <a:t>m_storeGate.retrieve</a:t>
            </a:r>
            <a:r>
              <a:rPr lang="en-US" sz="1400" b="1" dirty="0" smtClean="0">
                <a:latin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check status</a:t>
            </a:r>
            <a:endParaRPr lang="en-US" sz="14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if (!</a:t>
            </a:r>
            <a:r>
              <a:rPr lang="en-US" sz="1400" b="1" dirty="0" err="1">
                <a:latin typeface="Courier New" pitchFamily="49" charset="0"/>
              </a:rPr>
              <a:t>status.isSuccess</a:t>
            </a:r>
            <a:r>
              <a:rPr lang="en-US" sz="1400" b="1" dirty="0">
                <a:latin typeface="Courier New" pitchFamily="49" charset="0"/>
              </a:rPr>
              <a:t>()) </a:t>
            </a:r>
            <a:r>
              <a:rPr lang="en-US" sz="1400" b="1" dirty="0" smtClean="0">
                <a:latin typeface="Courier New" pitchFamily="49" charset="0"/>
              </a:rPr>
              <a:t>{</a:t>
            </a:r>
            <a:endParaRPr lang="en-US" sz="1400" b="1" dirty="0" smtClean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      </a:t>
            </a:r>
            <a:r>
              <a:rPr lang="en-US" sz="1400" b="1" dirty="0" smtClean="0">
                <a:latin typeface="Courier New" pitchFamily="49" charset="0"/>
              </a:rPr>
              <a:t>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get message service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      </a:t>
            </a:r>
            <a:r>
              <a:rPr lang="en-US" sz="1400" b="1" dirty="0" err="1">
                <a:latin typeface="Courier New" pitchFamily="49" charset="0"/>
              </a:rPr>
              <a:t>MsgStream</a:t>
            </a:r>
            <a:r>
              <a:rPr lang="en-US" sz="1400" b="1" dirty="0">
                <a:latin typeface="Courier New" pitchFamily="49" charset="0"/>
              </a:rPr>
              <a:t> log(</a:t>
            </a:r>
            <a:r>
              <a:rPr lang="en-US" sz="1400" b="1" dirty="0" err="1">
                <a:latin typeface="Courier New" pitchFamily="49" charset="0"/>
              </a:rPr>
              <a:t>msgSvc</a:t>
            </a:r>
            <a:r>
              <a:rPr lang="en-US" sz="1400" b="1" dirty="0">
                <a:latin typeface="Courier New" pitchFamily="49" charset="0"/>
              </a:rPr>
              <a:t>(), name</a:t>
            </a:r>
            <a:r>
              <a:rPr lang="en-US" sz="1400" b="1" dirty="0" smtClean="0">
                <a:latin typeface="Courier New" pitchFamily="49" charset="0"/>
              </a:rPr>
              <a:t>());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      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log error message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      log </a:t>
            </a:r>
            <a:r>
              <a:rPr lang="en-US" sz="1400" b="1" dirty="0">
                <a:latin typeface="Courier New" pitchFamily="49" charset="0"/>
              </a:rPr>
              <a:t>&lt;&lt; MSG::ERROR &lt;&lt; "Unable to retrieve </a:t>
            </a:r>
            <a:r>
              <a:rPr lang="en-US" sz="1400" b="1" dirty="0" err="1">
                <a:latin typeface="Courier New" pitchFamily="49" charset="0"/>
              </a:rPr>
              <a:t>StoreGateSvc</a:t>
            </a:r>
            <a:r>
              <a:rPr lang="en-US" sz="1400" b="1" dirty="0">
                <a:latin typeface="Courier New" pitchFamily="49" charset="0"/>
              </a:rPr>
              <a:t>" &lt;&lt; </a:t>
            </a:r>
            <a:r>
              <a:rPr lang="en-US" sz="1400" b="1" dirty="0" err="1">
                <a:latin typeface="Courier New" pitchFamily="49" charset="0"/>
              </a:rPr>
              <a:t>endreq</a:t>
            </a:r>
            <a:r>
              <a:rPr lang="en-US" sz="1400" b="1" dirty="0">
                <a:latin typeface="Courier New" pitchFamily="49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   return(</a:t>
            </a: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::FAILURE);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}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…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return(status);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}</a:t>
            </a:r>
            <a:endParaRPr lang="en-US" sz="1400" b="1" dirty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81000" y="914400"/>
            <a:ext cx="7924800" cy="51816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Athena Algorithms (4):	Implementation source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>
                <a:latin typeface="Courier New" pitchFamily="49" charset="0"/>
              </a:rPr>
              <a:t>::finalize() {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</a:t>
            </a: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status = </a:t>
            </a:r>
            <a:r>
              <a:rPr lang="en-US" sz="1400" b="1" dirty="0" err="1">
                <a:latin typeface="Courier New" pitchFamily="49" charset="0"/>
              </a:rPr>
              <a:t>m_storeGate.release</a:t>
            </a:r>
            <a:r>
              <a:rPr lang="en-US" sz="1400" b="1" dirty="0">
                <a:latin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check status…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…</a:t>
            </a:r>
            <a:endParaRPr lang="en-US" sz="14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return(status);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}</a:t>
            </a:r>
          </a:p>
          <a:p>
            <a:pPr>
              <a:buFont typeface="Wingdings" pitchFamily="2" charset="2"/>
              <a:buNone/>
            </a:pPr>
            <a:endParaRPr lang="en-US" sz="8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</a:rPr>
              <a:t>JetMaker</a:t>
            </a:r>
            <a:r>
              <a:rPr lang="en-US" sz="1400" b="1" dirty="0">
                <a:latin typeface="Courier New" pitchFamily="49" charset="0"/>
              </a:rPr>
              <a:t>::execute() {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Do the real work once for each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event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const </a:t>
            </a:r>
            <a:r>
              <a:rPr lang="en-US" sz="1400" b="1" dirty="0" err="1" smtClean="0">
                <a:latin typeface="Courier New" pitchFamily="49" charset="0"/>
              </a:rPr>
              <a:t>TrackCollection</a:t>
            </a:r>
            <a:r>
              <a:rPr lang="en-US" sz="1400" b="1" dirty="0" smtClean="0">
                <a:latin typeface="Courier New" pitchFamily="49" charset="0"/>
              </a:rPr>
              <a:t>* </a:t>
            </a:r>
            <a:r>
              <a:rPr lang="en-US" sz="1400" b="1" dirty="0" err="1" smtClean="0">
                <a:latin typeface="Courier New" pitchFamily="49" charset="0"/>
              </a:rPr>
              <a:t>trackColl</a:t>
            </a:r>
            <a:r>
              <a:rPr lang="en-US" sz="1400" b="1" dirty="0" smtClean="0">
                <a:latin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</a:t>
            </a:r>
            <a:r>
              <a:rPr lang="en-US" sz="1400" b="1" dirty="0" err="1" smtClean="0">
                <a:latin typeface="Courier New" pitchFamily="49" charset="0"/>
              </a:rPr>
              <a:t>StatusCode</a:t>
            </a:r>
            <a:r>
              <a:rPr lang="en-US" sz="1400" b="1" dirty="0" smtClean="0">
                <a:latin typeface="Courier New" pitchFamily="49" charset="0"/>
              </a:rPr>
              <a:t> status = </a:t>
            </a:r>
            <a:r>
              <a:rPr lang="en-US" sz="1400" b="1" dirty="0" err="1" smtClean="0">
                <a:latin typeface="Courier New" pitchFamily="49" charset="0"/>
              </a:rPr>
              <a:t>m_storeGate</a:t>
            </a:r>
            <a:r>
              <a:rPr lang="en-US" sz="1400" b="1" dirty="0" smtClean="0">
                <a:latin typeface="Courier New" pitchFamily="49" charset="0"/>
              </a:rPr>
              <a:t>-&gt;retrieve(</a:t>
            </a:r>
            <a:r>
              <a:rPr lang="en-US" sz="1400" b="1" dirty="0" err="1" smtClean="0">
                <a:latin typeface="Courier New" pitchFamily="49" charset="0"/>
              </a:rPr>
              <a:t>trackColl</a:t>
            </a:r>
            <a:r>
              <a:rPr lang="en-US" sz="1400" b="1" dirty="0" smtClean="0">
                <a:latin typeface="Courier New" pitchFamily="49" charset="0"/>
              </a:rPr>
              <a:t>, key);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Let’s use those tracks to make our very own jets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…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</a:t>
            </a:r>
            <a:r>
              <a:rPr lang="en-US" sz="1400" b="1" dirty="0" err="1" smtClean="0">
                <a:latin typeface="Courier New" pitchFamily="49" charset="0"/>
              </a:rPr>
              <a:t>JetCollection</a:t>
            </a:r>
            <a:r>
              <a:rPr lang="en-US" sz="1400" b="1" dirty="0" smtClean="0">
                <a:latin typeface="Courier New" pitchFamily="49" charset="0"/>
              </a:rPr>
              <a:t>* </a:t>
            </a:r>
            <a:r>
              <a:rPr lang="en-US" sz="1400" b="1" dirty="0" err="1" smtClean="0">
                <a:latin typeface="Courier New" pitchFamily="49" charset="0"/>
              </a:rPr>
              <a:t>jetColl</a:t>
            </a:r>
            <a:r>
              <a:rPr lang="en-US" sz="1400" b="1" dirty="0" smtClean="0">
                <a:latin typeface="Courier New" pitchFamily="49" charset="0"/>
              </a:rPr>
              <a:t> = new </a:t>
            </a:r>
            <a:r>
              <a:rPr lang="en-US" sz="1400" b="1" dirty="0" err="1" smtClean="0">
                <a:latin typeface="Courier New" pitchFamily="49" charset="0"/>
              </a:rPr>
              <a:t>JetCollection</a:t>
            </a:r>
            <a:r>
              <a:rPr lang="en-US" sz="1400" b="1" dirty="0" smtClean="0">
                <a:latin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pushing Jets into a container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</a:t>
            </a:r>
            <a:r>
              <a:rPr lang="en-US" sz="1400" b="1" dirty="0" err="1" smtClean="0">
                <a:latin typeface="Courier New" pitchFamily="49" charset="0"/>
              </a:rPr>
              <a:t>StatusCode</a:t>
            </a:r>
            <a:r>
              <a:rPr lang="en-US" sz="1400" b="1" dirty="0" smtClean="0">
                <a:latin typeface="Courier New" pitchFamily="49" charset="0"/>
              </a:rPr>
              <a:t> status = </a:t>
            </a:r>
            <a:r>
              <a:rPr lang="en-US" sz="1400" b="1" dirty="0" err="1" smtClean="0">
                <a:latin typeface="Courier New" pitchFamily="49" charset="0"/>
              </a:rPr>
              <a:t>m_storeGate</a:t>
            </a:r>
            <a:r>
              <a:rPr lang="en-US" sz="1400" b="1" dirty="0" smtClean="0">
                <a:latin typeface="Courier New" pitchFamily="49" charset="0"/>
              </a:rPr>
              <a:t>-&gt;record(</a:t>
            </a:r>
            <a:r>
              <a:rPr lang="en-US" sz="1400" b="1" dirty="0" err="1" smtClean="0">
                <a:latin typeface="Courier New" pitchFamily="49" charset="0"/>
              </a:rPr>
              <a:t>jetColl</a:t>
            </a:r>
            <a:r>
              <a:rPr lang="en-US" sz="1400" b="1" dirty="0" smtClean="0">
                <a:latin typeface="Courier New" pitchFamily="49" charset="0"/>
              </a:rPr>
              <a:t>, "</a:t>
            </a:r>
            <a:r>
              <a:rPr lang="en-US" sz="1400" b="1" dirty="0" err="1" smtClean="0">
                <a:latin typeface="Courier New" pitchFamily="49" charset="0"/>
              </a:rPr>
              <a:t>PetersFavorite</a:t>
            </a:r>
            <a:r>
              <a:rPr lang="en-US" sz="1400" b="1" dirty="0" smtClean="0">
                <a:latin typeface="Courier New" pitchFamily="49" charset="0"/>
              </a:rPr>
              <a:t>");</a:t>
            </a:r>
            <a:endParaRPr lang="en-US" sz="1400" b="1" dirty="0" smtClean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	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check status…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…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return(status);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}</a:t>
            </a:r>
            <a:endParaRPr lang="en-US" sz="1400" b="1" dirty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Athena </a:t>
            </a:r>
            <a:r>
              <a:rPr lang="en-US" dirty="0" err="1" smtClean="0"/>
              <a:t>AlgTools</a:t>
            </a:r>
            <a:r>
              <a:rPr lang="en-US" dirty="0" smtClean="0"/>
              <a:t> (1):		Interface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AlgTools</a:t>
            </a:r>
            <a:r>
              <a:rPr lang="en-US" dirty="0" smtClean="0"/>
              <a:t> operate on </a:t>
            </a:r>
            <a:r>
              <a:rPr lang="en-US" b="1" dirty="0" smtClean="0"/>
              <a:t>input data</a:t>
            </a:r>
            <a:r>
              <a:rPr lang="en-US" dirty="0" smtClean="0"/>
              <a:t> and can generate </a:t>
            </a:r>
            <a:r>
              <a:rPr lang="en-US" b="1" dirty="0" smtClean="0"/>
              <a:t>output data</a:t>
            </a:r>
            <a:r>
              <a:rPr lang="en-US" dirty="0" smtClean="0"/>
              <a:t>, it can be </a:t>
            </a:r>
            <a:r>
              <a:rPr lang="en-US" b="1" dirty="0" smtClean="0"/>
              <a:t>executed multiple times per event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Can be called by an </a:t>
            </a:r>
            <a:r>
              <a:rPr lang="en-US" b="1" dirty="0" smtClean="0">
                <a:latin typeface="Courier New" pitchFamily="49" charset="0"/>
              </a:rPr>
              <a:t>Algorithm</a:t>
            </a:r>
            <a:r>
              <a:rPr lang="en-US" dirty="0" smtClean="0"/>
              <a:t> using an </a:t>
            </a:r>
            <a:r>
              <a:rPr lang="en-US" b="1" dirty="0" smtClean="0">
                <a:solidFill>
                  <a:schemeClr val="accent1"/>
                </a:solidFill>
              </a:rPr>
              <a:t>interface</a:t>
            </a:r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</a:rPr>
              <a:t>I&lt;</a:t>
            </a:r>
            <a:r>
              <a:rPr lang="en-US" b="1" dirty="0" err="1" smtClean="0">
                <a:latin typeface="Courier New" pitchFamily="49" charset="0"/>
              </a:rPr>
              <a:t>AlgToolName</a:t>
            </a:r>
            <a:r>
              <a:rPr lang="en-US" b="1" dirty="0" smtClean="0">
                <a:latin typeface="Courier New" pitchFamily="49" charset="0"/>
              </a:rPr>
              <a:t>&gt;</a:t>
            </a:r>
            <a:endParaRPr lang="en-US" dirty="0" smtClean="0"/>
          </a:p>
          <a:p>
            <a:r>
              <a:rPr lang="en-US" dirty="0" smtClean="0"/>
              <a:t>There can be </a:t>
            </a:r>
            <a:r>
              <a:rPr lang="en-US" b="1" dirty="0" smtClean="0"/>
              <a:t>multiple implementations </a:t>
            </a:r>
            <a:r>
              <a:rPr lang="en-US" dirty="0" smtClean="0"/>
              <a:t>of the same interface. </a:t>
            </a:r>
          </a:p>
          <a:p>
            <a:pPr lvl="1"/>
            <a:r>
              <a:rPr lang="en-US" dirty="0" smtClean="0"/>
              <a:t>E.g.: an </a:t>
            </a:r>
            <a:r>
              <a:rPr lang="en-US" dirty="0" err="1" smtClean="0"/>
              <a:t>IJetMakerTool</a:t>
            </a:r>
            <a:r>
              <a:rPr lang="en-US" dirty="0" smtClean="0"/>
              <a:t> could have two concrete implementation as </a:t>
            </a:r>
            <a:r>
              <a:rPr lang="en-US" dirty="0" err="1" smtClean="0"/>
              <a:t>KTJetMakerTool</a:t>
            </a:r>
            <a:r>
              <a:rPr lang="en-US" dirty="0" smtClean="0"/>
              <a:t> and </a:t>
            </a:r>
            <a:r>
              <a:rPr lang="en-US" dirty="0" err="1" smtClean="0"/>
              <a:t>ConeJetMakerTool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Using the interface will allow the Algorithm to be configured to use either KT or Cone.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E38D1-5A2D-4530-BF04-D34C7E559FAA}" type="slidenum">
              <a:rPr lang="en-US"/>
              <a:pPr/>
              <a:t>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Peter van Gemmeren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Introduction to Athena and StoreGate                                                                   ANL ASC Analysis Workshop, 14th July 2008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1000" y="914400"/>
            <a:ext cx="7924800" cy="51816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Athena </a:t>
            </a:r>
            <a:r>
              <a:rPr lang="en-US" dirty="0" err="1"/>
              <a:t>AlgTools</a:t>
            </a:r>
            <a:r>
              <a:rPr lang="en-US" dirty="0"/>
              <a:t> (2):		Implementation header (in </a:t>
            </a:r>
            <a:r>
              <a:rPr lang="en-US" dirty="0" err="1"/>
              <a:t>src</a:t>
            </a:r>
            <a:r>
              <a:rPr lang="en-US" dirty="0"/>
              <a:t>)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7935913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</a:rPr>
              <a:t>GaudiKernel</a:t>
            </a:r>
            <a:r>
              <a:rPr lang="en-US" sz="1400" dirty="0">
                <a:latin typeface="Courier New" pitchFamily="49" charset="0"/>
              </a:rPr>
              <a:t>/</a:t>
            </a:r>
            <a:r>
              <a:rPr lang="en-US" sz="1400" dirty="0" err="1">
                <a:latin typeface="Courier New" pitchFamily="49" charset="0"/>
              </a:rPr>
              <a:t>AlgTool.h</a:t>
            </a:r>
            <a:r>
              <a:rPr lang="en-US" sz="1400" dirty="0">
                <a:latin typeface="Courier New" pitchFamily="49" charset="0"/>
              </a:rPr>
              <a:t>"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#include "&lt;dir&gt;/</a:t>
            </a:r>
            <a:r>
              <a:rPr lang="en-US" sz="1400" dirty="0" err="1" smtClean="0">
                <a:latin typeface="Courier New" pitchFamily="49" charset="0"/>
              </a:rPr>
              <a:t>IJetHelper.h</a:t>
            </a:r>
            <a:r>
              <a:rPr lang="en-US" sz="1400" dirty="0">
                <a:latin typeface="Courier New" pitchFamily="49" charset="0"/>
              </a:rPr>
              <a:t>"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class </a:t>
            </a:r>
            <a:r>
              <a:rPr lang="en-US" sz="1400" dirty="0" err="1">
                <a:latin typeface="Courier New" pitchFamily="49" charset="0"/>
              </a:rPr>
              <a:t>StoreGateSvc</a:t>
            </a:r>
            <a:r>
              <a:rPr lang="en-US" sz="1400" dirty="0">
                <a:latin typeface="Courier New" pitchFamily="49" charset="0"/>
              </a:rPr>
              <a:t>;</a:t>
            </a:r>
          </a:p>
          <a:p>
            <a:pPr>
              <a:buFont typeface="Wingdings" pitchFamily="2" charset="2"/>
              <a:buNone/>
            </a:pPr>
            <a:endParaRPr lang="en-US" sz="1400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class </a:t>
            </a: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: virtual public </a:t>
            </a:r>
            <a:r>
              <a:rPr lang="en-US" sz="1400" dirty="0" err="1" smtClean="0">
                <a:latin typeface="Courier New" pitchFamily="49" charset="0"/>
              </a:rPr>
              <a:t>IJetHelper</a:t>
            </a:r>
            <a:r>
              <a:rPr lang="en-US" sz="1400" dirty="0">
                <a:latin typeface="Courier New" pitchFamily="49" charset="0"/>
              </a:rPr>
              <a:t>, public </a:t>
            </a:r>
            <a:r>
              <a:rPr lang="en-US" sz="1400" dirty="0" err="1">
                <a:latin typeface="Courier New" pitchFamily="49" charset="0"/>
              </a:rPr>
              <a:t>AlgTool</a:t>
            </a:r>
            <a:r>
              <a:rPr lang="en-US" sz="1400" dirty="0">
                <a:latin typeface="Courier New" pitchFamily="49" charset="0"/>
              </a:rPr>
              <a:t> { 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public: /// Gaudi boilerplate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///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Constructor with parameters: 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 smtClean="0">
                <a:latin typeface="Courier New" pitchFamily="49" charset="0"/>
              </a:rPr>
              <a:t>(const </a:t>
            </a:r>
            <a:r>
              <a:rPr lang="en-US" sz="1400" dirty="0">
                <a:latin typeface="Courier New" pitchFamily="49" charset="0"/>
              </a:rPr>
              <a:t>std::string&amp; type, const std::string&amp; name, 			const </a:t>
            </a:r>
            <a:r>
              <a:rPr lang="en-US" sz="1400" dirty="0" err="1">
                <a:latin typeface="Courier New" pitchFamily="49" charset="0"/>
              </a:rPr>
              <a:t>IInterface</a:t>
            </a:r>
            <a:r>
              <a:rPr lang="en-US" sz="1400" dirty="0">
                <a:latin typeface="Courier New" pitchFamily="49" charset="0"/>
              </a:rPr>
              <a:t>* parent);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virtual ~</a:t>
            </a: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>
                <a:latin typeface="Courier New" pitchFamily="49" charset="0"/>
              </a:rPr>
              <a:t>(); 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StatusCode</a:t>
            </a:r>
            <a:r>
              <a:rPr lang="en-US" sz="1400" dirty="0">
                <a:latin typeface="Courier New" pitchFamily="49" charset="0"/>
              </a:rPr>
              <a:t> initialize();	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called once, at start of job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StatusCode</a:t>
            </a:r>
            <a:r>
              <a:rPr lang="en-US" sz="1400" dirty="0">
                <a:latin typeface="Courier New" pitchFamily="49" charset="0"/>
              </a:rPr>
              <a:t> finalize(); 	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called once, at end of job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public: // </a:t>
            </a:r>
            <a:r>
              <a:rPr lang="en-US" sz="1400" b="1" dirty="0" err="1">
                <a:solidFill>
                  <a:srgbClr val="00B050"/>
                </a:solidFill>
                <a:latin typeface="Courier New" pitchFamily="49" charset="0"/>
              </a:rPr>
              <a:t>AlgTool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 functionality to be implemented by all </a:t>
            </a:r>
            <a:r>
              <a:rPr lang="en-US" sz="1400" b="1" dirty="0" err="1" smtClean="0">
                <a:solidFill>
                  <a:srgbClr val="00B050"/>
                </a:solidFill>
                <a:latin typeface="Courier New" pitchFamily="49" charset="0"/>
              </a:rPr>
              <a:t>IJetHelper</a:t>
            </a:r>
            <a:endParaRPr lang="en-US" sz="1400" b="1" dirty="0">
              <a:solidFill>
                <a:srgbClr val="00B050"/>
              </a:solidFill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virtual double </a:t>
            </a:r>
            <a:r>
              <a:rPr lang="en-US" sz="1400" dirty="0" err="1">
                <a:latin typeface="Courier New" pitchFamily="49" charset="0"/>
              </a:rPr>
              <a:t>helpWork</a:t>
            </a:r>
            <a:r>
              <a:rPr lang="en-US" sz="1400" dirty="0">
                <a:latin typeface="Courier New" pitchFamily="49" charset="0"/>
              </a:rPr>
              <a:t>(double </a:t>
            </a:r>
            <a:r>
              <a:rPr lang="en-US" sz="1400" dirty="0" err="1">
                <a:latin typeface="Courier New" pitchFamily="49" charset="0"/>
              </a:rPr>
              <a:t>arg</a:t>
            </a:r>
            <a:r>
              <a:rPr lang="en-US" sz="1400" dirty="0">
                <a:latin typeface="Courier New" pitchFamily="49" charset="0"/>
              </a:rPr>
              <a:t>) const;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…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private: /// Handle to use services e.g., StoreGate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ServiceHandle</a:t>
            </a:r>
            <a:r>
              <a:rPr lang="en-US" sz="1400" dirty="0">
                <a:latin typeface="Courier New" pitchFamily="49" charset="0"/>
              </a:rPr>
              <a:t>&lt;</a:t>
            </a:r>
            <a:r>
              <a:rPr lang="en-US" sz="1400" dirty="0" err="1">
                <a:latin typeface="Courier New" pitchFamily="49" charset="0"/>
              </a:rPr>
              <a:t>StoreGateSvc</a:t>
            </a:r>
            <a:r>
              <a:rPr lang="en-US" sz="1400" dirty="0">
                <a:latin typeface="Courier New" pitchFamily="49" charset="0"/>
              </a:rPr>
              <a:t>&gt; </a:t>
            </a:r>
            <a:r>
              <a:rPr lang="en-US" sz="1400" dirty="0" err="1">
                <a:latin typeface="Courier New" pitchFamily="49" charset="0"/>
              </a:rPr>
              <a:t>m_storeGate</a:t>
            </a:r>
            <a:r>
              <a:rPr lang="en-US" sz="1400" dirty="0">
                <a:latin typeface="Courier New" pitchFamily="49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…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};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3A8D6-D82E-45DC-AC3C-29310DAB30F7}" type="slidenum">
              <a:rPr lang="en-US"/>
              <a:pPr/>
              <a:t>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Peter van Gemmeren</a:t>
            </a:r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Introduction to Athena and StoreGate                                                                   ANL ASC Analysis Workshop, 14th July 2008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1000" y="914400"/>
            <a:ext cx="7924800" cy="51054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Athena </a:t>
            </a:r>
            <a:r>
              <a:rPr lang="en-US" dirty="0" err="1"/>
              <a:t>AlgTools</a:t>
            </a:r>
            <a:r>
              <a:rPr lang="en-US" dirty="0"/>
              <a:t> (3):		Implementation source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2296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#include "</a:t>
            </a:r>
            <a:r>
              <a:rPr lang="en-US" sz="1400" dirty="0" err="1" smtClean="0">
                <a:latin typeface="Courier New" pitchFamily="49" charset="0"/>
              </a:rPr>
              <a:t>MyJetHelper.h</a:t>
            </a:r>
            <a:r>
              <a:rPr lang="en-US" sz="1400" dirty="0">
                <a:latin typeface="Courier New" pitchFamily="49" charset="0"/>
              </a:rPr>
              <a:t>"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</a:rPr>
              <a:t>GaudiKernel</a:t>
            </a:r>
            <a:r>
              <a:rPr lang="en-US" sz="1400" dirty="0">
                <a:latin typeface="Courier New" pitchFamily="49" charset="0"/>
              </a:rPr>
              <a:t>/</a:t>
            </a:r>
            <a:r>
              <a:rPr lang="en-US" sz="1400" dirty="0" err="1">
                <a:latin typeface="Courier New" pitchFamily="49" charset="0"/>
              </a:rPr>
              <a:t>IToolSvc.h</a:t>
            </a:r>
            <a:r>
              <a:rPr lang="en-US" sz="1400" dirty="0">
                <a:latin typeface="Courier New" pitchFamily="49" charset="0"/>
              </a:rPr>
              <a:t>"</a:t>
            </a:r>
          </a:p>
          <a:p>
            <a:pPr>
              <a:buFont typeface="Wingdings" pitchFamily="2" charset="2"/>
              <a:buNone/>
            </a:pPr>
            <a:endParaRPr lang="en-US" sz="1400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>
                <a:latin typeface="Courier New" pitchFamily="49" charset="0"/>
              </a:rPr>
              <a:t>::</a:t>
            </a: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 smtClean="0">
                <a:latin typeface="Courier New" pitchFamily="49" charset="0"/>
              </a:rPr>
              <a:t>(const </a:t>
            </a:r>
            <a:r>
              <a:rPr lang="en-US" sz="1400" dirty="0">
                <a:latin typeface="Courier New" pitchFamily="49" charset="0"/>
              </a:rPr>
              <a:t>std::string&amp; </a:t>
            </a:r>
            <a:r>
              <a:rPr lang="en-US" sz="1400" dirty="0" smtClean="0">
                <a:latin typeface="Courier New" pitchFamily="49" charset="0"/>
              </a:rPr>
              <a:t>type, const </a:t>
            </a:r>
            <a:r>
              <a:rPr lang="en-US" sz="1400" dirty="0">
                <a:latin typeface="Courier New" pitchFamily="49" charset="0"/>
              </a:rPr>
              <a:t>std::string&amp; name, const </a:t>
            </a:r>
            <a:r>
              <a:rPr lang="en-US" sz="1400" dirty="0" err="1">
                <a:latin typeface="Courier New" pitchFamily="49" charset="0"/>
              </a:rPr>
              <a:t>IInterface</a:t>
            </a:r>
            <a:r>
              <a:rPr lang="en-US" sz="1400" dirty="0">
                <a:latin typeface="Courier New" pitchFamily="49" charset="0"/>
              </a:rPr>
              <a:t>* parent) : </a:t>
            </a:r>
            <a:r>
              <a:rPr lang="en-US" sz="1400" dirty="0" err="1" smtClean="0">
                <a:latin typeface="Courier New" pitchFamily="49" charset="0"/>
              </a:rPr>
              <a:t>AlgTool</a:t>
            </a:r>
            <a:r>
              <a:rPr lang="en-US" sz="1400" dirty="0" smtClean="0">
                <a:latin typeface="Courier New" pitchFamily="49" charset="0"/>
              </a:rPr>
              <a:t>(type</a:t>
            </a:r>
            <a:r>
              <a:rPr lang="en-US" sz="1400" dirty="0">
                <a:latin typeface="Courier New" pitchFamily="49" charset="0"/>
              </a:rPr>
              <a:t>, name, parent), </a:t>
            </a:r>
            <a:r>
              <a:rPr lang="en-US" sz="1400" dirty="0" err="1">
                <a:latin typeface="Courier New" pitchFamily="49" charset="0"/>
              </a:rPr>
              <a:t>m_storeGate</a:t>
            </a:r>
            <a:r>
              <a:rPr lang="en-US" sz="1400" dirty="0">
                <a:latin typeface="Courier New" pitchFamily="49" charset="0"/>
              </a:rPr>
              <a:t>("</a:t>
            </a:r>
            <a:r>
              <a:rPr lang="en-US" sz="1400" dirty="0" err="1">
                <a:latin typeface="Courier New" pitchFamily="49" charset="0"/>
              </a:rPr>
              <a:t>StoreGateSvc</a:t>
            </a:r>
            <a:r>
              <a:rPr lang="en-US" sz="1400" dirty="0">
                <a:latin typeface="Courier New" pitchFamily="49" charset="0"/>
              </a:rPr>
              <a:t>", name) {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Property declaration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Declare </a:t>
            </a:r>
            <a:r>
              <a:rPr lang="en-US" sz="1400" b="1" dirty="0" err="1" smtClean="0">
                <a:solidFill>
                  <a:srgbClr val="00B050"/>
                </a:solidFill>
                <a:latin typeface="Courier New" pitchFamily="49" charset="0"/>
              </a:rPr>
              <a:t>IJetHelper</a:t>
            </a:r>
            <a:r>
              <a:rPr lang="en-US" sz="1400" b="1" dirty="0" smtClean="0">
                <a:solidFill>
                  <a:srgbClr val="00B050"/>
                </a:solidFill>
                <a:latin typeface="Courier New" pitchFamily="49" charset="0"/>
              </a:rPr>
              <a:t>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interface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 smtClean="0">
                <a:latin typeface="Courier New" pitchFamily="49" charset="0"/>
              </a:rPr>
              <a:t>declareInterface</a:t>
            </a:r>
            <a:r>
              <a:rPr lang="en-US" sz="1400" dirty="0" smtClean="0">
                <a:latin typeface="Courier New" pitchFamily="49" charset="0"/>
              </a:rPr>
              <a:t>&lt;</a:t>
            </a:r>
            <a:r>
              <a:rPr lang="en-US" sz="1400" dirty="0" err="1" smtClean="0">
                <a:latin typeface="Courier New" pitchFamily="49" charset="0"/>
              </a:rPr>
              <a:t>IJetHelper</a:t>
            </a:r>
            <a:r>
              <a:rPr lang="en-US" sz="1400" dirty="0">
                <a:latin typeface="Courier New" pitchFamily="49" charset="0"/>
              </a:rPr>
              <a:t>&gt;(this);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}</a:t>
            </a:r>
          </a:p>
          <a:p>
            <a:pPr>
              <a:buFont typeface="Wingdings" pitchFamily="2" charset="2"/>
              <a:buNone/>
            </a:pP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>
                <a:latin typeface="Courier New" pitchFamily="49" charset="0"/>
              </a:rPr>
              <a:t>::~</a:t>
            </a: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>
                <a:latin typeface="Courier New" pitchFamily="49" charset="0"/>
              </a:rPr>
              <a:t>() {} 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StatusCode</a:t>
            </a:r>
            <a:r>
              <a:rPr lang="en-US" sz="1400" dirty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>
                <a:latin typeface="Courier New" pitchFamily="49" charset="0"/>
              </a:rPr>
              <a:t>::initialize() {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StatusCode</a:t>
            </a:r>
            <a:r>
              <a:rPr lang="en-US" sz="1400" dirty="0">
                <a:latin typeface="Courier New" pitchFamily="49" charset="0"/>
              </a:rPr>
              <a:t> status = ::</a:t>
            </a:r>
            <a:r>
              <a:rPr lang="en-US" sz="1400" dirty="0" err="1">
                <a:latin typeface="Courier New" pitchFamily="49" charset="0"/>
              </a:rPr>
              <a:t>AlgTool</a:t>
            </a:r>
            <a:r>
              <a:rPr lang="en-US" sz="1400" dirty="0">
                <a:latin typeface="Courier New" pitchFamily="49" charset="0"/>
              </a:rPr>
              <a:t>::initialize();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check status…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Get handle for </a:t>
            </a:r>
            <a:r>
              <a:rPr lang="en-US" sz="1400" b="1" dirty="0" err="1">
                <a:solidFill>
                  <a:srgbClr val="00B050"/>
                </a:solidFill>
                <a:latin typeface="Courier New" pitchFamily="49" charset="0"/>
              </a:rPr>
              <a:t>StoreGateSvc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 and cache it: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status = </a:t>
            </a:r>
            <a:r>
              <a:rPr lang="en-US" sz="1400" dirty="0" err="1">
                <a:latin typeface="Courier New" pitchFamily="49" charset="0"/>
              </a:rPr>
              <a:t>m_storeGate.retrieve</a:t>
            </a:r>
            <a:r>
              <a:rPr lang="en-US" sz="1400" dirty="0">
                <a:latin typeface="Courier New" pitchFamily="49" charset="0"/>
              </a:rPr>
              <a:t>();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// check status…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…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return(status);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229DD-94DB-4F3E-99E9-FF892335C2A1}" type="slidenum">
              <a:rPr lang="en-US"/>
              <a:pPr/>
              <a:t>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Peter van Gemmeren</a:t>
            </a: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Introduction to Athena and StoreGate                                                                   ANL ASC Analysis Workshop, 14th July 2008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209800" y="4800600"/>
            <a:ext cx="5715000" cy="11430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81000" y="914400"/>
            <a:ext cx="7924800" cy="32766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Athena Algorithms (4):	Implementation source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400" dirty="0" err="1">
                <a:latin typeface="Courier New" pitchFamily="49" charset="0"/>
              </a:rPr>
              <a:t>StatusCode</a:t>
            </a:r>
            <a:r>
              <a:rPr lang="en-US" sz="1400" dirty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>
                <a:latin typeface="Courier New" pitchFamily="49" charset="0"/>
              </a:rPr>
              <a:t>::finalize() {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err="1">
                <a:latin typeface="Courier New" pitchFamily="49" charset="0"/>
              </a:rPr>
              <a:t>StatusCode</a:t>
            </a:r>
            <a:r>
              <a:rPr lang="en-US" sz="1400" dirty="0">
                <a:latin typeface="Courier New" pitchFamily="49" charset="0"/>
              </a:rPr>
              <a:t> status = </a:t>
            </a:r>
            <a:r>
              <a:rPr lang="en-US" sz="1400" dirty="0" err="1">
                <a:latin typeface="Courier New" pitchFamily="49" charset="0"/>
              </a:rPr>
              <a:t>m_storeGate.release</a:t>
            </a:r>
            <a:r>
              <a:rPr lang="en-US" sz="1400" dirty="0">
                <a:latin typeface="Courier New" pitchFamily="49" charset="0"/>
              </a:rPr>
              <a:t>();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// check status…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…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return(::</a:t>
            </a:r>
            <a:r>
              <a:rPr lang="en-US" sz="1400" dirty="0" err="1">
                <a:latin typeface="Courier New" pitchFamily="49" charset="0"/>
              </a:rPr>
              <a:t>AlgTool</a:t>
            </a:r>
            <a:r>
              <a:rPr lang="en-US" sz="1400" dirty="0">
                <a:latin typeface="Courier New" pitchFamily="49" charset="0"/>
              </a:rPr>
              <a:t>::finalize());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}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double </a:t>
            </a: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>
                <a:latin typeface="Courier New" pitchFamily="49" charset="0"/>
              </a:rPr>
              <a:t>::</a:t>
            </a:r>
            <a:r>
              <a:rPr lang="en-US" sz="1400" dirty="0" err="1">
                <a:latin typeface="Courier New" pitchFamily="49" charset="0"/>
              </a:rPr>
              <a:t>helpWork</a:t>
            </a:r>
            <a:r>
              <a:rPr lang="en-US" sz="1400" dirty="0">
                <a:latin typeface="Courier New" pitchFamily="49" charset="0"/>
              </a:rPr>
              <a:t>(double </a:t>
            </a:r>
            <a:r>
              <a:rPr lang="en-US" sz="1400" dirty="0" err="1">
                <a:latin typeface="Courier New" pitchFamily="49" charset="0"/>
              </a:rPr>
              <a:t>arg</a:t>
            </a:r>
            <a:r>
              <a:rPr lang="en-US" sz="1400" dirty="0">
                <a:latin typeface="Courier New" pitchFamily="49" charset="0"/>
              </a:rPr>
              <a:t>) {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Do the real work each time called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Use </a:t>
            </a:r>
            <a:r>
              <a:rPr lang="en-US" sz="1400" b="1" dirty="0" err="1">
                <a:solidFill>
                  <a:srgbClr val="00B050"/>
                </a:solidFill>
                <a:latin typeface="Courier New" pitchFamily="49" charset="0"/>
              </a:rPr>
              <a:t>m_storeGate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 to retrieve/record data objects to </a:t>
            </a:r>
            <a:r>
              <a:rPr lang="en-US" sz="1400" b="1" dirty="0" err="1">
                <a:solidFill>
                  <a:srgbClr val="00B050"/>
                </a:solidFill>
                <a:latin typeface="Courier New" pitchFamily="49" charset="0"/>
              </a:rPr>
              <a:t>EventStore</a:t>
            </a:r>
            <a:endParaRPr lang="en-US" sz="1400" b="1" dirty="0">
              <a:solidFill>
                <a:srgbClr val="00B050"/>
              </a:solidFill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…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   return(status);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urier New" pitchFamily="49" charset="0"/>
              </a:rPr>
              <a:t>}</a:t>
            </a:r>
          </a:p>
          <a:p>
            <a:pPr>
              <a:buFont typeface="Wingdings" pitchFamily="2" charset="2"/>
              <a:buNone/>
            </a:pPr>
            <a:endParaRPr lang="en-US" sz="1400" dirty="0">
              <a:latin typeface="Courier New" pitchFamily="49" charset="0"/>
            </a:endParaRPr>
          </a:p>
          <a:p>
            <a:r>
              <a:rPr lang="en-US" dirty="0"/>
              <a:t>Using </a:t>
            </a:r>
            <a:r>
              <a:rPr lang="en-US" dirty="0" err="1"/>
              <a:t>AlgTools</a:t>
            </a:r>
            <a:r>
              <a:rPr lang="en-US" dirty="0"/>
              <a:t> in Algorithms is similar to using Services:</a:t>
            </a:r>
          </a:p>
          <a:p>
            <a:pPr lvl="1">
              <a:buFontTx/>
              <a:buNone/>
            </a:pPr>
            <a:endParaRPr lang="en-US" sz="1400" dirty="0"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1400" dirty="0">
                <a:latin typeface="Courier New" pitchFamily="49" charset="0"/>
              </a:rPr>
              <a:t>.h:		</a:t>
            </a:r>
            <a:r>
              <a:rPr lang="en-US" sz="1400" dirty="0" err="1" smtClean="0">
                <a:latin typeface="Courier New" pitchFamily="49" charset="0"/>
              </a:rPr>
              <a:t>ToolHandle</a:t>
            </a:r>
            <a:r>
              <a:rPr lang="en-US" sz="1400" dirty="0" smtClean="0">
                <a:latin typeface="Courier New" pitchFamily="49" charset="0"/>
              </a:rPr>
              <a:t>&lt;</a:t>
            </a:r>
            <a:r>
              <a:rPr lang="en-US" sz="1400" dirty="0" err="1" smtClean="0">
                <a:latin typeface="Courier New" pitchFamily="49" charset="0"/>
              </a:rPr>
              <a:t>IJetHelper</a:t>
            </a:r>
            <a:r>
              <a:rPr lang="en-US" sz="1400" dirty="0">
                <a:latin typeface="Courier New" pitchFamily="49" charset="0"/>
              </a:rPr>
              <a:t>&gt; </a:t>
            </a:r>
            <a:r>
              <a:rPr lang="en-US" sz="1400" dirty="0" err="1">
                <a:latin typeface="Courier New" pitchFamily="49" charset="0"/>
              </a:rPr>
              <a:t>m_helper</a:t>
            </a:r>
            <a:r>
              <a:rPr lang="en-US" sz="1400" dirty="0">
                <a:latin typeface="Courier New" pitchFamily="49" charset="0"/>
              </a:rPr>
              <a:t>; // Hold </a:t>
            </a:r>
            <a:r>
              <a:rPr lang="en-US" sz="1400" dirty="0" err="1">
                <a:latin typeface="Courier New" pitchFamily="49" charset="0"/>
              </a:rPr>
              <a:t>ToolHandle</a:t>
            </a:r>
            <a:endParaRPr lang="en-US" sz="1400" dirty="0"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1400" dirty="0">
                <a:latin typeface="Courier New" pitchFamily="49" charset="0"/>
              </a:rPr>
              <a:t>.</a:t>
            </a:r>
            <a:r>
              <a:rPr lang="en-US" sz="1400" dirty="0" err="1">
                <a:latin typeface="Courier New" pitchFamily="49" charset="0"/>
              </a:rPr>
              <a:t>cxx</a:t>
            </a:r>
            <a:r>
              <a:rPr lang="en-US" sz="1400" dirty="0">
                <a:latin typeface="Courier New" pitchFamily="49" charset="0"/>
              </a:rPr>
              <a:t>, </a:t>
            </a:r>
            <a:r>
              <a:rPr lang="en-US" sz="1400" dirty="0" err="1">
                <a:latin typeface="Courier New" pitchFamily="49" charset="0"/>
              </a:rPr>
              <a:t>c’tor</a:t>
            </a:r>
            <a:r>
              <a:rPr lang="en-US" sz="1400" dirty="0">
                <a:latin typeface="Courier New" pitchFamily="49" charset="0"/>
              </a:rPr>
              <a:t>:	</a:t>
            </a:r>
            <a:r>
              <a:rPr lang="en-US" sz="1400" dirty="0" err="1">
                <a:latin typeface="Courier New" pitchFamily="49" charset="0"/>
              </a:rPr>
              <a:t>m_helper</a:t>
            </a:r>
            <a:r>
              <a:rPr lang="en-US" sz="1400" dirty="0">
                <a:latin typeface="Courier New" pitchFamily="49" charset="0"/>
              </a:rPr>
              <a:t>("</a:t>
            </a:r>
            <a:r>
              <a:rPr lang="en-US" sz="1400" dirty="0" err="1" smtClean="0">
                <a:latin typeface="Courier New" pitchFamily="49" charset="0"/>
              </a:rPr>
              <a:t>MyJetHelper</a:t>
            </a:r>
            <a:r>
              <a:rPr lang="en-US" sz="1400" dirty="0">
                <a:latin typeface="Courier New" pitchFamily="49" charset="0"/>
              </a:rPr>
              <a:t>"), 	// Init to default </a:t>
            </a:r>
            <a:r>
              <a:rPr lang="en-US" sz="1400" dirty="0" err="1">
                <a:latin typeface="Courier New" pitchFamily="49" charset="0"/>
              </a:rPr>
              <a:t>AlgTool</a:t>
            </a:r>
            <a:endParaRPr lang="en-US" sz="1400" dirty="0"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1400" dirty="0">
                <a:latin typeface="Courier New" pitchFamily="49" charset="0"/>
              </a:rPr>
              <a:t>			// 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Allow </a:t>
            </a:r>
            <a:r>
              <a:rPr lang="en-US" sz="1400" b="1" dirty="0" err="1">
                <a:solidFill>
                  <a:srgbClr val="00B050"/>
                </a:solidFill>
                <a:latin typeface="Courier New" pitchFamily="49" charset="0"/>
              </a:rPr>
              <a:t>jobOption</a:t>
            </a:r>
            <a:r>
              <a:rPr lang="en-US" sz="1400" b="1" dirty="0">
                <a:solidFill>
                  <a:srgbClr val="00B050"/>
                </a:solidFill>
                <a:latin typeface="Courier New" pitchFamily="49" charset="0"/>
              </a:rPr>
              <a:t> to configure any </a:t>
            </a:r>
            <a:r>
              <a:rPr lang="en-US" sz="1400" b="1" dirty="0" err="1" smtClean="0">
                <a:solidFill>
                  <a:srgbClr val="00B050"/>
                </a:solidFill>
                <a:latin typeface="Courier New" pitchFamily="49" charset="0"/>
              </a:rPr>
              <a:t>IJetHelper</a:t>
            </a:r>
            <a:endParaRPr lang="en-US" sz="1400" b="1" dirty="0">
              <a:solidFill>
                <a:srgbClr val="00B050"/>
              </a:solidFill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1400" dirty="0">
                <a:latin typeface="Courier New" pitchFamily="49" charset="0"/>
              </a:rPr>
              <a:t>			</a:t>
            </a:r>
            <a:r>
              <a:rPr lang="en-US" sz="1400" dirty="0" err="1">
                <a:latin typeface="Courier New" pitchFamily="49" charset="0"/>
              </a:rPr>
              <a:t>declareProperty</a:t>
            </a:r>
            <a:r>
              <a:rPr lang="en-US" sz="1400" dirty="0">
                <a:latin typeface="Courier New" pitchFamily="49" charset="0"/>
              </a:rPr>
              <a:t>("</a:t>
            </a:r>
            <a:r>
              <a:rPr lang="en-US" sz="1400" dirty="0" err="1">
                <a:latin typeface="Courier New" pitchFamily="49" charset="0"/>
              </a:rPr>
              <a:t>HelperTool</a:t>
            </a:r>
            <a:r>
              <a:rPr lang="en-US" sz="1400" dirty="0">
                <a:latin typeface="Courier New" pitchFamily="49" charset="0"/>
              </a:rPr>
              <a:t>", </a:t>
            </a:r>
            <a:r>
              <a:rPr lang="en-US" sz="1400" dirty="0" err="1">
                <a:latin typeface="Courier New" pitchFamily="49" charset="0"/>
              </a:rPr>
              <a:t>m_helper</a:t>
            </a:r>
            <a:r>
              <a:rPr lang="en-US" sz="1400" dirty="0">
                <a:latin typeface="Courier New" pitchFamily="49" charset="0"/>
              </a:rPr>
              <a:t>);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DPD Making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3276600" cy="2971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bg2"/>
                </a:solidFill>
              </a:rPr>
              <a:t>OK, shifting gears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accent2"/>
                </a:solidFill>
              </a:rPr>
              <a:t>Skimming</a:t>
            </a:r>
            <a:r>
              <a:rPr lang="en-US" sz="2000" b="1" dirty="0">
                <a:solidFill>
                  <a:schemeClr val="accent2"/>
                </a:solidFill>
              </a:rPr>
              <a:t>, Thinning, Slimming…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chemeClr val="tx2"/>
                </a:solidFill>
              </a:rPr>
              <a:t>Skimming</a:t>
            </a:r>
            <a:r>
              <a:rPr lang="en-US" b="1" dirty="0" smtClean="0"/>
              <a:t> is </a:t>
            </a:r>
            <a:r>
              <a:rPr lang="en-US" b="1" dirty="0"/>
              <a:t>writing a sub-set of events</a:t>
            </a:r>
          </a:p>
          <a:p>
            <a:pPr>
              <a:lnSpc>
                <a:spcPct val="90000"/>
              </a:lnSpc>
            </a:pPr>
            <a:r>
              <a:rPr lang="en-US" dirty="0"/>
              <a:t>e.g., all </a:t>
            </a:r>
            <a:r>
              <a:rPr lang="en-US" b="1" dirty="0">
                <a:solidFill>
                  <a:schemeClr val="accent1"/>
                </a:solidFill>
              </a:rPr>
              <a:t>events</a:t>
            </a:r>
            <a:r>
              <a:rPr lang="en-US" dirty="0"/>
              <a:t> containing 1 or 2 </a:t>
            </a:r>
            <a:r>
              <a:rPr lang="en-US" b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electrons</a:t>
            </a:r>
            <a:r>
              <a:rPr lang="en-US" dirty="0"/>
              <a:t> within a certain eta and with a minimum </a:t>
            </a:r>
            <a:r>
              <a:rPr lang="en-US" dirty="0" err="1"/>
              <a:t>pT.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dirty="0"/>
              <a:t>Done using </a:t>
            </a:r>
            <a:r>
              <a:rPr lang="en-US" b="1" dirty="0" smtClean="0"/>
              <a:t>TAGs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7412" name="Picture 4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863419" cy="34290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81000" y="3886200"/>
            <a:ext cx="7848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/>
          <a:lstStyle/>
          <a:p>
            <a:pPr marL="282575" indent="-282575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b="1" dirty="0">
                <a:solidFill>
                  <a:schemeClr val="tx2"/>
                </a:solidFill>
              </a:rPr>
              <a:t>Thinning</a:t>
            </a:r>
            <a:r>
              <a:rPr lang="en-US" b="1" baseline="30000" dirty="0">
                <a:solidFill>
                  <a:schemeClr val="tx2"/>
                </a:solidFill>
              </a:rPr>
              <a:t>1</a:t>
            </a:r>
            <a:r>
              <a:rPr lang="en-US" b="1" dirty="0">
                <a:solidFill>
                  <a:schemeClr val="tx2"/>
                </a:solidFill>
              </a:rPr>
              <a:t> (aka “poor mans’ Thinning”)</a:t>
            </a:r>
            <a:r>
              <a:rPr lang="en-US" b="1" dirty="0"/>
              <a:t> is removing collections</a:t>
            </a:r>
          </a:p>
          <a:p>
            <a:pPr marL="282575" indent="-282575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en-US" dirty="0"/>
              <a:t>e.g., keep only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electron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container</a:t>
            </a:r>
            <a:r>
              <a:rPr lang="en-US" dirty="0" smtClean="0"/>
              <a:t> but </a:t>
            </a:r>
            <a:r>
              <a:rPr lang="en-US" dirty="0"/>
              <a:t>not </a:t>
            </a:r>
            <a:r>
              <a:rPr lang="en-US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muons</a:t>
            </a:r>
            <a:r>
              <a:rPr lang="en-US" dirty="0"/>
              <a:t>. </a:t>
            </a:r>
          </a:p>
          <a:p>
            <a:pPr marL="282575" indent="-282575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en-US" dirty="0"/>
              <a:t>Here one would modify the </a:t>
            </a:r>
            <a:r>
              <a:rPr lang="en-US" b="1" dirty="0" err="1" smtClean="0"/>
              <a:t>ItemList</a:t>
            </a:r>
            <a:r>
              <a:rPr lang="en-US" b="1" dirty="0" smtClean="0"/>
              <a:t> </a:t>
            </a:r>
            <a:r>
              <a:rPr lang="en-US" dirty="0" smtClean="0"/>
              <a:t>(in the </a:t>
            </a:r>
            <a:r>
              <a:rPr lang="en-US" dirty="0" err="1" smtClean="0"/>
              <a:t>jobOptions</a:t>
            </a:r>
            <a:r>
              <a:rPr lang="en-US" dirty="0" smtClean="0"/>
              <a:t>).</a:t>
            </a:r>
            <a:endParaRPr lang="en-US" dirty="0"/>
          </a:p>
          <a:p>
            <a:pPr marL="282575" indent="-282575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b="1" dirty="0">
                <a:solidFill>
                  <a:schemeClr val="tx2"/>
                </a:solidFill>
              </a:rPr>
              <a:t>Thinning</a:t>
            </a:r>
            <a:r>
              <a:rPr lang="en-US" b="1" dirty="0"/>
              <a:t> is removing objects from a container</a:t>
            </a:r>
          </a:p>
          <a:p>
            <a:pPr marL="282575" indent="-282575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en-US" dirty="0"/>
              <a:t>e.g., keep only good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electron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objects</a:t>
            </a:r>
            <a:r>
              <a:rPr lang="en-US" dirty="0" smtClean="0"/>
              <a:t>. </a:t>
            </a:r>
            <a:endParaRPr lang="en-US" dirty="0"/>
          </a:p>
          <a:p>
            <a:pPr marL="282575" indent="-282575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chemeClr val="tx2"/>
                </a:solidFill>
              </a:rPr>
              <a:t>Slimming</a:t>
            </a:r>
            <a:r>
              <a:rPr lang="en-US" b="1" dirty="0" smtClean="0"/>
              <a:t> </a:t>
            </a:r>
            <a:r>
              <a:rPr lang="en-US" b="1" dirty="0"/>
              <a:t>is removing quantities or sub-objects from an object</a:t>
            </a:r>
          </a:p>
          <a:p>
            <a:pPr marL="282575" indent="-282575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en-US" dirty="0"/>
              <a:t>e.g., keep only eta and </a:t>
            </a:r>
            <a:r>
              <a:rPr lang="en-US" dirty="0" err="1" smtClean="0"/>
              <a:t>pT.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Flow at ATLAS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14400"/>
            <a:ext cx="57912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400" b="1">
                <a:solidFill>
                  <a:schemeClr val="tx2"/>
                </a:solidFill>
              </a:rPr>
              <a:t>RAW:</a:t>
            </a:r>
          </a:p>
          <a:p>
            <a:r>
              <a:rPr lang="en-US" sz="1400"/>
              <a:t>Original data at </a:t>
            </a:r>
            <a:r>
              <a:rPr lang="en-US" sz="1400" b="1">
                <a:solidFill>
                  <a:schemeClr val="accent2"/>
                </a:solidFill>
              </a:rPr>
              <a:t>Tier-0</a:t>
            </a:r>
          </a:p>
          <a:p>
            <a:r>
              <a:rPr lang="en-US" sz="1400"/>
              <a:t>Complete replica distributed among all </a:t>
            </a:r>
            <a:r>
              <a:rPr lang="en-US" sz="1400" b="1">
                <a:solidFill>
                  <a:schemeClr val="folHlink"/>
                </a:solidFill>
              </a:rPr>
              <a:t>Tier-1</a:t>
            </a:r>
          </a:p>
          <a:p>
            <a:pPr>
              <a:buFont typeface="Wingdings" pitchFamily="2" charset="2"/>
              <a:buNone/>
            </a:pPr>
            <a:r>
              <a:rPr lang="en-US" sz="1400" b="1">
                <a:solidFill>
                  <a:schemeClr val="tx2"/>
                </a:solidFill>
              </a:rPr>
              <a:t>ESD:</a:t>
            </a:r>
          </a:p>
          <a:p>
            <a:r>
              <a:rPr lang="en-US" sz="1400"/>
              <a:t>ESDs produced by primary reconstruction reside at </a:t>
            </a:r>
            <a:r>
              <a:rPr lang="en-US" sz="1400" b="1">
                <a:solidFill>
                  <a:schemeClr val="accent2"/>
                </a:solidFill>
              </a:rPr>
              <a:t>Tier-0</a:t>
            </a:r>
            <a:r>
              <a:rPr lang="en-US" sz="1400"/>
              <a:t> and are exported to 2 </a:t>
            </a:r>
            <a:r>
              <a:rPr lang="en-US" sz="1400" b="1">
                <a:solidFill>
                  <a:schemeClr val="folHlink"/>
                </a:solidFill>
              </a:rPr>
              <a:t>Tier-1s</a:t>
            </a:r>
          </a:p>
          <a:p>
            <a:r>
              <a:rPr lang="en-US" sz="1400"/>
              <a:t>Subsequent versions of ESDs, produced at </a:t>
            </a:r>
            <a:r>
              <a:rPr lang="en-US" sz="1400" b="1">
                <a:solidFill>
                  <a:schemeClr val="folHlink"/>
                </a:solidFill>
              </a:rPr>
              <a:t>Tier-1s</a:t>
            </a:r>
            <a:r>
              <a:rPr lang="en-US" sz="1400"/>
              <a:t> (each one processing its own RAW), are stored locally and replicated to another </a:t>
            </a:r>
            <a:r>
              <a:rPr lang="en-US" sz="1400" b="1">
                <a:solidFill>
                  <a:schemeClr val="folHlink"/>
                </a:solidFill>
              </a:rPr>
              <a:t>Tier-1</a:t>
            </a:r>
            <a:r>
              <a:rPr lang="en-US" sz="1400"/>
              <a:t>, to have globally 2 copies on disk</a:t>
            </a:r>
          </a:p>
          <a:p>
            <a:pPr>
              <a:buFont typeface="Wingdings" pitchFamily="2" charset="2"/>
              <a:buNone/>
            </a:pPr>
            <a:r>
              <a:rPr lang="en-US" sz="1400" b="1">
                <a:solidFill>
                  <a:schemeClr val="tx2"/>
                </a:solidFill>
              </a:rPr>
              <a:t>AOD:</a:t>
            </a:r>
          </a:p>
          <a:p>
            <a:r>
              <a:rPr lang="en-US" sz="1400"/>
              <a:t>Completely replicated at each </a:t>
            </a:r>
            <a:r>
              <a:rPr lang="en-US" sz="1400" b="1">
                <a:solidFill>
                  <a:schemeClr val="folHlink"/>
                </a:solidFill>
              </a:rPr>
              <a:t>Tier-1</a:t>
            </a:r>
          </a:p>
          <a:p>
            <a:r>
              <a:rPr lang="en-US" sz="1400"/>
              <a:t>Partially replicated to </a:t>
            </a:r>
            <a:r>
              <a:rPr lang="en-US" sz="1400" b="1">
                <a:solidFill>
                  <a:schemeClr val="hlink"/>
                </a:solidFill>
              </a:rPr>
              <a:t>Tier-2s</a:t>
            </a:r>
            <a:r>
              <a:rPr lang="en-US" sz="1400"/>
              <a:t> (depending on each </a:t>
            </a:r>
            <a:r>
              <a:rPr lang="en-US" sz="1400" b="1">
                <a:solidFill>
                  <a:schemeClr val="hlink"/>
                </a:solidFill>
              </a:rPr>
              <a:t>Tier-2</a:t>
            </a:r>
            <a:r>
              <a:rPr lang="en-US" sz="1400"/>
              <a:t> size) so as to have at least a complete set in the </a:t>
            </a:r>
            <a:r>
              <a:rPr lang="en-US" sz="1400" b="1">
                <a:solidFill>
                  <a:schemeClr val="hlink"/>
                </a:solidFill>
              </a:rPr>
              <a:t>Tier-2s</a:t>
            </a:r>
            <a:r>
              <a:rPr lang="en-US" sz="1400"/>
              <a:t> associated to each </a:t>
            </a:r>
            <a:r>
              <a:rPr lang="en-US" sz="1400" b="1">
                <a:solidFill>
                  <a:schemeClr val="folHlink"/>
                </a:solidFill>
              </a:rPr>
              <a:t>Tier-1</a:t>
            </a:r>
          </a:p>
          <a:p>
            <a:r>
              <a:rPr lang="en-US" sz="1400"/>
              <a:t>Every </a:t>
            </a:r>
            <a:r>
              <a:rPr lang="en-US" sz="1400" b="1">
                <a:solidFill>
                  <a:schemeClr val="hlink"/>
                </a:solidFill>
              </a:rPr>
              <a:t>Tier-2</a:t>
            </a:r>
            <a:r>
              <a:rPr lang="en-US" sz="1400"/>
              <a:t> specifies which datasets are most interesting for their reference community; the rest are distributed according to capacity</a:t>
            </a:r>
          </a:p>
          <a:p>
            <a:pPr>
              <a:buFont typeface="Wingdings" pitchFamily="2" charset="2"/>
              <a:buNone/>
            </a:pPr>
            <a:r>
              <a:rPr lang="en-US" sz="1400" b="1">
                <a:solidFill>
                  <a:schemeClr val="tx2"/>
                </a:solidFill>
              </a:rPr>
              <a:t>TAG:</a:t>
            </a:r>
          </a:p>
          <a:p>
            <a:r>
              <a:rPr lang="en-US" sz="1400"/>
              <a:t>TAG files or databases are replicated to all </a:t>
            </a:r>
            <a:r>
              <a:rPr lang="en-US" sz="1400" b="1">
                <a:solidFill>
                  <a:schemeClr val="folHlink"/>
                </a:solidFill>
              </a:rPr>
              <a:t>Tier-1s</a:t>
            </a:r>
            <a:r>
              <a:rPr lang="en-US" sz="1400"/>
              <a:t> (Root/Oracle)</a:t>
            </a:r>
          </a:p>
          <a:p>
            <a:r>
              <a:rPr lang="en-US" sz="1400"/>
              <a:t>Partial replicas of the TAG will be distributed to </a:t>
            </a:r>
            <a:r>
              <a:rPr lang="en-US" sz="1400" b="1">
                <a:solidFill>
                  <a:schemeClr val="hlink"/>
                </a:solidFill>
              </a:rPr>
              <a:t>Tier-2</a:t>
            </a:r>
            <a:r>
              <a:rPr lang="en-US" sz="1400"/>
              <a:t> as Root files</a:t>
            </a:r>
          </a:p>
          <a:p>
            <a:r>
              <a:rPr lang="en-US" sz="1400"/>
              <a:t>Each </a:t>
            </a:r>
            <a:r>
              <a:rPr lang="en-US" sz="1400" b="1">
                <a:solidFill>
                  <a:schemeClr val="hlink"/>
                </a:solidFill>
              </a:rPr>
              <a:t>Tier-2</a:t>
            </a:r>
            <a:r>
              <a:rPr lang="en-US" sz="1400"/>
              <a:t> will have at least all Root files of the TAGs that correspond to the AODs stored there</a:t>
            </a:r>
          </a:p>
        </p:txBody>
      </p:sp>
      <p:pic>
        <p:nvPicPr>
          <p:cNvPr id="8196" name="Picture 4" descr="DataStre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24600" y="914400"/>
            <a:ext cx="1941513" cy="510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All kinds of D</a:t>
            </a:r>
            <a:r>
              <a:rPr lang="en-US" baseline="30000"/>
              <a:t>N</a:t>
            </a:r>
            <a:r>
              <a:rPr lang="en-US"/>
              <a:t>PD…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chemeClr val="tx2"/>
                </a:solidFill>
              </a:rPr>
              <a:t>Primary D</a:t>
            </a:r>
            <a:r>
              <a:rPr lang="en-US" b="1" baseline="30000">
                <a:solidFill>
                  <a:schemeClr val="tx2"/>
                </a:solidFill>
              </a:rPr>
              <a:t>1</a:t>
            </a:r>
            <a:r>
              <a:rPr lang="en-US" b="1">
                <a:solidFill>
                  <a:schemeClr val="tx2"/>
                </a:solidFill>
              </a:rPr>
              <a:t>PD:</a:t>
            </a:r>
            <a:r>
              <a:rPr lang="en-US"/>
              <a:t> POOL-based DPD produced by the </a:t>
            </a:r>
            <a:r>
              <a:rPr lang="en-US" b="1"/>
              <a:t>GRID production</a:t>
            </a:r>
            <a:r>
              <a:rPr lang="en-US"/>
              <a:t> system. There are expected to be O(10) primary DPDs, so the contents will not be very specific to an analysis. It is expected to be </a:t>
            </a:r>
            <a:r>
              <a:rPr lang="en-US" b="1"/>
              <a:t>skimmed</a:t>
            </a:r>
            <a:r>
              <a:rPr lang="en-US"/>
              <a:t>, </a:t>
            </a:r>
            <a:r>
              <a:rPr lang="en-US" b="1"/>
              <a:t>slimmed</a:t>
            </a:r>
            <a:r>
              <a:rPr lang="en-US"/>
              <a:t>, and </a:t>
            </a:r>
            <a:r>
              <a:rPr lang="en-US" b="1"/>
              <a:t>thinned</a:t>
            </a:r>
            <a:r>
              <a:rPr lang="en-US"/>
              <a:t> compared to the AOD. </a:t>
            </a:r>
          </a:p>
          <a:p>
            <a:pPr lvl="1"/>
            <a:r>
              <a:rPr lang="en-US"/>
              <a:t>An Example Job Options file AODtoDPD.py (see CVS) </a:t>
            </a:r>
          </a:p>
          <a:p>
            <a:pPr lvl="1"/>
            <a:r>
              <a:rPr lang="en-US"/>
              <a:t>TauDPDMaker </a:t>
            </a:r>
          </a:p>
          <a:p>
            <a:pPr lvl="1"/>
            <a:r>
              <a:rPr lang="en-US"/>
              <a:t>BPhysicsDPDMaker </a:t>
            </a:r>
          </a:p>
          <a:p>
            <a:r>
              <a:rPr lang="en-US" b="1">
                <a:solidFill>
                  <a:schemeClr val="tx2"/>
                </a:solidFill>
              </a:rPr>
              <a:t>Secondary D</a:t>
            </a:r>
            <a:r>
              <a:rPr lang="en-US" b="1" baseline="30000">
                <a:solidFill>
                  <a:schemeClr val="tx2"/>
                </a:solidFill>
              </a:rPr>
              <a:t>2</a:t>
            </a:r>
            <a:r>
              <a:rPr lang="en-US" b="1">
                <a:solidFill>
                  <a:schemeClr val="tx2"/>
                </a:solidFill>
              </a:rPr>
              <a:t>PD:</a:t>
            </a:r>
            <a:r>
              <a:rPr lang="en-US"/>
              <a:t> POOL-based DPD with </a:t>
            </a:r>
            <a:r>
              <a:rPr lang="en-US" b="1"/>
              <a:t>more analysis-specific</a:t>
            </a:r>
            <a:r>
              <a:rPr lang="en-US"/>
              <a:t> information. Typically, this is produced from Primary DPD and may be created using an Athena tool like </a:t>
            </a:r>
            <a:r>
              <a:rPr lang="en-US" b="1"/>
              <a:t>EventView</a:t>
            </a:r>
            <a:r>
              <a:rPr lang="en-US"/>
              <a:t>.</a:t>
            </a:r>
          </a:p>
          <a:p>
            <a:pPr lvl="1"/>
            <a:r>
              <a:rPr lang="en-US"/>
              <a:t>SimpleThinningExample </a:t>
            </a:r>
          </a:p>
          <a:p>
            <a:pPr lvl="1"/>
            <a:r>
              <a:rPr lang="en-US"/>
              <a:t>HighPtViewDPDThinningTutorial </a:t>
            </a:r>
          </a:p>
          <a:p>
            <a:r>
              <a:rPr lang="en-US" b="1">
                <a:solidFill>
                  <a:schemeClr val="tx2"/>
                </a:solidFill>
              </a:rPr>
              <a:t>Tertiary D</a:t>
            </a:r>
            <a:r>
              <a:rPr lang="en-US" b="1" baseline="30000">
                <a:solidFill>
                  <a:schemeClr val="tx2"/>
                </a:solidFill>
              </a:rPr>
              <a:t>3</a:t>
            </a:r>
            <a:r>
              <a:rPr lang="en-US" b="1">
                <a:solidFill>
                  <a:schemeClr val="tx2"/>
                </a:solidFill>
              </a:rPr>
              <a:t>PD:</a:t>
            </a:r>
            <a:r>
              <a:rPr lang="en-US"/>
              <a:t> Does not need to be POOL-based, it includes </a:t>
            </a:r>
            <a:r>
              <a:rPr lang="en-US" b="1"/>
              <a:t>flat ntuples</a:t>
            </a:r>
            <a:r>
              <a:rPr lang="en-US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AthenaROOTAccess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Allows to read an </a:t>
            </a:r>
            <a:r>
              <a:rPr lang="en-US" b="1" dirty="0"/>
              <a:t>AOD in ROOT</a:t>
            </a:r>
            <a:r>
              <a:rPr lang="en-US" dirty="0"/>
              <a:t> like you would read a normal </a:t>
            </a:r>
            <a:r>
              <a:rPr lang="en-US" dirty="0" err="1"/>
              <a:t>ntuple</a:t>
            </a:r>
            <a:r>
              <a:rPr lang="en-US" dirty="0"/>
              <a:t> (without using Athena).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However it uses the </a:t>
            </a:r>
            <a:r>
              <a:rPr lang="en-US" b="1" dirty="0"/>
              <a:t>transient classes</a:t>
            </a:r>
            <a:r>
              <a:rPr lang="en-US" dirty="0"/>
              <a:t> and </a:t>
            </a:r>
            <a:r>
              <a:rPr lang="en-US" b="1" dirty="0"/>
              <a:t>converters</a:t>
            </a:r>
            <a:r>
              <a:rPr lang="en-US" dirty="0"/>
              <a:t> of the ATLAS software so a portion of the offline is needed.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 ~1GB distribution including Athena libraries .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Not all Athena classes</a:t>
            </a:r>
            <a:r>
              <a:rPr lang="en-US" dirty="0"/>
              <a:t> can be called from ROOT:  </a:t>
            </a:r>
            <a:r>
              <a:rPr lang="en-US" dirty="0" err="1"/>
              <a:t>jobOptions</a:t>
            </a:r>
            <a:r>
              <a:rPr lang="en-US" dirty="0"/>
              <a:t>, </a:t>
            </a:r>
            <a:r>
              <a:rPr lang="en-US" dirty="0" err="1"/>
              <a:t>configurables</a:t>
            </a:r>
            <a:r>
              <a:rPr lang="en-US" dirty="0"/>
              <a:t>, databases, geometry etc. are not reachable from ROOT - so </a:t>
            </a:r>
            <a:r>
              <a:rPr lang="en-US" dirty="0" err="1"/>
              <a:t>athena</a:t>
            </a:r>
            <a:r>
              <a:rPr lang="en-US" dirty="0"/>
              <a:t> code access has to be limited to all those classes not requiring configuration, </a:t>
            </a:r>
            <a:r>
              <a:rPr lang="en-US" b="1" dirty="0"/>
              <a:t>Detector Description etc</a:t>
            </a:r>
            <a:r>
              <a:rPr lang="en-US" dirty="0"/>
              <a:t>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user can also write </a:t>
            </a:r>
            <a:r>
              <a:rPr lang="en-US" b="1" dirty="0"/>
              <a:t>Athena tools</a:t>
            </a:r>
            <a:r>
              <a:rPr lang="en-US" dirty="0"/>
              <a:t>, applications that read the AOD which appears now as a </a:t>
            </a:r>
            <a:r>
              <a:rPr lang="en-US" b="1" dirty="0"/>
              <a:t>ROOT tree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One can use </a:t>
            </a:r>
            <a:r>
              <a:rPr lang="en-US" b="1" dirty="0"/>
              <a:t>identical code/tools</a:t>
            </a:r>
            <a:r>
              <a:rPr lang="en-US" dirty="0"/>
              <a:t> to run on ESDs, AODs, DPDs.</a:t>
            </a:r>
          </a:p>
          <a:p>
            <a:pPr>
              <a:lnSpc>
                <a:spcPct val="90000"/>
              </a:lnSpc>
            </a:pPr>
            <a:r>
              <a:rPr lang="en-US" dirty="0"/>
              <a:t>One can use any Analysis Framework to access the DPDs (ROOT, Athena batch, Athena interactive)</a:t>
            </a:r>
          </a:p>
          <a:p>
            <a:pPr>
              <a:lnSpc>
                <a:spcPct val="90000"/>
              </a:lnSpc>
            </a:pPr>
            <a:r>
              <a:rPr lang="en-US" dirty="0"/>
              <a:t>The </a:t>
            </a:r>
            <a:r>
              <a:rPr lang="en-US" b="1" dirty="0"/>
              <a:t>names of the variables</a:t>
            </a:r>
            <a:r>
              <a:rPr lang="en-US" dirty="0"/>
              <a:t> in the AOD ROOT tree are the same as in the AOD.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AthenaROOTAccess Examples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CINT macros</a:t>
            </a:r>
          </a:p>
          <a:p>
            <a:pPr lvl="1"/>
            <a:r>
              <a:rPr lang="en-US" b="1" dirty="0"/>
              <a:t>Easy development</a:t>
            </a:r>
            <a:r>
              <a:rPr lang="en-US" dirty="0"/>
              <a:t> (change code and run),</a:t>
            </a:r>
          </a:p>
          <a:p>
            <a:pPr lvl="1"/>
            <a:r>
              <a:rPr lang="en-US" dirty="0"/>
              <a:t>Run time is </a:t>
            </a:r>
            <a:r>
              <a:rPr lang="en-US" b="1" dirty="0"/>
              <a:t>slow</a:t>
            </a:r>
            <a:r>
              <a:rPr lang="en-US" dirty="0"/>
              <a:t> ~x10 C++ compiled code</a:t>
            </a:r>
          </a:p>
          <a:p>
            <a:r>
              <a:rPr lang="en-US" b="1" dirty="0">
                <a:solidFill>
                  <a:schemeClr val="tx2"/>
                </a:solidFill>
              </a:rPr>
              <a:t>C++ compiled code</a:t>
            </a:r>
          </a:p>
          <a:p>
            <a:pPr lvl="1"/>
            <a:r>
              <a:rPr lang="en-US" b="1" dirty="0"/>
              <a:t>Slower development</a:t>
            </a:r>
            <a:r>
              <a:rPr lang="en-US" dirty="0"/>
              <a:t> (change code, recompile, cannot reload </a:t>
            </a:r>
            <a:r>
              <a:rPr lang="en-US" dirty="0" err="1"/>
              <a:t>libs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Fastest runtime</a:t>
            </a:r>
            <a:endParaRPr lang="en-US" dirty="0"/>
          </a:p>
          <a:p>
            <a:pPr lvl="1"/>
            <a:r>
              <a:rPr lang="en-US" b="1" dirty="0"/>
              <a:t>Integrates easily</a:t>
            </a:r>
            <a:r>
              <a:rPr lang="en-US" dirty="0"/>
              <a:t> back into Athena</a:t>
            </a:r>
          </a:p>
          <a:p>
            <a:r>
              <a:rPr lang="en-US" b="1" dirty="0">
                <a:solidFill>
                  <a:schemeClr val="tx2"/>
                </a:solidFill>
              </a:rPr>
              <a:t>Python scripts</a:t>
            </a:r>
          </a:p>
          <a:p>
            <a:pPr lvl="1"/>
            <a:r>
              <a:rPr lang="en-US" b="1" dirty="0"/>
              <a:t>Easy development</a:t>
            </a:r>
            <a:r>
              <a:rPr lang="en-US" dirty="0"/>
              <a:t> (change code, reload and run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>
                <a:solidFill>
                  <a:schemeClr val="bg2"/>
                </a:solidFill>
              </a:rPr>
              <a:t>But no help from the compiler to find bugs either!</a:t>
            </a:r>
            <a:endParaRPr lang="en-US" dirty="0">
              <a:solidFill>
                <a:schemeClr val="bg2"/>
              </a:solidFill>
            </a:endParaRPr>
          </a:p>
          <a:p>
            <a:pPr lvl="1"/>
            <a:r>
              <a:rPr lang="en-US" dirty="0"/>
              <a:t>Simple example shows runtime ~x3 C++ compiled code</a:t>
            </a:r>
          </a:p>
          <a:p>
            <a:pPr lvl="2"/>
            <a:r>
              <a:rPr lang="en-US" dirty="0"/>
              <a:t>May be able to compile Python</a:t>
            </a:r>
          </a:p>
          <a:p>
            <a:pPr lvl="1"/>
            <a:r>
              <a:rPr lang="en-US" b="1" dirty="0"/>
              <a:t>Integration</a:t>
            </a:r>
            <a:r>
              <a:rPr lang="en-US" dirty="0"/>
              <a:t> of developed code into Athena?</a:t>
            </a:r>
          </a:p>
          <a:p>
            <a:r>
              <a:rPr lang="en-US" dirty="0"/>
              <a:t>Examples on </a:t>
            </a:r>
            <a:r>
              <a:rPr lang="en-US" b="1" dirty="0" err="1"/>
              <a:t>TWiKi</a:t>
            </a:r>
            <a:r>
              <a:rPr lang="en-US" dirty="0"/>
              <a:t> and in </a:t>
            </a:r>
            <a:r>
              <a:rPr lang="en-US" b="1" dirty="0"/>
              <a:t>Release</a:t>
            </a:r>
            <a:r>
              <a:rPr lang="en-US" dirty="0"/>
              <a:t>:</a:t>
            </a:r>
          </a:p>
          <a:p>
            <a:pPr lvl="1"/>
            <a:r>
              <a:rPr lang="en-US" dirty="0" smtClean="0">
                <a:hlinkClick r:id="rId2"/>
              </a:rPr>
              <a:t>https://twiki.cern.ch/twiki/bin/view/AtlasProtected/AthenaROOTAccess</a:t>
            </a:r>
            <a:endParaRPr lang="en-US" dirty="0" smtClean="0"/>
          </a:p>
          <a:p>
            <a:pPr lvl="1"/>
            <a:r>
              <a:rPr lang="en-US" dirty="0" err="1" smtClean="0"/>
              <a:t>PhysicsAnalysis</a:t>
            </a:r>
            <a:r>
              <a:rPr lang="en-US" dirty="0" smtClean="0"/>
              <a:t>/</a:t>
            </a:r>
            <a:r>
              <a:rPr lang="en-US" dirty="0" err="1" smtClean="0"/>
              <a:t>AthenaROOTAccessExamples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381000" y="1295400"/>
            <a:ext cx="7924800" cy="3048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 algn="ctr"/>
            <a:endParaRPr lang="en-US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381000" y="2133600"/>
            <a:ext cx="7924800" cy="20574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 algn="ctr"/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PhysicsAnalysis/AthenaROOTAccessExamples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7924800" cy="5105400"/>
          </a:xfrm>
        </p:spPr>
        <p:txBody>
          <a:bodyPr/>
          <a:lstStyle/>
          <a:p>
            <a:r>
              <a:rPr lang="en-US" dirty="0"/>
              <a:t>Need </a:t>
            </a:r>
            <a:r>
              <a:rPr lang="en-US" b="1" dirty="0"/>
              <a:t>python</a:t>
            </a:r>
            <a:r>
              <a:rPr lang="en-US" dirty="0"/>
              <a:t> script to </a:t>
            </a:r>
            <a:r>
              <a:rPr lang="en-US" b="1" dirty="0"/>
              <a:t>open file</a:t>
            </a:r>
            <a:r>
              <a:rPr lang="en-US" dirty="0"/>
              <a:t> and </a:t>
            </a:r>
            <a:r>
              <a:rPr lang="en-US" b="1" dirty="0"/>
              <a:t>setup transient tree</a:t>
            </a:r>
            <a:r>
              <a:rPr lang="en-US" dirty="0"/>
              <a:t>:</a:t>
            </a:r>
          </a:p>
          <a:p>
            <a:pPr>
              <a:buFont typeface="Wingdings" pitchFamily="2" charset="2"/>
              <a:buNone/>
            </a:pPr>
            <a:r>
              <a:rPr lang="en-US" sz="1400" b="1" dirty="0" err="1">
                <a:latin typeface="Courier New" pitchFamily="49" charset="0"/>
              </a:rPr>
              <a:t>lxplus</a:t>
            </a:r>
            <a:r>
              <a:rPr lang="en-US" sz="1400" b="1" dirty="0">
                <a:latin typeface="Courier New" pitchFamily="49" charset="0"/>
              </a:rPr>
              <a:t>:~&gt; </a:t>
            </a:r>
            <a:r>
              <a:rPr lang="en-US" sz="1400" b="1" dirty="0" err="1">
                <a:latin typeface="Courier New" pitchFamily="49" charset="0"/>
              </a:rPr>
              <a:t>get_files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AthenaROOTAccess</a:t>
            </a:r>
            <a:r>
              <a:rPr lang="en-US" sz="1400" b="1" dirty="0">
                <a:latin typeface="Courier New" pitchFamily="49" charset="0"/>
              </a:rPr>
              <a:t>/test.py</a:t>
            </a:r>
          </a:p>
          <a:p>
            <a:pPr>
              <a:buFont typeface="Wingdings" pitchFamily="2" charset="2"/>
              <a:buNone/>
            </a:pPr>
            <a:endParaRPr lang="en-US" sz="1400" b="1" dirty="0">
              <a:latin typeface="Courier New" pitchFamily="49" charset="0"/>
            </a:endParaRPr>
          </a:p>
          <a:p>
            <a:r>
              <a:rPr lang="en-US" b="1" dirty="0">
                <a:solidFill>
                  <a:schemeClr val="tx2"/>
                </a:solidFill>
              </a:rPr>
              <a:t>Compiled C++ Example:</a:t>
            </a:r>
          </a:p>
          <a:p>
            <a:pPr>
              <a:buFont typeface="Wingdings" pitchFamily="2" charset="2"/>
              <a:buNone/>
            </a:pPr>
            <a:r>
              <a:rPr lang="en-US" sz="1400" b="1" dirty="0" err="1">
                <a:latin typeface="Courier New" pitchFamily="49" charset="0"/>
              </a:rPr>
              <a:t>lxplus</a:t>
            </a:r>
            <a:r>
              <a:rPr lang="en-US" sz="1400" b="1" dirty="0">
                <a:latin typeface="Courier New" pitchFamily="49" charset="0"/>
              </a:rPr>
              <a:t>:~&gt; root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[0] </a:t>
            </a:r>
            <a:r>
              <a:rPr lang="en-US" sz="1400" b="1" dirty="0" err="1">
                <a:latin typeface="Courier New" pitchFamily="49" charset="0"/>
              </a:rPr>
              <a:t>TPython</a:t>
            </a:r>
            <a:r>
              <a:rPr lang="en-US" sz="1400" b="1" dirty="0">
                <a:latin typeface="Courier New" pitchFamily="49" charset="0"/>
              </a:rPr>
              <a:t>::Exec("</a:t>
            </a:r>
            <a:r>
              <a:rPr lang="en-US" sz="1400" b="1" dirty="0" err="1">
                <a:latin typeface="Courier New" pitchFamily="49" charset="0"/>
              </a:rPr>
              <a:t>execfile</a:t>
            </a:r>
            <a:r>
              <a:rPr lang="en-US" sz="1400" b="1" dirty="0">
                <a:latin typeface="Courier New" pitchFamily="49" charset="0"/>
              </a:rPr>
              <a:t>('test.py')");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[1] </a:t>
            </a:r>
            <a:r>
              <a:rPr lang="en-US" sz="1400" b="1" dirty="0" err="1">
                <a:latin typeface="Courier New" pitchFamily="49" charset="0"/>
              </a:rPr>
              <a:t>CollectionTree_trans</a:t>
            </a:r>
            <a:r>
              <a:rPr lang="en-US" sz="1400" b="1" dirty="0">
                <a:latin typeface="Courier New" pitchFamily="49" charset="0"/>
              </a:rPr>
              <a:t> = (</a:t>
            </a:r>
            <a:r>
              <a:rPr lang="en-US" sz="1400" b="1" dirty="0" err="1" smtClean="0">
                <a:latin typeface="Courier New" pitchFamily="49" charset="0"/>
              </a:rPr>
              <a:t>TTree</a:t>
            </a:r>
            <a:r>
              <a:rPr lang="en-US" sz="1400" b="1" dirty="0" smtClean="0">
                <a:latin typeface="Courier New" pitchFamily="49" charset="0"/>
              </a:rPr>
              <a:t>*)</a:t>
            </a:r>
            <a:r>
              <a:rPr lang="en-US" sz="1400" b="1" dirty="0" err="1">
                <a:latin typeface="Courier New" pitchFamily="49" charset="0"/>
              </a:rPr>
              <a:t>gROOT</a:t>
            </a:r>
            <a:r>
              <a:rPr lang="en-US" sz="1400" b="1" dirty="0">
                <a:latin typeface="Courier New" pitchFamily="49" charset="0"/>
              </a:rPr>
              <a:t>-&gt;</a:t>
            </a:r>
            <a:r>
              <a:rPr lang="en-US" sz="1400" b="1" dirty="0" smtClean="0">
                <a:latin typeface="Courier New" pitchFamily="49" charset="0"/>
              </a:rPr>
              <a:t>Get 								("</a:t>
            </a:r>
            <a:r>
              <a:rPr lang="en-US" sz="1400" b="1" dirty="0" err="1">
                <a:latin typeface="Courier New" pitchFamily="49" charset="0"/>
              </a:rPr>
              <a:t>CollectionTree_trans</a:t>
            </a:r>
            <a:r>
              <a:rPr lang="en-US" sz="1400" b="1" dirty="0">
                <a:latin typeface="Courier New" pitchFamily="49" charset="0"/>
              </a:rPr>
              <a:t>");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[2] </a:t>
            </a:r>
            <a:r>
              <a:rPr lang="en-US" sz="1400" b="1" dirty="0" err="1">
                <a:latin typeface="Courier New" pitchFamily="49" charset="0"/>
              </a:rPr>
              <a:t>ClusterExample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ce</a:t>
            </a:r>
            <a:r>
              <a:rPr lang="en-US" sz="1400" b="1" dirty="0">
                <a:latin typeface="Courier New" pitchFamily="49" charset="0"/>
              </a:rPr>
              <a:t>; 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Example class in </a:t>
            </a:r>
            <a:r>
              <a:rPr lang="en-US" sz="1400" b="1" dirty="0" err="1">
                <a:solidFill>
                  <a:schemeClr val="accent1"/>
                </a:solidFill>
                <a:latin typeface="Courier New" pitchFamily="49" charset="0"/>
              </a:rPr>
              <a:t>AthenaROOTAccessExamples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[3] </a:t>
            </a:r>
            <a:r>
              <a:rPr lang="en-US" sz="1400" b="1" dirty="0" err="1">
                <a:latin typeface="Courier New" pitchFamily="49" charset="0"/>
              </a:rPr>
              <a:t>ce.plot</a:t>
            </a:r>
            <a:r>
              <a:rPr lang="en-US" sz="1400" b="1" dirty="0">
                <a:latin typeface="Courier New" pitchFamily="49" charset="0"/>
              </a:rPr>
              <a:t>(</a:t>
            </a:r>
            <a:r>
              <a:rPr lang="en-US" sz="1400" b="1" dirty="0" err="1">
                <a:latin typeface="Courier New" pitchFamily="49" charset="0"/>
              </a:rPr>
              <a:t>CollectionTree_trans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[4] </a:t>
            </a:r>
            <a:r>
              <a:rPr lang="en-US" sz="1400" b="1" dirty="0" err="1">
                <a:latin typeface="Courier New" pitchFamily="49" charset="0"/>
              </a:rPr>
              <a:t>TruthInfo</a:t>
            </a:r>
            <a:r>
              <a:rPr lang="en-US" sz="1400" b="1" dirty="0">
                <a:latin typeface="Courier New" pitchFamily="49" charset="0"/>
              </a:rPr>
              <a:t> </a:t>
            </a:r>
            <a:r>
              <a:rPr lang="en-US" sz="1400" b="1" dirty="0" err="1">
                <a:latin typeface="Courier New" pitchFamily="49" charset="0"/>
              </a:rPr>
              <a:t>ti</a:t>
            </a:r>
            <a:r>
              <a:rPr lang="en-US" sz="1400" b="1" dirty="0">
                <a:latin typeface="Courier New" pitchFamily="49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[5] </a:t>
            </a:r>
            <a:r>
              <a:rPr lang="en-US" sz="1400" b="1" dirty="0" err="1">
                <a:latin typeface="Courier New" pitchFamily="49" charset="0"/>
              </a:rPr>
              <a:t>ti.truth_info</a:t>
            </a:r>
            <a:r>
              <a:rPr lang="en-US" sz="1400" b="1" dirty="0">
                <a:latin typeface="Courier New" pitchFamily="49" charset="0"/>
              </a:rPr>
              <a:t>(</a:t>
            </a:r>
            <a:r>
              <a:rPr lang="en-US" sz="1400" b="1" dirty="0" err="1">
                <a:latin typeface="Courier New" pitchFamily="49" charset="0"/>
              </a:rPr>
              <a:t>CollectionTree_trans</a:t>
            </a:r>
            <a:r>
              <a:rPr lang="en-US" sz="1400" b="1" dirty="0" smtClean="0">
                <a:latin typeface="Courier New" pitchFamily="49" charset="0"/>
              </a:rPr>
              <a:t>);</a:t>
            </a:r>
            <a:endParaRPr lang="en-US" sz="1400" b="1" dirty="0">
              <a:latin typeface="Courier New" pitchFamily="49" charset="0"/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cs typeface="Courier New" pitchFamily="49" charset="0"/>
              </a:rPr>
              <a:t>The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test.py</a:t>
            </a:r>
            <a:r>
              <a:rPr lang="en-US" dirty="0" smtClean="0"/>
              <a:t> script takes </a:t>
            </a:r>
            <a:r>
              <a:rPr lang="en-US" dirty="0"/>
              <a:t>about ~20 </a:t>
            </a:r>
            <a:r>
              <a:rPr lang="en-US" dirty="0" smtClean="0"/>
              <a:t>seconds </a:t>
            </a:r>
            <a:r>
              <a:rPr lang="en-US" dirty="0"/>
              <a:t>to load necessary dictionaries</a:t>
            </a:r>
          </a:p>
          <a:p>
            <a:pPr lvl="1"/>
            <a:r>
              <a:rPr lang="en-US" dirty="0"/>
              <a:t>One can recompile and then restart from the beginning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81000" y="5562600"/>
            <a:ext cx="7924800" cy="5334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 algn="ctr"/>
            <a:endParaRPr lang="en-US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81000" y="4267200"/>
            <a:ext cx="7924800" cy="7620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 algn="ctr"/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81000" y="1295400"/>
            <a:ext cx="7924800" cy="17526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 algn="ctr"/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PhysicsAnalysis/AthenaROOTAccessExamples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7924800" cy="510540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CINT Example:</a:t>
            </a:r>
          </a:p>
          <a:p>
            <a:pPr>
              <a:buFont typeface="Wingdings" pitchFamily="2" charset="2"/>
              <a:buNone/>
            </a:pPr>
            <a:r>
              <a:rPr lang="en-US" sz="1400" b="1" dirty="0" err="1">
                <a:latin typeface="Courier New" pitchFamily="49" charset="0"/>
              </a:rPr>
              <a:t>lxplus</a:t>
            </a:r>
            <a:r>
              <a:rPr lang="en-US" sz="1400" b="1" dirty="0">
                <a:latin typeface="Courier New" pitchFamily="49" charset="0"/>
              </a:rPr>
              <a:t>:~&gt; root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[0] </a:t>
            </a:r>
            <a:r>
              <a:rPr lang="en-US" sz="1400" b="1" dirty="0" err="1">
                <a:latin typeface="Courier New" pitchFamily="49" charset="0"/>
              </a:rPr>
              <a:t>TPython</a:t>
            </a:r>
            <a:r>
              <a:rPr lang="en-US" sz="1400" b="1" dirty="0">
                <a:latin typeface="Courier New" pitchFamily="49" charset="0"/>
              </a:rPr>
              <a:t>::Exec("</a:t>
            </a:r>
            <a:r>
              <a:rPr lang="en-US" sz="1400" b="1" dirty="0" err="1">
                <a:latin typeface="Courier New" pitchFamily="49" charset="0"/>
              </a:rPr>
              <a:t>execfile</a:t>
            </a:r>
            <a:r>
              <a:rPr lang="en-US" sz="1400" b="1" dirty="0">
                <a:latin typeface="Courier New" pitchFamily="49" charset="0"/>
              </a:rPr>
              <a:t>('test.py')");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[1] </a:t>
            </a:r>
            <a:r>
              <a:rPr lang="en-US" sz="1400" b="1" dirty="0" err="1">
                <a:latin typeface="Courier New" pitchFamily="49" charset="0"/>
              </a:rPr>
              <a:t>CollectionTree_trans</a:t>
            </a:r>
            <a:r>
              <a:rPr lang="en-US" sz="1400" b="1" dirty="0">
                <a:latin typeface="Courier New" pitchFamily="49" charset="0"/>
              </a:rPr>
              <a:t> = (</a:t>
            </a:r>
            <a:r>
              <a:rPr lang="en-US" sz="1400" b="1" dirty="0" err="1" smtClean="0">
                <a:latin typeface="Courier New" pitchFamily="49" charset="0"/>
              </a:rPr>
              <a:t>TTree</a:t>
            </a:r>
            <a:r>
              <a:rPr lang="en-US" sz="1400" b="1" dirty="0" smtClean="0">
                <a:latin typeface="Courier New" pitchFamily="49" charset="0"/>
              </a:rPr>
              <a:t>*)</a:t>
            </a:r>
            <a:r>
              <a:rPr lang="en-US" sz="1400" b="1" dirty="0" err="1">
                <a:latin typeface="Courier New" pitchFamily="49" charset="0"/>
              </a:rPr>
              <a:t>gROOT</a:t>
            </a:r>
            <a:r>
              <a:rPr lang="en-US" sz="1400" b="1" dirty="0">
                <a:latin typeface="Courier New" pitchFamily="49" charset="0"/>
              </a:rPr>
              <a:t>-&gt;</a:t>
            </a:r>
            <a:r>
              <a:rPr lang="en-US" sz="1400" b="1" dirty="0" smtClean="0">
                <a:latin typeface="Courier New" pitchFamily="49" charset="0"/>
              </a:rPr>
              <a:t>Get 								("</a:t>
            </a:r>
            <a:r>
              <a:rPr lang="en-US" sz="1400" b="1" dirty="0" err="1">
                <a:latin typeface="Courier New" pitchFamily="49" charset="0"/>
              </a:rPr>
              <a:t>CollectionTree_trans</a:t>
            </a:r>
            <a:r>
              <a:rPr lang="en-US" sz="1400" b="1" dirty="0">
                <a:latin typeface="Courier New" pitchFamily="49" charset="0"/>
              </a:rPr>
              <a:t>");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[2] </a:t>
            </a:r>
            <a:r>
              <a:rPr lang="en-US" sz="1400" b="1" dirty="0" err="1">
                <a:latin typeface="Courier New" pitchFamily="49" charset="0"/>
              </a:rPr>
              <a:t>gROOT</a:t>
            </a:r>
            <a:r>
              <a:rPr lang="en-US" sz="1400" b="1" dirty="0">
                <a:latin typeface="Courier New" pitchFamily="49" charset="0"/>
              </a:rPr>
              <a:t>-&gt;</a:t>
            </a:r>
            <a:r>
              <a:rPr lang="en-US" sz="1400" b="1" dirty="0" err="1" smtClean="0">
                <a:latin typeface="Courier New" pitchFamily="49" charset="0"/>
              </a:rPr>
              <a:t>LoadMacro</a:t>
            </a:r>
            <a:r>
              <a:rPr lang="en-US" sz="1400" b="1" dirty="0" smtClean="0">
                <a:latin typeface="Courier New" pitchFamily="49" charset="0"/>
              </a:rPr>
              <a:t> 							("</a:t>
            </a:r>
            <a:r>
              <a:rPr lang="en-US" sz="1400" b="1" dirty="0" err="1">
                <a:latin typeface="Courier New" pitchFamily="49" charset="0"/>
              </a:rPr>
              <a:t>AthenaROOTAccessExamples</a:t>
            </a:r>
            <a:r>
              <a:rPr lang="en-US" sz="1400" b="1" dirty="0">
                <a:latin typeface="Courier New" pitchFamily="49" charset="0"/>
              </a:rPr>
              <a:t>/macros/</a:t>
            </a:r>
            <a:r>
              <a:rPr lang="en-US" sz="1400" b="1" dirty="0" err="1">
                <a:latin typeface="Courier New" pitchFamily="49" charset="0"/>
              </a:rPr>
              <a:t>cluster_example.C</a:t>
            </a:r>
            <a:r>
              <a:rPr lang="en-US" sz="1400" b="1" dirty="0">
                <a:latin typeface="Courier New" pitchFamily="49" charset="0"/>
              </a:rPr>
              <a:t>");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root [3] plot(</a:t>
            </a:r>
            <a:r>
              <a:rPr lang="en-US" sz="1400" b="1" dirty="0" err="1">
                <a:latin typeface="Courier New" pitchFamily="49" charset="0"/>
              </a:rPr>
              <a:t>CollectionTree_trans</a:t>
            </a:r>
            <a:r>
              <a:rPr lang="en-US" sz="1400" b="1" dirty="0" smtClean="0">
                <a:latin typeface="Courier New" pitchFamily="49" charset="0"/>
              </a:rPr>
              <a:t>);</a:t>
            </a:r>
            <a:endParaRPr lang="en-US" sz="1400" b="1" dirty="0">
              <a:latin typeface="Courier New" pitchFamily="49" charset="0"/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One </a:t>
            </a:r>
            <a:r>
              <a:rPr lang="en-US" dirty="0"/>
              <a:t>can now edit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cluster_example.C</a:t>
            </a:r>
            <a:r>
              <a:rPr lang="en-US" dirty="0"/>
              <a:t> and re-run </a:t>
            </a:r>
            <a:r>
              <a:rPr lang="en-US" dirty="0" err="1" smtClean="0"/>
              <a:t>LoadMacro</a:t>
            </a:r>
            <a:endParaRPr lang="en-US" dirty="0"/>
          </a:p>
          <a:p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Python </a:t>
            </a:r>
            <a:r>
              <a:rPr lang="en-US" b="1" dirty="0">
                <a:solidFill>
                  <a:schemeClr val="tx2"/>
                </a:solidFill>
              </a:rPr>
              <a:t>Example:</a:t>
            </a:r>
          </a:p>
          <a:p>
            <a:pPr>
              <a:buFont typeface="Wingdings" pitchFamily="2" charset="2"/>
              <a:buNone/>
            </a:pPr>
            <a:r>
              <a:rPr lang="en-US" sz="1400" b="1" dirty="0" err="1">
                <a:latin typeface="Courier New" pitchFamily="49" charset="0"/>
              </a:rPr>
              <a:t>lxplus</a:t>
            </a:r>
            <a:r>
              <a:rPr lang="en-US" sz="1400" b="1" dirty="0">
                <a:latin typeface="Courier New" pitchFamily="49" charset="0"/>
              </a:rPr>
              <a:t>:~&gt; python -</a:t>
            </a:r>
            <a:r>
              <a:rPr lang="en-US" sz="1400" b="1" dirty="0" err="1">
                <a:latin typeface="Courier New" pitchFamily="49" charset="0"/>
              </a:rPr>
              <a:t>i</a:t>
            </a:r>
            <a:r>
              <a:rPr lang="en-US" sz="1400" b="1" dirty="0">
                <a:latin typeface="Courier New" pitchFamily="49" charset="0"/>
              </a:rPr>
              <a:t> test.py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&gt;&gt;&gt; import </a:t>
            </a:r>
            <a:r>
              <a:rPr lang="en-US" sz="1400" b="1" dirty="0" err="1">
                <a:latin typeface="Courier New" pitchFamily="49" charset="0"/>
              </a:rPr>
              <a:t>AthenaROOTAccessExamples.cluster_example</a:t>
            </a:r>
            <a:endParaRPr lang="en-US" sz="14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&gt;&gt;&gt; </a:t>
            </a:r>
            <a:r>
              <a:rPr lang="en-US" sz="1400" b="1" dirty="0" err="1">
                <a:latin typeface="Courier New" pitchFamily="49" charset="0"/>
              </a:rPr>
              <a:t>AthenaROOTAccessExamples.cluster_example.plot</a:t>
            </a:r>
            <a:r>
              <a:rPr lang="en-US" sz="1400" b="1" dirty="0">
                <a:latin typeface="Courier New" pitchFamily="49" charset="0"/>
              </a:rPr>
              <a:t>(</a:t>
            </a:r>
            <a:r>
              <a:rPr lang="en-US" sz="1400" b="1" dirty="0" err="1">
                <a:latin typeface="Courier New" pitchFamily="49" charset="0"/>
              </a:rPr>
              <a:t>tt</a:t>
            </a:r>
            <a:r>
              <a:rPr lang="en-US" sz="1400" b="1" dirty="0">
                <a:latin typeface="Courier New" pitchFamily="49" charset="0"/>
              </a:rPr>
              <a:t>)</a:t>
            </a:r>
          </a:p>
          <a:p>
            <a:pPr>
              <a:buFont typeface="Wingdings" pitchFamily="2" charset="2"/>
              <a:buNone/>
            </a:pPr>
            <a:endParaRPr lang="en-US" sz="1400" b="1" dirty="0">
              <a:latin typeface="Courier New" pitchFamily="49" charset="0"/>
            </a:endParaRPr>
          </a:p>
          <a:p>
            <a:pPr lvl="1"/>
            <a:r>
              <a:rPr lang="en-US" dirty="0"/>
              <a:t>One can now edit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cluster_example.py</a:t>
            </a:r>
            <a:r>
              <a:rPr lang="en-US" dirty="0"/>
              <a:t> and re-run: 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&gt;&gt;&gt; reload(</a:t>
            </a:r>
            <a:r>
              <a:rPr lang="en-US" sz="1400" b="1" dirty="0" err="1">
                <a:latin typeface="Courier New" pitchFamily="49" charset="0"/>
              </a:rPr>
              <a:t>AthenaROOTAccessExamples.cluster_example</a:t>
            </a:r>
            <a:r>
              <a:rPr lang="en-US" sz="1400" b="1" dirty="0">
                <a:latin typeface="Courier New" pitchFamily="49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&gt;&gt;&gt; </a:t>
            </a:r>
            <a:r>
              <a:rPr lang="en-US" sz="1400" b="1" dirty="0" err="1">
                <a:latin typeface="Courier New" pitchFamily="49" charset="0"/>
              </a:rPr>
              <a:t>AthenaROOTAccessExamples.cluster_example.plot</a:t>
            </a:r>
            <a:r>
              <a:rPr lang="en-US" sz="1400" b="1" dirty="0">
                <a:latin typeface="Courier New" pitchFamily="49" charset="0"/>
              </a:rPr>
              <a:t>(</a:t>
            </a:r>
            <a:r>
              <a:rPr lang="en-US" sz="1400" b="1" dirty="0" err="1">
                <a:latin typeface="Courier New" pitchFamily="49" charset="0"/>
              </a:rPr>
              <a:t>tt</a:t>
            </a:r>
            <a:r>
              <a:rPr lang="en-US" sz="1400" b="1" dirty="0">
                <a:latin typeface="Courier New" pitchFamily="49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the right tool for the job (</a:t>
            </a:r>
            <a:r>
              <a:rPr lang="en-US" i="1" dirty="0" smtClean="0">
                <a:solidFill>
                  <a:schemeClr val="bg2"/>
                </a:solidFill>
              </a:rPr>
              <a:t>Can’t fix </a:t>
            </a:r>
            <a:r>
              <a:rPr lang="en-US" i="1" dirty="0" err="1" smtClean="0">
                <a:solidFill>
                  <a:schemeClr val="bg2"/>
                </a:solidFill>
              </a:rPr>
              <a:t>TileCal</a:t>
            </a:r>
            <a:r>
              <a:rPr lang="en-US" i="1" dirty="0" smtClean="0">
                <a:solidFill>
                  <a:schemeClr val="bg2"/>
                </a:solidFill>
              </a:rPr>
              <a:t> power supplies with a chain saw or install an </a:t>
            </a:r>
            <a:r>
              <a:rPr lang="en-US" i="1" dirty="0" err="1" smtClean="0">
                <a:solidFill>
                  <a:schemeClr val="bg2"/>
                </a:solidFill>
              </a:rPr>
              <a:t>endcap</a:t>
            </a:r>
            <a:r>
              <a:rPr lang="en-US" i="1" dirty="0" smtClean="0">
                <a:solidFill>
                  <a:schemeClr val="bg2"/>
                </a:solidFill>
              </a:rPr>
              <a:t> using a microscope</a:t>
            </a:r>
            <a:r>
              <a:rPr lang="en-US" dirty="0" smtClean="0"/>
              <a:t>).</a:t>
            </a:r>
            <a:endParaRPr lang="en-US" i="1" dirty="0" smtClean="0">
              <a:solidFill>
                <a:schemeClr val="bg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Athena</a:t>
            </a:r>
            <a:r>
              <a:rPr lang="en-US" dirty="0" smtClean="0"/>
              <a:t> is very well suited complex analyses:</a:t>
            </a:r>
          </a:p>
          <a:p>
            <a:pPr lvl="1"/>
            <a:r>
              <a:rPr lang="en-US" dirty="0" smtClean="0"/>
              <a:t>Provides common Services and Tools:</a:t>
            </a:r>
          </a:p>
          <a:p>
            <a:pPr lvl="2"/>
            <a:r>
              <a:rPr lang="en-US" b="1" dirty="0" err="1" smtClean="0">
                <a:solidFill>
                  <a:schemeClr val="accent2"/>
                </a:solidFill>
              </a:rPr>
              <a:t>StoreGate</a:t>
            </a:r>
            <a:r>
              <a:rPr lang="en-US" dirty="0" smtClean="0"/>
              <a:t> helps you exchanging data.</a:t>
            </a:r>
          </a:p>
          <a:p>
            <a:pPr lvl="2"/>
            <a:r>
              <a:rPr lang="en-US" b="1" dirty="0" smtClean="0">
                <a:solidFill>
                  <a:schemeClr val="accent2"/>
                </a:solidFill>
              </a:rPr>
              <a:t>Persistency</a:t>
            </a:r>
            <a:r>
              <a:rPr lang="en-US" dirty="0" smtClean="0"/>
              <a:t> allows you to easily store complex data objects (</a:t>
            </a:r>
            <a:r>
              <a:rPr lang="en-US" dirty="0" smtClean="0">
                <a:solidFill>
                  <a:schemeClr val="bg2"/>
                </a:solidFill>
              </a:rPr>
              <a:t>and read them back even after a possible change of the class</a:t>
            </a:r>
            <a:r>
              <a:rPr lang="en-US" dirty="0" smtClean="0"/>
              <a:t>).</a:t>
            </a:r>
          </a:p>
          <a:p>
            <a:pPr lvl="2"/>
            <a:r>
              <a:rPr lang="en-US" b="1" dirty="0" err="1" smtClean="0">
                <a:solidFill>
                  <a:schemeClr val="accent2"/>
                </a:solidFill>
              </a:rPr>
              <a:t>MessageSvc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2"/>
                </a:solidFill>
              </a:rPr>
              <a:t>Auditors</a:t>
            </a:r>
            <a:r>
              <a:rPr lang="en-US" dirty="0" smtClean="0"/>
              <a:t>, </a:t>
            </a:r>
            <a:r>
              <a:rPr lang="en-US" b="1" dirty="0" err="1" smtClean="0">
                <a:solidFill>
                  <a:schemeClr val="accent2"/>
                </a:solidFill>
              </a:rPr>
              <a:t>ChronoStatSvc</a:t>
            </a:r>
            <a:r>
              <a:rPr lang="en-US" dirty="0" smtClean="0"/>
              <a:t>, etc. help you to design </a:t>
            </a:r>
            <a:r>
              <a:rPr lang="en-US" dirty="0" smtClean="0">
                <a:solidFill>
                  <a:schemeClr val="accent1"/>
                </a:solidFill>
              </a:rPr>
              <a:t>efficient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/>
                </a:solidFill>
              </a:rPr>
              <a:t>robust</a:t>
            </a:r>
            <a:r>
              <a:rPr lang="en-US" dirty="0" smtClean="0"/>
              <a:t> and well </a:t>
            </a:r>
            <a:r>
              <a:rPr lang="en-US" dirty="0" smtClean="0">
                <a:solidFill>
                  <a:schemeClr val="accent1"/>
                </a:solidFill>
              </a:rPr>
              <a:t>performing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/>
                </a:solidFill>
              </a:rPr>
              <a:t>Algorithm</a:t>
            </a:r>
            <a:r>
              <a:rPr lang="en-US" dirty="0" smtClean="0"/>
              <a:t> to do your analysis task.</a:t>
            </a:r>
          </a:p>
          <a:p>
            <a:pPr lvl="1"/>
            <a:r>
              <a:rPr lang="en-US" dirty="0" smtClean="0"/>
              <a:t>Establishes Event Data Model:</a:t>
            </a:r>
          </a:p>
          <a:p>
            <a:pPr lvl="2"/>
            <a:r>
              <a:rPr lang="en-US" dirty="0" smtClean="0"/>
              <a:t>Many classes for physics objects are defined for you.</a:t>
            </a:r>
          </a:p>
          <a:p>
            <a:pPr lvl="3"/>
            <a:r>
              <a:rPr lang="en-US" dirty="0" smtClean="0"/>
              <a:t>Including </a:t>
            </a:r>
            <a:r>
              <a:rPr lang="en-US" b="1" dirty="0" smtClean="0">
                <a:solidFill>
                  <a:schemeClr val="accent2"/>
                </a:solidFill>
              </a:rPr>
              <a:t>Dictionary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2"/>
                </a:solidFill>
              </a:rPr>
              <a:t>Converter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accent2"/>
                </a:solidFill>
              </a:rPr>
              <a:t>persistent  state representation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Lots of functionality to help physicists develop their analysis</a:t>
            </a:r>
          </a:p>
          <a:p>
            <a:pPr lvl="2"/>
            <a:r>
              <a:rPr lang="en-US" dirty="0" smtClean="0"/>
              <a:t>Can be overwhelming, so start out with the basics only.</a:t>
            </a:r>
          </a:p>
          <a:p>
            <a:r>
              <a:rPr lang="en-US" b="1" dirty="0" err="1" smtClean="0">
                <a:solidFill>
                  <a:schemeClr val="tx2"/>
                </a:solidFill>
              </a:rPr>
              <a:t>AthenaROOTAccess</a:t>
            </a:r>
            <a:r>
              <a:rPr lang="en-US" dirty="0" smtClean="0"/>
              <a:t> implements parts of </a:t>
            </a:r>
            <a:r>
              <a:rPr lang="en-US" dirty="0" err="1" smtClean="0"/>
              <a:t>athena’s</a:t>
            </a:r>
            <a:r>
              <a:rPr lang="en-US" dirty="0" smtClean="0"/>
              <a:t> analysis support</a:t>
            </a:r>
          </a:p>
          <a:p>
            <a:pPr lvl="1"/>
            <a:r>
              <a:rPr lang="en-US" dirty="0" smtClean="0"/>
              <a:t>More light weight framework</a:t>
            </a:r>
          </a:p>
          <a:p>
            <a:pPr lvl="1"/>
            <a:r>
              <a:rPr lang="en-US" dirty="0" smtClean="0"/>
              <a:t>Fast turn around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Data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Inside </a:t>
            </a:r>
            <a:r>
              <a:rPr lang="en-US" b="1" dirty="0" smtClean="0">
                <a:solidFill>
                  <a:schemeClr val="tx2"/>
                </a:solidFill>
              </a:rPr>
              <a:t>Athena (RAW, RDO, ESD, AOD, DPD, TAG)</a:t>
            </a:r>
            <a:endParaRPr lang="en-US" b="1" dirty="0">
              <a:solidFill>
                <a:schemeClr val="tx2"/>
              </a:solidFill>
            </a:endParaRPr>
          </a:p>
          <a:p>
            <a:pPr lvl="1"/>
            <a:r>
              <a:rPr lang="en-US" dirty="0"/>
              <a:t>Interactive OR batch using C++, python code.</a:t>
            </a:r>
          </a:p>
          <a:p>
            <a:pPr lvl="1"/>
            <a:r>
              <a:rPr lang="en-US" dirty="0" smtClean="0"/>
              <a:t>Provides </a:t>
            </a:r>
            <a:r>
              <a:rPr lang="en-US" b="1" dirty="0"/>
              <a:t>full access</a:t>
            </a:r>
            <a:r>
              <a:rPr lang="en-US" dirty="0"/>
              <a:t> to all tools and services.</a:t>
            </a:r>
          </a:p>
          <a:p>
            <a:pPr lvl="1"/>
            <a:r>
              <a:rPr lang="en-US" dirty="0"/>
              <a:t>Can submit to the </a:t>
            </a:r>
            <a:r>
              <a:rPr lang="en-US" b="1" dirty="0"/>
              <a:t>grid</a:t>
            </a:r>
            <a:r>
              <a:rPr lang="en-US" dirty="0"/>
              <a:t>.</a:t>
            </a:r>
          </a:p>
          <a:p>
            <a:r>
              <a:rPr lang="en-US" dirty="0"/>
              <a:t>Outside </a:t>
            </a:r>
            <a:r>
              <a:rPr lang="en-US" b="1" dirty="0">
                <a:solidFill>
                  <a:schemeClr val="tx2"/>
                </a:solidFill>
              </a:rPr>
              <a:t>Athena </a:t>
            </a:r>
            <a:r>
              <a:rPr lang="en-US" b="1" dirty="0" smtClean="0">
                <a:solidFill>
                  <a:schemeClr val="tx2"/>
                </a:solidFill>
              </a:rPr>
              <a:t>(DPD, and to some degree ESD, AOD)</a:t>
            </a:r>
          </a:p>
          <a:p>
            <a:pPr lvl="1"/>
            <a:r>
              <a:rPr lang="en-US" dirty="0" smtClean="0"/>
              <a:t>using </a:t>
            </a:r>
            <a:r>
              <a:rPr lang="en-US" b="1" dirty="0">
                <a:solidFill>
                  <a:schemeClr val="tx2"/>
                </a:solidFill>
              </a:rPr>
              <a:t>ROOT</a:t>
            </a:r>
            <a:r>
              <a:rPr lang="en-US" dirty="0"/>
              <a:t> </a:t>
            </a:r>
            <a:r>
              <a:rPr lang="en-US" dirty="0" smtClean="0"/>
              <a:t>(to </a:t>
            </a:r>
            <a:r>
              <a:rPr lang="en-US" dirty="0"/>
              <a:t>at least read)</a:t>
            </a:r>
          </a:p>
          <a:p>
            <a:pPr lvl="1"/>
            <a:r>
              <a:rPr lang="en-US" b="1" dirty="0"/>
              <a:t>CINT</a:t>
            </a:r>
            <a:r>
              <a:rPr lang="en-US" dirty="0"/>
              <a:t>, or using python, or compiled C++ code.</a:t>
            </a:r>
          </a:p>
          <a:p>
            <a:pPr lvl="1"/>
            <a:r>
              <a:rPr lang="en-US" dirty="0"/>
              <a:t>Does </a:t>
            </a:r>
            <a:r>
              <a:rPr lang="en-US" b="1" dirty="0"/>
              <a:t>not need full Athena</a:t>
            </a:r>
            <a:r>
              <a:rPr lang="en-US" dirty="0"/>
              <a:t> installation (expected 1GB)</a:t>
            </a:r>
          </a:p>
          <a:p>
            <a:pPr lvl="1"/>
            <a:r>
              <a:rPr lang="en-US" b="1" dirty="0"/>
              <a:t>Not all classes</a:t>
            </a:r>
            <a:r>
              <a:rPr lang="en-US" dirty="0"/>
              <a:t> are available (example, </a:t>
            </a:r>
            <a:r>
              <a:rPr lang="en-US" dirty="0" err="1"/>
              <a:t>calo</a:t>
            </a:r>
            <a:r>
              <a:rPr lang="en-US" dirty="0"/>
              <a:t>-Cells)</a:t>
            </a:r>
          </a:p>
          <a:p>
            <a:r>
              <a:rPr lang="en-US" b="1" dirty="0"/>
              <a:t>Important</a:t>
            </a:r>
            <a:r>
              <a:rPr lang="en-US" dirty="0"/>
              <a:t>: both methods use the </a:t>
            </a:r>
            <a:r>
              <a:rPr lang="en-US" b="1" dirty="0">
                <a:solidFill>
                  <a:schemeClr val="tx2"/>
                </a:solidFill>
              </a:rPr>
              <a:t>same files as input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Athena/Gaudi components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levels of processing of ATLAS data, from high-level trigger to event simulation, reconstruction and analysis, can take place within the Athena framework.</a:t>
            </a:r>
          </a:p>
          <a:p>
            <a:r>
              <a:rPr lang="en-US" dirty="0"/>
              <a:t>The major components of Athena are: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Services</a:t>
            </a:r>
            <a:r>
              <a:rPr lang="en-US" dirty="0"/>
              <a:t>. A </a:t>
            </a:r>
            <a:r>
              <a:rPr lang="en-US" b="1" dirty="0">
                <a:latin typeface="Courier New" pitchFamily="49" charset="0"/>
              </a:rPr>
              <a:t>Service</a:t>
            </a:r>
            <a:r>
              <a:rPr lang="en-US" dirty="0"/>
              <a:t> provides services needed by the Algorithms. In general these are high-level, designed to support the needs of the physicist. Examples are the message-reporting system, different persistency services, random-number generators, etc.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Algorithms</a:t>
            </a:r>
            <a:r>
              <a:rPr lang="en-US" dirty="0"/>
              <a:t>. Algorithms share a common interface and provide the basic per-event processing capability of the framework. Each </a:t>
            </a:r>
            <a:r>
              <a:rPr lang="en-US" b="1" dirty="0">
                <a:latin typeface="Courier New" pitchFamily="49" charset="0"/>
              </a:rPr>
              <a:t>Algorithm</a:t>
            </a:r>
            <a:r>
              <a:rPr lang="en-US" dirty="0"/>
              <a:t> performs a well-defined but configurable operation on some input data, in many cases producing some output data.</a:t>
            </a:r>
          </a:p>
          <a:p>
            <a:pPr lvl="1"/>
            <a:r>
              <a:rPr lang="en-US" b="1" dirty="0" err="1">
                <a:solidFill>
                  <a:schemeClr val="accent1"/>
                </a:solidFill>
              </a:rPr>
              <a:t>AlgTools</a:t>
            </a:r>
            <a:r>
              <a:rPr lang="en-US" dirty="0"/>
              <a:t>. An </a:t>
            </a:r>
            <a:r>
              <a:rPr lang="en-US" b="1" dirty="0" err="1">
                <a:latin typeface="Courier New" pitchFamily="49" charset="0"/>
              </a:rPr>
              <a:t>AlgTool</a:t>
            </a:r>
            <a:r>
              <a:rPr lang="en-US" dirty="0"/>
              <a:t> is similar to an </a:t>
            </a:r>
            <a:r>
              <a:rPr lang="en-US" b="1" dirty="0">
                <a:latin typeface="Courier New" pitchFamily="49" charset="0"/>
              </a:rPr>
              <a:t>Algorithm</a:t>
            </a:r>
            <a:r>
              <a:rPr lang="en-US" dirty="0"/>
              <a:t> in that it operates on input data and can generate output data, but differs in that it can be executed multiple times per event. Each instance of a </a:t>
            </a:r>
            <a:r>
              <a:rPr lang="en-US" b="1" dirty="0" err="1">
                <a:latin typeface="Courier New" pitchFamily="49" charset="0"/>
              </a:rPr>
              <a:t>AlgTool</a:t>
            </a:r>
            <a:r>
              <a:rPr lang="en-US" dirty="0"/>
              <a:t> is owned, either by an </a:t>
            </a:r>
            <a:r>
              <a:rPr lang="en-US" b="1" dirty="0">
                <a:latin typeface="Courier New" pitchFamily="49" charset="0"/>
              </a:rPr>
              <a:t>Algorithm</a:t>
            </a:r>
            <a:r>
              <a:rPr lang="en-US" dirty="0"/>
              <a:t>, a </a:t>
            </a:r>
            <a:r>
              <a:rPr lang="en-US" b="1" dirty="0">
                <a:latin typeface="Courier New" pitchFamily="49" charset="0"/>
              </a:rPr>
              <a:t>Service</a:t>
            </a:r>
            <a:r>
              <a:rPr lang="en-US" dirty="0"/>
              <a:t>, or by default by the </a:t>
            </a:r>
            <a:r>
              <a:rPr lang="en-US" b="1" dirty="0" err="1">
                <a:latin typeface="Courier New" pitchFamily="49" charset="0"/>
              </a:rPr>
              <a:t>ToolSvc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381000" y="2286000"/>
            <a:ext cx="7924800" cy="3048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pPr algn="ctr"/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</a:t>
            </a:r>
            <a:r>
              <a:rPr lang="en-US" dirty="0"/>
              <a:t>Services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quite a few Services in Athena to help you:</a:t>
            </a:r>
          </a:p>
          <a:p>
            <a:pPr lvl="1"/>
            <a:r>
              <a:rPr lang="en-US" b="1" dirty="0"/>
              <a:t>Job Option Service</a:t>
            </a:r>
            <a:r>
              <a:rPr lang="en-US" dirty="0"/>
              <a:t>. The </a:t>
            </a:r>
            <a:r>
              <a:rPr lang="en-US" b="1" dirty="0" err="1">
                <a:solidFill>
                  <a:schemeClr val="accent1"/>
                </a:solidFill>
              </a:rPr>
              <a:t>JobOptionSvc</a:t>
            </a:r>
            <a:r>
              <a:rPr lang="en-US" dirty="0"/>
              <a:t> is a catalogue of user-modifiable properties of Algorithms, </a:t>
            </a:r>
            <a:r>
              <a:rPr lang="en-US" dirty="0" err="1"/>
              <a:t>AlgTools</a:t>
            </a:r>
            <a:r>
              <a:rPr lang="en-US" dirty="0"/>
              <a:t> and Services. As an </a:t>
            </a:r>
            <a:r>
              <a:rPr lang="en-US" b="1" dirty="0">
                <a:solidFill>
                  <a:schemeClr val="accent2"/>
                </a:solidFill>
              </a:rPr>
              <a:t>example</a:t>
            </a:r>
            <a:r>
              <a:rPr lang="en-US" dirty="0"/>
              <a:t>, the value of a property called </a:t>
            </a:r>
            <a:r>
              <a:rPr lang="en-US" dirty="0" smtClean="0"/>
              <a:t>“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</a:rPr>
              <a:t>CutOff</a:t>
            </a:r>
            <a:r>
              <a:rPr lang="en-US" dirty="0" smtClean="0"/>
              <a:t>" </a:t>
            </a:r>
            <a:r>
              <a:rPr lang="en-US" dirty="0"/>
              <a:t>in the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</a:rPr>
              <a:t>JetMaker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dirty="0" smtClean="0"/>
              <a:t>can </a:t>
            </a:r>
            <a:r>
              <a:rPr lang="en-US" dirty="0"/>
              <a:t>be set either from a job-option file or from the Athena interactive prompt by</a:t>
            </a:r>
            <a:r>
              <a:rPr lang="en-US" dirty="0" smtClean="0"/>
              <a:t>:</a:t>
            </a:r>
            <a:endParaRPr lang="en-US" dirty="0"/>
          </a:p>
          <a:p>
            <a:pPr lvl="2">
              <a:buFontTx/>
              <a:buNone/>
            </a:pPr>
            <a:r>
              <a:rPr lang="en-US" sz="1400" b="1" dirty="0">
                <a:latin typeface="Courier New" pitchFamily="49" charset="0"/>
              </a:rPr>
              <a:t>	</a:t>
            </a:r>
            <a:r>
              <a:rPr lang="en-US" sz="1400" b="1" i="0" dirty="0" err="1" smtClean="0">
                <a:latin typeface="Courier New" pitchFamily="49" charset="0"/>
              </a:rPr>
              <a:t>JetMaker.CutOff</a:t>
            </a:r>
            <a:r>
              <a:rPr lang="en-US" sz="1400" b="1" i="0" dirty="0" smtClean="0">
                <a:latin typeface="Courier New" pitchFamily="49" charset="0"/>
              </a:rPr>
              <a:t> </a:t>
            </a:r>
            <a:r>
              <a:rPr lang="en-US" sz="1400" b="1" i="0" dirty="0">
                <a:latin typeface="Courier New" pitchFamily="49" charset="0"/>
              </a:rPr>
              <a:t>= 0.7</a:t>
            </a:r>
          </a:p>
          <a:p>
            <a:pPr lvl="1">
              <a:buFontTx/>
              <a:buNone/>
            </a:pPr>
            <a:r>
              <a:rPr lang="en-US" dirty="0"/>
              <a:t>	Default values are set in the Algorithms, </a:t>
            </a:r>
            <a:r>
              <a:rPr lang="en-US" dirty="0" err="1"/>
              <a:t>AlgTools</a:t>
            </a:r>
            <a:r>
              <a:rPr lang="en-US" dirty="0"/>
              <a:t> or Services itself.</a:t>
            </a:r>
          </a:p>
          <a:p>
            <a:pPr lvl="1"/>
            <a:r>
              <a:rPr lang="en-US" b="1" dirty="0"/>
              <a:t>Logging</a:t>
            </a:r>
            <a:r>
              <a:rPr lang="en-US" dirty="0"/>
              <a:t>. The </a:t>
            </a:r>
            <a:r>
              <a:rPr lang="en-US" b="1" dirty="0" err="1">
                <a:solidFill>
                  <a:schemeClr val="accent1"/>
                </a:solidFill>
              </a:rPr>
              <a:t>MessageSvc</a:t>
            </a:r>
            <a:r>
              <a:rPr lang="en-US" dirty="0"/>
              <a:t> controls the output of messages sent by the developers using a </a:t>
            </a:r>
            <a:r>
              <a:rPr lang="en-US" b="1" dirty="0" err="1">
                <a:latin typeface="Courier New" pitchFamily="49" charset="0"/>
              </a:rPr>
              <a:t>MsgStream</a:t>
            </a:r>
            <a:r>
              <a:rPr lang="en-US" dirty="0"/>
              <a:t>. The developer specifies the source of the message (its name) and the message verbosity level. The </a:t>
            </a:r>
            <a:r>
              <a:rPr lang="en-US" dirty="0" err="1"/>
              <a:t>MessageSvc</a:t>
            </a:r>
            <a:r>
              <a:rPr lang="en-US" dirty="0"/>
              <a:t> can be configured to filter out messages coming from certain sources or having a high verbosity level. </a:t>
            </a:r>
          </a:p>
          <a:p>
            <a:pPr lvl="1"/>
            <a:r>
              <a:rPr lang="en-US" b="1" dirty="0"/>
              <a:t>Performance Monitoring</a:t>
            </a:r>
            <a:r>
              <a:rPr lang="en-US" dirty="0"/>
              <a:t>. The </a:t>
            </a:r>
            <a:r>
              <a:rPr lang="en-US" b="1" dirty="0" err="1">
                <a:solidFill>
                  <a:schemeClr val="accent1"/>
                </a:solidFill>
              </a:rPr>
              <a:t>AuditorSvc</a:t>
            </a:r>
            <a:r>
              <a:rPr lang="en-US" dirty="0"/>
              <a:t> and the </a:t>
            </a:r>
            <a:r>
              <a:rPr lang="en-US" b="1" dirty="0" err="1">
                <a:solidFill>
                  <a:schemeClr val="accent1"/>
                </a:solidFill>
              </a:rPr>
              <a:t>ChronoStatSvc</a:t>
            </a:r>
            <a:r>
              <a:rPr lang="en-US" dirty="0"/>
              <a:t> manage and report the results of a number of Auditor objects, providing statistics on the CPU and memory usage (including potential memory leaks) of Algorithms and Services.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of course, </a:t>
            </a:r>
            <a:r>
              <a:rPr lang="en-US" dirty="0" err="1" smtClean="0"/>
              <a:t>StoreGate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/>
              <a:t>StoreGate</a:t>
            </a:r>
            <a:r>
              <a:rPr lang="en-US" dirty="0"/>
              <a:t> is the Athena implementation of the </a:t>
            </a:r>
            <a:r>
              <a:rPr lang="en-US" b="1" dirty="0">
                <a:solidFill>
                  <a:schemeClr val="accent1"/>
                </a:solidFill>
              </a:rPr>
              <a:t>blackboard</a:t>
            </a:r>
            <a:r>
              <a:rPr lang="en-US" dirty="0"/>
              <a:t>. </a:t>
            </a:r>
          </a:p>
          <a:p>
            <a:r>
              <a:rPr lang="en-US" dirty="0" err="1"/>
              <a:t>StoreGate</a:t>
            </a:r>
            <a:r>
              <a:rPr lang="en-US" dirty="0"/>
              <a:t> allows a </a:t>
            </a:r>
            <a:r>
              <a:rPr lang="en-US" dirty="0" smtClean="0"/>
              <a:t>module (such as an algorithm, service or tool) </a:t>
            </a:r>
            <a:r>
              <a:rPr lang="en-US" dirty="0"/>
              <a:t>to use a </a:t>
            </a:r>
            <a:r>
              <a:rPr lang="en-US" b="1" dirty="0">
                <a:solidFill>
                  <a:schemeClr val="accent1"/>
                </a:solidFill>
              </a:rPr>
              <a:t>data object </a:t>
            </a:r>
            <a:r>
              <a:rPr lang="en-US" dirty="0" smtClean="0"/>
              <a:t>(like for </a:t>
            </a:r>
            <a:r>
              <a:rPr lang="en-US" b="1" dirty="0" smtClean="0">
                <a:solidFill>
                  <a:schemeClr val="accent2"/>
                </a:solidFill>
              </a:rPr>
              <a:t>example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Jet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Track</a:t>
            </a:r>
            <a:r>
              <a:rPr lang="en-US" dirty="0" smtClean="0"/>
              <a:t> or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Cell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chemeClr val="tx2"/>
                </a:solidFill>
              </a:rPr>
              <a:t>created </a:t>
            </a:r>
            <a:r>
              <a:rPr lang="en-US" b="1" dirty="0">
                <a:solidFill>
                  <a:schemeClr val="tx2"/>
                </a:solidFill>
              </a:rPr>
              <a:t>by an upstream module</a:t>
            </a:r>
            <a:r>
              <a:rPr lang="en-US" b="1" dirty="0"/>
              <a:t> </a:t>
            </a:r>
            <a:r>
              <a:rPr lang="en-US" dirty="0"/>
              <a:t>or </a:t>
            </a:r>
            <a:r>
              <a:rPr lang="en-US" b="1" dirty="0">
                <a:solidFill>
                  <a:schemeClr val="tx2"/>
                </a:solidFill>
              </a:rPr>
              <a:t>read from disk </a:t>
            </a:r>
            <a:r>
              <a:rPr lang="en-US" dirty="0"/>
              <a:t>transparently. </a:t>
            </a:r>
          </a:p>
          <a:p>
            <a:pPr lvl="1"/>
            <a:r>
              <a:rPr lang="en-US" strike="sngStrike" dirty="0"/>
              <a:t>A proxy defines and hides the cache-fault mechanism: upon request, a missing data object instance can be transparently created and added to the transient data store, </a:t>
            </a:r>
            <a:r>
              <a:rPr lang="en-US" strike="sngStrike" dirty="0" smtClean="0"/>
              <a:t>retrieving </a:t>
            </a:r>
            <a:r>
              <a:rPr lang="en-US" strike="sngStrike" dirty="0"/>
              <a:t>it from persistent storage on demand</a:t>
            </a:r>
            <a:r>
              <a:rPr lang="en-US" strike="sngStrike" dirty="0" smtClean="0"/>
              <a:t>.</a:t>
            </a:r>
          </a:p>
          <a:p>
            <a:pPr lvl="2"/>
            <a:r>
              <a:rPr lang="en-US" dirty="0" smtClean="0">
                <a:solidFill>
                  <a:schemeClr val="bg2"/>
                </a:solidFill>
              </a:rPr>
              <a:t>On second thought I am sure you don’t want to know this.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err="1"/>
              <a:t>StoreGate</a:t>
            </a:r>
            <a:r>
              <a:rPr lang="en-US" dirty="0"/>
              <a:t> allows object identification via data </a:t>
            </a:r>
            <a:r>
              <a:rPr lang="en-US" b="1" dirty="0">
                <a:solidFill>
                  <a:schemeClr val="accent1"/>
                </a:solidFill>
              </a:rPr>
              <a:t>type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1"/>
                </a:solidFill>
              </a:rPr>
              <a:t>key</a:t>
            </a:r>
            <a:r>
              <a:rPr lang="en-US" dirty="0"/>
              <a:t> string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 ATLAS data objects like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Jet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Track</a:t>
            </a:r>
            <a:r>
              <a:rPr lang="en-US" dirty="0" smtClean="0"/>
              <a:t> or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Cell</a:t>
            </a:r>
            <a:r>
              <a:rPr lang="en-US" dirty="0" smtClean="0"/>
              <a:t> are stored in container (</a:t>
            </a:r>
            <a:r>
              <a:rPr lang="en-US" i="1" dirty="0" smtClean="0">
                <a:solidFill>
                  <a:schemeClr val="bg2"/>
                </a:solidFill>
              </a:rPr>
              <a:t>think STL vector, or fancy array</a:t>
            </a:r>
            <a:r>
              <a:rPr lang="en-US" dirty="0" smtClean="0"/>
              <a:t>) called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JetCollection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cs typeface="Courier New" pitchFamily="49" charset="0"/>
              </a:rPr>
              <a:t>o</a:t>
            </a:r>
            <a:r>
              <a:rPr lang="en-US" dirty="0" smtClean="0"/>
              <a:t>r </a:t>
            </a:r>
            <a:r>
              <a:rPr lang="en-US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TrackCollection</a:t>
            </a:r>
            <a:r>
              <a:rPr lang="en-US" dirty="0" smtClean="0"/>
              <a:t> .</a:t>
            </a:r>
            <a:endParaRPr lang="en-US" dirty="0"/>
          </a:p>
          <a:p>
            <a:r>
              <a:rPr lang="en-US" dirty="0" err="1" smtClean="0"/>
              <a:t>StoreGate</a:t>
            </a:r>
            <a:r>
              <a:rPr lang="en-US" dirty="0" smtClean="0"/>
              <a:t> </a:t>
            </a:r>
            <a:r>
              <a:rPr lang="en-US" dirty="0"/>
              <a:t>supports </a:t>
            </a:r>
            <a:r>
              <a:rPr lang="en-US" b="1" dirty="0"/>
              <a:t>base-class and derived-class</a:t>
            </a:r>
            <a:r>
              <a:rPr lang="en-US" dirty="0"/>
              <a:t> retrieval, </a:t>
            </a:r>
            <a:r>
              <a:rPr lang="en-US" b="1" dirty="0"/>
              <a:t>key aliases</a:t>
            </a:r>
            <a:r>
              <a:rPr lang="en-US" dirty="0"/>
              <a:t>, and </a:t>
            </a:r>
            <a:r>
              <a:rPr lang="en-US" b="1" dirty="0"/>
              <a:t>inter-object references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>
                <a:solidFill>
                  <a:schemeClr val="bg2"/>
                </a:solidFill>
              </a:rPr>
              <a:t>Just say “Wow!”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81000" y="1295400"/>
            <a:ext cx="7924800" cy="15240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81000" y="3124200"/>
            <a:ext cx="7924800" cy="28956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StoreGate</a:t>
            </a:r>
            <a:r>
              <a:rPr lang="en-US" dirty="0"/>
              <a:t> storing </a:t>
            </a:r>
            <a:r>
              <a:rPr lang="en-US" dirty="0" err="1"/>
              <a:t>DataObjects</a:t>
            </a:r>
            <a:r>
              <a:rPr lang="en-US" dirty="0"/>
              <a:t>:	record()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Object (</a:t>
            </a:r>
            <a:r>
              <a:rPr lang="en-US" b="1" dirty="0" smtClean="0">
                <a:solidFill>
                  <a:schemeClr val="accent6"/>
                </a:solidFill>
              </a:rPr>
              <a:t>example</a:t>
            </a:r>
            <a:r>
              <a:rPr lang="en-US" dirty="0" smtClean="0"/>
              <a:t>):</a:t>
            </a:r>
            <a:endParaRPr lang="en-US" dirty="0"/>
          </a:p>
          <a:p>
            <a:pPr>
              <a:buNone/>
            </a:pPr>
            <a:r>
              <a:rPr lang="en-US" sz="1400" b="1" dirty="0" err="1" smtClean="0">
                <a:latin typeface="Courier New" pitchFamily="49" charset="0"/>
              </a:rPr>
              <a:t>MissingET</a:t>
            </a:r>
            <a:r>
              <a:rPr lang="en-US" sz="1400" b="1" dirty="0" smtClean="0">
                <a:latin typeface="Courier New" pitchFamily="49" charset="0"/>
              </a:rPr>
              <a:t>* met = </a:t>
            </a:r>
            <a:r>
              <a:rPr lang="en-US" sz="1400" b="1" dirty="0">
                <a:latin typeface="Courier New" pitchFamily="49" charset="0"/>
              </a:rPr>
              <a:t>new </a:t>
            </a:r>
            <a:r>
              <a:rPr lang="en-US" sz="1400" b="1" dirty="0" err="1" smtClean="0">
                <a:latin typeface="Courier New" pitchFamily="49" charset="0"/>
              </a:rPr>
              <a:t>MissingET</a:t>
            </a:r>
            <a:r>
              <a:rPr lang="en-US" sz="1400" b="1" dirty="0" smtClean="0">
                <a:latin typeface="Courier New" pitchFamily="49" charset="0"/>
              </a:rPr>
              <a:t>();</a:t>
            </a:r>
            <a:endParaRPr lang="en-US" sz="1400" b="1" dirty="0"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met-&gt;</a:t>
            </a:r>
            <a:r>
              <a:rPr lang="en-US" sz="1400" b="1" dirty="0" err="1" smtClean="0">
                <a:latin typeface="Courier New" pitchFamily="49" charset="0"/>
              </a:rPr>
              <a:t>setEtSum</a:t>
            </a:r>
            <a:r>
              <a:rPr lang="en-US" sz="1400" b="1" dirty="0" smtClean="0">
                <a:latin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</a:rPr>
              <a:t>arg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…</a:t>
            </a:r>
          </a:p>
          <a:p>
            <a:pPr>
              <a:buNone/>
            </a:pP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status = </a:t>
            </a:r>
            <a:r>
              <a:rPr lang="en-US" sz="1400" b="1" dirty="0" err="1">
                <a:latin typeface="Courier New" pitchFamily="49" charset="0"/>
              </a:rPr>
              <a:t>m_storeGate</a:t>
            </a:r>
            <a:r>
              <a:rPr lang="en-US" sz="1400" b="1" dirty="0">
                <a:latin typeface="Courier New" pitchFamily="49" charset="0"/>
              </a:rPr>
              <a:t>-&gt;</a:t>
            </a:r>
            <a:r>
              <a:rPr lang="en-US" sz="1400" b="1" dirty="0" smtClean="0">
                <a:latin typeface="Courier New" pitchFamily="49" charset="0"/>
              </a:rPr>
              <a:t>record(met, key							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/*, </a:t>
            </a:r>
            <a:r>
              <a:rPr lang="en-US" sz="1400" b="1" dirty="0" err="1">
                <a:solidFill>
                  <a:schemeClr val="accent1"/>
                </a:solidFill>
                <a:latin typeface="Courier New" pitchFamily="49" charset="0"/>
              </a:rPr>
              <a:t>bool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400" b="1" dirty="0" err="1">
                <a:solidFill>
                  <a:schemeClr val="accent1"/>
                </a:solidFill>
                <a:latin typeface="Courier New" pitchFamily="49" charset="0"/>
              </a:rPr>
              <a:t>allowMods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 = true */</a:t>
            </a:r>
            <a:r>
              <a:rPr lang="en-US" sz="1400" b="1" dirty="0">
                <a:latin typeface="Courier New" pitchFamily="49" charset="0"/>
              </a:rPr>
              <a:t>);  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check status…</a:t>
            </a:r>
          </a:p>
          <a:p>
            <a:r>
              <a:rPr lang="en-US" dirty="0" smtClean="0"/>
              <a:t>Container (</a:t>
            </a:r>
            <a:r>
              <a:rPr lang="en-US" b="1" dirty="0" smtClean="0">
                <a:solidFill>
                  <a:schemeClr val="accent6"/>
                </a:solidFill>
              </a:rPr>
              <a:t>example</a:t>
            </a:r>
            <a:r>
              <a:rPr lang="en-US" dirty="0" smtClean="0"/>
              <a:t>):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sz="1400" b="1" dirty="0" err="1" smtClean="0">
                <a:latin typeface="Courier New" pitchFamily="49" charset="0"/>
              </a:rPr>
              <a:t>MyJet</a:t>
            </a:r>
            <a:r>
              <a:rPr lang="en-US" sz="1400" b="1" dirty="0" smtClean="0">
                <a:latin typeface="Courier New" pitchFamily="49" charset="0"/>
              </a:rPr>
              <a:t>* jet1 </a:t>
            </a:r>
            <a:r>
              <a:rPr lang="en-US" sz="1400" b="1" dirty="0">
                <a:latin typeface="Courier New" pitchFamily="49" charset="0"/>
              </a:rPr>
              <a:t>= new </a:t>
            </a:r>
            <a:r>
              <a:rPr lang="en-US" sz="1400" b="1" dirty="0" smtClean="0">
                <a:latin typeface="Courier New" pitchFamily="49" charset="0"/>
              </a:rPr>
              <a:t>Jet();	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create new Jet objects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err="1" smtClean="0">
                <a:latin typeface="Courier New" pitchFamily="49" charset="0"/>
              </a:rPr>
              <a:t>MyJet</a:t>
            </a:r>
            <a:r>
              <a:rPr lang="en-US" sz="1400" b="1" dirty="0" smtClean="0">
                <a:latin typeface="Courier New" pitchFamily="49" charset="0"/>
              </a:rPr>
              <a:t>* jet2 </a:t>
            </a:r>
            <a:r>
              <a:rPr lang="en-US" sz="1400" b="1" dirty="0">
                <a:latin typeface="Courier New" pitchFamily="49" charset="0"/>
              </a:rPr>
              <a:t>= new </a:t>
            </a:r>
            <a:r>
              <a:rPr lang="en-US" sz="1400" b="1" dirty="0" smtClean="0">
                <a:latin typeface="Courier New" pitchFamily="49" charset="0"/>
              </a:rPr>
              <a:t>Jet();</a:t>
            </a:r>
            <a:endParaRPr lang="en-US" sz="1400" b="1" dirty="0"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jet1-&gt;set4Mom(</a:t>
            </a:r>
            <a:r>
              <a:rPr lang="en-US" sz="1400" b="1" dirty="0" err="1" smtClean="0">
                <a:latin typeface="Courier New" pitchFamily="49" charset="0"/>
              </a:rPr>
              <a:t>arg</a:t>
            </a:r>
            <a:r>
              <a:rPr lang="en-US" sz="1400" b="1" dirty="0" smtClean="0">
                <a:latin typeface="Courier New" pitchFamily="49" charset="0"/>
              </a:rPr>
              <a:t>);	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setting the attributes of the Jets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</a:rPr>
              <a:t>jet2-&gt;set4Mom(</a:t>
            </a:r>
            <a:r>
              <a:rPr lang="en-US" sz="1400" b="1" dirty="0" err="1" smtClean="0">
                <a:latin typeface="Courier New" pitchFamily="49" charset="0"/>
              </a:rPr>
              <a:t>arg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…</a:t>
            </a:r>
            <a:endParaRPr lang="en-US" sz="1400" b="1" dirty="0"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err="1" smtClean="0">
                <a:latin typeface="Courier New" pitchFamily="49" charset="0"/>
              </a:rPr>
              <a:t>JetCollection</a:t>
            </a:r>
            <a:r>
              <a:rPr lang="en-US" sz="1400" b="1" dirty="0" smtClean="0">
                <a:latin typeface="Courier New" pitchFamily="49" charset="0"/>
              </a:rPr>
              <a:t>* </a:t>
            </a:r>
            <a:r>
              <a:rPr lang="en-US" sz="1400" b="1" dirty="0" err="1" smtClean="0">
                <a:latin typeface="Courier New" pitchFamily="49" charset="0"/>
              </a:rPr>
              <a:t>jetColl</a:t>
            </a:r>
            <a:r>
              <a:rPr lang="en-US" sz="1400" b="1" dirty="0" smtClean="0">
                <a:latin typeface="Courier New" pitchFamily="49" charset="0"/>
              </a:rPr>
              <a:t> </a:t>
            </a:r>
            <a:r>
              <a:rPr lang="en-US" sz="1400" b="1" dirty="0">
                <a:latin typeface="Courier New" pitchFamily="49" charset="0"/>
              </a:rPr>
              <a:t>= new </a:t>
            </a:r>
            <a:r>
              <a:rPr lang="en-US" sz="1400" b="1" dirty="0" err="1" smtClean="0">
                <a:latin typeface="Courier New" pitchFamily="49" charset="0"/>
              </a:rPr>
              <a:t>JetCollection</a:t>
            </a:r>
            <a:r>
              <a:rPr lang="en-US" sz="1400" b="1" dirty="0" smtClean="0">
                <a:latin typeface="Courier New" pitchFamily="49" charset="0"/>
              </a:rPr>
              <a:t>();</a:t>
            </a:r>
            <a:endParaRPr lang="en-US" sz="1400" b="1" dirty="0"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err="1" smtClean="0">
                <a:latin typeface="Courier New" pitchFamily="49" charset="0"/>
              </a:rPr>
              <a:t>jetColl</a:t>
            </a:r>
            <a:r>
              <a:rPr lang="en-US" sz="1400" b="1" dirty="0" smtClean="0">
                <a:latin typeface="Courier New" pitchFamily="49" charset="0"/>
              </a:rPr>
              <a:t>-&gt;</a:t>
            </a:r>
            <a:r>
              <a:rPr lang="en-US" sz="1400" b="1" dirty="0" err="1" smtClean="0">
                <a:latin typeface="Courier New" pitchFamily="49" charset="0"/>
              </a:rPr>
              <a:t>push_back</a:t>
            </a:r>
            <a:r>
              <a:rPr lang="en-US" sz="1400" b="1" dirty="0" smtClean="0">
                <a:latin typeface="Courier New" pitchFamily="49" charset="0"/>
              </a:rPr>
              <a:t>(jet1);	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pushing Jets into a container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err="1" smtClean="0">
                <a:latin typeface="Courier New" pitchFamily="49" charset="0"/>
              </a:rPr>
              <a:t>jetColl</a:t>
            </a:r>
            <a:r>
              <a:rPr lang="en-US" sz="1400" b="1" dirty="0" smtClean="0">
                <a:latin typeface="Courier New" pitchFamily="49" charset="0"/>
              </a:rPr>
              <a:t>-&gt;</a:t>
            </a:r>
            <a:r>
              <a:rPr lang="en-US" sz="1400" b="1" dirty="0" err="1" smtClean="0">
                <a:latin typeface="Courier New" pitchFamily="49" charset="0"/>
              </a:rPr>
              <a:t>push_back</a:t>
            </a:r>
            <a:r>
              <a:rPr lang="en-US" sz="1400" b="1" dirty="0" smtClean="0">
                <a:latin typeface="Courier New" pitchFamily="49" charset="0"/>
              </a:rPr>
              <a:t>(jet2</a:t>
            </a:r>
            <a:r>
              <a:rPr lang="en-US" sz="1400" b="1" dirty="0">
                <a:latin typeface="Courier New" pitchFamily="49" charset="0"/>
              </a:rPr>
              <a:t>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…</a:t>
            </a:r>
            <a:endParaRPr lang="en-US" sz="1400" b="1" dirty="0"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status = </a:t>
            </a:r>
            <a:r>
              <a:rPr lang="en-US" sz="1400" b="1" dirty="0" err="1">
                <a:latin typeface="Courier New" pitchFamily="49" charset="0"/>
              </a:rPr>
              <a:t>m_storeGate</a:t>
            </a:r>
            <a:r>
              <a:rPr lang="en-US" sz="1400" b="1" dirty="0">
                <a:latin typeface="Courier New" pitchFamily="49" charset="0"/>
              </a:rPr>
              <a:t>-&gt;</a:t>
            </a:r>
            <a:r>
              <a:rPr lang="en-US" sz="1400" b="1" dirty="0" smtClean="0">
                <a:latin typeface="Courier New" pitchFamily="49" charset="0"/>
              </a:rPr>
              <a:t>record(</a:t>
            </a:r>
            <a:r>
              <a:rPr lang="en-US" sz="1400" b="1" dirty="0" err="1" smtClean="0">
                <a:latin typeface="Courier New" pitchFamily="49" charset="0"/>
              </a:rPr>
              <a:t>jetColl</a:t>
            </a:r>
            <a:r>
              <a:rPr lang="en-US" sz="1400" b="1" dirty="0" smtClean="0">
                <a:latin typeface="Courier New" pitchFamily="49" charset="0"/>
              </a:rPr>
              <a:t>, </a:t>
            </a:r>
            <a:r>
              <a:rPr lang="en-US" sz="1400" b="1" dirty="0">
                <a:latin typeface="Courier New" pitchFamily="49" charset="0"/>
              </a:rPr>
              <a:t>key, false</a:t>
            </a:r>
            <a:r>
              <a:rPr lang="en-US" sz="1400" b="1" dirty="0" smtClean="0">
                <a:latin typeface="Courier New" pitchFamily="49" charset="0"/>
              </a:rPr>
              <a:t>); //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locked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check status…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381000" y="1295400"/>
            <a:ext cx="7924800" cy="18288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381000" y="3429000"/>
            <a:ext cx="7924800" cy="20574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StoreGate storing DataObjects:	retrieve()</a:t>
            </a:r>
          </a:p>
        </p:txBody>
      </p:sp>
      <p:sp>
        <p:nvSpPr>
          <p:cNvPr id="4404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Object (</a:t>
            </a:r>
            <a:r>
              <a:rPr lang="en-US" b="1" dirty="0" smtClean="0">
                <a:solidFill>
                  <a:schemeClr val="accent6"/>
                </a:solidFill>
              </a:rPr>
              <a:t>example</a:t>
            </a:r>
            <a:r>
              <a:rPr lang="en-US" dirty="0" smtClean="0"/>
              <a:t>):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Most objects are recorded as const </a:t>
            </a:r>
          </a:p>
          <a:p>
            <a:pPr>
              <a:buNone/>
            </a:pP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/*const*/ </a:t>
            </a:r>
            <a:r>
              <a:rPr lang="en-US" sz="1400" b="1" dirty="0" err="1" smtClean="0">
                <a:latin typeface="Courier New" pitchFamily="49" charset="0"/>
              </a:rPr>
              <a:t>MissingET</a:t>
            </a:r>
            <a:r>
              <a:rPr lang="en-US" sz="1400" b="1" dirty="0" smtClean="0">
                <a:latin typeface="Courier New" pitchFamily="49" charset="0"/>
              </a:rPr>
              <a:t>* met; </a:t>
            </a:r>
            <a:endParaRPr lang="en-US" sz="1400" b="1" dirty="0"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status = </a:t>
            </a:r>
            <a:r>
              <a:rPr lang="en-US" sz="1400" b="1" dirty="0" err="1">
                <a:latin typeface="Courier New" pitchFamily="49" charset="0"/>
              </a:rPr>
              <a:t>m_storeGate</a:t>
            </a:r>
            <a:r>
              <a:rPr lang="en-US" sz="1400" b="1" dirty="0">
                <a:latin typeface="Courier New" pitchFamily="49" charset="0"/>
              </a:rPr>
              <a:t>-&gt;</a:t>
            </a:r>
            <a:r>
              <a:rPr lang="en-US" sz="1400" b="1" dirty="0" smtClean="0">
                <a:latin typeface="Courier New" pitchFamily="49" charset="0"/>
              </a:rPr>
              <a:t>retrieve(met, </a:t>
            </a:r>
            <a:r>
              <a:rPr lang="en-US" sz="1400" b="1" dirty="0">
                <a:latin typeface="Courier New" pitchFamily="49" charset="0"/>
              </a:rPr>
              <a:t>key);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check status…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met-</a:t>
            </a:r>
            <a:r>
              <a:rPr lang="en-US" sz="1400" b="1" dirty="0">
                <a:latin typeface="Courier New" pitchFamily="49" charset="0"/>
              </a:rPr>
              <a:t>&gt;</a:t>
            </a:r>
            <a:r>
              <a:rPr lang="en-US" sz="1400" b="1" dirty="0" err="1" smtClean="0">
                <a:latin typeface="Courier New" pitchFamily="49" charset="0"/>
              </a:rPr>
              <a:t>setEtSum</a:t>
            </a:r>
            <a:r>
              <a:rPr lang="en-US" sz="1400" b="1" dirty="0" smtClean="0">
                <a:latin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</a:rPr>
              <a:t>arg</a:t>
            </a:r>
            <a:r>
              <a:rPr lang="en-US" sz="1400" b="1" dirty="0" smtClean="0">
                <a:latin typeface="Courier New" pitchFamily="49" charset="0"/>
              </a:rPr>
              <a:t>);	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works only if not const</a:t>
            </a:r>
          </a:p>
          <a:p>
            <a:pPr>
              <a:buNone/>
            </a:pPr>
            <a:r>
              <a:rPr lang="en-US" sz="1400" b="1" dirty="0" err="1">
                <a:latin typeface="Courier New" pitchFamily="49" charset="0"/>
              </a:rPr>
              <a:t>val</a:t>
            </a:r>
            <a:r>
              <a:rPr lang="en-US" sz="1400" b="1" dirty="0">
                <a:latin typeface="Courier New" pitchFamily="49" charset="0"/>
              </a:rPr>
              <a:t> = </a:t>
            </a:r>
            <a:r>
              <a:rPr lang="en-US" sz="1400" b="1" dirty="0" smtClean="0">
                <a:latin typeface="Courier New" pitchFamily="49" charset="0"/>
              </a:rPr>
              <a:t>met-</a:t>
            </a:r>
            <a:r>
              <a:rPr lang="en-US" sz="1400" b="1" dirty="0">
                <a:latin typeface="Courier New" pitchFamily="49" charset="0"/>
              </a:rPr>
              <a:t>&gt;</a:t>
            </a:r>
            <a:r>
              <a:rPr lang="en-US" sz="1400" b="1" dirty="0" err="1" smtClean="0">
                <a:latin typeface="Courier New" pitchFamily="49" charset="0"/>
              </a:rPr>
              <a:t>getEx</a:t>
            </a:r>
            <a:r>
              <a:rPr lang="en-US" sz="1400" b="1" dirty="0" smtClean="0">
                <a:latin typeface="Courier New" pitchFamily="49" charset="0"/>
              </a:rPr>
              <a:t>();	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should always be OK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…</a:t>
            </a:r>
          </a:p>
          <a:p>
            <a:r>
              <a:rPr lang="en-US" dirty="0" smtClean="0"/>
              <a:t>Container (</a:t>
            </a:r>
            <a:r>
              <a:rPr lang="en-US" b="1" dirty="0" smtClean="0">
                <a:solidFill>
                  <a:schemeClr val="accent6"/>
                </a:solidFill>
              </a:rPr>
              <a:t>example</a:t>
            </a:r>
            <a:r>
              <a:rPr lang="en-US" dirty="0" smtClean="0"/>
              <a:t>):</a:t>
            </a:r>
            <a:endParaRPr lang="en-US" dirty="0"/>
          </a:p>
          <a:p>
            <a:pPr>
              <a:buNone/>
            </a:pPr>
            <a:r>
              <a:rPr lang="en-US" sz="1400" b="1" dirty="0">
                <a:latin typeface="Courier New" pitchFamily="49" charset="0"/>
              </a:rPr>
              <a:t>const </a:t>
            </a:r>
            <a:r>
              <a:rPr lang="en-US" sz="1400" b="1" dirty="0" err="1" smtClean="0">
                <a:latin typeface="Courier New" pitchFamily="49" charset="0"/>
              </a:rPr>
              <a:t>TrackCollection</a:t>
            </a:r>
            <a:r>
              <a:rPr lang="en-US" sz="1400" b="1" dirty="0" smtClean="0">
                <a:latin typeface="Courier New" pitchFamily="49" charset="0"/>
              </a:rPr>
              <a:t>* </a:t>
            </a:r>
            <a:r>
              <a:rPr lang="en-US" sz="1400" b="1" dirty="0" err="1" smtClean="0">
                <a:latin typeface="Courier New" pitchFamily="49" charset="0"/>
              </a:rPr>
              <a:t>trackColl</a:t>
            </a:r>
            <a:r>
              <a:rPr lang="en-US" sz="1400" b="1" dirty="0" smtClean="0">
                <a:latin typeface="Courier New" pitchFamily="49" charset="0"/>
              </a:rPr>
              <a:t>;</a:t>
            </a:r>
            <a:endParaRPr lang="en-US" sz="1400" b="1" dirty="0"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 err="1">
                <a:latin typeface="Courier New" pitchFamily="49" charset="0"/>
              </a:rPr>
              <a:t>StatusCode</a:t>
            </a:r>
            <a:r>
              <a:rPr lang="en-US" sz="1400" b="1" dirty="0">
                <a:latin typeface="Courier New" pitchFamily="49" charset="0"/>
              </a:rPr>
              <a:t> status = </a:t>
            </a:r>
            <a:r>
              <a:rPr lang="en-US" sz="1400" b="1" dirty="0" err="1">
                <a:latin typeface="Courier New" pitchFamily="49" charset="0"/>
              </a:rPr>
              <a:t>m_storeGate</a:t>
            </a:r>
            <a:r>
              <a:rPr lang="en-US" sz="1400" b="1" dirty="0">
                <a:latin typeface="Courier New" pitchFamily="49" charset="0"/>
              </a:rPr>
              <a:t>-&gt;</a:t>
            </a:r>
            <a:r>
              <a:rPr lang="en-US" sz="1400" b="1" dirty="0" smtClean="0">
                <a:latin typeface="Courier New" pitchFamily="49" charset="0"/>
              </a:rPr>
              <a:t>retrieve(</a:t>
            </a:r>
            <a:r>
              <a:rPr lang="en-US" sz="1400" b="1" dirty="0" err="1" smtClean="0">
                <a:latin typeface="Courier New" pitchFamily="49" charset="0"/>
              </a:rPr>
              <a:t>trackColl</a:t>
            </a:r>
            <a:r>
              <a:rPr lang="en-US" sz="1400" b="1" dirty="0" smtClean="0">
                <a:latin typeface="Courier New" pitchFamily="49" charset="0"/>
              </a:rPr>
              <a:t>, </a:t>
            </a:r>
            <a:r>
              <a:rPr lang="en-US" sz="1400" b="1" dirty="0">
                <a:latin typeface="Courier New" pitchFamily="49" charset="0"/>
              </a:rPr>
              <a:t>key);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check status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…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400" b="1" dirty="0">
                <a:latin typeface="Courier New" pitchFamily="49" charset="0"/>
              </a:rPr>
              <a:t>for (it = </a:t>
            </a:r>
            <a:r>
              <a:rPr lang="en-US" sz="1400" b="1" dirty="0" err="1" smtClean="0">
                <a:latin typeface="Courier New" pitchFamily="49" charset="0"/>
              </a:rPr>
              <a:t>trackColl</a:t>
            </a:r>
            <a:r>
              <a:rPr lang="en-US" sz="1400" b="1" dirty="0" smtClean="0">
                <a:latin typeface="Courier New" pitchFamily="49" charset="0"/>
              </a:rPr>
              <a:t>-&gt;</a:t>
            </a:r>
            <a:r>
              <a:rPr lang="en-US" sz="1400" b="1" dirty="0">
                <a:latin typeface="Courier New" pitchFamily="49" charset="0"/>
              </a:rPr>
              <a:t>begin(), </a:t>
            </a:r>
            <a:r>
              <a:rPr lang="en-US" sz="1400" b="1" dirty="0" err="1">
                <a:latin typeface="Courier New" pitchFamily="49" charset="0"/>
              </a:rPr>
              <a:t>itEnd</a:t>
            </a:r>
            <a:r>
              <a:rPr lang="en-US" sz="1400" b="1" dirty="0">
                <a:latin typeface="Courier New" pitchFamily="49" charset="0"/>
              </a:rPr>
              <a:t> = </a:t>
            </a:r>
            <a:r>
              <a:rPr lang="en-US" sz="1400" b="1" dirty="0" err="1" smtClean="0">
                <a:latin typeface="Courier New" pitchFamily="49" charset="0"/>
              </a:rPr>
              <a:t>trackColl</a:t>
            </a:r>
            <a:r>
              <a:rPr lang="en-US" sz="1400" b="1" dirty="0" smtClean="0">
                <a:latin typeface="Courier New" pitchFamily="49" charset="0"/>
              </a:rPr>
              <a:t>-&gt;</a:t>
            </a:r>
            <a:r>
              <a:rPr lang="en-US" sz="1400" b="1" dirty="0">
                <a:latin typeface="Courier New" pitchFamily="49" charset="0"/>
              </a:rPr>
              <a:t>end(); </a:t>
            </a:r>
            <a:r>
              <a:rPr lang="en-US" sz="1400" b="1" dirty="0" smtClean="0">
                <a:latin typeface="Courier New" pitchFamily="49" charset="0"/>
              </a:rPr>
              <a:t>								it </a:t>
            </a:r>
            <a:r>
              <a:rPr lang="en-US" sz="1400" b="1" dirty="0">
                <a:latin typeface="Courier New" pitchFamily="49" charset="0"/>
              </a:rPr>
              <a:t>!= </a:t>
            </a:r>
            <a:r>
              <a:rPr lang="en-US" sz="1400" b="1" dirty="0" err="1">
                <a:latin typeface="Courier New" pitchFamily="49" charset="0"/>
              </a:rPr>
              <a:t>itEnd</a:t>
            </a:r>
            <a:r>
              <a:rPr lang="en-US" sz="1400" b="1" dirty="0">
                <a:latin typeface="Courier New" pitchFamily="49" charset="0"/>
              </a:rPr>
              <a:t>; it++) {</a:t>
            </a:r>
          </a:p>
          <a:p>
            <a:pPr>
              <a:buFont typeface="Wingdings" pitchFamily="2" charset="2"/>
              <a:buNone/>
            </a:pPr>
            <a:r>
              <a:rPr lang="en-US" sz="1400" b="1" dirty="0">
                <a:latin typeface="Courier New" pitchFamily="49" charset="0"/>
              </a:rPr>
              <a:t>   // 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do something with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(*</a:t>
            </a:r>
            <a:r>
              <a:rPr lang="en-US" sz="1400" b="1" dirty="0">
                <a:solidFill>
                  <a:schemeClr val="accent1"/>
                </a:solidFill>
                <a:latin typeface="Courier New" pitchFamily="49" charset="0"/>
              </a:rPr>
              <a:t>it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), which is a Track</a:t>
            </a:r>
            <a:endParaRPr lang="en-US" sz="14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	…</a:t>
            </a:r>
          </a:p>
          <a:p>
            <a:pPr>
              <a:buFont typeface="Wingdings" pitchFamily="2" charset="2"/>
              <a:buNone/>
            </a:pPr>
            <a:r>
              <a:rPr lang="en-US" sz="1400" b="1" dirty="0" smtClean="0">
                <a:latin typeface="Courier New" pitchFamily="49" charset="0"/>
              </a:rPr>
              <a:t>}</a:t>
            </a:r>
            <a:endParaRPr lang="en-US" sz="1400" b="1" dirty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81000" y="4191000"/>
            <a:ext cx="7924800" cy="3048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81000" y="1600200"/>
            <a:ext cx="7924800" cy="6858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381000" y="2590800"/>
            <a:ext cx="7924800" cy="10668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91440" bIns="91440" anchor="ctr"/>
          <a:lstStyle/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StoreGate:				SymLinks and Aliases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StoreGate</a:t>
            </a:r>
            <a:r>
              <a:rPr lang="en-US" dirty="0"/>
              <a:t> supports base-class and derived-class retrieval via </a:t>
            </a:r>
            <a:r>
              <a:rPr lang="en-US" b="1" dirty="0" err="1">
                <a:solidFill>
                  <a:schemeClr val="accent1"/>
                </a:solidFill>
              </a:rPr>
              <a:t>symLinks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e.g.: </a:t>
            </a:r>
            <a:r>
              <a:rPr lang="en-US" b="1" dirty="0" err="1" smtClean="0">
                <a:solidFill>
                  <a:schemeClr val="accent6"/>
                </a:solidFill>
                <a:latin typeface="Courier New" pitchFamily="49" charset="0"/>
              </a:rPr>
              <a:t>CaloCell</a:t>
            </a:r>
            <a:r>
              <a:rPr lang="en-US" dirty="0" smtClean="0"/>
              <a:t> </a:t>
            </a:r>
            <a:r>
              <a:rPr lang="en-US" dirty="0"/>
              <a:t>is base class to </a:t>
            </a:r>
            <a:r>
              <a:rPr lang="en-US" b="1" dirty="0" err="1" smtClean="0">
                <a:solidFill>
                  <a:schemeClr val="accent6"/>
                </a:solidFill>
                <a:latin typeface="Courier New" pitchFamily="49" charset="0"/>
              </a:rPr>
              <a:t>TileCell</a:t>
            </a:r>
            <a:r>
              <a:rPr lang="en-US" dirty="0" smtClean="0"/>
              <a:t>: </a:t>
            </a:r>
            <a:endParaRPr lang="en-US" dirty="0"/>
          </a:p>
          <a:p>
            <a:pPr lvl="1">
              <a:buFontTx/>
              <a:buNone/>
            </a:pPr>
            <a:r>
              <a:rPr lang="en-US" sz="1400" b="1" dirty="0">
                <a:latin typeface="Courier New" pitchFamily="49" charset="0"/>
              </a:rPr>
              <a:t>status = </a:t>
            </a:r>
            <a:r>
              <a:rPr lang="en-US" sz="1400" b="1" dirty="0" err="1">
                <a:latin typeface="Courier New" pitchFamily="49" charset="0"/>
              </a:rPr>
              <a:t>m_storeGate</a:t>
            </a:r>
            <a:r>
              <a:rPr lang="en-US" sz="1400" b="1" dirty="0">
                <a:latin typeface="Courier New" pitchFamily="49" charset="0"/>
              </a:rPr>
              <a:t>-&gt;</a:t>
            </a:r>
            <a:r>
              <a:rPr lang="en-US" sz="1400" b="1" dirty="0" err="1" smtClean="0">
                <a:latin typeface="Courier New" pitchFamily="49" charset="0"/>
              </a:rPr>
              <a:t>symLink</a:t>
            </a:r>
            <a:r>
              <a:rPr lang="en-US" sz="1400" b="1" dirty="0" smtClean="0">
                <a:latin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</a:rPr>
              <a:t>tCell</a:t>
            </a:r>
            <a:r>
              <a:rPr lang="en-US" sz="1400" b="1" dirty="0" smtClean="0">
                <a:latin typeface="Courier New" pitchFamily="49" charset="0"/>
              </a:rPr>
              <a:t>, </a:t>
            </a:r>
            <a:r>
              <a:rPr lang="en-US" sz="1400" b="1" dirty="0" err="1" smtClean="0">
                <a:latin typeface="Courier New" pitchFamily="49" charset="0"/>
              </a:rPr>
              <a:t>cCell</a:t>
            </a:r>
            <a:r>
              <a:rPr lang="en-US" sz="1400" b="1" dirty="0" smtClean="0">
                <a:latin typeface="Courier New" pitchFamily="49" charset="0"/>
              </a:rPr>
              <a:t>);</a:t>
            </a:r>
            <a:endParaRPr lang="en-US" sz="1400" b="1" dirty="0"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1400" b="1" dirty="0">
                <a:latin typeface="Courier New" pitchFamily="49" charset="0"/>
              </a:rPr>
              <a:t>status = </a:t>
            </a:r>
            <a:r>
              <a:rPr lang="en-US" sz="1400" b="1" dirty="0" err="1">
                <a:latin typeface="Courier New" pitchFamily="49" charset="0"/>
              </a:rPr>
              <a:t>m_storeGate</a:t>
            </a:r>
            <a:r>
              <a:rPr lang="en-US" sz="1400" b="1" dirty="0">
                <a:latin typeface="Courier New" pitchFamily="49" charset="0"/>
              </a:rPr>
              <a:t>-</a:t>
            </a:r>
            <a:r>
              <a:rPr lang="en-US" sz="1400" b="1" dirty="0" smtClean="0">
                <a:latin typeface="Courier New" pitchFamily="49" charset="0"/>
              </a:rPr>
              <a:t>&gt;</a:t>
            </a:r>
            <a:r>
              <a:rPr lang="en-US" sz="1400" b="1" dirty="0" err="1" smtClean="0">
                <a:latin typeface="Courier New" pitchFamily="49" charset="0"/>
              </a:rPr>
              <a:t>symLink</a:t>
            </a:r>
            <a:r>
              <a:rPr lang="en-US" sz="1400" b="1" dirty="0" smtClean="0">
                <a:latin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</a:rPr>
              <a:t>ClassID_traits</a:t>
            </a:r>
            <a:r>
              <a:rPr lang="en-US" sz="1400" b="1" dirty="0" smtClean="0">
                <a:latin typeface="Courier New" pitchFamily="49" charset="0"/>
              </a:rPr>
              <a:t>&lt;</a:t>
            </a:r>
            <a:r>
              <a:rPr lang="en-US" sz="1400" b="1" dirty="0" err="1" smtClean="0">
                <a:latin typeface="Courier New" pitchFamily="49" charset="0"/>
              </a:rPr>
              <a:t>TileCell</a:t>
            </a:r>
            <a:r>
              <a:rPr lang="en-US" sz="1400" b="1" dirty="0" smtClean="0">
                <a:latin typeface="Courier New" pitchFamily="49" charset="0"/>
              </a:rPr>
              <a:t>&gt;::</a:t>
            </a:r>
            <a:r>
              <a:rPr lang="en-US" sz="1400" b="1" dirty="0">
                <a:latin typeface="Courier New" pitchFamily="49" charset="0"/>
              </a:rPr>
              <a:t>ID(), key, 			</a:t>
            </a:r>
            <a:r>
              <a:rPr lang="en-US" sz="1400" b="1" dirty="0" smtClean="0">
                <a:latin typeface="Courier New" pitchFamily="49" charset="0"/>
              </a:rPr>
              <a:t>	</a:t>
            </a:r>
            <a:r>
              <a:rPr lang="en-US" sz="1400" b="1" dirty="0" err="1" smtClean="0">
                <a:latin typeface="Courier New" pitchFamily="49" charset="0"/>
              </a:rPr>
              <a:t>ClassID_traits</a:t>
            </a:r>
            <a:r>
              <a:rPr lang="en-US" sz="1400" b="1" dirty="0" smtClean="0">
                <a:latin typeface="Courier New" pitchFamily="49" charset="0"/>
              </a:rPr>
              <a:t>&lt;</a:t>
            </a:r>
            <a:r>
              <a:rPr lang="en-US" sz="1400" b="1" dirty="0" err="1" smtClean="0">
                <a:latin typeface="Courier New" pitchFamily="49" charset="0"/>
              </a:rPr>
              <a:t>CaloCell</a:t>
            </a:r>
            <a:r>
              <a:rPr lang="en-US" sz="1400" b="1" dirty="0" smtClean="0">
                <a:latin typeface="Courier New" pitchFamily="49" charset="0"/>
              </a:rPr>
              <a:t>&gt;::</a:t>
            </a:r>
            <a:r>
              <a:rPr lang="en-US" sz="1400" b="1" dirty="0">
                <a:latin typeface="Courier New" pitchFamily="49" charset="0"/>
              </a:rPr>
              <a:t>ID());</a:t>
            </a:r>
            <a:endParaRPr lang="en-US" sz="1400" dirty="0"/>
          </a:p>
          <a:p>
            <a:pPr lvl="1"/>
            <a:r>
              <a:rPr lang="en-US" dirty="0" smtClean="0"/>
              <a:t>Creates </a:t>
            </a:r>
            <a:r>
              <a:rPr lang="en-US" dirty="0" err="1" smtClean="0"/>
              <a:t>symlink</a:t>
            </a:r>
            <a:r>
              <a:rPr lang="en-US" dirty="0" smtClean="0"/>
              <a:t> </a:t>
            </a:r>
            <a:r>
              <a:rPr lang="en-US" dirty="0"/>
              <a:t>from </a:t>
            </a:r>
            <a:r>
              <a:rPr lang="en-US" b="1" dirty="0" err="1" smtClean="0">
                <a:solidFill>
                  <a:schemeClr val="accent6"/>
                </a:solidFill>
                <a:latin typeface="Courier New" pitchFamily="49" charset="0"/>
              </a:rPr>
              <a:t>TileCell</a:t>
            </a:r>
            <a:r>
              <a:rPr lang="en-US" b="1" dirty="0" smtClean="0">
                <a:solidFill>
                  <a:schemeClr val="accent6"/>
                </a:solidFill>
                <a:latin typeface="Courier New" pitchFamily="49" charset="0"/>
              </a:rPr>
              <a:t> </a:t>
            </a:r>
            <a:r>
              <a:rPr lang="en-US" dirty="0" smtClean="0"/>
              <a:t>to </a:t>
            </a:r>
            <a:r>
              <a:rPr lang="en-US" dirty="0"/>
              <a:t>its base class and allows:</a:t>
            </a:r>
          </a:p>
          <a:p>
            <a:pPr lvl="1">
              <a:buFont typeface="Times" pitchFamily="18" charset="0"/>
              <a:buNone/>
            </a:pPr>
            <a:r>
              <a:rPr lang="en-US" sz="1400" b="1" i="0" dirty="0">
                <a:latin typeface="Courier New" pitchFamily="49" charset="0"/>
              </a:rPr>
              <a:t>const </a:t>
            </a:r>
            <a:r>
              <a:rPr lang="en-US" sz="1400" b="1" dirty="0" err="1" smtClean="0">
                <a:latin typeface="Courier New" pitchFamily="49" charset="0"/>
              </a:rPr>
              <a:t>CaloCell</a:t>
            </a:r>
            <a:r>
              <a:rPr lang="en-US" sz="1400" b="1" i="0" dirty="0" smtClean="0">
                <a:latin typeface="Courier New" pitchFamily="49" charset="0"/>
              </a:rPr>
              <a:t>* </a:t>
            </a:r>
            <a:r>
              <a:rPr lang="en-US" sz="1400" b="1" i="0" dirty="0" err="1" smtClean="0">
                <a:latin typeface="Courier New" pitchFamily="49" charset="0"/>
              </a:rPr>
              <a:t>bCell</a:t>
            </a:r>
            <a:r>
              <a:rPr lang="en-US" sz="1400" b="1" i="0" dirty="0" smtClean="0">
                <a:latin typeface="Courier New" pitchFamily="49" charset="0"/>
              </a:rPr>
              <a:t> </a:t>
            </a:r>
            <a:r>
              <a:rPr lang="en-US" sz="1400" b="1" i="0" dirty="0">
                <a:latin typeface="Courier New" pitchFamily="49" charset="0"/>
              </a:rPr>
              <a:t>= new </a:t>
            </a:r>
            <a:r>
              <a:rPr lang="en-US" sz="1400" b="1" dirty="0" err="1" smtClean="0">
                <a:latin typeface="Courier New" pitchFamily="49" charset="0"/>
              </a:rPr>
              <a:t>CaloCell</a:t>
            </a:r>
            <a:r>
              <a:rPr lang="en-US" sz="1400" b="1" dirty="0" smtClean="0">
                <a:latin typeface="Courier New" pitchFamily="49" charset="0"/>
              </a:rPr>
              <a:t>()</a:t>
            </a:r>
            <a:r>
              <a:rPr lang="en-US" sz="1400" b="1" i="0" dirty="0" smtClean="0">
                <a:latin typeface="Courier New" pitchFamily="49" charset="0"/>
              </a:rPr>
              <a:t>; // </a:t>
            </a:r>
            <a:r>
              <a:rPr lang="en-US" sz="1400" b="1" i="0" dirty="0" smtClean="0">
                <a:solidFill>
                  <a:schemeClr val="accent1"/>
                </a:solidFill>
                <a:latin typeface="Courier New" pitchFamily="49" charset="0"/>
              </a:rPr>
              <a:t>works </a:t>
            </a:r>
            <a:r>
              <a:rPr lang="en-US" sz="1400" b="1" dirty="0" smtClean="0">
                <a:solidFill>
                  <a:schemeClr val="accent1"/>
                </a:solidFill>
                <a:latin typeface="Courier New" pitchFamily="49" charset="0"/>
              </a:rPr>
              <a:t>for</a:t>
            </a:r>
            <a:r>
              <a:rPr lang="en-US" sz="1400" b="1" i="0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400" b="1" i="0" dirty="0" err="1" smtClean="0">
                <a:solidFill>
                  <a:schemeClr val="accent1"/>
                </a:solidFill>
                <a:latin typeface="Courier New" pitchFamily="49" charset="0"/>
              </a:rPr>
              <a:t>LAr</a:t>
            </a:r>
            <a:r>
              <a:rPr lang="en-US" sz="1400" b="1" i="0" dirty="0" smtClean="0">
                <a:solidFill>
                  <a:schemeClr val="accent1"/>
                </a:solidFill>
                <a:latin typeface="Courier New" pitchFamily="49" charset="0"/>
              </a:rPr>
              <a:t> and Tile</a:t>
            </a:r>
            <a:endParaRPr lang="en-US" sz="1400" b="1" i="0" dirty="0">
              <a:solidFill>
                <a:schemeClr val="accent1"/>
              </a:solidFill>
              <a:latin typeface="Courier New" pitchFamily="49" charset="0"/>
            </a:endParaRPr>
          </a:p>
          <a:p>
            <a:pPr lvl="1">
              <a:buFont typeface="Times" pitchFamily="18" charset="0"/>
              <a:buNone/>
            </a:pPr>
            <a:r>
              <a:rPr lang="en-US" sz="1400" b="1" i="0" dirty="0" err="1">
                <a:latin typeface="Courier New" pitchFamily="49" charset="0"/>
              </a:rPr>
              <a:t>StatusCode</a:t>
            </a:r>
            <a:r>
              <a:rPr lang="en-US" sz="1400" b="1" i="0" dirty="0">
                <a:latin typeface="Courier New" pitchFamily="49" charset="0"/>
              </a:rPr>
              <a:t> status = </a:t>
            </a:r>
            <a:r>
              <a:rPr lang="en-US" sz="1400" b="1" i="0" dirty="0" err="1">
                <a:latin typeface="Courier New" pitchFamily="49" charset="0"/>
              </a:rPr>
              <a:t>m_storeGate</a:t>
            </a:r>
            <a:r>
              <a:rPr lang="en-US" sz="1400" b="1" i="0" dirty="0">
                <a:latin typeface="Courier New" pitchFamily="49" charset="0"/>
              </a:rPr>
              <a:t>-&gt;</a:t>
            </a:r>
            <a:r>
              <a:rPr lang="en-US" sz="1400" b="1" dirty="0" smtClean="0">
                <a:latin typeface="Courier New" pitchFamily="49" charset="0"/>
              </a:rPr>
              <a:t>retrieve(</a:t>
            </a:r>
            <a:r>
              <a:rPr lang="en-US" sz="1400" b="1" dirty="0" err="1" smtClean="0">
                <a:latin typeface="Courier New" pitchFamily="49" charset="0"/>
              </a:rPr>
              <a:t>bCell</a:t>
            </a:r>
            <a:r>
              <a:rPr lang="en-US" sz="1400" b="1" dirty="0" smtClean="0">
                <a:latin typeface="Courier New" pitchFamily="49" charset="0"/>
              </a:rPr>
              <a:t>, </a:t>
            </a:r>
            <a:r>
              <a:rPr lang="en-US" sz="1400" b="1" i="0" dirty="0">
                <a:latin typeface="Courier New" pitchFamily="49" charset="0"/>
              </a:rPr>
              <a:t>key);</a:t>
            </a:r>
          </a:p>
          <a:p>
            <a:pPr lvl="1">
              <a:buFont typeface="Times" pitchFamily="18" charset="0"/>
              <a:buNone/>
            </a:pPr>
            <a:r>
              <a:rPr lang="en-US" sz="1400" b="1" i="0" dirty="0">
                <a:latin typeface="Courier New" pitchFamily="49" charset="0"/>
              </a:rPr>
              <a:t>// check status…</a:t>
            </a:r>
          </a:p>
          <a:p>
            <a:pPr lvl="1">
              <a:buFont typeface="Times" pitchFamily="18" charset="0"/>
              <a:buNone/>
            </a:pPr>
            <a:r>
              <a:rPr lang="en-US" sz="1400" b="1" dirty="0" err="1" smtClean="0">
                <a:latin typeface="Courier New" pitchFamily="49" charset="0"/>
              </a:rPr>
              <a:t>cellE</a:t>
            </a:r>
            <a:r>
              <a:rPr lang="en-US" sz="1400" b="1" i="0" dirty="0" smtClean="0">
                <a:latin typeface="Courier New" pitchFamily="49" charset="0"/>
              </a:rPr>
              <a:t> = </a:t>
            </a:r>
            <a:r>
              <a:rPr lang="en-US" sz="1400" b="1" dirty="0" err="1" smtClean="0">
                <a:latin typeface="Courier New" pitchFamily="49" charset="0"/>
              </a:rPr>
              <a:t>bCell</a:t>
            </a:r>
            <a:r>
              <a:rPr lang="en-US" sz="1400" b="1" dirty="0" smtClean="0">
                <a:latin typeface="Courier New" pitchFamily="49" charset="0"/>
              </a:rPr>
              <a:t>-&gt;</a:t>
            </a:r>
            <a:r>
              <a:rPr lang="en-US" sz="1400" b="1" i="0" dirty="0" smtClean="0">
                <a:latin typeface="Courier New" pitchFamily="49" charset="0"/>
              </a:rPr>
              <a:t>energy();</a:t>
            </a:r>
            <a:endParaRPr lang="en-US" sz="1400" b="1" i="0" dirty="0">
              <a:latin typeface="Courier New" pitchFamily="49" charset="0"/>
            </a:endParaRPr>
          </a:p>
          <a:p>
            <a:endParaRPr lang="en-US" sz="1400" dirty="0">
              <a:latin typeface="Courier New" pitchFamily="49" charset="0"/>
            </a:endParaRPr>
          </a:p>
          <a:p>
            <a:r>
              <a:rPr lang="en-US" dirty="0" err="1"/>
              <a:t>StoreGate</a:t>
            </a:r>
            <a:r>
              <a:rPr lang="en-US" dirty="0"/>
              <a:t> supports </a:t>
            </a:r>
            <a:r>
              <a:rPr lang="en-US" b="1" dirty="0">
                <a:solidFill>
                  <a:schemeClr val="accent1"/>
                </a:solidFill>
              </a:rPr>
              <a:t>key aliases</a:t>
            </a:r>
            <a:r>
              <a:rPr lang="en-US" dirty="0"/>
              <a:t>:</a:t>
            </a:r>
          </a:p>
          <a:p>
            <a:pPr lvl="1">
              <a:buFontTx/>
              <a:buNone/>
            </a:pPr>
            <a:r>
              <a:rPr lang="en-US" sz="1400" b="1" dirty="0">
                <a:latin typeface="Courier New" pitchFamily="49" charset="0"/>
              </a:rPr>
              <a:t>status = </a:t>
            </a:r>
            <a:r>
              <a:rPr lang="en-US" sz="1400" b="1" dirty="0" err="1">
                <a:latin typeface="Courier New" pitchFamily="49" charset="0"/>
              </a:rPr>
              <a:t>m_storeGate</a:t>
            </a:r>
            <a:r>
              <a:rPr lang="en-US" sz="1400" b="1" dirty="0">
                <a:latin typeface="Courier New" pitchFamily="49" charset="0"/>
              </a:rPr>
              <a:t>-&gt;</a:t>
            </a:r>
            <a:r>
              <a:rPr lang="en-US" sz="1400" b="1" dirty="0" err="1" smtClean="0">
                <a:latin typeface="Courier New" pitchFamily="49" charset="0"/>
              </a:rPr>
              <a:t>setAlias</a:t>
            </a:r>
            <a:r>
              <a:rPr lang="en-US" sz="1400" b="1" dirty="0" smtClean="0">
                <a:latin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</a:rPr>
              <a:t>tCell</a:t>
            </a:r>
            <a:r>
              <a:rPr lang="en-US" sz="1400" b="1" dirty="0" smtClean="0">
                <a:latin typeface="Courier New" pitchFamily="49" charset="0"/>
              </a:rPr>
              <a:t>, "</a:t>
            </a:r>
            <a:r>
              <a:rPr lang="en-US" sz="1400" b="1" dirty="0" err="1" smtClean="0">
                <a:latin typeface="Courier New" pitchFamily="49" charset="0"/>
              </a:rPr>
              <a:t>PetersFavorite</a:t>
            </a:r>
            <a:r>
              <a:rPr lang="en-US" sz="1400" b="1" dirty="0" smtClean="0">
                <a:latin typeface="Courier New" pitchFamily="49" charset="0"/>
              </a:rPr>
              <a:t>");</a:t>
            </a:r>
            <a:endParaRPr lang="en-US" sz="1400" b="1" dirty="0">
              <a:latin typeface="Courier New" pitchFamily="49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8229600" y="0"/>
            <a:ext cx="914400" cy="6858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Skip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L-1">
  <a:themeElements>
    <a:clrScheme name="">
      <a:dk1>
        <a:srgbClr val="131313"/>
      </a:dk1>
      <a:lt1>
        <a:srgbClr val="FFFFFF"/>
      </a:lt1>
      <a:dk2>
        <a:srgbClr val="0071BC"/>
      </a:dk2>
      <a:lt2>
        <a:srgbClr val="808080"/>
      </a:lt2>
      <a:accent1>
        <a:srgbClr val="00A650"/>
      </a:accent1>
      <a:accent2>
        <a:srgbClr val="B02A30"/>
      </a:accent2>
      <a:accent3>
        <a:srgbClr val="FFFFFF"/>
      </a:accent3>
      <a:accent4>
        <a:srgbClr val="0E0E0E"/>
      </a:accent4>
      <a:accent5>
        <a:srgbClr val="AAD0B3"/>
      </a:accent5>
      <a:accent6>
        <a:srgbClr val="9F252A"/>
      </a:accent6>
      <a:hlink>
        <a:srgbClr val="00ADEF"/>
      </a:hlink>
      <a:folHlink>
        <a:srgbClr val="693163"/>
      </a:folHlink>
    </a:clrScheme>
    <a:fontScheme name="ANL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NL-1 1">
        <a:dk1>
          <a:srgbClr val="131313"/>
        </a:dk1>
        <a:lt1>
          <a:srgbClr val="FFFFFF"/>
        </a:lt1>
        <a:dk2>
          <a:srgbClr val="0071BC"/>
        </a:dk2>
        <a:lt2>
          <a:srgbClr val="808080"/>
        </a:lt2>
        <a:accent1>
          <a:srgbClr val="00A650"/>
        </a:accent1>
        <a:accent2>
          <a:srgbClr val="FFC20E"/>
        </a:accent2>
        <a:accent3>
          <a:srgbClr val="FFFFFF"/>
        </a:accent3>
        <a:accent4>
          <a:srgbClr val="0E0E0E"/>
        </a:accent4>
        <a:accent5>
          <a:srgbClr val="AAD0B3"/>
        </a:accent5>
        <a:accent6>
          <a:srgbClr val="E7B00C"/>
        </a:accent6>
        <a:hlink>
          <a:srgbClr val="00ADEF"/>
        </a:hlink>
        <a:folHlink>
          <a:srgbClr val="6931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ANL</Template>
  <TotalTime>737</TotalTime>
  <Words>2136</Words>
  <Application>Microsoft Office PowerPoint</Application>
  <PresentationFormat>On-screen Show (4:3)</PresentationFormat>
  <Paragraphs>358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ANL-1</vt:lpstr>
      <vt:lpstr>The ATLAS Data Model</vt:lpstr>
      <vt:lpstr>Data Flow at ATLAS</vt:lpstr>
      <vt:lpstr>Analyzing the Data</vt:lpstr>
      <vt:lpstr>Athena/Gaudi components</vt:lpstr>
      <vt:lpstr>Common Services</vt:lpstr>
      <vt:lpstr>And of course, StoreGate</vt:lpstr>
      <vt:lpstr>StoreGate storing DataObjects: record()</vt:lpstr>
      <vt:lpstr>StoreGate storing DataObjects: retrieve()</vt:lpstr>
      <vt:lpstr>StoreGate:    SymLinks and Aliases</vt:lpstr>
      <vt:lpstr>Persistency: From StoreGate to Eternity…         (and back)</vt:lpstr>
      <vt:lpstr>Athena Algorithms (1): Interface</vt:lpstr>
      <vt:lpstr>Athena Algorithms (2): Implementation header (in src)</vt:lpstr>
      <vt:lpstr>Athena Algorithms (3): Implementation source</vt:lpstr>
      <vt:lpstr>Athena Algorithms (4): Implementation source</vt:lpstr>
      <vt:lpstr>Athena AlgTools (1):  Interface</vt:lpstr>
      <vt:lpstr>Athena AlgTools (2):  Implementation header (in src)</vt:lpstr>
      <vt:lpstr>Athena AlgTools (3):  Implementation source</vt:lpstr>
      <vt:lpstr>Athena Algorithms (4): Implementation source</vt:lpstr>
      <vt:lpstr>DPD Making</vt:lpstr>
      <vt:lpstr>All kinds of DNPD…</vt:lpstr>
      <vt:lpstr>AthenaROOTAccess</vt:lpstr>
      <vt:lpstr>AthenaROOTAccess Examples</vt:lpstr>
      <vt:lpstr>PhysicsAnalysis/AthenaROOTAccessExamples</vt:lpstr>
      <vt:lpstr>PhysicsAnalysis/AthenaROOTAccessExamples</vt:lpstr>
      <vt:lpstr>Conclusion</vt:lpstr>
    </vt:vector>
  </TitlesOfParts>
  <Company>ANL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ATLAS Data Model</dc:title>
  <dc:creator>Peter van Gemmeren</dc:creator>
  <cp:lastModifiedBy>Peter van Gemmeren</cp:lastModifiedBy>
  <cp:revision>69</cp:revision>
  <dcterms:created xsi:type="dcterms:W3CDTF">2009-02-03T15:07:11Z</dcterms:created>
  <dcterms:modified xsi:type="dcterms:W3CDTF">2009-09-08T21:43:14Z</dcterms:modified>
</cp:coreProperties>
</file>