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0" r:id="rId3"/>
    <p:sldId id="257" r:id="rId4"/>
    <p:sldId id="258" r:id="rId5"/>
    <p:sldId id="259" r:id="rId6"/>
    <p:sldId id="267" r:id="rId7"/>
    <p:sldId id="266" r:id="rId8"/>
    <p:sldId id="260" r:id="rId9"/>
    <p:sldId id="269" r:id="rId10"/>
    <p:sldId id="271" r:id="rId11"/>
    <p:sldId id="262" r:id="rId12"/>
    <p:sldId id="263" r:id="rId13"/>
    <p:sldId id="264" r:id="rId14"/>
    <p:sldId id="261" r:id="rId1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10000"/>
      </a:spcBef>
      <a:spcAft>
        <a:spcPct val="10000"/>
      </a:spcAft>
      <a:buClr>
        <a:schemeClr val="tx2"/>
      </a:buClr>
      <a:buFont typeface="Wingdings" pitchFamily="-107" charset="2"/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ctr" rtl="0" eaLnBrk="0" fontAlgn="base" hangingPunct="0">
      <a:spcBef>
        <a:spcPct val="10000"/>
      </a:spcBef>
      <a:spcAft>
        <a:spcPct val="10000"/>
      </a:spcAft>
      <a:buClr>
        <a:schemeClr val="tx2"/>
      </a:buClr>
      <a:buFont typeface="Wingdings" pitchFamily="-107" charset="2"/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ctr" rtl="0" eaLnBrk="0" fontAlgn="base" hangingPunct="0">
      <a:spcBef>
        <a:spcPct val="10000"/>
      </a:spcBef>
      <a:spcAft>
        <a:spcPct val="10000"/>
      </a:spcAft>
      <a:buClr>
        <a:schemeClr val="tx2"/>
      </a:buClr>
      <a:buFont typeface="Wingdings" pitchFamily="-107" charset="2"/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ctr" rtl="0" eaLnBrk="0" fontAlgn="base" hangingPunct="0">
      <a:spcBef>
        <a:spcPct val="10000"/>
      </a:spcBef>
      <a:spcAft>
        <a:spcPct val="10000"/>
      </a:spcAft>
      <a:buClr>
        <a:schemeClr val="tx2"/>
      </a:buClr>
      <a:buFont typeface="Wingdings" pitchFamily="-107" charset="2"/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ctr" rtl="0" eaLnBrk="0" fontAlgn="base" hangingPunct="0">
      <a:spcBef>
        <a:spcPct val="10000"/>
      </a:spcBef>
      <a:spcAft>
        <a:spcPct val="10000"/>
      </a:spcAft>
      <a:buClr>
        <a:schemeClr val="tx2"/>
      </a:buClr>
      <a:buFont typeface="Wingdings" pitchFamily="-107" charset="2"/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00FF"/>
    <a:srgbClr val="00FFFF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0" autoAdjust="0"/>
    <p:restoredTop sz="94665" autoAdjust="0"/>
  </p:normalViewPr>
  <p:slideViewPr>
    <p:cSldViewPr>
      <p:cViewPr varScale="1">
        <p:scale>
          <a:sx n="103" d="100"/>
          <a:sy n="103" d="100"/>
        </p:scale>
        <p:origin x="-4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53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4E8C530-DF92-45D2-AA95-D031D93053E7}" type="datetime1">
              <a:rPr lang="en-US"/>
              <a:pPr/>
              <a:t>9/10/09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D220DAF-F145-4744-AD92-0AFB46065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>
                <a:latin typeface="Arial" pitchFamily="-107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lvl1pPr>
          </a:lstStyle>
          <a:p>
            <a:fld id="{C329BD59-C559-453D-A42D-A752D6AEA82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TLAS_logo_col2_trans"/>
          <p:cNvPicPr>
            <a:picLocks noChangeAspect="1" noChangeArrowheads="1"/>
          </p:cNvPicPr>
          <p:nvPr userDrawn="1"/>
        </p:nvPicPr>
        <p:blipFill>
          <a:blip r:embed="rId2"/>
          <a:srcRect b="4825"/>
          <a:stretch>
            <a:fillRect/>
          </a:stretch>
        </p:blipFill>
        <p:spPr bwMode="auto">
          <a:xfrm>
            <a:off x="7010400" y="3473450"/>
            <a:ext cx="2395538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left banner-2b-black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8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98738" y="663575"/>
            <a:ext cx="5349875" cy="449263"/>
          </a:xfrm>
          <a:ln w="12700"/>
        </p:spPr>
        <p:txBody>
          <a:bodyPr tIns="45720" bIns="45720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09850" y="4138613"/>
            <a:ext cx="4506913" cy="390525"/>
          </a:xfrm>
          <a:ln w="12700"/>
        </p:spPr>
        <p:txBody>
          <a:bodyPr tIns="45720" bIns="45720">
            <a:spAutoFit/>
          </a:bodyPr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Wingdings" charset="2"/>
              <a:buNone/>
              <a:defRPr sz="1400" i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441C81-E0A9-49AA-B16F-C88C000F952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3013" y="330200"/>
            <a:ext cx="1993900" cy="568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725" y="330200"/>
            <a:ext cx="5830888" cy="568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2D49D1-65CF-48F9-9B1E-977F032837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326C06-D7A6-4CCE-BB02-AF4CA367C7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C2264-AB4A-4B08-A6B8-CE96F33788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14400"/>
            <a:ext cx="389096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4363" y="914400"/>
            <a:ext cx="3892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B0AF3D-02EA-4340-AD26-6CB35DB15D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C37349-58AC-476F-B3AF-200ABC0CF2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5CBEBE-5DDA-4712-8EA6-D0C5C48469E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71987-64D9-419E-A5C6-D82A3A68C8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EA2FFB-F883-4E6D-8505-38C87B164D2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907913-0553-4981-8901-A5C1F1525E7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ttombar-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73800"/>
            <a:ext cx="9145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9013" y="6465888"/>
            <a:ext cx="35718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b="1">
                <a:solidFill>
                  <a:schemeClr val="bg1"/>
                </a:solidFill>
              </a:defRPr>
            </a:lvl1pPr>
          </a:lstStyle>
          <a:p>
            <a:fld id="{EED4FD57-0E18-4295-BF1D-EC0C74E877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0200"/>
            <a:ext cx="7086600" cy="49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77000"/>
            <a:ext cx="19812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b="1" smtClean="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477000"/>
            <a:ext cx="48768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b="1" smtClean="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pic>
        <p:nvPicPr>
          <p:cNvPr id="8" name="Picture 7" descr="TAGSlogo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27758" y="0"/>
            <a:ext cx="1616242" cy="76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 i="1">
          <a:solidFill>
            <a:srgbClr val="0071BC"/>
          </a:solidFill>
          <a:latin typeface="Arial" charset="0"/>
        </a:defRPr>
      </a:lvl9pPr>
    </p:titleStyle>
    <p:bodyStyle>
      <a:lvl1pPr marL="282575" indent="-2825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Wingdings" pitchFamily="-107" charset="2"/>
        <a:buChar char="n"/>
        <a:defRPr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85800" indent="-2889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968375" indent="-1682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-107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3pPr>
      <a:lvl4pPr marL="1363663" indent="-280988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-107" charset="0"/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16525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-107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5pPr>
      <a:lvl6pPr marL="21097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6pPr>
      <a:lvl7pPr marL="25669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7pPr>
      <a:lvl8pPr marL="30241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8pPr>
      <a:lvl9pPr marL="34813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charset="0"/>
        <a:buChar char="•"/>
        <a:defRPr 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Atlas/PathenaTagComm0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65526" TargetMode="External"/><Relationship Id="rId3" Type="http://schemas.openxmlformats.org/officeDocument/2006/relationships/hyperlink" Target="mailto:atlas-event-metadata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AtlasProtected/TagForEventSelectio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598738" y="663575"/>
            <a:ext cx="5349875" cy="459100"/>
          </a:xfrm>
        </p:spPr>
        <p:txBody>
          <a:bodyPr/>
          <a:lstStyle/>
          <a:p>
            <a:r>
              <a:rPr lang="en-US" dirty="0" smtClean="0"/>
              <a:t>TAGS in the Analysis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609850" y="4138613"/>
            <a:ext cx="4506913" cy="591444"/>
          </a:xfrm>
        </p:spPr>
        <p:txBody>
          <a:bodyPr/>
          <a:lstStyle/>
          <a:p>
            <a:r>
              <a:rPr lang="en-US" dirty="0" smtClean="0"/>
              <a:t>Jack </a:t>
            </a:r>
            <a:r>
              <a:rPr lang="en-US" dirty="0" err="1" smtClean="0"/>
              <a:t>Cranshaw</a:t>
            </a:r>
            <a:r>
              <a:rPr lang="en-US" dirty="0" smtClean="0"/>
              <a:t>, Argonne National Lab</a:t>
            </a:r>
          </a:p>
          <a:p>
            <a:r>
              <a:rPr lang="en-US" dirty="0" smtClean="0"/>
              <a:t>September 10,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TAG Database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762000"/>
            <a:ext cx="812800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I : Simple use by </a:t>
            </a:r>
            <a:r>
              <a:rPr lang="en-US" dirty="0" err="1" smtClean="0"/>
              <a:t>athena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10200"/>
          </a:xfrm>
        </p:spPr>
        <p:txBody>
          <a:bodyPr/>
          <a:lstStyle/>
          <a:p>
            <a:r>
              <a:rPr lang="en-US" dirty="0" smtClean="0"/>
              <a:t>As you’ve already learned, </a:t>
            </a:r>
            <a:r>
              <a:rPr lang="en-US" dirty="0" err="1" smtClean="0"/>
              <a:t>athena</a:t>
            </a:r>
            <a:r>
              <a:rPr lang="en-US" dirty="0" smtClean="0"/>
              <a:t> input is set using the </a:t>
            </a:r>
            <a:r>
              <a:rPr lang="en-US" dirty="0" err="1" smtClean="0"/>
              <a:t>EventSelector</a:t>
            </a:r>
            <a:r>
              <a:rPr lang="en-US" dirty="0" smtClean="0"/>
              <a:t>. This includes using TAGS as input.</a:t>
            </a:r>
          </a:p>
          <a:p>
            <a:r>
              <a:rPr lang="en-US" dirty="0" smtClean="0"/>
              <a:t>Simple, circular example</a:t>
            </a:r>
          </a:p>
          <a:p>
            <a:pPr lvl="1"/>
            <a:r>
              <a:rPr lang="en-US" dirty="0" smtClean="0"/>
              <a:t>Take a POOL file and build a TAG file from it using </a:t>
            </a:r>
          </a:p>
          <a:p>
            <a:pPr lvl="2"/>
            <a:r>
              <a:rPr lang="en-US" dirty="0" err="1" smtClean="0"/>
              <a:t>athena.py</a:t>
            </a:r>
            <a:r>
              <a:rPr lang="en-US" dirty="0" smtClean="0"/>
              <a:t> –</a:t>
            </a:r>
            <a:r>
              <a:rPr lang="en-US" dirty="0" err="1" smtClean="0"/>
              <a:t>c</a:t>
            </a:r>
            <a:r>
              <a:rPr lang="en-US" dirty="0" smtClean="0"/>
              <a:t> “In=[‘</a:t>
            </a:r>
            <a:r>
              <a:rPr lang="en-US" dirty="0" err="1" smtClean="0"/>
              <a:t>yourPOOLFile.root</a:t>
            </a:r>
            <a:r>
              <a:rPr lang="en-US" dirty="0" smtClean="0"/>
              <a:t>’]; Out=</a:t>
            </a:r>
            <a:r>
              <a:rPr lang="en-US" dirty="0" err="1" smtClean="0"/>
              <a:t>myTAG.root</a:t>
            </a:r>
            <a:r>
              <a:rPr lang="en-US" dirty="0" smtClean="0"/>
              <a:t>” </a:t>
            </a:r>
            <a:r>
              <a:rPr lang="en-US" dirty="0" err="1" smtClean="0"/>
              <a:t>TagCollectionTest/MakeRunEventCollection.py</a:t>
            </a:r>
            <a:endParaRPr lang="en-US" dirty="0" smtClean="0"/>
          </a:p>
          <a:p>
            <a:pPr lvl="1"/>
            <a:r>
              <a:rPr lang="en-US" dirty="0" smtClean="0"/>
              <a:t>This will create a TAG file </a:t>
            </a:r>
            <a:r>
              <a:rPr lang="en-US" dirty="0" err="1" smtClean="0"/>
              <a:t>myTAG.root</a:t>
            </a:r>
            <a:r>
              <a:rPr lang="en-US" dirty="0" smtClean="0"/>
              <a:t> with a TAG with only the run and event numbers. Go ahead and open it in root and take a look. Pick an event number.</a:t>
            </a:r>
          </a:p>
          <a:p>
            <a:pPr lvl="1"/>
            <a:r>
              <a:rPr lang="en-US" dirty="0" smtClean="0"/>
              <a:t>TAGS only contain file identifiers, so they need a catalog to find the files. So now do</a:t>
            </a:r>
          </a:p>
          <a:p>
            <a:pPr lvl="2"/>
            <a:r>
              <a:rPr lang="en-US" dirty="0" err="1" smtClean="0"/>
              <a:t>pool_insertFileToCatalog</a:t>
            </a:r>
            <a:r>
              <a:rPr lang="en-US" dirty="0" smtClean="0"/>
              <a:t> </a:t>
            </a:r>
            <a:r>
              <a:rPr lang="en-US" dirty="0" err="1" smtClean="0"/>
              <a:t>yourPOOLFile.root</a:t>
            </a:r>
            <a:endParaRPr lang="en-US" dirty="0" smtClean="0"/>
          </a:p>
          <a:p>
            <a:pPr lvl="1"/>
            <a:r>
              <a:rPr lang="en-US" dirty="0" smtClean="0"/>
              <a:t>Take the job options you were using to analyze </a:t>
            </a:r>
            <a:r>
              <a:rPr lang="en-US" dirty="0" err="1" smtClean="0"/>
              <a:t>yourPOOLFile.root</a:t>
            </a:r>
            <a:r>
              <a:rPr lang="en-US" dirty="0" smtClean="0"/>
              <a:t> and change the </a:t>
            </a:r>
            <a:r>
              <a:rPr lang="en-US" dirty="0" err="1" smtClean="0"/>
              <a:t>EventSelector</a:t>
            </a:r>
            <a:r>
              <a:rPr lang="en-US" dirty="0" smtClean="0"/>
              <a:t> to have</a:t>
            </a:r>
          </a:p>
          <a:p>
            <a:pPr lvl="2"/>
            <a:r>
              <a:rPr lang="en-US" dirty="0" err="1" smtClean="0"/>
              <a:t>EventSelector.InputCollections</a:t>
            </a:r>
            <a:r>
              <a:rPr lang="en-US" dirty="0" smtClean="0"/>
              <a:t> = [“</a:t>
            </a:r>
            <a:r>
              <a:rPr lang="en-US" dirty="0" err="1" smtClean="0"/>
              <a:t>PFN:myTAG.root</a:t>
            </a:r>
            <a:r>
              <a:rPr lang="en-US" dirty="0" smtClean="0"/>
              <a:t>”]</a:t>
            </a:r>
          </a:p>
          <a:p>
            <a:pPr lvl="2"/>
            <a:r>
              <a:rPr lang="en-US" dirty="0" err="1" smtClean="0"/>
              <a:t>EventSelector.CollectionType</a:t>
            </a:r>
            <a:r>
              <a:rPr lang="en-US" dirty="0" smtClean="0"/>
              <a:t> = “</a:t>
            </a:r>
            <a:r>
              <a:rPr lang="en-US" dirty="0" err="1" smtClean="0"/>
              <a:t>ExplicitROOT</a:t>
            </a:r>
            <a:r>
              <a:rPr lang="en-US" dirty="0" smtClean="0"/>
              <a:t>”</a:t>
            </a:r>
          </a:p>
          <a:p>
            <a:pPr lvl="2"/>
            <a:r>
              <a:rPr lang="en-US" dirty="0" err="1" smtClean="0"/>
              <a:t>EventSelector.Query</a:t>
            </a:r>
            <a:r>
              <a:rPr lang="en-US" dirty="0" smtClean="0"/>
              <a:t> = “</a:t>
            </a:r>
            <a:r>
              <a:rPr lang="en-US" dirty="0" err="1" smtClean="0"/>
              <a:t>EventNumber</a:t>
            </a:r>
            <a:r>
              <a:rPr lang="en-US" dirty="0" smtClean="0"/>
              <a:t>==100”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086600" cy="495007"/>
          </a:xfrm>
        </p:spPr>
        <p:txBody>
          <a:bodyPr/>
          <a:lstStyle/>
          <a:p>
            <a:r>
              <a:rPr lang="en-US" dirty="0" smtClean="0"/>
              <a:t>Use Case II: Analyzing commission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105400"/>
          </a:xfrm>
        </p:spPr>
        <p:txBody>
          <a:bodyPr/>
          <a:lstStyle/>
          <a:p>
            <a:r>
              <a:rPr lang="en-US" dirty="0" smtClean="0"/>
              <a:t>Put down your tricycle, it’s time to drive the big rig. </a:t>
            </a:r>
          </a:p>
          <a:p>
            <a:r>
              <a:rPr lang="en-US" dirty="0" smtClean="0"/>
              <a:t>TAGS are meant as a tool for examining the cumulative ATLAS event store, so you will develop tools using the first use case, but the real work will occur on the grid.</a:t>
            </a:r>
          </a:p>
          <a:p>
            <a:r>
              <a:rPr lang="en-US" i="1" dirty="0" smtClean="0"/>
              <a:t>Specific Example</a:t>
            </a:r>
            <a:r>
              <a:rPr lang="en-US" dirty="0" smtClean="0"/>
              <a:t>: The TAGS described previously have been developed for ATLAS physics running, but a specialized TAGCOMM has been developed and is being used for looking at commissioning data. </a:t>
            </a:r>
          </a:p>
          <a:p>
            <a:r>
              <a:rPr lang="en-US" dirty="0" smtClean="0"/>
              <a:t>This is being used by users at CERN to pick out interesting and anomalous events that have shown up during cosmic data taking. </a:t>
            </a:r>
          </a:p>
          <a:p>
            <a:r>
              <a:rPr lang="en-US" dirty="0" smtClean="0"/>
              <a:t>The US uses a grid job submission system called Panda, and a tool exists for running </a:t>
            </a:r>
            <a:r>
              <a:rPr lang="en-US" dirty="0" err="1" smtClean="0"/>
              <a:t>athena</a:t>
            </a:r>
            <a:r>
              <a:rPr lang="en-US" dirty="0" smtClean="0"/>
              <a:t> using Panda called </a:t>
            </a:r>
            <a:r>
              <a:rPr lang="en-US" dirty="0" err="1" smtClean="0"/>
              <a:t>pathena</a:t>
            </a:r>
            <a:r>
              <a:rPr lang="en-US" dirty="0" smtClean="0"/>
              <a:t>. The transition from using </a:t>
            </a:r>
            <a:r>
              <a:rPr lang="en-US" dirty="0" err="1" smtClean="0"/>
              <a:t>athena</a:t>
            </a:r>
            <a:r>
              <a:rPr lang="en-US" dirty="0" smtClean="0"/>
              <a:t> locally to using </a:t>
            </a:r>
            <a:r>
              <a:rPr lang="en-US" dirty="0" err="1" smtClean="0"/>
              <a:t>pathena</a:t>
            </a:r>
            <a:r>
              <a:rPr lang="en-US" dirty="0" smtClean="0"/>
              <a:t> has been made as simple as possible. Most cases involve the switch</a:t>
            </a:r>
          </a:p>
          <a:p>
            <a:pPr lvl="1"/>
            <a:r>
              <a:rPr lang="en-US" dirty="0" err="1" smtClean="0"/>
              <a:t>athena</a:t>
            </a:r>
            <a:r>
              <a:rPr lang="en-US" dirty="0" smtClean="0"/>
              <a:t> </a:t>
            </a:r>
            <a:r>
              <a:rPr lang="en-US" dirty="0" err="1" smtClean="0"/>
              <a:t>myJobOptions.py</a:t>
            </a:r>
            <a:endParaRPr lang="en-US" dirty="0" smtClean="0"/>
          </a:p>
          <a:p>
            <a:pPr lvl="1"/>
            <a:r>
              <a:rPr lang="en-US" dirty="0" err="1" smtClean="0"/>
              <a:t>pathena</a:t>
            </a:r>
            <a:r>
              <a:rPr lang="en-US" dirty="0" smtClean="0"/>
              <a:t> –</a:t>
            </a:r>
            <a:r>
              <a:rPr lang="en-US" dirty="0" err="1" smtClean="0"/>
              <a:t>inDS</a:t>
            </a:r>
            <a:r>
              <a:rPr lang="en-US" dirty="0" smtClean="0"/>
              <a:t>=</a:t>
            </a:r>
            <a:r>
              <a:rPr lang="en-US" dirty="0" err="1" smtClean="0"/>
              <a:t>allTheATLASData</a:t>
            </a:r>
            <a:r>
              <a:rPr lang="en-US" dirty="0" smtClean="0"/>
              <a:t> </a:t>
            </a:r>
            <a:r>
              <a:rPr lang="en-US" dirty="0" err="1" smtClean="0"/>
              <a:t>myJobOptions.py</a:t>
            </a:r>
            <a:endParaRPr lang="en-US" dirty="0" smtClean="0"/>
          </a:p>
          <a:p>
            <a:r>
              <a:rPr lang="en-US" dirty="0" smtClean="0"/>
              <a:t>Now that you’re sold, here are the disclaimers. Many things are not automatic, and jobs </a:t>
            </a:r>
            <a:r>
              <a:rPr lang="en-US" i="1" dirty="0" smtClean="0"/>
              <a:t>will </a:t>
            </a:r>
            <a:r>
              <a:rPr lang="en-US" dirty="0" smtClean="0"/>
              <a:t>fail. There is a learning curve. </a:t>
            </a:r>
          </a:p>
          <a:p>
            <a:r>
              <a:rPr lang="en-US" dirty="0" smtClean="0"/>
              <a:t>An example, </a:t>
            </a:r>
            <a:r>
              <a:rPr lang="en-US" dirty="0" smtClean="0">
                <a:hlinkClick r:id="rId2"/>
              </a:rPr>
              <a:t>https://twiki.cern.ch/twiki/bin/view/Atlas/PathenaTagComm09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III: Plans for first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914400"/>
          </a:xfrm>
        </p:spPr>
        <p:txBody>
          <a:bodyPr/>
          <a:lstStyle/>
          <a:p>
            <a:r>
              <a:rPr lang="en-US" dirty="0" smtClean="0"/>
              <a:t>Plans for usage of TAGS with first data are being developed by the physics and performance groups. Here is an example from J/Psi, Upsilon walkthrough last week.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52600"/>
            <a:ext cx="6934200" cy="449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20534" y="5943600"/>
            <a:ext cx="6523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indico.cern.ch/getFile.py/access?contribId</a:t>
            </a:r>
            <a:r>
              <a:rPr lang="en-US" dirty="0" smtClean="0"/>
              <a:t>=5&amp;resId=0&amp;materialId=</a:t>
            </a:r>
            <a:r>
              <a:rPr lang="en-US" dirty="0" err="1" smtClean="0"/>
              <a:t>slides&amp;confId</a:t>
            </a:r>
            <a:r>
              <a:rPr lang="en-US" dirty="0" smtClean="0"/>
              <a:t>=67059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isn’t in TAGS and 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TAGS don’t contain data quality information. </a:t>
            </a:r>
          </a:p>
          <a:p>
            <a:pPr lvl="1"/>
            <a:r>
              <a:rPr lang="en-US" dirty="0" smtClean="0"/>
              <a:t>Data quality is assigned after TAGS are made and may be analysis specific. </a:t>
            </a:r>
          </a:p>
          <a:p>
            <a:pPr lvl="1"/>
            <a:r>
              <a:rPr lang="en-US" dirty="0" smtClean="0"/>
              <a:t>Data quality is assigned at the run or </a:t>
            </a:r>
            <a:r>
              <a:rPr lang="en-US" dirty="0" err="1" smtClean="0"/>
              <a:t>lumiblock</a:t>
            </a:r>
            <a:r>
              <a:rPr lang="en-US" dirty="0" smtClean="0"/>
              <a:t> level.</a:t>
            </a:r>
          </a:p>
          <a:p>
            <a:pPr lvl="1"/>
            <a:r>
              <a:rPr lang="en-US" dirty="0" smtClean="0"/>
              <a:t>This information </a:t>
            </a:r>
            <a:r>
              <a:rPr lang="en-US" i="1" dirty="0" smtClean="0"/>
              <a:t>is </a:t>
            </a:r>
            <a:r>
              <a:rPr lang="en-US" dirty="0" smtClean="0"/>
              <a:t>entered into COOL and can be made available in an integrated metadata interface (see next talk).</a:t>
            </a:r>
          </a:p>
          <a:p>
            <a:r>
              <a:rPr lang="en-US" dirty="0" smtClean="0"/>
              <a:t>TAGS don’t contain all physics objects in AOD. </a:t>
            </a:r>
          </a:p>
          <a:p>
            <a:pPr lvl="1"/>
            <a:r>
              <a:rPr lang="en-US" dirty="0" smtClean="0"/>
              <a:t>Space and other technical limitations.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3530600"/>
            <a:ext cx="7086600" cy="49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1" u="none" strike="noStrike" kern="0" cap="none" spc="0" normalizeH="0" baseline="0" noProof="0" smtClean="0">
                <a:ln>
                  <a:noFill/>
                </a:ln>
                <a:solidFill>
                  <a:srgbClr val="0071BC"/>
                </a:solidFill>
                <a:effectLst/>
                <a:uLnTx/>
                <a:uFillTx/>
                <a:latin typeface="+mj-lt"/>
                <a:ea typeface="ＭＳ Ｐゴシック" pitchFamily="-107" charset="-128"/>
                <a:cs typeface="ＭＳ Ｐゴシック" pitchFamily="-107" charset="-128"/>
              </a:rPr>
              <a:t>Other Resources</a:t>
            </a:r>
            <a:endParaRPr kumimoji="0" lang="en-US" sz="2200" b="1" i="1" u="none" strike="noStrike" kern="0" cap="none" spc="0" normalizeH="0" baseline="0" noProof="0" dirty="0">
              <a:ln>
                <a:noFill/>
              </a:ln>
              <a:solidFill>
                <a:srgbClr val="0071BC"/>
              </a:solidFill>
              <a:effectLst/>
              <a:uLnTx/>
              <a:uFillTx/>
              <a:latin typeface="+mj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" y="41148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282575" marR="0" lvl="0" indent="-282575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pitchFamily="-107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ATLAS software tutorials</a:t>
            </a:r>
          </a:p>
          <a:p>
            <a:pPr marL="685800" marR="0" lvl="1" indent="-288925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hlinkClick r:id="rId2"/>
              </a:rPr>
              <a:t>http://indico.cern.ch/conferenceDisplay.py?confId=65526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  <a:p>
            <a:pPr marL="282575" lvl="0" indent="-282575" algn="l">
              <a:buFont typeface="Wingdings" pitchFamily="-107" charset="2"/>
              <a:buChar char="n"/>
              <a:defRPr/>
            </a:pPr>
            <a:r>
              <a:rPr lang="en-US" sz="1800" kern="0" dirty="0" smtClean="0">
                <a:cs typeface="ＭＳ Ｐゴシック" pitchFamily="-107" charset="-128"/>
              </a:rPr>
              <a:t>Metadata mailing list</a:t>
            </a:r>
          </a:p>
          <a:p>
            <a:pPr marL="685800" lvl="1" indent="-288925" algn="l">
              <a:buFontTx/>
              <a:buChar char="–"/>
              <a:defRPr/>
            </a:pPr>
            <a:r>
              <a:rPr lang="en-US" sz="1800" kern="0" dirty="0" smtClean="0">
                <a:ea typeface="ＭＳ Ｐゴシック" charset="-128"/>
                <a:hlinkClick r:id="rId3"/>
              </a:rPr>
              <a:t>atlas-event-metadata@cern.ch</a:t>
            </a:r>
            <a:endParaRPr lang="en-US" sz="1800" kern="0" dirty="0" smtClean="0">
              <a:ea typeface="ＭＳ Ｐゴシック" charset="-128"/>
            </a:endParaRPr>
          </a:p>
          <a:p>
            <a:pPr marL="282575" marR="0" lvl="0" indent="-282575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pitchFamily="-107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Upcoming tutorial at CERN October 21-22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this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This is not a tutorial, that would take several hours.</a:t>
            </a:r>
          </a:p>
          <a:p>
            <a:r>
              <a:rPr lang="en-US" sz="2400" dirty="0" smtClean="0"/>
              <a:t>What you should take from this presentation:</a:t>
            </a:r>
          </a:p>
          <a:p>
            <a:pPr lvl="1"/>
            <a:r>
              <a:rPr lang="en-US" sz="2400" dirty="0" smtClean="0"/>
              <a:t>Know how to check the content of TAGS.</a:t>
            </a:r>
          </a:p>
          <a:p>
            <a:pPr lvl="1"/>
            <a:r>
              <a:rPr lang="en-US" sz="2400" dirty="0" smtClean="0"/>
              <a:t>How to construct a query on the TAGS.</a:t>
            </a:r>
          </a:p>
          <a:p>
            <a:pPr lvl="1"/>
            <a:r>
              <a:rPr lang="en-US" sz="2400" dirty="0" smtClean="0"/>
              <a:t>Understand the general changes needed to use TAGS with </a:t>
            </a:r>
            <a:r>
              <a:rPr lang="en-US" sz="2400" dirty="0" err="1" smtClean="0"/>
              <a:t>athena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Understand plans for TAGS in real physics analyses.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200"/>
            <a:ext cx="8229600" cy="495007"/>
          </a:xfrm>
        </p:spPr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Observations</a:t>
            </a:r>
          </a:p>
          <a:p>
            <a:pPr lvl="1"/>
            <a:r>
              <a:rPr lang="en-US" dirty="0" smtClean="0"/>
              <a:t>ATLAS operates at a </a:t>
            </a:r>
            <a:r>
              <a:rPr lang="en-US" dirty="0" err="1" smtClean="0"/>
              <a:t>hadron</a:t>
            </a:r>
            <a:r>
              <a:rPr lang="en-US" dirty="0" smtClean="0"/>
              <a:t> collider where signal to noise is almost always low. </a:t>
            </a:r>
          </a:p>
          <a:p>
            <a:pPr lvl="1"/>
            <a:r>
              <a:rPr lang="en-US" dirty="0" smtClean="0"/>
              <a:t>ATLAS will run for multiple years. </a:t>
            </a:r>
          </a:p>
          <a:p>
            <a:pPr lvl="1"/>
            <a:r>
              <a:rPr lang="en-US" dirty="0" smtClean="0"/>
              <a:t>ATLAS event rates and data sizes impose limitations on the amount of data which can be hosted on any particular site. </a:t>
            </a:r>
          </a:p>
          <a:p>
            <a:pPr lvl="1"/>
            <a:r>
              <a:rPr lang="en-US" dirty="0" smtClean="0"/>
              <a:t>Although running over a 1% subset of a large data sample will take more than 1% of time for the full data sample, it will take less than 100%. </a:t>
            </a:r>
          </a:p>
          <a:p>
            <a:pPr lvl="1"/>
            <a:r>
              <a:rPr lang="en-US" dirty="0" smtClean="0"/>
              <a:t>Having multiple people run over the same data (RAW, ESD, AOD, …) to make similar selections or make similar rejections is a waste of resources. </a:t>
            </a:r>
          </a:p>
          <a:p>
            <a:r>
              <a:rPr lang="en-US" b="1" i="1" dirty="0" smtClean="0"/>
              <a:t>Consequences</a:t>
            </a:r>
          </a:p>
          <a:p>
            <a:pPr lvl="1"/>
            <a:r>
              <a:rPr lang="en-US" dirty="0" smtClean="0"/>
              <a:t>Event selection activities such as skimming, thinning, etc. are important and necessary activities.</a:t>
            </a:r>
          </a:p>
          <a:p>
            <a:pPr lvl="1"/>
            <a:r>
              <a:rPr lang="en-US" dirty="0" smtClean="0"/>
              <a:t>Maximizing the information than can be used for these activities can have large leverage effects on computing and physicist resources.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200"/>
            <a:ext cx="8229600" cy="495007"/>
          </a:xfrm>
        </p:spPr>
        <p:txBody>
          <a:bodyPr/>
          <a:lstStyle/>
          <a:p>
            <a:r>
              <a:rPr lang="en-US" dirty="0" smtClean="0"/>
              <a:t>Event-level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105400"/>
          </a:xfrm>
        </p:spPr>
        <p:txBody>
          <a:bodyPr/>
          <a:lstStyle/>
          <a:p>
            <a:r>
              <a:rPr lang="en-US" dirty="0" smtClean="0"/>
              <a:t>Information about data is called metadata.</a:t>
            </a:r>
          </a:p>
          <a:p>
            <a:r>
              <a:rPr lang="en-US" dirty="0" smtClean="0"/>
              <a:t>In ATLAS, metadata exists at many levels (dataset, run, </a:t>
            </a:r>
            <a:r>
              <a:rPr lang="en-US" dirty="0" err="1" smtClean="0"/>
              <a:t>lumiblock</a:t>
            </a:r>
            <a:r>
              <a:rPr lang="en-US" dirty="0" smtClean="0"/>
              <a:t>, event, …)</a:t>
            </a:r>
          </a:p>
          <a:p>
            <a:r>
              <a:rPr lang="en-US" dirty="0" smtClean="0"/>
              <a:t>The TAGS are event-level metadata.</a:t>
            </a:r>
          </a:p>
          <a:p>
            <a:pPr lvl="1"/>
            <a:r>
              <a:rPr lang="en-US" dirty="0" smtClean="0"/>
              <a:t>TAGS must work with metadata at the other levels as well. You will learn more about this in the following talk. </a:t>
            </a:r>
          </a:p>
          <a:p>
            <a:r>
              <a:rPr lang="en-US" dirty="0" smtClean="0"/>
              <a:t>TAGS contain </a:t>
            </a:r>
          </a:p>
          <a:p>
            <a:pPr lvl="1"/>
            <a:r>
              <a:rPr lang="en-US" dirty="0" smtClean="0"/>
              <a:t>Event identification</a:t>
            </a:r>
          </a:p>
          <a:p>
            <a:pPr lvl="1"/>
            <a:r>
              <a:rPr lang="en-US" dirty="0" smtClean="0"/>
              <a:t>Trigger information</a:t>
            </a:r>
          </a:p>
          <a:p>
            <a:pPr lvl="1"/>
            <a:r>
              <a:rPr lang="en-US" dirty="0" smtClean="0"/>
              <a:t>Stream information</a:t>
            </a:r>
          </a:p>
          <a:p>
            <a:pPr lvl="1"/>
            <a:r>
              <a:rPr lang="en-US" dirty="0" smtClean="0"/>
              <a:t>Detector status</a:t>
            </a:r>
          </a:p>
          <a:p>
            <a:pPr lvl="1"/>
            <a:r>
              <a:rPr lang="en-US" dirty="0" smtClean="0"/>
              <a:t>Physics quantities</a:t>
            </a:r>
          </a:p>
          <a:p>
            <a:pPr lvl="2"/>
            <a:r>
              <a:rPr lang="en-US" dirty="0" smtClean="0"/>
              <a:t>Photon, Electron, Jet, </a:t>
            </a:r>
            <a:r>
              <a:rPr lang="en-US" dirty="0" err="1" smtClean="0"/>
              <a:t>Muon</a:t>
            </a:r>
            <a:r>
              <a:rPr lang="en-US" dirty="0" smtClean="0"/>
              <a:t>, Tau Jet</a:t>
            </a:r>
          </a:p>
          <a:p>
            <a:pPr lvl="1"/>
            <a:r>
              <a:rPr lang="en-US" dirty="0" smtClean="0"/>
              <a:t>Physics decisions</a:t>
            </a:r>
          </a:p>
          <a:p>
            <a:pPr lvl="2"/>
            <a:r>
              <a:rPr lang="en-US" dirty="0" err="1" smtClean="0"/>
              <a:t>BPhys</a:t>
            </a:r>
            <a:r>
              <a:rPr lang="en-US" dirty="0" smtClean="0"/>
              <a:t>, Exotic, Jet Tagging, …</a:t>
            </a:r>
          </a:p>
          <a:p>
            <a:pPr lvl="1"/>
            <a:r>
              <a:rPr lang="en-US" dirty="0" smtClean="0">
                <a:hlinkClick r:id="rId2"/>
              </a:rPr>
              <a:t>https://twiki.cern.ch/twiki/bin/view/AtlasProtected/TagForEventSelection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TAGS an </a:t>
            </a:r>
            <a:r>
              <a:rPr lang="en-US" dirty="0" err="1" smtClean="0"/>
              <a:t>ntuple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10200"/>
          </a:xfrm>
        </p:spPr>
        <p:txBody>
          <a:bodyPr/>
          <a:lstStyle/>
          <a:p>
            <a:r>
              <a:rPr lang="en-US" dirty="0" smtClean="0"/>
              <a:t>TAGS look like an </a:t>
            </a:r>
            <a:r>
              <a:rPr lang="en-US" dirty="0" err="1" smtClean="0"/>
              <a:t>ntuple</a:t>
            </a:r>
            <a:r>
              <a:rPr lang="en-US" dirty="0" smtClean="0"/>
              <a:t>: a set of related quantities in rows by event.</a:t>
            </a:r>
          </a:p>
          <a:p>
            <a:pPr lvl="1"/>
            <a:r>
              <a:rPr lang="en-US" dirty="0" smtClean="0"/>
              <a:t>TAGS are stored in multiple formats (relational database and ROOT)</a:t>
            </a:r>
          </a:p>
          <a:p>
            <a:pPr lvl="1"/>
            <a:r>
              <a:rPr lang="en-US" dirty="0" smtClean="0"/>
              <a:t>The ROOT storage is via a </a:t>
            </a:r>
            <a:r>
              <a:rPr lang="en-US" dirty="0" err="1" smtClean="0"/>
              <a:t>TTree</a:t>
            </a:r>
            <a:r>
              <a:rPr lang="en-US" dirty="0" smtClean="0"/>
              <a:t>, and the contents can be viewed using standard ROOT tools. </a:t>
            </a:r>
          </a:p>
          <a:p>
            <a:r>
              <a:rPr lang="en-US" dirty="0" smtClean="0"/>
              <a:t>Data in TAGS, though are designed for </a:t>
            </a:r>
            <a:r>
              <a:rPr lang="en-US" i="1" dirty="0" smtClean="0"/>
              <a:t>event selection</a:t>
            </a:r>
            <a:r>
              <a:rPr lang="en-US" dirty="0" smtClean="0"/>
              <a:t>, not data monitoring, and not physics analysis. </a:t>
            </a:r>
          </a:p>
          <a:p>
            <a:pPr lvl="1"/>
            <a:r>
              <a:rPr lang="en-US" dirty="0" smtClean="0"/>
              <a:t>Nevertheless, the storage in a </a:t>
            </a:r>
            <a:r>
              <a:rPr lang="en-US" dirty="0" err="1" smtClean="0"/>
              <a:t>TTree</a:t>
            </a:r>
            <a:r>
              <a:rPr lang="en-US" dirty="0" smtClean="0"/>
              <a:t> aids in doing simple validations, and there have been cases where errors in data processing have been found first by simple analyses of TAG content.</a:t>
            </a:r>
          </a:p>
          <a:p>
            <a:r>
              <a:rPr lang="en-US" dirty="0" smtClean="0"/>
              <a:t>TAGS are </a:t>
            </a:r>
            <a:r>
              <a:rPr lang="en-US" i="1" dirty="0" smtClean="0"/>
              <a:t>more </a:t>
            </a:r>
            <a:r>
              <a:rPr lang="en-US" dirty="0" smtClean="0"/>
              <a:t>than an </a:t>
            </a:r>
            <a:r>
              <a:rPr lang="en-US" dirty="0" err="1" smtClean="0"/>
              <a:t>ntuple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TAGS contain navigational information which allow users </a:t>
            </a:r>
          </a:p>
          <a:p>
            <a:pPr lvl="2"/>
            <a:r>
              <a:rPr lang="en-US" dirty="0" smtClean="0"/>
              <a:t>To identify datasets and files</a:t>
            </a:r>
          </a:p>
          <a:p>
            <a:pPr lvl="2"/>
            <a:r>
              <a:rPr lang="en-US" dirty="0" smtClean="0"/>
              <a:t>To use them directly as input to </a:t>
            </a:r>
            <a:r>
              <a:rPr lang="en-US" dirty="0" err="1" smtClean="0"/>
              <a:t>athena</a:t>
            </a:r>
            <a:r>
              <a:rPr lang="en-US" dirty="0" smtClean="0"/>
              <a:t> jobs</a:t>
            </a:r>
          </a:p>
          <a:p>
            <a:r>
              <a:rPr lang="en-US" dirty="0" smtClean="0"/>
              <a:t>Many time </a:t>
            </a:r>
            <a:r>
              <a:rPr lang="en-US" b="1" i="1" dirty="0" smtClean="0"/>
              <a:t>TAG queries </a:t>
            </a:r>
            <a:r>
              <a:rPr lang="en-US" dirty="0" smtClean="0"/>
              <a:t>can look exactly like </a:t>
            </a:r>
            <a:r>
              <a:rPr lang="en-US" dirty="0" err="1" smtClean="0"/>
              <a:t>ntuple</a:t>
            </a:r>
            <a:r>
              <a:rPr lang="en-US" dirty="0" smtClean="0"/>
              <a:t> selections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RunNumber</a:t>
            </a:r>
            <a:r>
              <a:rPr lang="en-US" dirty="0" smtClean="0"/>
              <a:t>&lt;430000 &amp;&amp; </a:t>
            </a:r>
            <a:r>
              <a:rPr lang="en-US" dirty="0" err="1" smtClean="0"/>
              <a:t>NLooseElectron</a:t>
            </a:r>
            <a:r>
              <a:rPr lang="en-US" dirty="0" smtClean="0"/>
              <a:t>&gt;4 &amp;&amp; triggers(EFmu_20)=1”</a:t>
            </a:r>
          </a:p>
          <a:p>
            <a:pPr lvl="1"/>
            <a:r>
              <a:rPr lang="en-US" i="1" dirty="0" smtClean="0"/>
              <a:t>Caveat</a:t>
            </a:r>
            <a:r>
              <a:rPr lang="en-US" dirty="0" smtClean="0"/>
              <a:t>: triggers and other bitmasks stored in the TAGS require decoding (sometimes time dependent).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and TAG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85800"/>
          </a:xfrm>
        </p:spPr>
        <p:txBody>
          <a:bodyPr/>
          <a:lstStyle/>
          <a:p>
            <a:r>
              <a:rPr lang="en-US" dirty="0" smtClean="0"/>
              <a:t>ATLAS data goes through several stages of processing</a:t>
            </a:r>
            <a:r>
              <a:rPr lang="en-US" dirty="0" smtClean="0"/>
              <a:t>.</a:t>
            </a:r>
          </a:p>
          <a:p>
            <a:r>
              <a:rPr lang="en-US" sz="1200" dirty="0" smtClean="0"/>
              <a:t>http://</a:t>
            </a:r>
            <a:r>
              <a:rPr lang="en-US" sz="1200" dirty="0" err="1" smtClean="0"/>
              <a:t>indico.cern.ch/materialDisplay.py?contribId</a:t>
            </a:r>
            <a:r>
              <a:rPr lang="en-US" sz="1200" dirty="0" smtClean="0"/>
              <a:t>=38&amp;sessionId=3&amp;materialId=</a:t>
            </a:r>
            <a:r>
              <a:rPr lang="en-US" sz="1200" dirty="0" err="1" smtClean="0"/>
              <a:t>slides&amp;confId</a:t>
            </a:r>
            <a:r>
              <a:rPr lang="en-US" sz="1200" dirty="0" smtClean="0"/>
              <a:t>=50976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851473" y="2176046"/>
            <a:ext cx="1371600" cy="3657600"/>
          </a:xfrm>
          <a:prstGeom prst="rect">
            <a:avLst/>
          </a:prstGeom>
          <a:solidFill>
            <a:srgbClr val="B02A30">
              <a:alpha val="70000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61273" y="2176046"/>
            <a:ext cx="1066800" cy="3657600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194873" y="2176046"/>
            <a:ext cx="533400" cy="3657600"/>
          </a:xfrm>
          <a:prstGeom prst="rect">
            <a:avLst/>
          </a:prstGeom>
          <a:solidFill>
            <a:srgbClr val="FF6600">
              <a:alpha val="56000"/>
            </a:srgb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51473" y="4309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51473" y="4462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51473" y="4614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51473" y="4766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51473" y="4919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851473" y="5071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851473" y="5224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51473" y="5376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51473" y="5528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51473" y="5681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51473" y="3395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51473" y="3547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851473" y="3700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51473" y="3852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851473" y="4004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851473" y="4157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51473" y="3242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51473" y="3090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51473" y="2938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51473" y="2785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851473" y="2633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51473" y="2480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851473" y="2328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5194873" y="27856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061273" y="2480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3061273" y="2785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061273" y="3090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061273" y="3395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061273" y="4004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3061273" y="3700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061273" y="4309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3061273" y="4614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061273" y="4919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3061273" y="5224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3061273" y="5528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194873" y="33952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5194873" y="40048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5194873" y="46144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5194873" y="52240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1170356" y="5909846"/>
            <a:ext cx="4668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RAW                             ESD                          AOD        </a:t>
            </a:r>
            <a:endParaRPr lang="en-US" sz="1600" b="1" dirty="0"/>
          </a:p>
        </p:txBody>
      </p:sp>
      <p:sp>
        <p:nvSpPr>
          <p:cNvPr id="75" name="Right Arrow 74"/>
          <p:cNvSpPr/>
          <p:nvPr/>
        </p:nvSpPr>
        <p:spPr bwMode="auto">
          <a:xfrm>
            <a:off x="609600" y="1718846"/>
            <a:ext cx="7620000" cy="304800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solidFill>
                    <a:srgbClr val="0000FF"/>
                  </a:solidFill>
                </a:ln>
                <a:solidFill>
                  <a:schemeClr val="tx1"/>
                </a:solidFill>
                <a:effectLst/>
                <a:latin typeface="Arial" charset="0"/>
              </a:rPr>
              <a:t>TIME</a:t>
            </a:r>
            <a:endParaRPr kumimoji="0" lang="en-US" sz="1200" i="0" u="none" strike="noStrike" cap="none" normalizeH="0" baseline="0" dirty="0">
              <a:ln>
                <a:solidFill>
                  <a:srgbClr val="0000FF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24200" y="2209800"/>
            <a:ext cx="869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 </a:t>
            </a:r>
            <a:r>
              <a:rPr lang="en-US" dirty="0" err="1" smtClean="0"/>
              <a:t>kB/ev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5117976" y="2168402"/>
            <a:ext cx="749424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150-250</a:t>
            </a:r>
          </a:p>
          <a:p>
            <a:r>
              <a:rPr lang="en-US" dirty="0" err="1" smtClean="0"/>
              <a:t>kB/ev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and TAG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85800"/>
          </a:xfrm>
        </p:spPr>
        <p:txBody>
          <a:bodyPr/>
          <a:lstStyle/>
          <a:p>
            <a:r>
              <a:rPr lang="en-US" dirty="0" smtClean="0"/>
              <a:t>TAGS are built at the same time as AOD and contain navigation information for all previous stages.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851473" y="2176046"/>
            <a:ext cx="1371600" cy="3657600"/>
          </a:xfrm>
          <a:prstGeom prst="rect">
            <a:avLst/>
          </a:prstGeom>
          <a:solidFill>
            <a:srgbClr val="B02A30">
              <a:alpha val="70000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61273" y="2176046"/>
            <a:ext cx="1066800" cy="3657600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194873" y="2176046"/>
            <a:ext cx="533400" cy="3657600"/>
          </a:xfrm>
          <a:prstGeom prst="rect">
            <a:avLst/>
          </a:prstGeom>
          <a:solidFill>
            <a:srgbClr val="FF6600">
              <a:alpha val="56000"/>
            </a:srgb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8873" y="2176046"/>
            <a:ext cx="76200" cy="36576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51473" y="4309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51473" y="4462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51473" y="4614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51473" y="4766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51473" y="4919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851473" y="5071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851473" y="5224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51473" y="5376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51473" y="5528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51473" y="5681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51473" y="3395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51473" y="3547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851473" y="3700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51473" y="3852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851473" y="4004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851473" y="4157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51473" y="3242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51473" y="3090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51473" y="2938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51473" y="2785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851473" y="2633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51473" y="2480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851473" y="2328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5194873" y="27856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061273" y="2480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3061273" y="2785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061273" y="3090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061273" y="3395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061273" y="4004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3061273" y="3700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061273" y="4309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3061273" y="4614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061273" y="4919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3061273" y="5224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3061273" y="5528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194873" y="33952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5194873" y="40048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5194873" y="46144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5194873" y="52240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10800000">
            <a:off x="2223073" y="22522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0800000">
            <a:off x="2223073" y="28618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10800000">
            <a:off x="2223073" y="30142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rot="10800000">
            <a:off x="2223073" y="32428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rot="10800000">
            <a:off x="2223073" y="42334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rot="10800000">
            <a:off x="2223073" y="46906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1170356" y="5909846"/>
            <a:ext cx="5941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RAW                             ESD                          AOD               TAG     </a:t>
            </a:r>
            <a:endParaRPr lang="en-US" sz="1600" b="1" dirty="0"/>
          </a:p>
        </p:txBody>
      </p:sp>
      <p:sp>
        <p:nvSpPr>
          <p:cNvPr id="75" name="Right Arrow 74"/>
          <p:cNvSpPr/>
          <p:nvPr/>
        </p:nvSpPr>
        <p:spPr bwMode="auto">
          <a:xfrm>
            <a:off x="609600" y="1718846"/>
            <a:ext cx="7620000" cy="304800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solidFill>
                    <a:srgbClr val="0000FF"/>
                  </a:solidFill>
                </a:ln>
                <a:solidFill>
                  <a:schemeClr val="tx1"/>
                </a:solidFill>
                <a:effectLst/>
                <a:latin typeface="Arial" charset="0"/>
              </a:rPr>
              <a:t>TIME</a:t>
            </a:r>
            <a:endParaRPr kumimoji="0" lang="en-US" sz="1200" i="0" u="none" strike="noStrike" cap="none" normalizeH="0" baseline="0" dirty="0">
              <a:ln>
                <a:solidFill>
                  <a:srgbClr val="0000FF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and TAG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85800"/>
          </a:xfrm>
        </p:spPr>
        <p:txBody>
          <a:bodyPr/>
          <a:lstStyle/>
          <a:p>
            <a:r>
              <a:rPr lang="en-US" dirty="0" smtClean="0"/>
              <a:t>TAGS are built at the same time as AOD and contain navigation information for all previous stages. </a:t>
            </a:r>
          </a:p>
          <a:p>
            <a:r>
              <a:rPr lang="en-US" dirty="0" smtClean="0"/>
              <a:t>TAG capabilities have been and will continue to evolve rapidly.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851473" y="2176046"/>
            <a:ext cx="1371600" cy="3657600"/>
          </a:xfrm>
          <a:prstGeom prst="rect">
            <a:avLst/>
          </a:prstGeom>
          <a:solidFill>
            <a:srgbClr val="B02A30">
              <a:alpha val="70000"/>
            </a:srgb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61273" y="2176046"/>
            <a:ext cx="1066800" cy="3657600"/>
          </a:xfrm>
          <a:prstGeom prst="rect">
            <a:avLst/>
          </a:prstGeom>
          <a:solidFill>
            <a:schemeClr val="tx2">
              <a:lumMod val="40000"/>
              <a:lumOff val="60000"/>
              <a:alpha val="60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194873" y="2176046"/>
            <a:ext cx="533400" cy="3657600"/>
          </a:xfrm>
          <a:prstGeom prst="rect">
            <a:avLst/>
          </a:prstGeom>
          <a:solidFill>
            <a:srgbClr val="FF6600">
              <a:alpha val="56000"/>
            </a:srgb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718873" y="2176046"/>
            <a:ext cx="76200" cy="36576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33273" y="5300246"/>
            <a:ext cx="291527" cy="533400"/>
          </a:xfrm>
          <a:prstGeom prst="rect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851473" y="4309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51473" y="4462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51473" y="4614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51473" y="4766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51473" y="4919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851473" y="5071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851473" y="5224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51473" y="5376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51473" y="5528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51473" y="5681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51473" y="3395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51473" y="3547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851473" y="3700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51473" y="3852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851473" y="4004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851473" y="4157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51473" y="3242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51473" y="3090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51473" y="29380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51473" y="27856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851473" y="26332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51473" y="24808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851473" y="2328446"/>
            <a:ext cx="13716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5194873" y="27856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061273" y="2480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3061273" y="2785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3061273" y="3090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061273" y="3395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3061273" y="4004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3061273" y="3700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061273" y="43096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3061273" y="46144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061273" y="49192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3061273" y="52240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3061273" y="5528846"/>
            <a:ext cx="1066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194873" y="33952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5194873" y="40048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5194873" y="46144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5194873" y="5224046"/>
            <a:ext cx="533400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10800000">
            <a:off x="2223073" y="22522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0800000">
            <a:off x="2223073" y="28618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10800000">
            <a:off x="2223073" y="30142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rot="10800000">
            <a:off x="2223073" y="32428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rot="10800000">
            <a:off x="2223073" y="42334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 rot="10800000">
            <a:off x="2223073" y="4690646"/>
            <a:ext cx="44958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1170356" y="5909846"/>
            <a:ext cx="7675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RAW                             ESD                          AOD               TAG       DPD streams</a:t>
            </a:r>
            <a:endParaRPr lang="en-US" sz="1600" b="1" dirty="0"/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6781800" y="3014246"/>
            <a:ext cx="8382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6795073" y="4690646"/>
            <a:ext cx="8382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75" name="Right Arrow 74"/>
          <p:cNvSpPr/>
          <p:nvPr/>
        </p:nvSpPr>
        <p:spPr bwMode="auto">
          <a:xfrm>
            <a:off x="609600" y="1718846"/>
            <a:ext cx="7620000" cy="304800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190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solidFill>
                    <a:srgbClr val="0000FF"/>
                  </a:solidFill>
                </a:ln>
                <a:solidFill>
                  <a:schemeClr val="tx1"/>
                </a:solidFill>
                <a:effectLst/>
                <a:latin typeface="Arial" charset="0"/>
              </a:rPr>
              <a:t>TIME</a:t>
            </a:r>
            <a:endParaRPr kumimoji="0" lang="en-US" sz="1200" i="0" u="none" strike="noStrike" cap="none" normalizeH="0" baseline="0" dirty="0">
              <a:ln>
                <a:solidFill>
                  <a:srgbClr val="0000FF"/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620000" y="4462046"/>
            <a:ext cx="291527" cy="533400"/>
          </a:xfrm>
          <a:prstGeom prst="rect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7620000" y="2861846"/>
            <a:ext cx="291527" cy="304800"/>
          </a:xfrm>
          <a:prstGeom prst="rect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7620000" y="3471446"/>
            <a:ext cx="291527" cy="533400"/>
          </a:xfrm>
          <a:prstGeom prst="rect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7620000" y="2176046"/>
            <a:ext cx="291527" cy="533400"/>
          </a:xfrm>
          <a:prstGeom prst="rect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2" name="Straight Arrow Connector 131"/>
          <p:cNvCxnSpPr/>
          <p:nvPr/>
        </p:nvCxnSpPr>
        <p:spPr bwMode="auto">
          <a:xfrm>
            <a:off x="6781800" y="2252246"/>
            <a:ext cx="8382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133" name="Rectangle 132"/>
          <p:cNvSpPr/>
          <p:nvPr/>
        </p:nvSpPr>
        <p:spPr bwMode="auto">
          <a:xfrm>
            <a:off x="7772400" y="2404646"/>
            <a:ext cx="228600" cy="381000"/>
          </a:xfrm>
          <a:prstGeom prst="rect">
            <a:avLst/>
          </a:prstGeom>
          <a:solidFill>
            <a:srgbClr val="FF66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7772400" y="3395246"/>
            <a:ext cx="228600" cy="990600"/>
          </a:xfrm>
          <a:prstGeom prst="rect">
            <a:avLst/>
          </a:prstGeom>
          <a:solidFill>
            <a:srgbClr val="FF66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7772400" y="4614446"/>
            <a:ext cx="228600" cy="152400"/>
          </a:xfrm>
          <a:prstGeom prst="rect">
            <a:avLst/>
          </a:prstGeom>
          <a:solidFill>
            <a:srgbClr val="FF66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7772400" y="5147846"/>
            <a:ext cx="228600" cy="381000"/>
          </a:xfrm>
          <a:prstGeom prst="rect">
            <a:avLst/>
          </a:prstGeom>
          <a:solidFill>
            <a:srgbClr val="FF66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91440" rIns="91440" bIns="91440" numCol="1" rtlCol="0" anchor="t" anchorCtr="0" compatLnSpc="1">
            <a:prstTxWarp prst="textNoShape">
              <a:avLst/>
            </a:prstTxWarp>
          </a:bodyPr>
          <a:lstStyle/>
          <a:p>
            <a:pPr marL="282575" marR="0" indent="-282575" algn="ctr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SzTx/>
              <a:buFont typeface="Wingdings" charset="2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7" name="Straight Arrow Connector 136"/>
          <p:cNvCxnSpPr/>
          <p:nvPr/>
        </p:nvCxnSpPr>
        <p:spPr bwMode="auto">
          <a:xfrm>
            <a:off x="6781800" y="4233446"/>
            <a:ext cx="9906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139" name="Straight Arrow Connector 138"/>
          <p:cNvCxnSpPr/>
          <p:nvPr/>
        </p:nvCxnSpPr>
        <p:spPr bwMode="auto">
          <a:xfrm>
            <a:off x="6781800" y="4689058"/>
            <a:ext cx="990600" cy="1588"/>
          </a:xfrm>
          <a:prstGeom prst="straightConnector1">
            <a:avLst/>
          </a:prstGeom>
          <a:noFill/>
          <a:ln w="19050" cap="flat" cmpd="sng" algn="ctr">
            <a:solidFill>
              <a:srgbClr val="00A65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TAG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3429000" cy="5105400"/>
          </a:xfrm>
        </p:spPr>
        <p:txBody>
          <a:bodyPr/>
          <a:lstStyle/>
          <a:p>
            <a:r>
              <a:rPr lang="en-US" dirty="0" smtClean="0"/>
              <a:t>TAG files are produced in ROOT files.</a:t>
            </a:r>
          </a:p>
          <a:p>
            <a:r>
              <a:rPr lang="en-US" dirty="0" smtClean="0"/>
              <a:t>These ROOT files are grouped into datasets and made available through DQ2.</a:t>
            </a:r>
          </a:p>
          <a:p>
            <a:r>
              <a:rPr lang="en-US" dirty="0" smtClean="0"/>
              <a:t>These files are also uploaded into relational database. </a:t>
            </a:r>
          </a:p>
          <a:p>
            <a:r>
              <a:rPr lang="en-US" dirty="0" smtClean="0"/>
              <a:t>TAG data in the relational database is made available through various services which aid in event selection and metadata browsing.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Jack Cranshaw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Argonne Analysis Jamboree, 10 September 2009</a:t>
            </a:r>
            <a:endParaRPr lang="en-US"/>
          </a:p>
        </p:txBody>
      </p:sp>
      <p:pic>
        <p:nvPicPr>
          <p:cNvPr id="7" name="Picture 6" descr="tbuildpro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36022" y="533400"/>
            <a:ext cx="3793578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L-1">
  <a:themeElements>
    <a:clrScheme name="">
      <a:dk1>
        <a:srgbClr val="131313"/>
      </a:dk1>
      <a:lt1>
        <a:srgbClr val="FFFFFF"/>
      </a:lt1>
      <a:dk2>
        <a:srgbClr val="0071BC"/>
      </a:dk2>
      <a:lt2>
        <a:srgbClr val="808080"/>
      </a:lt2>
      <a:accent1>
        <a:srgbClr val="00A650"/>
      </a:accent1>
      <a:accent2>
        <a:srgbClr val="B02A30"/>
      </a:accent2>
      <a:accent3>
        <a:srgbClr val="FFFFFF"/>
      </a:accent3>
      <a:accent4>
        <a:srgbClr val="0E0E0E"/>
      </a:accent4>
      <a:accent5>
        <a:srgbClr val="AAD0B3"/>
      </a:accent5>
      <a:accent6>
        <a:srgbClr val="9F252A"/>
      </a:accent6>
      <a:hlink>
        <a:srgbClr val="00ADEF"/>
      </a:hlink>
      <a:folHlink>
        <a:srgbClr val="693163"/>
      </a:folHlink>
    </a:clrScheme>
    <a:fontScheme name="ANL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1440" rIns="91440" bIns="91440" numCol="1" anchor="t" anchorCtr="0" compatLnSpc="1">
        <a:prstTxWarp prst="textNoShape">
          <a:avLst/>
        </a:prstTxWarp>
      </a:bodyPr>
      <a:lstStyle>
        <a:defPPr marL="282575" marR="0" indent="-282575" algn="ctr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ct val="10000"/>
          </a:spcAft>
          <a:buClr>
            <a:schemeClr val="tx2"/>
          </a:buClr>
          <a:buSzTx/>
          <a:buFont typeface="Wingdings" charset="2"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91440" rIns="91440" bIns="91440" numCol="1" anchor="t" anchorCtr="0" compatLnSpc="1">
        <a:prstTxWarp prst="textNoShape">
          <a:avLst/>
        </a:prstTxWarp>
      </a:bodyPr>
      <a:lstStyle>
        <a:defPPr marL="282575" marR="0" indent="-282575" algn="ctr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ct val="10000"/>
          </a:spcAft>
          <a:buClr>
            <a:schemeClr val="tx2"/>
          </a:buClr>
          <a:buSzTx/>
          <a:buFont typeface="Wingdings" charset="2"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NL-1 1">
        <a:dk1>
          <a:srgbClr val="131313"/>
        </a:dk1>
        <a:lt1>
          <a:srgbClr val="FFFFFF"/>
        </a:lt1>
        <a:dk2>
          <a:srgbClr val="0071BC"/>
        </a:dk2>
        <a:lt2>
          <a:srgbClr val="808080"/>
        </a:lt2>
        <a:accent1>
          <a:srgbClr val="00A650"/>
        </a:accent1>
        <a:accent2>
          <a:srgbClr val="FFC20E"/>
        </a:accent2>
        <a:accent3>
          <a:srgbClr val="FFFFFF"/>
        </a:accent3>
        <a:accent4>
          <a:srgbClr val="0E0E0E"/>
        </a:accent4>
        <a:accent5>
          <a:srgbClr val="AAD0B3"/>
        </a:accent5>
        <a:accent6>
          <a:srgbClr val="E7B00C"/>
        </a:accent6>
        <a:hlink>
          <a:srgbClr val="00ADEF"/>
        </a:hlink>
        <a:folHlink>
          <a:srgbClr val="6931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ANL-1</Template>
  <TotalTime>50245</TotalTime>
  <Words>1403</Words>
  <Application>Microsoft Macintosh PowerPoint</Application>
  <PresentationFormat>On-screen Show (4:3)</PresentationFormat>
  <Paragraphs>135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ANL-1</vt:lpstr>
      <vt:lpstr>TAGS in the Analysis Model</vt:lpstr>
      <vt:lpstr>Objectives for this Talk</vt:lpstr>
      <vt:lpstr>Event Selection</vt:lpstr>
      <vt:lpstr>Event-level Metadata</vt:lpstr>
      <vt:lpstr>Are TAGS an ntuple?</vt:lpstr>
      <vt:lpstr>Data processing and TAG building</vt:lpstr>
      <vt:lpstr>Data processing and TAG building</vt:lpstr>
      <vt:lpstr>Data processing and TAG building</vt:lpstr>
      <vt:lpstr>More on TAG Processing</vt:lpstr>
      <vt:lpstr>The TAG Database</vt:lpstr>
      <vt:lpstr>Use Case I : Simple use by athena</vt:lpstr>
      <vt:lpstr>Use Case II: Analyzing commission data</vt:lpstr>
      <vt:lpstr>Use Case III: Plans for first data</vt:lpstr>
      <vt:lpstr>What isn’t in TAGS and Why</vt:lpstr>
    </vt:vector>
  </TitlesOfParts>
  <Company>Argonne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Backward compatibility monitor</dc:title>
  <dc:creator>Peter van Gemmeren</dc:creator>
  <cp:lastModifiedBy>Office 2004 Test Drive User</cp:lastModifiedBy>
  <cp:revision>737</cp:revision>
  <cp:lastPrinted>2009-04-01T13:01:44Z</cp:lastPrinted>
  <dcterms:created xsi:type="dcterms:W3CDTF">2009-09-10T13:54:11Z</dcterms:created>
  <dcterms:modified xsi:type="dcterms:W3CDTF">2009-09-10T14:08:18Z</dcterms:modified>
</cp:coreProperties>
</file>