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83" r:id="rId3"/>
    <p:sldId id="259" r:id="rId4"/>
    <p:sldId id="260" r:id="rId5"/>
    <p:sldId id="263" r:id="rId6"/>
    <p:sldId id="267" r:id="rId7"/>
    <p:sldId id="268" r:id="rId8"/>
    <p:sldId id="277" r:id="rId9"/>
    <p:sldId id="271" r:id="rId10"/>
    <p:sldId id="273" r:id="rId11"/>
    <p:sldId id="278" r:id="rId12"/>
    <p:sldId id="279" r:id="rId13"/>
    <p:sldId id="284" r:id="rId14"/>
    <p:sldId id="282" r:id="rId15"/>
    <p:sldId id="281" r:id="rId16"/>
    <p:sldId id="285" r:id="rId17"/>
    <p:sldId id="274" r:id="rId18"/>
    <p:sldId id="27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125" d="100"/>
          <a:sy n="125" d="100"/>
        </p:scale>
        <p:origin x="90" y="21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28668-D64C-4BED-AFE4-7F349F97158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D08DB-600F-49F8-BDA6-19C4609D9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38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41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879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52529-4B1A-48BC-8A82-A0A5D10676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539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635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804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71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1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306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246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2111" y="2029633"/>
            <a:ext cx="1162304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0225" y="2398059"/>
            <a:ext cx="11601963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0225" y="4474887"/>
            <a:ext cx="11601963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70934" y="6373168"/>
            <a:ext cx="5873867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0" y="6167827"/>
            <a:ext cx="719328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211" y="326212"/>
            <a:ext cx="3053419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862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67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527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26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268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703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972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33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980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67C29-501A-44FC-A595-29C129B54E4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D73AB-CF57-4636-9F61-2EE58BBB27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179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2556" y="2696884"/>
            <a:ext cx="9426594" cy="1344706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mbria" panose="02040503050406030204" pitchFamily="18" charset="0"/>
              </a:rPr>
              <a:t>10 MHz cavities amplifier upgrade and 2017 measurement plans</a:t>
            </a:r>
            <a:endParaRPr lang="en-US" sz="4000" dirty="0">
              <a:latin typeface="Cambria" panose="02040503050406030204" pitchFamily="18" charset="0"/>
              <a:cs typeface="Bookman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253" y="4267201"/>
            <a:ext cx="11125200" cy="137458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G. Favia</a:t>
            </a:r>
          </a:p>
          <a:p>
            <a:endParaRPr lang="en-US" sz="500" dirty="0">
              <a:latin typeface="Cambria" panose="02040503050406030204" pitchFamily="18" charset="0"/>
            </a:endParaRPr>
          </a:p>
          <a:p>
            <a:r>
              <a:rPr lang="en-US" sz="1800" dirty="0" smtClean="0">
                <a:latin typeface="Cambria" panose="02040503050406030204" pitchFamily="18" charset="0"/>
              </a:rPr>
              <a:t>Y. Cuvet, H</a:t>
            </a:r>
            <a:r>
              <a:rPr lang="en-US" sz="1800" dirty="0">
                <a:latin typeface="Cambria" panose="02040503050406030204" pitchFamily="18" charset="0"/>
              </a:rPr>
              <a:t>. Damerau, V. Desquiens, </a:t>
            </a:r>
            <a:r>
              <a:rPr lang="en-US" sz="1800" dirty="0" smtClean="0">
                <a:latin typeface="Cambria" panose="02040503050406030204" pitchFamily="18" charset="0"/>
              </a:rPr>
              <a:t>S. Energico, </a:t>
            </a:r>
            <a:r>
              <a:rPr lang="en-US" sz="1800" dirty="0" smtClean="0">
                <a:latin typeface="Cambria" panose="02040503050406030204" pitchFamily="18" charset="0"/>
              </a:rPr>
              <a:t>M</a:t>
            </a:r>
            <a:r>
              <a:rPr lang="en-US" sz="1800" dirty="0">
                <a:latin typeface="Cambria" panose="02040503050406030204" pitchFamily="18" charset="0"/>
              </a:rPr>
              <a:t>. Morvillo, M. Paoluzzi, C. Rossi 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0210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23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362556" y="5867401"/>
            <a:ext cx="9426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mbria" panose="02040503050406030204" pitchFamily="18" charset="0"/>
              </a:rPr>
              <a:t>LIU-PS </a:t>
            </a:r>
            <a:r>
              <a:rPr lang="en-GB" sz="1600" dirty="0">
                <a:latin typeface="Cambria" panose="02040503050406030204" pitchFamily="18" charset="0"/>
              </a:rPr>
              <a:t>Beam Dynamics Working Group </a:t>
            </a:r>
            <a:r>
              <a:rPr lang="en-GB" sz="1600" dirty="0" smtClean="0">
                <a:latin typeface="Cambria" panose="02040503050406030204" pitchFamily="18" charset="0"/>
              </a:rPr>
              <a:t>MEETING</a:t>
            </a:r>
            <a:endParaRPr lang="en-GB" sz="1600" dirty="0">
              <a:latin typeface="Cambria" panose="02040503050406030204" pitchFamily="18" charset="0"/>
            </a:endParaRPr>
          </a:p>
          <a:p>
            <a:pPr algn="ctr"/>
            <a:r>
              <a:rPr lang="en-GB" sz="1600" dirty="0" smtClean="0">
                <a:latin typeface="Cambria" panose="02040503050406030204" pitchFamily="18" charset="0"/>
              </a:rPr>
              <a:t>31</a:t>
            </a:r>
            <a:r>
              <a:rPr lang="en-GB" sz="1600" dirty="0" smtClean="0">
                <a:latin typeface="Cambria" panose="02040503050406030204" pitchFamily="18" charset="0"/>
              </a:rPr>
              <a:t>/08/2017 </a:t>
            </a:r>
            <a:endParaRPr lang="en-GB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64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141595" y="129613"/>
            <a:ext cx="88585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Solid state upgrade strategy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  <a:ea typeface="Cambria" charset="0"/>
              <a:cs typeface="Cambria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1937" y="477630"/>
            <a:ext cx="4561742" cy="536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cxnSp>
        <p:nvCxnSpPr>
          <p:cNvPr id="9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Rectangle 63"/>
              <p:cNvSpPr/>
              <p:nvPr/>
            </p:nvSpPr>
            <p:spPr>
              <a:xfrm>
                <a:off x="103695" y="962595"/>
                <a:ext cx="12089411" cy="4154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ct val="20000"/>
                  </a:spcBef>
                </a:pPr>
                <a:r>
                  <a:rPr lang="en-GB" sz="2100" dirty="0" smtClean="0">
                    <a:latin typeface="Cambria" panose="02040503050406030204" pitchFamily="18" charset="0"/>
                    <a:ea typeface="Cambria" charset="0"/>
                    <a:cs typeface="Cambria" charset="0"/>
                  </a:rPr>
                  <a:t>Predriver + driver replaced by a </a:t>
                </a:r>
                <a:r>
                  <a:rPr lang="en-GB" sz="2100" dirty="0" smtClean="0">
                    <a:latin typeface="Cambria" panose="02040503050406030204" pitchFamily="18" charset="0"/>
                    <a:ea typeface="Cambria" charset="0"/>
                    <a:cs typeface="Cambria" charset="0"/>
                  </a:rPr>
                  <a:t>transistor-based </a:t>
                </a:r>
                <a:r>
                  <a:rPr lang="en-GB" sz="2100" dirty="0" smtClean="0">
                    <a:latin typeface="Cambria" panose="02040503050406030204" pitchFamily="18" charset="0"/>
                    <a:ea typeface="Cambria" charset="0"/>
                    <a:cs typeface="Cambria" charset="0"/>
                  </a:rPr>
                  <a:t>stage + driver stage</a:t>
                </a:r>
                <a14:m>
                  <m:oMath xmlns:m="http://schemas.openxmlformats.org/officeDocument/2006/math">
                    <m:r>
                      <a:rPr lang="is-IS" sz="2100" i="1" smtClean="0">
                        <a:latin typeface="Cambria Math" panose="02040503050406030204" pitchFamily="18" charset="0"/>
                        <a:ea typeface="Cambria" charset="0"/>
                        <a:cs typeface="Cambria" charset="0"/>
                      </a:rPr>
                      <m:t>→</m:t>
                    </m:r>
                  </m:oMath>
                </a14:m>
                <a:r>
                  <a:rPr lang="en-GB" sz="2100" dirty="0" smtClean="0">
                    <a:latin typeface="Cambria" panose="02040503050406030204" pitchFamily="18" charset="0"/>
                    <a:ea typeface="Cambria" charset="0"/>
                    <a:cs typeface="Cambria" charset="0"/>
                  </a:rPr>
                  <a:t> </a:t>
                </a:r>
                <a:r>
                  <a:rPr lang="en-GB" sz="2100" u="sng" dirty="0" smtClean="0">
                    <a:latin typeface="Cambria" panose="02040503050406030204" pitchFamily="18" charset="0"/>
                    <a:ea typeface="Cambria" charset="0"/>
                    <a:cs typeface="Cambria" charset="0"/>
                  </a:rPr>
                  <a:t>HIGHER FORWARD GAIN</a:t>
                </a:r>
              </a:p>
            </p:txBody>
          </p:sp>
        </mc:Choice>
        <mc:Fallback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95" y="962595"/>
                <a:ext cx="12089411" cy="415498"/>
              </a:xfrm>
              <a:prstGeom prst="rect">
                <a:avLst/>
              </a:prstGeom>
              <a:blipFill rotWithShape="0">
                <a:blip r:embed="rId3"/>
                <a:stretch>
                  <a:fillRect l="-605" t="-8824" b="-27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4512" y="1601475"/>
            <a:ext cx="8367712" cy="522235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771900" y="5464929"/>
            <a:ext cx="1473200" cy="1100971"/>
          </a:xfrm>
          <a:prstGeom prst="ellipse">
            <a:avLst/>
          </a:prstGeom>
          <a:noFill/>
          <a:ln w="444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mbria" panose="02040503050406030204" pitchFamily="18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1473200" y="5363329"/>
            <a:ext cx="1320800" cy="1100971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2438400" y="1685157"/>
            <a:ext cx="2692400" cy="1350143"/>
          </a:xfrm>
          <a:prstGeom prst="ellips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91100" y="1685157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Cavity</a:t>
            </a:r>
            <a:endParaRPr lang="en-GB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5499100" y="3579421"/>
            <a:ext cx="1333500" cy="1350143"/>
          </a:xfrm>
          <a:prstGeom prst="ellips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mbria" panose="02040503050406030204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138750" y="3035300"/>
            <a:ext cx="130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Final stage</a:t>
            </a:r>
            <a:endParaRPr lang="en-GB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77311" y="2116980"/>
            <a:ext cx="264802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Power stage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1400" dirty="0">
              <a:latin typeface="Cambria" panose="02040503050406030204" pitchFamily="18" charset="0"/>
            </a:endParaRPr>
          </a:p>
          <a:p>
            <a:pPr algn="just"/>
            <a:r>
              <a:rPr lang="en-GB" dirty="0" smtClean="0">
                <a:latin typeface="Cambria" panose="02040503050406030204" pitchFamily="18" charset="0"/>
              </a:rPr>
              <a:t>Provides up to 300V to the final stage using several modules </a:t>
            </a:r>
            <a:endParaRPr lang="en-GB" dirty="0">
              <a:latin typeface="Cambria" panose="02040503050406030204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177311" y="4146550"/>
            <a:ext cx="264802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Driver stage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400" dirty="0">
              <a:latin typeface="Cambria" panose="02040503050406030204" pitchFamily="18" charset="0"/>
            </a:endParaRPr>
          </a:p>
          <a:p>
            <a:pPr algn="just"/>
            <a:r>
              <a:rPr lang="en-GB" dirty="0" smtClean="0">
                <a:latin typeface="Cambria" panose="02040503050406030204" pitchFamily="18" charset="0"/>
              </a:rPr>
              <a:t>Takes the signal which is fed back from the cavity and p</a:t>
            </a:r>
            <a:r>
              <a:rPr lang="en-GB" dirty="0" smtClean="0">
                <a:latin typeface="Cambria" panose="02040503050406030204" pitchFamily="18" charset="0"/>
              </a:rPr>
              <a:t>rovides the input to the power stage</a:t>
            </a: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8566"/>
          <a:stretch/>
        </p:blipFill>
        <p:spPr>
          <a:xfrm>
            <a:off x="5838856" y="174335"/>
            <a:ext cx="2941619" cy="6578890"/>
          </a:xfrm>
          <a:prstGeom prst="rect">
            <a:avLst/>
          </a:prstGeom>
          <a:solidFill>
            <a:srgbClr val="FFFF00"/>
          </a:solidFill>
          <a:ln w="47625">
            <a:solidFill>
              <a:schemeClr val="accent6"/>
            </a:solidFill>
          </a:ln>
        </p:spPr>
      </p:pic>
      <p:cxnSp>
        <p:nvCxnSpPr>
          <p:cNvPr id="76" name="Straight Arrow Connector 75"/>
          <p:cNvCxnSpPr/>
          <p:nvPr/>
        </p:nvCxnSpPr>
        <p:spPr>
          <a:xfrm flipV="1">
            <a:off x="5245100" y="5791200"/>
            <a:ext cx="593756" cy="122515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9120231" y="2054489"/>
            <a:ext cx="2705100" cy="1627142"/>
          </a:xfrm>
          <a:prstGeom prst="roundRect">
            <a:avLst/>
          </a:prstGeom>
          <a:noFill/>
          <a:ln w="222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ounded Rectangle 81"/>
          <p:cNvSpPr/>
          <p:nvPr/>
        </p:nvSpPr>
        <p:spPr>
          <a:xfrm>
            <a:off x="9140956" y="4098275"/>
            <a:ext cx="2684375" cy="1815440"/>
          </a:xfrm>
          <a:prstGeom prst="roundRect">
            <a:avLst/>
          </a:prstGeom>
          <a:noFill/>
          <a:ln w="222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5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2" grpId="0" animBg="1"/>
      <p:bldP spid="13" grpId="0"/>
      <p:bldP spid="74" grpId="0"/>
      <p:bldP spid="17" grpId="0" animBg="1"/>
      <p:bldP spid="8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141595" y="129613"/>
            <a:ext cx="88585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Solid state upgrade strategy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  <a:ea typeface="Cambria" charset="0"/>
              <a:cs typeface="Cambria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1937" y="477630"/>
            <a:ext cx="4561742" cy="536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cxnSp>
        <p:nvCxnSpPr>
          <p:cNvPr id="9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294195" y="1015424"/>
            <a:ext cx="1208941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en-GB" sz="2100" dirty="0" smtClean="0">
                <a:latin typeface="Cambria" panose="02040503050406030204" pitchFamily="18" charset="0"/>
                <a:ea typeface="Cambria" charset="0"/>
                <a:cs typeface="Cambria" charset="0"/>
              </a:rPr>
              <a:t>Two possible solutions investigated in parallel, developed and under construction: </a:t>
            </a:r>
            <a:endParaRPr lang="en-GB" sz="2100" u="sng" dirty="0" smtClean="0">
              <a:latin typeface="Cambria" panose="02040503050406030204" pitchFamily="18" charset="0"/>
              <a:ea typeface="Cambria" charset="0"/>
              <a:cs typeface="Cambri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693" y="1579441"/>
            <a:ext cx="5757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0C0"/>
              </a:buClr>
              <a:buFont typeface="+mj-lt"/>
              <a:buAutoNum type="arabicPeriod"/>
            </a:pPr>
            <a:r>
              <a:rPr lang="en-GB" dirty="0" smtClean="0">
                <a:latin typeface="Cambria" panose="02040503050406030204" pitchFamily="18" charset="0"/>
              </a:rPr>
              <a:t>Power stage implementing </a:t>
            </a:r>
            <a:r>
              <a:rPr lang="en-GB" u="sng" dirty="0" smtClean="0">
                <a:latin typeface="Cambria" panose="02040503050406030204" pitchFamily="18" charset="0"/>
              </a:rPr>
              <a:t>8 modules</a:t>
            </a:r>
            <a:r>
              <a:rPr lang="en-GB" dirty="0" smtClean="0">
                <a:latin typeface="Cambria" panose="02040503050406030204" pitchFamily="18" charset="0"/>
              </a:rPr>
              <a:t> using </a:t>
            </a:r>
            <a:r>
              <a:rPr lang="en-GB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BLF574</a:t>
            </a:r>
            <a:r>
              <a:rPr lang="en-GB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GB" dirty="0">
                <a:latin typeface="Cambria" panose="02040503050406030204" pitchFamily="18" charset="0"/>
              </a:rPr>
              <a:t>power </a:t>
            </a:r>
            <a:r>
              <a:rPr lang="en-GB" dirty="0" err="1" smtClean="0">
                <a:latin typeface="Cambria" panose="02040503050406030204" pitchFamily="18" charset="0"/>
              </a:rPr>
              <a:t>mosfet</a:t>
            </a:r>
            <a:r>
              <a:rPr lang="en-GB" dirty="0" smtClean="0">
                <a:latin typeface="Cambria" panose="02040503050406030204" pitchFamily="18" charset="0"/>
              </a:rPr>
              <a:t>    (500W,  higher </a:t>
            </a:r>
            <a:r>
              <a:rPr lang="en-GB" dirty="0" err="1" smtClean="0">
                <a:latin typeface="Cambria" panose="02040503050406030204" pitchFamily="18" charset="0"/>
              </a:rPr>
              <a:t>transconductance</a:t>
            </a:r>
            <a:r>
              <a:rPr lang="en-GB" dirty="0" smtClean="0">
                <a:latin typeface="Cambria" panose="02040503050406030204" pitchFamily="18" charset="0"/>
              </a:rPr>
              <a:t>, </a:t>
            </a:r>
            <a:r>
              <a:rPr lang="en-GB" b="1" dirty="0" smtClean="0">
                <a:latin typeface="Cambria" panose="02040503050406030204" pitchFamily="18" charset="0"/>
              </a:rPr>
              <a:t>tested performance with radiations</a:t>
            </a:r>
            <a:r>
              <a:rPr lang="en-GB" dirty="0" smtClean="0">
                <a:latin typeface="Cambria" panose="02040503050406030204" pitchFamily="18" charset="0"/>
              </a:rPr>
              <a:t>)</a:t>
            </a:r>
          </a:p>
        </p:txBody>
      </p:sp>
      <p:pic>
        <p:nvPicPr>
          <p:cNvPr id="19" name="Picture 18"/>
          <p:cNvPicPr/>
          <p:nvPr/>
        </p:nvPicPr>
        <p:blipFill rotWithShape="1">
          <a:blip r:embed="rId3"/>
          <a:srcRect l="8272" t="6721" r="-792" b="53457"/>
          <a:stretch/>
        </p:blipFill>
        <p:spPr>
          <a:xfrm>
            <a:off x="685800" y="2528886"/>
            <a:ext cx="4459077" cy="29575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5343" y="5954492"/>
            <a:ext cx="8654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GB" dirty="0" smtClean="0">
                <a:latin typeface="Cambria" panose="02040503050406030204" pitchFamily="18" charset="0"/>
              </a:rPr>
              <a:t>Gain=45-47 dB   →   </a:t>
            </a:r>
            <a:r>
              <a:rPr lang="en-GB" b="1" u="sng" dirty="0" smtClean="0">
                <a:latin typeface="Cambria" panose="02040503050406030204" pitchFamily="18" charset="0"/>
              </a:rPr>
              <a:t>6 dB more compared to the vacuum tube solution 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GB" dirty="0" smtClean="0">
                <a:latin typeface="Cambria" panose="02040503050406030204" pitchFamily="18" charset="0"/>
              </a:rPr>
              <a:t>Group delay </a:t>
            </a:r>
            <a:r>
              <a:rPr lang="en-GB" dirty="0" smtClean="0">
                <a:latin typeface="Calibri" panose="020F0502020204030204" pitchFamily="34" charset="0"/>
              </a:rPr>
              <a:t>≈</a:t>
            </a:r>
            <a:r>
              <a:rPr lang="en-GB" dirty="0" smtClean="0">
                <a:latin typeface="Cambria" panose="02040503050406030204" pitchFamily="18" charset="0"/>
              </a:rPr>
              <a:t> 20ns   →  </a:t>
            </a:r>
            <a:r>
              <a:rPr lang="en-GB" b="1" u="sng" dirty="0" smtClean="0">
                <a:latin typeface="Cambria" panose="02040503050406030204" pitchFamily="18" charset="0"/>
              </a:rPr>
              <a:t>&lt; 37 ns (maximum allowable delay for the stability )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en-GB" dirty="0"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0288" y="157944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Clr>
                <a:srgbClr val="0070C0"/>
              </a:buClr>
              <a:buFont typeface="+mj-lt"/>
              <a:buAutoNum type="arabicPeriod" startAt="2"/>
            </a:pPr>
            <a:r>
              <a:rPr lang="en-GB" dirty="0" smtClean="0">
                <a:latin typeface="Cambria" panose="02040503050406030204" pitchFamily="18" charset="0"/>
              </a:rPr>
              <a:t>Power stage implementing </a:t>
            </a:r>
            <a:r>
              <a:rPr lang="en-GB" u="sng" dirty="0" smtClean="0">
                <a:latin typeface="Cambria" panose="02040503050406030204" pitchFamily="18" charset="0"/>
              </a:rPr>
              <a:t>16 modules</a:t>
            </a:r>
            <a:r>
              <a:rPr lang="en-GB" dirty="0" smtClean="0">
                <a:latin typeface="Cambria" panose="02040503050406030204" pitchFamily="18" charset="0"/>
              </a:rPr>
              <a:t> using </a:t>
            </a:r>
            <a:r>
              <a:rPr lang="en-GB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ARF479 </a:t>
            </a:r>
            <a:r>
              <a:rPr lang="en-GB" dirty="0" smtClean="0">
                <a:latin typeface="Cambria" panose="02040503050406030204" pitchFamily="18" charset="0"/>
              </a:rPr>
              <a:t>power </a:t>
            </a:r>
            <a:r>
              <a:rPr lang="en-GB" dirty="0" err="1" smtClean="0">
                <a:latin typeface="Cambria" panose="02040503050406030204" pitchFamily="18" charset="0"/>
              </a:rPr>
              <a:t>mosfet</a:t>
            </a:r>
            <a:r>
              <a:rPr lang="en-GB" dirty="0" smtClean="0">
                <a:latin typeface="Cambria" panose="02040503050406030204" pitchFamily="18" charset="0"/>
              </a:rPr>
              <a:t>   (900W)</a:t>
            </a:r>
            <a:endParaRPr lang="en-GB" dirty="0" smtClean="0">
              <a:latin typeface="Cambria" panose="02040503050406030204" pitchFamily="18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983179" y="2493733"/>
            <a:ext cx="4550202" cy="2861996"/>
            <a:chOff x="6891699" y="2502770"/>
            <a:chExt cx="4550202" cy="2861996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91699" y="2502772"/>
              <a:ext cx="4550202" cy="2861994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9065606" y="2502770"/>
              <a:ext cx="517208" cy="131271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 rot="16200000">
            <a:off x="-383741" y="3448279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Gain [dB]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01960" y="5486399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mbria" panose="02040503050406030204" pitchFamily="18" charset="0"/>
              </a:rPr>
              <a:t>Freq</a:t>
            </a:r>
            <a:r>
              <a:rPr lang="en-GB" b="1" dirty="0" smtClean="0">
                <a:latin typeface="Cambria" panose="02040503050406030204" pitchFamily="18" charset="0"/>
              </a:rPr>
              <a:t> [Hz]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080120" y="5433931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mbria" panose="02040503050406030204" pitchFamily="18" charset="0"/>
              </a:rPr>
              <a:t>Freq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5820626" y="3462031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Gain [dB]</a:t>
            </a:r>
            <a:endParaRPr lang="en-GB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72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70311" y="1576417"/>
            <a:ext cx="5653582" cy="2658819"/>
            <a:chOff x="1108347" y="1640837"/>
            <a:chExt cx="3981599" cy="2528185"/>
          </a:xfrm>
        </p:grpSpPr>
        <p:pic>
          <p:nvPicPr>
            <p:cNvPr id="14" name="Picture 13"/>
            <p:cNvPicPr/>
            <p:nvPr/>
          </p:nvPicPr>
          <p:blipFill rotWithShape="1">
            <a:blip r:embed="rId2"/>
            <a:srcRect l="11086"/>
            <a:stretch/>
          </p:blipFill>
          <p:spPr>
            <a:xfrm>
              <a:off x="1385092" y="1737480"/>
              <a:ext cx="3704854" cy="243154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 rot="16200000">
              <a:off x="457562" y="2291622"/>
              <a:ext cx="1581683" cy="280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Cambria" panose="02040503050406030204" pitchFamily="18" charset="0"/>
                </a:rPr>
                <a:t>Gain [dB]</a:t>
              </a:r>
              <a:endParaRPr lang="en-GB" b="1" dirty="0">
                <a:latin typeface="Cambria" panose="02040503050406030204" pitchFamily="18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722619" y="1872993"/>
              <a:ext cx="1322609" cy="510268"/>
              <a:chOff x="4690347" y="1784464"/>
              <a:chExt cx="1322609" cy="510268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4690347" y="1792566"/>
                <a:ext cx="1144406" cy="50216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 b="1" dirty="0">
                  <a:latin typeface="Cambria" panose="02040503050406030204" pitchFamily="18" charset="0"/>
                </a:endParaRPr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4739872" y="2168984"/>
                <a:ext cx="197101" cy="1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23"/>
              <p:cNvSpPr txBox="1"/>
              <p:nvPr/>
            </p:nvSpPr>
            <p:spPr>
              <a:xfrm>
                <a:off x="4913109" y="2017733"/>
                <a:ext cx="10998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b="1" dirty="0" smtClean="0">
                    <a:latin typeface="Cambria" panose="02040503050406030204" pitchFamily="18" charset="0"/>
                  </a:rPr>
                  <a:t>Closed loop</a:t>
                </a:r>
                <a:endParaRPr lang="en-GB" sz="1200" b="1" dirty="0" smtClean="0">
                  <a:latin typeface="Cambria" panose="02040503050406030204" pitchFamily="18" charset="0"/>
                </a:endParaRPr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4753017" y="1784464"/>
                <a:ext cx="1174703" cy="276999"/>
                <a:chOff x="6982522" y="5991158"/>
                <a:chExt cx="1174703" cy="276999"/>
              </a:xfrm>
            </p:grpSpPr>
            <p:sp>
              <p:nvSpPr>
                <p:cNvPr id="32" name="TextBox 23"/>
                <p:cNvSpPr txBox="1"/>
                <p:nvPr/>
              </p:nvSpPr>
              <p:spPr>
                <a:xfrm>
                  <a:off x="7145003" y="5991158"/>
                  <a:ext cx="10122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 dirty="0" smtClean="0">
                      <a:latin typeface="Cambria" panose="02040503050406030204" pitchFamily="18" charset="0"/>
                    </a:rPr>
                    <a:t>Open loop</a:t>
                  </a:r>
                  <a:endParaRPr lang="en-GB" sz="1200" b="1" dirty="0" smtClean="0">
                    <a:latin typeface="Cambria" panose="02040503050406030204" pitchFamily="18" charset="0"/>
                  </a:endParaRPr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6982522" y="6142819"/>
                  <a:ext cx="197101" cy="1"/>
                </a:xfrm>
                <a:prstGeom prst="line">
                  <a:avLst/>
                </a:prstGeom>
                <a:ln w="15875">
                  <a:solidFill>
                    <a:srgbClr val="2007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141595" y="129613"/>
            <a:ext cx="88585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Solid state upgrade strategy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  <a:ea typeface="Cambria" charset="0"/>
              <a:cs typeface="Cambria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1937" y="477630"/>
            <a:ext cx="4561742" cy="536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cxnSp>
        <p:nvCxnSpPr>
          <p:cNvPr id="9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103695" y="962595"/>
            <a:ext cx="1208941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en-GB" sz="2100" dirty="0" smtClean="0">
                <a:latin typeface="Cambria" panose="02040503050406030204" pitchFamily="18" charset="0"/>
                <a:ea typeface="Cambria" charset="0"/>
                <a:cs typeface="Cambria" charset="0"/>
              </a:rPr>
              <a:t>Solution implementing </a:t>
            </a:r>
            <a:r>
              <a:rPr lang="en-GB" sz="2100" b="1" dirty="0" smtClean="0">
                <a:solidFill>
                  <a:schemeClr val="accent5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BLF574</a:t>
            </a:r>
            <a:r>
              <a:rPr lang="en-GB" sz="2100" dirty="0" smtClean="0">
                <a:latin typeface="Cambria" panose="02040503050406030204" pitchFamily="18" charset="0"/>
                <a:ea typeface="Cambria" charset="0"/>
                <a:cs typeface="Cambria" charset="0"/>
              </a:rPr>
              <a:t> </a:t>
            </a:r>
            <a:r>
              <a:rPr lang="en-GB" sz="2100" dirty="0" err="1" smtClean="0">
                <a:latin typeface="Cambria" panose="02040503050406030204" pitchFamily="18" charset="0"/>
                <a:ea typeface="Cambria" charset="0"/>
                <a:cs typeface="Cambria" charset="0"/>
              </a:rPr>
              <a:t>mosfets</a:t>
            </a:r>
            <a:r>
              <a:rPr lang="en-GB" sz="2100" dirty="0" smtClean="0">
                <a:latin typeface="Cambria" panose="02040503050406030204" pitchFamily="18" charset="0"/>
                <a:ea typeface="Cambria" charset="0"/>
                <a:cs typeface="Cambria" charset="0"/>
              </a:rPr>
              <a:t>:</a:t>
            </a:r>
            <a:endParaRPr lang="en-GB" sz="2100" u="sng" dirty="0" smtClean="0">
              <a:latin typeface="Cambria" panose="02040503050406030204" pitchFamily="18" charset="0"/>
              <a:ea typeface="Cambria" charset="0"/>
              <a:cs typeface="Cambria" charset="0"/>
            </a:endParaRPr>
          </a:p>
        </p:txBody>
      </p:sp>
      <p:pic>
        <p:nvPicPr>
          <p:cNvPr id="17" name="Picture 16"/>
          <p:cNvPicPr/>
          <p:nvPr/>
        </p:nvPicPr>
        <p:blipFill rotWithShape="1">
          <a:blip r:embed="rId4"/>
          <a:srcRect l="6658"/>
          <a:stretch/>
        </p:blipFill>
        <p:spPr>
          <a:xfrm>
            <a:off x="7136750" y="4246126"/>
            <a:ext cx="5056356" cy="2638880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4"/>
          <a:stretch/>
        </p:blipFill>
        <p:spPr bwMode="auto">
          <a:xfrm>
            <a:off x="680080" y="4162243"/>
            <a:ext cx="4895220" cy="27144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/>
          <p:cNvGrpSpPr/>
          <p:nvPr/>
        </p:nvGrpSpPr>
        <p:grpSpPr>
          <a:xfrm>
            <a:off x="6729003" y="1612304"/>
            <a:ext cx="5413997" cy="2711069"/>
            <a:chOff x="1083103" y="4204340"/>
            <a:chExt cx="3653996" cy="2638880"/>
          </a:xfrm>
        </p:grpSpPr>
        <p:pic>
          <p:nvPicPr>
            <p:cNvPr id="15" name="Picture 14"/>
            <p:cNvPicPr/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06"/>
            <a:stretch/>
          </p:blipFill>
          <p:spPr bwMode="auto">
            <a:xfrm>
              <a:off x="1211855" y="4204340"/>
              <a:ext cx="3525244" cy="26388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" name="TextBox 24"/>
            <p:cNvSpPr txBox="1"/>
            <p:nvPr/>
          </p:nvSpPr>
          <p:spPr>
            <a:xfrm rot="16200000">
              <a:off x="474019" y="4829022"/>
              <a:ext cx="1587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Cambria" panose="02040503050406030204" pitchFamily="18" charset="0"/>
                </a:rPr>
                <a:t>Gain [dB]</a:t>
              </a:r>
              <a:endParaRPr lang="en-GB" b="1" dirty="0">
                <a:latin typeface="Cambria" panose="02040503050406030204" pitchFamily="18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1632444" y="4341281"/>
              <a:ext cx="1322609" cy="558686"/>
              <a:chOff x="4690347" y="1784464"/>
              <a:chExt cx="1322609" cy="558686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4690347" y="1792566"/>
                <a:ext cx="1144406" cy="55058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200" b="1" dirty="0">
                  <a:latin typeface="Cambria" panose="02040503050406030204" pitchFamily="18" charset="0"/>
                </a:endParaRP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4739872" y="2168984"/>
                <a:ext cx="197101" cy="1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23"/>
              <p:cNvSpPr txBox="1"/>
              <p:nvPr/>
            </p:nvSpPr>
            <p:spPr>
              <a:xfrm>
                <a:off x="4913109" y="2017733"/>
                <a:ext cx="10998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b="1" dirty="0" smtClean="0">
                    <a:latin typeface="Cambria" panose="02040503050406030204" pitchFamily="18" charset="0"/>
                  </a:rPr>
                  <a:t>Closed loop</a:t>
                </a:r>
                <a:endParaRPr lang="en-GB" sz="1200" b="1" dirty="0" smtClean="0">
                  <a:latin typeface="Cambria" panose="02040503050406030204" pitchFamily="18" charset="0"/>
                </a:endParaRPr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4753017" y="1784464"/>
                <a:ext cx="1174703" cy="276999"/>
                <a:chOff x="6982522" y="5991158"/>
                <a:chExt cx="1174703" cy="276999"/>
              </a:xfrm>
            </p:grpSpPr>
            <p:sp>
              <p:nvSpPr>
                <p:cNvPr id="41" name="TextBox 23"/>
                <p:cNvSpPr txBox="1"/>
                <p:nvPr/>
              </p:nvSpPr>
              <p:spPr>
                <a:xfrm>
                  <a:off x="7145003" y="5991158"/>
                  <a:ext cx="101222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 dirty="0" smtClean="0">
                      <a:latin typeface="Cambria" panose="02040503050406030204" pitchFamily="18" charset="0"/>
                    </a:rPr>
                    <a:t>Open loop</a:t>
                  </a:r>
                  <a:endParaRPr lang="en-GB" sz="1200" b="1" dirty="0" smtClean="0">
                    <a:latin typeface="Cambria" panose="02040503050406030204" pitchFamily="18" charset="0"/>
                  </a:endParaRPr>
                </a:p>
              </p:txBody>
            </p: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6982522" y="6142819"/>
                  <a:ext cx="197101" cy="1"/>
                </a:xfrm>
                <a:prstGeom prst="line">
                  <a:avLst/>
                </a:prstGeom>
                <a:ln w="15875">
                  <a:solidFill>
                    <a:srgbClr val="2007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" name="TextBox 10"/>
          <p:cNvSpPr txBox="1"/>
          <p:nvPr/>
        </p:nvSpPr>
        <p:spPr>
          <a:xfrm>
            <a:off x="374046" y="1318193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3 MHz</a:t>
            </a:r>
            <a:endParaRPr lang="en-GB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51024" y="1193427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10 MHz</a:t>
            </a:r>
            <a:endParaRPr lang="en-GB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-522499" y="5334817"/>
            <a:ext cx="1959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Gap voltage [kV]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5972271" y="5118520"/>
            <a:ext cx="1959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Gap voltage [kV]</a:t>
            </a:r>
            <a:endParaRPr lang="en-GB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8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141595" y="129613"/>
            <a:ext cx="88585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Solid state upgrade strategy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  <a:ea typeface="Cambria" charset="0"/>
              <a:cs typeface="Cambria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1937" y="477630"/>
            <a:ext cx="4561742" cy="536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cxnSp>
        <p:nvCxnSpPr>
          <p:cNvPr id="9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103695" y="962595"/>
            <a:ext cx="1208941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en-GB" sz="2100" dirty="0" smtClean="0">
                <a:latin typeface="Cambria" panose="02040503050406030204" pitchFamily="18" charset="0"/>
                <a:ea typeface="Cambria" charset="0"/>
                <a:cs typeface="Cambria" charset="0"/>
              </a:rPr>
              <a:t>Solution implementing </a:t>
            </a:r>
            <a:r>
              <a:rPr lang="en-GB" sz="2100" b="1" dirty="0" smtClean="0">
                <a:solidFill>
                  <a:schemeClr val="accent5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ARF</a:t>
            </a:r>
            <a:r>
              <a:rPr lang="en-GB" sz="2100" b="1" dirty="0" smtClean="0">
                <a:solidFill>
                  <a:schemeClr val="accent5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479 </a:t>
            </a:r>
            <a:r>
              <a:rPr lang="en-GB" sz="2100" dirty="0" err="1" smtClean="0">
                <a:latin typeface="Cambria" panose="02040503050406030204" pitchFamily="18" charset="0"/>
                <a:ea typeface="Cambria" charset="0"/>
                <a:cs typeface="Cambria" charset="0"/>
              </a:rPr>
              <a:t>mosfets</a:t>
            </a:r>
            <a:r>
              <a:rPr lang="en-GB" sz="2100" dirty="0" smtClean="0">
                <a:latin typeface="Cambria" panose="02040503050406030204" pitchFamily="18" charset="0"/>
                <a:ea typeface="Cambria" charset="0"/>
                <a:cs typeface="Cambria" charset="0"/>
              </a:rPr>
              <a:t>:</a:t>
            </a:r>
            <a:endParaRPr lang="en-GB" sz="2100" u="sng" dirty="0" smtClean="0">
              <a:latin typeface="Cambria" panose="02040503050406030204" pitchFamily="18" charset="0"/>
              <a:ea typeface="Cambria" charset="0"/>
              <a:cs typeface="Cambria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939" y="1530098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3 MHz</a:t>
            </a:r>
            <a:endParaRPr lang="en-GB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40663" y="1501510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10 MHz</a:t>
            </a:r>
            <a:endParaRPr lang="en-GB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-870887" y="5266809"/>
            <a:ext cx="1959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Gap voltage [kV]</a:t>
            </a:r>
            <a:endParaRPr lang="en-GB" b="1" dirty="0">
              <a:latin typeface="Cambria" panose="02040503050406030204" pitchFamily="18" charset="0"/>
            </a:endParaRPr>
          </a:p>
        </p:txBody>
      </p:sp>
      <p:pic>
        <p:nvPicPr>
          <p:cNvPr id="54" name="Picture 53"/>
          <p:cNvPicPr/>
          <p:nvPr/>
        </p:nvPicPr>
        <p:blipFill>
          <a:blip r:embed="rId3"/>
          <a:stretch>
            <a:fillRect/>
          </a:stretch>
        </p:blipFill>
        <p:spPr>
          <a:xfrm>
            <a:off x="293592" y="1857697"/>
            <a:ext cx="4956963" cy="2260600"/>
          </a:xfrm>
          <a:prstGeom prst="rect">
            <a:avLst/>
          </a:prstGeom>
        </p:spPr>
      </p:pic>
      <p:pic>
        <p:nvPicPr>
          <p:cNvPr id="55" name="Picture 54"/>
          <p:cNvPicPr/>
          <p:nvPr/>
        </p:nvPicPr>
        <p:blipFill>
          <a:blip r:embed="rId4"/>
          <a:stretch>
            <a:fillRect/>
          </a:stretch>
        </p:blipFill>
        <p:spPr>
          <a:xfrm>
            <a:off x="354934" y="4494715"/>
            <a:ext cx="4657965" cy="197275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rot="16200000">
            <a:off x="-672206" y="2553978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Gain [dB]</a:t>
            </a:r>
            <a:endParaRPr lang="en-GB" b="1" dirty="0">
              <a:latin typeface="Cambria" panose="020405030504060302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75526" y="2044127"/>
            <a:ext cx="1322609" cy="558686"/>
            <a:chOff x="4690347" y="1784464"/>
            <a:chExt cx="1322609" cy="558686"/>
          </a:xfrm>
        </p:grpSpPr>
        <p:sp>
          <p:nvSpPr>
            <p:cNvPr id="31" name="Rectangle 30"/>
            <p:cNvSpPr/>
            <p:nvPr/>
          </p:nvSpPr>
          <p:spPr>
            <a:xfrm>
              <a:off x="4690347" y="1792566"/>
              <a:ext cx="1144406" cy="5505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2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739872" y="2168984"/>
              <a:ext cx="197101" cy="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23"/>
            <p:cNvSpPr txBox="1"/>
            <p:nvPr/>
          </p:nvSpPr>
          <p:spPr>
            <a:xfrm>
              <a:off x="4913109" y="2017733"/>
              <a:ext cx="10998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 dirty="0" smtClean="0">
                  <a:latin typeface="Cambria" panose="02040503050406030204" pitchFamily="18" charset="0"/>
                </a:rPr>
                <a:t>Closed loop</a:t>
              </a:r>
              <a:endParaRPr lang="en-GB" sz="1200" b="1" dirty="0" smtClean="0">
                <a:latin typeface="Cambria" panose="02040503050406030204" pitchFamily="18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4753017" y="1784464"/>
              <a:ext cx="1174703" cy="276999"/>
              <a:chOff x="6982522" y="5991158"/>
              <a:chExt cx="1174703" cy="276999"/>
            </a:xfrm>
          </p:grpSpPr>
          <p:sp>
            <p:nvSpPr>
              <p:cNvPr id="32" name="TextBox 23"/>
              <p:cNvSpPr txBox="1"/>
              <p:nvPr/>
            </p:nvSpPr>
            <p:spPr>
              <a:xfrm>
                <a:off x="7145003" y="5991158"/>
                <a:ext cx="10122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b="1" dirty="0" smtClean="0">
                    <a:latin typeface="Cambria" panose="02040503050406030204" pitchFamily="18" charset="0"/>
                  </a:rPr>
                  <a:t>Open loop</a:t>
                </a:r>
                <a:endParaRPr lang="en-GB" sz="1200" b="1" dirty="0" smtClean="0">
                  <a:latin typeface="Cambria" panose="02040503050406030204" pitchFamily="18" charset="0"/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6982522" y="6142819"/>
                <a:ext cx="197101" cy="1"/>
              </a:xfrm>
              <a:prstGeom prst="line">
                <a:avLst/>
              </a:prstGeom>
              <a:ln w="15875">
                <a:solidFill>
                  <a:srgbClr val="2007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/>
          <p:cNvSpPr txBox="1"/>
          <p:nvPr/>
        </p:nvSpPr>
        <p:spPr>
          <a:xfrm>
            <a:off x="2100463" y="6474551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Time 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206264" y="4034454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mbria" panose="02040503050406030204" pitchFamily="18" charset="0"/>
              </a:rPr>
              <a:t>Freq</a:t>
            </a:r>
            <a:r>
              <a:rPr lang="en-GB" b="1" dirty="0" smtClean="0">
                <a:latin typeface="Cambria" panose="02040503050406030204" pitchFamily="18" charset="0"/>
              </a:rPr>
              <a:t> </a:t>
            </a:r>
            <a:endParaRPr lang="en-GB" b="1" dirty="0">
              <a:latin typeface="Cambria" panose="02040503050406030204" pitchFamily="18" charset="0"/>
            </a:endParaRPr>
          </a:p>
        </p:txBody>
      </p:sp>
      <p:pic>
        <p:nvPicPr>
          <p:cNvPr id="58" name="Picture 57"/>
          <p:cNvPicPr/>
          <p:nvPr/>
        </p:nvPicPr>
        <p:blipFill>
          <a:blip r:embed="rId5"/>
          <a:stretch>
            <a:fillRect/>
          </a:stretch>
        </p:blipFill>
        <p:spPr>
          <a:xfrm>
            <a:off x="6845597" y="1897192"/>
            <a:ext cx="5117868" cy="2210250"/>
          </a:xfrm>
          <a:prstGeom prst="rect">
            <a:avLst/>
          </a:prstGeom>
        </p:spPr>
      </p:pic>
      <p:pic>
        <p:nvPicPr>
          <p:cNvPr id="59" name="Picture 58"/>
          <p:cNvPicPr/>
          <p:nvPr/>
        </p:nvPicPr>
        <p:blipFill>
          <a:blip r:embed="rId6"/>
          <a:stretch>
            <a:fillRect/>
          </a:stretch>
        </p:blipFill>
        <p:spPr>
          <a:xfrm>
            <a:off x="6845598" y="4497964"/>
            <a:ext cx="5117868" cy="2053933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7160403" y="2052229"/>
            <a:ext cx="1322609" cy="558686"/>
            <a:chOff x="4690347" y="1784464"/>
            <a:chExt cx="1322609" cy="558686"/>
          </a:xfrm>
        </p:grpSpPr>
        <p:sp>
          <p:nvSpPr>
            <p:cNvPr id="61" name="Rectangle 60"/>
            <p:cNvSpPr/>
            <p:nvPr/>
          </p:nvSpPr>
          <p:spPr>
            <a:xfrm>
              <a:off x="4690347" y="1792566"/>
              <a:ext cx="1144406" cy="5505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2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4731711" y="1931852"/>
              <a:ext cx="197101" cy="1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23"/>
            <p:cNvSpPr txBox="1"/>
            <p:nvPr/>
          </p:nvSpPr>
          <p:spPr>
            <a:xfrm>
              <a:off x="4913109" y="2017733"/>
              <a:ext cx="10998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 dirty="0" smtClean="0">
                  <a:latin typeface="Cambria" panose="02040503050406030204" pitchFamily="18" charset="0"/>
                </a:rPr>
                <a:t>Closed loop</a:t>
              </a:r>
              <a:endParaRPr lang="en-GB" sz="1200" b="1" dirty="0" smtClean="0">
                <a:latin typeface="Cambria" panose="02040503050406030204" pitchFamily="18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4747544" y="1784464"/>
              <a:ext cx="1180176" cy="388868"/>
              <a:chOff x="6977049" y="5991158"/>
              <a:chExt cx="1180176" cy="388868"/>
            </a:xfrm>
          </p:grpSpPr>
          <p:sp>
            <p:nvSpPr>
              <p:cNvPr id="66" name="TextBox 23"/>
              <p:cNvSpPr txBox="1"/>
              <p:nvPr/>
            </p:nvSpPr>
            <p:spPr>
              <a:xfrm>
                <a:off x="7145003" y="5991158"/>
                <a:ext cx="10122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b="1" dirty="0" smtClean="0">
                    <a:latin typeface="Cambria" panose="02040503050406030204" pitchFamily="18" charset="0"/>
                  </a:rPr>
                  <a:t>Open loop</a:t>
                </a:r>
                <a:endParaRPr lang="en-GB" sz="1200" b="1" dirty="0" smtClean="0">
                  <a:latin typeface="Cambria" panose="02040503050406030204" pitchFamily="18" charset="0"/>
                </a:endParaRPr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>
                <a:off x="6977049" y="6380025"/>
                <a:ext cx="197101" cy="1"/>
              </a:xfrm>
              <a:prstGeom prst="line">
                <a:avLst/>
              </a:prstGeom>
              <a:ln w="15875">
                <a:solidFill>
                  <a:srgbClr val="2007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8" name="TextBox 67"/>
          <p:cNvSpPr txBox="1"/>
          <p:nvPr/>
        </p:nvSpPr>
        <p:spPr>
          <a:xfrm rot="16200000">
            <a:off x="5566734" y="5289862"/>
            <a:ext cx="1959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Gap voltage [kV]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173692" y="6518372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Time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 rot="16200000">
            <a:off x="5733405" y="2559095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Gain [dB]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225491" y="3965775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mbria" panose="02040503050406030204" pitchFamily="18" charset="0"/>
              </a:rPr>
              <a:t>Freq</a:t>
            </a:r>
            <a:r>
              <a:rPr lang="en-GB" b="1" dirty="0" smtClean="0">
                <a:latin typeface="Cambria" panose="02040503050406030204" pitchFamily="18" charset="0"/>
              </a:rPr>
              <a:t> </a:t>
            </a:r>
            <a:endParaRPr lang="en-GB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27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244369"/>
              </p:ext>
            </p:extLst>
          </p:nvPr>
        </p:nvGraphicFramePr>
        <p:xfrm>
          <a:off x="730141" y="1884680"/>
          <a:ext cx="10737960" cy="333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4490"/>
                <a:gridCol w="2684490"/>
                <a:gridCol w="2684490"/>
                <a:gridCol w="268449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Loop gain 3</a:t>
                      </a:r>
                      <a:r>
                        <a:rPr lang="en-GB" sz="2400" baseline="0" dirty="0" smtClean="0"/>
                        <a:t> MHz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Loop gain 10 MHz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Gap</a:t>
                      </a:r>
                      <a:r>
                        <a:rPr lang="en-GB" sz="2400" baseline="0" dirty="0" smtClean="0"/>
                        <a:t> i</a:t>
                      </a:r>
                      <a:r>
                        <a:rPr lang="en-GB" sz="2400" dirty="0" smtClean="0"/>
                        <a:t>mpedance</a:t>
                      </a:r>
                    </a:p>
                    <a:p>
                      <a:pPr algn="ctr"/>
                      <a:r>
                        <a:rPr lang="en-GB" sz="2400" dirty="0" smtClean="0"/>
                        <a:t> 10 MHz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Upgraded vacuum</a:t>
                      </a:r>
                      <a:r>
                        <a:rPr lang="en-GB" sz="2400" baseline="0" dirty="0" smtClean="0"/>
                        <a:t> tube solution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27 dB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24</a:t>
                      </a:r>
                      <a:r>
                        <a:rPr lang="en-GB" sz="2400" dirty="0" smtClean="0"/>
                        <a:t> dB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Calibri" panose="020F0502020204030204" pitchFamily="34" charset="0"/>
                        </a:rPr>
                        <a:t>~</a:t>
                      </a:r>
                      <a:r>
                        <a:rPr lang="en-GB" sz="2400" dirty="0" smtClean="0"/>
                        <a:t>200 </a:t>
                      </a:r>
                      <a:r>
                        <a:rPr lang="el-GR" sz="2400" dirty="0" smtClean="0">
                          <a:latin typeface="Calibri" panose="020F0502020204030204" pitchFamily="34" charset="0"/>
                        </a:rPr>
                        <a:t>Ω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Solid state solution (ARF479)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32</a:t>
                      </a:r>
                      <a:r>
                        <a:rPr lang="en-GB" sz="2400" dirty="0" smtClean="0"/>
                        <a:t> dB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30</a:t>
                      </a:r>
                      <a:r>
                        <a:rPr lang="en-GB" sz="2400" dirty="0" smtClean="0"/>
                        <a:t> dB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latin typeface="Calibri" panose="020F0502020204030204" pitchFamily="34" charset="0"/>
                        </a:rPr>
                        <a:t>~</a:t>
                      </a:r>
                      <a:r>
                        <a:rPr lang="en-GB" sz="2400" dirty="0" smtClean="0">
                          <a:latin typeface="+mn-lt"/>
                        </a:rPr>
                        <a:t>1</a:t>
                      </a:r>
                      <a:r>
                        <a:rPr lang="en-GB" sz="2400" dirty="0" smtClean="0"/>
                        <a:t>00 </a:t>
                      </a:r>
                      <a:r>
                        <a:rPr lang="el-GR" sz="2400" dirty="0" smtClean="0">
                          <a:latin typeface="Calibri" panose="020F0502020204030204" pitchFamily="34" charset="0"/>
                        </a:rPr>
                        <a:t>Ω</a:t>
                      </a:r>
                      <a:endParaRPr lang="en-GB" sz="2400" dirty="0" smtClean="0"/>
                    </a:p>
                    <a:p>
                      <a:pPr algn="ctr"/>
                      <a:endParaRPr lang="en-GB" sz="2400" dirty="0"/>
                    </a:p>
                  </a:txBody>
                  <a:tcPr/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Solid state solution (BLF574)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32.5</a:t>
                      </a:r>
                      <a:r>
                        <a:rPr lang="en-GB" sz="2400" dirty="0" smtClean="0"/>
                        <a:t> dB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30</a:t>
                      </a:r>
                      <a:r>
                        <a:rPr lang="en-GB" sz="2400" dirty="0" smtClean="0"/>
                        <a:t> dB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latin typeface="Calibri" panose="020F0502020204030204" pitchFamily="34" charset="0"/>
                        </a:rPr>
                        <a:t>~</a:t>
                      </a:r>
                      <a:r>
                        <a:rPr lang="en-GB" sz="2400" dirty="0" smtClean="0">
                          <a:latin typeface="+mn-lt"/>
                        </a:rPr>
                        <a:t>1</a:t>
                      </a:r>
                      <a:r>
                        <a:rPr lang="en-GB" sz="2400" dirty="0" smtClean="0"/>
                        <a:t>00 </a:t>
                      </a:r>
                      <a:r>
                        <a:rPr lang="el-GR" sz="2400" dirty="0" smtClean="0">
                          <a:latin typeface="Calibri" panose="020F0502020204030204" pitchFamily="34" charset="0"/>
                        </a:rPr>
                        <a:t>Ω</a:t>
                      </a:r>
                      <a:endParaRPr lang="en-GB" sz="2400" dirty="0" smtClean="0"/>
                    </a:p>
                    <a:p>
                      <a:pPr algn="ctr"/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41595" y="129613"/>
            <a:ext cx="88585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Some numbers …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  <a:ea typeface="Cambria" charset="0"/>
              <a:cs typeface="Cambria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994400" y="477630"/>
            <a:ext cx="6189279" cy="536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cxnSp>
        <p:nvCxnSpPr>
          <p:cNvPr id="8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96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141595" y="129613"/>
            <a:ext cx="88585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  <a:ea typeface="Cambria" charset="0"/>
                <a:cs typeface="Cambria" charset="0"/>
              </a:rPr>
              <a:t>Solid state upgrade strategy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  <a:ea typeface="Cambria" charset="0"/>
              <a:cs typeface="Cambria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1937" y="477630"/>
            <a:ext cx="4561742" cy="536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cxnSp>
        <p:nvCxnSpPr>
          <p:cNvPr id="9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103695" y="962595"/>
            <a:ext cx="1208941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en-GB" sz="2100" dirty="0" smtClean="0">
                <a:latin typeface="Cambria" panose="02040503050406030204" pitchFamily="18" charset="0"/>
                <a:ea typeface="Cambria" charset="0"/>
                <a:cs typeface="Cambria" charset="0"/>
              </a:rPr>
              <a:t>Impedance simulations: </a:t>
            </a:r>
            <a:endParaRPr lang="en-GB" sz="2100" u="sng" dirty="0" smtClean="0">
              <a:latin typeface="Cambria" panose="02040503050406030204" pitchFamily="18" charset="0"/>
              <a:ea typeface="Cambria" charset="0"/>
              <a:cs typeface="Cambria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181"/>
          <a:stretch/>
        </p:blipFill>
        <p:spPr>
          <a:xfrm>
            <a:off x="952499" y="1948773"/>
            <a:ext cx="3514849" cy="235480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6845"/>
          <a:stretch/>
        </p:blipFill>
        <p:spPr>
          <a:xfrm>
            <a:off x="863600" y="4422656"/>
            <a:ext cx="3622799" cy="243534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3695" y="1467606"/>
            <a:ext cx="575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0C0"/>
              </a:buClr>
              <a:buFont typeface="+mj-lt"/>
              <a:buAutoNum type="arabicPeriod"/>
            </a:pPr>
            <a:r>
              <a:rPr lang="en-GB" dirty="0" smtClean="0">
                <a:latin typeface="Cambria" panose="02040503050406030204" pitchFamily="18" charset="0"/>
              </a:rPr>
              <a:t>Power stage implementing 8 modules using </a:t>
            </a:r>
            <a:r>
              <a:rPr lang="en-GB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BLF574</a:t>
            </a:r>
            <a:endParaRPr lang="en-GB" dirty="0" smtClean="0">
              <a:latin typeface="Cambria" panose="020405030504060302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26200" y="146760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Clr>
                <a:srgbClr val="0070C0"/>
              </a:buClr>
              <a:buFont typeface="+mj-lt"/>
              <a:buAutoNum type="arabicPeriod" startAt="2"/>
            </a:pPr>
            <a:r>
              <a:rPr lang="en-GB" dirty="0" smtClean="0">
                <a:latin typeface="Cambria" panose="02040503050406030204" pitchFamily="18" charset="0"/>
              </a:rPr>
              <a:t>Power stage implementing 16 modules using </a:t>
            </a:r>
            <a:r>
              <a:rPr lang="en-GB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ARF479</a:t>
            </a:r>
            <a:endParaRPr lang="en-GB" dirty="0" smtClean="0">
              <a:latin typeface="Cambria" panose="020405030504060302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-74192" y="2466781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mbria" panose="02040503050406030204" pitchFamily="18" charset="0"/>
              </a:rPr>
              <a:t>Z</a:t>
            </a:r>
            <a:r>
              <a:rPr lang="en-GB" sz="1600" b="1" dirty="0" err="1" smtClean="0">
                <a:latin typeface="Cambria" panose="02040503050406030204" pitchFamily="18" charset="0"/>
              </a:rPr>
              <a:t>gap</a:t>
            </a:r>
            <a:r>
              <a:rPr lang="en-GB" b="1" dirty="0" smtClean="0">
                <a:latin typeface="Cambria" panose="02040503050406030204" pitchFamily="18" charset="0"/>
              </a:rPr>
              <a:t> [</a:t>
            </a:r>
            <a:r>
              <a:rPr lang="el-GR" b="1" dirty="0" smtClean="0">
                <a:latin typeface="Calibri" panose="020F0502020204030204" pitchFamily="34" charset="0"/>
              </a:rPr>
              <a:t>Ω</a:t>
            </a:r>
            <a:r>
              <a:rPr lang="en-GB" b="1" dirty="0" smtClean="0">
                <a:latin typeface="Cambria" panose="02040503050406030204" pitchFamily="18" charset="0"/>
              </a:rPr>
              <a:t>]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13325" y="5031740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mbria" panose="02040503050406030204" pitchFamily="18" charset="0"/>
              </a:rPr>
              <a:t>Z</a:t>
            </a:r>
            <a:r>
              <a:rPr lang="en-GB" sz="1600" b="1" dirty="0" err="1" smtClean="0">
                <a:latin typeface="Cambria" panose="02040503050406030204" pitchFamily="18" charset="0"/>
              </a:rPr>
              <a:t>gap</a:t>
            </a:r>
            <a:r>
              <a:rPr lang="en-GB" b="1" dirty="0" smtClean="0">
                <a:latin typeface="Cambria" panose="02040503050406030204" pitchFamily="18" charset="0"/>
              </a:rPr>
              <a:t> [</a:t>
            </a:r>
            <a:r>
              <a:rPr lang="el-GR" b="1" dirty="0" smtClean="0">
                <a:latin typeface="Calibri" panose="020F0502020204030204" pitchFamily="34" charset="0"/>
              </a:rPr>
              <a:t>Ω</a:t>
            </a:r>
            <a:r>
              <a:rPr lang="en-GB" b="1" dirty="0" smtClean="0">
                <a:latin typeface="Cambria" panose="02040503050406030204" pitchFamily="18" charset="0"/>
              </a:rPr>
              <a:t>]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186320" y="2557857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mbria" panose="02040503050406030204" pitchFamily="18" charset="0"/>
              </a:rPr>
              <a:t>Z</a:t>
            </a:r>
            <a:r>
              <a:rPr lang="en-GB" sz="1600" b="1" dirty="0" err="1" smtClean="0">
                <a:latin typeface="Cambria" panose="02040503050406030204" pitchFamily="18" charset="0"/>
              </a:rPr>
              <a:t>gap</a:t>
            </a:r>
            <a:r>
              <a:rPr lang="en-GB" b="1" dirty="0" smtClean="0">
                <a:latin typeface="Cambria" panose="02040503050406030204" pitchFamily="18" charset="0"/>
              </a:rPr>
              <a:t> [</a:t>
            </a:r>
            <a:r>
              <a:rPr lang="el-GR" b="1" dirty="0" smtClean="0">
                <a:latin typeface="Calibri" panose="020F0502020204030204" pitchFamily="34" charset="0"/>
              </a:rPr>
              <a:t>Ω</a:t>
            </a:r>
            <a:r>
              <a:rPr lang="en-GB" b="1" dirty="0" smtClean="0">
                <a:latin typeface="Cambria" panose="02040503050406030204" pitchFamily="18" charset="0"/>
              </a:rPr>
              <a:t>]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6186320" y="5031740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mbria" panose="02040503050406030204" pitchFamily="18" charset="0"/>
              </a:rPr>
              <a:t>Z</a:t>
            </a:r>
            <a:r>
              <a:rPr lang="en-GB" sz="1600" b="1" dirty="0" err="1" smtClean="0">
                <a:latin typeface="Cambria" panose="02040503050406030204" pitchFamily="18" charset="0"/>
              </a:rPr>
              <a:t>gap</a:t>
            </a:r>
            <a:r>
              <a:rPr lang="en-GB" b="1" dirty="0" smtClean="0">
                <a:latin typeface="Cambria" panose="02040503050406030204" pitchFamily="18" charset="0"/>
              </a:rPr>
              <a:t> [</a:t>
            </a:r>
            <a:r>
              <a:rPr lang="el-GR" b="1" dirty="0" smtClean="0">
                <a:latin typeface="Calibri" panose="020F0502020204030204" pitchFamily="34" charset="0"/>
              </a:rPr>
              <a:t>Ω</a:t>
            </a:r>
            <a:r>
              <a:rPr lang="en-GB" b="1" dirty="0" smtClean="0">
                <a:latin typeface="Cambria" panose="02040503050406030204" pitchFamily="18" charset="0"/>
              </a:rPr>
              <a:t>]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51317" y="4058279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mbria" panose="02040503050406030204" pitchFamily="18" charset="0"/>
              </a:rPr>
              <a:t>Freq</a:t>
            </a:r>
            <a:r>
              <a:rPr lang="en-GB" b="1" dirty="0" smtClean="0">
                <a:latin typeface="Cambria" panose="02040503050406030204" pitchFamily="18" charset="0"/>
              </a:rPr>
              <a:t> 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04823" y="6481483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mbria" panose="02040503050406030204" pitchFamily="18" charset="0"/>
              </a:rPr>
              <a:t>Freq</a:t>
            </a:r>
            <a:r>
              <a:rPr lang="en-GB" b="1" dirty="0" smtClean="0">
                <a:latin typeface="Cambria" panose="02040503050406030204" pitchFamily="18" charset="0"/>
              </a:rPr>
              <a:t> </a:t>
            </a:r>
            <a:endParaRPr lang="en-GB" b="1" dirty="0">
              <a:latin typeface="Cambria" panose="02040503050406030204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164736" y="1948772"/>
            <a:ext cx="3973163" cy="2175561"/>
            <a:chOff x="7164736" y="1948772"/>
            <a:chExt cx="3973163" cy="217556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64736" y="1948773"/>
              <a:ext cx="3973163" cy="2175560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8983731" y="1948772"/>
              <a:ext cx="452438" cy="71187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228921" y="4422655"/>
            <a:ext cx="3951804" cy="2155945"/>
            <a:chOff x="7228921" y="4422655"/>
            <a:chExt cx="3951804" cy="215594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28921" y="4422656"/>
              <a:ext cx="3951804" cy="2155944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9077325" y="4422655"/>
              <a:ext cx="452438" cy="71187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272444" y="2170886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3 MHz</a:t>
            </a:r>
            <a:endParaRPr lang="en-GB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30835" y="4631263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10 MHz</a:t>
            </a:r>
            <a:endParaRPr lang="en-GB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26487" y="2170886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3 MHz</a:t>
            </a:r>
            <a:endParaRPr lang="en-GB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84878" y="4631263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10 MHz</a:t>
            </a:r>
            <a:endParaRPr lang="en-GB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57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2286022" y="176153"/>
            <a:ext cx="2482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18761" y="1410208"/>
            <a:ext cx="1146660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8" indent="-342908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r>
              <a:rPr lang="en-GB" sz="24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0 MHz amplifier </a:t>
            </a:r>
            <a:r>
              <a:rPr lang="en-GB" sz="24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after 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EYETS 2015-16</a:t>
            </a:r>
          </a:p>
          <a:p>
            <a:pPr marL="342908" indent="-342908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endParaRPr lang="en-GB" sz="2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</a:pPr>
            <a:endParaRPr lang="en-GB" sz="2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10 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MHz amplifier after 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YETS 2017-18</a:t>
            </a:r>
          </a:p>
          <a:p>
            <a:pPr marL="342900" indent="-342900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endParaRPr lang="en-GB" sz="2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355609" indent="-355609" algn="l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FontTx/>
              <a:buChar char="•"/>
            </a:pPr>
            <a:endParaRPr lang="en-GB" sz="2400" b="1" dirty="0" smtClean="0">
              <a:solidFill>
                <a:schemeClr val="bg1">
                  <a:lumMod val="75000"/>
                </a:schemeClr>
              </a:solidFill>
              <a:latin typeface="Constantia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Solid state upgrade strategy</a:t>
            </a: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 smtClean="0">
              <a:latin typeface="Cambria" panose="02040503050406030204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>
              <a:latin typeface="Cambria" panose="02040503050406030204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r>
              <a:rPr lang="en-GB" sz="2400" b="1" dirty="0" smtClean="0">
                <a:latin typeface="Cambria" panose="02040503050406030204" pitchFamily="18" charset="0"/>
              </a:rPr>
              <a:t>2017-18 plan</a:t>
            </a:r>
            <a:endParaRPr lang="en-GB" sz="2400" b="1" dirty="0" smtClean="0">
              <a:latin typeface="Cambria" panose="02040503050406030204" pitchFamily="18" charset="0"/>
            </a:endParaRPr>
          </a:p>
        </p:txBody>
      </p:sp>
      <p:cxnSp>
        <p:nvCxnSpPr>
          <p:cNvPr id="8" name="Straight Connector 6"/>
          <p:cNvCxnSpPr/>
          <p:nvPr/>
        </p:nvCxnSpPr>
        <p:spPr>
          <a:xfrm>
            <a:off x="4064000" y="482990"/>
            <a:ext cx="8132379" cy="4763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8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4892" y="1087230"/>
            <a:ext cx="11648787" cy="3733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GB" sz="2000" dirty="0" smtClean="0">
              <a:uFill>
                <a:solidFill>
                  <a:srgbClr val="C00000"/>
                </a:solidFill>
              </a:uFill>
              <a:latin typeface="Cambria" panose="02040503050406030204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mbria" panose="02040503050406030204" pitchFamily="18" charset="0"/>
              </a:rPr>
              <a:t>Finalization of the layout</a:t>
            </a:r>
            <a:r>
              <a:rPr lang="en-GB" sz="2000" dirty="0" smtClean="0"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of the vacuum tube upgrade solution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GB" sz="1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Cambria" panose="02040503050406030204" pitchFamily="18" charset="0"/>
              </a:rPr>
              <a:t>t</a:t>
            </a:r>
            <a:r>
              <a:rPr lang="en-GB" sz="2000" dirty="0" smtClean="0">
                <a:latin typeface="Cambria" panose="02040503050406030204" pitchFamily="18" charset="0"/>
              </a:rPr>
              <a:t>he </a:t>
            </a:r>
            <a:r>
              <a:rPr lang="en-GB" sz="2000" dirty="0" smtClean="0">
                <a:latin typeface="Cambria" panose="02040503050406030204" pitchFamily="18" charset="0"/>
              </a:rPr>
              <a:t>final prototype should be ready to be installed during YETS 2017-18 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ambria" panose="02040503050406030204" pitchFamily="18" charset="0"/>
              </a:rPr>
              <a:t>measurements with beam foreseen in 2018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en-GB" sz="2000" dirty="0">
              <a:latin typeface="Cambria" panose="020405030504060302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mbria" panose="02040503050406030204" pitchFamily="18" charset="0"/>
              </a:rPr>
              <a:t>Development of a solid state prototype (at least one of the possible solutions)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en-GB" sz="1000" dirty="0">
              <a:latin typeface="Cambria" panose="02040503050406030204" pitchFamily="18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ambria" panose="02040503050406030204" pitchFamily="18" charset="0"/>
              </a:rPr>
              <a:t>the </a:t>
            </a:r>
            <a:r>
              <a:rPr lang="en-GB" sz="2000" dirty="0" smtClean="0">
                <a:latin typeface="Cambria" panose="02040503050406030204" pitchFamily="18" charset="0"/>
              </a:rPr>
              <a:t>prototype should ready by the end of the year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ambria" panose="02040503050406030204" pitchFamily="18" charset="0"/>
              </a:rPr>
              <a:t>measurements in the test stand (driving test cavity) foreseen in 2018</a:t>
            </a:r>
            <a:endParaRPr lang="en-GB" sz="2000" dirty="0" smtClean="0">
              <a:latin typeface="Cambria" panose="02040503050406030204" pitchFamily="18" charset="0"/>
            </a:endParaRPr>
          </a:p>
          <a:p>
            <a:pPr lvl="1" algn="just"/>
            <a:endParaRPr lang="en-GB" sz="2000" dirty="0">
              <a:latin typeface="Cambria" panose="02040503050406030204" pitchFamily="18" charset="0"/>
            </a:endParaRPr>
          </a:p>
          <a:p>
            <a:pPr lvl="1" algn="just"/>
            <a:endParaRPr lang="en-GB" sz="2000" dirty="0" smtClean="0">
              <a:latin typeface="Cambria" panose="020405030504060302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n-GB" sz="2000" dirty="0" smtClean="0">
              <a:latin typeface="Cambria" panose="020405030504060302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n-GB" sz="2000" dirty="0">
              <a:latin typeface="Cambria" panose="02040503050406030204" pitchFamily="18" charset="0"/>
            </a:endParaRPr>
          </a:p>
          <a:p>
            <a:pPr algn="just"/>
            <a:endParaRPr lang="en-GB" sz="2000" dirty="0" smtClean="0">
              <a:latin typeface="Cambria" panose="020405030504060302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n-GB" sz="2000" dirty="0">
              <a:latin typeface="Cambria" panose="020405030504060302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n-GB" sz="2000" dirty="0" smtClean="0"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41595" y="129613"/>
            <a:ext cx="88585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2017-18 </a:t>
            </a: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plan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943266" y="477630"/>
            <a:ext cx="7111518" cy="536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cxnSp>
        <p:nvCxnSpPr>
          <p:cNvPr id="8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44441" y="993276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Amplifier upgrade</a:t>
            </a:r>
            <a:endParaRPr lang="en-GB" sz="2000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4441" y="4280499"/>
            <a:ext cx="4413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Impedance measurements</a:t>
            </a:r>
            <a:endParaRPr lang="en-GB" sz="2000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4892" y="4691915"/>
            <a:ext cx="107681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mbria" panose="02040503050406030204" pitchFamily="18" charset="0"/>
              </a:rPr>
              <a:t>Complete the measurements of the impedance of cavity 11</a:t>
            </a:r>
          </a:p>
          <a:p>
            <a:pPr marL="800100" lvl="1" indent="-342900" algn="just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GB" sz="1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ambria" panose="02040503050406030204" pitchFamily="18" charset="0"/>
              </a:rPr>
              <a:t>measurements of the impedance with high voltage on the gap </a:t>
            </a:r>
            <a:r>
              <a:rPr lang="en-GB" sz="2000" dirty="0" smtClean="0">
                <a:latin typeface="Cambria" panose="02040503050406030204" pitchFamily="18" charset="0"/>
              </a:rPr>
              <a:t>at h=21 </a:t>
            </a:r>
            <a:r>
              <a:rPr lang="en-GB" sz="2000" dirty="0" smtClean="0">
                <a:latin typeface="Cambria" panose="02040503050406030204" pitchFamily="18" charset="0"/>
              </a:rPr>
              <a:t>still missing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4892" y="5882670"/>
            <a:ext cx="104652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mbria" panose="02040503050406030204" pitchFamily="18" charset="0"/>
              </a:rPr>
              <a:t>Set-up prepared </a:t>
            </a:r>
            <a:r>
              <a:rPr lang="en-GB" sz="2000" dirty="0" smtClean="0">
                <a:latin typeface="Cambria" panose="02040503050406030204" pitchFamily="18" charset="0"/>
              </a:rPr>
              <a:t>to </a:t>
            </a:r>
            <a:r>
              <a:rPr lang="en-GB" sz="2000" dirty="0">
                <a:latin typeface="Cambria" panose="02040503050406030204" pitchFamily="18" charset="0"/>
              </a:rPr>
              <a:t>p</a:t>
            </a:r>
            <a:r>
              <a:rPr lang="en-GB" sz="2000" dirty="0" smtClean="0">
                <a:latin typeface="Cambria" panose="02040503050406030204" pitchFamily="18" charset="0"/>
              </a:rPr>
              <a:t>erform measurements of the impedance of 80 MHz syste</a:t>
            </a:r>
            <a:r>
              <a:rPr lang="en-GB" sz="2000" dirty="0">
                <a:latin typeface="Cambria" panose="02040503050406030204" pitchFamily="18" charset="0"/>
              </a:rPr>
              <a:t>m</a:t>
            </a:r>
            <a:endParaRPr lang="en-GB" sz="2000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75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2700" y="2133600"/>
            <a:ext cx="12192000" cy="195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5400" b="1" dirty="0" smtClean="0">
                <a:latin typeface="Cambria" panose="02040503050406030204" pitchFamily="18" charset="0"/>
              </a:rPr>
              <a:t>Thank you</a:t>
            </a:r>
          </a:p>
          <a:p>
            <a:pPr algn="ctr">
              <a:spcBef>
                <a:spcPct val="0"/>
              </a:spcBef>
            </a:pPr>
            <a:r>
              <a:rPr lang="en-GB" sz="5400" b="1" dirty="0">
                <a:latin typeface="Cambria" panose="02040503050406030204" pitchFamily="18" charset="0"/>
              </a:rPr>
              <a:t>f</a:t>
            </a:r>
            <a:r>
              <a:rPr lang="en-GB" sz="5400" b="1" dirty="0" smtClean="0">
                <a:latin typeface="Cambria" panose="02040503050406030204" pitchFamily="18" charset="0"/>
              </a:rPr>
              <a:t>or you attention</a:t>
            </a:r>
            <a:endParaRPr lang="en-GB" sz="5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9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2286022" y="176153"/>
            <a:ext cx="2482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18761" y="1410208"/>
            <a:ext cx="1146660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8" indent="-342908">
              <a:spcBef>
                <a:spcPct val="20000"/>
              </a:spcBef>
              <a:buClr>
                <a:schemeClr val="accent5"/>
              </a:buClr>
              <a:buFont typeface="Wingdings" charset="2"/>
              <a:buChar char="v"/>
            </a:pPr>
            <a:r>
              <a:rPr lang="en-GB" sz="2400" b="1" dirty="0">
                <a:solidFill>
                  <a:prstClr val="black"/>
                </a:solidFill>
                <a:latin typeface="Cambria" panose="02040503050406030204" pitchFamily="18" charset="0"/>
              </a:rPr>
              <a:t>1</a:t>
            </a:r>
            <a:r>
              <a:rPr lang="en-GB" sz="2400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0 MHz amplifier </a:t>
            </a:r>
            <a:r>
              <a:rPr lang="en-GB" sz="2400" b="1" dirty="0">
                <a:solidFill>
                  <a:prstClr val="black"/>
                </a:solidFill>
                <a:latin typeface="Cambria" panose="02040503050406030204" pitchFamily="18" charset="0"/>
              </a:rPr>
              <a:t>after </a:t>
            </a:r>
            <a:r>
              <a:rPr lang="en-GB" sz="2400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EYETS 2015-16</a:t>
            </a:r>
          </a:p>
          <a:p>
            <a:pPr marL="342908" indent="-342908">
              <a:spcBef>
                <a:spcPct val="20000"/>
              </a:spcBef>
              <a:buClr>
                <a:schemeClr val="accent5"/>
              </a:buClr>
              <a:buFont typeface="Wingdings" charset="2"/>
              <a:buChar char="v"/>
            </a:pPr>
            <a:endParaRPr lang="en-GB" sz="2400" b="1" dirty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5"/>
              </a:buClr>
            </a:pPr>
            <a:endParaRPr lang="en-GB" sz="2400" b="1" dirty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r>
              <a:rPr lang="en-GB" sz="2400" b="1" dirty="0" smtClean="0">
                <a:latin typeface="Cambria" panose="02040503050406030204" pitchFamily="18" charset="0"/>
              </a:rPr>
              <a:t>10 </a:t>
            </a:r>
            <a:r>
              <a:rPr lang="en-GB" sz="2400" b="1" dirty="0" smtClean="0">
                <a:latin typeface="Cambria" panose="02040503050406030204" pitchFamily="18" charset="0"/>
              </a:rPr>
              <a:t>MHz amplifier after </a:t>
            </a:r>
            <a:r>
              <a:rPr lang="en-GB" sz="2400" b="1" dirty="0" smtClean="0">
                <a:latin typeface="Cambria" panose="02040503050406030204" pitchFamily="18" charset="0"/>
              </a:rPr>
              <a:t>YETS 2017-18</a:t>
            </a:r>
          </a:p>
          <a:p>
            <a:pPr marL="342900" indent="-342900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>
              <a:latin typeface="Cambria" panose="02040503050406030204" pitchFamily="18" charset="0"/>
            </a:endParaRPr>
          </a:p>
          <a:p>
            <a:pPr marL="355609" indent="-355609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FontTx/>
              <a:buChar char="•"/>
            </a:pPr>
            <a:endParaRPr lang="en-GB" sz="2400" b="1" dirty="0" smtClean="0">
              <a:latin typeface="Constantia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r>
              <a:rPr lang="en-GB" sz="2400" b="1" dirty="0" smtClean="0">
                <a:latin typeface="Cambria" panose="02040503050406030204" pitchFamily="18" charset="0"/>
              </a:rPr>
              <a:t>Solid state upgrade strategy</a:t>
            </a: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 smtClean="0">
              <a:latin typeface="Cambria" panose="02040503050406030204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>
              <a:latin typeface="Cambria" panose="02040503050406030204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r>
              <a:rPr lang="en-GB" sz="2400" b="1" dirty="0" smtClean="0">
                <a:latin typeface="Cambria" panose="02040503050406030204" pitchFamily="18" charset="0"/>
              </a:rPr>
              <a:t>2017-18 plan</a:t>
            </a:r>
            <a:endParaRPr lang="en-GB" sz="2400" b="1" dirty="0" smtClean="0">
              <a:latin typeface="Cambria" panose="02040503050406030204" pitchFamily="18" charset="0"/>
            </a:endParaRPr>
          </a:p>
        </p:txBody>
      </p:sp>
      <p:cxnSp>
        <p:nvCxnSpPr>
          <p:cNvPr id="8" name="Straight Connector 6"/>
          <p:cNvCxnSpPr/>
          <p:nvPr/>
        </p:nvCxnSpPr>
        <p:spPr>
          <a:xfrm>
            <a:off x="4064000" y="482990"/>
            <a:ext cx="8132379" cy="4763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01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2286022" y="176153"/>
            <a:ext cx="2482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cxnSp>
        <p:nvCxnSpPr>
          <p:cNvPr id="8" name="Straight Connector 6"/>
          <p:cNvCxnSpPr/>
          <p:nvPr/>
        </p:nvCxnSpPr>
        <p:spPr>
          <a:xfrm>
            <a:off x="4064000" y="482990"/>
            <a:ext cx="8132379" cy="4763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118761" y="1410208"/>
            <a:ext cx="1146660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8" indent="-342908">
              <a:spcBef>
                <a:spcPct val="20000"/>
              </a:spcBef>
              <a:buClr>
                <a:schemeClr val="accent5"/>
              </a:buClr>
              <a:buFont typeface="Wingdings" charset="2"/>
              <a:buChar char="v"/>
            </a:pPr>
            <a:r>
              <a:rPr lang="en-GB" sz="2400" b="1" dirty="0">
                <a:solidFill>
                  <a:prstClr val="black"/>
                </a:solidFill>
                <a:latin typeface="Cambria" panose="02040503050406030204" pitchFamily="18" charset="0"/>
              </a:rPr>
              <a:t>1</a:t>
            </a:r>
            <a:r>
              <a:rPr lang="en-GB" sz="2400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0 MHz amplifier </a:t>
            </a:r>
            <a:r>
              <a:rPr lang="en-GB" sz="2400" b="1" dirty="0">
                <a:solidFill>
                  <a:prstClr val="black"/>
                </a:solidFill>
                <a:latin typeface="Cambria" panose="02040503050406030204" pitchFamily="18" charset="0"/>
              </a:rPr>
              <a:t>after </a:t>
            </a:r>
            <a:r>
              <a:rPr lang="en-GB" sz="2400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EYETS 2015-16</a:t>
            </a:r>
          </a:p>
          <a:p>
            <a:pPr marL="342908" indent="-342908">
              <a:spcBef>
                <a:spcPct val="20000"/>
              </a:spcBef>
              <a:buClr>
                <a:schemeClr val="accent5"/>
              </a:buClr>
              <a:buFont typeface="Wingdings" charset="2"/>
              <a:buChar char="v"/>
            </a:pPr>
            <a:endParaRPr lang="en-GB" sz="2400" b="1" dirty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5"/>
              </a:buClr>
            </a:pPr>
            <a:endParaRPr lang="en-GB" sz="2400" b="1" dirty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10 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MHz amplifier after 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YETS 2017-18</a:t>
            </a:r>
          </a:p>
          <a:p>
            <a:pPr marL="342900" indent="-342900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>
              <a:latin typeface="Cambria" panose="02040503050406030204" pitchFamily="18" charset="0"/>
            </a:endParaRPr>
          </a:p>
          <a:p>
            <a:pPr marL="355609" indent="-355609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FontTx/>
              <a:buChar char="•"/>
            </a:pPr>
            <a:endParaRPr lang="en-GB" sz="2400" b="1" dirty="0" smtClean="0">
              <a:latin typeface="Constantia" pitchFamily="18" charset="0"/>
            </a:endParaRPr>
          </a:p>
          <a:p>
            <a:pPr marL="457200" indent="-457200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Solid state upgrade strategy</a:t>
            </a:r>
          </a:p>
          <a:p>
            <a:pPr marL="457200" indent="-457200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panose="05000000000000000000" pitchFamily="2" charset="2"/>
              <a:buChar char="v"/>
            </a:pPr>
            <a:endParaRPr lang="en-GB" sz="2400" b="1" dirty="0" smtClean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457200" indent="-457200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panose="05000000000000000000" pitchFamily="2" charset="2"/>
              <a:buChar char="v"/>
            </a:pPr>
            <a:endParaRPr lang="en-GB" sz="2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457200" indent="-457200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2017-18 plan</a:t>
            </a:r>
            <a:endParaRPr lang="en-GB" sz="2400" b="1" dirty="0" smtClean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46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19" y="3491616"/>
            <a:ext cx="6329962" cy="3302163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84126" y="129613"/>
            <a:ext cx="53133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ambria" charset="0"/>
                <a:ea typeface="Cambria" charset="0"/>
                <a:cs typeface="Cambria" charset="0"/>
              </a:rPr>
              <a:t>1</a:t>
            </a:r>
            <a:r>
              <a:rPr lang="en-GB" sz="3200" b="1" smtClean="0">
                <a:solidFill>
                  <a:srgbClr val="1F497D"/>
                </a:solidFill>
                <a:latin typeface="Cambria" charset="0"/>
                <a:ea typeface="Cambria" charset="0"/>
                <a:cs typeface="Cambria" charset="0"/>
              </a:rPr>
              <a:t>0 MHz amplifier upgrade</a:t>
            </a:r>
            <a:endParaRPr lang="en-GB" sz="3200" dirty="0">
              <a:solidFill>
                <a:srgbClr val="1F497D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5" name="Straight Connector 6"/>
          <p:cNvCxnSpPr/>
          <p:nvPr/>
        </p:nvCxnSpPr>
        <p:spPr>
          <a:xfrm>
            <a:off x="7543800" y="478641"/>
            <a:ext cx="4652579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324600" y="833213"/>
            <a:ext cx="56787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Cambria" charset="0"/>
                <a:ea typeface="Cambria" charset="0"/>
                <a:cs typeface="Cambria" charset="0"/>
              </a:rPr>
              <a:t>A new prototype amplifier has been built and installed in the PS ring during the winter technical stop in 2015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40"/>
              <p:cNvSpPr txBox="1"/>
              <p:nvPr/>
            </p:nvSpPr>
            <p:spPr>
              <a:xfrm>
                <a:off x="9686385" y="1908826"/>
                <a:ext cx="1662314" cy="657552"/>
              </a:xfrm>
              <a:prstGeom prst="rect">
                <a:avLst/>
              </a:prstGeom>
              <a:noFill/>
              <a:ln w="15875">
                <a:noFill/>
              </a:ln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charset="0"/>
                              <a:cs typeface="Cambria" charset="0"/>
                            </a:rPr>
                          </m:ctrlPr>
                        </m:sSubPr>
                        <m:e>
                          <m:r>
                            <a:rPr lang="en-GB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charset="0"/>
                              <a:cs typeface="Cambria" charset="0"/>
                            </a:rPr>
                            <m:t>𝑍</m:t>
                          </m:r>
                        </m:e>
                        <m:sub>
                          <m:r>
                            <a:rPr lang="en-GB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charset="0"/>
                              <a:cs typeface="Cambria" charset="0"/>
                            </a:rPr>
                            <m:t>𝑐𝑎𝑣</m:t>
                          </m:r>
                        </m:sub>
                      </m:sSub>
                      <m:r>
                        <a:rPr lang="en-GB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=</m:t>
                      </m:r>
                      <m:f>
                        <m:fPr>
                          <m:ctrlPr>
                            <a:rPr lang="en-GB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charset="0"/>
                              <a:cs typeface="Cambria" charset="0"/>
                            </a:rPr>
                          </m:ctrlPr>
                        </m:fPr>
                        <m:num>
                          <m:r>
                            <a:rPr lang="en-GB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charset="0"/>
                              <a:cs typeface="Cambria" charset="0"/>
                            </a:rPr>
                            <m:t>𝑍</m:t>
                          </m:r>
                        </m:num>
                        <m:den>
                          <m:r>
                            <a:rPr lang="en-GB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charset="0"/>
                              <a:cs typeface="Cambria" charset="0"/>
                            </a:rPr>
                            <m:t>1+</m:t>
                          </m:r>
                          <m:r>
                            <a:rPr lang="en-GB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charset="0"/>
                              <a:cs typeface="Cambria" charset="0"/>
                            </a:rPr>
                            <m:t>𝐴</m:t>
                          </m:r>
                          <m:r>
                            <a:rPr lang="en-GB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charset="0"/>
                              <a:cs typeface="Cambria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chemeClr val="tx1"/>
                  </a:solidFill>
                  <a:latin typeface="Cambria" charset="0"/>
                  <a:ea typeface="Cambria" charset="0"/>
                  <a:cs typeface="Cambria" charset="0"/>
                </a:endParaRPr>
              </a:p>
            </p:txBody>
          </p:sp>
        </mc:Choice>
        <mc:Fallback>
          <p:sp>
            <p:nvSpPr>
              <p:cNvPr id="27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6385" y="1908826"/>
                <a:ext cx="1662314" cy="6575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158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ounded Rectangle 41"/>
          <p:cNvSpPr/>
          <p:nvPr/>
        </p:nvSpPr>
        <p:spPr>
          <a:xfrm>
            <a:off x="10878899" y="2255194"/>
            <a:ext cx="439319" cy="2963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324600" y="2740821"/>
            <a:ext cx="798240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latin typeface="Cambria" charset="0"/>
                <a:ea typeface="Cambria" charset="0"/>
                <a:cs typeface="Cambria" charset="0"/>
              </a:rPr>
              <a:t>Higher loop gain  </a:t>
            </a:r>
            <a:endParaRPr lang="en-GB" dirty="0" smtClean="0">
              <a:latin typeface="Cambria" charset="0"/>
              <a:ea typeface="Cambria" charset="0"/>
              <a:cs typeface="Cambria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latin typeface="Cambria" charset="0"/>
                <a:ea typeface="Cambria" charset="0"/>
                <a:cs typeface="Cambria" charset="0"/>
              </a:rPr>
              <a:t>Improved stability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latin typeface="Cambria" charset="0"/>
                <a:ea typeface="Cambria" charset="0"/>
                <a:cs typeface="Cambria" charset="0"/>
              </a:rPr>
              <a:t>Limited re-design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000" dirty="0" smtClean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878899" y="2545709"/>
            <a:ext cx="123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Loop gain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12" y="3603695"/>
            <a:ext cx="4067217" cy="3085076"/>
          </a:xfrm>
          <a:prstGeom prst="rect">
            <a:avLst/>
          </a:prstGeom>
          <a:noFill/>
          <a:ln w="635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441" y="1065128"/>
            <a:ext cx="3275981" cy="231927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36420" y="2476500"/>
            <a:ext cx="1584960" cy="94441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6737" y="1629492"/>
            <a:ext cx="3307914" cy="102571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7142866" y="5654659"/>
            <a:ext cx="3955693" cy="82346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58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20307" y="5647122"/>
            <a:ext cx="6076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ambria" charset="0"/>
                <a:ea typeface="Cambria" charset="0"/>
                <a:cs typeface="Cambria" charset="0"/>
              </a:rPr>
              <a:t>Reduction of the impedance </a:t>
            </a:r>
          </a:p>
          <a:p>
            <a:pPr algn="ctr"/>
            <a:r>
              <a:rPr lang="en-GB" sz="2400" dirty="0">
                <a:latin typeface="Cambria" charset="0"/>
                <a:ea typeface="Cambria" charset="0"/>
                <a:cs typeface="Cambria" charset="0"/>
              </a:rPr>
              <a:t>u</a:t>
            </a:r>
            <a:r>
              <a:rPr lang="en-GB" sz="2400" dirty="0" smtClean="0">
                <a:latin typeface="Cambria" charset="0"/>
                <a:ea typeface="Cambria" charset="0"/>
                <a:cs typeface="Cambria" charset="0"/>
              </a:rPr>
              <a:t>p to </a:t>
            </a:r>
            <a:r>
              <a:rPr lang="en-GB" sz="2400" dirty="0" smtClean="0">
                <a:latin typeface="Cambria" charset="0"/>
                <a:ea typeface="Cambria" charset="0"/>
                <a:cs typeface="Cambria" charset="0"/>
              </a:rPr>
              <a:t>a factor two</a:t>
            </a:r>
            <a:endParaRPr lang="en-GB" sz="2400" dirty="0">
              <a:latin typeface="Cambria" charset="0"/>
              <a:ea typeface="Cambria" charset="0"/>
              <a:cs typeface="Cambria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562781" y="4404033"/>
            <a:ext cx="3760996" cy="738664"/>
            <a:chOff x="6103620" y="4746265"/>
            <a:chExt cx="3760996" cy="738664"/>
          </a:xfrm>
        </p:grpSpPr>
        <p:grpSp>
          <p:nvGrpSpPr>
            <p:cNvPr id="30" name="Group 29"/>
            <p:cNvGrpSpPr/>
            <p:nvPr/>
          </p:nvGrpSpPr>
          <p:grpSpPr>
            <a:xfrm>
              <a:off x="6103620" y="4746265"/>
              <a:ext cx="3760996" cy="738664"/>
              <a:chOff x="6629400" y="4736487"/>
              <a:chExt cx="3760996" cy="738664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6717025" y="4736487"/>
                <a:ext cx="3673371" cy="738664"/>
                <a:chOff x="6966054" y="5009745"/>
                <a:chExt cx="3673371" cy="738664"/>
              </a:xfrm>
            </p:grpSpPr>
            <p:sp>
              <p:nvSpPr>
                <p:cNvPr id="34" name="TextBox 23"/>
                <p:cNvSpPr txBox="1"/>
                <p:nvPr/>
              </p:nvSpPr>
              <p:spPr>
                <a:xfrm>
                  <a:off x="7101191" y="5009745"/>
                  <a:ext cx="3538234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400" dirty="0" smtClean="0"/>
                    <a:t>Cavity featuring the highest impedance</a:t>
                  </a:r>
                </a:p>
                <a:p>
                  <a:r>
                    <a:rPr lang="en-GB" sz="1400" dirty="0" smtClean="0"/>
                    <a:t>Cavity featuring the lowest impedance</a:t>
                  </a:r>
                </a:p>
                <a:p>
                  <a:r>
                    <a:rPr lang="en-GB" sz="1400" dirty="0" smtClean="0"/>
                    <a:t>Cavity driven by the upgraded amplifier</a:t>
                  </a:r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6970818" y="5161957"/>
                  <a:ext cx="197101" cy="1"/>
                </a:xfrm>
                <a:prstGeom prst="line">
                  <a:avLst/>
                </a:prstGeom>
                <a:ln w="15875">
                  <a:solidFill>
                    <a:srgbClr val="2007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966054" y="5376638"/>
                  <a:ext cx="197101" cy="1"/>
                </a:xfrm>
                <a:prstGeom prst="line">
                  <a:avLst/>
                </a:prstGeom>
                <a:ln w="158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Rectangle 32"/>
              <p:cNvSpPr/>
              <p:nvPr/>
            </p:nvSpPr>
            <p:spPr>
              <a:xfrm>
                <a:off x="6629400" y="4736487"/>
                <a:ext cx="3207370" cy="70447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cxnSp>
          <p:nvCxnSpPr>
            <p:cNvPr id="31" name="Straight Connector 30"/>
            <p:cNvCxnSpPr/>
            <p:nvPr/>
          </p:nvCxnSpPr>
          <p:spPr>
            <a:xfrm>
              <a:off x="6191245" y="5322708"/>
              <a:ext cx="197101" cy="1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1014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2295" y="2094743"/>
            <a:ext cx="5583653" cy="39965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1812" y="1004005"/>
            <a:ext cx="117409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latin typeface="Cambria" charset="0"/>
                <a:ea typeface="Cambria" charset="0"/>
                <a:cs typeface="Cambria" charset="0"/>
              </a:rPr>
              <a:t>A measurement campaign has been performed for the evaluation of the contribution of the eleven 10 MHz cavities  to the longitudinal impedance in the PS at h=8, 16 and </a:t>
            </a:r>
            <a:r>
              <a:rPr lang="en-GB" dirty="0" smtClean="0">
                <a:latin typeface="Cambria" charset="0"/>
                <a:ea typeface="Cambria" charset="0"/>
                <a:cs typeface="Cambria" charset="0"/>
              </a:rPr>
              <a:t>21.</a:t>
            </a:r>
            <a:endParaRPr lang="en-GB" dirty="0" smtClean="0">
              <a:latin typeface="Cambria" charset="0"/>
              <a:ea typeface="Cambria" charset="0"/>
              <a:cs typeface="Cambria" charset="0"/>
            </a:endParaRPr>
          </a:p>
          <a:p>
            <a:pPr algn="just"/>
            <a:endParaRPr lang="en-GB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082475" y="152089"/>
            <a:ext cx="1011390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000" b="1" dirty="0" smtClean="0">
                <a:solidFill>
                  <a:srgbClr val="1F497D"/>
                </a:solidFill>
                <a:latin typeface="Cambria" charset="0"/>
                <a:ea typeface="Cambria" charset="0"/>
                <a:cs typeface="Cambria" charset="0"/>
              </a:rPr>
              <a:t>Evaluation of the PS 10 MHz cavities impedance</a:t>
            </a:r>
            <a:endParaRPr lang="en-GB" sz="3000" dirty="0">
              <a:solidFill>
                <a:srgbClr val="1F497D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/>
          <a:srcRect l="6698" r="3335" b="66193"/>
          <a:stretch/>
        </p:blipFill>
        <p:spPr>
          <a:xfrm>
            <a:off x="515521" y="2143519"/>
            <a:ext cx="3862139" cy="227218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/>
          <a:srcRect l="6570" t="67034"/>
          <a:stretch/>
        </p:blipFill>
        <p:spPr>
          <a:xfrm>
            <a:off x="476250" y="4493540"/>
            <a:ext cx="3990310" cy="219481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806017" y="4893910"/>
            <a:ext cx="1859353" cy="509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 smtClean="0">
                <a:solidFill>
                  <a:srgbClr val="0070C0"/>
                </a:solidFill>
                <a:latin typeface="Cambria" charset="0"/>
                <a:ea typeface="Cambria" charset="0"/>
                <a:cs typeface="Cambria" charset="0"/>
              </a:rPr>
              <a:t>Upgraded </a:t>
            </a:r>
          </a:p>
          <a:p>
            <a:r>
              <a:rPr lang="en-GB" sz="1600" u="sng" dirty="0" smtClean="0">
                <a:solidFill>
                  <a:srgbClr val="0070C0"/>
                </a:solidFill>
                <a:latin typeface="Cambria" charset="0"/>
                <a:ea typeface="Cambria" charset="0"/>
                <a:cs typeface="Cambria" charset="0"/>
              </a:rPr>
              <a:t>amplifier</a:t>
            </a:r>
            <a:endParaRPr lang="en-GB" sz="1600" u="sng" dirty="0">
              <a:solidFill>
                <a:srgbClr val="0070C0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6" name="Notched Right Arrow 35"/>
          <p:cNvSpPr/>
          <p:nvPr/>
        </p:nvSpPr>
        <p:spPr>
          <a:xfrm rot="2969623">
            <a:off x="1523992" y="5437188"/>
            <a:ext cx="423403" cy="35024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mbria" charset="0"/>
              <a:ea typeface="Cambria" charset="0"/>
              <a:cs typeface="Cambria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 rot="16200000">
                <a:off x="-127764" y="3054109"/>
                <a:ext cx="797282" cy="328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𝑅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(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𝑍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)[</m:t>
                      </m:r>
                      <m:r>
                        <m:rPr>
                          <m:sty m:val="p"/>
                        </m:rPr>
                        <a:rPr lang="el-GR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Ω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]</m:t>
                      </m:r>
                    </m:oMath>
                  </m:oMathPara>
                </a14:m>
                <a:endParaRPr lang="en-GB" sz="1600" dirty="0">
                  <a:latin typeface="Cambria" charset="0"/>
                  <a:ea typeface="Cambria" charset="0"/>
                  <a:cs typeface="Cambria" charset="0"/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27764" y="3054109"/>
                <a:ext cx="797282" cy="328253"/>
              </a:xfrm>
              <a:prstGeom prst="rect">
                <a:avLst/>
              </a:prstGeom>
              <a:blipFill rotWithShape="0">
                <a:blip r:embed="rId5"/>
                <a:stretch>
                  <a:fillRect t="-13077" r="-169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Connector 6"/>
          <p:cNvCxnSpPr/>
          <p:nvPr/>
        </p:nvCxnSpPr>
        <p:spPr>
          <a:xfrm>
            <a:off x="10726057" y="481493"/>
            <a:ext cx="1470322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 descr="liu_ppt-03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 rot="16200000">
                <a:off x="-171833" y="5282619"/>
                <a:ext cx="797282" cy="32825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𝑅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(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𝑍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)[</m:t>
                      </m:r>
                      <m:r>
                        <m:rPr>
                          <m:sty m:val="p"/>
                        </m:rPr>
                        <a:rPr lang="el-GR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Ω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" charset="0"/>
                          <a:cs typeface="Cambria" charset="0"/>
                        </a:rPr>
                        <m:t>]</m:t>
                      </m:r>
                    </m:oMath>
                  </m:oMathPara>
                </a14:m>
                <a:endParaRPr lang="en-GB" sz="1600" dirty="0">
                  <a:latin typeface="Cambria" charset="0"/>
                  <a:ea typeface="Cambria" charset="0"/>
                  <a:cs typeface="Cambria" charset="0"/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71833" y="5282619"/>
                <a:ext cx="797282" cy="328253"/>
              </a:xfrm>
              <a:prstGeom prst="rect">
                <a:avLst/>
              </a:prstGeom>
              <a:blipFill rotWithShape="0">
                <a:blip r:embed="rId7"/>
                <a:stretch>
                  <a:fillRect t="-12977" r="-14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376136" y="1774004"/>
            <a:ext cx="2720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Low accelerating field</a:t>
            </a:r>
            <a:endParaRPr lang="en-GB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87336" y="1782133"/>
            <a:ext cx="2720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  <a:latin typeface="Cambria" panose="02040503050406030204" pitchFamily="18" charset="0"/>
              </a:rPr>
              <a:t>High accelerating field</a:t>
            </a:r>
            <a:endParaRPr lang="en-GB" b="1" u="sng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770364" y="5998123"/>
            <a:ext cx="3955693" cy="823460"/>
            <a:chOff x="7287336" y="5923530"/>
            <a:chExt cx="3955693" cy="823460"/>
          </a:xfrm>
        </p:grpSpPr>
        <p:sp>
          <p:nvSpPr>
            <p:cNvPr id="30" name="Rounded Rectangle 29"/>
            <p:cNvSpPr/>
            <p:nvPr/>
          </p:nvSpPr>
          <p:spPr>
            <a:xfrm>
              <a:off x="7287336" y="5923530"/>
              <a:ext cx="3955693" cy="82346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 w="158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Cambria" charset="0"/>
                <a:ea typeface="Cambria" charset="0"/>
                <a:cs typeface="Cambria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383836" y="6045288"/>
              <a:ext cx="28591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Cambria" panose="02040503050406030204" pitchFamily="18" charset="0"/>
                </a:rPr>
                <a:t>Measurements available </a:t>
              </a:r>
            </a:p>
            <a:p>
              <a:r>
                <a:rPr lang="en-GB" b="1" dirty="0" smtClean="0">
                  <a:latin typeface="Cambria" panose="02040503050406030204" pitchFamily="18" charset="0"/>
                </a:rPr>
                <a:t>at h=8 only</a:t>
              </a:r>
              <a:endParaRPr lang="en-GB" b="1" dirty="0">
                <a:latin typeface="Cambria" panose="02040503050406030204" pitchFamily="18" charset="0"/>
              </a:endParaRPr>
            </a:p>
          </p:txBody>
        </p:sp>
        <p:pic>
          <p:nvPicPr>
            <p:cNvPr id="2050" name="Picture 2" descr="Risultati immagini per segnale pericolo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9831" y="6058327"/>
              <a:ext cx="702171" cy="620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0263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2286022" y="176153"/>
            <a:ext cx="2482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cxnSp>
        <p:nvCxnSpPr>
          <p:cNvPr id="8" name="Straight Connector 6"/>
          <p:cNvCxnSpPr/>
          <p:nvPr/>
        </p:nvCxnSpPr>
        <p:spPr>
          <a:xfrm>
            <a:off x="4064000" y="482990"/>
            <a:ext cx="8132379" cy="4763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118761" y="1410208"/>
            <a:ext cx="1146660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8" indent="-342908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r>
              <a:rPr lang="en-GB" sz="24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0 MHz amplifier </a:t>
            </a:r>
            <a:r>
              <a:rPr lang="en-GB" sz="24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after 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EYETS 2015-16</a:t>
            </a:r>
          </a:p>
          <a:p>
            <a:pPr marL="342908" indent="-342908">
              <a:spcBef>
                <a:spcPct val="20000"/>
              </a:spcBef>
              <a:buClr>
                <a:schemeClr val="accent5"/>
              </a:buClr>
              <a:buFont typeface="Wingdings" charset="2"/>
              <a:buChar char="v"/>
            </a:pPr>
            <a:endParaRPr lang="en-GB" sz="2400" b="1" dirty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5"/>
              </a:buClr>
            </a:pPr>
            <a:endParaRPr lang="en-GB" sz="2400" b="1" dirty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r>
              <a:rPr lang="en-GB" sz="2400" b="1" dirty="0" smtClean="0">
                <a:latin typeface="Cambria" panose="02040503050406030204" pitchFamily="18" charset="0"/>
              </a:rPr>
              <a:t>10 </a:t>
            </a:r>
            <a:r>
              <a:rPr lang="en-GB" sz="2400" b="1" dirty="0" smtClean="0">
                <a:latin typeface="Cambria" panose="02040503050406030204" pitchFamily="18" charset="0"/>
              </a:rPr>
              <a:t>MHz amplifier after </a:t>
            </a:r>
            <a:r>
              <a:rPr lang="en-GB" sz="2400" b="1" dirty="0" smtClean="0">
                <a:latin typeface="Cambria" panose="02040503050406030204" pitchFamily="18" charset="0"/>
              </a:rPr>
              <a:t>YETS 2017-18</a:t>
            </a:r>
          </a:p>
          <a:p>
            <a:pPr marL="342900" indent="-342900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>
              <a:latin typeface="Cambria" panose="02040503050406030204" pitchFamily="18" charset="0"/>
            </a:endParaRPr>
          </a:p>
          <a:p>
            <a:pPr marL="355609" indent="-355609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FontTx/>
              <a:buChar char="•"/>
            </a:pPr>
            <a:endParaRPr lang="en-GB" sz="2400" b="1" dirty="0" smtClean="0">
              <a:latin typeface="Constantia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Solid state upgrade strategy</a:t>
            </a: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 smtClean="0">
              <a:latin typeface="Cambria" panose="02040503050406030204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>
              <a:latin typeface="Cambria" panose="02040503050406030204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2017-18 plan</a:t>
            </a:r>
            <a:endParaRPr lang="en-GB" sz="2400" b="1" dirty="0" smtClean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76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901" y="3929110"/>
            <a:ext cx="4277182" cy="2895323"/>
          </a:xfrm>
          <a:prstGeom prst="rect">
            <a:avLst/>
          </a:prstGeom>
          <a:ln>
            <a:noFill/>
          </a:ln>
        </p:spPr>
      </p:pic>
      <p:sp>
        <p:nvSpPr>
          <p:cNvPr id="79" name="Rounded Rectangle 78"/>
          <p:cNvSpPr/>
          <p:nvPr/>
        </p:nvSpPr>
        <p:spPr>
          <a:xfrm>
            <a:off x="9516720" y="4840224"/>
            <a:ext cx="2589477" cy="82346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58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9497670" y="2071766"/>
            <a:ext cx="2608527" cy="78157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58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GB" sz="16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41595" y="129613"/>
            <a:ext cx="88585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ambria" charset="0"/>
                <a:ea typeface="Cambria" charset="0"/>
                <a:cs typeface="Cambria" charset="0"/>
              </a:rPr>
              <a:t>Further improvements</a:t>
            </a:r>
            <a:endParaRPr lang="en-GB" sz="3200" dirty="0">
              <a:solidFill>
                <a:srgbClr val="1F497D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537960" y="477630"/>
            <a:ext cx="5645719" cy="536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cxnSp>
        <p:nvCxnSpPr>
          <p:cNvPr id="8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075" y="1826329"/>
            <a:ext cx="3639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GB" sz="2400" b="1" dirty="0" smtClean="0">
                <a:latin typeface="Cambria" panose="02040503050406030204" pitchFamily="18" charset="0"/>
              </a:rPr>
              <a:t>Neutralization circuit</a:t>
            </a:r>
            <a:endParaRPr lang="en-GB" sz="2400" b="1" dirty="0">
              <a:latin typeface="Cambria" panose="020405030504060302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3777" y="1013354"/>
            <a:ext cx="1179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" panose="02040503050406030204" pitchFamily="18" charset="0"/>
              </a:rPr>
              <a:t>Other improvements are under development to optimize the present upgraded prototype</a:t>
            </a: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456" y="1558757"/>
            <a:ext cx="3337322" cy="2502992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9478620" y="2159565"/>
            <a:ext cx="26466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Cambria" panose="02040503050406030204" pitchFamily="18" charset="0"/>
              </a:rPr>
              <a:t>Improves the stability of the amplifier</a:t>
            </a:r>
          </a:p>
          <a:p>
            <a:pPr algn="just">
              <a:buClr>
                <a:srgbClr val="0070C0"/>
              </a:buClr>
            </a:pPr>
            <a:endParaRPr lang="en-GB" dirty="0" smtClean="0">
              <a:latin typeface="Cambria" panose="02040503050406030204" pitchFamily="18" charset="0"/>
            </a:endParaRPr>
          </a:p>
          <a:p>
            <a:pPr algn="just">
              <a:buClr>
                <a:srgbClr val="0070C0"/>
              </a:buClr>
            </a:pPr>
            <a:endParaRPr lang="en-GB" dirty="0">
              <a:latin typeface="Cambria" panose="02040503050406030204" pitchFamily="18" charset="0"/>
            </a:endParaRPr>
          </a:p>
          <a:p>
            <a:pPr algn="just">
              <a:buClr>
                <a:srgbClr val="0070C0"/>
              </a:buClr>
            </a:pPr>
            <a:endParaRPr lang="en-GB" dirty="0" smtClean="0">
              <a:latin typeface="Cambria" panose="02040503050406030204" pitchFamily="18" charset="0"/>
            </a:endParaRPr>
          </a:p>
          <a:p>
            <a:pPr algn="just">
              <a:buClr>
                <a:srgbClr val="0070C0"/>
              </a:buClr>
            </a:pPr>
            <a:endParaRPr lang="en-GB" dirty="0">
              <a:latin typeface="Cambria" panose="02040503050406030204" pitchFamily="18" charset="0"/>
            </a:endParaRPr>
          </a:p>
          <a:p>
            <a:pPr algn="just">
              <a:buClr>
                <a:srgbClr val="0070C0"/>
              </a:buClr>
            </a:pPr>
            <a:endParaRPr lang="en-GB" dirty="0" smtClean="0">
              <a:latin typeface="Cambria" panose="02040503050406030204" pitchFamily="18" charset="0"/>
            </a:endParaRPr>
          </a:p>
          <a:p>
            <a:pPr algn="just">
              <a:buClr>
                <a:srgbClr val="0070C0"/>
              </a:buClr>
            </a:pPr>
            <a:endParaRPr lang="en-GB" dirty="0">
              <a:latin typeface="Cambria" panose="02040503050406030204" pitchFamily="18" charset="0"/>
            </a:endParaRPr>
          </a:p>
          <a:p>
            <a:pPr algn="just">
              <a:buClr>
                <a:srgbClr val="0070C0"/>
              </a:buClr>
            </a:pPr>
            <a:endParaRPr lang="en-GB" dirty="0" smtClean="0">
              <a:latin typeface="Cambria" panose="02040503050406030204" pitchFamily="18" charset="0"/>
            </a:endParaRPr>
          </a:p>
          <a:p>
            <a:pPr algn="just">
              <a:buClr>
                <a:srgbClr val="0070C0"/>
              </a:buClr>
            </a:pPr>
            <a:endParaRPr lang="en-GB" dirty="0" smtClean="0">
              <a:latin typeface="Cambria" panose="02040503050406030204" pitchFamily="18" charset="0"/>
            </a:endParaRPr>
          </a:p>
          <a:p>
            <a:pPr marL="285750" indent="-285750" algn="just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Cambria" panose="02040503050406030204" pitchFamily="18" charset="0"/>
              </a:rPr>
              <a:t>Helps clarifying  loop gain measurements</a:t>
            </a:r>
            <a:endParaRPr lang="en-GB" dirty="0">
              <a:latin typeface="Cambria" panose="02040503050406030204" pitchFamily="18" charset="0"/>
            </a:endParaRPr>
          </a:p>
        </p:txBody>
      </p:sp>
      <p:sp>
        <p:nvSpPr>
          <p:cNvPr id="99" name="Triangle 28"/>
          <p:cNvSpPr/>
          <p:nvPr/>
        </p:nvSpPr>
        <p:spPr>
          <a:xfrm rot="5400000">
            <a:off x="794676" y="3562549"/>
            <a:ext cx="1364214" cy="105526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/>
          <p:cNvCxnSpPr/>
          <p:nvPr/>
        </p:nvCxnSpPr>
        <p:spPr>
          <a:xfrm flipH="1">
            <a:off x="2001013" y="4099962"/>
            <a:ext cx="1335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/>
          <p:cNvSpPr/>
          <p:nvPr/>
        </p:nvSpPr>
        <p:spPr>
          <a:xfrm>
            <a:off x="280052" y="3950403"/>
            <a:ext cx="317500" cy="32496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/>
          <p:nvPr/>
        </p:nvCxnSpPr>
        <p:spPr>
          <a:xfrm flipH="1">
            <a:off x="610116" y="4105812"/>
            <a:ext cx="324536" cy="43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4049534" y="3139078"/>
            <a:ext cx="533400" cy="312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/>
          <p:cNvCxnSpPr/>
          <p:nvPr/>
        </p:nvCxnSpPr>
        <p:spPr>
          <a:xfrm flipV="1">
            <a:off x="2144534" y="4099962"/>
            <a:ext cx="0" cy="8340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V="1">
            <a:off x="421591" y="4285230"/>
            <a:ext cx="0" cy="6482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 flipV="1">
            <a:off x="431201" y="4922927"/>
            <a:ext cx="7729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1204167" y="4797940"/>
            <a:ext cx="0" cy="266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1295823" y="4797940"/>
            <a:ext cx="0" cy="266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1306337" y="4931071"/>
            <a:ext cx="838197" cy="1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2144534" y="2834595"/>
            <a:ext cx="533400" cy="312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729196" y="3753414"/>
            <a:ext cx="11797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0070C0"/>
                </a:solidFill>
                <a:latin typeface="Cambria" charset="0"/>
                <a:ea typeface="Cambria" charset="0"/>
                <a:cs typeface="Cambria" charset="0"/>
              </a:rPr>
              <a:t>Predriver</a:t>
            </a:r>
            <a:endParaRPr lang="en-US" sz="1400" dirty="0" smtClean="0">
              <a:solidFill>
                <a:srgbClr val="0070C0"/>
              </a:solidFill>
              <a:latin typeface="Cambria" charset="0"/>
              <a:ea typeface="Cambria" charset="0"/>
              <a:cs typeface="Cambria" charset="0"/>
            </a:endParaRPr>
          </a:p>
          <a:p>
            <a:pPr algn="ctr"/>
            <a:r>
              <a:rPr lang="en-US" sz="1400" dirty="0" smtClean="0">
                <a:solidFill>
                  <a:srgbClr val="0070C0"/>
                </a:solidFill>
                <a:latin typeface="Cambria" charset="0"/>
                <a:ea typeface="Cambria" charset="0"/>
                <a:cs typeface="Cambria" charset="0"/>
              </a:rPr>
              <a:t> + 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  <a:latin typeface="Cambria" charset="0"/>
                <a:ea typeface="Cambria" charset="0"/>
                <a:cs typeface="Cambria" charset="0"/>
              </a:rPr>
              <a:t>Driver</a:t>
            </a:r>
            <a:endParaRPr lang="en-US" sz="1400" dirty="0">
              <a:solidFill>
                <a:srgbClr val="0070C0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>
            <a:off x="426290" y="2927717"/>
            <a:ext cx="4911" cy="9986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10800000" flipH="1" flipV="1">
            <a:off x="429413" y="2919573"/>
            <a:ext cx="7729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10800000" flipV="1">
            <a:off x="1202379" y="2794586"/>
            <a:ext cx="0" cy="266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0800000" flipV="1">
            <a:off x="1294035" y="2794586"/>
            <a:ext cx="0" cy="266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1304549" y="2947068"/>
            <a:ext cx="213838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3823574" y="3606894"/>
            <a:ext cx="646031" cy="1474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3975974" y="3610432"/>
            <a:ext cx="646031" cy="1474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</a:t>
            </a:r>
            <a:endParaRPr lang="en-US" dirty="0"/>
          </a:p>
        </p:txBody>
      </p:sp>
      <p:pic>
        <p:nvPicPr>
          <p:cNvPr id="119" name="Picture 118"/>
          <p:cNvPicPr>
            <a:picLocks noChangeAspect="1"/>
          </p:cNvPicPr>
          <p:nvPr/>
        </p:nvPicPr>
        <p:blipFill rotWithShape="1">
          <a:blip r:embed="rId5"/>
          <a:srcRect l="63792" t="2773" r="3870" b="41639"/>
          <a:stretch/>
        </p:blipFill>
        <p:spPr>
          <a:xfrm>
            <a:off x="3336053" y="2430270"/>
            <a:ext cx="1972531" cy="2719798"/>
          </a:xfrm>
          <a:prstGeom prst="rect">
            <a:avLst/>
          </a:prstGeom>
        </p:spPr>
      </p:pic>
      <p:cxnSp>
        <p:nvCxnSpPr>
          <p:cNvPr id="120" name="Straight Connector 119"/>
          <p:cNvCxnSpPr/>
          <p:nvPr/>
        </p:nvCxnSpPr>
        <p:spPr>
          <a:xfrm flipV="1">
            <a:off x="3241944" y="3274301"/>
            <a:ext cx="0" cy="30741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V="1">
            <a:off x="3241943" y="3691060"/>
            <a:ext cx="0" cy="4191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3084955" y="3589460"/>
            <a:ext cx="337955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3080642" y="3691060"/>
            <a:ext cx="337955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2662589" y="3377982"/>
            <a:ext cx="5666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baseline="-25000" dirty="0" smtClean="0">
                <a:solidFill>
                  <a:srgbClr val="FF0000"/>
                </a:solidFill>
              </a:rPr>
              <a:t>M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 flipH="1">
            <a:off x="3235445" y="3274301"/>
            <a:ext cx="58812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" name="Picture 1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1573" y="5100836"/>
            <a:ext cx="1276350" cy="542925"/>
          </a:xfrm>
          <a:prstGeom prst="rect">
            <a:avLst/>
          </a:prstGeom>
        </p:spPr>
      </p:pic>
      <p:cxnSp>
        <p:nvCxnSpPr>
          <p:cNvPr id="127" name="Straight Connector 126"/>
          <p:cNvCxnSpPr/>
          <p:nvPr/>
        </p:nvCxnSpPr>
        <p:spPr>
          <a:xfrm>
            <a:off x="3823574" y="3280088"/>
            <a:ext cx="3843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4207923" y="3274301"/>
            <a:ext cx="0" cy="19730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2677934" y="5475063"/>
            <a:ext cx="26944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2364918" y="5539856"/>
            <a:ext cx="5666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B050"/>
                </a:solidFill>
              </a:rPr>
              <a:t>-C</a:t>
            </a:r>
            <a:r>
              <a:rPr lang="en-US" baseline="-25000" smtClean="0">
                <a:solidFill>
                  <a:srgbClr val="00B050"/>
                </a:solidFill>
              </a:rPr>
              <a:t>M</a:t>
            </a:r>
            <a:endParaRPr lang="en-US" baseline="-25000" dirty="0">
              <a:solidFill>
                <a:srgbClr val="00B050"/>
              </a:solidFill>
            </a:endParaRPr>
          </a:p>
        </p:txBody>
      </p:sp>
      <p:cxnSp>
        <p:nvCxnSpPr>
          <p:cNvPr id="131" name="Straight Connector 130"/>
          <p:cNvCxnSpPr/>
          <p:nvPr/>
        </p:nvCxnSpPr>
        <p:spPr>
          <a:xfrm rot="10800000" flipV="1">
            <a:off x="2586353" y="5318845"/>
            <a:ext cx="0" cy="266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0800000" flipV="1">
            <a:off x="2671953" y="5324901"/>
            <a:ext cx="0" cy="266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2373743" y="4107987"/>
            <a:ext cx="0" cy="138159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2375274" y="5489586"/>
            <a:ext cx="20502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ctangle 134"/>
          <p:cNvSpPr/>
          <p:nvPr/>
        </p:nvSpPr>
        <p:spPr>
          <a:xfrm>
            <a:off x="3191956" y="5064202"/>
            <a:ext cx="337955" cy="90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6" name="Picture 135"/>
          <p:cNvPicPr>
            <a:picLocks noChangeAspect="1"/>
          </p:cNvPicPr>
          <p:nvPr/>
        </p:nvPicPr>
        <p:blipFill rotWithShape="1">
          <a:blip r:embed="rId5"/>
          <a:srcRect l="83240" t="32487" r="11710" b="61091"/>
          <a:stretch/>
        </p:blipFill>
        <p:spPr>
          <a:xfrm>
            <a:off x="4041785" y="5499853"/>
            <a:ext cx="308052" cy="316438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 rotWithShape="1">
          <a:blip r:embed="rId5"/>
          <a:srcRect l="83240" t="32487" r="11710" b="61091"/>
          <a:stretch/>
        </p:blipFill>
        <p:spPr>
          <a:xfrm rot="10800000">
            <a:off x="2657830" y="4922927"/>
            <a:ext cx="308052" cy="316438"/>
          </a:xfrm>
          <a:prstGeom prst="rect">
            <a:avLst/>
          </a:prstGeom>
        </p:spPr>
      </p:pic>
      <p:cxnSp>
        <p:nvCxnSpPr>
          <p:cNvPr id="138" name="Straight Connector 137"/>
          <p:cNvCxnSpPr/>
          <p:nvPr/>
        </p:nvCxnSpPr>
        <p:spPr>
          <a:xfrm flipV="1">
            <a:off x="2823967" y="5241297"/>
            <a:ext cx="154027" cy="23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ounded Rectangle 138"/>
          <p:cNvSpPr/>
          <p:nvPr/>
        </p:nvSpPr>
        <p:spPr>
          <a:xfrm>
            <a:off x="2236190" y="4526572"/>
            <a:ext cx="2360037" cy="1479984"/>
          </a:xfrm>
          <a:prstGeom prst="roundRect">
            <a:avLst/>
          </a:prstGeom>
          <a:noFill/>
          <a:ln>
            <a:solidFill>
              <a:srgbClr val="00B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2976367" y="5393697"/>
            <a:ext cx="154027" cy="23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4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/>
          <p:cNvSpPr/>
          <p:nvPr/>
        </p:nvSpPr>
        <p:spPr>
          <a:xfrm>
            <a:off x="483795" y="5860526"/>
            <a:ext cx="3786453" cy="879826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58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41595" y="129613"/>
            <a:ext cx="88585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ambria" charset="0"/>
                <a:ea typeface="Cambria" charset="0"/>
                <a:cs typeface="Cambria" charset="0"/>
              </a:rPr>
              <a:t>Further improvements</a:t>
            </a:r>
            <a:endParaRPr lang="en-GB" sz="3200" dirty="0">
              <a:solidFill>
                <a:srgbClr val="1F497D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537960" y="477630"/>
            <a:ext cx="5645719" cy="536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cxnSp>
        <p:nvCxnSpPr>
          <p:cNvPr id="8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3777" y="1013354"/>
            <a:ext cx="1179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" panose="02040503050406030204" pitchFamily="18" charset="0"/>
              </a:rPr>
              <a:t>Other improvements are under development to optimize the present upgraded prototype</a:t>
            </a: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2781" y="1407525"/>
            <a:ext cx="3622995" cy="5289126"/>
          </a:xfrm>
          <a:prstGeom prst="rect">
            <a:avLst/>
          </a:prstGeom>
        </p:spPr>
      </p:pic>
      <p:pic>
        <p:nvPicPr>
          <p:cNvPr id="49" name="Picture 1" descr="image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37" y="2509550"/>
            <a:ext cx="4067217" cy="3085076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25361" y="3655276"/>
            <a:ext cx="1123950" cy="123825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>
            <a:stCxn id="10" idx="3"/>
          </p:cNvCxnSpPr>
          <p:nvPr/>
        </p:nvCxnSpPr>
        <p:spPr>
          <a:xfrm flipV="1">
            <a:off x="2549311" y="4118614"/>
            <a:ext cx="2165564" cy="155787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5057" y="1546553"/>
            <a:ext cx="4128622" cy="334697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83795" y="5973392"/>
            <a:ext cx="3898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mbria" panose="02040503050406030204" pitchFamily="18" charset="0"/>
              </a:rPr>
              <a:t>Renovation of the mechanical layout  ( last layout in 1989)</a:t>
            </a:r>
            <a:endParaRPr lang="en-GB" sz="2000" dirty="0">
              <a:latin typeface="Cambria" panose="02040503050406030204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6828" y="1739418"/>
            <a:ext cx="4278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GB" sz="2400" b="1" dirty="0" smtClean="0">
                <a:latin typeface="Cambria" panose="02040503050406030204" pitchFamily="18" charset="0"/>
              </a:rPr>
              <a:t>Mechanical improvements</a:t>
            </a:r>
            <a:endParaRPr lang="en-GB" sz="24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33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2286022" y="176153"/>
            <a:ext cx="2482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cxnSp>
        <p:nvCxnSpPr>
          <p:cNvPr id="8" name="Straight Connector 6"/>
          <p:cNvCxnSpPr/>
          <p:nvPr/>
        </p:nvCxnSpPr>
        <p:spPr>
          <a:xfrm>
            <a:off x="4064000" y="482990"/>
            <a:ext cx="8132379" cy="4763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118761" y="1410208"/>
            <a:ext cx="1146660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8" indent="-342908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r>
              <a:rPr lang="en-GB" sz="24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0 MHz amplifier </a:t>
            </a:r>
            <a:r>
              <a:rPr lang="en-GB" sz="24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after 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EYETS 2015-16</a:t>
            </a:r>
          </a:p>
          <a:p>
            <a:pPr marL="342908" indent="-342908">
              <a:spcBef>
                <a:spcPct val="20000"/>
              </a:spcBef>
              <a:buClr>
                <a:schemeClr val="accent5"/>
              </a:buClr>
              <a:buFont typeface="Wingdings" charset="2"/>
              <a:buChar char="v"/>
            </a:pPr>
            <a:endParaRPr lang="en-GB" sz="2400" b="1" dirty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5"/>
              </a:buClr>
            </a:pPr>
            <a:endParaRPr lang="en-GB" sz="2400" b="1" dirty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10 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MHz amplifier after </a:t>
            </a: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YETS 2017-18</a:t>
            </a:r>
          </a:p>
          <a:p>
            <a:pPr marL="342900" indent="-342900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>
              <a:latin typeface="Cambria" panose="02040503050406030204" pitchFamily="18" charset="0"/>
            </a:endParaRPr>
          </a:p>
          <a:p>
            <a:pPr marL="355609" indent="-355609"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FontTx/>
              <a:buChar char="•"/>
            </a:pPr>
            <a:endParaRPr lang="en-GB" sz="2400" b="1" dirty="0" smtClean="0">
              <a:latin typeface="Constantia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r>
              <a:rPr lang="en-GB" sz="2400" b="1" dirty="0" smtClean="0">
                <a:latin typeface="Cambria" panose="02040503050406030204" pitchFamily="18" charset="0"/>
              </a:rPr>
              <a:t>Solid state upgrade strategy</a:t>
            </a: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 smtClean="0">
              <a:latin typeface="Cambria" panose="02040503050406030204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rgbClr val="0070C0"/>
              </a:buClr>
              <a:buFont typeface="Wingdings" charset="2"/>
              <a:buChar char="v"/>
            </a:pPr>
            <a:endParaRPr lang="en-GB" sz="2400" b="1" dirty="0">
              <a:latin typeface="Cambria" panose="02040503050406030204" pitchFamily="18" charset="0"/>
            </a:endParaRPr>
          </a:p>
          <a:p>
            <a:pPr marL="355609" indent="-355609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Font typeface="Wingdings" charset="2"/>
              <a:buChar char="v"/>
            </a:pPr>
            <a:r>
              <a:rPr lang="en-GB" sz="2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2017-18 plan</a:t>
            </a:r>
            <a:endParaRPr lang="en-GB" sz="2400" b="1" dirty="0" smtClean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69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1704</TotalTime>
  <Words>768</Words>
  <Application>Microsoft Office PowerPoint</Application>
  <PresentationFormat>Widescreen</PresentationFormat>
  <Paragraphs>215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Bookman Old Style</vt:lpstr>
      <vt:lpstr>Calibri</vt:lpstr>
      <vt:lpstr>Calibri Light</vt:lpstr>
      <vt:lpstr>Cambria</vt:lpstr>
      <vt:lpstr>Cambria Math</vt:lpstr>
      <vt:lpstr>Constantia</vt:lpstr>
      <vt:lpstr>Wingdings</vt:lpstr>
      <vt:lpstr>Office Theme</vt:lpstr>
      <vt:lpstr>10 MHz cavities amplifier upgrade and 2017 measurement plans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Giorgia Favia</dc:creator>
  <cp:lastModifiedBy>Giorgia Favia</cp:lastModifiedBy>
  <cp:revision>55</cp:revision>
  <dcterms:created xsi:type="dcterms:W3CDTF">2017-08-30T08:59:13Z</dcterms:created>
  <dcterms:modified xsi:type="dcterms:W3CDTF">2017-08-31T13:23:57Z</dcterms:modified>
</cp:coreProperties>
</file>