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73" r:id="rId3"/>
    <p:sldId id="295" r:id="rId4"/>
    <p:sldId id="285" r:id="rId5"/>
    <p:sldId id="306" r:id="rId6"/>
    <p:sldId id="299" r:id="rId7"/>
    <p:sldId id="307" r:id="rId8"/>
    <p:sldId id="258" r:id="rId9"/>
    <p:sldId id="262" r:id="rId10"/>
    <p:sldId id="263" r:id="rId11"/>
    <p:sldId id="264" r:id="rId12"/>
    <p:sldId id="274" r:id="rId13"/>
    <p:sldId id="305" r:id="rId14"/>
    <p:sldId id="290" r:id="rId15"/>
    <p:sldId id="292" r:id="rId16"/>
    <p:sldId id="280" r:id="rId17"/>
    <p:sldId id="275" r:id="rId18"/>
    <p:sldId id="282" r:id="rId19"/>
    <p:sldId id="268" r:id="rId20"/>
    <p:sldId id="286" r:id="rId21"/>
    <p:sldId id="272" r:id="rId22"/>
    <p:sldId id="271" r:id="rId23"/>
    <p:sldId id="287" r:id="rId24"/>
    <p:sldId id="26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4660"/>
  </p:normalViewPr>
  <p:slideViewPr>
    <p:cSldViewPr snapToGrid="0">
      <p:cViewPr>
        <p:scale>
          <a:sx n="100" d="100"/>
          <a:sy n="100" d="100"/>
        </p:scale>
        <p:origin x="172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412B7-28AE-4B27-85D1-9031DF6C59B8}" type="datetimeFigureOut">
              <a:rPr lang="en-GB" smtClean="0"/>
              <a:t>31/08/2017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5A32E-A52F-4F57-B1D6-B83024814D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44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8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40 MHz Cavity Measured by</a:t>
            </a:r>
            <a:r>
              <a:rPr lang="en-US" baseline="0" dirty="0" smtClean="0"/>
              <a:t> us on 040417</a:t>
            </a:r>
          </a:p>
          <a:p>
            <a:r>
              <a:rPr lang="en-US" baseline="0" dirty="0" smtClean="0"/>
              <a:t>80 MHz Measured by CV (???) for tuner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076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Cutoff of TM01 a=73 mm =&gt; 1.572 GHz</a:t>
            </a:r>
            <a:r>
              <a:rPr lang="en-GB" dirty="0" smtClean="0"/>
              <a:t> (Simple Cav Model)</a:t>
            </a:r>
          </a:p>
          <a:p>
            <a:r>
              <a:rPr lang="en-US" dirty="0" smtClean="0"/>
              <a:t>Cutoff of TM01 a=103 mm =&gt; 1.114 GHz</a:t>
            </a:r>
            <a:r>
              <a:rPr lang="en-GB" dirty="0" smtClean="0"/>
              <a:t> (Simplified bellow inner Radius)</a:t>
            </a:r>
          </a:p>
          <a:p>
            <a:r>
              <a:rPr lang="en-US" dirty="0" smtClean="0"/>
              <a:t>1.491 GHz, for cut off of TM01 =&gt; a =76.96 mm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37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Show abs </a:t>
            </a:r>
            <a:r>
              <a:rPr lang="en-US" dirty="0" smtClean="0"/>
              <a:t>or (real &amp; imaginary)…check with Alex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521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400 meter </a:t>
            </a:r>
            <a:r>
              <a:rPr lang="en-US" dirty="0" err="1" smtClean="0"/>
              <a:t>wakelength</a:t>
            </a:r>
            <a:r>
              <a:rPr lang="en-US" dirty="0" smtClean="0"/>
              <a:t>, decays</a:t>
            </a:r>
            <a:r>
              <a:rPr lang="en-US" baseline="0" dirty="0" smtClean="0"/>
              <a:t> down to -8.75 dB</a:t>
            </a:r>
          </a:p>
          <a:p>
            <a:r>
              <a:rPr lang="en-US" baseline="0" dirty="0" smtClean="0"/>
              <a:t>2.370 meter long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92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VAT</a:t>
            </a:r>
            <a:r>
              <a:rPr lang="en-US" baseline="0" dirty="0" smtClean="0"/>
              <a:t> UHV Gate Valve Series 108 Order No. 10844-Xe44-BIH1 DN 160 Flange X Dimensional Drawing 544734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749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88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NEXT TO OBJECTS? =&gt; Extra Effects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35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5A32E-A52F-4F57-B1D6-B83024814D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1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30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929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30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842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99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962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432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15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04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895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9135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37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06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11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122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240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79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4F71D643-8EFE-4CFC-8B4C-2A0CB76254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58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on PS Longitudinal Impedance Model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B. Popovic</a:t>
            </a:r>
          </a:p>
          <a:p>
            <a:r>
              <a:rPr lang="en-US" dirty="0" smtClean="0"/>
              <a:t>31/08/17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90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5090" y="1325563"/>
            <a:ext cx="7950644" cy="466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KFA45</a:t>
            </a:r>
            <a:r>
              <a:rPr lang="en-US" dirty="0" smtClean="0"/>
              <a:t>: Comparing Wakefield Simulation Results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26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KFA79: Models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648" y="895205"/>
            <a:ext cx="2919232" cy="2123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914" t="7173" r="20700" b="8117"/>
          <a:stretch/>
        </p:blipFill>
        <p:spPr>
          <a:xfrm>
            <a:off x="5317949" y="2979866"/>
            <a:ext cx="3429036" cy="31424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7227" t="6964" r="25497" b="7321"/>
          <a:stretch/>
        </p:blipFill>
        <p:spPr>
          <a:xfrm>
            <a:off x="1208605" y="3066648"/>
            <a:ext cx="2872623" cy="306441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708686" y="492542"/>
            <a:ext cx="2758140" cy="2526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98717" y="2870945"/>
            <a:ext cx="41088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New Longitudinal Impedance Model</a:t>
            </a:r>
            <a:endParaRPr lang="en-GB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230895" y="525873"/>
            <a:ext cx="31598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Previous Impedance Model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99074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KFA79: </a:t>
            </a:r>
            <a:r>
              <a:rPr lang="en-US" dirty="0"/>
              <a:t>Comparing Wakefield Simulation Results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79698"/>
            <a:ext cx="8226425" cy="455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KFA71: Preliminary </a:t>
            </a:r>
            <a:r>
              <a:rPr lang="en-US" dirty="0"/>
              <a:t>Wakefield Simulation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/>
          <a:srcRect l="48651" t="12581" b="5057"/>
          <a:stretch/>
        </p:blipFill>
        <p:spPr>
          <a:xfrm>
            <a:off x="5135391" y="965584"/>
            <a:ext cx="3804224" cy="2888254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197" y="3685469"/>
            <a:ext cx="5102363" cy="24080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702" y="1005566"/>
            <a:ext cx="4537618" cy="4667421"/>
          </a:xfrm>
        </p:spPr>
        <p:txBody>
          <a:bodyPr/>
          <a:lstStyle/>
          <a:p>
            <a:r>
              <a:rPr lang="en-US" dirty="0"/>
              <a:t>Preliminary Wakefield Results</a:t>
            </a:r>
          </a:p>
          <a:p>
            <a:pPr lvl="1"/>
            <a:r>
              <a:rPr lang="en-US" dirty="0"/>
              <a:t>Need to run longer </a:t>
            </a:r>
            <a:r>
              <a:rPr lang="en-US" dirty="0" err="1"/>
              <a:t>wakelength</a:t>
            </a:r>
            <a:r>
              <a:rPr lang="en-US" dirty="0"/>
              <a:t> to further resolve </a:t>
            </a:r>
            <a:r>
              <a:rPr lang="en-US" dirty="0" smtClean="0"/>
              <a:t>peaks</a:t>
            </a:r>
            <a:endParaRPr lang="en-US" dirty="0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693" y="4070165"/>
            <a:ext cx="3817620" cy="180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UHV Gate Valve: CST Models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801" t="12060" r="21043" b="22257"/>
          <a:stretch/>
        </p:blipFill>
        <p:spPr>
          <a:xfrm>
            <a:off x="4916581" y="3739001"/>
            <a:ext cx="4206911" cy="23509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388" t="16835" r="21087" b="19517"/>
          <a:stretch/>
        </p:blipFill>
        <p:spPr>
          <a:xfrm>
            <a:off x="4916581" y="1055944"/>
            <a:ext cx="4206911" cy="2299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77593" y="71756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 </a:t>
            </a:r>
            <a:r>
              <a:rPr lang="en-US" dirty="0" smtClean="0"/>
              <a:t>Impedance Model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72798" y="3354929"/>
            <a:ext cx="358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Longitudinal Impedance Model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96" y="3387511"/>
            <a:ext cx="4662985" cy="2737303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78503" y="1004244"/>
            <a:ext cx="5182756" cy="4667421"/>
          </a:xfrm>
        </p:spPr>
        <p:txBody>
          <a:bodyPr/>
          <a:lstStyle/>
          <a:p>
            <a:r>
              <a:rPr lang="en-US" dirty="0" smtClean="0"/>
              <a:t>10 Valves total</a:t>
            </a:r>
          </a:p>
          <a:p>
            <a:r>
              <a:rPr lang="en-US" dirty="0" smtClean="0"/>
              <a:t>No internal model available</a:t>
            </a:r>
          </a:p>
          <a:p>
            <a:pPr lvl="1"/>
            <a:r>
              <a:rPr lang="en-US" dirty="0" smtClean="0"/>
              <a:t>Not included in previous model</a:t>
            </a:r>
          </a:p>
          <a:p>
            <a:pPr lvl="1"/>
            <a:r>
              <a:rPr lang="en-US" dirty="0" smtClean="0"/>
              <a:t>Proprietary</a:t>
            </a:r>
          </a:p>
          <a:p>
            <a:pPr lvl="1"/>
            <a:r>
              <a:rPr lang="en-US" dirty="0" smtClean="0"/>
              <a:t>Drawn using datasheet</a:t>
            </a:r>
          </a:p>
          <a:p>
            <a:pPr lvl="1"/>
            <a:r>
              <a:rPr lang="en-US" dirty="0" smtClean="0"/>
              <a:t>Measurements necessary</a:t>
            </a:r>
          </a:p>
        </p:txBody>
      </p:sp>
    </p:spTree>
    <p:extLst>
      <p:ext uri="{BB962C8B-B14F-4D97-AF65-F5344CB8AC3E}">
        <p14:creationId xmlns:p14="http://schemas.microsoft.com/office/powerpoint/2010/main" val="285264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Gate Valve: </a:t>
            </a:r>
            <a:r>
              <a:rPr lang="en-US" dirty="0" smtClean="0"/>
              <a:t>Measurement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pic>
        <p:nvPicPr>
          <p:cNvPr id="6" name="Picture 2" descr="https://lh3.googleusercontent.com/DhOl3-2z1z8j5_kUxMO-gmfN57eeankcpcmPtF-hjgbSTtPnCTHlm8c-v3XoY1-DefOovtACcElAwdultGu3M7lKSVa51cDtheI1DNrme6x7MEzfJN7euSKamRwuhu9xt3BsdKiA7e6kdQurq3Pm8QzdUFf1TaWwSyfQks1O3WHpIk1MJGjgqsiRR3KT9l04VSkzzxVkMmIW67YnbwbQiV8q0bCWHwH52-8pviCCtdpFaX8sd1T_JrU6blFXdLN2IRRnCnywpcGmPU-FXual6cQpNLP-ImBRzXmVtHK4uK_smCQ86Qr2B8p69FVgNADioXikPQOn1ptkIREPG9lqpcnL6fJsuc1gdPxxhQWY5z_-5a64V7S1PCvqk51K1kF1bvBhPrYw8LnahpjJIe93ThAN-sdno0iYQ903i4ewZ3Y8qrTOYo3dtewQpR9NycOzUCNYfCbMNRx0Yb7I1CtXDSCbRERZdLA-eZjpdNKFAH-VRHJphtQTO1YlbZiUpYjWkbwNEzgfGB9wF7pNxqt9iygt5UN1F271iPbrAB_zLb1TRyapb_3Rbmjt9MauRmmJcbLViBY-bOLU-bfPFURAJ0aJ4_j_8CDnuGZ65eQwrqh5BuFvMsAz4G1ecQ=w1858-h1045-n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0" t="23761" r="10891"/>
          <a:stretch/>
        </p:blipFill>
        <p:spPr bwMode="auto">
          <a:xfrm>
            <a:off x="1395880" y="3537408"/>
            <a:ext cx="3791917" cy="248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487" y="1104388"/>
            <a:ext cx="3193428" cy="45010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2121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Measured using probe method</a:t>
            </a:r>
          </a:p>
          <a:p>
            <a:r>
              <a:rPr lang="en-US" dirty="0" smtClean="0"/>
              <a:t>Setup closed at both ends</a:t>
            </a:r>
          </a:p>
          <a:p>
            <a:pPr lvl="1"/>
            <a:r>
              <a:rPr lang="en-US" dirty="0" smtClean="0"/>
              <a:t>Traps travelling wave modes</a:t>
            </a:r>
          </a:p>
          <a:p>
            <a:pPr lvl="1"/>
            <a:r>
              <a:rPr lang="en-US" dirty="0" smtClean="0"/>
              <a:t>TE</a:t>
            </a:r>
            <a:r>
              <a:rPr lang="en-US" baseline="-25000" dirty="0" smtClean="0"/>
              <a:t>11p</a:t>
            </a:r>
          </a:p>
          <a:p>
            <a:r>
              <a:rPr lang="en-US" dirty="0" smtClean="0"/>
              <a:t>Investigated resonances at</a:t>
            </a:r>
          </a:p>
          <a:p>
            <a:pPr lvl="1"/>
            <a:r>
              <a:rPr lang="en-US" dirty="0" smtClean="0"/>
              <a:t>1.2 GHz, 1.34 GHz &amp; 1.5 GHz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13130" y="1220318"/>
            <a:ext cx="122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 Valves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377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UHV Gate Valve: </a:t>
            </a:r>
            <a:r>
              <a:rPr lang="en-US" dirty="0" smtClean="0"/>
              <a:t>Comparing Measurement &amp; Simulation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989" t="16351" r="1414" b="6190"/>
          <a:stretch/>
        </p:blipFill>
        <p:spPr>
          <a:xfrm>
            <a:off x="809588" y="1065255"/>
            <a:ext cx="7267612" cy="505573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322268" y="1809171"/>
            <a:ext cx="5174132" cy="3234204"/>
            <a:chOff x="1403524" y="2035375"/>
            <a:chExt cx="6898843" cy="4312272"/>
          </a:xfrm>
        </p:grpSpPr>
        <p:sp>
          <p:nvSpPr>
            <p:cNvPr id="5" name="TextBox 4"/>
            <p:cNvSpPr txBox="1"/>
            <p:nvPr/>
          </p:nvSpPr>
          <p:spPr>
            <a:xfrm>
              <a:off x="1403524" y="2310862"/>
              <a:ext cx="78072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111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71596" y="2588339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00206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002060"/>
                  </a:solidFill>
                </a:rPr>
                <a:t>112</a:t>
              </a:r>
              <a:endParaRPr lang="en-GB" sz="135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45448" y="2924267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113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15072" y="2310862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116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15072" y="4973922"/>
              <a:ext cx="1682512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 smtClean="0">
                  <a:solidFill>
                    <a:srgbClr val="FF0000"/>
                  </a:solidFill>
                </a:rPr>
                <a:t>TE</a:t>
              </a:r>
              <a:r>
                <a:rPr lang="en-US" sz="1350" b="1" baseline="-25000" dirty="0" smtClean="0">
                  <a:solidFill>
                    <a:srgbClr val="FF0000"/>
                  </a:solidFill>
                </a:rPr>
                <a:t>116</a:t>
              </a:r>
              <a:endParaRPr lang="en-US" sz="1350" b="1" baseline="-25000" dirty="0">
                <a:solidFill>
                  <a:srgbClr val="FF0000"/>
                </a:solidFill>
              </a:endParaRP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1345.67 MHz 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1442</a:t>
              </a:r>
            </a:p>
            <a:p>
              <a:endParaRPr lang="en-GB" sz="135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34951" y="2320690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117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08871" y="5393539"/>
              <a:ext cx="1502976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FF0000"/>
                  </a:solidFill>
                </a:rPr>
                <a:t>111</a:t>
              </a:r>
              <a:r>
                <a:rPr lang="en-US" sz="1350" b="1" dirty="0"/>
                <a:t> 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1207.04 MHz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2352</a:t>
              </a:r>
              <a:endParaRPr lang="en-GB" sz="135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12820" y="2669532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TE</a:t>
              </a:r>
              <a:r>
                <a:rPr lang="en-US" sz="1350" b="1" baseline="-25000" dirty="0">
                  <a:solidFill>
                    <a:schemeClr val="accent6"/>
                  </a:solidFill>
                </a:rPr>
                <a:t>115</a:t>
              </a:r>
              <a:endParaRPr lang="en-GB" sz="1350" b="1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53936" y="2035375"/>
              <a:ext cx="7891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002060"/>
                  </a:solidFill>
                </a:rPr>
                <a:t>TE</a:t>
              </a:r>
              <a:r>
                <a:rPr lang="en-US" sz="1350" b="1" baseline="-25000" dirty="0">
                  <a:solidFill>
                    <a:srgbClr val="002060"/>
                  </a:solidFill>
                </a:rPr>
                <a:t>118</a:t>
              </a:r>
              <a:endParaRPr lang="en-GB" sz="1350" b="1" baseline="-25000" dirty="0">
                <a:solidFill>
                  <a:srgbClr val="00206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53936" y="3230532"/>
              <a:ext cx="1448431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Cavity Mode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TM</a:t>
              </a:r>
              <a:r>
                <a:rPr lang="en-US" sz="1350" b="1" baseline="-25000" dirty="0">
                  <a:solidFill>
                    <a:srgbClr val="FF0000"/>
                  </a:solidFill>
                </a:rPr>
                <a:t>010</a:t>
              </a:r>
              <a:endParaRPr lang="en-GB" sz="1350" b="1" baseline="-25000" dirty="0">
                <a:solidFill>
                  <a:srgbClr val="FF0000"/>
                </a:solidFill>
              </a:endParaRP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1504.18</a:t>
              </a:r>
            </a:p>
            <a:p>
              <a:r>
                <a:rPr lang="en-US" sz="1350" b="1" dirty="0">
                  <a:solidFill>
                    <a:srgbClr val="FF0000"/>
                  </a:solidFill>
                </a:rPr>
                <a:t>Q: 1184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1686189" y="4325851"/>
              <a:ext cx="437147" cy="1067688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4815072" y="3717627"/>
              <a:ext cx="351807" cy="121644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6625395" y="1527844"/>
            <a:ext cx="5918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002060"/>
                </a:solidFill>
              </a:rPr>
              <a:t>TE</a:t>
            </a:r>
            <a:r>
              <a:rPr lang="en-US" sz="1350" b="1" baseline="-25000" dirty="0">
                <a:solidFill>
                  <a:srgbClr val="002060"/>
                </a:solidFill>
              </a:rPr>
              <a:t>119</a:t>
            </a:r>
            <a:endParaRPr lang="en-GB" sz="1350" b="1" baseline="-250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29437" y="4142885"/>
            <a:ext cx="5918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002060"/>
                </a:solidFill>
              </a:rPr>
              <a:t>TE</a:t>
            </a:r>
            <a:r>
              <a:rPr lang="en-US" sz="1350" b="1" baseline="-25000" dirty="0">
                <a:solidFill>
                  <a:srgbClr val="002060"/>
                </a:solidFill>
              </a:rPr>
              <a:t>114</a:t>
            </a:r>
            <a:endParaRPr lang="en-GB" sz="1350" b="1" baseline="-25000" dirty="0">
              <a:solidFill>
                <a:srgbClr val="002060"/>
              </a:solidFill>
            </a:endParaRPr>
          </a:p>
        </p:txBody>
      </p:sp>
      <p:cxnSp>
        <p:nvCxnSpPr>
          <p:cNvPr id="24" name="Straight Arrow Connector 23"/>
          <p:cNvCxnSpPr>
            <a:stCxn id="19" idx="0"/>
          </p:cNvCxnSpPr>
          <p:nvPr/>
        </p:nvCxnSpPr>
        <p:spPr>
          <a:xfrm flipV="1">
            <a:off x="5953239" y="2590800"/>
            <a:ext cx="554241" cy="114739"/>
          </a:xfrm>
          <a:prstGeom prst="straightConnector1">
            <a:avLst/>
          </a:prstGeom>
          <a:ln w="19050">
            <a:solidFill>
              <a:srgbClr val="3299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5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4" y="936309"/>
            <a:ext cx="8782272" cy="5167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Gate Valve: </a:t>
            </a:r>
            <a:r>
              <a:rPr lang="en-US" dirty="0" smtClean="0"/>
              <a:t>TM</a:t>
            </a:r>
            <a:r>
              <a:rPr lang="en-US" baseline="-25000" dirty="0" smtClean="0"/>
              <a:t>010</a:t>
            </a:r>
            <a:r>
              <a:rPr lang="en-US" dirty="0" smtClean="0"/>
              <a:t> Cavity Mode in the Valve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41450"/>
              </p:ext>
            </p:extLst>
          </p:nvPr>
        </p:nvGraphicFramePr>
        <p:xfrm>
          <a:off x="203834" y="1690689"/>
          <a:ext cx="4284348" cy="14917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1087"/>
                <a:gridCol w="1071087"/>
                <a:gridCol w="1071087"/>
                <a:gridCol w="1071087"/>
              </a:tblGrid>
              <a:tr h="414167">
                <a:tc>
                  <a:txBody>
                    <a:bodyPr/>
                    <a:lstStyle/>
                    <a:p>
                      <a:pPr algn="ctr"/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Eigenmode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Simulation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Wakefield Simulation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Measured</a:t>
                      </a:r>
                      <a:endParaRPr lang="en-GB" sz="1200" b="1" dirty="0"/>
                    </a:p>
                  </a:txBody>
                  <a:tcPr/>
                </a:tc>
              </a:tr>
              <a:tr h="3680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Res.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Freq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1.503 GHz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1.496 GHz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1.504 GHz</a:t>
                      </a:r>
                      <a:endParaRPr lang="en-GB" sz="1200" b="1" dirty="0"/>
                    </a:p>
                  </a:txBody>
                  <a:tcPr/>
                </a:tc>
              </a:tr>
              <a:tr h="29851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1294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1206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1184</a:t>
                      </a:r>
                      <a:endParaRPr lang="en-GB" sz="1200" b="1" dirty="0"/>
                    </a:p>
                  </a:txBody>
                  <a:tcPr/>
                </a:tc>
              </a:tr>
              <a:tr h="3680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 Shunt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39.0k</a:t>
                      </a:r>
                      <a:r>
                        <a:rPr lang="en-US" sz="1200" baseline="0" dirty="0" smtClean="0"/>
                        <a:t> Ohm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36.2k</a:t>
                      </a:r>
                      <a:r>
                        <a:rPr lang="en-US" sz="1200" baseline="0" dirty="0" smtClean="0"/>
                        <a:t> Ohm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GB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4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Bellows: Wakefield Simulations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31608" b="34432"/>
          <a:stretch/>
        </p:blipFill>
        <p:spPr>
          <a:xfrm>
            <a:off x="310716" y="4351019"/>
            <a:ext cx="7932377" cy="158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4717" t="9448" r="24039" b="9610"/>
          <a:stretch/>
        </p:blipFill>
        <p:spPr>
          <a:xfrm>
            <a:off x="5736717" y="1036243"/>
            <a:ext cx="3173693" cy="29495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844" y="837098"/>
            <a:ext cx="5363755" cy="3148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95277" y="688086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ST0580970_01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251337" y="363088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ST0580970_01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51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RF Cavities major portion of the impedance budge</a:t>
            </a:r>
            <a:r>
              <a:rPr lang="en-GB" dirty="0" smtClean="0"/>
              <a:t>t</a:t>
            </a:r>
          </a:p>
          <a:p>
            <a:pPr lvl="1"/>
            <a:r>
              <a:rPr lang="en-US" dirty="0" smtClean="0"/>
              <a:t>How accurate is it to model them without feedback system?</a:t>
            </a:r>
          </a:p>
          <a:p>
            <a:pPr lvl="1"/>
            <a:r>
              <a:rPr lang="en-US" dirty="0" smtClean="0"/>
              <a:t>HOM couplers</a:t>
            </a:r>
          </a:p>
          <a:p>
            <a:pPr lvl="2"/>
            <a:r>
              <a:rPr lang="en-US" dirty="0" smtClean="0"/>
              <a:t>How important?</a:t>
            </a:r>
          </a:p>
          <a:p>
            <a:pPr lvl="2"/>
            <a:r>
              <a:rPr lang="en-US" dirty="0" smtClean="0"/>
              <a:t>How to simulate with Wakefield &amp; </a:t>
            </a:r>
            <a:r>
              <a:rPr lang="en-US" dirty="0" err="1" smtClean="0"/>
              <a:t>Eigenmode</a:t>
            </a:r>
            <a:r>
              <a:rPr lang="en-US" dirty="0" smtClean="0"/>
              <a:t>?</a:t>
            </a:r>
          </a:p>
          <a:p>
            <a:r>
              <a:rPr lang="en-US" dirty="0" smtClean="0"/>
              <a:t>Ferrite Kickers</a:t>
            </a:r>
          </a:p>
          <a:p>
            <a:pPr lvl="1"/>
            <a:r>
              <a:rPr lang="en-US" dirty="0" smtClean="0"/>
              <a:t>Need to confirm ferrite material parameters</a:t>
            </a:r>
          </a:p>
          <a:p>
            <a:pPr lvl="2"/>
            <a:r>
              <a:rPr lang="en-US" dirty="0" smtClean="0"/>
              <a:t>Sample measurement</a:t>
            </a:r>
          </a:p>
          <a:p>
            <a:pPr lvl="1"/>
            <a:r>
              <a:rPr lang="en-US" dirty="0" smtClean="0"/>
              <a:t>Measurement of the KFA71 spare</a:t>
            </a:r>
          </a:p>
          <a:p>
            <a:pPr lvl="2"/>
            <a:r>
              <a:rPr lang="en-US" dirty="0" smtClean="0"/>
              <a:t>Help to confirm ferrite material parameters</a:t>
            </a:r>
          </a:p>
          <a:p>
            <a:pPr lvl="2"/>
            <a:r>
              <a:rPr lang="en-US" dirty="0" smtClean="0"/>
              <a:t>Would confirm other kickers models as well</a:t>
            </a:r>
          </a:p>
          <a:p>
            <a:pPr lvl="1"/>
            <a:r>
              <a:rPr lang="en-US" dirty="0" smtClean="0"/>
              <a:t>Modeling and simulation of the other kickers</a:t>
            </a:r>
          </a:p>
          <a:p>
            <a:pPr lvl="2"/>
            <a:r>
              <a:rPr lang="en-US" dirty="0"/>
              <a:t>KFA4, KFA13 &amp; </a:t>
            </a:r>
            <a:r>
              <a:rPr lang="en-US" dirty="0" smtClean="0"/>
              <a:t>KFA21</a:t>
            </a:r>
            <a:endParaRPr lang="en-US" b="1" dirty="0" smtClean="0"/>
          </a:p>
          <a:p>
            <a:r>
              <a:rPr lang="en-US" dirty="0" smtClean="0"/>
              <a:t>Passive Elements</a:t>
            </a:r>
          </a:p>
          <a:p>
            <a:pPr lvl="1"/>
            <a:r>
              <a:rPr lang="en-US" dirty="0" smtClean="0"/>
              <a:t>PS Bellows</a:t>
            </a:r>
          </a:p>
          <a:p>
            <a:pPr lvl="2"/>
            <a:r>
              <a:rPr lang="en-US" dirty="0" smtClean="0"/>
              <a:t>Investigate other variations</a:t>
            </a:r>
          </a:p>
          <a:p>
            <a:pPr lvl="2"/>
            <a:r>
              <a:rPr lang="en-US" dirty="0" smtClean="0"/>
              <a:t>Investigate effects of its proximity to other objects</a:t>
            </a:r>
          </a:p>
          <a:p>
            <a:pPr lvl="1"/>
            <a:r>
              <a:rPr lang="en-US" dirty="0" smtClean="0"/>
              <a:t>Valves, transitions, etc.</a:t>
            </a:r>
          </a:p>
          <a:p>
            <a:pPr lvl="2"/>
            <a:r>
              <a:rPr lang="en-US" dirty="0" smtClean="0"/>
              <a:t>Machine survey to discover elements and their locations</a:t>
            </a:r>
          </a:p>
          <a:p>
            <a:pPr lvl="2"/>
            <a:r>
              <a:rPr lang="en-US" dirty="0" smtClean="0"/>
              <a:t>Start modeling the most numerous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0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Necessary to build a longitudinal impedance model of the PS machine</a:t>
            </a:r>
          </a:p>
          <a:p>
            <a:r>
              <a:rPr lang="en-US" dirty="0" smtClean="0"/>
              <a:t>Build CST models for Wakefield &amp; </a:t>
            </a:r>
            <a:r>
              <a:rPr lang="en-US" dirty="0" err="1" smtClean="0"/>
              <a:t>Eigenmode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From CATIA files (when available), otherwise 2D drawings</a:t>
            </a:r>
          </a:p>
          <a:p>
            <a:r>
              <a:rPr lang="en-US" dirty="0" smtClean="0"/>
              <a:t>Confirm Wakefield &amp; </a:t>
            </a:r>
            <a:r>
              <a:rPr lang="en-US" dirty="0" err="1" smtClean="0"/>
              <a:t>Eigenmode</a:t>
            </a:r>
            <a:r>
              <a:rPr lang="en-US" dirty="0" smtClean="0"/>
              <a:t> simulations with measurement (when possible and required)</a:t>
            </a:r>
          </a:p>
          <a:p>
            <a:pPr lvl="1"/>
            <a:r>
              <a:rPr lang="en-US" dirty="0" smtClean="0"/>
              <a:t>RF measurements</a:t>
            </a:r>
          </a:p>
          <a:p>
            <a:pPr lvl="1"/>
            <a:r>
              <a:rPr lang="en-US" dirty="0" smtClean="0"/>
              <a:t>MD’s</a:t>
            </a:r>
          </a:p>
          <a:p>
            <a:r>
              <a:rPr lang="en-US" dirty="0" smtClean="0"/>
              <a:t>Provide Alex with confirmed results for </a:t>
            </a:r>
            <a:r>
              <a:rPr lang="en-US" dirty="0" err="1" smtClean="0"/>
              <a:t>BLonD</a:t>
            </a:r>
            <a:r>
              <a:rPr lang="en-US" dirty="0" smtClean="0"/>
              <a:t> codes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9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/>
          <a:srcRect l="904" t="2393" r="53112" b="32998"/>
          <a:stretch/>
        </p:blipFill>
        <p:spPr>
          <a:xfrm>
            <a:off x="194310" y="1375474"/>
            <a:ext cx="4809279" cy="3699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 MHz HOM’s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9696" t="26165" r="2137" b="1252"/>
          <a:stretch/>
        </p:blipFill>
        <p:spPr>
          <a:xfrm>
            <a:off x="5106556" y="1375474"/>
            <a:ext cx="3962400" cy="3268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5562014"/>
            <a:ext cx="7528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E. Jensen, et. Al. “HIGHER </a:t>
            </a:r>
            <a:r>
              <a:rPr lang="en-GB" b="1" dirty="0"/>
              <a:t>ORDER MODE DAMPING OF THE CERN PS 40 MHZ </a:t>
            </a:r>
            <a:r>
              <a:rPr lang="en-GB" b="1" dirty="0" smtClean="0"/>
              <a:t>CAVITY”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Branko Popovic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008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40 MHz </a:t>
            </a:r>
            <a:r>
              <a:rPr lang="en-US" dirty="0" smtClean="0"/>
              <a:t>Measurements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With &amp; Without HOMs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35605"/>
            <a:ext cx="8226425" cy="45175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53107"/>
            <a:ext cx="760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E. Jensen, et. Al. “HIGHER </a:t>
            </a:r>
            <a:r>
              <a:rPr lang="en-GB" b="1" dirty="0"/>
              <a:t>ORDER MODE DAMPING OF THE CERN PS 40 MHZ </a:t>
            </a:r>
            <a:r>
              <a:rPr lang="en-GB" b="1" dirty="0" smtClean="0"/>
              <a:t>CAVITY”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247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</a:t>
            </a:r>
            <a:r>
              <a:rPr lang="en-US" b="1" baseline="-25000" dirty="0" smtClean="0"/>
              <a:t>119</a:t>
            </a:r>
            <a:r>
              <a:rPr lang="en-US" b="1" dirty="0" smtClean="0"/>
              <a:t> Cavity Mode in the Valve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88" y="1250740"/>
            <a:ext cx="7690984" cy="4525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3804" y="5401160"/>
            <a:ext cx="10705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TE</a:t>
            </a:r>
            <a:r>
              <a:rPr lang="en-US" sz="1350" baseline="-25000" dirty="0"/>
              <a:t>119</a:t>
            </a:r>
            <a:r>
              <a:rPr lang="en-US" sz="1350" dirty="0"/>
              <a:t> Mode</a:t>
            </a:r>
            <a:endParaRPr lang="en-GB" sz="13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588" y="1250740"/>
            <a:ext cx="4673128" cy="673332"/>
          </a:xfrm>
          <a:prstGeom prst="rect">
            <a:avLst/>
          </a:prstGeom>
        </p:spPr>
      </p:pic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6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UHV Valve Locations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970" y="929232"/>
            <a:ext cx="3536329" cy="49843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75" y="1946243"/>
            <a:ext cx="4257675" cy="2950369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73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Models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40 &amp; 80 MHz Cavities</a:t>
            </a:r>
          </a:p>
          <a:p>
            <a:pPr lvl="1"/>
            <a:r>
              <a:rPr lang="en-US" dirty="0" smtClean="0"/>
              <a:t>CST Models of the bare cavities created</a:t>
            </a:r>
          </a:p>
          <a:p>
            <a:pPr lvl="2"/>
            <a:r>
              <a:rPr lang="en-US" dirty="0" smtClean="0"/>
              <a:t>No HOM couplers or frequency tuners</a:t>
            </a:r>
          </a:p>
          <a:p>
            <a:pPr lvl="2"/>
            <a:r>
              <a:rPr lang="en-US" dirty="0" smtClean="0"/>
              <a:t>No feedbacks</a:t>
            </a:r>
          </a:p>
          <a:p>
            <a:r>
              <a:rPr lang="en-US" dirty="0"/>
              <a:t>Transmission Line Kickers </a:t>
            </a:r>
          </a:p>
          <a:p>
            <a:pPr lvl="1"/>
            <a:r>
              <a:rPr lang="en-US" dirty="0" smtClean="0"/>
              <a:t>CST Models of the KFA45, KFA71 &amp; KFA79 created</a:t>
            </a:r>
          </a:p>
          <a:p>
            <a:pPr lvl="2"/>
            <a:r>
              <a:rPr lang="en-US" dirty="0" smtClean="0"/>
              <a:t>Compare longitudinal impedances to previous CST models </a:t>
            </a:r>
            <a:r>
              <a:rPr lang="en-US" dirty="0"/>
              <a:t>(S. </a:t>
            </a:r>
            <a:r>
              <a:rPr lang="en-US" dirty="0" err="1"/>
              <a:t>Persichelli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Ferrite material from previous CST models (S. </a:t>
            </a:r>
            <a:r>
              <a:rPr lang="en-US" dirty="0" err="1" smtClean="0"/>
              <a:t>Persichelli</a:t>
            </a:r>
            <a:r>
              <a:rPr lang="en-US" dirty="0" smtClean="0"/>
              <a:t>)</a:t>
            </a:r>
          </a:p>
          <a:p>
            <a:r>
              <a:rPr lang="en-US" dirty="0" smtClean="0"/>
              <a:t>UHV Gate Valves</a:t>
            </a:r>
          </a:p>
          <a:p>
            <a:pPr lvl="1"/>
            <a:r>
              <a:rPr lang="en-US" dirty="0" smtClean="0"/>
              <a:t>10 Valves in the PS</a:t>
            </a:r>
          </a:p>
          <a:p>
            <a:pPr lvl="1"/>
            <a:r>
              <a:rPr lang="en-US" dirty="0" smtClean="0"/>
              <a:t>CST model (including internal mechanisms) created</a:t>
            </a:r>
          </a:p>
          <a:p>
            <a:pPr lvl="2"/>
            <a:r>
              <a:rPr lang="en-US" dirty="0" smtClean="0"/>
              <a:t>Model confirmed via measurements</a:t>
            </a:r>
          </a:p>
          <a:p>
            <a:r>
              <a:rPr lang="en-US" dirty="0" smtClean="0"/>
              <a:t>Standard Bellows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8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40/80 MHz Cavities: CST Models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440" r="15851"/>
          <a:stretch/>
        </p:blipFill>
        <p:spPr>
          <a:xfrm>
            <a:off x="72571" y="1184496"/>
            <a:ext cx="4397829" cy="382161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/>
          <a:srcRect l="22996" t="4764" r="23548" b="4800"/>
          <a:stretch/>
        </p:blipFill>
        <p:spPr>
          <a:xfrm>
            <a:off x="4470400" y="1184496"/>
            <a:ext cx="4601029" cy="3617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3764" y="863955"/>
            <a:ext cx="642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</a:t>
            </a:r>
            <a:r>
              <a:rPr lang="en-US" b="1" dirty="0" smtClean="0"/>
              <a:t>Models don’t include frequency tuners or HOM couplers</a:t>
            </a:r>
            <a:endParaRPr lang="en-GB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95803"/>
              </p:ext>
            </p:extLst>
          </p:nvPr>
        </p:nvGraphicFramePr>
        <p:xfrm>
          <a:off x="226060" y="4812833"/>
          <a:ext cx="4244340" cy="121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4780"/>
                <a:gridCol w="1414780"/>
                <a:gridCol w="1414780"/>
              </a:tblGrid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 MHz</a:t>
                      </a:r>
                      <a:r>
                        <a:rPr lang="en-US" sz="1400" baseline="0" dirty="0" smtClean="0"/>
                        <a:t> cavity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Eigenmode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Measured</a:t>
                      </a:r>
                      <a:endParaRPr lang="en-GB" sz="1400" b="1" dirty="0"/>
                    </a:p>
                  </a:txBody>
                  <a:tcPr/>
                </a:tc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Freq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39.03 MHz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40.06 MHz</a:t>
                      </a:r>
                      <a:endParaRPr lang="en-GB" sz="1400" b="1" dirty="0"/>
                    </a:p>
                  </a:txBody>
                  <a:tcPr/>
                </a:tc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25,795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13,352</a:t>
                      </a:r>
                      <a:endParaRPr lang="en-GB" sz="1400" b="1" dirty="0"/>
                    </a:p>
                  </a:txBody>
                  <a:tcPr/>
                </a:tc>
              </a:tr>
              <a:tr h="279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R/Q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33.7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412666"/>
              </p:ext>
            </p:extLst>
          </p:nvPr>
        </p:nvGraphicFramePr>
        <p:xfrm>
          <a:off x="4827089" y="4812833"/>
          <a:ext cx="4244340" cy="121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4780"/>
                <a:gridCol w="1414780"/>
                <a:gridCol w="1414780"/>
              </a:tblGrid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 MHz</a:t>
                      </a:r>
                      <a:r>
                        <a:rPr lang="en-US" sz="1400" baseline="0" dirty="0" smtClean="0"/>
                        <a:t> cavity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Eigenmode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Measured</a:t>
                      </a:r>
                      <a:endParaRPr lang="en-GB" sz="1400" b="1" dirty="0"/>
                    </a:p>
                  </a:txBody>
                  <a:tcPr/>
                </a:tc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Freq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79.96 MHz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80.11 MHz</a:t>
                      </a:r>
                      <a:endParaRPr lang="en-GB" sz="1400" b="1" dirty="0"/>
                    </a:p>
                  </a:txBody>
                  <a:tcPr/>
                </a:tc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37,246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19,300</a:t>
                      </a:r>
                      <a:endParaRPr lang="en-GB" sz="1400" b="1" dirty="0"/>
                    </a:p>
                  </a:txBody>
                  <a:tcPr/>
                </a:tc>
              </a:tr>
              <a:tr h="276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R/Q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57.4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71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40/80 MHz Cavities: Mechanical Short CST Model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059" y="914610"/>
            <a:ext cx="8124995" cy="28869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2011" y="5314405"/>
            <a:ext cx="1581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Current Model</a:t>
            </a:r>
            <a:endParaRPr lang="en-GB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3"/>
          <a:srcRect l="9514" t="26596" r="18041" b="25973"/>
          <a:stretch/>
        </p:blipFill>
        <p:spPr>
          <a:xfrm>
            <a:off x="447674" y="3801552"/>
            <a:ext cx="8258175" cy="222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Wakefield Simulation of the Closed Mechanical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629" y="2583427"/>
            <a:ext cx="8672091" cy="3551978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633" y="856846"/>
            <a:ext cx="4200753" cy="17265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94747" y="2077559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 at 1.49 GHz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6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40/80 MHz Cavities</a:t>
            </a:r>
            <a:r>
              <a:rPr lang="en-US" dirty="0" smtClean="0"/>
              <a:t>: Model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Shape of mechanical short is included</a:t>
            </a:r>
          </a:p>
          <a:p>
            <a:pPr lvl="1"/>
            <a:r>
              <a:rPr lang="en-US" dirty="0" smtClean="0"/>
              <a:t>Separate model of the mechanical short has been created</a:t>
            </a:r>
          </a:p>
          <a:p>
            <a:r>
              <a:rPr lang="en-US" dirty="0" smtClean="0"/>
              <a:t>Does not include tuners that adjust frequency</a:t>
            </a:r>
          </a:p>
          <a:p>
            <a:r>
              <a:rPr lang="en-US" dirty="0" smtClean="0"/>
              <a:t>Does not include HOM dampers</a:t>
            </a:r>
          </a:p>
          <a:p>
            <a:pPr lvl="1"/>
            <a:r>
              <a:rPr lang="en-US" dirty="0" smtClean="0"/>
              <a:t>Need to see how to implement this in Wakefield Simulations</a:t>
            </a:r>
          </a:p>
          <a:p>
            <a:pPr lvl="1"/>
            <a:r>
              <a:rPr lang="en-US" b="1" dirty="0" smtClean="0"/>
              <a:t>Effect of feedback systems?</a:t>
            </a:r>
          </a:p>
          <a:p>
            <a:r>
              <a:rPr lang="en-US" dirty="0" smtClean="0"/>
              <a:t>Options proposed for dealing with the feedback</a:t>
            </a:r>
            <a:endParaRPr lang="en-US" dirty="0" smtClean="0"/>
          </a:p>
          <a:p>
            <a:pPr lvl="1"/>
            <a:r>
              <a:rPr lang="en-US" dirty="0" smtClean="0"/>
              <a:t>Model </a:t>
            </a:r>
            <a:r>
              <a:rPr lang="en-US" dirty="0" smtClean="0"/>
              <a:t>cavity together with feedback loops as was done with the PS 10 MHz </a:t>
            </a:r>
            <a:r>
              <a:rPr lang="en-US" dirty="0" smtClean="0"/>
              <a:t>cavity</a:t>
            </a:r>
          </a:p>
          <a:p>
            <a:pPr lvl="1"/>
            <a:r>
              <a:rPr lang="en-US" dirty="0" smtClean="0"/>
              <a:t>Obtain </a:t>
            </a:r>
            <a:r>
              <a:rPr lang="en-US" dirty="0" smtClean="0"/>
              <a:t>impedance </a:t>
            </a:r>
            <a:r>
              <a:rPr lang="en-US" dirty="0" smtClean="0"/>
              <a:t>of 80 MHz cavity using measurements of gap voltage instead of modeling the feedback loops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07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 Kicker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Transverse impedance models </a:t>
            </a:r>
            <a:r>
              <a:rPr lang="en-US" dirty="0"/>
              <a:t>available </a:t>
            </a:r>
            <a:r>
              <a:rPr lang="en-US" dirty="0" smtClean="0"/>
              <a:t>(</a:t>
            </a:r>
            <a:r>
              <a:rPr lang="en-US" dirty="0"/>
              <a:t>S. </a:t>
            </a:r>
            <a:r>
              <a:rPr lang="en-US" dirty="0" err="1"/>
              <a:t>Persichelli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Longitudinal models to build </a:t>
            </a:r>
            <a:r>
              <a:rPr lang="en-US" dirty="0" smtClean="0"/>
              <a:t>upon</a:t>
            </a:r>
          </a:p>
          <a:p>
            <a:pPr lvl="1"/>
            <a:r>
              <a:rPr lang="en-US" dirty="0" smtClean="0"/>
              <a:t>8C11 </a:t>
            </a:r>
            <a:r>
              <a:rPr lang="en-US" dirty="0" smtClean="0"/>
              <a:t>material definition</a:t>
            </a:r>
          </a:p>
          <a:p>
            <a:r>
              <a:rPr lang="en-US" dirty="0" smtClean="0"/>
              <a:t>KFA4, KFA13, KFA21, KFA45, KFA71 &amp; KFA79 employ 8C11 Ferrite Material</a:t>
            </a:r>
          </a:p>
          <a:p>
            <a:pPr lvl="1"/>
            <a:r>
              <a:rPr lang="en-US" dirty="0" smtClean="0"/>
              <a:t>Double check </a:t>
            </a:r>
            <a:r>
              <a:rPr lang="en-US" dirty="0" smtClean="0"/>
              <a:t>ferrite data via measurement</a:t>
            </a:r>
          </a:p>
          <a:p>
            <a:pPr lvl="1"/>
            <a:r>
              <a:rPr lang="en-US" dirty="0" smtClean="0"/>
              <a:t>Model of KFA71 requested for RF-measurement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5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KFA45</a:t>
            </a:r>
            <a:r>
              <a:rPr lang="en-US" dirty="0" smtClean="0"/>
              <a:t>: Models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50" t="28157" r="3621" b="26322"/>
          <a:stretch/>
        </p:blipFill>
        <p:spPr>
          <a:xfrm>
            <a:off x="492756" y="1201427"/>
            <a:ext cx="4077871" cy="1443805"/>
          </a:xfrm>
          <a:prstGeom prst="rect">
            <a:avLst/>
          </a:prstGeom>
        </p:spPr>
      </p:pic>
      <p:pic>
        <p:nvPicPr>
          <p:cNvPr id="4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1817" t="6071" r="11450" b="5773"/>
          <a:stretch/>
        </p:blipFill>
        <p:spPr>
          <a:xfrm>
            <a:off x="5855805" y="514366"/>
            <a:ext cx="2695522" cy="219859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/>
          <a:srcRect l="27742" t="6453" r="26141" b="5550"/>
          <a:stretch/>
        </p:blipFill>
        <p:spPr>
          <a:xfrm>
            <a:off x="5344929" y="2757715"/>
            <a:ext cx="3485654" cy="3405775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5"/>
          <a:srcRect l="18285" t="-369" r="16822" b="369"/>
          <a:stretch/>
        </p:blipFill>
        <p:spPr>
          <a:xfrm>
            <a:off x="457200" y="2757715"/>
            <a:ext cx="4309198" cy="3400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86478" y="883800"/>
            <a:ext cx="31598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Previous Impedance Model</a:t>
            </a:r>
            <a:endParaRPr lang="en-GB" b="1" u="sng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Branko Popovic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31/08/2017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094749" y="2672724"/>
            <a:ext cx="41088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New Longitudinal Impedance Model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25182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79D8ED2D-8BDF-42E7-BDBD-2C13BD6F64D9}" vid="{24B2B84D-F246-44B9-9F66-E9121222DC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Status and Summary of the Measurement Results for</Template>
  <TotalTime>12113</TotalTime>
  <Words>904</Words>
  <Application>Microsoft Office PowerPoint</Application>
  <PresentationFormat>On-screen Show (4:3)</PresentationFormat>
  <Paragraphs>236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CERN(4-3)</vt:lpstr>
      <vt:lpstr>Update on PS Longitudinal Impedance Model</vt:lpstr>
      <vt:lpstr>Motivation</vt:lpstr>
      <vt:lpstr>Overview of Models so Far</vt:lpstr>
      <vt:lpstr>40/80 MHz Cavities: CST Models</vt:lpstr>
      <vt:lpstr>40/80 MHz Cavities: Mechanical Short CST Model</vt:lpstr>
      <vt:lpstr>Wakefield Simulation of the Closed Mechanical Short</vt:lpstr>
      <vt:lpstr>40/80 MHz Cavities: Model Summary</vt:lpstr>
      <vt:lpstr>Transmission Line Kicker Models</vt:lpstr>
      <vt:lpstr>KFA45: Models</vt:lpstr>
      <vt:lpstr>KFA45: Comparing Wakefield Simulation Results</vt:lpstr>
      <vt:lpstr>KFA79: Models</vt:lpstr>
      <vt:lpstr>KFA79: Comparing Wakefield Simulation Results</vt:lpstr>
      <vt:lpstr>KFA71: Preliminary Wakefield Simulation Results</vt:lpstr>
      <vt:lpstr>UHV Gate Valve: CST Models</vt:lpstr>
      <vt:lpstr>UHV Gate Valve: Measurement Setup</vt:lpstr>
      <vt:lpstr>UHV Gate Valve: Comparing Measurement &amp; Simulation Results</vt:lpstr>
      <vt:lpstr>UHV Gate Valve: TM010 Cavity Mode in the Valve</vt:lpstr>
      <vt:lpstr>PS Bellows: Wakefield Simulations</vt:lpstr>
      <vt:lpstr>Path Forward</vt:lpstr>
      <vt:lpstr>Backups</vt:lpstr>
      <vt:lpstr>40 MHz HOM’s</vt:lpstr>
      <vt:lpstr>40 MHz Measurements  With &amp; Without HOMs</vt:lpstr>
      <vt:lpstr>TE119 Cavity Mode in the Valve</vt:lpstr>
      <vt:lpstr>PS UHV Valve Locations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Branko Kosta Popovic</dc:creator>
  <cp:lastModifiedBy>Branko Kosta Popovic</cp:lastModifiedBy>
  <cp:revision>90</cp:revision>
  <dcterms:created xsi:type="dcterms:W3CDTF">2017-07-27T09:41:12Z</dcterms:created>
  <dcterms:modified xsi:type="dcterms:W3CDTF">2017-08-31T11:44:06Z</dcterms:modified>
</cp:coreProperties>
</file>