
<file path=[Content_Types].xml><?xml version="1.0" encoding="utf-8"?>
<Types xmlns="http://schemas.openxmlformats.org/package/2006/content-types"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4"/>
  </p:notesMasterIdLst>
  <p:sldIdLst>
    <p:sldId id="278" r:id="rId2"/>
    <p:sldId id="279" r:id="rId3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5375" userDrawn="1">
          <p15:clr>
            <a:srgbClr val="A4A3A4"/>
          </p15:clr>
        </p15:guide>
        <p15:guide id="3" pos="38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00000"/>
    <a:srgbClr val="1F497D"/>
    <a:srgbClr val="000000"/>
    <a:srgbClr val="0000FF"/>
    <a:srgbClr val="EC8E00"/>
    <a:srgbClr val="0B387C"/>
    <a:srgbClr val="4BFDFB"/>
    <a:srgbClr val="E857E1"/>
    <a:srgbClr val="0DF037"/>
    <a:srgbClr val="FF859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565" autoAdjust="0"/>
    <p:restoredTop sz="80985" autoAdjust="0"/>
  </p:normalViewPr>
  <p:slideViewPr>
    <p:cSldViewPr snapToGrid="0" snapToObjects="1">
      <p:cViewPr varScale="1">
        <p:scale>
          <a:sx n="115" d="100"/>
          <a:sy n="115" d="100"/>
        </p:scale>
        <p:origin x="510" y="102"/>
      </p:cViewPr>
      <p:guideLst>
        <p:guide orient="horz" pos="1620"/>
        <p:guide pos="5375"/>
        <p:guide pos="38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ED2510-A10B-E641-A421-25551CF3D041}" type="datetimeFigureOut">
              <a:rPr lang="en-US" smtClean="0"/>
              <a:t>8/31/2017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58B3EC-1B4B-E34C-917A-5EBFABD7BC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24377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LHC 8:30 meeting 23 August 2016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Rende Steerenberg BE-OP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60818"/>
            <a:ext cx="2743200" cy="6858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LHC 8:30 meeting 23 August 2016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Rende Steerenberg BE-OP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LHC 8:30 meeting 23 August 2016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Rende Steerenberg BE-OP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9440" y="180511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LHC 8:30 meeting 23 August 2016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Rende Steerenberg BE-OP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LHC 8:30 meeting 23 August 2016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Rende Steerenberg BE-OP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LHC 8:30 meeting 23 August 2016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Rende Steerenberg BE-OP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LHC 8:30 meeting 23 August 2016</a:t>
            </a:r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Rende Steerenberg BE-OP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LHC 8:30 meeting 23 August 2016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Rende Steerenberg BE-OP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8"/>
          <p:cNvSpPr>
            <a:spLocks noChangeArrowheads="1"/>
          </p:cNvSpPr>
          <p:nvPr/>
        </p:nvSpPr>
        <p:spPr bwMode="auto">
          <a:xfrm>
            <a:off x="628651" y="1005889"/>
            <a:ext cx="7886699" cy="38549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  <a:spAutoFit/>
          </a:bodyPr>
          <a:lstStyle/>
          <a:p>
            <a:pPr marL="285750" indent="-28575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en-US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Intensity limit with standard 25 ns beam</a:t>
            </a:r>
          </a:p>
          <a:p>
            <a:pPr marL="742950" lvl="1" indent="-285750" defTabSz="6858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US" altLang="en-US" b="1" dirty="0" err="1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Finemet</a:t>
            </a:r>
            <a:r>
              <a:rPr lang="en-US" altLang="en-US" b="1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 cavity running reliably with 6 gaps since ITS2</a:t>
            </a:r>
          </a:p>
          <a:p>
            <a:pPr marL="742950" lvl="1" indent="-285750" defTabSz="6858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Symbol" panose="05050102010706020507" pitchFamily="18" charset="2"/>
              <a:buChar char="®"/>
            </a:pPr>
            <a:r>
              <a:rPr lang="en-US" altLang="en-US" b="1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Try to </a:t>
            </a:r>
            <a:r>
              <a:rPr lang="en-US" altLang="en-US" b="1" dirty="0" smtClean="0">
                <a:solidFill>
                  <a:srgbClr val="C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push beyond 2 · 10</a:t>
            </a:r>
            <a:r>
              <a:rPr lang="en-US" altLang="en-US" b="1" baseline="30000" dirty="0" smtClean="0">
                <a:solidFill>
                  <a:srgbClr val="C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11</a:t>
            </a:r>
            <a:r>
              <a:rPr lang="en-US" altLang="en-US" b="1" dirty="0" smtClean="0">
                <a:solidFill>
                  <a:srgbClr val="C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 ppb</a:t>
            </a:r>
          </a:p>
          <a:p>
            <a:pPr marL="742950" lvl="1" indent="-285750" defTabSz="6858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Symbol" panose="05050102010706020507" pitchFamily="18" charset="2"/>
              <a:buChar char="®"/>
            </a:pPr>
            <a:r>
              <a:rPr lang="en-US" altLang="en-US" b="1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Then </a:t>
            </a:r>
            <a:r>
              <a:rPr lang="en-US" altLang="en-US" b="1" dirty="0" smtClean="0">
                <a:solidFill>
                  <a:srgbClr val="C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BCMS</a:t>
            </a:r>
          </a:p>
          <a:p>
            <a:pPr marL="742950" lvl="1" indent="-285750" defTabSz="685800" eaLnBrk="0" fontAlgn="base" hangingPunct="0"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®"/>
            </a:pPr>
            <a:endParaRPr lang="en-US" altLang="en-US" sz="600" b="1" dirty="0">
              <a:solidFill>
                <a:srgbClr val="000000"/>
              </a:solidFill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 marL="285750" indent="-28575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en-US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Bunch rotation using 2 </a:t>
            </a:r>
            <a:r>
              <a:rPr lang="en-US" altLang="en-US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sym typeface="Symbol" panose="05050102010706020507" pitchFamily="18" charset="2"/>
              </a:rPr>
              <a:t> 40 MHz and 3  80 MHz cavities</a:t>
            </a:r>
            <a:endParaRPr lang="en-US" altLang="en-US" dirty="0">
              <a:solidFill>
                <a:srgbClr val="000000"/>
              </a:solidFill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 marL="742950" lvl="1" indent="-285750" defTabSz="6858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US" altLang="en-US" b="1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With and without </a:t>
            </a:r>
            <a:r>
              <a:rPr lang="en-US" altLang="en-US" b="1" dirty="0" smtClean="0">
                <a:solidFill>
                  <a:srgbClr val="1F497D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phase jump in PS</a:t>
            </a:r>
          </a:p>
          <a:p>
            <a:pPr marL="742950" lvl="1" indent="-285750" defTabSz="6858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US" altLang="en-US" b="1" dirty="0" smtClean="0">
                <a:solidFill>
                  <a:srgbClr val="1F497D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Studies must be completed before ion run</a:t>
            </a:r>
          </a:p>
          <a:p>
            <a:pPr marL="742950" lvl="1" indent="-285750" defTabSz="6858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Symbol" panose="05050102010706020507" pitchFamily="18" charset="2"/>
              <a:buChar char="®"/>
            </a:pPr>
            <a:r>
              <a:rPr lang="en-US" altLang="en-US" b="1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What is the </a:t>
            </a:r>
            <a:r>
              <a:rPr lang="en-US" altLang="en-US" b="1" dirty="0" smtClean="0">
                <a:solidFill>
                  <a:srgbClr val="C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penalty of the additional 80 MHz cavity </a:t>
            </a:r>
            <a:r>
              <a:rPr lang="en-US" altLang="en-US" b="1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in the PS?</a:t>
            </a:r>
          </a:p>
          <a:p>
            <a:pPr marL="742950" lvl="1" indent="-285750" defTabSz="6858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Symbol" panose="05050102010706020507" pitchFamily="18" charset="2"/>
              <a:buChar char="®"/>
            </a:pPr>
            <a:r>
              <a:rPr lang="en-US" altLang="en-US" b="1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Then PS-SPS transfer</a:t>
            </a:r>
            <a:endParaRPr lang="en-US" altLang="en-US" b="1" dirty="0">
              <a:solidFill>
                <a:srgbClr val="000000"/>
              </a:solidFill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 marL="742950" lvl="1" indent="-285750" defTabSz="685800" eaLnBrk="0" fontAlgn="base" hangingPunct="0"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®"/>
            </a:pPr>
            <a:endParaRPr lang="en-US" altLang="en-US" sz="600" b="1" dirty="0">
              <a:solidFill>
                <a:srgbClr val="000000"/>
              </a:solidFill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 marL="285750" indent="-28575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en-US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Measurement of (20 MHz,) 40 MHz and 80 MHz cavity impedances</a:t>
            </a:r>
            <a:endParaRPr lang="en-US" altLang="en-US" dirty="0">
              <a:solidFill>
                <a:srgbClr val="000000"/>
              </a:solidFill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 marL="742950" lvl="1" indent="-285750" defTabSz="6858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US" altLang="en-US" b="1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Calibration of probe attenuation (</a:t>
            </a:r>
            <a:r>
              <a:rPr lang="en-US" altLang="en-US" b="1" dirty="0" err="1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Tomoscope</a:t>
            </a:r>
            <a:r>
              <a:rPr lang="en-US" altLang="en-US" b="1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)</a:t>
            </a:r>
          </a:p>
          <a:p>
            <a:pPr marL="742950" lvl="1" indent="-285750" defTabSz="6858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US" altLang="en-US" b="1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Measure beam induced voltage</a:t>
            </a:r>
          </a:p>
          <a:p>
            <a:pPr marL="742950" lvl="1" indent="-285750" defTabSz="6858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Symbol" panose="05050102010706020507" pitchFamily="18" charset="2"/>
              <a:buChar char="®"/>
            </a:pPr>
            <a:r>
              <a:rPr lang="en-US" altLang="en-US" b="1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Important </a:t>
            </a:r>
            <a:r>
              <a:rPr lang="en-US" altLang="en-US" b="1" dirty="0" smtClean="0">
                <a:solidFill>
                  <a:srgbClr val="C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input for longitudinal impedance model</a:t>
            </a:r>
            <a:endParaRPr lang="en-US" altLang="en-US" b="1" dirty="0">
              <a:solidFill>
                <a:srgbClr val="C00000"/>
              </a:solidFill>
              <a:latin typeface="Calibri" panose="020F0502020204030204" pitchFamily="34" charset="0"/>
              <a:ea typeface="Times New Roman" panose="02020603050405020304" pitchFamily="18" charset="0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430244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Upcoming longitudinal MDs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2443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8"/>
          <p:cNvSpPr>
            <a:spLocks noChangeArrowheads="1"/>
          </p:cNvSpPr>
          <p:nvPr/>
        </p:nvSpPr>
        <p:spPr bwMode="auto">
          <a:xfrm>
            <a:off x="628651" y="1007442"/>
            <a:ext cx="7904162" cy="2100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  <a:spAutoFit/>
          </a:bodyPr>
          <a:lstStyle/>
          <a:p>
            <a:pPr marL="285750" indent="-28575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en-US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10/40 MHz double-harmonic RF during end of acceleration and flat-top</a:t>
            </a:r>
          </a:p>
          <a:p>
            <a:pPr marL="742950" lvl="1" indent="-285750" defTabSz="6858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Symbol" panose="05050102010706020507" pitchFamily="18" charset="2"/>
              <a:buChar char="®"/>
            </a:pPr>
            <a:r>
              <a:rPr lang="en-US" altLang="en-US" b="1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Investigate bandwidth difference between both 40 MHz cavities</a:t>
            </a:r>
            <a:endParaRPr lang="en-US" altLang="en-US" b="1" dirty="0" smtClean="0">
              <a:solidFill>
                <a:srgbClr val="000000"/>
              </a:solidFill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 marL="742950" lvl="1" indent="-285750" defTabSz="6858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Symbol" panose="05050102010706020507" pitchFamily="18" charset="2"/>
              <a:buChar char="®"/>
            </a:pPr>
            <a:r>
              <a:rPr lang="en-US" altLang="en-US" b="1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Maximum </a:t>
            </a:r>
            <a:r>
              <a:rPr lang="en-US" altLang="en-US" b="1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allowed pulse length too short</a:t>
            </a:r>
          </a:p>
          <a:p>
            <a:pPr marL="742950" lvl="1" indent="-285750" defTabSz="6858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Symbol" panose="05050102010706020507" pitchFamily="18" charset="2"/>
              <a:buChar char="®"/>
            </a:pPr>
            <a:r>
              <a:rPr lang="en-US" altLang="en-US" b="1" dirty="0" smtClean="0">
                <a:solidFill>
                  <a:srgbClr val="C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Increase AVC loop window </a:t>
            </a:r>
            <a:r>
              <a:rPr lang="en-US" altLang="en-US" b="1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duration during ITS3?</a:t>
            </a:r>
          </a:p>
          <a:p>
            <a:pPr marL="742950" lvl="1" indent="-285750" defTabSz="685800" eaLnBrk="0" fontAlgn="base" hangingPunct="0"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®"/>
            </a:pPr>
            <a:endParaRPr lang="en-US" altLang="en-US" sz="600" b="1" dirty="0">
              <a:solidFill>
                <a:srgbClr val="000000"/>
              </a:solidFill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 marL="285750" indent="-28575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en-US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40 MHz fixed </a:t>
            </a:r>
            <a:r>
              <a:rPr lang="en-US" altLang="en-US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frequency acceleration at flat-top</a:t>
            </a:r>
          </a:p>
          <a:p>
            <a:pPr marL="742950" lvl="1" indent="-285750" defTabSz="6858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Symbol" panose="05050102010706020507" pitchFamily="18" charset="2"/>
              <a:buChar char="®"/>
            </a:pPr>
            <a:r>
              <a:rPr lang="en-US" altLang="en-US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E</a:t>
            </a:r>
            <a:r>
              <a:rPr lang="en-US" altLang="en-US" b="1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nergy offset and required </a:t>
            </a:r>
            <a:r>
              <a:rPr lang="en-US" altLang="en-US" b="1" dirty="0" smtClean="0">
                <a:solidFill>
                  <a:srgbClr val="1F497D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duration</a:t>
            </a:r>
            <a:r>
              <a:rPr lang="en-US" altLang="en-US" b="1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 of acceleration </a:t>
            </a:r>
          </a:p>
          <a:p>
            <a:pPr marL="742950" lvl="1" indent="-285750" defTabSz="6858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Symbol" panose="05050102010706020507" pitchFamily="18" charset="2"/>
              <a:buChar char="®"/>
            </a:pPr>
            <a:r>
              <a:rPr lang="en-US" altLang="en-US" b="1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Check </a:t>
            </a:r>
            <a:r>
              <a:rPr lang="en-US" altLang="en-US" b="1" dirty="0" smtClean="0">
                <a:solidFill>
                  <a:srgbClr val="C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increased flat-top length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430244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Preparation/follow-up for </a:t>
            </a:r>
            <a:r>
              <a:rPr lang="en-GB" dirty="0" smtClean="0"/>
              <a:t>RF MDs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8131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CERNCorporate16-9</Template>
  <TotalTime>14286</TotalTime>
  <Words>157</Words>
  <Application>Microsoft Office PowerPoint</Application>
  <PresentationFormat>On-screen Show (16:9)</PresentationFormat>
  <Paragraphs>25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Symbol</vt:lpstr>
      <vt:lpstr>Times New Roman</vt:lpstr>
      <vt:lpstr>CERNCorporate16-9</vt:lpstr>
      <vt:lpstr>Upcoming longitudinal MDs</vt:lpstr>
      <vt:lpstr>Preparation/follow-up for RF MDs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Rende Steerenberg</dc:creator>
  <cp:lastModifiedBy>Heiko Damerau</cp:lastModifiedBy>
  <cp:revision>187</cp:revision>
  <dcterms:created xsi:type="dcterms:W3CDTF">2016-03-22T08:23:12Z</dcterms:created>
  <dcterms:modified xsi:type="dcterms:W3CDTF">2017-08-31T11:43:01Z</dcterms:modified>
</cp:coreProperties>
</file>