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78" r:id="rId3"/>
    <p:sldId id="257" r:id="rId4"/>
    <p:sldId id="259" r:id="rId5"/>
    <p:sldId id="260" r:id="rId6"/>
    <p:sldId id="262" r:id="rId7"/>
    <p:sldId id="273" r:id="rId8"/>
    <p:sldId id="274" r:id="rId9"/>
    <p:sldId id="269" r:id="rId10"/>
    <p:sldId id="263" r:id="rId11"/>
    <p:sldId id="270" r:id="rId12"/>
    <p:sldId id="272" r:id="rId13"/>
    <p:sldId id="277" r:id="rId14"/>
    <p:sldId id="275" r:id="rId15"/>
    <p:sldId id="276" r:id="rId16"/>
    <p:sldId id="271" r:id="rId17"/>
    <p:sldId id="264" r:id="rId18"/>
    <p:sldId id="265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126" y="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372D9-8031-40CD-85C7-08FBECC4A710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EA853-E926-4F6B-BE8C-7E9122AEC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753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432803-0B0E-408A-9696-8D5280C38ED6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957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839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939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  <p:sldLayoutId id="2147483683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31" name="Picture 11" descr="61042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188" y="1086752"/>
            <a:ext cx="4855811" cy="492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28" name="Rectangle 8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0" y="0"/>
            <a:ext cx="9144000" cy="990600"/>
          </a:xfrm>
          <a:solidFill>
            <a:srgbClr val="3333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 sz="3600" dirty="0">
                <a:solidFill>
                  <a:srgbClr val="FFFF00"/>
                </a:solidFill>
              </a:rPr>
              <a:t>EDM </a:t>
            </a:r>
            <a:r>
              <a:rPr lang="en-US" altLang="en-US" sz="3600" dirty="0" smtClean="0">
                <a:solidFill>
                  <a:srgbClr val="FFFF00"/>
                </a:solidFill>
              </a:rPr>
              <a:t>main device parameters</a:t>
            </a:r>
            <a:endParaRPr lang="en-US" altLang="en-US" sz="3200" dirty="0"/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6784117" y="5474695"/>
            <a:ext cx="1752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CERN, 1961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664" y="5370015"/>
            <a:ext cx="4403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J. Borburgh</a:t>
            </a:r>
            <a:r>
              <a:rPr lang="en-GB" dirty="0" smtClean="0"/>
              <a:t>, with valuable input from </a:t>
            </a:r>
            <a:endParaRPr lang="en-GB" dirty="0" smtClean="0"/>
          </a:p>
          <a:p>
            <a:r>
              <a:rPr lang="en-GB" dirty="0" smtClean="0"/>
              <a:t>L. Allonneau, C</a:t>
            </a:r>
            <a:r>
              <a:rPr lang="en-GB" dirty="0" smtClean="0"/>
              <a:t>. Carli and G. </a:t>
            </a:r>
            <a:r>
              <a:rPr lang="en-GB" dirty="0" smtClean="0"/>
              <a:t>Guidoboni,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14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 dirty="0" smtClean="0">
                <a:solidFill>
                  <a:srgbClr val="002060"/>
                </a:solidFill>
              </a:rPr>
              <a:t>Open issues bends</a:t>
            </a:r>
            <a:endParaRPr lang="en-US" altLang="en-US" dirty="0">
              <a:solidFill>
                <a:srgbClr val="002060"/>
              </a:solidFill>
            </a:endParaRP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7458"/>
            <a:ext cx="8229600" cy="487474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2000" b="1" dirty="0" smtClean="0">
                <a:solidFill>
                  <a:srgbClr val="002060"/>
                </a:solidFill>
              </a:rPr>
              <a:t>Impact of magnetic shielding 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>
                <a:solidFill>
                  <a:srgbClr val="002060"/>
                </a:solidFill>
              </a:rPr>
              <a:t>Can stainless steel be used?</a:t>
            </a:r>
            <a:endParaRPr lang="en-US" altLang="en-US" sz="16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b="1" dirty="0">
                <a:solidFill>
                  <a:srgbClr val="002060"/>
                </a:solidFill>
              </a:rPr>
              <a:t>Vacuum issues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>
                <a:solidFill>
                  <a:srgbClr val="002060"/>
                </a:solidFill>
              </a:rPr>
              <a:t>Bake out or cryogenic approach (mechanical design constraint</a:t>
            </a:r>
            <a:r>
              <a:rPr lang="en-US" altLang="en-US" sz="1600" dirty="0" smtClean="0">
                <a:solidFill>
                  <a:srgbClr val="002060"/>
                </a:solidFill>
              </a:rPr>
              <a:t>)</a:t>
            </a:r>
            <a:endParaRPr lang="en-US" altLang="en-US" sz="1600" dirty="0">
              <a:solidFill>
                <a:srgbClr val="00206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altLang="en-US" sz="1600" dirty="0" smtClean="0">
                <a:solidFill>
                  <a:srgbClr val="002060"/>
                </a:solidFill>
              </a:rPr>
              <a:t>Operational </a:t>
            </a:r>
            <a:r>
              <a:rPr lang="en-US" altLang="en-US" sz="1600" dirty="0">
                <a:solidFill>
                  <a:srgbClr val="002060"/>
                </a:solidFill>
              </a:rPr>
              <a:t>constraints: venting (grounding of </a:t>
            </a:r>
            <a:r>
              <a:rPr lang="en-US" altLang="en-US" sz="1600" dirty="0" smtClean="0">
                <a:solidFill>
                  <a:srgbClr val="002060"/>
                </a:solidFill>
              </a:rPr>
              <a:t>electrodes)</a:t>
            </a:r>
            <a:endParaRPr lang="en-US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</a:pPr>
            <a:r>
              <a:rPr lang="en-GB" altLang="en-US" sz="2200" b="1" dirty="0">
                <a:solidFill>
                  <a:srgbClr val="002060"/>
                </a:solidFill>
              </a:rPr>
              <a:t>Optimal electrodes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>
                <a:solidFill>
                  <a:srgbClr val="002060"/>
                </a:solidFill>
              </a:rPr>
              <a:t>shape, cross section profile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>
                <a:solidFill>
                  <a:srgbClr val="002060"/>
                </a:solidFill>
              </a:rPr>
              <a:t>Material and surface finish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>
                <a:solidFill>
                  <a:srgbClr val="002060"/>
                </a:solidFill>
              </a:rPr>
              <a:t>Manufacturing techniques </a:t>
            </a:r>
          </a:p>
          <a:p>
            <a:pPr>
              <a:lnSpc>
                <a:spcPct val="80000"/>
              </a:lnSpc>
            </a:pPr>
            <a:r>
              <a:rPr lang="en-GB" altLang="en-US" sz="2000" b="1" dirty="0">
                <a:solidFill>
                  <a:srgbClr val="002060"/>
                </a:solidFill>
              </a:rPr>
              <a:t>Conditioning of the individual device when powered in //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>
                <a:solidFill>
                  <a:srgbClr val="002060"/>
                </a:solidFill>
              </a:rPr>
              <a:t>Combined with fixed electrodes</a:t>
            </a:r>
          </a:p>
          <a:p>
            <a:pPr lvl="1">
              <a:lnSpc>
                <a:spcPct val="80000"/>
              </a:lnSpc>
            </a:pPr>
            <a:r>
              <a:rPr lang="en-GB" altLang="en-US" sz="1800" dirty="0">
                <a:solidFill>
                  <a:srgbClr val="002060"/>
                </a:solidFill>
              </a:rPr>
              <a:t>System performance at 8.7 MV/m and </a:t>
            </a:r>
            <a:r>
              <a:rPr lang="en-GB" altLang="en-US" sz="1800" dirty="0" smtClean="0">
                <a:solidFill>
                  <a:srgbClr val="002060"/>
                </a:solidFill>
              </a:rPr>
              <a:t>beyond</a:t>
            </a:r>
          </a:p>
          <a:p>
            <a:pPr>
              <a:lnSpc>
                <a:spcPct val="80000"/>
              </a:lnSpc>
            </a:pPr>
            <a:r>
              <a:rPr lang="en-GB" altLang="en-US" sz="2200" b="1" dirty="0" smtClean="0">
                <a:solidFill>
                  <a:srgbClr val="002060"/>
                </a:solidFill>
              </a:rPr>
              <a:t>Spark rate</a:t>
            </a:r>
          </a:p>
          <a:p>
            <a:pPr lvl="1">
              <a:lnSpc>
                <a:spcPct val="80000"/>
              </a:lnSpc>
            </a:pPr>
            <a:r>
              <a:rPr lang="en-GB" altLang="en-US" sz="1800" dirty="0" smtClean="0">
                <a:solidFill>
                  <a:srgbClr val="002060"/>
                </a:solidFill>
              </a:rPr>
              <a:t>Requirements vs. predictions</a:t>
            </a:r>
            <a:endParaRPr lang="en-GB" altLang="en-US" sz="1800" dirty="0">
              <a:solidFill>
                <a:srgbClr val="00206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11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 sz="3600" dirty="0">
                <a:solidFill>
                  <a:srgbClr val="002060"/>
                </a:solidFill>
              </a:rPr>
              <a:t>Required </a:t>
            </a:r>
            <a:r>
              <a:rPr lang="en-US" altLang="en-US" sz="3600" dirty="0" smtClean="0">
                <a:solidFill>
                  <a:srgbClr val="002060"/>
                </a:solidFill>
              </a:rPr>
              <a:t>Bend related development</a:t>
            </a:r>
            <a:endParaRPr lang="en-US" altLang="en-US" dirty="0">
              <a:solidFill>
                <a:srgbClr val="002060"/>
              </a:solidFill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en-US" sz="2000" b="1" dirty="0">
                <a:solidFill>
                  <a:srgbClr val="002060"/>
                </a:solidFill>
              </a:rPr>
              <a:t>HV circuit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>
                <a:solidFill>
                  <a:srgbClr val="002060"/>
                </a:solidFill>
              </a:rPr>
              <a:t>Recovery after sparking, HV resistors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>
                <a:solidFill>
                  <a:srgbClr val="002060"/>
                </a:solidFill>
              </a:rPr>
              <a:t>Feedthroughs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>
                <a:solidFill>
                  <a:srgbClr val="002060"/>
                </a:solidFill>
              </a:rPr>
              <a:t>Cables and connectors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>
                <a:solidFill>
                  <a:srgbClr val="002060"/>
                </a:solidFill>
              </a:rPr>
              <a:t>H.V. generator:</a:t>
            </a:r>
          </a:p>
          <a:p>
            <a:pPr lvl="2">
              <a:lnSpc>
                <a:spcPct val="80000"/>
              </a:lnSpc>
            </a:pPr>
            <a:r>
              <a:rPr lang="en-US" altLang="en-US" sz="1400" dirty="0">
                <a:solidFill>
                  <a:srgbClr val="002060"/>
                </a:solidFill>
              </a:rPr>
              <a:t>voltage margin for conditioning, </a:t>
            </a:r>
          </a:p>
          <a:p>
            <a:pPr lvl="2">
              <a:lnSpc>
                <a:spcPct val="80000"/>
              </a:lnSpc>
            </a:pPr>
            <a:r>
              <a:rPr lang="en-US" altLang="en-US" sz="1400" dirty="0">
                <a:solidFill>
                  <a:srgbClr val="002060"/>
                </a:solidFill>
              </a:rPr>
              <a:t>current margin to cope with dark current </a:t>
            </a:r>
          </a:p>
          <a:p>
            <a:pPr>
              <a:lnSpc>
                <a:spcPct val="80000"/>
              </a:lnSpc>
            </a:pPr>
            <a:r>
              <a:rPr lang="en-GB" altLang="en-US" sz="2200" b="1" dirty="0">
                <a:solidFill>
                  <a:srgbClr val="002060"/>
                </a:solidFill>
              </a:rPr>
              <a:t>Feedthrough &amp; insulator support design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>
                <a:solidFill>
                  <a:srgbClr val="002060"/>
                </a:solidFill>
              </a:rPr>
              <a:t>Insulator treatments (ion implantation, ..), device glow discharge </a:t>
            </a:r>
          </a:p>
          <a:p>
            <a:pPr>
              <a:lnSpc>
                <a:spcPct val="80000"/>
              </a:lnSpc>
            </a:pPr>
            <a:r>
              <a:rPr lang="en-GB" altLang="en-US" sz="2200" b="1" dirty="0" smtClean="0">
                <a:solidFill>
                  <a:srgbClr val="002060"/>
                </a:solidFill>
              </a:rPr>
              <a:t>Coupling </a:t>
            </a:r>
            <a:r>
              <a:rPr lang="en-GB" altLang="en-US" sz="2200" b="1" dirty="0">
                <a:solidFill>
                  <a:srgbClr val="002060"/>
                </a:solidFill>
              </a:rPr>
              <a:t>in the event of sparking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>
                <a:solidFill>
                  <a:srgbClr val="002060"/>
                </a:solidFill>
              </a:rPr>
              <a:t>Geometry effects (coupling of field, coupling via the beam / photons etc.)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>
                <a:solidFill>
                  <a:srgbClr val="002060"/>
                </a:solidFill>
              </a:rPr>
              <a:t>Circuit effects</a:t>
            </a:r>
          </a:p>
          <a:p>
            <a:pPr lvl="1">
              <a:lnSpc>
                <a:spcPct val="80000"/>
              </a:lnSpc>
            </a:pPr>
            <a:r>
              <a:rPr lang="en-GB" altLang="en-US" sz="1600" dirty="0" smtClean="0">
                <a:solidFill>
                  <a:srgbClr val="002060"/>
                </a:solidFill>
              </a:rPr>
              <a:t>Recovery</a:t>
            </a:r>
          </a:p>
          <a:p>
            <a:pPr>
              <a:lnSpc>
                <a:spcPct val="80000"/>
              </a:lnSpc>
            </a:pPr>
            <a:r>
              <a:rPr lang="en-GB" altLang="en-US" sz="2200" b="1" dirty="0" smtClean="0">
                <a:solidFill>
                  <a:srgbClr val="002060"/>
                </a:solidFill>
              </a:rPr>
              <a:t>Beam impedance</a:t>
            </a:r>
            <a:endParaRPr lang="en-GB" altLang="en-US" sz="2200" b="1" dirty="0">
              <a:solidFill>
                <a:srgbClr val="00206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altLang="en-US" sz="1600" dirty="0" smtClean="0">
                <a:solidFill>
                  <a:srgbClr val="002060"/>
                </a:solidFill>
              </a:rPr>
              <a:t>Problem </a:t>
            </a:r>
            <a:r>
              <a:rPr lang="en-GB" altLang="en-US" sz="1600" dirty="0">
                <a:solidFill>
                  <a:srgbClr val="002060"/>
                </a:solidFill>
              </a:rPr>
              <a:t>to the separator (Parasitic mode damping needed</a:t>
            </a:r>
            <a:r>
              <a:rPr lang="en-GB" altLang="en-US" sz="1600" dirty="0" smtClean="0">
                <a:solidFill>
                  <a:srgbClr val="002060"/>
                </a:solidFill>
              </a:rPr>
              <a:t>?)</a:t>
            </a:r>
            <a:r>
              <a:rPr lang="en-US" altLang="en-US" sz="1600" dirty="0">
                <a:solidFill>
                  <a:srgbClr val="002060"/>
                </a:solidFill>
              </a:rPr>
              <a:t> </a:t>
            </a:r>
            <a:endParaRPr lang="en-US" altLang="en-US" sz="1600" dirty="0" smtClean="0">
              <a:solidFill>
                <a:srgbClr val="00206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altLang="en-US" sz="1600" dirty="0">
                <a:solidFill>
                  <a:srgbClr val="002060"/>
                </a:solidFill>
              </a:rPr>
              <a:t>B</a:t>
            </a:r>
            <a:r>
              <a:rPr lang="en-US" altLang="en-US" sz="1600" dirty="0" smtClean="0">
                <a:solidFill>
                  <a:srgbClr val="002060"/>
                </a:solidFill>
              </a:rPr>
              <a:t>eam </a:t>
            </a:r>
            <a:r>
              <a:rPr lang="en-US" altLang="en-US" sz="1600" dirty="0">
                <a:solidFill>
                  <a:srgbClr val="002060"/>
                </a:solidFill>
              </a:rPr>
              <a:t>loading </a:t>
            </a:r>
            <a:endParaRPr lang="en-GB" altLang="en-US" sz="1600" dirty="0" smtClean="0">
              <a:solidFill>
                <a:srgbClr val="002060"/>
              </a:solidFill>
            </a:endParaRPr>
          </a:p>
          <a:p>
            <a:pPr lvl="1">
              <a:lnSpc>
                <a:spcPct val="80000"/>
              </a:lnSpc>
            </a:pPr>
            <a:endParaRPr lang="en-GB" altLang="en-US" sz="1600" dirty="0">
              <a:solidFill>
                <a:srgbClr val="002060"/>
              </a:solidFill>
            </a:endParaRPr>
          </a:p>
          <a:p>
            <a:pPr lvl="1">
              <a:lnSpc>
                <a:spcPct val="80000"/>
              </a:lnSpc>
            </a:pPr>
            <a:endParaRPr lang="en-GB" altLang="en-US" sz="1600" dirty="0">
              <a:solidFill>
                <a:srgbClr val="00206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129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Injection devices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EDM meeting 29th of August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166318"/>
              </p:ext>
            </p:extLst>
          </p:nvPr>
        </p:nvGraphicFramePr>
        <p:xfrm>
          <a:off x="1265452" y="1173935"/>
          <a:ext cx="6610350" cy="39776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276725"/>
                <a:gridCol w="1171575"/>
                <a:gridCol w="116205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Injection septum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deflector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 (f2f)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Active length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Deflection</a:t>
                      </a:r>
                      <a:r>
                        <a:rPr lang="en-GB" baseline="0" dirty="0" smtClean="0"/>
                        <a:t> angle [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</a:rPr>
                        <a:t>mrad]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57.34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Gap width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30*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42.5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Field [MV/m]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1.674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Radius of curvature electrodes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52.32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Nominal </a:t>
                      </a:r>
                      <a:r>
                        <a:rPr lang="en-GB" baseline="0" dirty="0" smtClean="0"/>
                        <a:t>electrode voltage [kV]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- 240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± 35.6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T</a:t>
                      </a:r>
                      <a:r>
                        <a:rPr lang="en-GB" baseline="-25000" dirty="0" err="1" smtClean="0"/>
                        <a:t>rise</a:t>
                      </a:r>
                      <a:r>
                        <a:rPr lang="en-GB" dirty="0" smtClean="0"/>
                        <a:t> and </a:t>
                      </a:r>
                      <a:r>
                        <a:rPr lang="en-GB" dirty="0" err="1" smtClean="0"/>
                        <a:t>T</a:t>
                      </a:r>
                      <a:r>
                        <a:rPr lang="en-GB" baseline="-25000" dirty="0" err="1" smtClean="0"/>
                        <a:t>fall</a:t>
                      </a:r>
                      <a:r>
                        <a:rPr lang="en-GB" dirty="0" smtClean="0"/>
                        <a:t> (2‰ - 998‰) [µs]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smtClean="0"/>
                        <a:t> DC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Capacitance per electrode (to </a:t>
                      </a:r>
                      <a:r>
                        <a:rPr lang="en-GB" dirty="0" err="1" smtClean="0"/>
                        <a:t>gnd</a:t>
                      </a:r>
                      <a:r>
                        <a:rPr lang="en-GB" dirty="0" smtClean="0"/>
                        <a:t>) [pF]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 660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&lt; 500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38275" y="5675499"/>
            <a:ext cx="6848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 Assuming curved or segmented </a:t>
            </a:r>
            <a:r>
              <a:rPr lang="en-GB" dirty="0"/>
              <a:t>septum and electrode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66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Outstanding for injection devices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Segmented foil septum </a:t>
            </a:r>
            <a:r>
              <a:rPr lang="en-GB" dirty="0" err="1" smtClean="0"/>
              <a:t>v.s</a:t>
            </a:r>
            <a:r>
              <a:rPr lang="en-GB" dirty="0" smtClean="0"/>
              <a:t>. curved wire septum</a:t>
            </a:r>
          </a:p>
          <a:p>
            <a:r>
              <a:rPr lang="en-GB" dirty="0" smtClean="0"/>
              <a:t>Feasibility of Fast Deflector pulse generator:</a:t>
            </a:r>
          </a:p>
          <a:p>
            <a:pPr lvl="1"/>
            <a:r>
              <a:rPr lang="en-GB" dirty="0" smtClean="0"/>
              <a:t>Voltage switching</a:t>
            </a:r>
          </a:p>
          <a:p>
            <a:pPr lvl="1"/>
            <a:r>
              <a:rPr lang="en-GB" dirty="0" smtClean="0"/>
              <a:t>Rise and fall time</a:t>
            </a:r>
          </a:p>
          <a:p>
            <a:r>
              <a:rPr lang="en-GB" dirty="0" smtClean="0"/>
              <a:t>Alternative: </a:t>
            </a:r>
            <a:r>
              <a:rPr lang="en-GB" dirty="0" err="1" smtClean="0"/>
              <a:t>stripline</a:t>
            </a:r>
            <a:r>
              <a:rPr lang="en-GB" dirty="0" smtClean="0"/>
              <a:t> kicker to be studied 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84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HV power supply space on the surface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7227937"/>
              </p:ext>
            </p:extLst>
          </p:nvPr>
        </p:nvGraphicFramePr>
        <p:xfrm>
          <a:off x="457200" y="1397573"/>
          <a:ext cx="6993925" cy="317467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00345"/>
                <a:gridCol w="1016658"/>
                <a:gridCol w="1108890"/>
                <a:gridCol w="1016658"/>
                <a:gridCol w="1451374"/>
              </a:tblGrid>
              <a:tr h="492695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Bends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Quads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Septum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Fast deflector</a:t>
                      </a:r>
                      <a:endParaRPr lang="en-GB" sz="1400" dirty="0"/>
                    </a:p>
                  </a:txBody>
                  <a:tcPr/>
                </a:tc>
              </a:tr>
              <a:tr h="36445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Power supplies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 (300 kV)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 (100 kV)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 (300 kV)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 (±40</a:t>
                      </a:r>
                      <a:r>
                        <a:rPr lang="en-GB" sz="1400" baseline="0" dirty="0" smtClean="0"/>
                        <a:t> kV)</a:t>
                      </a:r>
                      <a:endParaRPr lang="en-GB" sz="1400" dirty="0"/>
                    </a:p>
                  </a:txBody>
                  <a:tcPr/>
                </a:tc>
              </a:tr>
              <a:tr h="3669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Surface power supplies </a:t>
                      </a:r>
                      <a:r>
                        <a:rPr lang="en-GB" sz="1400" baseline="0" dirty="0" smtClean="0"/>
                        <a:t>[m</a:t>
                      </a:r>
                      <a:r>
                        <a:rPr lang="en-GB" sz="1400" baseline="30000" dirty="0" smtClean="0"/>
                        <a:t>2</a:t>
                      </a:r>
                      <a:r>
                        <a:rPr lang="en-GB" sz="1400" baseline="0" dirty="0" smtClean="0"/>
                        <a:t>]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</a:tr>
              <a:tr h="36445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HV switches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</a:tr>
              <a:tr h="36445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Surface</a:t>
                      </a:r>
                      <a:r>
                        <a:rPr lang="en-GB" sz="1400" baseline="0" dirty="0" smtClean="0"/>
                        <a:t> / </a:t>
                      </a:r>
                      <a:r>
                        <a:rPr lang="en-GB" sz="1400" baseline="0" dirty="0" err="1" smtClean="0"/>
                        <a:t>hv</a:t>
                      </a:r>
                      <a:r>
                        <a:rPr lang="en-GB" sz="1400" baseline="0" dirty="0" smtClean="0"/>
                        <a:t> switch [m</a:t>
                      </a:r>
                      <a:r>
                        <a:rPr lang="en-GB" sz="1400" baseline="30000" dirty="0" smtClean="0"/>
                        <a:t>2</a:t>
                      </a:r>
                      <a:r>
                        <a:rPr lang="en-GB" sz="1400" baseline="0" dirty="0" smtClean="0"/>
                        <a:t>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</a:tr>
              <a:tr h="36445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# HV resistors*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</a:tr>
              <a:tr h="3644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Surface</a:t>
                      </a:r>
                      <a:r>
                        <a:rPr lang="en-GB" sz="1400" baseline="0" dirty="0" smtClean="0"/>
                        <a:t> resistor [m</a:t>
                      </a:r>
                      <a:r>
                        <a:rPr lang="en-GB" sz="1400" baseline="30000" dirty="0" smtClean="0"/>
                        <a:t>2</a:t>
                      </a:r>
                      <a:r>
                        <a:rPr lang="en-GB" sz="1400" baseline="0" dirty="0" smtClean="0"/>
                        <a:t>]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</a:tr>
              <a:tr h="4926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Total equipment surface**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702299"/>
            <a:ext cx="2986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* HV resistors in tunnel not included</a:t>
            </a:r>
          </a:p>
          <a:p>
            <a:r>
              <a:rPr lang="en-GB" sz="1000" dirty="0" smtClean="0"/>
              <a:t>** Space for operators and passages not included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5282647"/>
            <a:ext cx="8438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First estimate power converters incl. corridors between racks: ~ 240 m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82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next?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173935"/>
            <a:ext cx="8226854" cy="4667421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Quad requirements to be clarified.</a:t>
            </a:r>
          </a:p>
          <a:p>
            <a:r>
              <a:rPr lang="en-GB" dirty="0" smtClean="0"/>
              <a:t>Is </a:t>
            </a:r>
            <a:r>
              <a:rPr lang="en-GB" dirty="0" smtClean="0"/>
              <a:t>use of stainless steel </a:t>
            </a:r>
            <a:r>
              <a:rPr lang="en-GB" dirty="0" smtClean="0"/>
              <a:t>in the machine acceptable</a:t>
            </a:r>
            <a:r>
              <a:rPr lang="en-GB" dirty="0" smtClean="0"/>
              <a:t>?</a:t>
            </a:r>
          </a:p>
          <a:p>
            <a:r>
              <a:rPr lang="en-GB" dirty="0" smtClean="0"/>
              <a:t>Impact of magnetic shielding.</a:t>
            </a:r>
          </a:p>
          <a:p>
            <a:r>
              <a:rPr lang="en-GB" dirty="0" smtClean="0"/>
              <a:t>Requirements of quadrupoles to be clarified.</a:t>
            </a:r>
          </a:p>
          <a:p>
            <a:r>
              <a:rPr lang="en-GB" dirty="0" smtClean="0"/>
              <a:t>Power converter feasibility of fast deflector to be confirmed. Will need some R&amp;D.</a:t>
            </a:r>
          </a:p>
          <a:p>
            <a:r>
              <a:rPr lang="en-GB" dirty="0" smtClean="0"/>
              <a:t>Vacuum approach bends to be determined: conventional approach: bake out before operation. </a:t>
            </a:r>
            <a:endParaRPr lang="en-GB" dirty="0" smtClean="0"/>
          </a:p>
          <a:p>
            <a:r>
              <a:rPr lang="en-GB" dirty="0" err="1" smtClean="0"/>
              <a:t>Cryo</a:t>
            </a:r>
            <a:r>
              <a:rPr lang="en-GB" dirty="0" smtClean="0"/>
              <a:t> </a:t>
            </a:r>
            <a:r>
              <a:rPr lang="en-GB" dirty="0" smtClean="0"/>
              <a:t>pumping could avoid many warm/cold </a:t>
            </a:r>
            <a:r>
              <a:rPr lang="en-GB" dirty="0" smtClean="0"/>
              <a:t>transitions. </a:t>
            </a:r>
            <a:r>
              <a:rPr lang="en-GB" dirty="0" smtClean="0"/>
              <a:t>More study required.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79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838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solidFill>
                  <a:srgbClr val="002060"/>
                </a:solidFill>
              </a:rPr>
              <a:t>References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029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altLang="en-US" sz="1800" dirty="0">
                <a:solidFill>
                  <a:srgbClr val="002060"/>
                </a:solidFill>
              </a:rPr>
              <a:t>[1]	V. </a:t>
            </a:r>
            <a:r>
              <a:rPr lang="en-US" altLang="en-US" sz="1800" dirty="0" err="1">
                <a:solidFill>
                  <a:srgbClr val="002060"/>
                </a:solidFill>
              </a:rPr>
              <a:t>Kovarik</a:t>
            </a:r>
            <a:r>
              <a:rPr lang="en-US" altLang="en-US" sz="1800" dirty="0">
                <a:solidFill>
                  <a:srgbClr val="002060"/>
                </a:solidFill>
              </a:rPr>
              <a:t> et al., “The modernization and improvement of the BNL short separators”, NIMB 158, 1979</a:t>
            </a:r>
          </a:p>
          <a:p>
            <a:pPr>
              <a:buFontTx/>
              <a:buNone/>
            </a:pPr>
            <a:r>
              <a:rPr lang="en-US" altLang="en-US" sz="1800" dirty="0">
                <a:solidFill>
                  <a:srgbClr val="002060"/>
                </a:solidFill>
              </a:rPr>
              <a:t>[2]	T. </a:t>
            </a:r>
            <a:r>
              <a:rPr lang="en-US" altLang="en-US" sz="1800" dirty="0" err="1">
                <a:solidFill>
                  <a:srgbClr val="002060"/>
                </a:solidFill>
              </a:rPr>
              <a:t>Shintake</a:t>
            </a:r>
            <a:r>
              <a:rPr lang="en-US" altLang="en-US" sz="1800" dirty="0">
                <a:solidFill>
                  <a:srgbClr val="002060"/>
                </a:solidFill>
              </a:rPr>
              <a:t> et al., “ electrostatic beam separation system of </a:t>
            </a:r>
            <a:r>
              <a:rPr lang="en-US" altLang="en-US" sz="1800" dirty="0" err="1">
                <a:solidFill>
                  <a:srgbClr val="002060"/>
                </a:solidFill>
              </a:rPr>
              <a:t>tristan</a:t>
            </a:r>
            <a:r>
              <a:rPr lang="en-US" altLang="en-US" sz="1800" dirty="0">
                <a:solidFill>
                  <a:srgbClr val="002060"/>
                </a:solidFill>
              </a:rPr>
              <a:t> main ring”, PAC 1989</a:t>
            </a:r>
          </a:p>
          <a:p>
            <a:pPr>
              <a:buFontTx/>
              <a:buNone/>
            </a:pPr>
            <a:r>
              <a:rPr lang="en-US" altLang="en-US" sz="1800" dirty="0">
                <a:solidFill>
                  <a:srgbClr val="002060"/>
                </a:solidFill>
              </a:rPr>
              <a:t>[3]	K.P </a:t>
            </a:r>
            <a:r>
              <a:rPr lang="en-US" altLang="en-US" sz="1800" dirty="0" err="1">
                <a:solidFill>
                  <a:srgbClr val="002060"/>
                </a:solidFill>
              </a:rPr>
              <a:t>Koepke</a:t>
            </a:r>
            <a:r>
              <a:rPr lang="en-US" altLang="en-US" sz="1800" dirty="0">
                <a:solidFill>
                  <a:srgbClr val="002060"/>
                </a:solidFill>
              </a:rPr>
              <a:t>, “Status of the low beta and separator projects”, EPAC 1992</a:t>
            </a:r>
          </a:p>
          <a:p>
            <a:pPr>
              <a:buFontTx/>
              <a:buNone/>
            </a:pPr>
            <a:r>
              <a:rPr lang="en-US" altLang="en-US" sz="1800" dirty="0">
                <a:solidFill>
                  <a:srgbClr val="002060"/>
                </a:solidFill>
              </a:rPr>
              <a:t>[4]	R. </a:t>
            </a:r>
            <a:r>
              <a:rPr lang="en-US" altLang="en-US" sz="1800" dirty="0" err="1">
                <a:solidFill>
                  <a:srgbClr val="002060"/>
                </a:solidFill>
              </a:rPr>
              <a:t>Bonvin</a:t>
            </a:r>
            <a:r>
              <a:rPr lang="en-US" altLang="en-US" sz="1800" dirty="0">
                <a:solidFill>
                  <a:srgbClr val="002060"/>
                </a:solidFill>
              </a:rPr>
              <a:t> et a;., “electrostatic deflectors for luminosity measurements at CERN pp collider”, 10</a:t>
            </a:r>
            <a:r>
              <a:rPr lang="en-US" altLang="en-US" sz="1800" baseline="30000" dirty="0">
                <a:solidFill>
                  <a:srgbClr val="002060"/>
                </a:solidFill>
              </a:rPr>
              <a:t>th</a:t>
            </a:r>
            <a:r>
              <a:rPr lang="en-US" altLang="en-US" sz="1800" dirty="0">
                <a:solidFill>
                  <a:srgbClr val="002060"/>
                </a:solidFill>
              </a:rPr>
              <a:t> ISDEIV 1982</a:t>
            </a:r>
          </a:p>
          <a:p>
            <a:pPr>
              <a:buFontTx/>
              <a:buNone/>
            </a:pPr>
            <a:r>
              <a:rPr lang="en-US" altLang="en-US" sz="1800" dirty="0">
                <a:solidFill>
                  <a:srgbClr val="002060"/>
                </a:solidFill>
              </a:rPr>
              <a:t>[5]	J.J. Welch et al., “Commissioning and performance of low impedance electrostatic separators for high luminosity at CESR”, PAC 1999</a:t>
            </a:r>
          </a:p>
          <a:p>
            <a:pPr>
              <a:buFontTx/>
              <a:buNone/>
            </a:pPr>
            <a:r>
              <a:rPr lang="en-US" altLang="en-US" sz="1800" dirty="0">
                <a:solidFill>
                  <a:srgbClr val="002060"/>
                </a:solidFill>
              </a:rPr>
              <a:t>[6]	Y.D. </a:t>
            </a:r>
            <a:r>
              <a:rPr lang="en-US" altLang="en-US" sz="1800" dirty="0" err="1">
                <a:solidFill>
                  <a:srgbClr val="002060"/>
                </a:solidFill>
              </a:rPr>
              <a:t>Hao</a:t>
            </a:r>
            <a:r>
              <a:rPr lang="en-US" altLang="en-US" sz="1800" dirty="0">
                <a:solidFill>
                  <a:srgbClr val="002060"/>
                </a:solidFill>
              </a:rPr>
              <a:t> et al., “Design of low impedance electrostatic separators for BEPC II”, APAC </a:t>
            </a:r>
            <a:r>
              <a:rPr lang="en-US" altLang="en-US" sz="1800" dirty="0" smtClean="0">
                <a:solidFill>
                  <a:srgbClr val="002060"/>
                </a:solidFill>
              </a:rPr>
              <a:t>2001</a:t>
            </a:r>
            <a:endParaRPr lang="en-US" altLang="en-US" sz="1800" dirty="0">
              <a:solidFill>
                <a:srgbClr val="00206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79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solidFill>
                  <a:srgbClr val="002060"/>
                </a:solidFill>
              </a:rPr>
              <a:t>Feedthrough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4648200" cy="4525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en-US" altLang="en-US" sz="2000">
                <a:solidFill>
                  <a:srgbClr val="002060"/>
                </a:solidFill>
              </a:rPr>
              <a:t>Reliable design up to 300 kV available at CERN </a:t>
            </a:r>
          </a:p>
          <a:p>
            <a:pPr>
              <a:lnSpc>
                <a:spcPct val="90000"/>
              </a:lnSpc>
            </a:pPr>
            <a:r>
              <a:rPr lang="en-US" altLang="en-US" sz="2000">
                <a:solidFill>
                  <a:srgbClr val="002060"/>
                </a:solidFill>
              </a:rPr>
              <a:t>Modular: can be exchanged in case of failure without removal of separator from beam line</a:t>
            </a:r>
          </a:p>
          <a:p>
            <a:pPr>
              <a:lnSpc>
                <a:spcPct val="90000"/>
              </a:lnSpc>
            </a:pPr>
            <a:r>
              <a:rPr lang="en-US" altLang="en-US" sz="2000">
                <a:solidFill>
                  <a:srgbClr val="002060"/>
                </a:solidFill>
              </a:rPr>
              <a:t>Insulating liquid</a:t>
            </a:r>
          </a:p>
          <a:p>
            <a:pPr lvl="1">
              <a:lnSpc>
                <a:spcPct val="90000"/>
              </a:lnSpc>
            </a:pPr>
            <a:r>
              <a:rPr lang="en-US" altLang="en-US" sz="2000">
                <a:solidFill>
                  <a:srgbClr val="002060"/>
                </a:solidFill>
              </a:rPr>
              <a:t>3M Fluorinert FC-77 with continuous  “regeneration” </a:t>
            </a:r>
          </a:p>
        </p:txBody>
      </p:sp>
      <p:pic>
        <p:nvPicPr>
          <p:cNvPr id="146437" name="Picture 5" descr="134-3441_I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" r="33749"/>
          <a:stretch>
            <a:fillRect/>
          </a:stretch>
        </p:blipFill>
        <p:spPr bwMode="auto">
          <a:xfrm>
            <a:off x="5105400" y="1295400"/>
            <a:ext cx="3756025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17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solidFill>
                  <a:srgbClr val="002060"/>
                </a:solidFill>
              </a:rPr>
              <a:t>Electrode support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3962400"/>
            <a:ext cx="3657600" cy="2133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>
              <a:buFontTx/>
              <a:buNone/>
            </a:pPr>
            <a:r>
              <a:rPr lang="en-US" altLang="en-US" sz="2000">
                <a:solidFill>
                  <a:srgbClr val="002060"/>
                </a:solidFill>
              </a:rPr>
              <a:t>ZL electrode support mechanism:	</a:t>
            </a:r>
          </a:p>
          <a:p>
            <a:pPr lvl="1"/>
            <a:r>
              <a:rPr lang="en-US" altLang="en-US" sz="2000">
                <a:solidFill>
                  <a:srgbClr val="002060"/>
                </a:solidFill>
              </a:rPr>
              <a:t>Electrode cooling liquid channel</a:t>
            </a:r>
          </a:p>
          <a:p>
            <a:pPr lvl="1"/>
            <a:r>
              <a:rPr lang="en-US" altLang="en-US" sz="2000">
                <a:solidFill>
                  <a:srgbClr val="002060"/>
                </a:solidFill>
              </a:rPr>
              <a:t>Remote displacement system </a:t>
            </a:r>
          </a:p>
        </p:txBody>
      </p:sp>
      <p:pic>
        <p:nvPicPr>
          <p:cNvPr id="147460" name="Picture 4" descr="134-3449_I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01" b="22501"/>
          <a:stretch>
            <a:fillRect/>
          </a:stretch>
        </p:blipFill>
        <p:spPr bwMode="auto">
          <a:xfrm>
            <a:off x="3810000" y="3810000"/>
            <a:ext cx="5105400" cy="221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609600" y="1143000"/>
            <a:ext cx="82296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2800" dirty="0">
                <a:solidFill>
                  <a:srgbClr val="002060"/>
                </a:solidFill>
              </a:rPr>
              <a:t>Choice of insulator material 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>
                <a:solidFill>
                  <a:srgbClr val="002060"/>
                </a:solidFill>
              </a:rPr>
              <a:t>Pure insulator / slightly conductive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>
                <a:solidFill>
                  <a:srgbClr val="002060"/>
                </a:solidFill>
              </a:rPr>
              <a:t>Some work on insulator treatments available at CERN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>
                <a:solidFill>
                  <a:srgbClr val="002060"/>
                </a:solidFill>
              </a:rPr>
              <a:t>Glow discharge experience at KEK</a:t>
            </a:r>
          </a:p>
          <a:p>
            <a:pPr lvl="1">
              <a:lnSpc>
                <a:spcPct val="80000"/>
              </a:lnSpc>
            </a:pPr>
            <a:endParaRPr lang="en-US" altLang="en-US" sz="2400" dirty="0">
              <a:solidFill>
                <a:srgbClr val="00206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686800" cy="4667421"/>
          </a:xfrm>
        </p:spPr>
        <p:txBody>
          <a:bodyPr/>
          <a:lstStyle/>
          <a:p>
            <a:r>
              <a:rPr lang="en-GB" dirty="0" smtClean="0"/>
              <a:t>Reported separator experience</a:t>
            </a:r>
          </a:p>
          <a:p>
            <a:r>
              <a:rPr lang="en-GB" dirty="0" smtClean="0"/>
              <a:t>EDM layout review</a:t>
            </a:r>
          </a:p>
          <a:p>
            <a:r>
              <a:rPr lang="en-GB" dirty="0" smtClean="0"/>
              <a:t>EDM elements</a:t>
            </a:r>
          </a:p>
          <a:p>
            <a:pPr lvl="1"/>
            <a:r>
              <a:rPr lang="en-GB" dirty="0" smtClean="0"/>
              <a:t>Quads</a:t>
            </a:r>
          </a:p>
          <a:p>
            <a:pPr lvl="1"/>
            <a:r>
              <a:rPr lang="en-GB" dirty="0" smtClean="0"/>
              <a:t>Bends</a:t>
            </a:r>
          </a:p>
          <a:p>
            <a:pPr lvl="1"/>
            <a:r>
              <a:rPr lang="en-GB" dirty="0" smtClean="0"/>
              <a:t>Injection devices</a:t>
            </a:r>
          </a:p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Power converter building surface estimate</a:t>
            </a:r>
          </a:p>
          <a:p>
            <a:r>
              <a:rPr lang="en-GB" dirty="0" smtClean="0"/>
              <a:t>What next?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874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99" name="Rectangle 75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33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altLang="en-US" sz="4000" smtClean="0">
                <a:solidFill>
                  <a:srgbClr val="FFFF00"/>
                </a:solidFill>
              </a:rPr>
              <a:t>Some reported separator experience throughout the world</a:t>
            </a:r>
            <a:endParaRPr lang="en-US" altLang="en-US" sz="4000" dirty="0">
              <a:solidFill>
                <a:srgbClr val="FFFF00"/>
              </a:solidFill>
            </a:endParaRPr>
          </a:p>
        </p:txBody>
      </p:sp>
      <p:graphicFrame>
        <p:nvGraphicFramePr>
          <p:cNvPr id="129402" name="Group 37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7521952"/>
              </p:ext>
            </p:extLst>
          </p:nvPr>
        </p:nvGraphicFramePr>
        <p:xfrm>
          <a:off x="304800" y="1295400"/>
          <a:ext cx="8686800" cy="4880737"/>
        </p:xfrm>
        <a:graphic>
          <a:graphicData uri="http://schemas.openxmlformats.org/drawingml/2006/table">
            <a:tbl>
              <a:tblPr/>
              <a:tblGrid>
                <a:gridCol w="1766888"/>
                <a:gridCol w="892175"/>
                <a:gridCol w="985837"/>
                <a:gridCol w="854075"/>
                <a:gridCol w="1163638"/>
                <a:gridCol w="1119187"/>
                <a:gridCol w="838200"/>
                <a:gridCol w="1066800"/>
              </a:tblGrid>
              <a:tr h="4016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LESB II (1979)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 [1]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Tristan (1989)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[2]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Tevatron (1992)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[3]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SPS ZX (1982)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[4]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LEP ZL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(1996)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CESR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(1999)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[5]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BEPC II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(2001)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[6]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Nominal gap (mm)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40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(20 – 160)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100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(60 – 160)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Operational field strength (MV/m)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&lt; 5.2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5.0 max.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2.5 (tested to 5.0)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HV supply (kV)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+/-390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+/- 120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+/- 125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0/-200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+/- 150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+/- 85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+/- 110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Electrode dimension (mm x 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n.a.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4600 x 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3000 x 160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4000 x 260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2700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Electrode material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Glass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Titanium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Titanium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Stainless steel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Device length (mm)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n.a.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5105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3380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4500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Working pressure (mbar)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  <a:r>
                        <a:rPr kumimoji="0" lang="en-US" alt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  <a:r>
                        <a:rPr kumimoji="0" lang="en-US" alt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  <a:r>
                        <a:rPr kumimoji="0" lang="en-US" alt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Operational spark rate (#/h)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&lt;1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&lt;0.02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&lt; 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0.2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0.04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Particle beam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p-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e- e+ 9mA 15GeV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p p-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p p-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(270 GeV)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e- e+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(100 GeV)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e- e+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150 mA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e-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576 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6123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8229600" cy="838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solidFill>
                  <a:srgbClr val="002060"/>
                </a:solidFill>
              </a:rPr>
              <a:t>Electrode </a:t>
            </a:r>
            <a:r>
              <a:rPr lang="en-US" altLang="en-US" dirty="0" smtClean="0">
                <a:solidFill>
                  <a:srgbClr val="002060"/>
                </a:solidFill>
              </a:rPr>
              <a:t>layouts </a:t>
            </a:r>
            <a:endParaRPr lang="en-US" altLang="en-US" dirty="0">
              <a:solidFill>
                <a:srgbClr val="002060"/>
              </a:solidFill>
            </a:endParaRPr>
          </a:p>
        </p:txBody>
      </p:sp>
      <p:pic>
        <p:nvPicPr>
          <p:cNvPr id="139270" name="Picture 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050925"/>
            <a:ext cx="4114800" cy="30368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9271" name="Picture 7" descr="134-3444_IMG cropp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3276600" cy="327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9272" name="Text Box 8"/>
          <p:cNvSpPr txBox="1">
            <a:spLocks noChangeArrowheads="1"/>
          </p:cNvSpPr>
          <p:nvPr/>
        </p:nvSpPr>
        <p:spPr bwMode="auto">
          <a:xfrm>
            <a:off x="0" y="4267200"/>
            <a:ext cx="1981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002060"/>
                </a:solidFill>
              </a:rPr>
              <a:t>LEP ZL separator</a:t>
            </a:r>
          </a:p>
        </p:txBody>
      </p:sp>
      <p:sp>
        <p:nvSpPr>
          <p:cNvPr id="139273" name="Text Box 9"/>
          <p:cNvSpPr txBox="1">
            <a:spLocks noChangeArrowheads="1"/>
          </p:cNvSpPr>
          <p:nvPr/>
        </p:nvSpPr>
        <p:spPr bwMode="auto">
          <a:xfrm>
            <a:off x="6934200" y="4114800"/>
            <a:ext cx="2209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002060"/>
                </a:solidFill>
              </a:rPr>
              <a:t>CESR separator</a:t>
            </a:r>
          </a:p>
        </p:txBody>
      </p:sp>
      <p:pic>
        <p:nvPicPr>
          <p:cNvPr id="139275" name="Picture 11" descr="910209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581400"/>
            <a:ext cx="3810000" cy="259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9276" name="Text Box 12"/>
          <p:cNvSpPr txBox="1">
            <a:spLocks noChangeArrowheads="1"/>
          </p:cNvSpPr>
          <p:nvPr/>
        </p:nvSpPr>
        <p:spPr bwMode="auto">
          <a:xfrm>
            <a:off x="6096000" y="5715000"/>
            <a:ext cx="2209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002060"/>
                </a:solidFill>
              </a:rPr>
              <a:t>SPS ZX separator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315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792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en-US" dirty="0">
                <a:solidFill>
                  <a:srgbClr val="002060"/>
                </a:solidFill>
              </a:rPr>
              <a:t>Field distributions</a:t>
            </a:r>
          </a:p>
        </p:txBody>
      </p:sp>
      <p:pic>
        <p:nvPicPr>
          <p:cNvPr id="14234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374"/>
          <a:stretch>
            <a:fillRect/>
          </a:stretch>
        </p:blipFill>
        <p:spPr bwMode="auto">
          <a:xfrm>
            <a:off x="381000" y="1447800"/>
            <a:ext cx="4054475" cy="434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2" name="Picture 6" descr="special_100_50_glob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52600"/>
            <a:ext cx="4267200" cy="365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2343" name="Text Box 7"/>
          <p:cNvSpPr txBox="1">
            <a:spLocks noChangeArrowheads="1"/>
          </p:cNvSpPr>
          <p:nvPr/>
        </p:nvSpPr>
        <p:spPr bwMode="auto">
          <a:xfrm>
            <a:off x="1668162" y="5791200"/>
            <a:ext cx="26752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002060"/>
                </a:solidFill>
              </a:rPr>
              <a:t>ZX           ZL</a:t>
            </a:r>
          </a:p>
        </p:txBody>
      </p:sp>
      <p:sp>
        <p:nvSpPr>
          <p:cNvPr id="142344" name="Text Box 8"/>
          <p:cNvSpPr txBox="1">
            <a:spLocks noChangeArrowheads="1"/>
          </p:cNvSpPr>
          <p:nvPr/>
        </p:nvSpPr>
        <p:spPr bwMode="auto">
          <a:xfrm>
            <a:off x="4724400" y="5562600"/>
            <a:ext cx="3886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rgbClr val="002060"/>
                </a:solidFill>
              </a:rPr>
              <a:t>Split electrodes (50 mm)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611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90613"/>
            <a:ext cx="6705600" cy="3887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029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8683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solidFill>
                  <a:srgbClr val="002060"/>
                </a:solidFill>
              </a:rPr>
              <a:t>Installation length</a:t>
            </a:r>
          </a:p>
        </p:txBody>
      </p:sp>
      <p:sp>
        <p:nvSpPr>
          <p:cNvPr id="140294" name="Text Box 6"/>
          <p:cNvSpPr txBox="1">
            <a:spLocks noChangeArrowheads="1"/>
          </p:cNvSpPr>
          <p:nvPr/>
        </p:nvSpPr>
        <p:spPr bwMode="auto">
          <a:xfrm>
            <a:off x="990600" y="4953000"/>
            <a:ext cx="708660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altLang="en-US" sz="1400" dirty="0">
                <a:solidFill>
                  <a:srgbClr val="002060"/>
                </a:solidFill>
              </a:rPr>
              <a:t> In SPS ZS septa: 3000 mm active length at 870 mm spacing</a:t>
            </a:r>
          </a:p>
          <a:p>
            <a:pPr algn="l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altLang="en-US" sz="1400" dirty="0">
                <a:solidFill>
                  <a:srgbClr val="002060"/>
                </a:solidFill>
              </a:rPr>
              <a:t> LEP ZL: 4000 mm active length; 4500 mm device length; spacing &gt; 650 </a:t>
            </a:r>
            <a:r>
              <a:rPr lang="en-US" altLang="en-US" sz="1400" dirty="0" smtClean="0">
                <a:solidFill>
                  <a:srgbClr val="002060"/>
                </a:solidFill>
              </a:rPr>
              <a:t>mm</a:t>
            </a:r>
          </a:p>
          <a:p>
            <a:pPr algn="l">
              <a:spcBef>
                <a:spcPct val="50000"/>
              </a:spcBef>
            </a:pPr>
            <a:r>
              <a:rPr lang="en-US" altLang="en-US" sz="1400" dirty="0" smtClean="0">
                <a:solidFill>
                  <a:srgbClr val="002060"/>
                </a:solidFill>
              </a:rPr>
              <a:t>Note: Additional space would be needed for vacuum valves in case plug-in systems would be adopted to reduce down time in case of exchange due to failure</a:t>
            </a:r>
            <a:r>
              <a:rPr lang="en-US" altLang="en-US" dirty="0" smtClean="0">
                <a:solidFill>
                  <a:srgbClr val="002060"/>
                </a:solidFill>
              </a:rPr>
              <a:t> </a:t>
            </a:r>
            <a:endParaRPr lang="en-US" altLang="en-US" dirty="0">
              <a:solidFill>
                <a:srgbClr val="00206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30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EDM layout review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4887043"/>
              </p:ext>
            </p:extLst>
          </p:nvPr>
        </p:nvGraphicFramePr>
        <p:xfrm>
          <a:off x="460370" y="1449892"/>
          <a:ext cx="8226430" cy="43489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82730"/>
                <a:gridCol w="290280"/>
                <a:gridCol w="537785"/>
                <a:gridCol w="738154"/>
                <a:gridCol w="337416"/>
                <a:gridCol w="537785"/>
                <a:gridCol w="537785"/>
                <a:gridCol w="537785"/>
                <a:gridCol w="537785"/>
                <a:gridCol w="537785"/>
                <a:gridCol w="537785"/>
                <a:gridCol w="537785"/>
                <a:gridCol w="537785"/>
                <a:gridCol w="537785"/>
              </a:tblGrid>
              <a:tr h="201738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#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l</a:t>
                      </a:r>
                      <a:r>
                        <a:rPr lang="en-GB" sz="1200" u="none" strike="noStrike" baseline="-25000">
                          <a:effectLst/>
                        </a:rPr>
                        <a:t>total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LSS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20.834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83.336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Bends + SSS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10.417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416.68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EDM circumference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500.016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</a:rPr>
                        <a:t>Cell 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D</a:t>
                      </a:r>
                      <a:r>
                        <a:rPr lang="en-GB" sz="1200" u="none" strike="noStrike" dirty="0" smtClean="0">
                          <a:effectLst/>
                        </a:rPr>
                        <a:t>rift </a:t>
                      </a:r>
                      <a:r>
                        <a:rPr lang="en-GB" sz="1200" u="none" strike="noStrike" dirty="0">
                          <a:effectLst/>
                        </a:rPr>
                        <a:t>before </a:t>
                      </a:r>
                      <a:r>
                        <a:rPr lang="en-GB" sz="1200" u="none" strike="noStrike" dirty="0" smtClean="0">
                          <a:effectLst/>
                        </a:rPr>
                        <a:t>bend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33623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effectLst/>
                        </a:rPr>
                        <a:t>Bend (flange2flange)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4.1585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8.317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active </a:t>
                      </a:r>
                      <a:r>
                        <a:rPr lang="en-GB" sz="1200" u="none" strike="noStrike" dirty="0" smtClean="0">
                          <a:effectLst/>
                        </a:rPr>
                        <a:t>length/bend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3.7985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l" fontAlgn="b"/>
                      <a:endParaRPr lang="en-GB" sz="1200" u="none" strike="noStrike" dirty="0">
                        <a:effectLst/>
                      </a:endParaRPr>
                    </a:p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D</a:t>
                      </a:r>
                      <a:r>
                        <a:rPr lang="en-GB" sz="1200" u="none" strike="noStrike" dirty="0" smtClean="0">
                          <a:effectLst/>
                        </a:rPr>
                        <a:t>rift </a:t>
                      </a:r>
                      <a:r>
                        <a:rPr lang="en-GB" sz="1200" u="none" strike="noStrike" dirty="0">
                          <a:effectLst/>
                        </a:rPr>
                        <a:t>between </a:t>
                      </a:r>
                      <a:r>
                        <a:rPr lang="en-GB" sz="1200" u="none" strike="noStrike" dirty="0" smtClean="0">
                          <a:effectLst/>
                        </a:rPr>
                        <a:t>bends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D</a:t>
                      </a:r>
                      <a:r>
                        <a:rPr lang="en-GB" sz="1200" u="none" strike="noStrike" dirty="0" smtClean="0">
                          <a:effectLst/>
                        </a:rPr>
                        <a:t>rift </a:t>
                      </a:r>
                      <a:r>
                        <a:rPr lang="en-GB" sz="1200" u="none" strike="noStrike" dirty="0">
                          <a:effectLst/>
                        </a:rPr>
                        <a:t>after </a:t>
                      </a:r>
                      <a:r>
                        <a:rPr lang="en-GB" sz="1200" u="none" strike="noStrike" dirty="0" smtClean="0">
                          <a:effectLst/>
                        </a:rPr>
                        <a:t>bend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Quad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Bend+ sss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10.417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</a:rPr>
                        <a:t>Injection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33623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F</a:t>
                      </a:r>
                      <a:r>
                        <a:rPr lang="en-GB" sz="1200" u="none" strike="noStrike" dirty="0" smtClean="0">
                          <a:effectLst/>
                        </a:rPr>
                        <a:t>ast </a:t>
                      </a:r>
                      <a:r>
                        <a:rPr lang="en-GB" sz="1200" u="none" strike="noStrike" dirty="0">
                          <a:effectLst/>
                        </a:rPr>
                        <a:t>deflector </a:t>
                      </a:r>
                      <a:r>
                        <a:rPr lang="en-GB" sz="1200" u="none" strike="noStrike" dirty="0" smtClean="0">
                          <a:effectLst/>
                        </a:rPr>
                        <a:t>(f2f)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active length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2.5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D</a:t>
                      </a:r>
                      <a:r>
                        <a:rPr lang="en-GB" sz="1200" u="none" strike="noStrike" dirty="0" smtClean="0">
                          <a:effectLst/>
                        </a:rPr>
                        <a:t>rift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S</a:t>
                      </a:r>
                      <a:r>
                        <a:rPr lang="en-GB" sz="1200" u="none" strike="noStrike" dirty="0" smtClean="0">
                          <a:effectLst/>
                        </a:rPr>
                        <a:t>eptum </a:t>
                      </a:r>
                      <a:r>
                        <a:rPr lang="en-GB" sz="1200" u="none" strike="noStrike" dirty="0">
                          <a:effectLst/>
                        </a:rPr>
                        <a:t>(f2f)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3.5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3.5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active </a:t>
                      </a:r>
                      <a:r>
                        <a:rPr lang="en-GB" sz="1200" u="none" strike="noStrike" dirty="0" smtClean="0">
                          <a:effectLst/>
                        </a:rPr>
                        <a:t>length/septum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  <a:tr h="168115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smtClean="0">
                          <a:effectLst/>
                        </a:rPr>
                        <a:t>injection straight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 smtClean="0">
                          <a:effectLst/>
                        </a:rPr>
                        <a:t>7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smtClean="0">
                          <a:effectLst/>
                        </a:rPr>
                        <a:t>m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EDM meeting 29th of August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7150" y="1704975"/>
            <a:ext cx="5114925" cy="437615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809875" y="1924050"/>
            <a:ext cx="2971800" cy="12668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969335" y="3996305"/>
            <a:ext cx="800100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067050" y="5596505"/>
            <a:ext cx="800100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874085" y="2015105"/>
            <a:ext cx="800100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780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Quadrupole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686800" cy="4667421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Assume </a:t>
            </a:r>
            <a:r>
              <a:rPr lang="en-GB" dirty="0" smtClean="0"/>
              <a:t>4 families</a:t>
            </a:r>
          </a:p>
          <a:p>
            <a:r>
              <a:rPr lang="en-GB" dirty="0" smtClean="0"/>
              <a:t>Field requirements not </a:t>
            </a:r>
            <a:r>
              <a:rPr lang="en-GB" dirty="0" smtClean="0"/>
              <a:t>yet clarified </a:t>
            </a:r>
            <a:r>
              <a:rPr lang="en-GB" dirty="0" smtClean="0"/>
              <a:t>(strength, quality)</a:t>
            </a:r>
          </a:p>
          <a:p>
            <a:r>
              <a:rPr lang="en-GB" dirty="0" smtClean="0"/>
              <a:t>Alignment very critical (</a:t>
            </a:r>
            <a:r>
              <a:rPr lang="en-GB" dirty="0" smtClean="0"/>
              <a:t>value ?)</a:t>
            </a:r>
            <a:endParaRPr lang="en-GB" dirty="0" smtClean="0"/>
          </a:p>
          <a:p>
            <a:r>
              <a:rPr lang="en-GB" dirty="0" smtClean="0"/>
              <a:t>At </a:t>
            </a:r>
            <a:r>
              <a:rPr lang="en-GB" dirty="0" err="1" smtClean="0"/>
              <a:t>cryo</a:t>
            </a:r>
            <a:r>
              <a:rPr lang="en-GB" dirty="0" smtClean="0"/>
              <a:t> temperatures to reduce # warm/cold </a:t>
            </a:r>
            <a:r>
              <a:rPr lang="en-GB" dirty="0" smtClean="0"/>
              <a:t>transitions ?</a:t>
            </a:r>
            <a:endParaRPr lang="en-GB" dirty="0" smtClean="0"/>
          </a:p>
          <a:p>
            <a:r>
              <a:rPr lang="en-GB" dirty="0" smtClean="0"/>
              <a:t>0.4 m length</a:t>
            </a:r>
          </a:p>
          <a:p>
            <a:r>
              <a:rPr lang="en-GB" dirty="0"/>
              <a:t>In same sections as squids?</a:t>
            </a:r>
          </a:p>
          <a:p>
            <a:r>
              <a:rPr lang="en-GB" dirty="0" smtClean="0"/>
              <a:t>Ø </a:t>
            </a:r>
            <a:r>
              <a:rPr lang="en-GB" dirty="0" smtClean="0"/>
              <a:t>30 mm aperture (≡ bend</a:t>
            </a:r>
            <a:r>
              <a:rPr lang="en-GB" dirty="0" smtClean="0"/>
              <a:t>) ?</a:t>
            </a:r>
            <a:endParaRPr lang="en-GB" dirty="0" smtClean="0"/>
          </a:p>
          <a:p>
            <a:r>
              <a:rPr lang="en-GB" dirty="0" smtClean="0"/>
              <a:t>Ø 20 mm good field region (≡ bend</a:t>
            </a:r>
            <a:r>
              <a:rPr lang="en-GB" dirty="0" smtClean="0"/>
              <a:t>) 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49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 dirty="0" smtClean="0">
                <a:solidFill>
                  <a:srgbClr val="002060"/>
                </a:solidFill>
              </a:rPr>
              <a:t>Bend proposal</a:t>
            </a:r>
            <a:endParaRPr lang="en-US" altLang="en-US" dirty="0">
              <a:solidFill>
                <a:srgbClr val="002060"/>
              </a:solidFill>
            </a:endParaRP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534400" cy="5029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en-US" sz="2400" dirty="0" smtClean="0">
                <a:solidFill>
                  <a:srgbClr val="002060"/>
                </a:solidFill>
              </a:rPr>
              <a:t>4.16 m </a:t>
            </a:r>
            <a:r>
              <a:rPr lang="en-US" altLang="en-US" sz="2400" dirty="0">
                <a:solidFill>
                  <a:srgbClr val="002060"/>
                </a:solidFill>
              </a:rPr>
              <a:t>devices </a:t>
            </a:r>
            <a:r>
              <a:rPr lang="en-US" altLang="en-US" sz="2400" dirty="0" smtClean="0">
                <a:solidFill>
                  <a:srgbClr val="002060"/>
                </a:solidFill>
              </a:rPr>
              <a:t>flange to flange, spaced </a:t>
            </a:r>
            <a:r>
              <a:rPr lang="en-US" altLang="en-US" sz="2400" dirty="0">
                <a:solidFill>
                  <a:srgbClr val="002060"/>
                </a:solidFill>
              </a:rPr>
              <a:t>at </a:t>
            </a:r>
            <a:r>
              <a:rPr lang="en-US" altLang="en-US" sz="2400" dirty="0" smtClean="0">
                <a:solidFill>
                  <a:srgbClr val="002060"/>
                </a:solidFill>
              </a:rPr>
              <a:t>0.1 m; </a:t>
            </a:r>
          </a:p>
          <a:p>
            <a:pPr>
              <a:lnSpc>
                <a:spcPct val="80000"/>
              </a:lnSpc>
            </a:pPr>
            <a:r>
              <a:rPr lang="en-US" altLang="en-US" sz="2400" dirty="0" smtClean="0">
                <a:solidFill>
                  <a:srgbClr val="002060"/>
                </a:solidFill>
              </a:rPr>
              <a:t>2 (baseline 3) bends per cell</a:t>
            </a:r>
            <a:endParaRPr lang="en-US" altLang="en-US" sz="24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400" dirty="0">
                <a:solidFill>
                  <a:srgbClr val="002060"/>
                </a:solidFill>
              </a:rPr>
              <a:t>Electrical field strength: </a:t>
            </a:r>
            <a:r>
              <a:rPr lang="en-US" altLang="en-US" sz="2400" dirty="0" smtClean="0">
                <a:solidFill>
                  <a:srgbClr val="002060"/>
                </a:solidFill>
              </a:rPr>
              <a:t>8.7 </a:t>
            </a:r>
            <a:r>
              <a:rPr lang="en-US" altLang="en-US" sz="2400" dirty="0">
                <a:solidFill>
                  <a:srgbClr val="002060"/>
                </a:solidFill>
              </a:rPr>
              <a:t>MV/m</a:t>
            </a:r>
          </a:p>
          <a:p>
            <a:pPr>
              <a:lnSpc>
                <a:spcPct val="80000"/>
              </a:lnSpc>
            </a:pPr>
            <a:r>
              <a:rPr lang="en-US" altLang="en-US" sz="2400" dirty="0">
                <a:solidFill>
                  <a:srgbClr val="002060"/>
                </a:solidFill>
              </a:rPr>
              <a:t>Bipolar: +/- </a:t>
            </a:r>
            <a:r>
              <a:rPr lang="en-US" altLang="en-US" sz="2400" dirty="0" smtClean="0">
                <a:solidFill>
                  <a:srgbClr val="002060"/>
                </a:solidFill>
              </a:rPr>
              <a:t>130 </a:t>
            </a:r>
            <a:r>
              <a:rPr lang="en-US" altLang="en-US" sz="2400" dirty="0">
                <a:solidFill>
                  <a:srgbClr val="002060"/>
                </a:solidFill>
              </a:rPr>
              <a:t>kV, 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>
                <a:solidFill>
                  <a:srgbClr val="002060"/>
                </a:solidFill>
              </a:rPr>
              <a:t>all devices electrically in parallel, decoupled with &gt; 5 M</a:t>
            </a:r>
            <a:r>
              <a:rPr lang="el-GR" altLang="en-US" sz="2000" dirty="0">
                <a:solidFill>
                  <a:srgbClr val="002060"/>
                </a:solidFill>
                <a:cs typeface="Arial" panose="020B0604020202020204" pitchFamily="34" charset="0"/>
              </a:rPr>
              <a:t>Ω</a:t>
            </a:r>
            <a:r>
              <a:rPr lang="en-US" altLang="en-US" sz="2000" dirty="0">
                <a:solidFill>
                  <a:srgbClr val="002060"/>
                </a:solidFill>
                <a:cs typeface="Arial" panose="020B0604020202020204" pitchFamily="34" charset="0"/>
              </a:rPr>
              <a:t> resistors</a:t>
            </a:r>
            <a:endParaRPr lang="el-GR" altLang="en-US" sz="20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n-US" sz="2400" dirty="0" smtClean="0">
                <a:solidFill>
                  <a:srgbClr val="002060"/>
                </a:solidFill>
              </a:rPr>
              <a:t>Gap width: 30 mm.</a:t>
            </a:r>
          </a:p>
          <a:p>
            <a:pPr>
              <a:lnSpc>
                <a:spcPct val="80000"/>
              </a:lnSpc>
            </a:pPr>
            <a:r>
              <a:rPr lang="en-US" altLang="en-US" sz="2400" dirty="0" smtClean="0">
                <a:solidFill>
                  <a:srgbClr val="002060"/>
                </a:solidFill>
              </a:rPr>
              <a:t>Field homogeneity </a:t>
            </a:r>
            <a:r>
              <a:rPr lang="en-GB" altLang="en-US" sz="2400" dirty="0" smtClean="0">
                <a:solidFill>
                  <a:srgbClr val="002060"/>
                </a:solidFill>
              </a:rPr>
              <a:t>over </a:t>
            </a:r>
            <a:r>
              <a:rPr lang="en-GB" altLang="en-US" sz="2400" dirty="0">
                <a:solidFill>
                  <a:srgbClr val="002060"/>
                </a:solidFill>
              </a:rPr>
              <a:t>Ø20 mm</a:t>
            </a:r>
            <a:r>
              <a:rPr lang="en-US" altLang="en-US" sz="2400" dirty="0" smtClean="0">
                <a:solidFill>
                  <a:srgbClr val="002060"/>
                </a:solidFill>
              </a:rPr>
              <a:t>: </a:t>
            </a:r>
            <a:r>
              <a:rPr lang="en-GB" sz="2400" dirty="0"/>
              <a:t>1 ppm </a:t>
            </a:r>
            <a:r>
              <a:rPr lang="en-GB" sz="2400" dirty="0" smtClean="0"/>
              <a:t>still </a:t>
            </a:r>
            <a:r>
              <a:rPr lang="en-US" altLang="en-US" sz="2400" dirty="0" smtClean="0">
                <a:solidFill>
                  <a:srgbClr val="002060"/>
                </a:solidFill>
              </a:rPr>
              <a:t>tbc.</a:t>
            </a:r>
            <a:endParaRPr lang="en-US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400" dirty="0" smtClean="0">
                <a:solidFill>
                  <a:srgbClr val="002060"/>
                </a:solidFill>
              </a:rPr>
              <a:t>Electrode shape: circular. </a:t>
            </a:r>
            <a:endParaRPr lang="en-US" altLang="en-US" sz="24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400" dirty="0">
                <a:solidFill>
                  <a:srgbClr val="002060"/>
                </a:solidFill>
              </a:rPr>
              <a:t>HV power supplies: </a:t>
            </a:r>
            <a:r>
              <a:rPr lang="en-US" altLang="en-US" sz="2400" dirty="0" smtClean="0">
                <a:solidFill>
                  <a:srgbClr val="002060"/>
                </a:solidFill>
              </a:rPr>
              <a:t>± 200 </a:t>
            </a:r>
            <a:r>
              <a:rPr lang="en-US" altLang="en-US" sz="2400" dirty="0">
                <a:solidFill>
                  <a:srgbClr val="002060"/>
                </a:solidFill>
              </a:rPr>
              <a:t>kV, 3 mA</a:t>
            </a:r>
            <a:endParaRPr lang="en-US" altLang="en-US" sz="2400" baseline="30000" dirty="0">
              <a:solidFill>
                <a:srgbClr val="00206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altLang="en-US" sz="2000" dirty="0">
                <a:solidFill>
                  <a:srgbClr val="002060"/>
                </a:solidFill>
              </a:rPr>
              <a:t>To provide </a:t>
            </a:r>
            <a:r>
              <a:rPr lang="en-US" altLang="en-US" sz="2000" dirty="0" smtClean="0">
                <a:solidFill>
                  <a:srgbClr val="002060"/>
                </a:solidFill>
              </a:rPr>
              <a:t>sufficient margin </a:t>
            </a:r>
            <a:r>
              <a:rPr lang="en-US" altLang="en-US" sz="2000" dirty="0">
                <a:solidFill>
                  <a:srgbClr val="002060"/>
                </a:solidFill>
              </a:rPr>
              <a:t>for conditioning and operation  (U, I</a:t>
            </a:r>
            <a:r>
              <a:rPr lang="en-US" altLang="en-US" sz="2000" dirty="0" smtClean="0">
                <a:solidFill>
                  <a:srgbClr val="002060"/>
                </a:solidFill>
              </a:rPr>
              <a:t>)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2060"/>
                </a:solidFill>
              </a:rPr>
              <a:t>1 family needed in </a:t>
            </a:r>
            <a:r>
              <a:rPr lang="en-US" altLang="en-US" sz="2000" dirty="0" smtClean="0">
                <a:solidFill>
                  <a:srgbClr val="002060"/>
                </a:solidFill>
              </a:rPr>
              <a:t>principle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2060"/>
                </a:solidFill>
              </a:rPr>
              <a:t>Stability 10</a:t>
            </a:r>
            <a:r>
              <a:rPr lang="en-US" altLang="en-US" sz="2000" baseline="30000" dirty="0" smtClean="0">
                <a:solidFill>
                  <a:srgbClr val="002060"/>
                </a:solidFill>
              </a:rPr>
              <a:t>-4</a:t>
            </a:r>
            <a:r>
              <a:rPr lang="en-US" altLang="en-US" sz="2000" dirty="0" smtClean="0">
                <a:solidFill>
                  <a:srgbClr val="002060"/>
                </a:solidFill>
              </a:rPr>
              <a:t> tbc. </a:t>
            </a:r>
            <a:endParaRPr lang="en-US" altLang="en-US" sz="2000" dirty="0" smtClean="0">
              <a:solidFill>
                <a:srgbClr val="002060"/>
              </a:solidFill>
            </a:endParaRPr>
          </a:p>
          <a:p>
            <a:pPr marL="448056" lvl="1" indent="0">
              <a:lnSpc>
                <a:spcPct val="80000"/>
              </a:lnSpc>
              <a:buNone/>
            </a:pPr>
            <a:endParaRPr lang="en-US" altLang="en-US" sz="2000" dirty="0">
              <a:solidFill>
                <a:srgbClr val="00206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29/8/2017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EDM meeting 29th of August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92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565</TotalTime>
  <Words>1254</Words>
  <Application>Microsoft Office PowerPoint</Application>
  <PresentationFormat>On-screen Show (4:3)</PresentationFormat>
  <Paragraphs>386</Paragraphs>
  <Slides>18</Slides>
  <Notes>1</Notes>
  <HiddenSlides>3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CERNCorporate4-3</vt:lpstr>
      <vt:lpstr>PowerPoint Presentation</vt:lpstr>
      <vt:lpstr>Outline</vt:lpstr>
      <vt:lpstr>Some reported separator experience throughout the world</vt:lpstr>
      <vt:lpstr>Electrode layouts </vt:lpstr>
      <vt:lpstr>Field distributions</vt:lpstr>
      <vt:lpstr>Installation length</vt:lpstr>
      <vt:lpstr>EDM layout review</vt:lpstr>
      <vt:lpstr>Quadrupole</vt:lpstr>
      <vt:lpstr>Bend proposal</vt:lpstr>
      <vt:lpstr>Open issues bends</vt:lpstr>
      <vt:lpstr>Required Bend related development</vt:lpstr>
      <vt:lpstr>Injection devices</vt:lpstr>
      <vt:lpstr>Outstanding for injection devices</vt:lpstr>
      <vt:lpstr>HV power supply space on the surface</vt:lpstr>
      <vt:lpstr>What next?</vt:lpstr>
      <vt:lpstr>References</vt:lpstr>
      <vt:lpstr>Feedthrough</vt:lpstr>
      <vt:lpstr>Electrode support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Borburgh</dc:creator>
  <cp:lastModifiedBy>Jan Borburgh</cp:lastModifiedBy>
  <cp:revision>27</cp:revision>
  <cp:lastPrinted>2017-08-25T12:16:28Z</cp:lastPrinted>
  <dcterms:created xsi:type="dcterms:W3CDTF">2017-08-11T11:36:53Z</dcterms:created>
  <dcterms:modified xsi:type="dcterms:W3CDTF">2017-08-29T05:56:16Z</dcterms:modified>
</cp:coreProperties>
</file>