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3" r:id="rId2"/>
    <p:sldId id="268" r:id="rId3"/>
    <p:sldId id="264" r:id="rId4"/>
    <p:sldId id="265" r:id="rId5"/>
    <p:sldId id="275" r:id="rId6"/>
    <p:sldId id="272" r:id="rId7"/>
    <p:sldId id="273" r:id="rId8"/>
    <p:sldId id="269" r:id="rId9"/>
    <p:sldId id="270" r:id="rId10"/>
    <p:sldId id="271" r:id="rId11"/>
    <p:sldId id="276" r:id="rId12"/>
    <p:sldId id="277" r:id="rId13"/>
    <p:sldId id="280" r:id="rId14"/>
    <p:sldId id="281" r:id="rId15"/>
    <p:sldId id="278" r:id="rId16"/>
    <p:sldId id="279" r:id="rId17"/>
    <p:sldId id="274" r:id="rId18"/>
    <p:sldId id="283" r:id="rId19"/>
    <p:sldId id="284" r:id="rId20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49" autoAdjust="0"/>
    <p:restoredTop sz="94751"/>
  </p:normalViewPr>
  <p:slideViewPr>
    <p:cSldViewPr snapToObjects="1" showGuides="1">
      <p:cViewPr varScale="1">
        <p:scale>
          <a:sx n="122" d="100"/>
          <a:sy n="122" d="100"/>
        </p:scale>
        <p:origin x="138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5763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25/09/2017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232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6916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344816" cy="1800000"/>
          </a:xfrm>
        </p:spPr>
        <p:txBody>
          <a:bodyPr/>
          <a:lstStyle/>
          <a:p>
            <a:r>
              <a:rPr lang="en-GB" dirty="0" smtClean="0"/>
              <a:t>CONS and HL-LHC day</a:t>
            </a:r>
            <a:br>
              <a:rPr lang="en-GB" dirty="0" smtClean="0"/>
            </a:br>
            <a:r>
              <a:rPr lang="en-GB" dirty="0" smtClean="0"/>
              <a:t>Analysis of needs from EN-HE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smtClean="0"/>
              <a:t>26/09/2017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R. Rinaldesi on </a:t>
            </a:r>
            <a:r>
              <a:rPr lang="fr-CH" dirty="0" err="1" smtClean="0"/>
              <a:t>behalf</a:t>
            </a:r>
            <a:r>
              <a:rPr lang="fr-CH" dirty="0" smtClean="0"/>
              <a:t> of EN-HE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40" y="-14400"/>
            <a:ext cx="8297039" cy="923120"/>
          </a:xfrm>
        </p:spPr>
        <p:txBody>
          <a:bodyPr/>
          <a:lstStyle/>
          <a:p>
            <a:r>
              <a:rPr lang="en-GB" dirty="0" smtClean="0"/>
              <a:t>ITEM: </a:t>
            </a:r>
            <a:r>
              <a:rPr lang="en-GB" dirty="0" err="1" smtClean="0"/>
              <a:t>Mafi</a:t>
            </a:r>
            <a:r>
              <a:rPr lang="en-GB" dirty="0" smtClean="0"/>
              <a:t> trailers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1" descr="\\cern.ch\dfs\Users\j\JCHEVALL\Documents\jmc_doc\Photos\CERN\MAFI\Pose aimant\Picture 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223" y="3072067"/>
            <a:ext cx="3249554" cy="2610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69210" y="701043"/>
            <a:ext cx="859527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Being a prototype, equipment </a:t>
            </a:r>
            <a:r>
              <a:rPr lang="en-GB" sz="28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life can be hardly estimated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Major </a:t>
            </a:r>
            <a:r>
              <a:rPr lang="fr-CH" sz="28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consolidation interventions </a:t>
            </a:r>
            <a:r>
              <a:rPr lang="fr-CH" sz="28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can’t</a:t>
            </a:r>
            <a:r>
              <a:rPr lang="fr-CH" sz="28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be</a:t>
            </a:r>
            <a:r>
              <a:rPr lang="fr-CH" sz="28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done</a:t>
            </a:r>
            <a:r>
              <a:rPr lang="fr-CH" sz="28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due to the </a:t>
            </a:r>
            <a:r>
              <a:rPr lang="fr-CH" sz="28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lack</a:t>
            </a:r>
            <a:r>
              <a:rPr lang="fr-CH" sz="28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of support </a:t>
            </a:r>
            <a:r>
              <a:rPr lang="fr-CH" sz="28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from</a:t>
            </a:r>
            <a:r>
              <a:rPr lang="fr-CH" sz="28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the manufacturer</a:t>
            </a:r>
            <a:endParaRPr lang="en-GB" sz="28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607125" y="2582725"/>
            <a:ext cx="540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Reliability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still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sufficient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for LS2 but not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enough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for LS3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Its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proper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functioning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concerns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both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LHC and HL-LHC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Installation of TAN and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inner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triplets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will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be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done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with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new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specific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machines (budget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already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requested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74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40" y="-14400"/>
            <a:ext cx="8297039" cy="563080"/>
          </a:xfrm>
        </p:spPr>
        <p:txBody>
          <a:bodyPr/>
          <a:lstStyle/>
          <a:p>
            <a:r>
              <a:rPr lang="en-GB" dirty="0" smtClean="0"/>
              <a:t>ITEM: </a:t>
            </a:r>
            <a:r>
              <a:rPr lang="en-GB" dirty="0" err="1" smtClean="0"/>
              <a:t>Mafi</a:t>
            </a:r>
            <a:r>
              <a:rPr lang="en-GB" dirty="0" smtClean="0"/>
              <a:t> feeding line / guidance line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007415"/>
              </p:ext>
            </p:extLst>
          </p:nvPr>
        </p:nvGraphicFramePr>
        <p:xfrm>
          <a:off x="2850" y="692696"/>
          <a:ext cx="9141152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49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036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Rational</a:t>
                      </a:r>
                      <a:r>
                        <a:rPr lang="en-GB" baseline="0" dirty="0" smtClean="0"/>
                        <a:t> of the request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Total Budget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request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600 </a:t>
                      </a: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Budget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 to be allocated in years (from-to)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aseline="0" dirty="0" smtClean="0"/>
                        <a:t>LS2, LS3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Material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budget request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Personnel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available [y/n] in addition to personnel budget request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Personnel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budget request (M2P budget for MPAs and fellows)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Consequences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of suppression of request on HL performance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Impossibility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to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install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and/or replace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magnets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Consequences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of delay of request to LS4 or later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Impossibility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to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install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and/or replace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magnets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during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LS2 and LS3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003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40" y="-14400"/>
            <a:ext cx="8297039" cy="923120"/>
          </a:xfrm>
        </p:spPr>
        <p:txBody>
          <a:bodyPr/>
          <a:lstStyle/>
          <a:p>
            <a:r>
              <a:rPr lang="en-GB" dirty="0" smtClean="0"/>
              <a:t>ITEM: </a:t>
            </a:r>
            <a:r>
              <a:rPr lang="en-GB" dirty="0" err="1"/>
              <a:t>Mafi</a:t>
            </a:r>
            <a:r>
              <a:rPr lang="en-GB" dirty="0"/>
              <a:t> feeding line / guidance line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323528" y="3412318"/>
            <a:ext cx="80648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Water infiltrations in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sectors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3-4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require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repair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/replacement of power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feeding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line at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every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Good line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quality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is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required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to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correctly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guide the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convoy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(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only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10cm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side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clearance!): check and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repairs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on 27 km at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every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LS</a:t>
            </a:r>
            <a:endParaRPr lang="en-GB" dirty="0"/>
          </a:p>
        </p:txBody>
      </p:sp>
      <p:pic>
        <p:nvPicPr>
          <p:cNvPr id="8" name="Picture 3" descr="\\cern.ch\dfs\Users\j\JCHEVALL\Documents\jmc_doc\Photos\CERN\TUNNEL PASSAGE\arc 3-4  gaine\3-4 Stalagtites 2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653" y="842211"/>
            <a:ext cx="3003085" cy="2455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" name="Picture 1" descr="\\cern.ch\dfs\Users\j\JCHEVALL\Documents\jmc_doc\Photos\CERN\TUNNEL PASSAGE\arc 3-4  gaine\dcum 87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9385" y="852796"/>
            <a:ext cx="3907031" cy="24447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23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40" y="-14400"/>
            <a:ext cx="8297039" cy="563080"/>
          </a:xfrm>
        </p:spPr>
        <p:txBody>
          <a:bodyPr/>
          <a:lstStyle/>
          <a:p>
            <a:r>
              <a:rPr lang="en-GB" dirty="0" smtClean="0"/>
              <a:t>ITEM: </a:t>
            </a:r>
            <a:r>
              <a:rPr lang="en-GB" dirty="0" err="1" smtClean="0"/>
              <a:t>Kouba</a:t>
            </a:r>
            <a:r>
              <a:rPr lang="en-GB" dirty="0" smtClean="0"/>
              <a:t> bogies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842682"/>
              </p:ext>
            </p:extLst>
          </p:nvPr>
        </p:nvGraphicFramePr>
        <p:xfrm>
          <a:off x="2850" y="692696"/>
          <a:ext cx="9141152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49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036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Rational</a:t>
                      </a:r>
                      <a:r>
                        <a:rPr lang="en-GB" baseline="0" dirty="0" smtClean="0"/>
                        <a:t> of the request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Total Budget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request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1.000 </a:t>
                      </a: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Budget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 to be allocated in years (from-to)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aseline="0" dirty="0" smtClean="0"/>
                        <a:t>2025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Material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budget request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Personnel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available [y/n] in addition to personnel budget request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Personnel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budget request (M2P budget for MPAs and fellows)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technical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engineer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 (50%)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Consequences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of suppression of request on HL performance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Consequences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of delay of request to LS4 or later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Impossibility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to replace warm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magnets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from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LS4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50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40" y="-14400"/>
            <a:ext cx="8297039" cy="923120"/>
          </a:xfrm>
        </p:spPr>
        <p:txBody>
          <a:bodyPr/>
          <a:lstStyle/>
          <a:p>
            <a:r>
              <a:rPr lang="en-GB" dirty="0" smtClean="0"/>
              <a:t>ITEM: </a:t>
            </a:r>
            <a:r>
              <a:rPr lang="en-GB" dirty="0" err="1" smtClean="0"/>
              <a:t>Kouba</a:t>
            </a:r>
            <a:r>
              <a:rPr lang="en-GB" dirty="0" smtClean="0"/>
              <a:t> bogies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323527" y="3545175"/>
            <a:ext cx="85689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Necessary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for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dismounting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and installation of warm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magnets</a:t>
            </a:r>
            <a:endParaRPr lang="fr-CH" sz="2800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Proper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functioning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not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guaranteed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from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LS4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836712"/>
            <a:ext cx="3490932" cy="261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56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40" y="-14400"/>
            <a:ext cx="8297039" cy="563080"/>
          </a:xfrm>
        </p:spPr>
        <p:txBody>
          <a:bodyPr/>
          <a:lstStyle/>
          <a:p>
            <a:r>
              <a:rPr lang="en-GB" dirty="0" smtClean="0"/>
              <a:t>ITEM: Magnets </a:t>
            </a:r>
            <a:r>
              <a:rPr lang="en-GB" dirty="0"/>
              <a:t>transfer </a:t>
            </a:r>
            <a:r>
              <a:rPr lang="en-GB" dirty="0" smtClean="0"/>
              <a:t>tables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121913"/>
              </p:ext>
            </p:extLst>
          </p:nvPr>
        </p:nvGraphicFramePr>
        <p:xfrm>
          <a:off x="2850" y="692696"/>
          <a:ext cx="9141152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49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036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Rational</a:t>
                      </a:r>
                      <a:r>
                        <a:rPr lang="en-GB" baseline="0" dirty="0" smtClean="0"/>
                        <a:t> of the request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Total Budget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request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400 </a:t>
                      </a: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Budget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 to be allocated in years (from-to)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aseline="0" dirty="0" smtClean="0"/>
                        <a:t>Not </a:t>
                      </a:r>
                      <a:r>
                        <a:rPr lang="fr-CH" baseline="0" dirty="0" err="1" smtClean="0"/>
                        <a:t>known</a:t>
                      </a:r>
                      <a:r>
                        <a:rPr lang="fr-CH" baseline="0" dirty="0" smtClean="0"/>
                        <a:t>, </a:t>
                      </a:r>
                      <a:r>
                        <a:rPr lang="fr-CH" baseline="0" dirty="0" err="1" smtClean="0"/>
                        <a:t>needed</a:t>
                      </a:r>
                      <a:r>
                        <a:rPr lang="fr-CH" baseline="0" dirty="0" smtClean="0"/>
                        <a:t> in case of major breakdown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Material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budget request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Personnel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available [y/n] in addition to personnel budget request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Personnel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budget request (M2P budget for MPAs and fellows)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Consequences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of suppression of request on HL performance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Impossibility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to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install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and/or replace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magnets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Consequences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of delay of request to LS4 or later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Impossibility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to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install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and/or replace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magnets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during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LS2 and LS3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110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40" y="-14400"/>
            <a:ext cx="8297039" cy="923120"/>
          </a:xfrm>
        </p:spPr>
        <p:txBody>
          <a:bodyPr/>
          <a:lstStyle/>
          <a:p>
            <a:r>
              <a:rPr lang="en-GB" dirty="0" smtClean="0"/>
              <a:t>ITEM: Magnets </a:t>
            </a:r>
            <a:r>
              <a:rPr lang="en-GB" dirty="0"/>
              <a:t>transfer </a:t>
            </a:r>
            <a:r>
              <a:rPr lang="en-GB" dirty="0" smtClean="0"/>
              <a:t>tables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323527" y="3201303"/>
            <a:ext cx="85689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Estimations are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given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for information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only</a:t>
            </a:r>
            <a:endParaRPr lang="fr-CH" sz="2800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5 sets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available</a:t>
            </a:r>
            <a:endParaRPr lang="fr-CH" sz="2800" dirty="0" smtClean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In case of major breakdown, replacement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is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the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only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possible intervention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Manufacturer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still</a:t>
            </a:r>
            <a:r>
              <a:rPr lang="fr-CH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available</a:t>
            </a:r>
            <a:endParaRPr lang="en-GB" dirty="0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 rotWithShape="1">
          <a:blip r:embed="rId2" cstate="print"/>
          <a:srcRect t="5878" b="8897"/>
          <a:stretch/>
        </p:blipFill>
        <p:spPr bwMode="auto">
          <a:xfrm>
            <a:off x="669220" y="857355"/>
            <a:ext cx="3587131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1" name="Picture 8" descr="\\cern.ch\dfs\Users\j\JCHEVALL\Documents\jmc_doc\Photos\CERN\TES\GENERAL\280404test 011.jpg"/>
          <p:cNvPicPr>
            <a:picLocks noChangeAspect="1" noChangeArrowheads="1"/>
          </p:cNvPicPr>
          <p:nvPr/>
        </p:nvPicPr>
        <p:blipFill rotWithShape="1">
          <a:blip r:embed="rId3"/>
          <a:srcRect t="6818"/>
          <a:stretch/>
        </p:blipFill>
        <p:spPr bwMode="auto">
          <a:xfrm>
            <a:off x="5868144" y="802650"/>
            <a:ext cx="1961839" cy="23329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487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(1/3)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1598543"/>
              </p:ext>
            </p:extLst>
          </p:nvPr>
        </p:nvGraphicFramePr>
        <p:xfrm>
          <a:off x="0" y="900000"/>
          <a:ext cx="9144000" cy="44839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8729">
                  <a:extLst>
                    <a:ext uri="{9D8B030D-6E8A-4147-A177-3AD203B41FA5}">
                      <a16:colId xmlns="" xmlns:a16="http://schemas.microsoft.com/office/drawing/2014/main" val="565234889"/>
                    </a:ext>
                  </a:extLst>
                </a:gridCol>
                <a:gridCol w="8733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124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394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9906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Priority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 (1-3)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in decreasing order of 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Item n.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Description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baseline="0" dirty="0" smtClean="0"/>
                        <a:t>Approval Status: 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i="1" baseline="0" dirty="0" smtClean="0"/>
                        <a:t>Approved by CONS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i="1" baseline="0" dirty="0" smtClean="0"/>
                        <a:t>Approved by HL-CONS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i="1" baseline="0" dirty="0" smtClean="0"/>
                        <a:t>Not Approved by CONS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i="1" baseline="0" dirty="0" smtClean="0"/>
                        <a:t>Not Approved by HL-CONS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i="1" baseline="0" dirty="0" smtClean="0"/>
                        <a:t>New</a:t>
                      </a:r>
                      <a:endParaRPr lang="en-GB" sz="1400" i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43666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Replacement of 2 </a:t>
                      </a:r>
                      <a:r>
                        <a:rPr lang="fr-CH" dirty="0" err="1" smtClean="0"/>
                        <a:t>Mafi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trailers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New</a:t>
                      </a:r>
                      <a:endParaRPr lang="en-GB" dirty="0"/>
                    </a:p>
                  </a:txBody>
                  <a:tcPr/>
                </a:tc>
              </a:tr>
              <a:tr h="443666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Replacement of </a:t>
                      </a:r>
                      <a:r>
                        <a:rPr lang="fr-CH" dirty="0" err="1" smtClean="0"/>
                        <a:t>Mafi</a:t>
                      </a:r>
                      <a:r>
                        <a:rPr lang="fr-CH" dirty="0" smtClean="0"/>
                        <a:t> power </a:t>
                      </a:r>
                      <a:r>
                        <a:rPr lang="fr-CH" dirty="0" err="1" smtClean="0"/>
                        <a:t>feeding</a:t>
                      </a:r>
                      <a:r>
                        <a:rPr lang="fr-CH" dirty="0" smtClean="0"/>
                        <a:t> line in </a:t>
                      </a:r>
                      <a:r>
                        <a:rPr lang="fr-CH" dirty="0" err="1" smtClean="0"/>
                        <a:t>sectors</a:t>
                      </a:r>
                      <a:r>
                        <a:rPr lang="fr-CH" dirty="0" smtClean="0"/>
                        <a:t> 3-4 and </a:t>
                      </a:r>
                      <a:r>
                        <a:rPr lang="fr-CH" dirty="0" err="1" smtClean="0"/>
                        <a:t>complete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repainting</a:t>
                      </a:r>
                      <a:r>
                        <a:rPr lang="fr-CH" baseline="0" dirty="0" smtClean="0"/>
                        <a:t> of guidance line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New</a:t>
                      </a:r>
                      <a:endParaRPr lang="en-GB" dirty="0"/>
                    </a:p>
                  </a:txBody>
                  <a:tcPr/>
                </a:tc>
              </a:tr>
              <a:tr h="443666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Replacement of Kouba bogies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New</a:t>
                      </a:r>
                      <a:endParaRPr lang="en-GB" dirty="0"/>
                    </a:p>
                  </a:txBody>
                  <a:tcPr/>
                </a:tc>
              </a:tr>
              <a:tr h="443666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Industrial</a:t>
                      </a:r>
                      <a:r>
                        <a:rPr lang="fr-CH" dirty="0" smtClean="0"/>
                        <a:t> trucks and </a:t>
                      </a:r>
                      <a:r>
                        <a:rPr lang="fr-CH" dirty="0" err="1" smtClean="0"/>
                        <a:t>electric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tractors</a:t>
                      </a:r>
                      <a:r>
                        <a:rPr lang="fr-CH" dirty="0" smtClean="0"/>
                        <a:t> (2018-2020)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Approved</a:t>
                      </a:r>
                      <a:r>
                        <a:rPr lang="fr-CH" dirty="0" smtClean="0"/>
                        <a:t> by CONS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612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(2/3)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3733795"/>
              </p:ext>
            </p:extLst>
          </p:nvPr>
        </p:nvGraphicFramePr>
        <p:xfrm>
          <a:off x="0" y="900000"/>
          <a:ext cx="9144000" cy="5046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8729">
                  <a:extLst>
                    <a:ext uri="{9D8B030D-6E8A-4147-A177-3AD203B41FA5}">
                      <a16:colId xmlns="" xmlns:a16="http://schemas.microsoft.com/office/drawing/2014/main" val="565234889"/>
                    </a:ext>
                  </a:extLst>
                </a:gridCol>
                <a:gridCol w="8733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124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394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9906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Priority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 (1-3)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in decreasing order of 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Item n.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Description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baseline="0" dirty="0" smtClean="0"/>
                        <a:t>Approval Status: 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i="1" baseline="0" dirty="0" smtClean="0"/>
                        <a:t>Approved by CONS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i="1" baseline="0" dirty="0" smtClean="0"/>
                        <a:t>Approved by HL-CONS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i="1" baseline="0" dirty="0" smtClean="0"/>
                        <a:t>Not Approved by CONS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i="1" baseline="0" dirty="0" smtClean="0"/>
                        <a:t>Not Approved by HL-CONS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i="1" baseline="0" dirty="0" smtClean="0"/>
                        <a:t>New</a:t>
                      </a:r>
                      <a:endParaRPr lang="en-GB" sz="1400" i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43666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Replacement of </a:t>
                      </a:r>
                      <a:r>
                        <a:rPr lang="fr-CH" dirty="0" err="1" smtClean="0"/>
                        <a:t>magnets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transfer</a:t>
                      </a:r>
                      <a:r>
                        <a:rPr lang="fr-CH" dirty="0" smtClean="0"/>
                        <a:t> tables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New</a:t>
                      </a:r>
                      <a:endParaRPr lang="en-GB" dirty="0"/>
                    </a:p>
                  </a:txBody>
                  <a:tcPr/>
                </a:tc>
              </a:tr>
              <a:tr h="443666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Industrial</a:t>
                      </a:r>
                      <a:r>
                        <a:rPr lang="fr-CH" dirty="0" smtClean="0"/>
                        <a:t> trucks and </a:t>
                      </a:r>
                      <a:r>
                        <a:rPr lang="fr-CH" dirty="0" err="1" smtClean="0"/>
                        <a:t>electric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tractors</a:t>
                      </a:r>
                      <a:r>
                        <a:rPr lang="fr-CH" dirty="0" smtClean="0"/>
                        <a:t> (2021-2025)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Not </a:t>
                      </a:r>
                      <a:r>
                        <a:rPr lang="fr-CH" dirty="0" err="1" smtClean="0"/>
                        <a:t>Approved</a:t>
                      </a:r>
                      <a:r>
                        <a:rPr lang="fr-CH" dirty="0" smtClean="0"/>
                        <a:t> by CONS</a:t>
                      </a:r>
                      <a:endParaRPr lang="en-GB" dirty="0"/>
                    </a:p>
                  </a:txBody>
                  <a:tcPr/>
                </a:tc>
              </a:tr>
              <a:tr h="443666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Overhead</a:t>
                      </a:r>
                      <a:r>
                        <a:rPr lang="fr-CH" dirty="0" smtClean="0"/>
                        <a:t> cranes (2021-2025)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Not </a:t>
                      </a:r>
                      <a:r>
                        <a:rPr lang="fr-CH" dirty="0" err="1" smtClean="0"/>
                        <a:t>Approved</a:t>
                      </a:r>
                      <a:r>
                        <a:rPr lang="fr-CH" dirty="0" smtClean="0"/>
                        <a:t> by CONS</a:t>
                      </a:r>
                      <a:endParaRPr lang="en-GB" dirty="0"/>
                    </a:p>
                  </a:txBody>
                  <a:tcPr/>
                </a:tc>
              </a:tr>
              <a:tr h="443666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Lifts (2024-2025)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Not </a:t>
                      </a:r>
                      <a:r>
                        <a:rPr lang="fr-CH" dirty="0" err="1" smtClean="0"/>
                        <a:t>Approved</a:t>
                      </a:r>
                      <a:r>
                        <a:rPr lang="fr-CH" dirty="0" smtClean="0"/>
                        <a:t> by CONS</a:t>
                      </a:r>
                      <a:endParaRPr lang="en-GB" dirty="0"/>
                    </a:p>
                  </a:txBody>
                  <a:tcPr/>
                </a:tc>
              </a:tr>
              <a:tr h="443666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Road transport (&gt;3.5t) (2021-2025)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Not </a:t>
                      </a:r>
                      <a:r>
                        <a:rPr lang="fr-CH" dirty="0" err="1" smtClean="0"/>
                        <a:t>Approved</a:t>
                      </a:r>
                      <a:r>
                        <a:rPr lang="fr-CH" dirty="0" smtClean="0"/>
                        <a:t> by CONS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62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(3/3)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4577758"/>
              </p:ext>
            </p:extLst>
          </p:nvPr>
        </p:nvGraphicFramePr>
        <p:xfrm>
          <a:off x="0" y="900000"/>
          <a:ext cx="9144000" cy="5293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8729">
                  <a:extLst>
                    <a:ext uri="{9D8B030D-6E8A-4147-A177-3AD203B41FA5}">
                      <a16:colId xmlns="" xmlns:a16="http://schemas.microsoft.com/office/drawing/2014/main" val="565234889"/>
                    </a:ext>
                  </a:extLst>
                </a:gridCol>
                <a:gridCol w="8733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124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394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99063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Priority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 (1-3)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in decreasing order of importance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Item n.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Description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baseline="0" dirty="0" smtClean="0"/>
                        <a:t>Approval Status: 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i="1" baseline="0" dirty="0" smtClean="0"/>
                        <a:t>Approved by CONS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i="1" baseline="0" dirty="0" smtClean="0"/>
                        <a:t>Approved by HL-CONS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i="1" baseline="0" dirty="0" smtClean="0"/>
                        <a:t>Not Approved by CONS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i="1" baseline="0" dirty="0" smtClean="0"/>
                        <a:t>Not Approved by HL-CONS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i="1" baseline="0" dirty="0" smtClean="0"/>
                        <a:t>New</a:t>
                      </a:r>
                      <a:endParaRPr lang="en-GB" sz="1400" i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43666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Overhead</a:t>
                      </a:r>
                      <a:r>
                        <a:rPr lang="fr-CH" dirty="0" smtClean="0"/>
                        <a:t> cranes (2018-2020)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Approved</a:t>
                      </a:r>
                      <a:r>
                        <a:rPr lang="fr-CH" dirty="0" smtClean="0"/>
                        <a:t> by CONS</a:t>
                      </a:r>
                      <a:endParaRPr lang="en-GB" dirty="0"/>
                    </a:p>
                  </a:txBody>
                  <a:tcPr/>
                </a:tc>
              </a:tr>
              <a:tr h="443666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Lifts (2018-2023)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Approved</a:t>
                      </a:r>
                      <a:r>
                        <a:rPr lang="fr-CH" dirty="0" smtClean="0"/>
                        <a:t> by CONS</a:t>
                      </a:r>
                      <a:endParaRPr lang="en-GB" dirty="0"/>
                    </a:p>
                  </a:txBody>
                  <a:tcPr/>
                </a:tc>
              </a:tr>
              <a:tr h="443666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Road transport (&gt;3.5t) (2018-2020)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Approved</a:t>
                      </a:r>
                      <a:r>
                        <a:rPr lang="fr-CH" dirty="0" smtClean="0"/>
                        <a:t> by CONS</a:t>
                      </a:r>
                      <a:endParaRPr lang="en-GB" dirty="0"/>
                    </a:p>
                  </a:txBody>
                  <a:tcPr/>
                </a:tc>
              </a:tr>
              <a:tr h="443666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Support</a:t>
                      </a:r>
                      <a:r>
                        <a:rPr lang="fr-CH" baseline="0" dirty="0" smtClean="0"/>
                        <a:t> Consolidation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Not </a:t>
                      </a:r>
                      <a:r>
                        <a:rPr lang="fr-CH" dirty="0" err="1" smtClean="0"/>
                        <a:t>Approved</a:t>
                      </a:r>
                      <a:r>
                        <a:rPr lang="fr-CH" dirty="0" smtClean="0"/>
                        <a:t> by CONS</a:t>
                      </a:r>
                      <a:endParaRPr lang="en-GB" dirty="0"/>
                    </a:p>
                  </a:txBody>
                  <a:tcPr/>
                </a:tc>
              </a:tr>
              <a:tr h="443666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Heavy transport</a:t>
                      </a:r>
                      <a:r>
                        <a:rPr lang="fr-CH" baseline="0" dirty="0" smtClean="0"/>
                        <a:t> / aux. lifting </a:t>
                      </a:r>
                      <a:r>
                        <a:rPr lang="fr-CH" baseline="0" dirty="0" err="1" smtClean="0"/>
                        <a:t>equipment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Not </a:t>
                      </a:r>
                      <a:r>
                        <a:rPr lang="fr-CH" dirty="0" err="1" smtClean="0"/>
                        <a:t>Approved</a:t>
                      </a:r>
                      <a:r>
                        <a:rPr lang="fr-CH" dirty="0" smtClean="0"/>
                        <a:t> by CONS</a:t>
                      </a:r>
                      <a:endParaRPr lang="en-GB" dirty="0"/>
                    </a:p>
                  </a:txBody>
                  <a:tcPr/>
                </a:tc>
              </a:tr>
              <a:tr h="443666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Industrial</a:t>
                      </a:r>
                      <a:r>
                        <a:rPr lang="fr-CH" dirty="0" smtClean="0"/>
                        <a:t> trucks and </a:t>
                      </a:r>
                      <a:r>
                        <a:rPr lang="fr-CH" dirty="0" err="1" smtClean="0"/>
                        <a:t>electric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tractors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Not </a:t>
                      </a:r>
                      <a:r>
                        <a:rPr lang="fr-CH" dirty="0" err="1" smtClean="0"/>
                        <a:t>Approved</a:t>
                      </a:r>
                      <a:r>
                        <a:rPr lang="fr-CH" dirty="0" smtClean="0"/>
                        <a:t> by CONS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984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40" y="-14400"/>
            <a:ext cx="8297039" cy="923120"/>
          </a:xfrm>
        </p:spPr>
        <p:txBody>
          <a:bodyPr/>
          <a:lstStyle/>
          <a:p>
            <a:r>
              <a:rPr lang="fr-CH" dirty="0" smtClean="0"/>
              <a:t>Equipment </a:t>
            </a:r>
            <a:r>
              <a:rPr lang="fr-CH" dirty="0" err="1" smtClean="0"/>
              <a:t>under</a:t>
            </a:r>
            <a:r>
              <a:rPr lang="fr-CH" dirty="0" smtClean="0"/>
              <a:t> HE </a:t>
            </a:r>
            <a:r>
              <a:rPr lang="fr-CH" dirty="0" err="1" smtClean="0"/>
              <a:t>responsibility</a:t>
            </a:r>
            <a:r>
              <a:rPr lang="fr-CH" dirty="0" smtClean="0"/>
              <a:t> vs HL-LHC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Title 5"/>
          <p:cNvSpPr txBox="1">
            <a:spLocks/>
          </p:cNvSpPr>
          <p:nvPr/>
        </p:nvSpPr>
        <p:spPr>
          <a:xfrm>
            <a:off x="683568" y="903040"/>
            <a:ext cx="4762872" cy="49742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b="0" dirty="0" smtClean="0"/>
              <a:t>Overhead cranes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b="0" dirty="0" smtClean="0"/>
              <a:t>Road transport vehicles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fr-CH" b="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fr-CH" b="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GB" b="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CH" b="0" dirty="0" smtClean="0"/>
              <a:t>Lifts</a:t>
            </a:r>
            <a:endParaRPr lang="en-GB" b="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b="0" dirty="0" smtClean="0"/>
              <a:t>Industrial trucks and electric tractors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544108" y="648851"/>
            <a:ext cx="3240360" cy="181588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GB" sz="28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N</a:t>
            </a:r>
            <a:r>
              <a:rPr lang="en-GB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o </a:t>
            </a:r>
            <a:r>
              <a:rPr lang="en-GB" sz="28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specific consolidation </a:t>
            </a:r>
            <a:r>
              <a:rPr lang="en-GB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budget needed for Hi-</a:t>
            </a:r>
            <a:r>
              <a:rPr lang="en-GB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Lumi</a:t>
            </a:r>
            <a:endParaRPr lang="en-GB" sz="28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4932040" y="926023"/>
            <a:ext cx="514400" cy="936104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30314" y="2661224"/>
            <a:ext cx="4166958" cy="267765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GB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Includes crucial equipment for transport of people and material and installation of magnets (LHC and HL-LHC</a:t>
            </a:r>
            <a:endParaRPr lang="en-GB" sz="28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Right Brace 10"/>
          <p:cNvSpPr/>
          <p:nvPr/>
        </p:nvSpPr>
        <p:spPr>
          <a:xfrm>
            <a:off x="4437061" y="2996951"/>
            <a:ext cx="514400" cy="1368153"/>
          </a:xfrm>
          <a:prstGeom prst="rightBrac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0828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41" y="-14400"/>
            <a:ext cx="7920000" cy="995128"/>
          </a:xfrm>
        </p:spPr>
        <p:txBody>
          <a:bodyPr/>
          <a:lstStyle/>
          <a:p>
            <a:r>
              <a:rPr lang="en-GB" dirty="0" smtClean="0"/>
              <a:t>CONS and HL-CONS approved requests</a:t>
            </a:r>
            <a:br>
              <a:rPr lang="en-GB" dirty="0" smtClean="0"/>
            </a:br>
            <a:r>
              <a:rPr lang="en-GB" sz="2000" dirty="0" smtClean="0"/>
              <a:t>(for HL-CONS except spares)</a:t>
            </a:r>
            <a:endParaRPr lang="en-GB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8587907"/>
              </p:ext>
            </p:extLst>
          </p:nvPr>
        </p:nvGraphicFramePr>
        <p:xfrm>
          <a:off x="0" y="1219200"/>
          <a:ext cx="91440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680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68016">
                  <a:extLst>
                    <a:ext uri="{9D8B030D-6E8A-4147-A177-3AD203B41FA5}">
                      <a16:colId xmlns="" xmlns:a16="http://schemas.microsoft.com/office/drawing/2014/main" val="1276211223"/>
                    </a:ext>
                  </a:extLst>
                </a:gridCol>
                <a:gridCol w="166801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Item n.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Description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Approved</a:t>
                      </a:r>
                      <a:r>
                        <a:rPr lang="en-GB" sz="1600" baseline="0" dirty="0" smtClean="0"/>
                        <a:t> Budget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err="1" smtClean="0">
                          <a:solidFill>
                            <a:schemeClr val="bg1"/>
                          </a:solidFill>
                        </a:rPr>
                        <a:t>Funding</a:t>
                      </a:r>
                      <a:r>
                        <a:rPr lang="fr-CH" sz="1600" dirty="0" smtClean="0">
                          <a:solidFill>
                            <a:schemeClr val="bg1"/>
                          </a:solidFill>
                        </a:rPr>
                        <a:t> (CONS/HL-CONS) %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Budget</a:t>
                      </a:r>
                      <a:r>
                        <a:rPr lang="en-GB" sz="1600" baseline="0" dirty="0" smtClean="0"/>
                        <a:t> to be allocated in the years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Overhead</a:t>
                      </a:r>
                      <a:r>
                        <a:rPr lang="fr-CH" dirty="0" smtClean="0"/>
                        <a:t> cranes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2.500 </a:t>
                      </a:r>
                      <a:r>
                        <a:rPr lang="fr-CH" dirty="0" err="1" smtClean="0"/>
                        <a:t>kCHF</a:t>
                      </a:r>
                      <a:endParaRPr lang="fr-CH" dirty="0" smtClean="0"/>
                    </a:p>
                    <a:p>
                      <a:r>
                        <a:rPr lang="fr-CH" dirty="0" smtClean="0"/>
                        <a:t>(2018-2020)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100% CONS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Variable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Lifts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6.435 </a:t>
                      </a:r>
                      <a:r>
                        <a:rPr lang="fr-CH" dirty="0" err="1" smtClean="0"/>
                        <a:t>kCHF</a:t>
                      </a:r>
                      <a:endParaRPr lang="fr-CH" dirty="0" smtClean="0"/>
                    </a:p>
                    <a:p>
                      <a:r>
                        <a:rPr lang="fr-CH" dirty="0" smtClean="0"/>
                        <a:t>(2018-2023)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100% CONS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Variable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Road transport (&gt;3.5t)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600 </a:t>
                      </a:r>
                      <a:r>
                        <a:rPr lang="fr-CH" dirty="0" err="1" smtClean="0"/>
                        <a:t>kCHF</a:t>
                      </a:r>
                      <a:endParaRPr lang="fr-CH" dirty="0" smtClean="0"/>
                    </a:p>
                    <a:p>
                      <a:r>
                        <a:rPr lang="fr-CH" dirty="0" smtClean="0"/>
                        <a:t>(2018-2020)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100% CONS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200 </a:t>
                      </a:r>
                      <a:r>
                        <a:rPr lang="fr-CH" dirty="0" err="1" smtClean="0"/>
                        <a:t>kCHF</a:t>
                      </a:r>
                      <a:r>
                        <a:rPr lang="fr-CH" dirty="0" smtClean="0"/>
                        <a:t>/</a:t>
                      </a:r>
                      <a:r>
                        <a:rPr lang="fr-CH" dirty="0" err="1" smtClean="0"/>
                        <a:t>year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Industrial</a:t>
                      </a:r>
                      <a:r>
                        <a:rPr lang="fr-CH" dirty="0" smtClean="0"/>
                        <a:t> trucks and </a:t>
                      </a:r>
                      <a:r>
                        <a:rPr lang="fr-CH" dirty="0" err="1" smtClean="0"/>
                        <a:t>electric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tractors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1.195 </a:t>
                      </a:r>
                      <a:r>
                        <a:rPr lang="fr-CH" dirty="0" err="1" smtClean="0"/>
                        <a:t>kCHF</a:t>
                      </a:r>
                      <a:endParaRPr lang="fr-CH" dirty="0" smtClean="0"/>
                    </a:p>
                    <a:p>
                      <a:r>
                        <a:rPr lang="fr-CH" dirty="0" smtClean="0"/>
                        <a:t>(2018-2020)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100% CONS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~400 </a:t>
                      </a:r>
                      <a:r>
                        <a:rPr lang="en-GB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kCHF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/year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102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920000" cy="995128"/>
          </a:xfrm>
        </p:spPr>
        <p:txBody>
          <a:bodyPr/>
          <a:lstStyle/>
          <a:p>
            <a:r>
              <a:rPr lang="en-GB" dirty="0" smtClean="0"/>
              <a:t>CONS and HL-CONS requests</a:t>
            </a:r>
            <a:br>
              <a:rPr lang="en-GB" dirty="0" smtClean="0"/>
            </a:br>
            <a:r>
              <a:rPr lang="en-GB" dirty="0" smtClean="0"/>
              <a:t> pending approval or refused (1/2)</a:t>
            </a:r>
            <a:br>
              <a:rPr lang="en-GB" dirty="0" smtClean="0"/>
            </a:br>
            <a:endParaRPr lang="en-GB" sz="2000" dirty="0">
              <a:solidFill>
                <a:srgbClr val="FF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4192540"/>
              </p:ext>
            </p:extLst>
          </p:nvPr>
        </p:nvGraphicFramePr>
        <p:xfrm>
          <a:off x="0" y="1219200"/>
          <a:ext cx="91440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35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482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3224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8762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Item n.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Description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 smtClean="0"/>
                        <a:t>Budget request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Budget</a:t>
                      </a:r>
                      <a:r>
                        <a:rPr lang="en-GB" sz="1600" baseline="0" dirty="0" smtClean="0"/>
                        <a:t> to be allocated in the years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Pending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Refused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Overhead</a:t>
                      </a:r>
                      <a:r>
                        <a:rPr lang="fr-CH" dirty="0" smtClean="0"/>
                        <a:t> cranes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8.250 </a:t>
                      </a:r>
                      <a:r>
                        <a:rPr lang="fr-CH" dirty="0" err="1" smtClean="0"/>
                        <a:t>kCHF</a:t>
                      </a:r>
                      <a:endParaRPr lang="fr-CH" dirty="0" smtClean="0"/>
                    </a:p>
                    <a:p>
                      <a:r>
                        <a:rPr lang="fr-CH" dirty="0" smtClean="0"/>
                        <a:t>(2021-2025)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1.500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kCHF</a:t>
                      </a:r>
                      <a:r>
                        <a:rPr lang="fr-CH" baseline="0" dirty="0" smtClean="0"/>
                        <a:t>/</a:t>
                      </a:r>
                      <a:r>
                        <a:rPr lang="fr-CH" baseline="0" dirty="0" err="1" smtClean="0"/>
                        <a:t>year</a:t>
                      </a:r>
                      <a:endParaRPr lang="fr-CH" baseline="0" dirty="0" smtClean="0"/>
                    </a:p>
                    <a:p>
                      <a:r>
                        <a:rPr lang="fr-CH" baseline="0" dirty="0" smtClean="0"/>
                        <a:t>(2.250 </a:t>
                      </a:r>
                      <a:r>
                        <a:rPr lang="fr-CH" baseline="0" dirty="0" err="1" smtClean="0"/>
                        <a:t>kCHF</a:t>
                      </a:r>
                      <a:r>
                        <a:rPr lang="fr-CH" baseline="0" dirty="0" smtClean="0"/>
                        <a:t> in 2022)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Lifts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600 </a:t>
                      </a:r>
                      <a:r>
                        <a:rPr lang="fr-CH" dirty="0" err="1" smtClean="0"/>
                        <a:t>kCHF</a:t>
                      </a:r>
                      <a:endParaRPr lang="fr-CH" dirty="0" smtClean="0"/>
                    </a:p>
                    <a:p>
                      <a:r>
                        <a:rPr lang="fr-CH" dirty="0" smtClean="0"/>
                        <a:t>(2024-2025)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300 </a:t>
                      </a:r>
                      <a:r>
                        <a:rPr lang="fr-CH" dirty="0" err="1" smtClean="0"/>
                        <a:t>kCHF</a:t>
                      </a:r>
                      <a:r>
                        <a:rPr lang="fr-CH" dirty="0" smtClean="0"/>
                        <a:t>/</a:t>
                      </a:r>
                      <a:r>
                        <a:rPr lang="fr-CH" dirty="0" err="1" smtClean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Road transport (&gt;3.5t)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1.050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kCHF</a:t>
                      </a:r>
                      <a:endParaRPr lang="fr-CH" baseline="0" dirty="0" smtClean="0"/>
                    </a:p>
                    <a:p>
                      <a:r>
                        <a:rPr lang="fr-CH" baseline="0" dirty="0" smtClean="0"/>
                        <a:t>(2021-2025)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200 </a:t>
                      </a:r>
                      <a:r>
                        <a:rPr lang="fr-CH" dirty="0" err="1" smtClean="0"/>
                        <a:t>kCHF</a:t>
                      </a:r>
                      <a:r>
                        <a:rPr lang="fr-CH" dirty="0" smtClean="0"/>
                        <a:t>/</a:t>
                      </a:r>
                      <a:r>
                        <a:rPr lang="fr-CH" dirty="0" err="1" smtClean="0"/>
                        <a:t>year</a:t>
                      </a:r>
                      <a:endParaRPr lang="fr-CH" dirty="0" smtClean="0"/>
                    </a:p>
                    <a:p>
                      <a:r>
                        <a:rPr lang="fr-CH" dirty="0" smtClean="0"/>
                        <a:t>(250 </a:t>
                      </a:r>
                      <a:r>
                        <a:rPr lang="fr-CH" dirty="0" err="1" smtClean="0"/>
                        <a:t>kCHF</a:t>
                      </a:r>
                      <a:r>
                        <a:rPr lang="fr-CH" dirty="0" smtClean="0"/>
                        <a:t> in 2024)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Industrial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 trucks and </a:t>
                      </a: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electric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tractors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2.000 </a:t>
                      </a: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endParaRPr lang="fr-CH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(2021-2025)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400 </a:t>
                      </a: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year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823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920000" cy="995128"/>
          </a:xfrm>
        </p:spPr>
        <p:txBody>
          <a:bodyPr/>
          <a:lstStyle/>
          <a:p>
            <a:r>
              <a:rPr lang="en-GB" dirty="0" smtClean="0"/>
              <a:t>CONS and HL-CONS requests</a:t>
            </a:r>
            <a:br>
              <a:rPr lang="en-GB" dirty="0" smtClean="0"/>
            </a:br>
            <a:r>
              <a:rPr lang="en-GB" dirty="0" smtClean="0"/>
              <a:t> pending approval or refused (2/2)</a:t>
            </a:r>
            <a:br>
              <a:rPr lang="en-GB" dirty="0" smtClean="0"/>
            </a:br>
            <a:endParaRPr lang="en-GB" sz="2000" dirty="0">
              <a:solidFill>
                <a:srgbClr val="FF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764138"/>
              </p:ext>
            </p:extLst>
          </p:nvPr>
        </p:nvGraphicFramePr>
        <p:xfrm>
          <a:off x="0" y="1219200"/>
          <a:ext cx="9144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35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482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23224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8762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Item n.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Description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 smtClean="0"/>
                        <a:t>Budget request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Budget</a:t>
                      </a:r>
                      <a:r>
                        <a:rPr lang="en-GB" sz="1600" baseline="0" dirty="0" smtClean="0"/>
                        <a:t> to be allocated in the years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Pending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Refused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Support</a:t>
                      </a:r>
                      <a:r>
                        <a:rPr lang="fr-CH" baseline="0" dirty="0" smtClean="0"/>
                        <a:t> Consolidation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1.600 </a:t>
                      </a:r>
                      <a:r>
                        <a:rPr lang="fr-CH" dirty="0" err="1" smtClean="0"/>
                        <a:t>kCHF</a:t>
                      </a:r>
                      <a:endParaRPr lang="fr-CH" dirty="0" smtClean="0"/>
                    </a:p>
                    <a:p>
                      <a:r>
                        <a:rPr lang="fr-CH" dirty="0" smtClean="0"/>
                        <a:t>(2018-2025)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200 </a:t>
                      </a:r>
                      <a:r>
                        <a:rPr lang="fr-CH" dirty="0" err="1" smtClean="0"/>
                        <a:t>kCHF</a:t>
                      </a:r>
                      <a:r>
                        <a:rPr lang="fr-CH" dirty="0" smtClean="0"/>
                        <a:t>/</a:t>
                      </a:r>
                      <a:r>
                        <a:rPr lang="fr-CH" dirty="0" err="1" smtClean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X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Heavy transport</a:t>
                      </a:r>
                      <a:r>
                        <a:rPr lang="fr-CH" baseline="0" dirty="0" smtClean="0"/>
                        <a:t> / aux. lifting </a:t>
                      </a:r>
                      <a:r>
                        <a:rPr lang="fr-CH" baseline="0" dirty="0" err="1" smtClean="0"/>
                        <a:t>equipment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400 </a:t>
                      </a:r>
                      <a:r>
                        <a:rPr lang="fr-CH" dirty="0" err="1" smtClean="0"/>
                        <a:t>kCHF</a:t>
                      </a:r>
                      <a:endParaRPr lang="fr-CH" dirty="0" smtClean="0"/>
                    </a:p>
                    <a:p>
                      <a:r>
                        <a:rPr lang="fr-CH" dirty="0" smtClean="0"/>
                        <a:t>(2018-2025)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50 </a:t>
                      </a:r>
                      <a:r>
                        <a:rPr lang="fr-CH" dirty="0" err="1" smtClean="0"/>
                        <a:t>kCHF</a:t>
                      </a:r>
                      <a:r>
                        <a:rPr lang="fr-CH" dirty="0" smtClean="0"/>
                        <a:t>/</a:t>
                      </a:r>
                      <a:r>
                        <a:rPr lang="fr-CH" dirty="0" err="1" smtClean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X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Industrial</a:t>
                      </a:r>
                      <a:r>
                        <a:rPr lang="fr-CH" dirty="0" smtClean="0"/>
                        <a:t> trucks and </a:t>
                      </a:r>
                      <a:r>
                        <a:rPr lang="fr-CH" dirty="0" err="1" smtClean="0"/>
                        <a:t>electric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tractors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420 </a:t>
                      </a:r>
                      <a:r>
                        <a:rPr lang="fr-CH" dirty="0" err="1" smtClean="0"/>
                        <a:t>kCHF</a:t>
                      </a:r>
                      <a:endParaRPr lang="fr-CH" dirty="0" smtClean="0"/>
                    </a:p>
                    <a:p>
                      <a:r>
                        <a:rPr lang="fr-CH" dirty="0" smtClean="0"/>
                        <a:t>(2019-2025)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60 </a:t>
                      </a:r>
                      <a:r>
                        <a:rPr lang="fr-CH" dirty="0" err="1" smtClean="0"/>
                        <a:t>kCHF</a:t>
                      </a:r>
                      <a:r>
                        <a:rPr lang="fr-CH" dirty="0" smtClean="0"/>
                        <a:t>/</a:t>
                      </a:r>
                      <a:r>
                        <a:rPr lang="fr-CH" dirty="0" err="1" smtClean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X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706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39552" y="2348880"/>
            <a:ext cx="7920000" cy="720000"/>
          </a:xfrm>
        </p:spPr>
        <p:txBody>
          <a:bodyPr/>
          <a:lstStyle/>
          <a:p>
            <a:r>
              <a:rPr lang="en-GB" dirty="0" smtClean="0"/>
              <a:t>New requests in view of HL-LHC installation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sz="2000" dirty="0" smtClean="0"/>
              <a:t>(to meet HL-LHC goals)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1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842" y="116632"/>
            <a:ext cx="8424056" cy="995128"/>
          </a:xfrm>
        </p:spPr>
        <p:txBody>
          <a:bodyPr/>
          <a:lstStyle/>
          <a:p>
            <a:r>
              <a:rPr lang="en-GB" dirty="0" smtClean="0"/>
              <a:t>New requests for conversion of LHC into HL-LHC </a:t>
            </a:r>
            <a:br>
              <a:rPr lang="en-GB" dirty="0" smtClean="0"/>
            </a:br>
            <a:endParaRPr lang="en-GB" sz="2000" dirty="0">
              <a:solidFill>
                <a:srgbClr val="FF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7785576"/>
              </p:ext>
            </p:extLst>
          </p:nvPr>
        </p:nvGraphicFramePr>
        <p:xfrm>
          <a:off x="0" y="751703"/>
          <a:ext cx="9125171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00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031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3474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0737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9986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Item n.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Description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 smtClean="0"/>
                        <a:t>Budget request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Budget  to be allocated in years (from-to)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Priority (1-3)</a:t>
                      </a:r>
                    </a:p>
                    <a:p>
                      <a:pPr algn="ctr"/>
                      <a:r>
                        <a:rPr lang="en-US" sz="1600" dirty="0" smtClean="0"/>
                        <a:t>1 top</a:t>
                      </a:r>
                    </a:p>
                    <a:p>
                      <a:pPr algn="ctr"/>
                      <a:r>
                        <a:rPr lang="en-US" sz="1600" dirty="0" smtClean="0"/>
                        <a:t>3 low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Replacement of 2 </a:t>
                      </a:r>
                      <a:r>
                        <a:rPr lang="fr-CH" dirty="0" err="1" smtClean="0"/>
                        <a:t>Mafi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trailers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1.400 </a:t>
                      </a:r>
                      <a:r>
                        <a:rPr lang="fr-CH" dirty="0" err="1" smtClean="0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2021-2023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6792">
                <a:tc>
                  <a:txBody>
                    <a:bodyPr/>
                    <a:lstStyle/>
                    <a:p>
                      <a:r>
                        <a:rPr lang="fr-CH" dirty="0" smtClean="0"/>
                        <a:t>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Replacement of </a:t>
                      </a:r>
                      <a:r>
                        <a:rPr lang="fr-CH" dirty="0" err="1" smtClean="0"/>
                        <a:t>Mafi</a:t>
                      </a:r>
                      <a:r>
                        <a:rPr lang="fr-CH" dirty="0" smtClean="0"/>
                        <a:t> power </a:t>
                      </a:r>
                      <a:r>
                        <a:rPr lang="fr-CH" dirty="0" err="1" smtClean="0"/>
                        <a:t>feeding</a:t>
                      </a:r>
                      <a:r>
                        <a:rPr lang="fr-CH" dirty="0" smtClean="0"/>
                        <a:t> line in </a:t>
                      </a:r>
                      <a:r>
                        <a:rPr lang="fr-CH" dirty="0" err="1" smtClean="0"/>
                        <a:t>sectors</a:t>
                      </a:r>
                      <a:r>
                        <a:rPr lang="fr-CH" dirty="0" smtClean="0"/>
                        <a:t> 3-4 and </a:t>
                      </a:r>
                      <a:r>
                        <a:rPr lang="fr-CH" dirty="0" err="1" smtClean="0"/>
                        <a:t>complete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repainting</a:t>
                      </a:r>
                      <a:r>
                        <a:rPr lang="fr-CH" baseline="0" dirty="0" smtClean="0"/>
                        <a:t> of guidance line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600 </a:t>
                      </a:r>
                      <a:r>
                        <a:rPr lang="fr-CH" dirty="0" err="1" smtClean="0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300 </a:t>
                      </a:r>
                      <a:r>
                        <a:rPr lang="fr-CH" dirty="0" err="1" smtClean="0"/>
                        <a:t>kCHF</a:t>
                      </a:r>
                      <a:r>
                        <a:rPr lang="fr-CH" dirty="0" smtClean="0"/>
                        <a:t>/LS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Replacement of Kouba bogies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1.000 </a:t>
                      </a:r>
                      <a:r>
                        <a:rPr lang="fr-CH" dirty="0" err="1" smtClean="0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2025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Replacement of </a:t>
                      </a:r>
                      <a:r>
                        <a:rPr lang="fr-CH" dirty="0" err="1" smtClean="0"/>
                        <a:t>magnets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transfer</a:t>
                      </a:r>
                      <a:r>
                        <a:rPr lang="fr-CH" dirty="0" smtClean="0"/>
                        <a:t> tables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400 </a:t>
                      </a:r>
                      <a:r>
                        <a:rPr lang="fr-CH" dirty="0" err="1" smtClean="0"/>
                        <a:t>kCHF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Not </a:t>
                      </a:r>
                      <a:r>
                        <a:rPr lang="fr-CH" dirty="0" err="1" smtClean="0"/>
                        <a:t>known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62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7504" y="2492896"/>
            <a:ext cx="8579296" cy="1584176"/>
          </a:xfrm>
        </p:spPr>
        <p:txBody>
          <a:bodyPr/>
          <a:lstStyle/>
          <a:p>
            <a:r>
              <a:rPr lang="en-GB" dirty="0" smtClean="0"/>
              <a:t>Description sheets for new requests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343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440" y="-14400"/>
            <a:ext cx="8297039" cy="563080"/>
          </a:xfrm>
        </p:spPr>
        <p:txBody>
          <a:bodyPr/>
          <a:lstStyle/>
          <a:p>
            <a:r>
              <a:rPr lang="en-GB" dirty="0" smtClean="0"/>
              <a:t>ITEM: </a:t>
            </a:r>
            <a:r>
              <a:rPr lang="en-GB" dirty="0" err="1" smtClean="0"/>
              <a:t>Mafi</a:t>
            </a:r>
            <a:r>
              <a:rPr lang="en-GB" dirty="0" smtClean="0"/>
              <a:t> trailers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26th September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139517"/>
              </p:ext>
            </p:extLst>
          </p:nvPr>
        </p:nvGraphicFramePr>
        <p:xfrm>
          <a:off x="2850" y="692696"/>
          <a:ext cx="9141152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49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036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Rational</a:t>
                      </a:r>
                      <a:r>
                        <a:rPr lang="en-GB" baseline="0" dirty="0" smtClean="0"/>
                        <a:t> of the request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Total Budget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request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1.400 </a:t>
                      </a: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kCHF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Budget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 to be allocated in years (from-to)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2021-2023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Material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budget request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Personnel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available [y/n] in addition to personnel budget request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Yes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Personnel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budget request (M2P budget for MPAs and fellows)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technical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engineer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 (50%)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Consequences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of suppression of request on HL performance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Impossibility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to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install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and/or replace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magnets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Consequences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of delay of request to LS4 or later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dirty="0" err="1" smtClean="0">
                          <a:solidFill>
                            <a:schemeClr val="tx1"/>
                          </a:solidFill>
                        </a:rPr>
                        <a:t>Impossibility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to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install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and/or replace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magnets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chemeClr val="tx1"/>
                          </a:solidFill>
                        </a:rPr>
                        <a:t>during</a:t>
                      </a:r>
                      <a:r>
                        <a:rPr lang="fr-CH" baseline="0" dirty="0" smtClean="0">
                          <a:solidFill>
                            <a:schemeClr val="tx1"/>
                          </a:solidFill>
                        </a:rPr>
                        <a:t> LS2 and LS3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714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10088</TotalTime>
  <Words>1230</Words>
  <Application>Microsoft Office PowerPoint</Application>
  <PresentationFormat>On-screen Show (4:3)</PresentationFormat>
  <Paragraphs>345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Thème Office</vt:lpstr>
      <vt:lpstr>CONS and HL-LHC day Analysis of needs from EN-HE </vt:lpstr>
      <vt:lpstr>Equipment under HE responsibility vs HL-LHC</vt:lpstr>
      <vt:lpstr>CONS and HL-CONS approved requests (for HL-CONS except spares)</vt:lpstr>
      <vt:lpstr>CONS and HL-CONS requests  pending approval or refused (1/2) </vt:lpstr>
      <vt:lpstr>CONS and HL-CONS requests  pending approval or refused (2/2) </vt:lpstr>
      <vt:lpstr>New requests in view of HL-LHC installation  (to meet HL-LHC goals)</vt:lpstr>
      <vt:lpstr>New requests for conversion of LHC into HL-LHC  </vt:lpstr>
      <vt:lpstr>Description sheets for new requests </vt:lpstr>
      <vt:lpstr>ITEM: Mafi trailers</vt:lpstr>
      <vt:lpstr>ITEM: Mafi trailers</vt:lpstr>
      <vt:lpstr>ITEM: Mafi feeding line / guidance line</vt:lpstr>
      <vt:lpstr>ITEM: Mafi feeding line / guidance line</vt:lpstr>
      <vt:lpstr>ITEM: Kouba bogies</vt:lpstr>
      <vt:lpstr>ITEM: Kouba bogies</vt:lpstr>
      <vt:lpstr>ITEM: Magnets transfer tables</vt:lpstr>
      <vt:lpstr>ITEM: Magnets transfer tables</vt:lpstr>
      <vt:lpstr>Summary (1/3)</vt:lpstr>
      <vt:lpstr>Summary (2/3)</vt:lpstr>
      <vt:lpstr>Summary (3/3)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Roberto Rinaldesi</cp:lastModifiedBy>
  <cp:revision>586</cp:revision>
  <cp:lastPrinted>2017-09-25T13:32:54Z</cp:lastPrinted>
  <dcterms:created xsi:type="dcterms:W3CDTF">2016-01-11T14:38:10Z</dcterms:created>
  <dcterms:modified xsi:type="dcterms:W3CDTF">2017-09-25T16:32:39Z</dcterms:modified>
</cp:coreProperties>
</file>