
<file path=[Content_Types].xml><?xml version="1.0" encoding="utf-8"?>
<Types xmlns="http://schemas.openxmlformats.org/package/2006/content-types">
  <Default Extension="png" ContentType="image/png"/>
  <Default Extension="bin" ContentType="application/vnd.openxmlformats-officedocument.oleObject"/>
  <Default Extension="emf" ContentType="image/x-emf"/>
  <Default Extension="jpeg" ContentType="image/jpeg"/>
  <Default Extension="wmf" ContentType="image/x-wmf"/>
  <Default Extension="rels" ContentType="application/vnd.openxmlformats-package.relationships+xml"/>
  <Default Extension="xml" ContentType="application/xml"/>
  <Default Extension="tiff" ContentType="image/tiff"/>
  <Default Extension="vml" ContentType="application/vnd.openxmlformats-officedocument.vmlDrawing"/>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5" r:id="rId1"/>
    <p:sldMasterId id="2147483735" r:id="rId2"/>
  </p:sldMasterIdLst>
  <p:notesMasterIdLst>
    <p:notesMasterId r:id="rId106"/>
  </p:notesMasterIdLst>
  <p:sldIdLst>
    <p:sldId id="365" r:id="rId3"/>
    <p:sldId id="485" r:id="rId4"/>
    <p:sldId id="483" r:id="rId5"/>
    <p:sldId id="484" r:id="rId6"/>
    <p:sldId id="268" r:id="rId7"/>
    <p:sldId id="269" r:id="rId8"/>
    <p:sldId id="270" r:id="rId9"/>
    <p:sldId id="271" r:id="rId10"/>
    <p:sldId id="475" r:id="rId11"/>
    <p:sldId id="272" r:id="rId12"/>
    <p:sldId id="273" r:id="rId13"/>
    <p:sldId id="274" r:id="rId14"/>
    <p:sldId id="434" r:id="rId15"/>
    <p:sldId id="277" r:id="rId16"/>
    <p:sldId id="437" r:id="rId17"/>
    <p:sldId id="433" r:id="rId18"/>
    <p:sldId id="399" r:id="rId19"/>
    <p:sldId id="278" r:id="rId20"/>
    <p:sldId id="398" r:id="rId21"/>
    <p:sldId id="396" r:id="rId22"/>
    <p:sldId id="279" r:id="rId23"/>
    <p:sldId id="280" r:id="rId24"/>
    <p:sldId id="472" r:id="rId25"/>
    <p:sldId id="473" r:id="rId26"/>
    <p:sldId id="436" r:id="rId27"/>
    <p:sldId id="385" r:id="rId28"/>
    <p:sldId id="283" r:id="rId29"/>
    <p:sldId id="441" r:id="rId30"/>
    <p:sldId id="474" r:id="rId31"/>
    <p:sldId id="285" r:id="rId32"/>
    <p:sldId id="372" r:id="rId33"/>
    <p:sldId id="287" r:id="rId34"/>
    <p:sldId id="288" r:id="rId35"/>
    <p:sldId id="438" r:id="rId36"/>
    <p:sldId id="439" r:id="rId37"/>
    <p:sldId id="291" r:id="rId38"/>
    <p:sldId id="428" r:id="rId39"/>
    <p:sldId id="442" r:id="rId40"/>
    <p:sldId id="440" r:id="rId41"/>
    <p:sldId id="467" r:id="rId42"/>
    <p:sldId id="292" r:id="rId43"/>
    <p:sldId id="293" r:id="rId44"/>
    <p:sldId id="444" r:id="rId45"/>
    <p:sldId id="431" r:id="rId46"/>
    <p:sldId id="446" r:id="rId47"/>
    <p:sldId id="445" r:id="rId48"/>
    <p:sldId id="381" r:id="rId49"/>
    <p:sldId id="447" r:id="rId50"/>
    <p:sldId id="299" r:id="rId51"/>
    <p:sldId id="478" r:id="rId52"/>
    <p:sldId id="450" r:id="rId53"/>
    <p:sldId id="449" r:id="rId54"/>
    <p:sldId id="300" r:id="rId55"/>
    <p:sldId id="301" r:id="rId56"/>
    <p:sldId id="461" r:id="rId57"/>
    <p:sldId id="302" r:id="rId58"/>
    <p:sldId id="303" r:id="rId59"/>
    <p:sldId id="304" r:id="rId60"/>
    <p:sldId id="305" r:id="rId61"/>
    <p:sldId id="306" r:id="rId62"/>
    <p:sldId id="307" r:id="rId63"/>
    <p:sldId id="309" r:id="rId64"/>
    <p:sldId id="451" r:id="rId65"/>
    <p:sldId id="454" r:id="rId66"/>
    <p:sldId id="314" r:id="rId67"/>
    <p:sldId id="455" r:id="rId68"/>
    <p:sldId id="316" r:id="rId69"/>
    <p:sldId id="317" r:id="rId70"/>
    <p:sldId id="318" r:id="rId71"/>
    <p:sldId id="319" r:id="rId72"/>
    <p:sldId id="320" r:id="rId73"/>
    <p:sldId id="321" r:id="rId74"/>
    <p:sldId id="400" r:id="rId75"/>
    <p:sldId id="470" r:id="rId76"/>
    <p:sldId id="481" r:id="rId77"/>
    <p:sldId id="322" r:id="rId78"/>
    <p:sldId id="456" r:id="rId79"/>
    <p:sldId id="379" r:id="rId80"/>
    <p:sldId id="324" r:id="rId81"/>
    <p:sldId id="325" r:id="rId82"/>
    <p:sldId id="327" r:id="rId83"/>
    <p:sldId id="457" r:id="rId84"/>
    <p:sldId id="328" r:id="rId85"/>
    <p:sldId id="329" r:id="rId86"/>
    <p:sldId id="458" r:id="rId87"/>
    <p:sldId id="330" r:id="rId88"/>
    <p:sldId id="471" r:id="rId89"/>
    <p:sldId id="332" r:id="rId90"/>
    <p:sldId id="333" r:id="rId91"/>
    <p:sldId id="391" r:id="rId92"/>
    <p:sldId id="380" r:id="rId93"/>
    <p:sldId id="460" r:id="rId94"/>
    <p:sldId id="367" r:id="rId95"/>
    <p:sldId id="335" r:id="rId96"/>
    <p:sldId id="336" r:id="rId97"/>
    <p:sldId id="395" r:id="rId98"/>
    <p:sldId id="383" r:id="rId99"/>
    <p:sldId id="373" r:id="rId100"/>
    <p:sldId id="394" r:id="rId101"/>
    <p:sldId id="476" r:id="rId102"/>
    <p:sldId id="477" r:id="rId103"/>
    <p:sldId id="479" r:id="rId104"/>
    <p:sldId id="482" r:id="rId105"/>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477"/>
    <a:srgbClr val="CDC301"/>
    <a:srgbClr val="013476"/>
    <a:srgbClr val="11C91A"/>
    <a:srgbClr val="FFFFFF"/>
    <a:srgbClr val="FF7C80"/>
    <a:srgbClr val="00206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299" autoAdjust="0"/>
    <p:restoredTop sz="94994" autoAdjust="0"/>
  </p:normalViewPr>
  <p:slideViewPr>
    <p:cSldViewPr>
      <p:cViewPr varScale="1">
        <p:scale>
          <a:sx n="77" d="100"/>
          <a:sy n="77" d="100"/>
        </p:scale>
        <p:origin x="1184" y="68"/>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50" d="100"/>
        <a:sy n="50" d="100"/>
      </p:scale>
      <p:origin x="0" y="-912"/>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07" Type="http://schemas.openxmlformats.org/officeDocument/2006/relationships/presProps" Target="presProps.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slide" Target="slides/slide77.xml"/><Relationship Id="rId87" Type="http://schemas.openxmlformats.org/officeDocument/2006/relationships/slide" Target="slides/slide85.xml"/><Relationship Id="rId102" Type="http://schemas.openxmlformats.org/officeDocument/2006/relationships/slide" Target="slides/slide100.xml"/><Relationship Id="rId110" Type="http://schemas.openxmlformats.org/officeDocument/2006/relationships/tableStyles" Target="tableStyles.xml"/><Relationship Id="rId5" Type="http://schemas.openxmlformats.org/officeDocument/2006/relationships/slide" Target="slides/slide3.xml"/><Relationship Id="rId61" Type="http://schemas.openxmlformats.org/officeDocument/2006/relationships/slide" Target="slides/slide59.xml"/><Relationship Id="rId82" Type="http://schemas.openxmlformats.org/officeDocument/2006/relationships/slide" Target="slides/slide80.xml"/><Relationship Id="rId90" Type="http://schemas.openxmlformats.org/officeDocument/2006/relationships/slide" Target="slides/slide88.xml"/><Relationship Id="rId95" Type="http://schemas.openxmlformats.org/officeDocument/2006/relationships/slide" Target="slides/slide93.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slide" Target="slides/slide78.xml"/><Relationship Id="rId85" Type="http://schemas.openxmlformats.org/officeDocument/2006/relationships/slide" Target="slides/slide83.xml"/><Relationship Id="rId93" Type="http://schemas.openxmlformats.org/officeDocument/2006/relationships/slide" Target="slides/slide91.xml"/><Relationship Id="rId98" Type="http://schemas.openxmlformats.org/officeDocument/2006/relationships/slide" Target="slides/slide9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103" Type="http://schemas.openxmlformats.org/officeDocument/2006/relationships/slide" Target="slides/slide101.xml"/><Relationship Id="rId108" Type="http://schemas.openxmlformats.org/officeDocument/2006/relationships/viewProps" Target="viewProps.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notesMaster" Target="notesMasters/notesMaster1.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theme" Target="theme/theme1.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110.wmf"/><Relationship Id="rId1" Type="http://schemas.openxmlformats.org/officeDocument/2006/relationships/image" Target="../media/image109.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12.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16.wmf"/><Relationship Id="rId1" Type="http://schemas.openxmlformats.org/officeDocument/2006/relationships/image" Target="../media/image115.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A6E73D9-09DC-4AAD-A2E8-54D9A456F590}" type="datetimeFigureOut">
              <a:rPr lang="de-DE" smtClean="0"/>
              <a:pPr/>
              <a:t>04.10.2017</a:t>
            </a:fld>
            <a:endParaRPr lang="de-DE"/>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39979472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18</a:t>
            </a:fld>
            <a:endParaRPr lang="de-DE"/>
          </a:p>
        </p:txBody>
      </p:sp>
    </p:spTree>
    <p:extLst>
      <p:ext uri="{BB962C8B-B14F-4D97-AF65-F5344CB8AC3E}">
        <p14:creationId xmlns:p14="http://schemas.microsoft.com/office/powerpoint/2010/main" val="23719647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Folienbildplatzhalter 1"/>
          <p:cNvSpPr>
            <a:spLocks noGrp="1" noRot="1" noChangeAspect="1" noTextEdit="1"/>
          </p:cNvSpPr>
          <p:nvPr>
            <p:ph type="sldImg"/>
          </p:nvPr>
        </p:nvSpPr>
        <p:spPr bwMode="auto">
          <a:noFill/>
          <a:ln>
            <a:solidFill>
              <a:srgbClr val="000000"/>
            </a:solidFill>
            <a:miter lim="800000"/>
            <a:headEnd/>
            <a:tailEnd/>
          </a:ln>
        </p:spPr>
      </p:sp>
      <p:sp>
        <p:nvSpPr>
          <p:cNvPr id="33795" name="Notizenplatzhalter 2"/>
          <p:cNvSpPr>
            <a:spLocks noGrp="1"/>
          </p:cNvSpPr>
          <p:nvPr>
            <p:ph type="body" idx="1"/>
          </p:nvPr>
        </p:nvSpPr>
        <p:spPr bwMode="auto">
          <a:noFill/>
        </p:spPr>
        <p:txBody>
          <a:bodyPr/>
          <a:lstStyle/>
          <a:p>
            <a:pPr>
              <a:buFont typeface="Wingdings" pitchFamily="2" charset="2"/>
              <a:buNone/>
            </a:pPr>
            <a:endParaRPr lang="de-DE">
              <a:sym typeface="Wingdings" pitchFamily="2" charset="2"/>
            </a:endParaRPr>
          </a:p>
          <a:p>
            <a:pPr>
              <a:buFont typeface="Wingdings" pitchFamily="2" charset="2"/>
              <a:buNone/>
            </a:pPr>
            <a:endParaRPr lang="de-DE">
              <a:sym typeface="Wingdings" pitchFamily="2" charset="2"/>
            </a:endParaRPr>
          </a:p>
        </p:txBody>
      </p:sp>
    </p:spTree>
    <p:extLst>
      <p:ext uri="{BB962C8B-B14F-4D97-AF65-F5344CB8AC3E}">
        <p14:creationId xmlns:p14="http://schemas.microsoft.com/office/powerpoint/2010/main" val="3230596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21</a:t>
            </a:fld>
            <a:endParaRPr lang="de-DE"/>
          </a:p>
        </p:txBody>
      </p:sp>
    </p:spTree>
    <p:extLst>
      <p:ext uri="{BB962C8B-B14F-4D97-AF65-F5344CB8AC3E}">
        <p14:creationId xmlns:p14="http://schemas.microsoft.com/office/powerpoint/2010/main" val="25732046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22</a:t>
            </a:fld>
            <a:endParaRPr lang="de-DE"/>
          </a:p>
        </p:txBody>
      </p:sp>
    </p:spTree>
    <p:extLst>
      <p:ext uri="{BB962C8B-B14F-4D97-AF65-F5344CB8AC3E}">
        <p14:creationId xmlns:p14="http://schemas.microsoft.com/office/powerpoint/2010/main" val="220566425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23</a:t>
            </a:fld>
            <a:endParaRPr lang="de-DE"/>
          </a:p>
        </p:txBody>
      </p:sp>
    </p:spTree>
    <p:extLst>
      <p:ext uri="{BB962C8B-B14F-4D97-AF65-F5344CB8AC3E}">
        <p14:creationId xmlns:p14="http://schemas.microsoft.com/office/powerpoint/2010/main" val="1588633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24</a:t>
            </a:fld>
            <a:endParaRPr lang="de-DE"/>
          </a:p>
        </p:txBody>
      </p:sp>
    </p:spTree>
    <p:extLst>
      <p:ext uri="{BB962C8B-B14F-4D97-AF65-F5344CB8AC3E}">
        <p14:creationId xmlns:p14="http://schemas.microsoft.com/office/powerpoint/2010/main" val="23779159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Bekannteste Ladung ist die elektrische</a:t>
            </a:r>
            <a:r>
              <a:rPr lang="de-DE" baseline="0"/>
              <a:t> Ladung.</a:t>
            </a:r>
          </a:p>
          <a:p>
            <a:pPr defTabSz="914310">
              <a:defRPr/>
            </a:pPr>
            <a:r>
              <a:rPr lang="de-DE" baseline="0"/>
              <a:t>Sie ist das Produkt aus elektrischer Ladungszahl und Elementarladung.</a:t>
            </a:r>
          </a:p>
          <a:p>
            <a:r>
              <a:rPr lang="de-DE" baseline="0"/>
              <a:t>Die elektrische Ladungszahl ist eine charakteristische Teilcheneigenschaft!</a:t>
            </a:r>
          </a:p>
          <a:p>
            <a:endParaRPr lang="de-DE" baseline="0"/>
          </a:p>
          <a:p>
            <a:r>
              <a:rPr lang="de-DE" baseline="0"/>
              <a:t>Analog zur elektrischen Ladung existieren weitere Ladungen </a:t>
            </a:r>
            <a:r>
              <a:rPr lang="de-DE" baseline="0">
                <a:sym typeface="Wingdings" panose="05000000000000000000" pitchFamily="2" charset="2"/>
              </a:rPr>
              <a:t> nächste Folie</a:t>
            </a:r>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26</a:t>
            </a:fld>
            <a:endParaRPr lang="de-DE"/>
          </a:p>
        </p:txBody>
      </p:sp>
    </p:spTree>
    <p:extLst>
      <p:ext uri="{BB962C8B-B14F-4D97-AF65-F5344CB8AC3E}">
        <p14:creationId xmlns:p14="http://schemas.microsoft.com/office/powerpoint/2010/main" val="294070763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Analog</a:t>
            </a:r>
            <a:r>
              <a:rPr lang="de-DE" baseline="0"/>
              <a:t> zur elektrischen Ladung existieren weitere Ladungen.</a:t>
            </a:r>
          </a:p>
          <a:p>
            <a:r>
              <a:rPr lang="de-DE" baseline="0"/>
              <a:t>-schwache und starke Ladung</a:t>
            </a:r>
          </a:p>
          <a:p>
            <a:endParaRPr lang="de-DE" baseline="0"/>
          </a:p>
          <a:p>
            <a:r>
              <a:rPr lang="de-DE" baseline="0"/>
              <a:t>Ebenfalls sind die </a:t>
            </a:r>
          </a:p>
          <a:p>
            <a:r>
              <a:rPr lang="de-DE" baseline="0"/>
              <a:t>-schwache Ladungszahl,  und der</a:t>
            </a:r>
          </a:p>
          <a:p>
            <a:r>
              <a:rPr lang="de-DE" baseline="0"/>
              <a:t>-starke Farbladungsvektor charakteristische Teilcheneigenschaften.</a:t>
            </a:r>
          </a:p>
          <a:p>
            <a:endParaRPr lang="de-DE" baseline="0"/>
          </a:p>
          <a:p>
            <a:r>
              <a:rPr lang="de-DE" baseline="0"/>
              <a:t>Ein Teilchen lässt sich anhand seiner elektrischen- und schwachen Ladungszahl, seiner starken Farbladungsvektoren und seiner Masse eindeutig charakterisieren.</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27</a:t>
            </a:fld>
            <a:endParaRPr lang="de-DE"/>
          </a:p>
        </p:txBody>
      </p:sp>
    </p:spTree>
    <p:extLst>
      <p:ext uri="{BB962C8B-B14F-4D97-AF65-F5344CB8AC3E}">
        <p14:creationId xmlns:p14="http://schemas.microsoft.com/office/powerpoint/2010/main" val="409184542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28</a:t>
            </a:fld>
            <a:endParaRPr lang="de-DE"/>
          </a:p>
        </p:txBody>
      </p:sp>
    </p:spTree>
    <p:extLst>
      <p:ext uri="{BB962C8B-B14F-4D97-AF65-F5344CB8AC3E}">
        <p14:creationId xmlns:p14="http://schemas.microsoft.com/office/powerpoint/2010/main" val="36757428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Analog</a:t>
            </a:r>
            <a:r>
              <a:rPr lang="de-DE" baseline="0"/>
              <a:t> zur elektrischen Ladung existieren weitere Ladungen.</a:t>
            </a:r>
          </a:p>
          <a:p>
            <a:r>
              <a:rPr lang="de-DE" baseline="0"/>
              <a:t>-schwache und starke Ladung</a:t>
            </a:r>
          </a:p>
          <a:p>
            <a:endParaRPr lang="de-DE" baseline="0"/>
          </a:p>
          <a:p>
            <a:r>
              <a:rPr lang="de-DE" baseline="0"/>
              <a:t>Ebenfalls sind die </a:t>
            </a:r>
          </a:p>
          <a:p>
            <a:r>
              <a:rPr lang="de-DE" baseline="0"/>
              <a:t>-schwache Ladungszahl,  und der</a:t>
            </a:r>
          </a:p>
          <a:p>
            <a:r>
              <a:rPr lang="de-DE" baseline="0"/>
              <a:t>-starke Farbladungsvektor charakteristische Teilcheneigenschaften.</a:t>
            </a:r>
          </a:p>
          <a:p>
            <a:endParaRPr lang="de-DE" baseline="0"/>
          </a:p>
          <a:p>
            <a:r>
              <a:rPr lang="de-DE" baseline="0"/>
              <a:t>Ein Teilchen lässt sich anhand seiner elektrischen- und schwachen Ladungszahl, seiner starken Farbladungsvektoren und seiner Masse eindeutig charakterisieren.</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29</a:t>
            </a:fld>
            <a:endParaRPr lang="de-DE"/>
          </a:p>
        </p:txBody>
      </p:sp>
    </p:spTree>
    <p:extLst>
      <p:ext uri="{BB962C8B-B14F-4D97-AF65-F5344CB8AC3E}">
        <p14:creationId xmlns:p14="http://schemas.microsoft.com/office/powerpoint/2010/main" val="385562748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a:solidFill>
                  <a:schemeClr val="tx1"/>
                </a:solidFill>
                <a:effectLst/>
                <a:latin typeface="+mn-lt"/>
                <a:ea typeface="+mn-ea"/>
                <a:cs typeface="+mn-cs"/>
              </a:rPr>
              <a:t>Seit September 2013 besteht zwischen der Joachim Herz Stiftung und dem Netzwerk Teilchenwelt eine Kooperation zum Projekt „Unterrichtsmaterial Teilchenphysik“. Neben der Überarbeitung des</a:t>
            </a:r>
            <a:r>
              <a:rPr lang="de-DE" sz="1200" kern="1200" baseline="0" dirty="0">
                <a:solidFill>
                  <a:schemeClr val="tx1"/>
                </a:solidFill>
                <a:effectLst/>
                <a:latin typeface="+mn-lt"/>
                <a:ea typeface="+mn-ea"/>
                <a:cs typeface="+mn-cs"/>
              </a:rPr>
              <a:t> Portals LEIFI Physik, </a:t>
            </a:r>
            <a:r>
              <a:rPr lang="de-DE" sz="1200" kern="1200" dirty="0">
                <a:solidFill>
                  <a:schemeClr val="tx1"/>
                </a:solidFill>
                <a:effectLst/>
                <a:latin typeface="+mn-lt"/>
                <a:ea typeface="+mn-ea"/>
                <a:cs typeface="+mn-cs"/>
              </a:rPr>
              <a:t>umfasst die Kooperation die Erstellung von umfangreichem Material für den Schulunterricht. In einer Reihe von Workshops mit Lehrkräften, die dem Netzwerk Teilchenwelt bereits verbunden sind,  sowie</a:t>
            </a:r>
            <a:r>
              <a:rPr lang="de-DE" sz="1200" kern="1200" baseline="0" dirty="0">
                <a:solidFill>
                  <a:schemeClr val="tx1"/>
                </a:solidFill>
                <a:effectLst/>
                <a:latin typeface="+mn-lt"/>
                <a:ea typeface="+mn-ea"/>
                <a:cs typeface="+mn-cs"/>
              </a:rPr>
              <a:t> Wissenschaftler/inne/n und Fachdidaktiker/inne/n haben NTW und JHS daran gearbeitet, Unterrichtsmaterial zu entwickeln, das Lehrkräften Ideen, Anregungen und Hintergrundinformationen zur Vermittlung der Teilchen- und Astroteilchenphysik geben soll: fachlich korrekt und gleichzeitig praktisch einsetzbar. Entstanden ist eine modulare Sammlung von Handreichungen für Lehrkräfte. Band 3 „Kosmische Strahlung“ sowie Band 4 „Mikrokurse“ sind bereits erschienen. Band 1 „Wechselwirkungen, Ladungen und Teilchen“ sowie Band 2 „Forschungsmethoden“ folgen im Laufe des Jahres.</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a:solidFill>
                  <a:schemeClr val="tx1"/>
                </a:solidFill>
                <a:effectLst/>
                <a:latin typeface="+mn-lt"/>
                <a:ea typeface="+mn-ea"/>
                <a:cs typeface="+mn-cs"/>
              </a:rPr>
              <a:t>Alle Materialien stehen kostenfrei zur Verfügung und können online unter www.teilchenwelt.de/tp runtergeladen bzw. bestellt werden.</a:t>
            </a:r>
          </a:p>
          <a:p>
            <a:endParaRPr lang="de-DE" dirty="0"/>
          </a:p>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a:t>
            </a:fld>
            <a:endParaRPr lang="de-DE"/>
          </a:p>
        </p:txBody>
      </p:sp>
    </p:spTree>
    <p:extLst>
      <p:ext uri="{BB962C8B-B14F-4D97-AF65-F5344CB8AC3E}">
        <p14:creationId xmlns:p14="http://schemas.microsoft.com/office/powerpoint/2010/main" val="34759350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30</a:t>
            </a:fld>
            <a:endParaRPr lang="de-DE"/>
          </a:p>
        </p:txBody>
      </p:sp>
    </p:spTree>
    <p:extLst>
      <p:ext uri="{BB962C8B-B14F-4D97-AF65-F5344CB8AC3E}">
        <p14:creationId xmlns:p14="http://schemas.microsoft.com/office/powerpoint/2010/main" val="26843059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31</a:t>
            </a:fld>
            <a:endParaRPr lang="de-DE"/>
          </a:p>
        </p:txBody>
      </p:sp>
    </p:spTree>
    <p:extLst>
      <p:ext uri="{BB962C8B-B14F-4D97-AF65-F5344CB8AC3E}">
        <p14:creationId xmlns:p14="http://schemas.microsoft.com/office/powerpoint/2010/main" val="193296718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32</a:t>
            </a:fld>
            <a:endParaRPr lang="de-DE"/>
          </a:p>
        </p:txBody>
      </p:sp>
    </p:spTree>
    <p:extLst>
      <p:ext uri="{BB962C8B-B14F-4D97-AF65-F5344CB8AC3E}">
        <p14:creationId xmlns:p14="http://schemas.microsoft.com/office/powerpoint/2010/main" val="386344660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33</a:t>
            </a:fld>
            <a:endParaRPr lang="de-DE"/>
          </a:p>
        </p:txBody>
      </p:sp>
    </p:spTree>
    <p:extLst>
      <p:ext uri="{BB962C8B-B14F-4D97-AF65-F5344CB8AC3E}">
        <p14:creationId xmlns:p14="http://schemas.microsoft.com/office/powerpoint/2010/main" val="352586728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35</a:t>
            </a:fld>
            <a:endParaRPr lang="de-DE"/>
          </a:p>
        </p:txBody>
      </p:sp>
    </p:spTree>
    <p:extLst>
      <p:ext uri="{BB962C8B-B14F-4D97-AF65-F5344CB8AC3E}">
        <p14:creationId xmlns:p14="http://schemas.microsoft.com/office/powerpoint/2010/main" val="33082900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36</a:t>
            </a:fld>
            <a:endParaRPr lang="de-DE"/>
          </a:p>
        </p:txBody>
      </p:sp>
    </p:spTree>
    <p:extLst>
      <p:ext uri="{BB962C8B-B14F-4D97-AF65-F5344CB8AC3E}">
        <p14:creationId xmlns:p14="http://schemas.microsoft.com/office/powerpoint/2010/main" val="82935396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37</a:t>
            </a:fld>
            <a:endParaRPr lang="de-DE"/>
          </a:p>
        </p:txBody>
      </p:sp>
    </p:spTree>
    <p:extLst>
      <p:ext uri="{BB962C8B-B14F-4D97-AF65-F5344CB8AC3E}">
        <p14:creationId xmlns:p14="http://schemas.microsoft.com/office/powerpoint/2010/main" val="294763875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a:t>Analog</a:t>
            </a:r>
            <a:r>
              <a:rPr lang="de-DE" baseline="0" dirty="0"/>
              <a:t> zur elektrischen Ladung existieren weitere Ladungen.</a:t>
            </a:r>
          </a:p>
          <a:p>
            <a:r>
              <a:rPr lang="de-DE" baseline="0" dirty="0"/>
              <a:t>-schwache und starke Ladung</a:t>
            </a:r>
          </a:p>
          <a:p>
            <a:endParaRPr lang="de-DE" baseline="0" dirty="0"/>
          </a:p>
          <a:p>
            <a:r>
              <a:rPr lang="de-DE" baseline="0" dirty="0"/>
              <a:t>Ebenfalls sind die </a:t>
            </a:r>
          </a:p>
          <a:p>
            <a:r>
              <a:rPr lang="de-DE" baseline="0" dirty="0"/>
              <a:t>-schwache Ladungszahl,  und der</a:t>
            </a:r>
          </a:p>
          <a:p>
            <a:r>
              <a:rPr lang="de-DE" baseline="0" dirty="0"/>
              <a:t>-starke Farbladungsvektor charakteristische Teilcheneigenschaften.</a:t>
            </a:r>
          </a:p>
          <a:p>
            <a:endParaRPr lang="de-DE" baseline="0" dirty="0"/>
          </a:p>
          <a:p>
            <a:r>
              <a:rPr lang="de-DE" baseline="0" dirty="0"/>
              <a:t>Ein Teilchen lässt sich anhand seiner elektrischen- und schwachen Ladungszahl, seiner starken Farbladungsvektoren und seiner Masse eindeutig charakterisieren.</a:t>
            </a:r>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38</a:t>
            </a:fld>
            <a:endParaRPr lang="de-DE"/>
          </a:p>
        </p:txBody>
      </p:sp>
    </p:spTree>
    <p:extLst>
      <p:ext uri="{BB962C8B-B14F-4D97-AF65-F5344CB8AC3E}">
        <p14:creationId xmlns:p14="http://schemas.microsoft.com/office/powerpoint/2010/main" val="124556553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39</a:t>
            </a:fld>
            <a:endParaRPr lang="de-DE"/>
          </a:p>
        </p:txBody>
      </p:sp>
    </p:spTree>
    <p:extLst>
      <p:ext uri="{BB962C8B-B14F-4D97-AF65-F5344CB8AC3E}">
        <p14:creationId xmlns:p14="http://schemas.microsoft.com/office/powerpoint/2010/main" val="343483910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Die Fernwirkung der Gravitationskraft sowie der magnetischen und elektrischen Feldkraft werden in der klassischen Physik durch Felder beschrieben.</a:t>
            </a:r>
          </a:p>
          <a:p>
            <a:r>
              <a:rPr lang="de-DE"/>
              <a:t>Elektrische Felder lassen sich durch</a:t>
            </a:r>
            <a:r>
              <a:rPr lang="de-DE" baseline="0"/>
              <a:t> Feldlinien beschreiben.</a:t>
            </a:r>
          </a:p>
          <a:p>
            <a:r>
              <a:rPr lang="de-DE" baseline="0"/>
              <a:t>Gerade Pfeile zeigen von der positiven Ladung weg.</a:t>
            </a:r>
          </a:p>
          <a:p>
            <a:endParaRPr lang="de-DE" baseline="0"/>
          </a:p>
          <a:p>
            <a:r>
              <a:rPr lang="de-DE" baseline="0"/>
              <a:t>Die Stärke der „Kraft/WW“ ist proportional zur Dichte der Feldlinien. </a:t>
            </a:r>
          </a:p>
          <a:p>
            <a:r>
              <a:rPr lang="de-DE" baseline="0"/>
              <a:t>Legt man nun eine 3-D-Kugel um die elektrisch positive Ladung, so ist die Kraft proportional zur Oberfläche der Kugel und damit proportional zu 1/r²</a:t>
            </a:r>
          </a:p>
        </p:txBody>
      </p:sp>
      <p:sp>
        <p:nvSpPr>
          <p:cNvPr id="4" name="Foliennummernplatzhalter 3"/>
          <p:cNvSpPr>
            <a:spLocks noGrp="1"/>
          </p:cNvSpPr>
          <p:nvPr>
            <p:ph type="sldNum" sz="quarter" idx="10"/>
          </p:nvPr>
        </p:nvSpPr>
        <p:spPr/>
        <p:txBody>
          <a:bodyPr/>
          <a:lstStyle/>
          <a:p>
            <a:fld id="{9ACE2FA9-D227-4174-B6E7-0D26017353BE}" type="slidenum">
              <a:rPr lang="de-DE" smtClean="0"/>
              <a:pPr/>
              <a:t>40</a:t>
            </a:fld>
            <a:endParaRPr lang="de-DE"/>
          </a:p>
        </p:txBody>
      </p:sp>
    </p:spTree>
    <p:extLst>
      <p:ext uri="{BB962C8B-B14F-4D97-AF65-F5344CB8AC3E}">
        <p14:creationId xmlns:p14="http://schemas.microsoft.com/office/powerpoint/2010/main" val="676442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Im Material „Wechselwirkungen, Ladungen und Elementarteilchen“ (Band</a:t>
            </a:r>
            <a:r>
              <a:rPr lang="de-DE" sz="1200" kern="1200" baseline="0" dirty="0">
                <a:solidFill>
                  <a:schemeClr val="tx1"/>
                </a:solidFill>
                <a:effectLst/>
                <a:latin typeface="+mn-lt"/>
                <a:ea typeface="+mn-ea"/>
                <a:cs typeface="+mn-cs"/>
              </a:rPr>
              <a:t> 1) sind auf</a:t>
            </a:r>
            <a:r>
              <a:rPr lang="de-DE" sz="1200" kern="1200" dirty="0">
                <a:solidFill>
                  <a:schemeClr val="tx1"/>
                </a:solidFill>
                <a:effectLst/>
                <a:latin typeface="+mn-lt"/>
                <a:ea typeface="+mn-ea"/>
                <a:cs typeface="+mn-cs"/>
              </a:rPr>
              <a:t> ca.</a:t>
            </a:r>
            <a:r>
              <a:rPr lang="de-DE" sz="1200" kern="1200" baseline="0" dirty="0">
                <a:solidFill>
                  <a:schemeClr val="tx1"/>
                </a:solidFill>
                <a:effectLst/>
                <a:latin typeface="+mn-lt"/>
                <a:ea typeface="+mn-ea"/>
                <a:cs typeface="+mn-cs"/>
              </a:rPr>
              <a:t> 100 Seiten</a:t>
            </a:r>
            <a:r>
              <a:rPr lang="de-DE" sz="1200" kern="1200" dirty="0">
                <a:solidFill>
                  <a:schemeClr val="tx1"/>
                </a:solidFill>
                <a:effectLst/>
                <a:latin typeface="+mn-lt"/>
                <a:ea typeface="+mn-ea"/>
                <a:cs typeface="+mn-cs"/>
              </a:rPr>
              <a:t> Hintergrundinformationen für Lehrkräfte sowie ein ausführlicher Fachtext zu den grundlegenden Konzepten der Elementarteilchenphysik zusammengestellt. Darüber hinaus sind eingehende methodische und fachliche Hinweise enthalten</a:t>
            </a:r>
            <a:r>
              <a:rPr lang="de-DE" sz="1200" kern="1200" baseline="0" dirty="0">
                <a:solidFill>
                  <a:schemeClr val="tx1"/>
                </a:solidFill>
                <a:effectLst/>
                <a:latin typeface="+mn-lt"/>
                <a:ea typeface="+mn-ea"/>
                <a:cs typeface="+mn-cs"/>
              </a:rPr>
              <a:t>.</a:t>
            </a:r>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Der Fachtext wurde speziell für Lehrkräfte entwickelt, lässt sich aber auch für Schüler/innen im Leistungskurs Physik/Fach mit erhöhtem Anforderungsniveau verwenden. Zur Umsetzung des Fachtextes im Unterricht wurde ein Spiralcurriculum entwickelt. Dadurch wird eine wiederkehrende Beschäftigung mit den grundlegenden Konzepten der Elementarteilchenphysik in differenzierter Form und Tiefe, in unterschiedlichem Umfang, auf sich steigerndem Niveau und auf der Grundlage unterschiedlicher Vorkenntnisse im Physikunterricht möglich. </a:t>
            </a:r>
          </a:p>
          <a:p>
            <a:r>
              <a:rPr lang="de-DE" sz="1200" kern="1200" dirty="0">
                <a:solidFill>
                  <a:schemeClr val="tx1"/>
                </a:solidFill>
                <a:effectLst/>
                <a:latin typeface="+mn-lt"/>
                <a:ea typeface="+mn-ea"/>
                <a:cs typeface="+mn-cs"/>
              </a:rPr>
              <a:t>Alle</a:t>
            </a:r>
            <a:r>
              <a:rPr lang="de-DE" sz="1200" kern="1200" baseline="0" dirty="0">
                <a:solidFill>
                  <a:schemeClr val="tx1"/>
                </a:solidFill>
                <a:effectLst/>
                <a:latin typeface="+mn-lt"/>
                <a:ea typeface="+mn-ea"/>
                <a:cs typeface="+mn-cs"/>
              </a:rPr>
              <a:t> Aufgabenblätter werden künftig online zur Verfügung stehen.</a:t>
            </a:r>
            <a:endParaRPr lang="de-DE" sz="1200" dirty="0"/>
          </a:p>
          <a:p>
            <a:endParaRPr lang="de-DE" sz="1200" dirty="0"/>
          </a:p>
          <a:p>
            <a:r>
              <a:rPr lang="de-DE" sz="1200" kern="1200" dirty="0">
                <a:solidFill>
                  <a:schemeClr val="tx1"/>
                </a:solidFill>
                <a:effectLst/>
                <a:latin typeface="+mn-lt"/>
                <a:ea typeface="+mn-ea"/>
                <a:cs typeface="+mn-cs"/>
              </a:rPr>
              <a:t>Das Material zu den Forschungsmethoden der Teilchenphysik (Band 2) soll einen Einblick in die Forschungsziele der experimentellen Teilchenphysik, den Aufbau und die Funktionsweise von Teilchenbeschleunigern sowie die Auswertung der Daten, die mithilfe von Teilchendetektoren aufgenommen werden. Auf der Grundlage von Aufgaben in unterschiedlichen Formaten und Zusatzmaterialien wie Arbeitsblättern ist eine vielfältige Beschäftigung mit den Inhalten möglich. Darüber hinaus werden Materialien von Teilchenphysik-Masterclasses von Netzwerk Teilchenwelt bereitgestellt, die im Unterricht eine eigenständige Auswertung von echten Daten des ATLAS-Detektors durch die Schüler ermöglichen.</a:t>
            </a:r>
          </a:p>
          <a:p>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4</a:t>
            </a:fld>
            <a:endParaRPr lang="de-DE"/>
          </a:p>
        </p:txBody>
      </p:sp>
    </p:spTree>
    <p:extLst>
      <p:ext uri="{BB962C8B-B14F-4D97-AF65-F5344CB8AC3E}">
        <p14:creationId xmlns:p14="http://schemas.microsoft.com/office/powerpoint/2010/main" val="338042200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45</a:t>
            </a:fld>
            <a:endParaRPr lang="de-DE"/>
          </a:p>
        </p:txBody>
      </p:sp>
    </p:spTree>
    <p:extLst>
      <p:ext uri="{BB962C8B-B14F-4D97-AF65-F5344CB8AC3E}">
        <p14:creationId xmlns:p14="http://schemas.microsoft.com/office/powerpoint/2010/main" val="375459014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49</a:t>
            </a:fld>
            <a:endParaRPr lang="de-DE"/>
          </a:p>
        </p:txBody>
      </p:sp>
    </p:spTree>
    <p:extLst>
      <p:ext uri="{BB962C8B-B14F-4D97-AF65-F5344CB8AC3E}">
        <p14:creationId xmlns:p14="http://schemas.microsoft.com/office/powerpoint/2010/main" val="136213051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50</a:t>
            </a:fld>
            <a:endParaRPr lang="de-DE"/>
          </a:p>
        </p:txBody>
      </p:sp>
    </p:spTree>
    <p:extLst>
      <p:ext uri="{BB962C8B-B14F-4D97-AF65-F5344CB8AC3E}">
        <p14:creationId xmlns:p14="http://schemas.microsoft.com/office/powerpoint/2010/main" val="161693424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52</a:t>
            </a:fld>
            <a:endParaRPr lang="de-DE"/>
          </a:p>
        </p:txBody>
      </p:sp>
    </p:spTree>
    <p:extLst>
      <p:ext uri="{BB962C8B-B14F-4D97-AF65-F5344CB8AC3E}">
        <p14:creationId xmlns:p14="http://schemas.microsoft.com/office/powerpoint/2010/main" val="113846455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aseline="0"/>
              <a:t>Es existieren bestimmte elektrische Ladungszahlen für bestimmte Anti-/Materieteilchen </a:t>
            </a:r>
          </a:p>
          <a:p>
            <a:r>
              <a:rPr lang="de-DE" baseline="0"/>
              <a:t>Kleinste (bisher) bekannte Ladungseinheit ist 1/3</a:t>
            </a:r>
          </a:p>
          <a:p>
            <a:r>
              <a:rPr lang="de-DE" baseline="0"/>
              <a:t>Lehrer sollen diese Übersichten nicht abschreiben, nur einen Eindruck erhalten! (Sie erhalten die Übersichten als Hilfsmittel, wenn benötigt)</a:t>
            </a:r>
          </a:p>
        </p:txBody>
      </p:sp>
      <p:sp>
        <p:nvSpPr>
          <p:cNvPr id="4" name="Foliennummernplatzhalter 3"/>
          <p:cNvSpPr>
            <a:spLocks noGrp="1"/>
          </p:cNvSpPr>
          <p:nvPr>
            <p:ph type="sldNum" sz="quarter" idx="10"/>
          </p:nvPr>
        </p:nvSpPr>
        <p:spPr/>
        <p:txBody>
          <a:bodyPr/>
          <a:lstStyle/>
          <a:p>
            <a:fld id="{9ACE2FA9-D227-4174-B6E7-0D26017353BE}" type="slidenum">
              <a:rPr lang="de-DE" smtClean="0"/>
              <a:pPr/>
              <a:t>53</a:t>
            </a:fld>
            <a:endParaRPr lang="de-DE"/>
          </a:p>
        </p:txBody>
      </p:sp>
    </p:spTree>
    <p:extLst>
      <p:ext uri="{BB962C8B-B14F-4D97-AF65-F5344CB8AC3E}">
        <p14:creationId xmlns:p14="http://schemas.microsoft.com/office/powerpoint/2010/main" val="228421190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54</a:t>
            </a:fld>
            <a:endParaRPr lang="de-DE"/>
          </a:p>
        </p:txBody>
      </p:sp>
    </p:spTree>
    <p:extLst>
      <p:ext uri="{BB962C8B-B14F-4D97-AF65-F5344CB8AC3E}">
        <p14:creationId xmlns:p14="http://schemas.microsoft.com/office/powerpoint/2010/main" val="109847818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56</a:t>
            </a:fld>
            <a:endParaRPr lang="de-DE"/>
          </a:p>
        </p:txBody>
      </p:sp>
    </p:spTree>
    <p:extLst>
      <p:ext uri="{BB962C8B-B14F-4D97-AF65-F5344CB8AC3E}">
        <p14:creationId xmlns:p14="http://schemas.microsoft.com/office/powerpoint/2010/main" val="356940396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57</a:t>
            </a:fld>
            <a:endParaRPr lang="de-DE"/>
          </a:p>
        </p:txBody>
      </p:sp>
    </p:spTree>
    <p:extLst>
      <p:ext uri="{BB962C8B-B14F-4D97-AF65-F5344CB8AC3E}">
        <p14:creationId xmlns:p14="http://schemas.microsoft.com/office/powerpoint/2010/main" val="314239477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58</a:t>
            </a:fld>
            <a:endParaRPr lang="de-DE"/>
          </a:p>
        </p:txBody>
      </p:sp>
    </p:spTree>
    <p:extLst>
      <p:ext uri="{BB962C8B-B14F-4D97-AF65-F5344CB8AC3E}">
        <p14:creationId xmlns:p14="http://schemas.microsoft.com/office/powerpoint/2010/main" val="197758378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59</a:t>
            </a:fld>
            <a:endParaRPr lang="de-DE"/>
          </a:p>
        </p:txBody>
      </p:sp>
    </p:spTree>
    <p:extLst>
      <p:ext uri="{BB962C8B-B14F-4D97-AF65-F5344CB8AC3E}">
        <p14:creationId xmlns:p14="http://schemas.microsoft.com/office/powerpoint/2010/main" val="253355652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5</a:t>
            </a:fld>
            <a:endParaRPr lang="de-DE" dirty="0"/>
          </a:p>
        </p:txBody>
      </p:sp>
    </p:spTree>
    <p:extLst>
      <p:ext uri="{BB962C8B-B14F-4D97-AF65-F5344CB8AC3E}">
        <p14:creationId xmlns:p14="http://schemas.microsoft.com/office/powerpoint/2010/main" val="3334785184"/>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60</a:t>
            </a:fld>
            <a:endParaRPr lang="de-DE"/>
          </a:p>
        </p:txBody>
      </p:sp>
    </p:spTree>
    <p:extLst>
      <p:ext uri="{BB962C8B-B14F-4D97-AF65-F5344CB8AC3E}">
        <p14:creationId xmlns:p14="http://schemas.microsoft.com/office/powerpoint/2010/main" val="1393950711"/>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61</a:t>
            </a:fld>
            <a:endParaRPr lang="de-DE"/>
          </a:p>
        </p:txBody>
      </p:sp>
    </p:spTree>
    <p:extLst>
      <p:ext uri="{BB962C8B-B14F-4D97-AF65-F5344CB8AC3E}">
        <p14:creationId xmlns:p14="http://schemas.microsoft.com/office/powerpoint/2010/main" val="673396439"/>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62</a:t>
            </a:fld>
            <a:endParaRPr lang="de-DE"/>
          </a:p>
        </p:txBody>
      </p:sp>
    </p:spTree>
    <p:extLst>
      <p:ext uri="{BB962C8B-B14F-4D97-AF65-F5344CB8AC3E}">
        <p14:creationId xmlns:p14="http://schemas.microsoft.com/office/powerpoint/2010/main" val="2297074068"/>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Vorstufe</a:t>
            </a:r>
            <a:r>
              <a:rPr lang="de-DE" baseline="0"/>
              <a:t> von Feynman-Diagrammen: Orts-Orts-Diagramm</a:t>
            </a:r>
          </a:p>
          <a:p>
            <a:r>
              <a:rPr lang="de-DE" baseline="0"/>
              <a:t>Feynman-Diagramm: Orts-Zeit-Diagramm</a:t>
            </a:r>
          </a:p>
          <a:p>
            <a:r>
              <a:rPr lang="de-DE" baseline="0"/>
              <a:t>Zeitachse- nach rechts</a:t>
            </a:r>
          </a:p>
          <a:p>
            <a:endParaRPr lang="de-DE" baseline="0"/>
          </a:p>
          <a:p>
            <a:r>
              <a:rPr lang="de-DE" baseline="0"/>
              <a:t>Teilchen werden wie folgt dargestellt:</a:t>
            </a:r>
          </a:p>
          <a:p>
            <a:r>
              <a:rPr lang="de-DE" baseline="0"/>
              <a:t>-Materieteilchen (Quarks, Leptonen) als durchgezogene Linie mit einem Pfeil in der Mitte [in Zeitrichtung= Teilchen, entgegen Zeitrichtung=Antiteilchen]</a:t>
            </a:r>
          </a:p>
          <a:p>
            <a:r>
              <a:rPr lang="de-DE" baseline="0"/>
              <a:t>-Bosonen: Photon, W+, W-, Z: gewellte Linie</a:t>
            </a:r>
          </a:p>
          <a:p>
            <a:r>
              <a:rPr lang="de-DE" baseline="0"/>
              <a:t>-</a:t>
            </a:r>
            <a:r>
              <a:rPr lang="de-DE" baseline="0" err="1"/>
              <a:t>Gluonen</a:t>
            </a:r>
            <a:r>
              <a:rPr lang="de-DE" baseline="0"/>
              <a:t>: gekringelte Linie</a:t>
            </a:r>
          </a:p>
        </p:txBody>
      </p:sp>
      <p:sp>
        <p:nvSpPr>
          <p:cNvPr id="4" name="Foliennummernplatzhalter 3"/>
          <p:cNvSpPr>
            <a:spLocks noGrp="1"/>
          </p:cNvSpPr>
          <p:nvPr>
            <p:ph type="sldNum" sz="quarter" idx="10"/>
          </p:nvPr>
        </p:nvSpPr>
        <p:spPr/>
        <p:txBody>
          <a:bodyPr/>
          <a:lstStyle/>
          <a:p>
            <a:fld id="{9ACE2FA9-D227-4174-B6E7-0D26017353BE}" type="slidenum">
              <a:rPr lang="de-DE" smtClean="0"/>
              <a:pPr/>
              <a:t>65</a:t>
            </a:fld>
            <a:endParaRPr lang="de-DE"/>
          </a:p>
        </p:txBody>
      </p:sp>
    </p:spTree>
    <p:extLst>
      <p:ext uri="{BB962C8B-B14F-4D97-AF65-F5344CB8AC3E}">
        <p14:creationId xmlns:p14="http://schemas.microsoft.com/office/powerpoint/2010/main" val="224724914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67</a:t>
            </a:fld>
            <a:endParaRPr lang="de-DE"/>
          </a:p>
        </p:txBody>
      </p:sp>
    </p:spTree>
    <p:extLst>
      <p:ext uri="{BB962C8B-B14F-4D97-AF65-F5344CB8AC3E}">
        <p14:creationId xmlns:p14="http://schemas.microsoft.com/office/powerpoint/2010/main" val="3517327260"/>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68</a:t>
            </a:fld>
            <a:endParaRPr lang="de-DE"/>
          </a:p>
        </p:txBody>
      </p:sp>
    </p:spTree>
    <p:extLst>
      <p:ext uri="{BB962C8B-B14F-4D97-AF65-F5344CB8AC3E}">
        <p14:creationId xmlns:p14="http://schemas.microsoft.com/office/powerpoint/2010/main" val="385122119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Oben:</a:t>
            </a:r>
          </a:p>
          <a:p>
            <a:r>
              <a:rPr lang="de-DE"/>
              <a:t>Rutherford</a:t>
            </a:r>
          </a:p>
          <a:p>
            <a:r>
              <a:rPr lang="de-DE"/>
              <a:t>x-y-Ebene (Stufe 1</a:t>
            </a:r>
            <a:r>
              <a:rPr lang="de-DE" baseline="0"/>
              <a:t> Curriculum)</a:t>
            </a:r>
          </a:p>
          <a:p>
            <a:endParaRPr lang="de-DE" baseline="0"/>
          </a:p>
          <a:p>
            <a:r>
              <a:rPr lang="de-DE" baseline="0"/>
              <a:t>Mitte:</a:t>
            </a:r>
          </a:p>
          <a:p>
            <a:r>
              <a:rPr lang="de-DE" baseline="0"/>
              <a:t>Rutherford</a:t>
            </a:r>
          </a:p>
          <a:p>
            <a:r>
              <a:rPr lang="de-DE" baseline="0"/>
              <a:t>Feynman-Diagramm mit Blackbox (Stufe 2 Curriculum)</a:t>
            </a:r>
          </a:p>
          <a:p>
            <a:endParaRPr lang="de-DE" baseline="0"/>
          </a:p>
          <a:p>
            <a:r>
              <a:rPr lang="de-DE" baseline="0"/>
              <a:t>Unten:</a:t>
            </a:r>
          </a:p>
          <a:p>
            <a:r>
              <a:rPr lang="de-DE" baseline="0"/>
              <a:t>Rutherford</a:t>
            </a:r>
          </a:p>
          <a:p>
            <a:r>
              <a:rPr lang="de-DE" baseline="0"/>
              <a:t>Feynman-Diagramm ohne Blackbox (Stufe 3 </a:t>
            </a:r>
            <a:r>
              <a:rPr lang="de-DE" baseline="0" err="1"/>
              <a:t>Curriuculum</a:t>
            </a:r>
            <a:r>
              <a:rPr lang="de-DE" baseline="0"/>
              <a:t>)</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69</a:t>
            </a:fld>
            <a:endParaRPr lang="de-DE"/>
          </a:p>
        </p:txBody>
      </p:sp>
    </p:spTree>
    <p:extLst>
      <p:ext uri="{BB962C8B-B14F-4D97-AF65-F5344CB8AC3E}">
        <p14:creationId xmlns:p14="http://schemas.microsoft.com/office/powerpoint/2010/main" val="188921099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Oben-Links:</a:t>
            </a:r>
          </a:p>
          <a:p>
            <a:r>
              <a:rPr lang="de-DE"/>
              <a:t>Compton</a:t>
            </a:r>
          </a:p>
          <a:p>
            <a:r>
              <a:rPr lang="de-DE"/>
              <a:t>x-y-Ebene (Stufe 1</a:t>
            </a:r>
            <a:r>
              <a:rPr lang="de-DE" baseline="0"/>
              <a:t> Curriculum)</a:t>
            </a:r>
          </a:p>
          <a:p>
            <a:endParaRPr lang="de-DE" baseline="0"/>
          </a:p>
          <a:p>
            <a:r>
              <a:rPr lang="de-DE" baseline="0"/>
              <a:t>Oben-Rechts:</a:t>
            </a:r>
          </a:p>
          <a:p>
            <a:r>
              <a:rPr lang="de-DE" baseline="0"/>
              <a:t>Compton</a:t>
            </a:r>
          </a:p>
          <a:p>
            <a:r>
              <a:rPr lang="de-DE" baseline="0"/>
              <a:t>Feynman-Diagramm mit Blackbox (Stufe 2 Curriculum)</a:t>
            </a:r>
          </a:p>
          <a:p>
            <a:endParaRPr lang="de-DE" baseline="0"/>
          </a:p>
          <a:p>
            <a:r>
              <a:rPr lang="de-DE" baseline="0"/>
              <a:t>Unten:</a:t>
            </a:r>
          </a:p>
          <a:p>
            <a:r>
              <a:rPr lang="de-DE" baseline="0"/>
              <a:t>Compton</a:t>
            </a:r>
          </a:p>
          <a:p>
            <a:r>
              <a:rPr lang="de-DE" baseline="0"/>
              <a:t>Feynman-Diagramm ohne Blackbox (Stufe 3 </a:t>
            </a:r>
            <a:r>
              <a:rPr lang="de-DE" baseline="0" err="1"/>
              <a:t>Curriuculum</a:t>
            </a:r>
            <a:r>
              <a:rPr lang="de-DE" baseline="0"/>
              <a:t>)</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70</a:t>
            </a:fld>
            <a:endParaRPr lang="de-DE"/>
          </a:p>
        </p:txBody>
      </p:sp>
    </p:spTree>
    <p:extLst>
      <p:ext uri="{BB962C8B-B14F-4D97-AF65-F5344CB8AC3E}">
        <p14:creationId xmlns:p14="http://schemas.microsoft.com/office/powerpoint/2010/main" val="410145896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Bei der Beta-Minus-Umwandlung wandelt sich ein Down-Quark</a:t>
            </a:r>
            <a:r>
              <a:rPr lang="de-DE" baseline="0"/>
              <a:t> des Neutrons in ein </a:t>
            </a:r>
            <a:r>
              <a:rPr lang="de-DE" baseline="0" err="1"/>
              <a:t>Up</a:t>
            </a:r>
            <a:r>
              <a:rPr lang="de-DE" baseline="0"/>
              <a:t>-Quark, ein Elektron und ein Anti-Elektron-Neutrino um.</a:t>
            </a:r>
          </a:p>
          <a:p>
            <a:r>
              <a:rPr lang="de-DE" baseline="0"/>
              <a:t>Beide Grafiken mit Blackbox.</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71</a:t>
            </a:fld>
            <a:endParaRPr lang="de-DE"/>
          </a:p>
        </p:txBody>
      </p:sp>
    </p:spTree>
    <p:extLst>
      <p:ext uri="{BB962C8B-B14F-4D97-AF65-F5344CB8AC3E}">
        <p14:creationId xmlns:p14="http://schemas.microsoft.com/office/powerpoint/2010/main" val="336057563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t>Deckt man die Blackbox auf, so</a:t>
            </a:r>
            <a:r>
              <a:rPr lang="de-DE" baseline="0"/>
              <a:t> ist erkennbar, dass das Down-Quark unter Aussendung eines W-Minus-</a:t>
            </a:r>
            <a:r>
              <a:rPr lang="de-DE" baseline="0" err="1"/>
              <a:t>Bosons</a:t>
            </a:r>
            <a:r>
              <a:rPr lang="de-DE" baseline="0"/>
              <a:t> sich in ein </a:t>
            </a:r>
            <a:r>
              <a:rPr lang="de-DE" baseline="0" err="1"/>
              <a:t>Up</a:t>
            </a:r>
            <a:r>
              <a:rPr lang="de-DE" baseline="0"/>
              <a:t>-Quark umwandelt.</a:t>
            </a:r>
          </a:p>
          <a:p>
            <a:r>
              <a:rPr lang="de-DE" baseline="0"/>
              <a:t>Das W-Minus-</a:t>
            </a:r>
            <a:r>
              <a:rPr lang="de-DE" baseline="0" err="1"/>
              <a:t>Boson</a:t>
            </a:r>
            <a:r>
              <a:rPr lang="de-DE" baseline="0"/>
              <a:t> wandelt sich anschließend in ein Elektron und ein Anti-Elektron-Neutrino um.</a:t>
            </a:r>
          </a:p>
          <a:p>
            <a:endParaRPr lang="de-DE" baseline="0"/>
          </a:p>
          <a:p>
            <a:r>
              <a:rPr lang="de-DE" baseline="0"/>
              <a:t>DISKUSSION</a:t>
            </a:r>
          </a:p>
          <a:p>
            <a:r>
              <a:rPr lang="de-DE" baseline="0"/>
              <a:t>Virtuelle Teilchen</a:t>
            </a:r>
          </a:p>
          <a:p>
            <a:r>
              <a:rPr lang="de-DE" baseline="0"/>
              <a:t>Massendifferenz (Neutron-Proton)= 1,3 </a:t>
            </a:r>
            <a:r>
              <a:rPr lang="de-DE" baseline="0" err="1"/>
              <a:t>MeV</a:t>
            </a:r>
            <a:r>
              <a:rPr lang="de-DE" baseline="0"/>
              <a:t>/c²</a:t>
            </a:r>
          </a:p>
          <a:p>
            <a:r>
              <a:rPr lang="de-DE" baseline="0"/>
              <a:t>Masse(W-</a:t>
            </a:r>
            <a:r>
              <a:rPr lang="de-DE" baseline="0" err="1"/>
              <a:t>Boson</a:t>
            </a:r>
            <a:r>
              <a:rPr lang="de-DE" baseline="0"/>
              <a:t>) = 80.400 </a:t>
            </a:r>
            <a:r>
              <a:rPr lang="de-DE" baseline="0" err="1"/>
              <a:t>MeV</a:t>
            </a:r>
            <a:r>
              <a:rPr lang="de-DE" baseline="0"/>
              <a:t>/c²</a:t>
            </a:r>
          </a:p>
          <a:p>
            <a:r>
              <a:rPr lang="de-DE" baseline="0"/>
              <a:t>= virtuelles Teilchen</a:t>
            </a:r>
          </a:p>
          <a:p>
            <a:endParaRPr lang="de-DE" baseline="0"/>
          </a:p>
          <a:p>
            <a:pPr marL="228600" indent="-228600">
              <a:buAutoNum type="alphaUcParenR"/>
            </a:pPr>
            <a:r>
              <a:rPr lang="de-DE" baseline="0"/>
              <a:t>Darf überall auf der E-p-Ebene liegen (diese Aussage sollte man vielleicht nur zusätzlich auf Nachfrage erwähnen)</a:t>
            </a:r>
          </a:p>
          <a:p>
            <a:pPr marL="228600" indent="-228600">
              <a:buAutoNum type="alphaUcParenR"/>
            </a:pPr>
            <a:r>
              <a:rPr lang="de-DE" baseline="0"/>
              <a:t>Analogie zur erzwungenen Schwingung</a:t>
            </a:r>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72</a:t>
            </a:fld>
            <a:endParaRPr lang="de-DE"/>
          </a:p>
        </p:txBody>
      </p:sp>
    </p:spTree>
    <p:extLst>
      <p:ext uri="{BB962C8B-B14F-4D97-AF65-F5344CB8AC3E}">
        <p14:creationId xmlns:p14="http://schemas.microsoft.com/office/powerpoint/2010/main" val="253431393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7</a:t>
            </a:fld>
            <a:endParaRPr lang="de-DE" dirty="0"/>
          </a:p>
        </p:txBody>
      </p:sp>
    </p:spTree>
    <p:extLst>
      <p:ext uri="{BB962C8B-B14F-4D97-AF65-F5344CB8AC3E}">
        <p14:creationId xmlns:p14="http://schemas.microsoft.com/office/powerpoint/2010/main" val="2116121677"/>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73</a:t>
            </a:fld>
            <a:endParaRPr lang="de-DE"/>
          </a:p>
        </p:txBody>
      </p:sp>
    </p:spTree>
    <p:extLst>
      <p:ext uri="{BB962C8B-B14F-4D97-AF65-F5344CB8AC3E}">
        <p14:creationId xmlns:p14="http://schemas.microsoft.com/office/powerpoint/2010/main" val="161982260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de-DE"/>
          </a:p>
        </p:txBody>
      </p:sp>
      <p:sp>
        <p:nvSpPr>
          <p:cNvPr id="4" name="Slide Number Placeholder 3"/>
          <p:cNvSpPr>
            <a:spLocks noGrp="1"/>
          </p:cNvSpPr>
          <p:nvPr>
            <p:ph type="sldNum" sz="quarter" idx="10"/>
          </p:nvPr>
        </p:nvSpPr>
        <p:spPr/>
        <p:txBody>
          <a:bodyPr/>
          <a:lstStyle/>
          <a:p>
            <a:fld id="{9ACE2FA9-D227-4174-B6E7-0D26017353BE}" type="slidenum">
              <a:rPr lang="de-DE" smtClean="0"/>
              <a:pPr/>
              <a:t>83</a:t>
            </a:fld>
            <a:endParaRPr lang="de-DE"/>
          </a:p>
        </p:txBody>
      </p:sp>
    </p:spTree>
    <p:extLst>
      <p:ext uri="{BB962C8B-B14F-4D97-AF65-F5344CB8AC3E}">
        <p14:creationId xmlns:p14="http://schemas.microsoft.com/office/powerpoint/2010/main" val="241185689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95</a:t>
            </a:fld>
            <a:endParaRPr lang="de-DE"/>
          </a:p>
        </p:txBody>
      </p:sp>
    </p:spTree>
    <p:extLst>
      <p:ext uri="{BB962C8B-B14F-4D97-AF65-F5344CB8AC3E}">
        <p14:creationId xmlns:p14="http://schemas.microsoft.com/office/powerpoint/2010/main" val="3022952065"/>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622239" lvl="2" algn="just"/>
            <a:r>
              <a:rPr lang="de-DE" sz="800">
                <a:solidFill>
                  <a:srgbClr val="013476"/>
                </a:solidFill>
                <a:latin typeface="Arial Narrow" panose="020B0606020202030204" pitchFamily="34" charset="0"/>
              </a:rPr>
              <a:t>Abbildung:</a:t>
            </a:r>
          </a:p>
          <a:p>
            <a:pPr marL="622239" lvl="2" algn="just"/>
            <a:r>
              <a:rPr lang="de-DE" sz="800">
                <a:solidFill>
                  <a:srgbClr val="013476"/>
                </a:solidFill>
                <a:latin typeface="Arial Narrow" panose="020B0606020202030204" pitchFamily="34" charset="0"/>
              </a:rPr>
              <a:t>Kräfte als Funktion des Abstands der wechselwirkenden Teilchen. </a:t>
            </a:r>
          </a:p>
          <a:p>
            <a:pPr marL="622239" lvl="2" algn="just"/>
            <a:r>
              <a:rPr lang="de-DE" sz="800">
                <a:solidFill>
                  <a:srgbClr val="013476"/>
                </a:solidFill>
                <a:latin typeface="Arial Narrow" panose="020B0606020202030204" pitchFamily="34" charset="0"/>
              </a:rPr>
              <a:t>Für die elektromagnetische Kraft, schwache Kraft und Gravitationskraft ist jeweils die Kraft </a:t>
            </a:r>
          </a:p>
          <a:p>
            <a:pPr marL="622239" lvl="2" algn="just"/>
            <a:r>
              <a:rPr lang="de-DE" sz="800">
                <a:solidFill>
                  <a:srgbClr val="013476"/>
                </a:solidFill>
                <a:latin typeface="Arial Narrow" panose="020B0606020202030204" pitchFamily="34" charset="0"/>
              </a:rPr>
              <a:t>zwischen zwei Elektronen dargestellt. Für die </a:t>
            </a:r>
          </a:p>
          <a:p>
            <a:pPr marL="622239" lvl="2" algn="just"/>
            <a:r>
              <a:rPr lang="de-DE" sz="800">
                <a:solidFill>
                  <a:srgbClr val="013476"/>
                </a:solidFill>
                <a:latin typeface="Arial Narrow" panose="020B0606020202030204" pitchFamily="34" charset="0"/>
              </a:rPr>
              <a:t>starke Kraft wurde als Beispiel die Kraft zwischen Quark und Anti-Quark bzw. die kovalente Kraft  zwischen zwei Nukleonen gewählt.</a:t>
            </a:r>
          </a:p>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100</a:t>
            </a:fld>
            <a:endParaRPr lang="de-DE"/>
          </a:p>
        </p:txBody>
      </p:sp>
    </p:spTree>
    <p:extLst>
      <p:ext uri="{BB962C8B-B14F-4D97-AF65-F5344CB8AC3E}">
        <p14:creationId xmlns:p14="http://schemas.microsoft.com/office/powerpoint/2010/main" val="23288212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102</a:t>
            </a:fld>
            <a:endParaRPr lang="de-DE"/>
          </a:p>
        </p:txBody>
      </p:sp>
    </p:spTree>
    <p:extLst>
      <p:ext uri="{BB962C8B-B14F-4D97-AF65-F5344CB8AC3E}">
        <p14:creationId xmlns:p14="http://schemas.microsoft.com/office/powerpoint/2010/main" val="25863560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14</a:t>
            </a:fld>
            <a:endParaRPr lang="de-DE"/>
          </a:p>
        </p:txBody>
      </p:sp>
    </p:spTree>
    <p:extLst>
      <p:ext uri="{BB962C8B-B14F-4D97-AF65-F5344CB8AC3E}">
        <p14:creationId xmlns:p14="http://schemas.microsoft.com/office/powerpoint/2010/main" val="40359506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15</a:t>
            </a:fld>
            <a:endParaRPr lang="de-DE"/>
          </a:p>
        </p:txBody>
      </p:sp>
    </p:spTree>
    <p:extLst>
      <p:ext uri="{BB962C8B-B14F-4D97-AF65-F5344CB8AC3E}">
        <p14:creationId xmlns:p14="http://schemas.microsoft.com/office/powerpoint/2010/main" val="21559388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baseline="0"/>
          </a:p>
        </p:txBody>
      </p:sp>
      <p:sp>
        <p:nvSpPr>
          <p:cNvPr id="4" name="Foliennummernplatzhalter 3"/>
          <p:cNvSpPr>
            <a:spLocks noGrp="1"/>
          </p:cNvSpPr>
          <p:nvPr>
            <p:ph type="sldNum" sz="quarter" idx="10"/>
          </p:nvPr>
        </p:nvSpPr>
        <p:spPr/>
        <p:txBody>
          <a:bodyPr/>
          <a:lstStyle/>
          <a:p>
            <a:fld id="{9ACE2FA9-D227-4174-B6E7-0D26017353BE}" type="slidenum">
              <a:rPr lang="de-DE" smtClean="0"/>
              <a:pPr/>
              <a:t>16</a:t>
            </a:fld>
            <a:endParaRPr lang="de-DE"/>
          </a:p>
        </p:txBody>
      </p:sp>
    </p:spTree>
    <p:extLst>
      <p:ext uri="{BB962C8B-B14F-4D97-AF65-F5344CB8AC3E}">
        <p14:creationId xmlns:p14="http://schemas.microsoft.com/office/powerpoint/2010/main" val="164856534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5" name="Shape 165"/>
          <p:cNvSpPr>
            <a:spLocks noGrp="1" noRot="1" noChangeAspect="1"/>
          </p:cNvSpPr>
          <p:nvPr>
            <p:ph type="sldImg"/>
          </p:nvPr>
        </p:nvSpPr>
        <p:spPr>
          <a:prstGeom prst="rect">
            <a:avLst/>
          </a:prstGeom>
        </p:spPr>
        <p:txBody>
          <a:bodyPr/>
          <a:lstStyle/>
          <a:p>
            <a:endParaRPr/>
          </a:p>
        </p:txBody>
      </p:sp>
      <p:sp>
        <p:nvSpPr>
          <p:cNvPr id="166" name="Shape 166"/>
          <p:cNvSpPr>
            <a:spLocks noGrp="1"/>
          </p:cNvSpPr>
          <p:nvPr>
            <p:ph type="body" sz="quarter" idx="1"/>
          </p:nvPr>
        </p:nvSpPr>
        <p:spPr>
          <a:prstGeom prst="rect">
            <a:avLst/>
          </a:prstGeom>
        </p:spPr>
        <p:txBody>
          <a:bodyPr/>
          <a:lstStyle>
            <a:lvl1pPr defTabSz="911225">
              <a:defRPr sz="1100">
                <a:uFill>
                  <a:solidFill>
                    <a:srgbClr val="000000"/>
                  </a:solidFill>
                </a:uFill>
                <a:latin typeface="Calibri"/>
                <a:ea typeface="Calibri"/>
                <a:cs typeface="Calibri"/>
                <a:sym typeface="Calibri"/>
              </a:defRPr>
            </a:lvl1pPr>
          </a:lstStyle>
          <a:p>
            <a:r>
              <a:t>Die Einheit Elektronenvolt ist Teilnehmern nicht unbedingt bekannt. Um die neue Einheit zu veranschaulichen, sollten Vergleiche gegeben werden. Hierfür kann z.B. die nächste Folie genutzt werden. </a:t>
            </a:r>
          </a:p>
        </p:txBody>
      </p:sp>
    </p:spTree>
    <p:extLst>
      <p:ext uri="{BB962C8B-B14F-4D97-AF65-F5344CB8AC3E}">
        <p14:creationId xmlns:p14="http://schemas.microsoft.com/office/powerpoint/2010/main" val="154968744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3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p:spPr>
        <p:txBody>
          <a:bodyPr anchor="b">
            <a:noAutofit/>
          </a:bodyPr>
          <a:lstStyle>
            <a:lvl1pPr algn="ctr">
              <a:defRPr sz="48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endParaRPr lang="en-US" dirty="0"/>
          </a:p>
        </p:txBody>
      </p:sp>
      <p:sp>
        <p:nvSpPr>
          <p:cNvPr id="3" name="Subtitle 2"/>
          <p:cNvSpPr>
            <a:spLocks noGrp="1"/>
          </p:cNvSpPr>
          <p:nvPr>
            <p:ph type="subTitle" idx="1"/>
          </p:nvPr>
        </p:nvSpPr>
        <p:spPr>
          <a:xfrm>
            <a:off x="2411760" y="2780928"/>
            <a:ext cx="5256584" cy="1096899"/>
          </a:xfrm>
        </p:spPr>
        <p:txBody>
          <a:bodyPr anchor="t"/>
          <a:lstStyle>
            <a:lvl1pPr marL="0" indent="0" algn="ctr">
              <a:buNone/>
              <a:defRPr b="0">
                <a:solidFill>
                  <a:srgbClr val="CDC30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dirty="0"/>
              <a:t>Formatvorlage des Untertitelmasters durch Klicken bearbeiten</a:t>
            </a:r>
            <a:endParaRPr lang="en-US" dirty="0"/>
          </a:p>
        </p:txBody>
      </p:sp>
      <p:sp>
        <p:nvSpPr>
          <p:cNvPr id="4" name="Date Placeholder 3"/>
          <p:cNvSpPr>
            <a:spLocks noGrp="1"/>
          </p:cNvSpPr>
          <p:nvPr>
            <p:ph type="dt" sz="half" idx="10"/>
          </p:nvPr>
        </p:nvSpPr>
        <p:spPr>
          <a:xfrm>
            <a:off x="628650" y="6356361"/>
            <a:ext cx="1135414" cy="365125"/>
          </a:xfrm>
        </p:spPr>
        <p:txBody>
          <a:bodyPr/>
          <a:lstStyle>
            <a:lvl1pPr>
              <a:defRPr>
                <a:solidFill>
                  <a:srgbClr val="013476"/>
                </a:solidFill>
                <a:latin typeface="Arial" panose="020B0604020202020204" pitchFamily="34" charset="0"/>
                <a:cs typeface="Arial" panose="020B0604020202020204" pitchFamily="34" charset="0"/>
              </a:defRPr>
            </a:lvl1pPr>
          </a:lstStyle>
          <a:p>
            <a:r>
              <a:rPr lang="de-DE"/>
              <a:t>04.10.2017</a:t>
            </a:r>
          </a:p>
        </p:txBody>
      </p:sp>
    </p:spTree>
    <p:extLst>
      <p:ext uri="{BB962C8B-B14F-4D97-AF65-F5344CB8AC3E}">
        <p14:creationId xmlns:p14="http://schemas.microsoft.com/office/powerpoint/2010/main" val="186338132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1905000" y="609600"/>
            <a:ext cx="6781800" cy="731168"/>
          </a:xfrm>
        </p:spPr>
        <p:txBody>
          <a:bodyPr/>
          <a:lstStyle/>
          <a:p>
            <a:r>
              <a:rPr lang="de-DE"/>
              <a:t>Mastertitelformat bearbeiten</a:t>
            </a:r>
          </a:p>
        </p:txBody>
      </p:sp>
    </p:spTree>
    <p:extLst>
      <p:ext uri="{BB962C8B-B14F-4D97-AF65-F5344CB8AC3E}">
        <p14:creationId xmlns:p14="http://schemas.microsoft.com/office/powerpoint/2010/main" val="1893954514"/>
      </p:ext>
    </p:extLst>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Tree>
    <p:extLst>
      <p:ext uri="{BB962C8B-B14F-4D97-AF65-F5344CB8AC3E}">
        <p14:creationId xmlns:p14="http://schemas.microsoft.com/office/powerpoint/2010/main" val="3642061403"/>
      </p:ext>
    </p:extLst>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type="objTx" preserve="1">
  <p:cSld name="Inhalt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457200" y="609600"/>
            <a:ext cx="3008313" cy="825500"/>
          </a:xfrm>
        </p:spPr>
        <p:txBody>
          <a:bodyPr anchor="b"/>
          <a:lstStyle>
            <a:lvl1pPr algn="r">
              <a:defRPr sz="1500" b="1">
                <a:solidFill>
                  <a:srgbClr val="C2C420"/>
                </a:solidFill>
              </a:defRPr>
            </a:lvl1pPr>
          </a:lstStyle>
          <a:p>
            <a:r>
              <a:rPr lang="de-DE" dirty="0"/>
              <a:t>Mastertitelformat bearbeiten</a:t>
            </a:r>
          </a:p>
        </p:txBody>
      </p:sp>
      <p:sp>
        <p:nvSpPr>
          <p:cNvPr id="3" name="Inhaltsplatzhalter 2"/>
          <p:cNvSpPr>
            <a:spLocks noGrp="1"/>
          </p:cNvSpPr>
          <p:nvPr>
            <p:ph idx="1"/>
          </p:nvPr>
        </p:nvSpPr>
        <p:spPr>
          <a:xfrm>
            <a:off x="3575050" y="609600"/>
            <a:ext cx="5111750" cy="55165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Textplatzhalter 3"/>
          <p:cNvSpPr>
            <a:spLocks noGrp="1"/>
          </p:cNvSpPr>
          <p:nvPr>
            <p:ph type="body" sz="half" idx="2"/>
          </p:nvPr>
        </p:nvSpPr>
        <p:spPr>
          <a:xfrm>
            <a:off x="457200" y="1435100"/>
            <a:ext cx="3008313" cy="4691063"/>
          </a:xfrm>
        </p:spPr>
        <p:txBody>
          <a:bodyPr/>
          <a:lstStyle>
            <a:lvl1pPr marL="0" indent="0" algn="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dirty="0"/>
              <a:t>Mastertextformat bearbeiten</a:t>
            </a:r>
          </a:p>
        </p:txBody>
      </p:sp>
    </p:spTree>
    <p:extLst>
      <p:ext uri="{BB962C8B-B14F-4D97-AF65-F5344CB8AC3E}">
        <p14:creationId xmlns:p14="http://schemas.microsoft.com/office/powerpoint/2010/main" val="2477472579"/>
      </p:ext>
    </p:extLst>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p:spPr>
        <p:txBody>
          <a:bodyPr anchor="b"/>
          <a:lstStyle>
            <a:lvl1pPr algn="l">
              <a:defRPr sz="2000" b="1"/>
            </a:lvl1pPr>
          </a:lstStyle>
          <a:p>
            <a:r>
              <a:rPr lang="de-DE"/>
              <a:t>Mastertitelformat bearbeiten</a:t>
            </a:r>
          </a:p>
        </p:txBody>
      </p:sp>
      <p:sp>
        <p:nvSpPr>
          <p:cNvPr id="3" name="Bildplatzhalter 2"/>
          <p:cNvSpPr>
            <a:spLocks noGrp="1"/>
          </p:cNvSpPr>
          <p:nvPr>
            <p:ph type="pic" idx="1"/>
          </p:nvPr>
        </p:nvSpPr>
        <p:spPr>
          <a:xfrm>
            <a:off x="1905000" y="612775"/>
            <a:ext cx="6411416"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905000" y="5367338"/>
            <a:ext cx="5486400" cy="101399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Tree>
    <p:extLst>
      <p:ext uri="{BB962C8B-B14F-4D97-AF65-F5344CB8AC3E}">
        <p14:creationId xmlns:p14="http://schemas.microsoft.com/office/powerpoint/2010/main" val="2902810961"/>
      </p:ext>
    </p:extLst>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a:xfrm>
            <a:off x="1905000" y="620688"/>
            <a:ext cx="6781800" cy="720080"/>
          </a:xfrm>
        </p:spPr>
        <p:txBody>
          <a:bodyPr/>
          <a:lstStyle/>
          <a:p>
            <a:r>
              <a:rPr lang="de-DE" dirty="0"/>
              <a:t>Mastertitelformat bearbeiten</a:t>
            </a:r>
          </a:p>
        </p:txBody>
      </p:sp>
      <p:sp>
        <p:nvSpPr>
          <p:cNvPr id="3" name="Inhaltsplatzhalter 2"/>
          <p:cNvSpPr>
            <a:spLocks noGrp="1"/>
          </p:cNvSpPr>
          <p:nvPr>
            <p:ph idx="1"/>
          </p:nvPr>
        </p:nvSpPr>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499154025"/>
      </p:ext>
    </p:extLst>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1905000" y="609600"/>
            <a:ext cx="6781800" cy="1235224"/>
          </a:xfrm>
        </p:spPr>
        <p:txBody>
          <a:bodyPr/>
          <a:lstStyle/>
          <a:p>
            <a:r>
              <a:rPr lang="de-DE" dirty="0"/>
              <a:t>Titelmasterformat durch Klicken bearbeiten</a:t>
            </a:r>
          </a:p>
        </p:txBody>
      </p:sp>
      <p:sp>
        <p:nvSpPr>
          <p:cNvPr id="3" name="Datumsplatzhalter 2"/>
          <p:cNvSpPr>
            <a:spLocks noGrp="1"/>
          </p:cNvSpPr>
          <p:nvPr>
            <p:ph type="dt" sz="half" idx="10"/>
          </p:nvPr>
        </p:nvSpPr>
        <p:spPr>
          <a:xfrm>
            <a:off x="457200" y="6356350"/>
            <a:ext cx="1447800" cy="365125"/>
          </a:xfrm>
          <a:prstGeom prst="rect">
            <a:avLst/>
          </a:prstGeom>
        </p:spPr>
        <p:txBody>
          <a:bodyPr/>
          <a:lstStyle/>
          <a:p>
            <a:pPr defTabSz="457200"/>
            <a:r>
              <a:rPr lang="de-DE">
                <a:solidFill>
                  <a:prstClr val="black"/>
                </a:solidFill>
              </a:rPr>
              <a:t>04.10.2017</a:t>
            </a:r>
            <a:endParaRPr lang="de-DE" dirty="0">
              <a:solidFill>
                <a:prstClr val="black"/>
              </a:solidFill>
            </a:endParaRPr>
          </a:p>
        </p:txBody>
      </p:sp>
      <p:sp>
        <p:nvSpPr>
          <p:cNvPr id="4" name="Fußzeilenplatzhalter 3"/>
          <p:cNvSpPr>
            <a:spLocks noGrp="1"/>
          </p:cNvSpPr>
          <p:nvPr>
            <p:ph type="ftr" sz="quarter" idx="11"/>
          </p:nvPr>
        </p:nvSpPr>
        <p:spPr>
          <a:xfrm>
            <a:off x="1905000" y="6356350"/>
            <a:ext cx="2971800" cy="365125"/>
          </a:xfrm>
          <a:prstGeom prst="rect">
            <a:avLst/>
          </a:prstGeom>
        </p:spPr>
        <p:txBody>
          <a:bodyPr/>
          <a:lstStyle/>
          <a:p>
            <a:pPr defTabSz="457200"/>
            <a:r>
              <a:rPr lang="de-DE">
                <a:solidFill>
                  <a:prstClr val="black"/>
                </a:solidFill>
              </a:rPr>
              <a:t>Forschung trifft Schule - Lehrerfortbildung Teilchenphysik - Dillingen</a:t>
            </a:r>
            <a:endParaRPr lang="de-DE" dirty="0">
              <a:solidFill>
                <a:prstClr val="black"/>
              </a:solidFill>
            </a:endParaRPr>
          </a:p>
        </p:txBody>
      </p:sp>
    </p:spTree>
    <p:extLst>
      <p:ext uri="{BB962C8B-B14F-4D97-AF65-F5344CB8AC3E}">
        <p14:creationId xmlns:p14="http://schemas.microsoft.com/office/powerpoint/2010/main" val="382878732"/>
      </p:ext>
    </p:extLst>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type="clipArtAndTx">
  <p:cSld name="Titel, ClipArt und Text">
    <p:spTree>
      <p:nvGrpSpPr>
        <p:cNvPr id="1" name=""/>
        <p:cNvGrpSpPr/>
        <p:nvPr/>
      </p:nvGrpSpPr>
      <p:grpSpPr>
        <a:xfrm>
          <a:off x="0" y="0"/>
          <a:ext cx="0" cy="0"/>
          <a:chOff x="0" y="0"/>
          <a:chExt cx="0" cy="0"/>
        </a:xfrm>
      </p:grpSpPr>
      <p:sp>
        <p:nvSpPr>
          <p:cNvPr id="2" name="Titel 1"/>
          <p:cNvSpPr>
            <a:spLocks noGrp="1"/>
          </p:cNvSpPr>
          <p:nvPr>
            <p:ph type="title"/>
          </p:nvPr>
        </p:nvSpPr>
        <p:spPr>
          <a:xfrm>
            <a:off x="1563822" y="228321"/>
            <a:ext cx="7342712" cy="532279"/>
          </a:xfrm>
        </p:spPr>
        <p:txBody>
          <a:bodyPr/>
          <a:lstStyle/>
          <a:p>
            <a:r>
              <a:rPr lang="de-DE"/>
              <a:t>Titelmasterformat durch Klicken bearbeiten</a:t>
            </a:r>
          </a:p>
        </p:txBody>
      </p:sp>
      <p:sp>
        <p:nvSpPr>
          <p:cNvPr id="3" name="ClipArt-Platzhalter 2"/>
          <p:cNvSpPr>
            <a:spLocks noGrp="1"/>
          </p:cNvSpPr>
          <p:nvPr>
            <p:ph type="clipArt" sz="half" idx="1"/>
          </p:nvPr>
        </p:nvSpPr>
        <p:spPr>
          <a:xfrm>
            <a:off x="105703" y="1143003"/>
            <a:ext cx="4158601" cy="5179919"/>
          </a:xfrm>
        </p:spPr>
        <p:txBody>
          <a:bodyPr/>
          <a:lstStyle/>
          <a:p>
            <a:pPr lvl="0"/>
            <a:endParaRPr lang="de-DE" noProof="0"/>
          </a:p>
        </p:txBody>
      </p:sp>
      <p:sp>
        <p:nvSpPr>
          <p:cNvPr id="4" name="Textplatzhalter 3"/>
          <p:cNvSpPr>
            <a:spLocks noGrp="1"/>
          </p:cNvSpPr>
          <p:nvPr>
            <p:ph type="body" sz="half" idx="2"/>
          </p:nvPr>
        </p:nvSpPr>
        <p:spPr>
          <a:xfrm>
            <a:off x="4403311" y="1143003"/>
            <a:ext cx="4158601" cy="5179919"/>
          </a:xfrm>
        </p:spPr>
        <p:txBody>
          <a:bodyPr/>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Tree>
    <p:extLst>
      <p:ext uri="{BB962C8B-B14F-4D97-AF65-F5344CB8AC3E}">
        <p14:creationId xmlns:p14="http://schemas.microsoft.com/office/powerpoint/2010/main" val="127910264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cSld name="Zwei Inhalte">
    <p:spTree>
      <p:nvGrpSpPr>
        <p:cNvPr id="1" name=""/>
        <p:cNvGrpSpPr/>
        <p:nvPr/>
      </p:nvGrpSpPr>
      <p:grpSpPr>
        <a:xfrm>
          <a:off x="0" y="0"/>
          <a:ext cx="0" cy="0"/>
          <a:chOff x="0" y="0"/>
          <a:chExt cx="0" cy="0"/>
        </a:xfrm>
      </p:grpSpPr>
      <p:sp>
        <p:nvSpPr>
          <p:cNvPr id="2" name="Titel 1"/>
          <p:cNvSpPr>
            <a:spLocks noGrp="1"/>
          </p:cNvSpPr>
          <p:nvPr>
            <p:ph type="title"/>
          </p:nvPr>
        </p:nvSpPr>
        <p:spPr>
          <a:xfrm>
            <a:off x="2123728" y="404664"/>
            <a:ext cx="6192688" cy="381000"/>
          </a:xfrm>
        </p:spPr>
        <p:txBody>
          <a:bodyPr/>
          <a:lstStyle/>
          <a:p>
            <a:r>
              <a:rPr lang="de-DE" dirty="0"/>
              <a:t>Titelmasterformat durch Klicken bearbeiten</a:t>
            </a:r>
          </a:p>
        </p:txBody>
      </p:sp>
      <p:sp>
        <p:nvSpPr>
          <p:cNvPr id="3" name="Inhaltsplatzhalter 2"/>
          <p:cNvSpPr>
            <a:spLocks noGrp="1"/>
          </p:cNvSpPr>
          <p:nvPr>
            <p:ph sz="half" idx="1"/>
          </p:nvPr>
        </p:nvSpPr>
        <p:spPr>
          <a:xfrm>
            <a:off x="539552" y="1268760"/>
            <a:ext cx="4108648" cy="5040560"/>
          </a:xfrm>
        </p:spPr>
        <p:txBody>
          <a:bodyPr/>
          <a:lstStyle>
            <a:lvl1pPr>
              <a:defRPr sz="1800"/>
            </a:lvl1pPr>
            <a:lvl2pPr>
              <a:defRPr sz="1600"/>
            </a:lvl2pPr>
            <a:lvl3pPr>
              <a:defRPr sz="1600"/>
            </a:lvl3pPr>
            <a:lvl4pPr>
              <a:defRPr sz="1400"/>
            </a:lvl4pPr>
            <a:lvl5pPr>
              <a:defRPr sz="1400"/>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4" name="Inhaltsplatzhalter 3"/>
          <p:cNvSpPr>
            <a:spLocks noGrp="1"/>
          </p:cNvSpPr>
          <p:nvPr>
            <p:ph sz="half" idx="2"/>
          </p:nvPr>
        </p:nvSpPr>
        <p:spPr>
          <a:xfrm>
            <a:off x="4800600" y="1268760"/>
            <a:ext cx="3657600" cy="5040560"/>
          </a:xfrm>
        </p:spPr>
        <p:txBody>
          <a:bodyPr/>
          <a:lstStyle>
            <a:lvl1pPr algn="l" rtl="0" eaLnBrk="1" fontAlgn="base" hangingPunct="1">
              <a:spcBef>
                <a:spcPct val="20000"/>
              </a:spcBef>
              <a:spcAft>
                <a:spcPct val="0"/>
              </a:spcAft>
              <a:defRPr lang="de-DE" sz="1800" dirty="0" smtClean="0">
                <a:solidFill>
                  <a:srgbClr val="001D4B"/>
                </a:solidFill>
                <a:latin typeface="+mn-lt"/>
                <a:ea typeface="+mn-ea"/>
                <a:cs typeface="+mn-cs"/>
              </a:defRPr>
            </a:lvl1pPr>
            <a:lvl2pPr algn="l" rtl="0" eaLnBrk="1" fontAlgn="base" hangingPunct="1">
              <a:spcBef>
                <a:spcPct val="20000"/>
              </a:spcBef>
              <a:spcAft>
                <a:spcPct val="0"/>
              </a:spcAft>
              <a:defRPr lang="de-DE" sz="1600" dirty="0" smtClean="0">
                <a:solidFill>
                  <a:srgbClr val="001D4B"/>
                </a:solidFill>
                <a:latin typeface="+mn-lt"/>
                <a:ea typeface="+mn-ea"/>
                <a:cs typeface="+mn-cs"/>
              </a:defRPr>
            </a:lvl2pPr>
            <a:lvl3pPr algn="l" rtl="0" eaLnBrk="1" fontAlgn="base" hangingPunct="1">
              <a:spcBef>
                <a:spcPct val="20000"/>
              </a:spcBef>
              <a:spcAft>
                <a:spcPct val="0"/>
              </a:spcAft>
              <a:defRPr lang="de-DE" sz="1600" dirty="0" smtClean="0">
                <a:solidFill>
                  <a:srgbClr val="001D4B"/>
                </a:solidFill>
                <a:latin typeface="+mn-lt"/>
                <a:ea typeface="+mn-ea"/>
                <a:cs typeface="+mn-cs"/>
              </a:defRPr>
            </a:lvl3pPr>
            <a:lvl4pPr algn="l" rtl="0" eaLnBrk="1" fontAlgn="base" hangingPunct="1">
              <a:spcBef>
                <a:spcPct val="20000"/>
              </a:spcBef>
              <a:spcAft>
                <a:spcPct val="0"/>
              </a:spcAft>
              <a:defRPr lang="de-DE" sz="1400" dirty="0" smtClean="0">
                <a:solidFill>
                  <a:srgbClr val="001D4B"/>
                </a:solidFill>
                <a:latin typeface="+mn-lt"/>
                <a:ea typeface="+mn-ea"/>
                <a:cs typeface="+mn-cs"/>
              </a:defRPr>
            </a:lvl4pPr>
            <a:lvl5pPr algn="l" rtl="0" eaLnBrk="1" fontAlgn="base" hangingPunct="1">
              <a:spcBef>
                <a:spcPct val="20000"/>
              </a:spcBef>
              <a:spcAft>
                <a:spcPct val="0"/>
              </a:spcAft>
              <a:defRPr lang="de-DE" sz="1400" dirty="0">
                <a:solidFill>
                  <a:srgbClr val="001D4B"/>
                </a:solidFill>
                <a:latin typeface="+mn-lt"/>
                <a:ea typeface="+mn-ea"/>
                <a:cs typeface="+mn-cs"/>
              </a:defRPr>
            </a:lvl5pPr>
            <a:lvl6pPr>
              <a:defRPr sz="1800"/>
            </a:lvl6pPr>
            <a:lvl7pPr>
              <a:defRPr sz="1800"/>
            </a:lvl7pPr>
            <a:lvl8pPr>
              <a:defRPr sz="1800"/>
            </a:lvl8pPr>
            <a:lvl9pPr>
              <a:defRPr sz="1800"/>
            </a:lvl9pPr>
          </a:lstStyle>
          <a:p>
            <a:pPr lvl="0"/>
            <a:r>
              <a:rPr lang="de-DE" dirty="0"/>
              <a:t>Textmasterformate durch Klicken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5" name="Datumsplatzhalter 4"/>
          <p:cNvSpPr>
            <a:spLocks noGrp="1"/>
          </p:cNvSpPr>
          <p:nvPr>
            <p:ph type="dt" sz="half" idx="10"/>
          </p:nvPr>
        </p:nvSpPr>
        <p:spPr>
          <a:xfrm>
            <a:off x="611560" y="6603404"/>
            <a:ext cx="2201416" cy="281980"/>
          </a:xfrm>
          <a:prstGeom prst="rect">
            <a:avLst/>
          </a:prstGeom>
        </p:spPr>
        <p:txBody>
          <a:bodyPr/>
          <a:lstStyle>
            <a:lvl1pPr>
              <a:defRPr/>
            </a:lvl1pPr>
          </a:lstStyle>
          <a:p>
            <a:pPr defTabSz="457200"/>
            <a:r>
              <a:rPr lang="de-DE">
                <a:solidFill>
                  <a:prstClr val="black"/>
                </a:solidFill>
              </a:rPr>
              <a:t>04.10.2017</a:t>
            </a:r>
            <a:endParaRPr lang="de-DE" dirty="0">
              <a:solidFill>
                <a:prstClr val="black"/>
              </a:solidFill>
            </a:endParaRPr>
          </a:p>
        </p:txBody>
      </p:sp>
      <p:sp>
        <p:nvSpPr>
          <p:cNvPr id="6" name="Fußzeilenplatzhalter 5"/>
          <p:cNvSpPr>
            <a:spLocks noGrp="1"/>
          </p:cNvSpPr>
          <p:nvPr>
            <p:ph type="ftr" sz="quarter" idx="11"/>
          </p:nvPr>
        </p:nvSpPr>
        <p:spPr>
          <a:xfrm>
            <a:off x="3124200" y="6580584"/>
            <a:ext cx="2895600" cy="304800"/>
          </a:xfrm>
          <a:prstGeom prst="rect">
            <a:avLst/>
          </a:prstGeom>
        </p:spPr>
        <p:txBody>
          <a:bodyPr/>
          <a:lstStyle>
            <a:lvl1pPr>
              <a:defRPr/>
            </a:lvl1pPr>
          </a:lstStyle>
          <a:p>
            <a:pPr defTabSz="457200"/>
            <a:r>
              <a:rPr lang="de-DE">
                <a:solidFill>
                  <a:prstClr val="black"/>
                </a:solidFill>
              </a:rPr>
              <a:t>Forschung trifft Schule - Lehrerfortbildung Teilchenphysik - Dillingen</a:t>
            </a:r>
            <a:endParaRPr lang="de-DE" dirty="0">
              <a:solidFill>
                <a:prstClr val="black"/>
              </a:solidFill>
            </a:endParaRPr>
          </a:p>
        </p:txBody>
      </p:sp>
      <p:sp>
        <p:nvSpPr>
          <p:cNvPr id="7" name="Foliennummernplatzhalter 6"/>
          <p:cNvSpPr>
            <a:spLocks noGrp="1"/>
          </p:cNvSpPr>
          <p:nvPr>
            <p:ph type="sldNum" sz="quarter" idx="12"/>
          </p:nvPr>
        </p:nvSpPr>
        <p:spPr>
          <a:xfrm>
            <a:off x="6553200" y="6580584"/>
            <a:ext cx="1905000" cy="228600"/>
          </a:xfrm>
          <a:prstGeom prst="rect">
            <a:avLst/>
          </a:prstGeom>
        </p:spPr>
        <p:txBody>
          <a:bodyPr/>
          <a:lstStyle>
            <a:lvl1pPr>
              <a:defRPr/>
            </a:lvl1pPr>
          </a:lstStyle>
          <a:p>
            <a:pPr defTabSz="457200"/>
            <a:r>
              <a:rPr lang="de-DE" dirty="0">
                <a:solidFill>
                  <a:prstClr val="black"/>
                </a:solidFill>
              </a:rPr>
              <a:t> </a:t>
            </a:r>
            <a:fld id="{BBB5A837-4018-4CB7-AB90-7ED586C7C998}" type="slidenum">
              <a:rPr lang="de-DE" smtClean="0">
                <a:solidFill>
                  <a:prstClr val="black"/>
                </a:solidFill>
              </a:rPr>
              <a:pPr defTabSz="457200"/>
              <a:t>‹Nr.›</a:t>
            </a:fld>
            <a:r>
              <a:rPr lang="de-DE" dirty="0">
                <a:solidFill>
                  <a:prstClr val="black"/>
                </a:solidFill>
              </a:rPr>
              <a:t> of 49</a:t>
            </a:r>
          </a:p>
        </p:txBody>
      </p:sp>
    </p:spTree>
    <p:extLst>
      <p:ext uri="{BB962C8B-B14F-4D97-AF65-F5344CB8AC3E}">
        <p14:creationId xmlns:p14="http://schemas.microsoft.com/office/powerpoint/2010/main" val="87050366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8_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609599"/>
            <a:ext cx="6781800" cy="659161"/>
          </a:xfrm>
        </p:spPr>
        <p:txBody>
          <a:bodyPr/>
          <a:lstStyle/>
          <a:p>
            <a:r>
              <a:rPr lang="de-DE" dirty="0"/>
              <a:t>Mastertitelformat bearbeiten</a:t>
            </a:r>
          </a:p>
        </p:txBody>
      </p:sp>
      <p:sp>
        <p:nvSpPr>
          <p:cNvPr id="4" name="Inhaltsplatzhalter 2"/>
          <p:cNvSpPr>
            <a:spLocks noGrp="1"/>
          </p:cNvSpPr>
          <p:nvPr>
            <p:ph idx="10"/>
          </p:nvPr>
        </p:nvSpPr>
        <p:spPr>
          <a:xfrm>
            <a:off x="1905000" y="1412776"/>
            <a:ext cx="6781800" cy="4813995"/>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4172451629"/>
      </p:ext>
    </p:extLst>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_Titelfolie">
    <p:spTree>
      <p:nvGrpSpPr>
        <p:cNvPr id="1" name=""/>
        <p:cNvGrpSpPr/>
        <p:nvPr/>
      </p:nvGrpSpPr>
      <p:grpSpPr>
        <a:xfrm>
          <a:off x="0" y="0"/>
          <a:ext cx="0" cy="0"/>
          <a:chOff x="0" y="0"/>
          <a:chExt cx="0" cy="0"/>
        </a:xfrm>
      </p:grpSpPr>
      <p:sp>
        <p:nvSpPr>
          <p:cNvPr id="4" name="Inhaltsplatzhalter 2"/>
          <p:cNvSpPr>
            <a:spLocks noGrp="1"/>
          </p:cNvSpPr>
          <p:nvPr>
            <p:ph idx="10"/>
          </p:nvPr>
        </p:nvSpPr>
        <p:spPr>
          <a:xfrm>
            <a:off x="1115616" y="1628800"/>
            <a:ext cx="7416824" cy="4669508"/>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6" name="Titelplatzhalter 5"/>
          <p:cNvSpPr>
            <a:spLocks noGrp="1"/>
          </p:cNvSpPr>
          <p:nvPr>
            <p:ph type="title"/>
          </p:nvPr>
        </p:nvSpPr>
        <p:spPr>
          <a:xfrm>
            <a:off x="1907704" y="620688"/>
            <a:ext cx="6624736" cy="796950"/>
          </a:xfrm>
          <a:prstGeom prst="rect">
            <a:avLst/>
          </a:prstGeom>
        </p:spPr>
        <p:txBody>
          <a:bodyPr rtlCol="0">
            <a:normAutofit/>
          </a:bodyPr>
          <a:lstStyle/>
          <a:p>
            <a:r>
              <a:rPr lang="de-DE" dirty="0"/>
              <a:t>Titelmasterformat durch Klicken bearbeiten</a:t>
            </a:r>
          </a:p>
        </p:txBody>
      </p:sp>
      <p:sp>
        <p:nvSpPr>
          <p:cNvPr id="5" name="Foliennummernplatzhalter 3"/>
          <p:cNvSpPr>
            <a:spLocks noGrp="1"/>
          </p:cNvSpPr>
          <p:nvPr>
            <p:ph type="sldNum" sz="quarter" idx="11"/>
          </p:nvPr>
        </p:nvSpPr>
        <p:spPr>
          <a:xfrm>
            <a:off x="6553200" y="6356350"/>
            <a:ext cx="2133600" cy="365125"/>
          </a:xfrm>
          <a:prstGeom prst="rect">
            <a:avLst/>
          </a:prstGeom>
        </p:spPr>
        <p:txBody>
          <a:bodyPr/>
          <a:lstStyle>
            <a:lvl1pPr>
              <a:defRPr/>
            </a:lvl1pPr>
          </a:lstStyle>
          <a:p>
            <a:pPr defTabSz="457200">
              <a:defRPr/>
            </a:pPr>
            <a:fld id="{DE468086-A8FA-4BD4-8725-8F196BFF91FA}" type="slidenum">
              <a:rPr lang="de-DE">
                <a:solidFill>
                  <a:prstClr val="black"/>
                </a:solidFill>
              </a:rPr>
              <a:pPr defTabSz="457200">
                <a:defRPr/>
              </a:pPr>
              <a:t>‹Nr.›</a:t>
            </a:fld>
            <a:endParaRPr lang="de-DE">
              <a:solidFill>
                <a:prstClr val="black"/>
              </a:solidFill>
            </a:endParaRPr>
          </a:p>
        </p:txBody>
      </p:sp>
    </p:spTree>
    <p:extLst>
      <p:ext uri="{BB962C8B-B14F-4D97-AF65-F5344CB8AC3E}">
        <p14:creationId xmlns:p14="http://schemas.microsoft.com/office/powerpoint/2010/main" val="906097317"/>
      </p:ext>
    </p:extLst>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5"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a:p>
        </p:txBody>
      </p:sp>
      <p:sp>
        <p:nvSpPr>
          <p:cNvPr id="10" name="Textplatzhalter 2"/>
          <p:cNvSpPr>
            <a:spLocks noGrp="1"/>
          </p:cNvSpPr>
          <p:nvPr>
            <p:ph type="body" idx="1" hasCustomPrompt="1"/>
          </p:nvPr>
        </p:nvSpPr>
        <p:spPr>
          <a:xfrm>
            <a:off x="971600" y="2060848"/>
            <a:ext cx="7538988"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13476"/>
              </a:buClr>
              <a:buSzPct val="120000"/>
              <a:buFont typeface="Wingdings" panose="05000000000000000000" pitchFamily="2" charset="2"/>
              <a:buChar char="§"/>
              <a:defRPr sz="2000">
                <a:solidFill>
                  <a:srgbClr val="013476"/>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
        <p:nvSpPr>
          <p:cNvPr id="9"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04.10.2017</a:t>
            </a:r>
          </a:p>
        </p:txBody>
      </p:sp>
      <p:sp>
        <p:nvSpPr>
          <p:cNvPr id="11"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25200035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Kleiner Titel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4" name="Bildplatzhalter 3"/>
          <p:cNvSpPr>
            <a:spLocks noGrp="1"/>
          </p:cNvSpPr>
          <p:nvPr>
            <p:ph type="pic" sz="quarter" idx="13"/>
          </p:nvPr>
        </p:nvSpPr>
        <p:spPr>
          <a:xfrm>
            <a:off x="971550" y="2060848"/>
            <a:ext cx="7543800" cy="3960540"/>
          </a:xfrm>
        </p:spPr>
        <p:txBody>
          <a:bodyPr/>
          <a:lstStyle/>
          <a:p>
            <a:endParaRPr lang="de-DE"/>
          </a:p>
        </p:txBody>
      </p:sp>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10"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a:p>
        </p:txBody>
      </p:sp>
      <p:sp>
        <p:nvSpPr>
          <p:cNvPr id="11"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04.10.2017</a:t>
            </a:r>
          </a:p>
        </p:txBody>
      </p:sp>
      <p:sp>
        <p:nvSpPr>
          <p:cNvPr id="12"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Dillingen</a:t>
            </a:r>
          </a:p>
        </p:txBody>
      </p:sp>
    </p:spTree>
    <p:extLst>
      <p:ext uri="{BB962C8B-B14F-4D97-AF65-F5344CB8AC3E}">
        <p14:creationId xmlns:p14="http://schemas.microsoft.com/office/powerpoint/2010/main" val="7951207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Kleiner Titel &amp; Tex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b="0">
                <a:solidFill>
                  <a:srgbClr val="013476"/>
                </a:solidFill>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10"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13476"/>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11" name="Textplatzhalter 2"/>
          <p:cNvSpPr>
            <a:spLocks noGrp="1"/>
          </p:cNvSpPr>
          <p:nvPr>
            <p:ph type="body" idx="13" hasCustomPrompt="1"/>
          </p:nvPr>
        </p:nvSpPr>
        <p:spPr>
          <a:xfrm>
            <a:off x="4716016" y="2060848"/>
            <a:ext cx="3744416"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13476"/>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200">
                <a:solidFill>
                  <a:srgbClr val="013476"/>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13476"/>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8"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a:p>
        </p:txBody>
      </p:sp>
      <p:sp>
        <p:nvSpPr>
          <p:cNvPr id="12"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04.10.2017</a:t>
            </a:r>
          </a:p>
        </p:txBody>
      </p:sp>
      <p:sp>
        <p:nvSpPr>
          <p:cNvPr id="13"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Dillingen</a:t>
            </a:r>
          </a:p>
        </p:txBody>
      </p:sp>
    </p:spTree>
    <p:extLst>
      <p:ext uri="{BB962C8B-B14F-4D97-AF65-F5344CB8AC3E}">
        <p14:creationId xmlns:p14="http://schemas.microsoft.com/office/powerpoint/2010/main" val="428738010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Text &amp; Bild">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526660" cy="1325563"/>
          </a:xfrm>
        </p:spPr>
        <p:txBody>
          <a:bodyPr/>
          <a:lstStyle>
            <a:lvl1pPr>
              <a:defRPr sz="3200">
                <a:solidFill>
                  <a:srgbClr val="002060"/>
                </a:solidFill>
                <a:latin typeface="Arial" panose="020B0604020202020204" pitchFamily="34" charset="0"/>
                <a:cs typeface="Arial" panose="020B0604020202020204" pitchFamily="34" charset="0"/>
              </a:defRPr>
            </a:lvl1pPr>
          </a:lstStyle>
          <a:p>
            <a:r>
              <a:rPr lang="de-DE" dirty="0"/>
              <a:t>Titelmasterformat durch Klicken bearbeiten</a:t>
            </a:r>
          </a:p>
        </p:txBody>
      </p:sp>
      <p:sp>
        <p:nvSpPr>
          <p:cNvPr id="9" name="Bildplatzhalter 2"/>
          <p:cNvSpPr>
            <a:spLocks noGrp="1"/>
          </p:cNvSpPr>
          <p:nvPr>
            <p:ph type="pic" idx="13"/>
          </p:nvPr>
        </p:nvSpPr>
        <p:spPr>
          <a:xfrm>
            <a:off x="4716016" y="2060848"/>
            <a:ext cx="3744416" cy="3944229"/>
          </a:xfrm>
        </p:spPr>
        <p:txBody>
          <a:bodyPr/>
          <a:lstStyle>
            <a:lvl1pPr marL="0" indent="0">
              <a:buNone/>
              <a:defRPr sz="3200">
                <a:latin typeface="Arial" panose="020B0604020202020204" pitchFamily="34" charset="0"/>
                <a:cs typeface="Arial" panose="020B060402020202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13" name="Textplatzhalter 2"/>
          <p:cNvSpPr>
            <a:spLocks noGrp="1"/>
          </p:cNvSpPr>
          <p:nvPr>
            <p:ph type="body" idx="1" hasCustomPrompt="1"/>
          </p:nvPr>
        </p:nvSpPr>
        <p:spPr>
          <a:xfrm>
            <a:off x="971600" y="2060848"/>
            <a:ext cx="3600400" cy="3956805"/>
          </a:xfrm>
        </p:spPr>
        <p:txBody>
          <a:bodyPr>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sz="2400">
                <a:solidFill>
                  <a:srgbClr val="002060"/>
                </a:solidFill>
                <a:latin typeface="Arial" panose="020B0604020202020204" pitchFamily="34" charset="0"/>
                <a:cs typeface="Arial" panose="020B0604020202020204" pitchFamily="34" charset="0"/>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sz="2000">
                <a:solidFill>
                  <a:srgbClr val="002060"/>
                </a:solidFill>
                <a:latin typeface="Arial" panose="020B0604020202020204" pitchFamily="34" charset="0"/>
                <a:cs typeface="Arial" panose="020B0604020202020204" pitchFamily="34" charset="0"/>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sz="1800">
                <a:solidFill>
                  <a:srgbClr val="002060"/>
                </a:solidFill>
                <a:latin typeface="Arial" panose="020B0604020202020204" pitchFamily="34" charset="0"/>
                <a:cs typeface="Arial" panose="020B0604020202020204" pitchFamily="34" charset="0"/>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en-US" dirty="0"/>
              <a:t>Click to edit text</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en-US" dirty="0"/>
              <a:t>Second level</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en-US" dirty="0"/>
              <a:t>Third level</a:t>
            </a:r>
          </a:p>
        </p:txBody>
      </p:sp>
      <p:sp>
        <p:nvSpPr>
          <p:cNvPr id="10"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a:p>
        </p:txBody>
      </p:sp>
      <p:sp>
        <p:nvSpPr>
          <p:cNvPr id="14"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04.10.2017</a:t>
            </a:r>
          </a:p>
        </p:txBody>
      </p:sp>
      <p:sp>
        <p:nvSpPr>
          <p:cNvPr id="15"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Dillingen</a:t>
            </a:r>
          </a:p>
        </p:txBody>
      </p:sp>
    </p:spTree>
    <p:extLst>
      <p:ext uri="{BB962C8B-B14F-4D97-AF65-F5344CB8AC3E}">
        <p14:creationId xmlns:p14="http://schemas.microsoft.com/office/powerpoint/2010/main" val="30638167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6" name="Foliennummernplatzhalter 4"/>
          <p:cNvSpPr>
            <a:spLocks noGrp="1"/>
          </p:cNvSpPr>
          <p:nvPr>
            <p:ph type="sldNum" sz="quarter" idx="12"/>
          </p:nvPr>
        </p:nvSpPr>
        <p:spPr>
          <a:xfrm>
            <a:off x="7740352" y="6356361"/>
            <a:ext cx="774998" cy="365125"/>
          </a:xfrm>
          <a:prstGeom prst="rect">
            <a:avLst/>
          </a:prstGeom>
        </p:spPr>
        <p:txBody>
          <a:bodyPr anchor="ctr" anchorCtr="0"/>
          <a:lstStyle>
            <a:lvl1pPr algn="r">
              <a:defRPr sz="1200">
                <a:solidFill>
                  <a:srgbClr val="002060"/>
                </a:solidFill>
                <a:latin typeface="Arial" panose="020B0604020202020204" pitchFamily="34" charset="0"/>
                <a:cs typeface="Arial" panose="020B0604020202020204" pitchFamily="34" charset="0"/>
              </a:defRPr>
            </a:lvl1pPr>
          </a:lstStyle>
          <a:p>
            <a:fld id="{13EBA283-81CD-428D-9703-4AE41BDC50AA}" type="slidenum">
              <a:rPr lang="de-DE" smtClean="0"/>
              <a:pPr/>
              <a:t>‹Nr.›</a:t>
            </a:fld>
            <a:endParaRPr lang="de-DE"/>
          </a:p>
        </p:txBody>
      </p:sp>
      <p:sp>
        <p:nvSpPr>
          <p:cNvPr id="7"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04.10.2017</a:t>
            </a:r>
          </a:p>
        </p:txBody>
      </p:sp>
      <p:sp>
        <p:nvSpPr>
          <p:cNvPr id="8"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Dillingen</a:t>
            </a:r>
          </a:p>
        </p:txBody>
      </p:sp>
    </p:spTree>
    <p:extLst>
      <p:ext uri="{BB962C8B-B14F-4D97-AF65-F5344CB8AC3E}">
        <p14:creationId xmlns:p14="http://schemas.microsoft.com/office/powerpoint/2010/main" val="25269148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7948001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6045211"/>
            <a:ext cx="1520825" cy="676275"/>
          </a:xfrm>
        </p:spPr>
        <p:txBody>
          <a:bodyPr/>
          <a:lstStyle>
            <a:lvl1pPr>
              <a:defRPr/>
            </a:lvl1pPr>
          </a:lstStyle>
          <a:p>
            <a:r>
              <a:rPr lang="de-DE"/>
              <a:t>Logo</a:t>
            </a:r>
          </a:p>
        </p:txBody>
      </p:sp>
      <p:sp>
        <p:nvSpPr>
          <p:cNvPr id="6" name="Date Placeholder 3"/>
          <p:cNvSpPr>
            <a:spLocks noGrp="1"/>
          </p:cNvSpPr>
          <p:nvPr>
            <p:ph type="dt" sz="half" idx="10"/>
          </p:nvPr>
        </p:nvSpPr>
        <p:spPr>
          <a:xfrm>
            <a:off x="628650" y="6356361"/>
            <a:ext cx="1135414" cy="365125"/>
          </a:xfrm>
        </p:spPr>
        <p:txBody>
          <a:bodyPr/>
          <a:lstStyle>
            <a:lvl1pPr>
              <a:defRPr>
                <a:latin typeface="Arial" panose="020B0604020202020204" pitchFamily="34" charset="0"/>
                <a:cs typeface="Arial" panose="020B0604020202020204" pitchFamily="34" charset="0"/>
              </a:defRPr>
            </a:lvl1pPr>
          </a:lstStyle>
          <a:p>
            <a:r>
              <a:rPr lang="de-DE"/>
              <a:t>04.10.2017</a:t>
            </a:r>
          </a:p>
        </p:txBody>
      </p:sp>
      <p:sp>
        <p:nvSpPr>
          <p:cNvPr id="9" name="Textplatzhalter 2"/>
          <p:cNvSpPr>
            <a:spLocks noGrp="1"/>
          </p:cNvSpPr>
          <p:nvPr>
            <p:ph type="body" idx="1"/>
          </p:nvPr>
        </p:nvSpPr>
        <p:spPr>
          <a:xfrm>
            <a:off x="2339752" y="836712"/>
            <a:ext cx="4680520" cy="3672407"/>
          </a:xfrm>
        </p:spPr>
        <p:txBody>
          <a:bodyPr>
            <a:noAutofit/>
          </a:bodyPr>
          <a:lstStyle>
            <a:lvl1pPr marL="0" indent="0">
              <a:buNone/>
              <a:defRPr sz="2800">
                <a:solidFill>
                  <a:schemeClr val="tx1">
                    <a:tint val="75000"/>
                  </a:schemeClr>
                </a:solidFill>
                <a:latin typeface="Arial" panose="020B0604020202020204" pitchFamily="34" charset="0"/>
                <a:cs typeface="Arial" panose="020B0604020202020204" pitchFamily="34" charset="0"/>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dirty="0"/>
              <a:t>Textmasterformat bearbeiten</a:t>
            </a:r>
          </a:p>
        </p:txBody>
      </p:sp>
      <p:pic>
        <p:nvPicPr>
          <p:cNvPr id="14" name="Grafik 13"/>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a:solidFill>
                  <a:prstClr val="black"/>
                </a:solidFill>
                <a:latin typeface="Arial Narrow" panose="020B0606020202030204" pitchFamily="34" charset="0"/>
              </a:rPr>
              <a:t>PARTNER</a:t>
            </a:r>
          </a:p>
        </p:txBody>
      </p:sp>
      <p:sp>
        <p:nvSpPr>
          <p:cNvPr id="16" name="Textfeld 15"/>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a:solidFill>
                  <a:prstClr val="black"/>
                </a:solidFill>
                <a:latin typeface="Arial Narrow" panose="020B0606020202030204" pitchFamily="34" charset="0"/>
              </a:rPr>
              <a:t>PROJEKTLEITUNG</a:t>
            </a:r>
          </a:p>
        </p:txBody>
      </p:sp>
      <p:pic>
        <p:nvPicPr>
          <p:cNvPr id="17" name="Grafik 16"/>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a:solidFill>
                  <a:prstClr val="black"/>
                </a:solidFill>
                <a:latin typeface="Arial Narrow" panose="020B0606020202030204" pitchFamily="34" charset="0"/>
              </a:rPr>
              <a:t>SCHIRMHERRSCHAFT</a:t>
            </a:r>
          </a:p>
        </p:txBody>
      </p:sp>
      <p:pic>
        <p:nvPicPr>
          <p:cNvPr id="19" name="Grafik 18"/>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a:solidFill>
                  <a:prstClr val="black"/>
                </a:solidFill>
                <a:latin typeface="Arial Narrow" panose="020B0606020202030204" pitchFamily="34" charset="0"/>
              </a:rPr>
              <a:t>FÖRDERER</a:t>
            </a:r>
          </a:p>
        </p:txBody>
      </p:sp>
    </p:spTree>
    <p:extLst>
      <p:ext uri="{BB962C8B-B14F-4D97-AF65-F5344CB8AC3E}">
        <p14:creationId xmlns:p14="http://schemas.microsoft.com/office/powerpoint/2010/main" val="15547335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905000" y="609599"/>
            <a:ext cx="6781800" cy="659161"/>
          </a:xfrm>
        </p:spPr>
        <p:txBody>
          <a:bodyPr/>
          <a:lstStyle/>
          <a:p>
            <a:r>
              <a:rPr lang="de-DE" dirty="0"/>
              <a:t>Mastertitelformat bearbeiten</a:t>
            </a:r>
          </a:p>
        </p:txBody>
      </p:sp>
      <p:sp>
        <p:nvSpPr>
          <p:cNvPr id="4" name="Inhaltsplatzhalter 2"/>
          <p:cNvSpPr>
            <a:spLocks noGrp="1"/>
          </p:cNvSpPr>
          <p:nvPr>
            <p:ph idx="10"/>
          </p:nvPr>
        </p:nvSpPr>
        <p:spPr>
          <a:xfrm>
            <a:off x="1905000" y="1412776"/>
            <a:ext cx="6781800" cy="4813995"/>
          </a:xfrm>
        </p:spPr>
        <p:txBody>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755678810"/>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13" Type="http://schemas.openxmlformats.org/officeDocument/2006/relationships/image" Target="../media/image10.png"/><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0"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27584" y="447253"/>
            <a:ext cx="7687766" cy="1325563"/>
          </a:xfrm>
          <a:prstGeom prst="rect">
            <a:avLst/>
          </a:prstGeom>
        </p:spPr>
        <p:txBody>
          <a:bodyPr vert="horz" lIns="91440" tIns="45720" rIns="91440" bIns="45720" rtlCol="0" anchor="ctr">
            <a:noAutofit/>
          </a:bodyPr>
          <a:lstStyle/>
          <a:p>
            <a:r>
              <a:rPr lang="de-DE" dirty="0"/>
              <a:t>Titelmasterformat durch Klicken bearbeiten</a:t>
            </a:r>
          </a:p>
        </p:txBody>
      </p:sp>
      <p:sp>
        <p:nvSpPr>
          <p:cNvPr id="3" name="Textplatzhalter 2"/>
          <p:cNvSpPr>
            <a:spLocks noGrp="1"/>
          </p:cNvSpPr>
          <p:nvPr>
            <p:ph type="body" idx="1"/>
          </p:nvPr>
        </p:nvSpPr>
        <p:spPr>
          <a:xfrm>
            <a:off x="827584" y="1825625"/>
            <a:ext cx="7687766" cy="4351338"/>
          </a:xfrm>
          <a:prstGeom prst="rect">
            <a:avLst/>
          </a:prstGeom>
        </p:spPr>
        <p:txBody>
          <a:bodyPr vert="horz" lIns="91440" tIns="45720" rIns="91440" bIns="45720" rtlCol="0">
            <a:noAutofit/>
          </a:bodyPr>
          <a:lstStyle/>
          <a:p>
            <a:pPr marL="228600" lvl="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pPr>
            <a:r>
              <a:rPr lang="de-DE" dirty="0"/>
              <a:t>Titel 1</a:t>
            </a:r>
          </a:p>
          <a:p>
            <a:pPr marL="622300" lvl="1" indent="-266700" algn="l" defTabSz="914400" rtl="0" eaLnBrk="1" latinLnBrk="0" hangingPunct="1">
              <a:lnSpc>
                <a:spcPct val="90000"/>
              </a:lnSpc>
              <a:spcBef>
                <a:spcPts val="500"/>
              </a:spcBef>
              <a:buClr>
                <a:srgbClr val="002060"/>
              </a:buClr>
              <a:buSzPct val="120000"/>
              <a:buFont typeface="Wingdings" panose="05000000000000000000" pitchFamily="2" charset="2"/>
              <a:buChar char="§"/>
            </a:pPr>
            <a:r>
              <a:rPr lang="de-DE" dirty="0"/>
              <a:t>Titel 2</a:t>
            </a:r>
          </a:p>
          <a:p>
            <a:pPr marL="901700" lvl="2" indent="-279400" algn="l" defTabSz="914400" rtl="0" eaLnBrk="1" latinLnBrk="0" hangingPunct="1">
              <a:lnSpc>
                <a:spcPct val="90000"/>
              </a:lnSpc>
              <a:spcBef>
                <a:spcPts val="500"/>
              </a:spcBef>
              <a:buClr>
                <a:srgbClr val="CCCC00"/>
              </a:buClr>
              <a:buSzPct val="135000"/>
              <a:buFont typeface="Arial" panose="020B0604020202020204" pitchFamily="34" charset="0"/>
              <a:buChar char="•"/>
            </a:pPr>
            <a:r>
              <a:rPr lang="de-DE" dirty="0"/>
              <a:t>Titel 3</a:t>
            </a:r>
          </a:p>
        </p:txBody>
      </p:sp>
      <p:sp>
        <p:nvSpPr>
          <p:cNvPr id="4" name="Datumsplatzhalter 3"/>
          <p:cNvSpPr>
            <a:spLocks noGrp="1"/>
          </p:cNvSpPr>
          <p:nvPr>
            <p:ph type="dt" sz="half" idx="2"/>
          </p:nvPr>
        </p:nvSpPr>
        <p:spPr>
          <a:xfrm>
            <a:off x="628650" y="6356361"/>
            <a:ext cx="991022" cy="365125"/>
          </a:xfrm>
          <a:prstGeom prst="rect">
            <a:avLst/>
          </a:prstGeom>
        </p:spPr>
        <p:txBody>
          <a:bodyPr vert="horz" lIns="91440" tIns="45720" rIns="91440" bIns="45720" rtlCol="0" anchor="ctr"/>
          <a:lstStyle>
            <a:lvl1pPr algn="l">
              <a:defRPr sz="1200">
                <a:solidFill>
                  <a:srgbClr val="013476"/>
                </a:solidFill>
                <a:latin typeface="Arial" panose="020B0604020202020204" pitchFamily="34" charset="0"/>
                <a:cs typeface="Arial" panose="020B0604020202020204" pitchFamily="34" charset="0"/>
              </a:defRPr>
            </a:lvl1pPr>
          </a:lstStyle>
          <a:p>
            <a:r>
              <a:rPr lang="de-DE"/>
              <a:t>04.10.2017</a:t>
            </a:r>
          </a:p>
        </p:txBody>
      </p:sp>
      <p:sp>
        <p:nvSpPr>
          <p:cNvPr id="5" name="Fußzeilenplatzhalter 4"/>
          <p:cNvSpPr>
            <a:spLocks noGrp="1"/>
          </p:cNvSpPr>
          <p:nvPr>
            <p:ph type="ftr" sz="quarter" idx="3"/>
          </p:nvPr>
        </p:nvSpPr>
        <p:spPr>
          <a:xfrm>
            <a:off x="2123728" y="6356360"/>
            <a:ext cx="4855418" cy="365125"/>
          </a:xfrm>
          <a:prstGeom prst="rect">
            <a:avLst/>
          </a:prstGeom>
        </p:spPr>
        <p:txBody>
          <a:bodyPr vert="horz" lIns="91440" tIns="45720" rIns="91440" bIns="45720" rtlCol="0" anchor="ctr"/>
          <a:lstStyle>
            <a:lvl1pPr algn="ctr">
              <a:defRPr sz="1200">
                <a:solidFill>
                  <a:srgbClr val="013476"/>
                </a:solidFill>
                <a:latin typeface="Arial" panose="020B0604020202020204" pitchFamily="34" charset="0"/>
                <a:cs typeface="Arial" panose="020B0604020202020204" pitchFamily="34" charset="0"/>
              </a:defRPr>
            </a:lvl1pPr>
          </a:lstStyle>
          <a:p>
            <a:r>
              <a:rPr lang="de-DE"/>
              <a:t>Forschung trifft Schule - Lehrerfortbildung Teilchenphysik - Dillingen</a:t>
            </a:r>
          </a:p>
        </p:txBody>
      </p:sp>
    </p:spTree>
    <p:extLst>
      <p:ext uri="{BB962C8B-B14F-4D97-AF65-F5344CB8AC3E}">
        <p14:creationId xmlns:p14="http://schemas.microsoft.com/office/powerpoint/2010/main" val="2379782778"/>
      </p:ext>
    </p:extLst>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4" r:id="rId8"/>
  </p:sldLayoutIdLst>
  <p:hf hdr="0"/>
  <p:txStyles>
    <p:titleStyle>
      <a:lvl1pPr algn="l" defTabSz="914400" rtl="0" eaLnBrk="1" latinLnBrk="0" hangingPunct="1">
        <a:lnSpc>
          <a:spcPct val="90000"/>
        </a:lnSpc>
        <a:spcBef>
          <a:spcPct val="0"/>
        </a:spcBef>
        <a:buNone/>
        <a:defRPr sz="3200" kern="1200">
          <a:solidFill>
            <a:srgbClr val="002060"/>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Wingdings" panose="05000000000000000000" pitchFamily="2" charset="2"/>
        <a:buChar char="Ø"/>
        <a:defRPr lang="de-DE" sz="2400" kern="1200" baseline="0" dirty="0" smtClean="0">
          <a:solidFill>
            <a:srgbClr val="013476"/>
          </a:solidFill>
          <a:latin typeface="Arial" panose="020B0604020202020204" pitchFamily="34" charset="0"/>
          <a:ea typeface="+mn-ea"/>
          <a:cs typeface="Arial" panose="020B0604020202020204" pitchFamily="34" charset="0"/>
        </a:defRPr>
      </a:lvl1pPr>
      <a:lvl2pPr marL="698500" indent="-342900" algn="l" defTabSz="914400" rtl="0" eaLnBrk="1" latinLnBrk="0" hangingPunct="1">
        <a:lnSpc>
          <a:spcPct val="90000"/>
        </a:lnSpc>
        <a:spcBef>
          <a:spcPts val="500"/>
        </a:spcBef>
        <a:buClr>
          <a:srgbClr val="013476"/>
        </a:buClr>
        <a:buFont typeface="Wingdings" panose="05000000000000000000" pitchFamily="2" charset="2"/>
        <a:buChar char="Ø"/>
        <a:defRPr lang="de-DE" sz="2000" kern="1200" dirty="0" smtClean="0">
          <a:solidFill>
            <a:srgbClr val="013476"/>
          </a:solidFill>
          <a:latin typeface="Arial" panose="020B0604020202020204" pitchFamily="34" charset="0"/>
          <a:ea typeface="+mn-ea"/>
          <a:cs typeface="Arial" panose="020B0604020202020204" pitchFamily="34" charset="0"/>
        </a:defRPr>
      </a:lvl2pPr>
      <a:lvl3pPr marL="965200" indent="-342900" algn="l" defTabSz="914400" rtl="0" eaLnBrk="1" latinLnBrk="0" hangingPunct="1">
        <a:lnSpc>
          <a:spcPct val="90000"/>
        </a:lnSpc>
        <a:spcBef>
          <a:spcPts val="500"/>
        </a:spcBef>
        <a:buFont typeface="Wingdings" panose="05000000000000000000" pitchFamily="2" charset="2"/>
        <a:buChar char="Ø"/>
        <a:defRPr lang="de-DE" sz="1800" kern="1200" dirty="0" smtClean="0">
          <a:solidFill>
            <a:srgbClr val="013476"/>
          </a:solidFill>
          <a:latin typeface="Arial" panose="020B0604020202020204" pitchFamily="34" charset="0"/>
          <a:ea typeface="+mn-ea"/>
          <a:cs typeface="Arial" panose="020B0604020202020204" pitchFamily="34" charset="0"/>
        </a:defRPr>
      </a:lvl3pPr>
      <a:lvl4pPr marL="1657350" indent="-285750" algn="l" defTabSz="914400" rtl="0" eaLnBrk="1" latinLnBrk="0" hangingPunct="1">
        <a:lnSpc>
          <a:spcPct val="90000"/>
        </a:lnSpc>
        <a:spcBef>
          <a:spcPts val="500"/>
        </a:spcBef>
        <a:buFont typeface="Wingdings" panose="05000000000000000000" pitchFamily="2" charset="2"/>
        <a:buChar char="Ø"/>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Wingdings" panose="05000000000000000000" pitchFamily="2" charset="2"/>
        <a:buChar char="Ø"/>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blipFill rotWithShape="1">
          <a:blip r:embed="rId13" cstate="screen"/>
          <a:stretch>
            <a:fillRect/>
          </a:stretch>
        </a:blip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1905000" y="0"/>
            <a:ext cx="6781800" cy="675110"/>
          </a:xfrm>
          <a:prstGeom prst="rect">
            <a:avLst/>
          </a:prstGeom>
        </p:spPr>
        <p:txBody>
          <a:bodyPr vert="horz" lIns="91440" tIns="45720" rIns="91440" bIns="45720" rtlCol="0" anchor="t" anchorCtr="0">
            <a:normAutofit/>
          </a:bodyPr>
          <a:lstStyle/>
          <a:p>
            <a:r>
              <a:rPr lang="de-DE" dirty="0"/>
              <a:t>Mastertitelformat bearbeiten</a:t>
            </a:r>
          </a:p>
        </p:txBody>
      </p:sp>
      <p:sp>
        <p:nvSpPr>
          <p:cNvPr id="3" name="Textplatzhalter 2"/>
          <p:cNvSpPr>
            <a:spLocks noGrp="1"/>
          </p:cNvSpPr>
          <p:nvPr>
            <p:ph type="body" idx="1"/>
          </p:nvPr>
        </p:nvSpPr>
        <p:spPr>
          <a:xfrm>
            <a:off x="1043608" y="1052736"/>
            <a:ext cx="7643192" cy="5073427"/>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Tree>
    <p:extLst>
      <p:ext uri="{BB962C8B-B14F-4D97-AF65-F5344CB8AC3E}">
        <p14:creationId xmlns:p14="http://schemas.microsoft.com/office/powerpoint/2010/main" val="1308680962"/>
      </p:ext>
    </p:extLst>
  </p:cSld>
  <p:clrMap bg1="lt1" tx1="dk1" bg2="lt2" tx2="dk2" accent1="accent1" accent2="accent2" accent3="accent3" accent4="accent4" accent5="accent5" accent6="accent6" hlink="hlink" folHlink="folHlink"/>
  <p:sldLayoutIdLst>
    <p:sldLayoutId id="2147483736" r:id="rId1"/>
    <p:sldLayoutId id="2147483737" r:id="rId2"/>
    <p:sldLayoutId id="2147483738" r:id="rId3"/>
    <p:sldLayoutId id="2147483739" r:id="rId4"/>
    <p:sldLayoutId id="2147483740" r:id="rId5"/>
    <p:sldLayoutId id="2147483741" r:id="rId6"/>
    <p:sldLayoutId id="2147483742" r:id="rId7"/>
    <p:sldLayoutId id="2147483743" r:id="rId8"/>
    <p:sldLayoutId id="2147483744" r:id="rId9"/>
    <p:sldLayoutId id="2147483745" r:id="rId10"/>
    <p:sldLayoutId id="2147483746" r:id="rId11"/>
  </p:sldLayoutIdLst>
  <p:transition spd="med"/>
  <p:hf hdr="0"/>
  <p:txStyles>
    <p:titleStyle>
      <a:lvl1pPr algn="l" defTabSz="457200" rtl="0" eaLnBrk="1" latinLnBrk="0" hangingPunct="1">
        <a:spcBef>
          <a:spcPct val="0"/>
        </a:spcBef>
        <a:buNone/>
        <a:defRPr lang="de-DE" sz="3500" kern="1200" smtClean="0">
          <a:solidFill>
            <a:schemeClr val="tx2"/>
          </a:solidFill>
          <a:latin typeface="Arial Narrow"/>
          <a:ea typeface="+mj-ea"/>
          <a:cs typeface="+mj-cs"/>
        </a:defRPr>
      </a:lvl1pPr>
    </p:titleStyle>
    <p:bodyStyle>
      <a:lvl1pPr marL="342900" indent="-342900" algn="l" defTabSz="457200" rtl="0" eaLnBrk="1" latinLnBrk="0" hangingPunct="1">
        <a:spcBef>
          <a:spcPct val="20000"/>
        </a:spcBef>
        <a:buFont typeface="Arial"/>
        <a:buChar char="•"/>
        <a:defRPr lang="de-DE" sz="3200" kern="1200" dirty="0" smtClean="0">
          <a:solidFill>
            <a:schemeClr val="tx2"/>
          </a:solidFill>
          <a:latin typeface="Arial Narrow"/>
          <a:ea typeface="+mn-ea"/>
          <a:cs typeface="+mn-cs"/>
        </a:defRPr>
      </a:lvl1pPr>
      <a:lvl2pPr marL="742950" indent="-285750" algn="l" defTabSz="457200" rtl="0" eaLnBrk="1" latinLnBrk="0" hangingPunct="1">
        <a:spcBef>
          <a:spcPct val="20000"/>
        </a:spcBef>
        <a:buFont typeface="Arial"/>
        <a:buChar char="•"/>
        <a:defRPr lang="de-DE" sz="2800" kern="1200" dirty="0" smtClean="0">
          <a:solidFill>
            <a:schemeClr val="tx2"/>
          </a:solidFill>
          <a:latin typeface="Arial Narrow"/>
          <a:ea typeface="+mn-ea"/>
          <a:cs typeface="+mn-cs"/>
        </a:defRPr>
      </a:lvl2pPr>
      <a:lvl3pPr marL="1143000" indent="-228600" algn="l" defTabSz="457200" rtl="0" eaLnBrk="1" latinLnBrk="0" hangingPunct="1">
        <a:spcBef>
          <a:spcPct val="20000"/>
        </a:spcBef>
        <a:buFont typeface="Arial"/>
        <a:buChar char="•"/>
        <a:defRPr lang="de-DE" sz="2000" kern="1200" baseline="0" smtClean="0">
          <a:solidFill>
            <a:schemeClr val="accent1">
              <a:lumMod val="75000"/>
            </a:schemeClr>
          </a:solidFill>
          <a:latin typeface="Arial Narrow"/>
          <a:ea typeface="+mn-ea"/>
          <a:cs typeface="+mn-cs"/>
        </a:defRPr>
      </a:lvl3pPr>
      <a:lvl4pPr marL="1600200" indent="-228600" algn="l" defTabSz="457200" rtl="0" eaLnBrk="1" latinLnBrk="0" hangingPunct="1">
        <a:spcBef>
          <a:spcPct val="20000"/>
        </a:spcBef>
        <a:buFont typeface="Arial"/>
        <a:buChar char="•"/>
        <a:defRPr lang="de-DE" sz="2000" kern="1200" baseline="0" dirty="0" smtClean="0">
          <a:solidFill>
            <a:schemeClr val="accent1">
              <a:lumMod val="75000"/>
            </a:schemeClr>
          </a:solidFill>
          <a:latin typeface="Arial Narrow"/>
          <a:ea typeface="+mn-ea"/>
          <a:cs typeface="+mn-cs"/>
        </a:defRPr>
      </a:lvl4pPr>
      <a:lvl5pPr marL="2057400" indent="-228600" algn="l" defTabSz="457200" rtl="0" eaLnBrk="1" latinLnBrk="0" hangingPunct="1">
        <a:spcBef>
          <a:spcPct val="20000"/>
        </a:spcBef>
        <a:buFont typeface="Arial"/>
        <a:buChar char="•"/>
        <a:defRPr sz="2000" kern="1200" baseline="0">
          <a:solidFill>
            <a:schemeClr val="accent1">
              <a:lumMod val="75000"/>
            </a:schemeClr>
          </a:solidFill>
          <a:latin typeface="Arial Narrow"/>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de-DE"/>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3" Type="http://schemas.openxmlformats.org/officeDocument/2006/relationships/image" Target="../media/image120.gif"/><Relationship Id="rId2" Type="http://schemas.openxmlformats.org/officeDocument/2006/relationships/image" Target="../media/image119.png"/><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3" Type="http://schemas.openxmlformats.org/officeDocument/2006/relationships/image" Target="../media/image121.png"/><Relationship Id="rId2" Type="http://schemas.openxmlformats.org/officeDocument/2006/relationships/notesSlide" Target="../notesSlides/notesSlide54.xml"/><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86.png"/><Relationship Id="rId2" Type="http://schemas.openxmlformats.org/officeDocument/2006/relationships/image" Target="../media/image83.png"/><Relationship Id="rId1" Type="http://schemas.openxmlformats.org/officeDocument/2006/relationships/slideLayout" Target="../slideLayouts/slideLayout2.xml"/><Relationship Id="rId6" Type="http://schemas.openxmlformats.org/officeDocument/2006/relationships/image" Target="../media/image85.png"/><Relationship Id="rId5" Type="http://schemas.openxmlformats.org/officeDocument/2006/relationships/image" Target="../media/image80.png"/><Relationship Id="rId4" Type="http://schemas.openxmlformats.org/officeDocument/2006/relationships/image" Target="../media/image84.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2.png"/></Relationships>
</file>

<file path=ppt/slides/_rels/slide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24.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90.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30.png"/></Relationships>
</file>

<file path=ppt/slides/_rels/slide29.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3.xml.rels><?xml version="1.0" encoding="UTF-8" standalone="yes"?>
<Relationships xmlns="http://schemas.openxmlformats.org/package/2006/relationships"><Relationship Id="rId3" Type="http://schemas.openxmlformats.org/officeDocument/2006/relationships/hyperlink" Target="http://www.teilchenwelt.de/tp"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png"/></Relationships>
</file>

<file path=ppt/slides/_rels/slide30.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3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16.jpeg"/><Relationship Id="rId2" Type="http://schemas.openxmlformats.org/officeDocument/2006/relationships/notesSlide" Target="../notesSlides/notesSlide24.xml"/><Relationship Id="rId1" Type="http://schemas.openxmlformats.org/officeDocument/2006/relationships/slideLayout" Target="../slideLayouts/slideLayout3.xml"/><Relationship Id="rId6" Type="http://schemas.openxmlformats.org/officeDocument/2006/relationships/image" Target="../media/image19.png"/><Relationship Id="rId5" Type="http://schemas.openxmlformats.org/officeDocument/2006/relationships/image" Target="../media/image24.png"/><Relationship Id="rId4" Type="http://schemas.openxmlformats.org/officeDocument/2006/relationships/image" Target="../media/image20.png"/></Relationships>
</file>

<file path=ppt/slides/_rels/slide36.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16.jpeg"/><Relationship Id="rId4" Type="http://schemas.openxmlformats.org/officeDocument/2006/relationships/image" Target="../media/image30.png"/></Relationships>
</file>

<file path=ppt/slides/_rels/slide39.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37.jpeg"/></Relationships>
</file>

<file path=ppt/slides/_rels/slide4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38.PNG"/><Relationship Id="rId1" Type="http://schemas.openxmlformats.org/officeDocument/2006/relationships/slideLayout" Target="../slideLayouts/slideLayout2.xml"/><Relationship Id="rId6" Type="http://schemas.openxmlformats.org/officeDocument/2006/relationships/image" Target="../media/image380.PNG"/><Relationship Id="rId5" Type="http://schemas.openxmlformats.org/officeDocument/2006/relationships/image" Target="../media/image370.png"/><Relationship Id="rId4" Type="http://schemas.openxmlformats.org/officeDocument/2006/relationships/image" Target="../media/image44.png"/></Relationships>
</file>

<file path=ppt/slides/_rels/slide44.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6.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4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tiff"/><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50.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720.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49.png"/><Relationship Id="rId4" Type="http://schemas.openxmlformats.org/officeDocument/2006/relationships/image" Target="../media/image47.jpeg"/></Relationships>
</file>

<file path=ppt/slides/_rels/slide54.xml.rels><?xml version="1.0" encoding="UTF-8" standalone="yes"?>
<Relationships xmlns="http://schemas.openxmlformats.org/package/2006/relationships"><Relationship Id="rId3" Type="http://schemas.openxmlformats.org/officeDocument/2006/relationships/image" Target="../media/image640.png"/><Relationship Id="rId2" Type="http://schemas.openxmlformats.org/officeDocument/2006/relationships/notesSlide" Target="../notesSlides/notesSlide35.xml"/><Relationship Id="rId1" Type="http://schemas.openxmlformats.org/officeDocument/2006/relationships/slideLayout" Target="../slideLayouts/slideLayout2.xml"/><Relationship Id="rId5" Type="http://schemas.openxmlformats.org/officeDocument/2006/relationships/image" Target="../media/image51.png"/><Relationship Id="rId4" Type="http://schemas.openxmlformats.org/officeDocument/2006/relationships/image" Target="../media/image50.jpeg"/></Relationships>
</file>

<file path=ppt/slides/_rels/slide55.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6.xml"/><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57.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7.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58.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38.xml"/><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59.xml.rels><?xml version="1.0" encoding="UTF-8" standalone="yes"?>
<Relationships xmlns="http://schemas.openxmlformats.org/package/2006/relationships"><Relationship Id="rId8" Type="http://schemas.openxmlformats.org/officeDocument/2006/relationships/image" Target="../media/image58.png"/><Relationship Id="rId3" Type="http://schemas.openxmlformats.org/officeDocument/2006/relationships/image" Target="../media/image59.png"/><Relationship Id="rId7" Type="http://schemas.openxmlformats.org/officeDocument/2006/relationships/image" Target="../media/image57.pn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50.jpeg"/><Relationship Id="rId5" Type="http://schemas.openxmlformats.org/officeDocument/2006/relationships/image" Target="../media/image47.jpeg"/><Relationship Id="rId10" Type="http://schemas.openxmlformats.org/officeDocument/2006/relationships/image" Target="../media/image61.png"/><Relationship Id="rId4" Type="http://schemas.openxmlformats.org/officeDocument/2006/relationships/image" Target="../media/image52.jpeg"/><Relationship Id="rId9" Type="http://schemas.openxmlformats.org/officeDocument/2006/relationships/image" Target="../media/image60.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40.xml"/><Relationship Id="rId1" Type="http://schemas.openxmlformats.org/officeDocument/2006/relationships/slideLayout" Target="../slideLayouts/slideLayout2.xml"/><Relationship Id="rId6" Type="http://schemas.openxmlformats.org/officeDocument/2006/relationships/image" Target="../media/image50.jpeg"/><Relationship Id="rId5" Type="http://schemas.openxmlformats.org/officeDocument/2006/relationships/image" Target="../media/image47.jpeg"/><Relationship Id="rId4" Type="http://schemas.openxmlformats.org/officeDocument/2006/relationships/image" Target="../media/image52.jpeg"/></Relationships>
</file>

<file path=ppt/slides/_rels/slide61.xml.rels><?xml version="1.0" encoding="UTF-8" standalone="yes"?>
<Relationships xmlns="http://schemas.openxmlformats.org/package/2006/relationships"><Relationship Id="rId3" Type="http://schemas.openxmlformats.org/officeDocument/2006/relationships/image" Target="../media/image52.jpeg"/><Relationship Id="rId2" Type="http://schemas.openxmlformats.org/officeDocument/2006/relationships/notesSlide" Target="../notesSlides/notesSlide41.xml"/><Relationship Id="rId1" Type="http://schemas.openxmlformats.org/officeDocument/2006/relationships/slideLayout" Target="../slideLayouts/slideLayout2.xml"/><Relationship Id="rId5" Type="http://schemas.openxmlformats.org/officeDocument/2006/relationships/image" Target="../media/image50.jpeg"/><Relationship Id="rId4" Type="http://schemas.openxmlformats.org/officeDocument/2006/relationships/image" Target="../media/image47.jpeg"/></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67.png"/><Relationship Id="rId4" Type="http://schemas.openxmlformats.org/officeDocument/2006/relationships/image" Target="../media/image66.png"/></Relationships>
</file>

<file path=ppt/slides/_rels/slide6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43.xml"/><Relationship Id="rId1" Type="http://schemas.openxmlformats.org/officeDocument/2006/relationships/slideLayout" Target="../slideLayouts/slideLayout2.xml"/><Relationship Id="rId4" Type="http://schemas.openxmlformats.org/officeDocument/2006/relationships/image" Target="../media/image63.png"/></Relationships>
</file>

<file path=ppt/slides/_rels/slide6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38.PNG"/><Relationship Id="rId1" Type="http://schemas.openxmlformats.org/officeDocument/2006/relationships/slideLayout" Target="../slideLayouts/slideLayout2.xml"/><Relationship Id="rId5" Type="http://schemas.openxmlformats.org/officeDocument/2006/relationships/image" Target="../media/image72.png"/><Relationship Id="rId4" Type="http://schemas.openxmlformats.org/officeDocument/2006/relationships/image" Target="../media/image71.png"/></Relationships>
</file>

<file path=ppt/slides/_rels/slide6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44.xml"/><Relationship Id="rId1" Type="http://schemas.openxmlformats.org/officeDocument/2006/relationships/slideLayout" Target="../slideLayouts/slideLayout2.xml"/><Relationship Id="rId4" Type="http://schemas.openxmlformats.org/officeDocument/2006/relationships/image" Target="../media/image68.PNG"/></Relationships>
</file>

<file path=ppt/slides/_rels/slide68.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5.xml"/><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69.xml.rels><?xml version="1.0" encoding="UTF-8" standalone="yes"?>
<Relationships xmlns="http://schemas.openxmlformats.org/package/2006/relationships"><Relationship Id="rId3" Type="http://schemas.openxmlformats.org/officeDocument/2006/relationships/image" Target="../media/image74.png"/><Relationship Id="rId2" Type="http://schemas.openxmlformats.org/officeDocument/2006/relationships/notesSlide" Target="../notesSlides/notesSlide46.xml"/><Relationship Id="rId1" Type="http://schemas.openxmlformats.org/officeDocument/2006/relationships/slideLayout" Target="../slideLayouts/slideLayout2.xml"/><Relationship Id="rId5" Type="http://schemas.openxmlformats.org/officeDocument/2006/relationships/image" Target="../media/image76.png"/><Relationship Id="rId4" Type="http://schemas.openxmlformats.org/officeDocument/2006/relationships/image" Target="../media/image75.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notesSlide" Target="../notesSlides/notesSlide47.xml"/><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71.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48.xml"/><Relationship Id="rId1" Type="http://schemas.openxmlformats.org/officeDocument/2006/relationships/slideLayout" Target="../slideLayouts/slideLayout2.xml"/><Relationship Id="rId4" Type="http://schemas.openxmlformats.org/officeDocument/2006/relationships/image" Target="../media/image1100.png"/></Relationships>
</file>

<file path=ppt/slides/_rels/slide72.xml.rels><?xml version="1.0" encoding="UTF-8" standalone="yes"?>
<Relationships xmlns="http://schemas.openxmlformats.org/package/2006/relationships"><Relationship Id="rId3" Type="http://schemas.openxmlformats.org/officeDocument/2006/relationships/image" Target="../media/image1320.png"/><Relationship Id="rId2" Type="http://schemas.openxmlformats.org/officeDocument/2006/relationships/notesSlide" Target="../notesSlides/notesSlide49.xml"/><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73.xml.rels><?xml version="1.0" encoding="UTF-8" standalone="yes"?>
<Relationships xmlns="http://schemas.openxmlformats.org/package/2006/relationships"><Relationship Id="rId3" Type="http://schemas.openxmlformats.org/officeDocument/2006/relationships/image" Target="../media/image790.png"/><Relationship Id="rId2" Type="http://schemas.openxmlformats.org/officeDocument/2006/relationships/notesSlide" Target="../notesSlides/notesSlide50.xml"/><Relationship Id="rId1" Type="http://schemas.openxmlformats.org/officeDocument/2006/relationships/slideLayout" Target="../slideLayouts/slideLayout2.xml"/><Relationship Id="rId5" Type="http://schemas.openxmlformats.org/officeDocument/2006/relationships/image" Target="../media/image61.png"/><Relationship Id="rId4" Type="http://schemas.openxmlformats.org/officeDocument/2006/relationships/image" Target="../media/image82.png"/></Relationships>
</file>

<file path=ppt/slides/_rels/slide74.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81.png"/><Relationship Id="rId7" Type="http://schemas.openxmlformats.org/officeDocument/2006/relationships/image" Target="../media/image86.png"/><Relationship Id="rId2" Type="http://schemas.openxmlformats.org/officeDocument/2006/relationships/image" Target="../media/image83.png"/><Relationship Id="rId1" Type="http://schemas.openxmlformats.org/officeDocument/2006/relationships/slideLayout" Target="../slideLayouts/slideLayout2.xml"/><Relationship Id="rId6" Type="http://schemas.openxmlformats.org/officeDocument/2006/relationships/image" Target="../media/image85.png"/><Relationship Id="rId5" Type="http://schemas.openxmlformats.org/officeDocument/2006/relationships/image" Target="../media/image80.png"/><Relationship Id="rId4" Type="http://schemas.openxmlformats.org/officeDocument/2006/relationships/image" Target="../media/image84.png"/></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8.xml.rels><?xml version="1.0" encoding="UTF-8" standalone="yes"?>
<Relationships xmlns="http://schemas.openxmlformats.org/package/2006/relationships"><Relationship Id="rId2" Type="http://schemas.openxmlformats.org/officeDocument/2006/relationships/image" Target="../media/image89.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8.jp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83.xml.rels><?xml version="1.0" encoding="UTF-8" standalone="yes"?>
<Relationships xmlns="http://schemas.openxmlformats.org/package/2006/relationships"><Relationship Id="rId3" Type="http://schemas.openxmlformats.org/officeDocument/2006/relationships/image" Target="../media/image93.png"/><Relationship Id="rId2" Type="http://schemas.openxmlformats.org/officeDocument/2006/relationships/notesSlide" Target="../notesSlides/notesSlide51.xml"/><Relationship Id="rId1" Type="http://schemas.openxmlformats.org/officeDocument/2006/relationships/slideLayout" Target="../slideLayouts/slideLayout2.xml"/><Relationship Id="rId4" Type="http://schemas.openxmlformats.org/officeDocument/2006/relationships/image" Target="../media/image79.png"/></Relationships>
</file>

<file path=ppt/slides/_rels/slide84.xml.rels><?xml version="1.0" encoding="UTF-8" standalone="yes"?>
<Relationships xmlns="http://schemas.openxmlformats.org/package/2006/relationships"><Relationship Id="rId8" Type="http://schemas.openxmlformats.org/officeDocument/2006/relationships/image" Target="../media/image96.png"/><Relationship Id="rId3" Type="http://schemas.openxmlformats.org/officeDocument/2006/relationships/image" Target="../media/image91.png"/><Relationship Id="rId7" Type="http://schemas.openxmlformats.org/officeDocument/2006/relationships/image" Target="../media/image95.png"/><Relationship Id="rId2" Type="http://schemas.openxmlformats.org/officeDocument/2006/relationships/image" Target="../media/image1090.png"/><Relationship Id="rId1" Type="http://schemas.openxmlformats.org/officeDocument/2006/relationships/slideLayout" Target="../slideLayouts/slideLayout2.xml"/><Relationship Id="rId6" Type="http://schemas.openxmlformats.org/officeDocument/2006/relationships/image" Target="../media/image94.png"/><Relationship Id="rId11" Type="http://schemas.openxmlformats.org/officeDocument/2006/relationships/image" Target="../media/image99.png"/><Relationship Id="rId5" Type="http://schemas.openxmlformats.org/officeDocument/2006/relationships/image" Target="../media/image58.png"/><Relationship Id="rId10" Type="http://schemas.openxmlformats.org/officeDocument/2006/relationships/image" Target="../media/image98.png"/><Relationship Id="rId4" Type="http://schemas.openxmlformats.org/officeDocument/2006/relationships/image" Target="../media/image92.png"/><Relationship Id="rId9" Type="http://schemas.openxmlformats.org/officeDocument/2006/relationships/image" Target="../media/image97.png"/></Relationships>
</file>

<file path=ppt/slides/_rels/slide85.xml.rels><?xml version="1.0" encoding="UTF-8" standalone="yes"?>
<Relationships xmlns="http://schemas.openxmlformats.org/package/2006/relationships"><Relationship Id="rId3" Type="http://schemas.openxmlformats.org/officeDocument/2006/relationships/image" Target="../media/image100.PNG"/><Relationship Id="rId2" Type="http://schemas.openxmlformats.org/officeDocument/2006/relationships/image" Target="../media/image102.png"/><Relationship Id="rId1" Type="http://schemas.openxmlformats.org/officeDocument/2006/relationships/slideLayout" Target="../slideLayouts/slideLayout2.xml"/><Relationship Id="rId4" Type="http://schemas.openxmlformats.org/officeDocument/2006/relationships/image" Target="../media/image101.png"/></Relationships>
</file>

<file path=ppt/slides/_rels/slide86.xml.rels><?xml version="1.0" encoding="UTF-8" standalone="yes"?>
<Relationships xmlns="http://schemas.openxmlformats.org/package/2006/relationships"><Relationship Id="rId3" Type="http://schemas.openxmlformats.org/officeDocument/2006/relationships/image" Target="../media/image95.png"/><Relationship Id="rId2" Type="http://schemas.openxmlformats.org/officeDocument/2006/relationships/image" Target="../media/image960.png"/><Relationship Id="rId1" Type="http://schemas.openxmlformats.org/officeDocument/2006/relationships/slideLayout" Target="../slideLayouts/slideLayout2.xml"/><Relationship Id="rId6" Type="http://schemas.openxmlformats.org/officeDocument/2006/relationships/image" Target="../media/image96.png"/><Relationship Id="rId5" Type="http://schemas.openxmlformats.org/officeDocument/2006/relationships/image" Target="../media/image100.PNG"/><Relationship Id="rId4" Type="http://schemas.openxmlformats.org/officeDocument/2006/relationships/image" Target="../media/image103.png"/></Relationships>
</file>

<file path=ppt/slides/_rels/slide87.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image" Target="../media/image100.PNG"/><Relationship Id="rId1" Type="http://schemas.openxmlformats.org/officeDocument/2006/relationships/slideLayout" Target="../slideLayouts/slideLayout2.xml"/><Relationship Id="rId4" Type="http://schemas.openxmlformats.org/officeDocument/2006/relationships/image" Target="../media/image105.png"/></Relationships>
</file>

<file path=ppt/slides/_rels/slide88.xml.rels><?xml version="1.0" encoding="UTF-8" standalone="yes"?>
<Relationships xmlns="http://schemas.openxmlformats.org/package/2006/relationships"><Relationship Id="rId2" Type="http://schemas.openxmlformats.org/officeDocument/2006/relationships/image" Target="../media/image106.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8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2" Type="http://schemas.openxmlformats.org/officeDocument/2006/relationships/image" Target="../media/image108.png"/><Relationship Id="rId1" Type="http://schemas.openxmlformats.org/officeDocument/2006/relationships/slideLayout" Target="../slideLayouts/slideLayout8.xml"/></Relationships>
</file>

<file path=ppt/slides/_rels/slide95.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notesSlide" Target="../notesSlides/notesSlide52.xml"/><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8" Type="http://schemas.openxmlformats.org/officeDocument/2006/relationships/hyperlink" Target="http://de.wikipedia.org/wiki/Stern-Gerlach-Versuch" TargetMode="External"/><Relationship Id="rId3" Type="http://schemas.openxmlformats.org/officeDocument/2006/relationships/oleObject" Target="../embeddings/oleObject1.bin"/><Relationship Id="rId7" Type="http://schemas.openxmlformats.org/officeDocument/2006/relationships/image" Target="../media/image111.png"/><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image" Target="../media/image110.wmf"/><Relationship Id="rId5" Type="http://schemas.openxmlformats.org/officeDocument/2006/relationships/oleObject" Target="../embeddings/oleObject2.bin"/><Relationship Id="rId4" Type="http://schemas.openxmlformats.org/officeDocument/2006/relationships/image" Target="../media/image109.wmf"/></Relationships>
</file>

<file path=ppt/slides/_rels/slide98.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112.wmf"/><Relationship Id="rId5" Type="http://schemas.openxmlformats.org/officeDocument/2006/relationships/oleObject" Target="../embeddings/oleObject3.bin"/><Relationship Id="rId4" Type="http://schemas.openxmlformats.org/officeDocument/2006/relationships/image" Target="../media/image114.jpeg"/></Relationships>
</file>

<file path=ppt/slides/_rels/slide99.xml.rels><?xml version="1.0" encoding="UTF-8" standalone="yes"?>
<Relationships xmlns="http://schemas.openxmlformats.org/package/2006/relationships"><Relationship Id="rId8" Type="http://schemas.openxmlformats.org/officeDocument/2006/relationships/image" Target="../media/image116.wmf"/><Relationship Id="rId3" Type="http://schemas.openxmlformats.org/officeDocument/2006/relationships/image" Target="../media/image113.png"/><Relationship Id="rId7" Type="http://schemas.openxmlformats.org/officeDocument/2006/relationships/oleObject" Target="../embeddings/oleObject5.bin"/><Relationship Id="rId2" Type="http://schemas.openxmlformats.org/officeDocument/2006/relationships/slideLayout" Target="../slideLayouts/slideLayout2.xml"/><Relationship Id="rId1" Type="http://schemas.openxmlformats.org/officeDocument/2006/relationships/vmlDrawing" Target="../drawings/vmlDrawing3.vml"/><Relationship Id="rId6" Type="http://schemas.openxmlformats.org/officeDocument/2006/relationships/image" Target="../media/image115.wmf"/><Relationship Id="rId5" Type="http://schemas.openxmlformats.org/officeDocument/2006/relationships/oleObject" Target="../embeddings/oleObject4.bin"/><Relationship Id="rId4" Type="http://schemas.openxmlformats.org/officeDocument/2006/relationships/image" Target="../media/image117.jpg"/><Relationship Id="rId9" Type="http://schemas.openxmlformats.org/officeDocument/2006/relationships/image" Target="../media/image1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ctrTitle"/>
          </p:nvPr>
        </p:nvSpPr>
        <p:spPr>
          <a:xfrm>
            <a:off x="1941441" y="1354027"/>
            <a:ext cx="5825202" cy="1646302"/>
          </a:xfrm>
        </p:spPr>
        <p:txBody>
          <a:bodyPr/>
          <a:lstStyle/>
          <a:p>
            <a:r>
              <a:rPr lang="de-DE" b="1" noProof="0" dirty="0">
                <a:latin typeface="Arial" panose="020B0604020202020204" pitchFamily="34" charset="0"/>
                <a:cs typeface="Arial" panose="020B0604020202020204" pitchFamily="34" charset="0"/>
              </a:rPr>
              <a:t>Das Standardmodell der Teilchenphysik im Schulunterricht</a:t>
            </a:r>
            <a:endParaRPr lang="de-DE" noProof="0" dirty="0">
              <a:latin typeface="Arial" panose="020B0604020202020204" pitchFamily="34" charset="0"/>
              <a:cs typeface="Arial" panose="020B0604020202020204" pitchFamily="34" charset="0"/>
            </a:endParaRPr>
          </a:p>
        </p:txBody>
      </p:sp>
      <p:sp>
        <p:nvSpPr>
          <p:cNvPr id="6" name="Textplatzhalter 5"/>
          <p:cNvSpPr>
            <a:spLocks noGrp="1"/>
          </p:cNvSpPr>
          <p:nvPr>
            <p:ph type="subTitle" idx="1"/>
          </p:nvPr>
        </p:nvSpPr>
        <p:spPr>
          <a:xfrm>
            <a:off x="1895073" y="3135971"/>
            <a:ext cx="5256584" cy="1096899"/>
          </a:xfrm>
        </p:spPr>
        <p:txBody>
          <a:bodyPr/>
          <a:lstStyle/>
          <a:p>
            <a:r>
              <a:rPr lang="de-DE" sz="4000" noProof="0" dirty="0">
                <a:solidFill>
                  <a:srgbClr val="C2C420"/>
                </a:solidFill>
                <a:latin typeface="Arial" panose="020B0604020202020204" pitchFamily="34" charset="0"/>
                <a:cs typeface="Arial" panose="020B0604020202020204" pitchFamily="34" charset="0"/>
              </a:rPr>
              <a:t>Fachvortrag </a:t>
            </a:r>
          </a:p>
        </p:txBody>
      </p:sp>
      <p:sp>
        <p:nvSpPr>
          <p:cNvPr id="9" name="Textplatzhalter 5"/>
          <p:cNvSpPr txBox="1">
            <a:spLocks/>
          </p:cNvSpPr>
          <p:nvPr/>
        </p:nvSpPr>
        <p:spPr>
          <a:xfrm>
            <a:off x="986528" y="3140968"/>
            <a:ext cx="7538988" cy="1436525"/>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indent="0">
              <a:buFont typeface="Arial Narrow" panose="020B0606020202030204" pitchFamily="34" charset="0"/>
              <a:buNone/>
            </a:pPr>
            <a:endParaRPr lang="de-DE" sz="2000" dirty="0">
              <a:solidFill>
                <a:srgbClr val="C2C420"/>
              </a:solidFill>
            </a:endParaRPr>
          </a:p>
        </p:txBody>
      </p:sp>
      <p:sp>
        <p:nvSpPr>
          <p:cNvPr id="7" name="Textplatzhalter 5"/>
          <p:cNvSpPr txBox="1">
            <a:spLocks/>
          </p:cNvSpPr>
          <p:nvPr/>
        </p:nvSpPr>
        <p:spPr>
          <a:xfrm>
            <a:off x="986528" y="3140967"/>
            <a:ext cx="7538988" cy="1436525"/>
          </a:xfrm>
          <a:prstGeom prst="rect">
            <a:avLst/>
          </a:prstGeom>
        </p:spPr>
        <p:txBody>
          <a:bodyPr vert="horz" lIns="91440" tIns="45720" rIns="91440" bIns="45720" rtlCol="0" anchor="b">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pPr marL="0" indent="0">
              <a:buFont typeface="Arial Narrow" panose="020B0606020202030204" pitchFamily="34" charset="0"/>
              <a:buNone/>
            </a:pPr>
            <a:endParaRPr lang="de-DE" sz="2000" dirty="0">
              <a:solidFill>
                <a:srgbClr val="C2C420"/>
              </a:solidFill>
            </a:endParaRPr>
          </a:p>
        </p:txBody>
      </p:sp>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11" name="Rechteck 10"/>
          <p:cNvSpPr/>
          <p:nvPr/>
        </p:nvSpPr>
        <p:spPr>
          <a:xfrm>
            <a:off x="2128294" y="6078027"/>
            <a:ext cx="4963986" cy="584775"/>
          </a:xfrm>
          <a:prstGeom prst="rect">
            <a:avLst/>
          </a:prstGeom>
        </p:spPr>
        <p:txBody>
          <a:bodyPr wrap="square">
            <a:spAutoFit/>
          </a:bodyPr>
          <a:lstStyle/>
          <a:p>
            <a:pPr algn="ctr"/>
            <a:r>
              <a:rPr lang="de-DE" sz="1600" dirty="0">
                <a:solidFill>
                  <a:srgbClr val="013476"/>
                </a:solidFill>
                <a:latin typeface="Arial" panose="020B0604020202020204" pitchFamily="34" charset="0"/>
                <a:ea typeface="+mj-ea"/>
                <a:cs typeface="Arial" panose="020B0604020202020204" pitchFamily="34" charset="0"/>
              </a:rPr>
              <a:t>Philipp Lindenau, Claudia Behnke</a:t>
            </a:r>
            <a:br>
              <a:rPr lang="de-DE" sz="2400" dirty="0">
                <a:solidFill>
                  <a:srgbClr val="013476"/>
                </a:solidFill>
                <a:latin typeface="Arial" panose="020B0604020202020204" pitchFamily="34" charset="0"/>
                <a:ea typeface="+mj-ea"/>
                <a:cs typeface="Arial" panose="020B0604020202020204" pitchFamily="34" charset="0"/>
              </a:rPr>
            </a:br>
            <a:r>
              <a:rPr lang="de-DE" sz="1600" dirty="0">
                <a:solidFill>
                  <a:srgbClr val="CDC301"/>
                </a:solidFill>
                <a:latin typeface="Arial" panose="020B0604020202020204" pitchFamily="34" charset="0"/>
                <a:ea typeface="+mj-ea"/>
                <a:cs typeface="Arial" panose="020B0604020202020204" pitchFamily="34" charset="0"/>
              </a:rPr>
              <a:t>Dillingen | 04. – 06.10.2017</a:t>
            </a:r>
            <a:endParaRPr lang="de-DE" dirty="0"/>
          </a:p>
        </p:txBody>
      </p:sp>
    </p:spTree>
    <p:extLst>
      <p:ext uri="{BB962C8B-B14F-4D97-AF65-F5344CB8AC3E}">
        <p14:creationId xmlns:p14="http://schemas.microsoft.com/office/powerpoint/2010/main" val="135903890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10</a:t>
            </a:fld>
            <a:endParaRPr lang="de-DE" dirty="0"/>
          </a:p>
        </p:txBody>
      </p:sp>
      <p:sp>
        <p:nvSpPr>
          <p:cNvPr id="6" name="Datumsplatzhalter 5"/>
          <p:cNvSpPr>
            <a:spLocks noGrp="1"/>
          </p:cNvSpPr>
          <p:nvPr>
            <p:ph type="dt" sz="half" idx="2"/>
          </p:nvPr>
        </p:nvSpPr>
        <p:spPr/>
        <p:txBody>
          <a:bodyPr/>
          <a:lstStyle/>
          <a:p>
            <a:r>
              <a:rPr lang="de-DE"/>
              <a:t>04.10.2017</a:t>
            </a:r>
            <a:endParaRPr lang="de-DE" dirty="0"/>
          </a:p>
        </p:txBody>
      </p:sp>
      <p:sp>
        <p:nvSpPr>
          <p:cNvPr id="5" name="Fußzeilenplatzhalter 4"/>
          <p:cNvSpPr>
            <a:spLocks noGrp="1"/>
          </p:cNvSpPr>
          <p:nvPr>
            <p:ph type="ftr" sz="quarter" idx="3"/>
          </p:nvPr>
        </p:nvSpPr>
        <p:spPr/>
        <p:txBody>
          <a:bodyPr/>
          <a:lstStyle/>
          <a:p>
            <a:r>
              <a:rPr lang="de-DE"/>
              <a:t>Forschung trifft Schule - Lehrerfortbildung Teilchenphysik - Dillingen</a:t>
            </a:r>
            <a:endParaRPr lang="de-DE" dirty="0"/>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Ladungen</a:t>
            </a: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Wechsel</a:t>
            </a:r>
            <a:r>
              <a:rPr lang="en-US" sz="2400" dirty="0">
                <a:solidFill>
                  <a:schemeClr val="tx1"/>
                </a:solidFill>
                <a:latin typeface="Arial Narrow" panose="020B0606020202030204" pitchFamily="34" charset="0"/>
              </a:rPr>
              <a:t>-</a:t>
            </a:r>
            <a:br>
              <a:rPr lang="en-US" sz="2400" dirty="0">
                <a:solidFill>
                  <a:schemeClr val="tx1"/>
                </a:solidFill>
                <a:latin typeface="Arial Narrow" panose="020B0606020202030204" pitchFamily="34" charset="0"/>
              </a:rPr>
            </a:br>
            <a:r>
              <a:rPr lang="de-DE" sz="2400" dirty="0" err="1">
                <a:solidFill>
                  <a:schemeClr val="tx1"/>
                </a:solidFill>
                <a:latin typeface="Arial Narrow" panose="020B0606020202030204" pitchFamily="34" charset="0"/>
              </a:rPr>
              <a:t>wirkungen</a:t>
            </a:r>
            <a:endParaRPr lang="de-DE" sz="2400" dirty="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dirty="0" err="1">
                <a:latin typeface="Arial Narrow" panose="020B0606020202030204" pitchFamily="34" charset="0"/>
              </a:rPr>
              <a:t>besitzen</a:t>
            </a:r>
            <a:endParaRPr lang="de-DE" sz="2400" dirty="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Tree>
    <p:extLst>
      <p:ext uri="{BB962C8B-B14F-4D97-AF65-F5344CB8AC3E}">
        <p14:creationId xmlns:p14="http://schemas.microsoft.com/office/powerpoint/2010/main" val="367718476"/>
      </p:ext>
    </p:extLst>
  </p:cSld>
  <p:clrMapOvr>
    <a:masterClrMapping/>
  </p:clrMapOvr>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dirty="0"/>
              <a:t>Einschub:</a:t>
            </a:r>
            <a:endParaRPr lang="de-DE" sz="2800" noProof="0"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100</a:t>
            </a:fld>
            <a:endParaRPr lang="de-DE"/>
          </a:p>
        </p:txBody>
      </p:sp>
      <p:sp>
        <p:nvSpPr>
          <p:cNvPr id="7" name="Datumsplatzhalter 6"/>
          <p:cNvSpPr>
            <a:spLocks noGrp="1"/>
          </p:cNvSpPr>
          <p:nvPr>
            <p:ph type="dt" sz="half" idx="2"/>
          </p:nvPr>
        </p:nvSpPr>
        <p:spPr>
          <a:xfrm>
            <a:off x="628650" y="6356361"/>
            <a:ext cx="1135414" cy="365125"/>
          </a:xfrm>
        </p:spPr>
        <p:txBody>
          <a:bodyPr/>
          <a:lstStyle/>
          <a:p>
            <a:r>
              <a:rPr lang="de-DE"/>
              <a:t>04.10.2017</a:t>
            </a:r>
          </a:p>
        </p:txBody>
      </p:sp>
      <p:sp>
        <p:nvSpPr>
          <p:cNvPr id="9" name="Fußzeilenplatzhalter 5"/>
          <p:cNvSpPr>
            <a:spLocks noGrp="1"/>
          </p:cNvSpPr>
          <p:nvPr>
            <p:ph type="ftr" sz="quarter" idx="3"/>
          </p:nvPr>
        </p:nvSpPr>
        <p:spPr>
          <a:xfrm>
            <a:off x="1907704" y="6356360"/>
            <a:ext cx="5184576" cy="365125"/>
          </a:xfrm>
        </p:spPr>
        <p:txBody>
          <a:bodyPr/>
          <a:lstStyle/>
          <a:p>
            <a:r>
              <a:rPr lang="de-DE"/>
              <a:t>Forschung trifft Schule - Lehrerfortbildung Teilchenphysik - Dillingen</a:t>
            </a:r>
            <a:endParaRPr lang="de-DE" dirty="0"/>
          </a:p>
        </p:txBody>
      </p:sp>
      <p:sp>
        <p:nvSpPr>
          <p:cNvPr id="4" name="Textplatzhalter 3"/>
          <p:cNvSpPr>
            <a:spLocks noGrp="1"/>
          </p:cNvSpPr>
          <p:nvPr>
            <p:ph type="body" idx="1"/>
          </p:nvPr>
        </p:nvSpPr>
        <p:spPr/>
        <p:txBody>
          <a:bodyPr/>
          <a:lstStyle/>
          <a:p>
            <a:r>
              <a:rPr lang="de-DE" sz="2000" noProof="0" dirty="0"/>
              <a:t>Alle Kraftgesetze beinhalten den Abstand r </a:t>
            </a:r>
          </a:p>
          <a:p>
            <a:pPr lvl="1"/>
            <a:r>
              <a:rPr lang="de-DE" sz="1600" noProof="0" dirty="0"/>
              <a:t>Bei kleinen Abständen F~1/r</a:t>
            </a:r>
            <a:r>
              <a:rPr lang="de-DE" sz="1600" baseline="30000" noProof="0" dirty="0"/>
              <a:t>2</a:t>
            </a:r>
            <a:endParaRPr lang="de-DE" sz="1600" noProof="0" dirty="0"/>
          </a:p>
          <a:p>
            <a:r>
              <a:rPr lang="de-DE" sz="2000" noProof="0" dirty="0"/>
              <a:t>Reichweiten sind Konsequenzen dieser Kraftgesetze </a:t>
            </a:r>
          </a:p>
          <a:p>
            <a:pPr lvl="1"/>
            <a:r>
              <a:rPr lang="de-DE" sz="1800" noProof="0" dirty="0"/>
              <a:t>Unendlich: im Alltag spürbar</a:t>
            </a:r>
          </a:p>
          <a:p>
            <a:pPr lvl="1"/>
            <a:r>
              <a:rPr lang="de-DE" sz="1800" noProof="0" dirty="0"/>
              <a:t>Endlich: nur subatomar  </a:t>
            </a:r>
          </a:p>
          <a:p>
            <a:r>
              <a:rPr lang="de-DE" sz="2000" noProof="0" dirty="0"/>
              <a:t>Reihenfolge der Stärken</a:t>
            </a:r>
          </a:p>
          <a:p>
            <a:pPr lvl="1"/>
            <a:r>
              <a:rPr lang="de-DE" sz="1800" noProof="0" dirty="0"/>
              <a:t>Kann für Kräfte nicht definiert werden wegen F(r) </a:t>
            </a:r>
          </a:p>
          <a:p>
            <a:pPr lvl="1"/>
            <a:r>
              <a:rPr lang="de-DE" sz="1800" noProof="0" dirty="0"/>
              <a:t>Kann nur für Wechselwirkungen definiert werden: </a:t>
            </a:r>
            <a:r>
              <a:rPr lang="de-DE" sz="1800" noProof="0" dirty="0">
                <a:latin typeface="Symbol" pitchFamily="18" charset="2"/>
              </a:rPr>
              <a:t>a !</a:t>
            </a:r>
          </a:p>
          <a:p>
            <a:r>
              <a:rPr lang="de-DE" sz="2000" noProof="0" dirty="0"/>
              <a:t>Stärken aller </a:t>
            </a:r>
            <a:r>
              <a:rPr lang="de-DE" sz="2000" b="1" noProof="0" dirty="0"/>
              <a:t>Wechselwirkungen sehr </a:t>
            </a:r>
            <a:r>
              <a:rPr lang="de-DE" sz="2000" noProof="0" dirty="0"/>
              <a:t>ähnlich </a:t>
            </a:r>
            <a:br>
              <a:rPr lang="de-DE" sz="2000" noProof="0" dirty="0"/>
            </a:br>
            <a:r>
              <a:rPr lang="de-DE" sz="2000" noProof="0" dirty="0"/>
              <a:t>(außer für Gravitation)</a:t>
            </a:r>
          </a:p>
          <a:p>
            <a:endParaRPr lang="de-DE" sz="2200" noProof="0" dirty="0"/>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2435969734"/>
      </p:ext>
    </p:extLst>
  </p:cSld>
  <p:clrMapOvr>
    <a:masterClrMapping/>
  </p:clrMapOvr>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Spekulationen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101</a:t>
            </a:fld>
            <a:endParaRPr lang="de-DE"/>
          </a:p>
        </p:txBody>
      </p:sp>
      <p:sp>
        <p:nvSpPr>
          <p:cNvPr id="4" name="Textplatzhalter 3"/>
          <p:cNvSpPr>
            <a:spLocks noGrp="1"/>
          </p:cNvSpPr>
          <p:nvPr>
            <p:ph type="body" idx="1"/>
          </p:nvPr>
        </p:nvSpPr>
        <p:spPr/>
        <p:txBody>
          <a:bodyPr/>
          <a:lstStyle/>
          <a:p>
            <a:r>
              <a:rPr lang="de-DE" noProof="0" dirty="0"/>
              <a:t>Zusätzliche Dimensionen für Gravitation könnten die Kräfte „vereinigen“</a:t>
            </a:r>
          </a:p>
          <a:p>
            <a:endParaRPr lang="de-DE" noProof="0" dirty="0"/>
          </a:p>
        </p:txBody>
      </p:sp>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62501" y="2665122"/>
            <a:ext cx="4937691" cy="3456384"/>
          </a:xfrm>
          <a:prstGeom prst="rect">
            <a:avLst/>
          </a:prstGeom>
        </p:spPr>
      </p:pic>
      <p:cxnSp>
        <p:nvCxnSpPr>
          <p:cNvPr id="9" name="Gerader Verbinder 8"/>
          <p:cNvCxnSpPr/>
          <p:nvPr/>
        </p:nvCxnSpPr>
        <p:spPr>
          <a:xfrm>
            <a:off x="2154589" y="4077072"/>
            <a:ext cx="2808312" cy="1440160"/>
          </a:xfrm>
          <a:prstGeom prst="line">
            <a:avLst/>
          </a:prstGeom>
          <a:ln w="15875">
            <a:solidFill>
              <a:srgbClr val="FFC000"/>
            </a:solidFill>
            <a:prstDash val="lgDash"/>
          </a:ln>
        </p:spPr>
        <p:style>
          <a:lnRef idx="1">
            <a:schemeClr val="accent1"/>
          </a:lnRef>
          <a:fillRef idx="0">
            <a:schemeClr val="accent1"/>
          </a:fillRef>
          <a:effectRef idx="0">
            <a:schemeClr val="accent1"/>
          </a:effectRef>
          <a:fontRef idx="minor">
            <a:schemeClr val="tx1"/>
          </a:fontRef>
        </p:style>
      </p:cxnSp>
      <p:sp>
        <p:nvSpPr>
          <p:cNvPr id="13" name="Textfeld 12"/>
          <p:cNvSpPr txBox="1"/>
          <p:nvPr/>
        </p:nvSpPr>
        <p:spPr>
          <a:xfrm>
            <a:off x="4330126" y="4599662"/>
            <a:ext cx="1728192" cy="646331"/>
          </a:xfrm>
          <a:prstGeom prst="rect">
            <a:avLst/>
          </a:prstGeom>
          <a:noFill/>
        </p:spPr>
        <p:txBody>
          <a:bodyPr wrap="square" rtlCol="0">
            <a:spAutoFit/>
          </a:bodyPr>
          <a:lstStyle/>
          <a:p>
            <a:r>
              <a:rPr lang="de-DE" sz="1200">
                <a:solidFill>
                  <a:srgbClr val="FFC000"/>
                </a:solidFill>
              </a:rPr>
              <a:t>Gravitationskraft für 4 zusätzliche Dimensionen unterhalb 10 </a:t>
            </a:r>
            <a:r>
              <a:rPr lang="de-DE" sz="1200" err="1">
                <a:solidFill>
                  <a:srgbClr val="FFC000"/>
                </a:solidFill>
              </a:rPr>
              <a:t>fm</a:t>
            </a:r>
            <a:endParaRPr lang="de-DE" sz="1200">
              <a:solidFill>
                <a:srgbClr val="FFC000"/>
              </a:solidFill>
            </a:endParaRPr>
          </a:p>
        </p:txBody>
      </p:sp>
      <p:pic>
        <p:nvPicPr>
          <p:cNvPr id="14" name="Picture 2" descr="https://briankoberlein.com/wp-content/uploads/11c.gif"/>
          <p:cNvPicPr>
            <a:picLocks noChangeAspect="1" noChangeArrowheads="1"/>
          </p:cNvPicPr>
          <p:nvPr/>
        </p:nvPicPr>
        <p:blipFill>
          <a:blip r:embed="rId3" cstate="print"/>
          <a:srcRect/>
          <a:stretch>
            <a:fillRect/>
          </a:stretch>
        </p:blipFill>
        <p:spPr bwMode="auto">
          <a:xfrm>
            <a:off x="6459573" y="2807107"/>
            <a:ext cx="2411760" cy="2782133"/>
          </a:xfrm>
          <a:prstGeom prst="rect">
            <a:avLst/>
          </a:prstGeom>
          <a:noFill/>
        </p:spPr>
      </p:pic>
    </p:spTree>
    <p:extLst>
      <p:ext uri="{BB962C8B-B14F-4D97-AF65-F5344CB8AC3E}">
        <p14:creationId xmlns:p14="http://schemas.microsoft.com/office/powerpoint/2010/main" val="2629405214"/>
      </p:ext>
    </p:extLst>
  </p:cSld>
  <p:clrMapOvr>
    <a:masterClrMapping/>
  </p:clrMapOvr>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Feynman-Diagramme: Ladungsfluss-Diagramme</a:t>
            </a:r>
          </a:p>
        </p:txBody>
      </p:sp>
      <p:sp>
        <p:nvSpPr>
          <p:cNvPr id="3" name="Foliennummernplatzhalter 2"/>
          <p:cNvSpPr>
            <a:spLocks noGrp="1"/>
          </p:cNvSpPr>
          <p:nvPr>
            <p:ph type="sldNum" sz="quarter" idx="12"/>
          </p:nvPr>
        </p:nvSpPr>
        <p:spPr/>
        <p:txBody>
          <a:bodyPr/>
          <a:lstStyle/>
          <a:p>
            <a:fld id="{13EBA283-81CD-428D-9703-4AE41BDC50AA}" type="slidenum">
              <a:rPr lang="de-DE" smtClean="0"/>
              <a:pPr/>
              <a:t>102</a:t>
            </a:fld>
            <a:endParaRPr lang="de-DE" dirty="0"/>
          </a:p>
        </p:txBody>
      </p:sp>
      <p:sp>
        <p:nvSpPr>
          <p:cNvPr id="8" name="Textplatzhalter 3"/>
          <p:cNvSpPr>
            <a:spLocks noGrp="1"/>
          </p:cNvSpPr>
          <p:nvPr>
            <p:ph type="body" idx="1"/>
          </p:nvPr>
        </p:nvSpPr>
        <p:spPr/>
        <p:txBody>
          <a:bodyPr/>
          <a:lstStyle/>
          <a:p>
            <a:r>
              <a:rPr lang="de-DE" noProof="0" dirty="0"/>
              <a:t>Vertices können als “=“ Zeichen aufgefasst werden</a:t>
            </a:r>
          </a:p>
          <a:p>
            <a:pPr lvl="1"/>
            <a:r>
              <a:rPr lang="de-DE" noProof="0" dirty="0"/>
              <a:t>Auf beiden Seiten müssen Summen gleich sein: </a:t>
            </a:r>
            <a:br>
              <a:rPr lang="de-DE" noProof="0" dirty="0"/>
            </a:br>
            <a:r>
              <a:rPr lang="de-DE" noProof="0" dirty="0"/>
              <a:t>Impuls, Energie, Drehimpuls, elektrische Ladung, schwache Ladung, starke Ladung</a:t>
            </a:r>
          </a:p>
          <a:p>
            <a:pPr lvl="1"/>
            <a:r>
              <a:rPr lang="de-DE" noProof="0" dirty="0"/>
              <a:t>Umklappen der Linien dreht Ladungsvorzeichen um </a:t>
            </a:r>
          </a:p>
        </p:txBody>
      </p:sp>
      <p:sp>
        <p:nvSpPr>
          <p:cNvPr id="4" name="Datumsplatzhalter 3"/>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pPr algn="ctr"/>
            <a:r>
              <a:rPr lang="de-DE"/>
              <a:t>Forschung trifft Schule - Lehrerfortbildung Teilchenphysik - Dillingen</a:t>
            </a:r>
          </a:p>
        </p:txBody>
      </p:sp>
      <p:pic>
        <p:nvPicPr>
          <p:cNvPr id="7" name="Grafik 6"/>
          <p:cNvPicPr/>
          <p:nvPr/>
        </p:nvPicPr>
        <p:blipFill>
          <a:blip r:embed="rId3">
            <a:extLst>
              <a:ext uri="{28A0092B-C50C-407E-A947-70E740481C1C}">
                <a14:useLocalDpi xmlns:a14="http://schemas.microsoft.com/office/drawing/2010/main" val="0"/>
              </a:ext>
            </a:extLst>
          </a:blip>
          <a:stretch>
            <a:fillRect/>
          </a:stretch>
        </p:blipFill>
        <p:spPr>
          <a:xfrm>
            <a:off x="2291910" y="3852525"/>
            <a:ext cx="3943145" cy="2511948"/>
          </a:xfrm>
          <a:prstGeom prst="rect">
            <a:avLst/>
          </a:prstGeom>
        </p:spPr>
      </p:pic>
    </p:spTree>
    <p:extLst>
      <p:ext uri="{BB962C8B-B14F-4D97-AF65-F5344CB8AC3E}">
        <p14:creationId xmlns:p14="http://schemas.microsoft.com/office/powerpoint/2010/main" val="3517823533"/>
      </p:ext>
    </p:extLst>
  </p:cSld>
  <p:clrMapOvr>
    <a:masterClrMapping/>
  </p:clrMapOvr>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„Umklappen“ von Linien</a:t>
            </a:r>
          </a:p>
        </p:txBody>
      </p:sp>
      <p:sp>
        <p:nvSpPr>
          <p:cNvPr id="3" name="Inhaltsplatzhalter 2"/>
          <p:cNvSpPr>
            <a:spLocks noGrp="1"/>
          </p:cNvSpPr>
          <p:nvPr>
            <p:ph type="body" idx="1"/>
          </p:nvPr>
        </p:nvSpPr>
        <p:spPr>
          <a:xfrm>
            <a:off x="971600" y="2060848"/>
            <a:ext cx="7538988" cy="4536504"/>
          </a:xfrm>
        </p:spPr>
        <p:txBody>
          <a:bodyPr>
            <a:normAutofit fontScale="55000" lnSpcReduction="20000"/>
          </a:bodyPr>
          <a:lstStyle/>
          <a:p>
            <a:pPr>
              <a:lnSpc>
                <a:spcPct val="110000"/>
              </a:lnSpc>
            </a:pPr>
            <a:r>
              <a:rPr lang="de-DE" sz="2000" dirty="0"/>
              <a:t>Atomphysik: K-Einfang eines Elektrons der K-Schale</a:t>
            </a:r>
          </a:p>
          <a:p>
            <a:pPr>
              <a:lnSpc>
                <a:spcPct val="110000"/>
              </a:lnSpc>
              <a:buNone/>
            </a:pPr>
            <a:r>
              <a:rPr lang="de-DE" sz="2400" dirty="0">
                <a:solidFill>
                  <a:srgbClr val="C00000"/>
                </a:solidFill>
              </a:rPr>
              <a:t>	+½               		 -½			       +½				</a:t>
            </a:r>
            <a:r>
              <a:rPr lang="de-DE" dirty="0">
                <a:solidFill>
                  <a:srgbClr val="C00000"/>
                </a:solidFill>
              </a:rPr>
              <a:t>	</a:t>
            </a:r>
            <a:r>
              <a:rPr lang="de-DE" sz="2400" dirty="0">
                <a:solidFill>
                  <a:srgbClr val="C00000"/>
                </a:solidFill>
              </a:rPr>
              <a:t> 	-½</a:t>
            </a:r>
          </a:p>
          <a:p>
            <a:pPr>
              <a:lnSpc>
                <a:spcPct val="110000"/>
              </a:lnSpc>
              <a:buNone/>
            </a:pPr>
            <a:r>
              <a:rPr lang="de-DE" sz="2400" dirty="0">
                <a:solidFill>
                  <a:srgbClr val="C00000"/>
                </a:solidFill>
              </a:rPr>
              <a:t>	-½				 +½		        -½		</a:t>
            </a:r>
            <a:r>
              <a:rPr lang="de-DE" dirty="0">
                <a:solidFill>
                  <a:srgbClr val="C00000"/>
                </a:solidFill>
              </a:rPr>
              <a:t>			</a:t>
            </a:r>
            <a:r>
              <a:rPr lang="de-DE" sz="2400" dirty="0">
                <a:solidFill>
                  <a:srgbClr val="C00000"/>
                </a:solidFill>
              </a:rPr>
              <a:t>+½</a:t>
            </a:r>
          </a:p>
          <a:p>
            <a:pPr>
              <a:lnSpc>
                <a:spcPct val="110000"/>
              </a:lnSpc>
              <a:buNone/>
            </a:pPr>
            <a:endParaRPr lang="de-DE" sz="2400" dirty="0"/>
          </a:p>
          <a:p>
            <a:pPr>
              <a:lnSpc>
                <a:spcPct val="110000"/>
              </a:lnSpc>
            </a:pPr>
            <a:r>
              <a:rPr lang="de-DE" sz="2000" dirty="0"/>
              <a:t>Erster Nachweis von (Anti-)</a:t>
            </a:r>
            <a:r>
              <a:rPr lang="de-DE" sz="2000" dirty="0" err="1"/>
              <a:t>neutrinos</a:t>
            </a:r>
            <a:r>
              <a:rPr lang="de-DE" sz="2000" dirty="0"/>
              <a:t> 1953</a:t>
            </a:r>
          </a:p>
          <a:p>
            <a:pPr>
              <a:lnSpc>
                <a:spcPct val="110000"/>
              </a:lnSpc>
              <a:buNone/>
            </a:pPr>
            <a:r>
              <a:rPr lang="de-DE" sz="2400" dirty="0">
                <a:solidFill>
                  <a:srgbClr val="C00000"/>
                </a:solidFill>
              </a:rPr>
              <a:t>	+½				 -½			+½			</a:t>
            </a:r>
            <a:r>
              <a:rPr lang="de-DE" dirty="0">
                <a:solidFill>
                  <a:srgbClr val="C00000"/>
                </a:solidFill>
              </a:rPr>
              <a:t>	</a:t>
            </a:r>
            <a:r>
              <a:rPr lang="de-DE" sz="2400" dirty="0">
                <a:solidFill>
                  <a:srgbClr val="C00000"/>
                </a:solidFill>
              </a:rPr>
              <a:t>-½</a:t>
            </a:r>
          </a:p>
          <a:p>
            <a:pPr>
              <a:lnSpc>
                <a:spcPct val="110000"/>
              </a:lnSpc>
              <a:buNone/>
            </a:pPr>
            <a:r>
              <a:rPr lang="de-DE" sz="2400" dirty="0">
                <a:solidFill>
                  <a:srgbClr val="C00000"/>
                </a:solidFill>
              </a:rPr>
              <a:t>	-½				+½	             		-½			</a:t>
            </a:r>
            <a:r>
              <a:rPr lang="de-DE" dirty="0">
                <a:solidFill>
                  <a:srgbClr val="C00000"/>
                </a:solidFill>
              </a:rPr>
              <a:t>	</a:t>
            </a:r>
            <a:r>
              <a:rPr lang="de-DE" sz="2400" dirty="0">
                <a:solidFill>
                  <a:srgbClr val="C00000"/>
                </a:solidFill>
              </a:rPr>
              <a:t>+½</a:t>
            </a:r>
            <a:endParaRPr lang="de-DE" sz="2400" dirty="0"/>
          </a:p>
          <a:p>
            <a:r>
              <a:rPr lang="de-DE" sz="2000" dirty="0">
                <a:latin typeface="Symbol" pitchFamily="18" charset="2"/>
              </a:rPr>
              <a:t>b</a:t>
            </a:r>
            <a:r>
              <a:rPr lang="de-DE" sz="2000" baseline="30000" dirty="0">
                <a:latin typeface="Symbol" pitchFamily="18" charset="2"/>
              </a:rPr>
              <a:t>+</a:t>
            </a:r>
            <a:r>
              <a:rPr lang="de-DE" sz="2000" dirty="0">
                <a:latin typeface="Symbol" pitchFamily="18" charset="2"/>
              </a:rPr>
              <a:t> </a:t>
            </a:r>
            <a:r>
              <a:rPr lang="de-DE" sz="2000" dirty="0"/>
              <a:t>und </a:t>
            </a:r>
            <a:r>
              <a:rPr lang="de-DE" sz="2000" dirty="0">
                <a:latin typeface="Symbol" pitchFamily="18" charset="2"/>
              </a:rPr>
              <a:t>b</a:t>
            </a:r>
            <a:r>
              <a:rPr lang="de-DE" sz="2000" baseline="30000" dirty="0">
                <a:latin typeface="Symbol" pitchFamily="18" charset="2"/>
              </a:rPr>
              <a:t>-</a:t>
            </a:r>
            <a:r>
              <a:rPr lang="de-DE" sz="2000" dirty="0"/>
              <a:t> - Umwandlungen von Kernen</a:t>
            </a:r>
          </a:p>
          <a:p>
            <a:pPr>
              <a:lnSpc>
                <a:spcPct val="110000"/>
              </a:lnSpc>
              <a:buNone/>
            </a:pPr>
            <a:r>
              <a:rPr lang="de-DE" sz="2400" dirty="0">
                <a:solidFill>
                  <a:srgbClr val="C00000"/>
                </a:solidFill>
              </a:rPr>
              <a:t>	+½		</a:t>
            </a:r>
            <a:r>
              <a:rPr lang="de-DE" dirty="0">
                <a:solidFill>
                  <a:srgbClr val="C00000"/>
                </a:solidFill>
              </a:rPr>
              <a:t>	</a:t>
            </a:r>
            <a:r>
              <a:rPr lang="de-DE" sz="2400" dirty="0">
                <a:solidFill>
                  <a:srgbClr val="C00000"/>
                </a:solidFill>
              </a:rPr>
              <a:t> -½				-½					 +½</a:t>
            </a:r>
          </a:p>
          <a:p>
            <a:pPr>
              <a:lnSpc>
                <a:spcPct val="110000"/>
              </a:lnSpc>
              <a:buNone/>
            </a:pPr>
            <a:r>
              <a:rPr lang="de-DE" sz="2400" dirty="0">
                <a:solidFill>
                  <a:srgbClr val="C00000"/>
                </a:solidFill>
              </a:rPr>
              <a:t> 				+½							 					-½</a:t>
            </a:r>
            <a:br>
              <a:rPr lang="de-DE" sz="2400" dirty="0">
                <a:solidFill>
                  <a:srgbClr val="C00000"/>
                </a:solidFill>
              </a:rPr>
            </a:br>
            <a:r>
              <a:rPr lang="de-DE" sz="2400" dirty="0">
                <a:solidFill>
                  <a:srgbClr val="C00000"/>
                </a:solidFill>
              </a:rPr>
              <a:t>			</a:t>
            </a:r>
            <a:r>
              <a:rPr lang="de-DE" dirty="0">
                <a:solidFill>
                  <a:srgbClr val="C00000"/>
                </a:solidFill>
              </a:rPr>
              <a:t>-½</a:t>
            </a:r>
            <a:r>
              <a:rPr lang="de-DE" sz="2400" dirty="0">
                <a:solidFill>
                  <a:srgbClr val="C00000"/>
                </a:solidFill>
              </a:rPr>
              <a:t>	</a:t>
            </a:r>
            <a:r>
              <a:rPr lang="de-DE" dirty="0">
                <a:solidFill>
                  <a:srgbClr val="C00000"/>
                </a:solidFill>
              </a:rPr>
              <a:t> 			</a:t>
            </a:r>
            <a:br>
              <a:rPr lang="de-DE" dirty="0">
                <a:solidFill>
                  <a:srgbClr val="C00000"/>
                </a:solidFill>
              </a:rPr>
            </a:br>
            <a:r>
              <a:rPr lang="de-DE" dirty="0">
                <a:solidFill>
                  <a:srgbClr val="C00000"/>
                </a:solidFill>
              </a:rPr>
              <a:t>							+½</a:t>
            </a:r>
            <a:endParaRPr lang="de-DE" dirty="0"/>
          </a:p>
          <a:p>
            <a:pPr>
              <a:lnSpc>
                <a:spcPct val="110000"/>
              </a:lnSpc>
              <a:buNone/>
            </a:pPr>
            <a:endParaRPr lang="de-DE" sz="2400" dirty="0"/>
          </a:p>
        </p:txBody>
      </p:sp>
      <p:pic>
        <p:nvPicPr>
          <p:cNvPr id="48" name="Grafik 4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59276" y="3713954"/>
            <a:ext cx="1653066" cy="929850"/>
          </a:xfrm>
          <a:prstGeom prst="rect">
            <a:avLst/>
          </a:prstGeom>
        </p:spPr>
      </p:pic>
      <p:pic>
        <p:nvPicPr>
          <p:cNvPr id="57" name="Grafik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3852" y="3853315"/>
            <a:ext cx="1691680" cy="951570"/>
          </a:xfrm>
          <a:prstGeom prst="rect">
            <a:avLst/>
          </a:prstGeom>
        </p:spPr>
      </p:pic>
      <p:pic>
        <p:nvPicPr>
          <p:cNvPr id="58" name="Grafik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59276" y="5045119"/>
            <a:ext cx="1802520" cy="1239233"/>
          </a:xfrm>
          <a:prstGeom prst="rect">
            <a:avLst/>
          </a:prstGeom>
        </p:spPr>
      </p:pic>
      <p:pic>
        <p:nvPicPr>
          <p:cNvPr id="59" name="Grafik 5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8431" y="5099098"/>
            <a:ext cx="1802521" cy="1239233"/>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63688" y="2323689"/>
            <a:ext cx="1832009" cy="1030506"/>
          </a:xfrm>
          <a:prstGeom prst="rect">
            <a:avLst/>
          </a:prstGeom>
        </p:spPr>
      </p:pic>
      <p:pic>
        <p:nvPicPr>
          <p:cNvPr id="5" name="Grafik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92473" y="2304517"/>
            <a:ext cx="1786673" cy="1005003"/>
          </a:xfrm>
          <a:prstGeom prst="rect">
            <a:avLst/>
          </a:prstGeom>
        </p:spPr>
      </p:pic>
      <p:sp>
        <p:nvSpPr>
          <p:cNvPr id="13" name="Foliennummernplatzhalter 6"/>
          <p:cNvSpPr txBox="1">
            <a:spLocks/>
          </p:cNvSpPr>
          <p:nvPr/>
        </p:nvSpPr>
        <p:spPr>
          <a:xfrm>
            <a:off x="7740352" y="6356361"/>
            <a:ext cx="774998" cy="365125"/>
          </a:xfrm>
          <a:prstGeom prst="rect">
            <a:avLst/>
          </a:prstGeom>
        </p:spPr>
        <p:txBody>
          <a:bodyPr anchor="ctr" anchorCtr="0"/>
          <a:lstStyle>
            <a:defPPr>
              <a:defRPr lang="de-DE"/>
            </a:defPPr>
            <a:lvl1pPr marL="0" algn="r" defTabSz="914400" rtl="0" eaLnBrk="1" latinLnBrk="0" hangingPunct="1">
              <a:defRPr sz="12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EBA283-81CD-428D-9703-4AE41BDC50AA}" type="slidenum">
              <a:rPr lang="de-DE"/>
              <a:pPr/>
              <a:t>103</a:t>
            </a:fld>
            <a:endParaRPr lang="de-DE" dirty="0"/>
          </a:p>
        </p:txBody>
      </p:sp>
      <p:sp>
        <p:nvSpPr>
          <p:cNvPr id="14" name="Datumsplatzhalter 5"/>
          <p:cNvSpPr txBox="1">
            <a:spLocks/>
          </p:cNvSpPr>
          <p:nvPr/>
        </p:nvSpPr>
        <p:spPr>
          <a:xfrm>
            <a:off x="628650" y="6356361"/>
            <a:ext cx="991022"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rgbClr val="01347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srgbClr val="013476"/>
                </a:solidFill>
                <a:effectLst/>
                <a:uLnTx/>
                <a:uFillTx/>
                <a:latin typeface="Arial" panose="020B0604020202020204" pitchFamily="34" charset="0"/>
                <a:ea typeface="+mn-ea"/>
                <a:cs typeface="Arial" panose="020B0604020202020204" pitchFamily="34" charset="0"/>
              </a:rPr>
              <a:t>04.09.2017</a:t>
            </a:r>
          </a:p>
        </p:txBody>
      </p:sp>
      <p:sp>
        <p:nvSpPr>
          <p:cNvPr id="15" name="Fußzeilenplatzhalter 5"/>
          <p:cNvSpPr txBox="1">
            <a:spLocks/>
          </p:cNvSpPr>
          <p:nvPr/>
        </p:nvSpPr>
        <p:spPr>
          <a:xfrm>
            <a:off x="2123728" y="6356360"/>
            <a:ext cx="4855418"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rgbClr val="01347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srgbClr val="013476"/>
                </a:solidFill>
                <a:effectLst/>
                <a:uLnTx/>
                <a:uFillTx/>
                <a:latin typeface="Arial" panose="020B0604020202020204" pitchFamily="34" charset="0"/>
                <a:ea typeface="+mn-ea"/>
                <a:cs typeface="Arial" panose="020B0604020202020204" pitchFamily="34" charset="0"/>
              </a:rPr>
              <a:t>Forschung trifft Schule - Lehrerfortbildung Teilchenphysik - Ratingen</a:t>
            </a:r>
          </a:p>
        </p:txBody>
      </p:sp>
      <p:sp>
        <p:nvSpPr>
          <p:cNvPr id="9" name="Datumsplatzhalter 8">
            <a:extLst>
              <a:ext uri="{FF2B5EF4-FFF2-40B4-BE49-F238E27FC236}">
                <a16:creationId xmlns:a16="http://schemas.microsoft.com/office/drawing/2014/main" id="{0A9D4511-F71D-458E-A47F-DD2E58B3707B}"/>
              </a:ext>
            </a:extLst>
          </p:cNvPr>
          <p:cNvSpPr>
            <a:spLocks noGrp="1"/>
          </p:cNvSpPr>
          <p:nvPr>
            <p:ph type="dt" sz="half" idx="2"/>
          </p:nvPr>
        </p:nvSpPr>
        <p:spPr/>
        <p:txBody>
          <a:bodyPr/>
          <a:lstStyle/>
          <a:p>
            <a:r>
              <a:rPr lang="de-DE"/>
              <a:t>04.10.2017</a:t>
            </a:r>
          </a:p>
        </p:txBody>
      </p:sp>
      <p:sp>
        <p:nvSpPr>
          <p:cNvPr id="10" name="Fußzeilenplatzhalter 9">
            <a:extLst>
              <a:ext uri="{FF2B5EF4-FFF2-40B4-BE49-F238E27FC236}">
                <a16:creationId xmlns:a16="http://schemas.microsoft.com/office/drawing/2014/main" id="{5F3222A6-76CE-4C27-B28A-3DF139A68E18}"/>
              </a:ext>
            </a:extLst>
          </p:cNvPr>
          <p:cNvSpPr>
            <a:spLocks noGrp="1"/>
          </p:cNvSpPr>
          <p:nvPr>
            <p:ph type="ftr" sz="quarter" idx="3"/>
          </p:nvPr>
        </p:nvSpPr>
        <p:spPr/>
        <p:txBody>
          <a:bodyPr/>
          <a:lstStyle/>
          <a:p>
            <a:r>
              <a:rPr lang="de-DE"/>
              <a:t>Forschung trifft Schule - Lehrerfortbildung Teilchenphysik - Dillingen</a:t>
            </a:r>
            <a:endParaRPr lang="de-DE" dirty="0"/>
          </a:p>
        </p:txBody>
      </p:sp>
      <p:sp>
        <p:nvSpPr>
          <p:cNvPr id="11" name="Foliennummernplatzhalter 10">
            <a:extLst>
              <a:ext uri="{FF2B5EF4-FFF2-40B4-BE49-F238E27FC236}">
                <a16:creationId xmlns:a16="http://schemas.microsoft.com/office/drawing/2014/main" id="{98E5ED7D-13B0-485B-970D-A5C849160608}"/>
              </a:ext>
            </a:extLst>
          </p:cNvPr>
          <p:cNvSpPr>
            <a:spLocks noGrp="1"/>
          </p:cNvSpPr>
          <p:nvPr>
            <p:ph type="sldNum" sz="quarter" idx="12"/>
          </p:nvPr>
        </p:nvSpPr>
        <p:spPr/>
        <p:txBody>
          <a:bodyPr/>
          <a:lstStyle/>
          <a:p>
            <a:fld id="{13EBA283-81CD-428D-9703-4AE41BDC50AA}" type="slidenum">
              <a:rPr lang="de-DE" smtClean="0"/>
              <a:pPr/>
              <a:t>103</a:t>
            </a:fld>
            <a:endParaRPr lang="de-DE"/>
          </a:p>
        </p:txBody>
      </p:sp>
    </p:spTree>
    <p:extLst>
      <p:ext uri="{BB962C8B-B14F-4D97-AF65-F5344CB8AC3E}">
        <p14:creationId xmlns:p14="http://schemas.microsoft.com/office/powerpoint/2010/main" val="10705485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3">
                                            <p:txEl>
                                              <p:pRg st="8" end="8"/>
                                            </p:txEl>
                                          </p:spTgt>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
                                            <p:txEl>
                                              <p:pRg st="9" end="9"/>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59"/>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Das Standardmodell der Teilchenphysik</a:t>
            </a:r>
          </a:p>
        </p:txBody>
      </p:sp>
      <p:sp>
        <p:nvSpPr>
          <p:cNvPr id="8" name="Foliennummernplatzhalter 7"/>
          <p:cNvSpPr>
            <a:spLocks noGrp="1"/>
          </p:cNvSpPr>
          <p:nvPr>
            <p:ph type="sldNum" sz="quarter" idx="12"/>
          </p:nvPr>
        </p:nvSpPr>
        <p:spPr/>
        <p:txBody>
          <a:bodyPr/>
          <a:lstStyle/>
          <a:p>
            <a:fld id="{13EBA283-81CD-428D-9703-4AE41BDC50AA}" type="slidenum">
              <a:rPr lang="de-DE" smtClean="0"/>
              <a:pPr/>
              <a:t>11</a:t>
            </a:fld>
            <a:endParaRPr lang="de-DE"/>
          </a:p>
        </p:txBody>
      </p:sp>
      <p:sp>
        <p:nvSpPr>
          <p:cNvPr id="4" name="Text Placeholder 3"/>
          <p:cNvSpPr>
            <a:spLocks noGrp="1"/>
          </p:cNvSpPr>
          <p:nvPr>
            <p:ph type="body" idx="1"/>
          </p:nvPr>
        </p:nvSpPr>
        <p:spPr/>
        <p:txBody>
          <a:bodyPr/>
          <a:lstStyle/>
          <a:p>
            <a:r>
              <a:rPr lang="de-DE" noProof="0" dirty="0"/>
              <a:t>Grundlage: Konsequenzen fundamentaler Symmetrien (lokale Eichsymmetrien)</a:t>
            </a:r>
          </a:p>
          <a:p>
            <a:pPr lvl="1"/>
            <a:r>
              <a:rPr lang="de-DE" sz="2400" noProof="0" dirty="0">
                <a:sym typeface="Wingdings" pitchFamily="2" charset="2"/>
              </a:rPr>
              <a:t>Ladungen und Wechselwirkungen</a:t>
            </a:r>
          </a:p>
          <a:p>
            <a:pPr lvl="1"/>
            <a:r>
              <a:rPr lang="de-DE" sz="2400" noProof="0" dirty="0"/>
              <a:t>Nicht: Liste der existierenden Teilchen, sondern Regeln, die beschreiben welche Teilchen existieren dürfen </a:t>
            </a:r>
          </a:p>
        </p:txBody>
      </p:sp>
      <p:sp>
        <p:nvSpPr>
          <p:cNvPr id="6" name="Datumsplatzhalter 5"/>
          <p:cNvSpPr>
            <a:spLocks noGrp="1"/>
          </p:cNvSpPr>
          <p:nvPr>
            <p:ph type="dt" sz="half" idx="2"/>
          </p:nvPr>
        </p:nvSpPr>
        <p:spPr/>
        <p:txBody>
          <a:bodyPr/>
          <a:lstStyle/>
          <a:p>
            <a:r>
              <a:rPr lang="de-DE"/>
              <a:t>04.10.2017</a:t>
            </a:r>
          </a:p>
        </p:txBody>
      </p:sp>
      <p:sp>
        <p:nvSpPr>
          <p:cNvPr id="5" name="Footer Placeholder 4"/>
          <p:cNvSpPr>
            <a:spLocks noGrp="1"/>
          </p:cNvSpPr>
          <p:nvPr>
            <p:ph type="ftr" sz="quarter" idx="3"/>
          </p:nvPr>
        </p:nvSpPr>
        <p:spPr/>
        <p:txBody>
          <a:bodyPr/>
          <a:lstStyle/>
          <a:p>
            <a:r>
              <a:rPr lang="de-DE"/>
              <a:t>Forschung trifft Schule - Lehrerfortbildung Teilchenphysik - Dillingen</a:t>
            </a:r>
          </a:p>
        </p:txBody>
      </p:sp>
      <p:sp>
        <p:nvSpPr>
          <p:cNvPr id="9" name="Rechteck 8">
            <a:extLst>
              <a:ext uri="{FF2B5EF4-FFF2-40B4-BE49-F238E27FC236}">
                <a16:creationId xmlns:a16="http://schemas.microsoft.com/office/drawing/2014/main" id="{4EA4D595-A389-4045-800F-6A2B579231FB}"/>
              </a:ext>
            </a:extLst>
          </p:cNvPr>
          <p:cNvSpPr/>
          <p:nvPr/>
        </p:nvSpPr>
        <p:spPr>
          <a:xfrm>
            <a:off x="624069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u</a:t>
            </a:r>
            <a:endParaRPr lang="de-DE">
              <a:solidFill>
                <a:schemeClr val="tx1"/>
              </a:solidFill>
            </a:endParaRPr>
          </a:p>
        </p:txBody>
      </p:sp>
      <p:sp>
        <p:nvSpPr>
          <p:cNvPr id="10" name="Rechteck 9">
            <a:extLst>
              <a:ext uri="{FF2B5EF4-FFF2-40B4-BE49-F238E27FC236}">
                <a16:creationId xmlns:a16="http://schemas.microsoft.com/office/drawing/2014/main" id="{3EAA5CC6-4751-447F-99DA-0432E516DFB6}"/>
              </a:ext>
            </a:extLst>
          </p:cNvPr>
          <p:cNvSpPr/>
          <p:nvPr/>
        </p:nvSpPr>
        <p:spPr>
          <a:xfrm>
            <a:off x="624069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
            </a:r>
            <a:endParaRPr lang="de-DE">
              <a:solidFill>
                <a:schemeClr val="tx1"/>
              </a:solidFill>
            </a:endParaRPr>
          </a:p>
        </p:txBody>
      </p:sp>
      <p:sp>
        <p:nvSpPr>
          <p:cNvPr id="11" name="Rechteck 10">
            <a:extLst>
              <a:ext uri="{FF2B5EF4-FFF2-40B4-BE49-F238E27FC236}">
                <a16:creationId xmlns:a16="http://schemas.microsoft.com/office/drawing/2014/main" id="{2B85FAFF-8DE4-492D-8180-F77DCF48E88F}"/>
              </a:ext>
            </a:extLst>
          </p:cNvPr>
          <p:cNvSpPr/>
          <p:nvPr/>
        </p:nvSpPr>
        <p:spPr>
          <a:xfrm>
            <a:off x="681050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t>
            </a:r>
            <a:endParaRPr lang="de-DE">
              <a:solidFill>
                <a:schemeClr val="tx1"/>
              </a:solidFill>
            </a:endParaRPr>
          </a:p>
        </p:txBody>
      </p:sp>
      <p:sp>
        <p:nvSpPr>
          <p:cNvPr id="12" name="Rechteck 11">
            <a:extLst>
              <a:ext uri="{FF2B5EF4-FFF2-40B4-BE49-F238E27FC236}">
                <a16:creationId xmlns:a16="http://schemas.microsoft.com/office/drawing/2014/main" id="{00F8BE16-407A-480C-A223-2001D0CCD8A0}"/>
              </a:ext>
            </a:extLst>
          </p:cNvPr>
          <p:cNvSpPr/>
          <p:nvPr/>
        </p:nvSpPr>
        <p:spPr>
          <a:xfrm>
            <a:off x="6802786"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a:t>
            </a:r>
            <a:endParaRPr lang="de-DE">
              <a:solidFill>
                <a:schemeClr val="tx1"/>
              </a:solidFill>
            </a:endParaRPr>
          </a:p>
        </p:txBody>
      </p:sp>
      <p:sp>
        <p:nvSpPr>
          <p:cNvPr id="13" name="Rechteck 12">
            <a:extLst>
              <a:ext uri="{FF2B5EF4-FFF2-40B4-BE49-F238E27FC236}">
                <a16:creationId xmlns:a16="http://schemas.microsoft.com/office/drawing/2014/main" id="{BCBE17F3-4076-4BC0-B99E-287265B6B2E6}"/>
              </a:ext>
            </a:extLst>
          </p:cNvPr>
          <p:cNvSpPr/>
          <p:nvPr/>
        </p:nvSpPr>
        <p:spPr>
          <a:xfrm>
            <a:off x="738031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t>
            </a:r>
            <a:endParaRPr lang="de-DE">
              <a:solidFill>
                <a:schemeClr val="tx1"/>
              </a:solidFill>
            </a:endParaRPr>
          </a:p>
        </p:txBody>
      </p:sp>
      <p:sp>
        <p:nvSpPr>
          <p:cNvPr id="14" name="Rechteck 13">
            <a:extLst>
              <a:ext uri="{FF2B5EF4-FFF2-40B4-BE49-F238E27FC236}">
                <a16:creationId xmlns:a16="http://schemas.microsoft.com/office/drawing/2014/main" id="{327E9714-44EA-48FE-B05F-5881A0C55A2A}"/>
              </a:ext>
            </a:extLst>
          </p:cNvPr>
          <p:cNvSpPr/>
          <p:nvPr/>
        </p:nvSpPr>
        <p:spPr>
          <a:xfrm>
            <a:off x="738031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b</a:t>
            </a:r>
            <a:endParaRPr lang="de-DE">
              <a:solidFill>
                <a:schemeClr val="tx1"/>
              </a:solidFill>
            </a:endParaRPr>
          </a:p>
        </p:txBody>
      </p:sp>
      <p:sp>
        <p:nvSpPr>
          <p:cNvPr id="15" name="Rechteck 14">
            <a:extLst>
              <a:ext uri="{FF2B5EF4-FFF2-40B4-BE49-F238E27FC236}">
                <a16:creationId xmlns:a16="http://schemas.microsoft.com/office/drawing/2014/main" id="{A319DFD9-CF9D-4750-8B9A-645032C53953}"/>
              </a:ext>
            </a:extLst>
          </p:cNvPr>
          <p:cNvSpPr/>
          <p:nvPr/>
        </p:nvSpPr>
        <p:spPr>
          <a:xfrm>
            <a:off x="624069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Arial Narrow" panose="020B0606020202030204" pitchFamily="34" charset="0"/>
              </a:rPr>
              <a:t>e</a:t>
            </a:r>
            <a:endParaRPr lang="de-DE" baseline="-25000">
              <a:solidFill>
                <a:schemeClr val="tx1"/>
              </a:solidFill>
              <a:latin typeface="Arial Narrow" panose="020B0606020202030204" pitchFamily="34" charset="0"/>
            </a:endParaRPr>
          </a:p>
        </p:txBody>
      </p:sp>
      <p:sp>
        <p:nvSpPr>
          <p:cNvPr id="16" name="Rechteck 15">
            <a:extLst>
              <a:ext uri="{FF2B5EF4-FFF2-40B4-BE49-F238E27FC236}">
                <a16:creationId xmlns:a16="http://schemas.microsoft.com/office/drawing/2014/main" id="{A652E9C3-432D-455C-89D6-A0C370C39919}"/>
              </a:ext>
            </a:extLst>
          </p:cNvPr>
          <p:cNvSpPr/>
          <p:nvPr/>
        </p:nvSpPr>
        <p:spPr>
          <a:xfrm>
            <a:off x="624069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de-DE">
              <a:solidFill>
                <a:schemeClr val="tx1"/>
              </a:solidFill>
            </a:endParaRPr>
          </a:p>
        </p:txBody>
      </p:sp>
      <p:sp>
        <p:nvSpPr>
          <p:cNvPr id="17" name="Rechteck 16">
            <a:extLst>
              <a:ext uri="{FF2B5EF4-FFF2-40B4-BE49-F238E27FC236}">
                <a16:creationId xmlns:a16="http://schemas.microsoft.com/office/drawing/2014/main" id="{ACC4D8A8-6EAB-4942-8913-6A82C3C1B521}"/>
              </a:ext>
            </a:extLst>
          </p:cNvPr>
          <p:cNvSpPr/>
          <p:nvPr/>
        </p:nvSpPr>
        <p:spPr>
          <a:xfrm>
            <a:off x="681050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Symbol" panose="05050102010706020507" pitchFamily="18" charset="2"/>
              </a:rPr>
              <a:t>m</a:t>
            </a:r>
            <a:endParaRPr lang="de-DE" baseline="-25000">
              <a:solidFill>
                <a:schemeClr val="tx1"/>
              </a:solidFill>
              <a:latin typeface="Symbol" panose="05050102010706020507" pitchFamily="18" charset="2"/>
            </a:endParaRPr>
          </a:p>
        </p:txBody>
      </p:sp>
      <p:sp>
        <p:nvSpPr>
          <p:cNvPr id="18" name="Rechteck 17">
            <a:extLst>
              <a:ext uri="{FF2B5EF4-FFF2-40B4-BE49-F238E27FC236}">
                <a16:creationId xmlns:a16="http://schemas.microsoft.com/office/drawing/2014/main" id="{7F04F592-996D-4E76-AE5C-B4FA6607F6B6}"/>
              </a:ext>
            </a:extLst>
          </p:cNvPr>
          <p:cNvSpPr/>
          <p:nvPr/>
        </p:nvSpPr>
        <p:spPr>
          <a:xfrm>
            <a:off x="6802786"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m</a:t>
            </a:r>
            <a:endParaRPr lang="de-DE">
              <a:solidFill>
                <a:schemeClr val="tx1"/>
              </a:solidFill>
              <a:latin typeface="Symbol" panose="05050102010706020507" pitchFamily="18" charset="2"/>
            </a:endParaRPr>
          </a:p>
        </p:txBody>
      </p:sp>
      <p:sp>
        <p:nvSpPr>
          <p:cNvPr id="19" name="Rechteck 18">
            <a:extLst>
              <a:ext uri="{FF2B5EF4-FFF2-40B4-BE49-F238E27FC236}">
                <a16:creationId xmlns:a16="http://schemas.microsoft.com/office/drawing/2014/main" id="{60C9A388-4625-4ED5-AD3E-1C127BA7082E}"/>
              </a:ext>
            </a:extLst>
          </p:cNvPr>
          <p:cNvSpPr/>
          <p:nvPr/>
        </p:nvSpPr>
        <p:spPr>
          <a:xfrm>
            <a:off x="738031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err="1">
                <a:solidFill>
                  <a:schemeClr val="tx1"/>
                </a:solidFill>
                <a:latin typeface="Symbol" panose="05050102010706020507" pitchFamily="18" charset="2"/>
              </a:rPr>
              <a:t>n</a:t>
            </a:r>
            <a:r>
              <a:rPr lang="en-US" baseline="-25000" err="1">
                <a:solidFill>
                  <a:schemeClr val="tx1"/>
                </a:solidFill>
                <a:latin typeface="Symbol" panose="05050102010706020507" pitchFamily="18" charset="2"/>
              </a:rPr>
              <a:t>t</a:t>
            </a:r>
            <a:endParaRPr lang="de-DE" baseline="-25000">
              <a:solidFill>
                <a:schemeClr val="tx1"/>
              </a:solidFill>
              <a:latin typeface="Symbol" panose="05050102010706020507" pitchFamily="18" charset="2"/>
            </a:endParaRPr>
          </a:p>
        </p:txBody>
      </p:sp>
      <p:sp>
        <p:nvSpPr>
          <p:cNvPr id="20" name="Rechteck 19">
            <a:extLst>
              <a:ext uri="{FF2B5EF4-FFF2-40B4-BE49-F238E27FC236}">
                <a16:creationId xmlns:a16="http://schemas.microsoft.com/office/drawing/2014/main" id="{8A5BDF63-E385-405A-9E09-41B9D63BC104}"/>
              </a:ext>
            </a:extLst>
          </p:cNvPr>
          <p:cNvSpPr/>
          <p:nvPr/>
        </p:nvSpPr>
        <p:spPr>
          <a:xfrm>
            <a:off x="738031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t</a:t>
            </a:r>
            <a:endParaRPr lang="de-DE">
              <a:solidFill>
                <a:schemeClr val="tx1"/>
              </a:solidFill>
              <a:latin typeface="Symbol" panose="05050102010706020507" pitchFamily="18" charset="2"/>
            </a:endParaRPr>
          </a:p>
        </p:txBody>
      </p:sp>
      <p:sp>
        <p:nvSpPr>
          <p:cNvPr id="21" name="Rechteck 20">
            <a:extLst>
              <a:ext uri="{FF2B5EF4-FFF2-40B4-BE49-F238E27FC236}">
                <a16:creationId xmlns:a16="http://schemas.microsoft.com/office/drawing/2014/main" id="{FC2B3827-AC03-4065-8F42-51D8C3F48517}"/>
              </a:ext>
            </a:extLst>
          </p:cNvPr>
          <p:cNvSpPr/>
          <p:nvPr/>
        </p:nvSpPr>
        <p:spPr>
          <a:xfrm>
            <a:off x="7950122" y="4077072"/>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g</a:t>
            </a:r>
            <a:endParaRPr lang="de-DE">
              <a:solidFill>
                <a:schemeClr val="tx1"/>
              </a:solidFill>
              <a:latin typeface="Symbol" panose="05050102010706020507" pitchFamily="18" charset="2"/>
            </a:endParaRPr>
          </a:p>
        </p:txBody>
      </p:sp>
      <p:sp>
        <p:nvSpPr>
          <p:cNvPr id="22" name="Rechteck 21">
            <a:extLst>
              <a:ext uri="{FF2B5EF4-FFF2-40B4-BE49-F238E27FC236}">
                <a16:creationId xmlns:a16="http://schemas.microsoft.com/office/drawing/2014/main" id="{CDE28310-AA8E-4E03-BA32-3CFB9FB4D837}"/>
              </a:ext>
            </a:extLst>
          </p:cNvPr>
          <p:cNvSpPr/>
          <p:nvPr/>
        </p:nvSpPr>
        <p:spPr>
          <a:xfrm>
            <a:off x="7950122" y="4631804"/>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a:t>
            </a:r>
            <a:endParaRPr lang="de-DE">
              <a:solidFill>
                <a:schemeClr val="tx1"/>
              </a:solidFill>
            </a:endParaRPr>
          </a:p>
        </p:txBody>
      </p:sp>
      <p:sp>
        <p:nvSpPr>
          <p:cNvPr id="23" name="Rechteck 22">
            <a:extLst>
              <a:ext uri="{FF2B5EF4-FFF2-40B4-BE49-F238E27FC236}">
                <a16:creationId xmlns:a16="http://schemas.microsoft.com/office/drawing/2014/main" id="{1A7ABB82-0CE1-4DF7-BD56-5984C2602603}"/>
              </a:ext>
            </a:extLst>
          </p:cNvPr>
          <p:cNvSpPr/>
          <p:nvPr/>
        </p:nvSpPr>
        <p:spPr>
          <a:xfrm>
            <a:off x="7950122" y="5186536"/>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Z</a:t>
            </a:r>
            <a:endParaRPr lang="de-DE">
              <a:solidFill>
                <a:schemeClr val="tx1"/>
              </a:solidFill>
              <a:latin typeface="Arial Narrow" panose="020B0606020202030204" pitchFamily="34" charset="0"/>
            </a:endParaRPr>
          </a:p>
        </p:txBody>
      </p:sp>
      <p:sp>
        <p:nvSpPr>
          <p:cNvPr id="24" name="Rechteck 23">
            <a:extLst>
              <a:ext uri="{FF2B5EF4-FFF2-40B4-BE49-F238E27FC236}">
                <a16:creationId xmlns:a16="http://schemas.microsoft.com/office/drawing/2014/main" id="{5576A5DC-0E20-4463-BB5F-4D5975E65C34}"/>
              </a:ext>
            </a:extLst>
          </p:cNvPr>
          <p:cNvSpPr/>
          <p:nvPr/>
        </p:nvSpPr>
        <p:spPr>
          <a:xfrm>
            <a:off x="7950122" y="5741268"/>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W</a:t>
            </a:r>
            <a:endParaRPr lang="de-DE">
              <a:solidFill>
                <a:schemeClr val="tx1"/>
              </a:solidFill>
              <a:latin typeface="Arial Narrow" panose="020B0606020202030204" pitchFamily="34" charset="0"/>
            </a:endParaRPr>
          </a:p>
        </p:txBody>
      </p:sp>
      <p:sp>
        <p:nvSpPr>
          <p:cNvPr id="25" name="Rechteck 24">
            <a:extLst>
              <a:ext uri="{FF2B5EF4-FFF2-40B4-BE49-F238E27FC236}">
                <a16:creationId xmlns:a16="http://schemas.microsoft.com/office/drawing/2014/main" id="{80F920FD-44E4-4E0B-8717-B262D0E335BD}"/>
              </a:ext>
            </a:extLst>
          </p:cNvPr>
          <p:cNvSpPr/>
          <p:nvPr/>
        </p:nvSpPr>
        <p:spPr>
          <a:xfrm>
            <a:off x="8473335" y="4077072"/>
            <a:ext cx="445790" cy="432048"/>
          </a:xfrm>
          <a:prstGeom prst="rect">
            <a:avLst/>
          </a:prstGeom>
          <a:pattFill prst="pct75">
            <a:fgClr>
              <a:schemeClr val="accent2"/>
            </a:fgClr>
            <a:bgClr>
              <a:schemeClr val="bg1"/>
            </a:bgClr>
          </a:patt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H</a:t>
            </a:r>
            <a:endParaRPr lang="de-DE">
              <a:solidFill>
                <a:schemeClr val="tx1"/>
              </a:solidFill>
              <a:latin typeface="Arial Narrow" panose="020B0606020202030204" pitchFamily="34" charset="0"/>
            </a:endParaRPr>
          </a:p>
        </p:txBody>
      </p:sp>
    </p:spTree>
    <p:extLst>
      <p:ext uri="{BB962C8B-B14F-4D97-AF65-F5344CB8AC3E}">
        <p14:creationId xmlns:p14="http://schemas.microsoft.com/office/powerpoint/2010/main" val="33327546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Fußball - Analogie</a:t>
            </a:r>
          </a:p>
        </p:txBody>
      </p:sp>
      <p:sp>
        <p:nvSpPr>
          <p:cNvPr id="8" name="Foliennummernplatzhalter 7"/>
          <p:cNvSpPr>
            <a:spLocks noGrp="1"/>
          </p:cNvSpPr>
          <p:nvPr>
            <p:ph type="sldNum" sz="quarter" idx="12"/>
          </p:nvPr>
        </p:nvSpPr>
        <p:spPr/>
        <p:txBody>
          <a:bodyPr/>
          <a:lstStyle/>
          <a:p>
            <a:fld id="{13EBA283-81CD-428D-9703-4AE41BDC50AA}" type="slidenum">
              <a:rPr lang="de-DE" smtClean="0"/>
              <a:pPr/>
              <a:t>12</a:t>
            </a:fld>
            <a:endParaRPr lang="de-DE"/>
          </a:p>
        </p:txBody>
      </p:sp>
      <p:sp>
        <p:nvSpPr>
          <p:cNvPr id="4" name="Text Placeholder 3"/>
          <p:cNvSpPr>
            <a:spLocks noGrp="1"/>
          </p:cNvSpPr>
          <p:nvPr>
            <p:ph type="body" idx="1"/>
          </p:nvPr>
        </p:nvSpPr>
        <p:spPr/>
        <p:txBody>
          <a:bodyPr/>
          <a:lstStyle/>
          <a:p>
            <a:r>
              <a:rPr lang="de-DE" sz="2000" noProof="0" dirty="0"/>
              <a:t>Wie erklärt man jemandem etwas Unbekanntes? z.B. Fußball...</a:t>
            </a:r>
          </a:p>
          <a:p>
            <a:pPr lvl="1"/>
            <a:r>
              <a:rPr lang="de-DE" sz="1800" noProof="0" dirty="0"/>
              <a:t>Man beginnt nicht mit der Anzahl der Spieler oder gar deren Positionen, sondern mit den Grundregeln</a:t>
            </a:r>
          </a:p>
          <a:p>
            <a:pPr lvl="1"/>
            <a:r>
              <a:rPr lang="de-DE" sz="1800" noProof="0" dirty="0"/>
              <a:t>Spieler = Elementarteilchen</a:t>
            </a:r>
          </a:p>
          <a:p>
            <a:pPr lvl="1"/>
            <a:r>
              <a:rPr lang="de-DE" sz="1800" noProof="0" dirty="0"/>
              <a:t>Regeln = Wechselwirkungen, Erhaltungssätze,...</a:t>
            </a:r>
            <a:br>
              <a:rPr lang="de-DE" sz="1800" noProof="0" dirty="0"/>
            </a:br>
            <a:endParaRPr lang="de-DE" sz="1800" noProof="0" dirty="0"/>
          </a:p>
          <a:p>
            <a:r>
              <a:rPr lang="de-DE" sz="2000" noProof="0" dirty="0"/>
              <a:t>Wieso also bei der Behandlung des </a:t>
            </a:r>
            <a:br>
              <a:rPr lang="de-DE" sz="2000" noProof="0" dirty="0"/>
            </a:br>
            <a:r>
              <a:rPr lang="de-DE" sz="2000" noProof="0" dirty="0"/>
              <a:t>Standardmodells damit beginnen?? 		</a:t>
            </a:r>
          </a:p>
          <a:p>
            <a:pPr lvl="1"/>
            <a:r>
              <a:rPr lang="de-DE" sz="1800" noProof="0" dirty="0"/>
              <a:t>Nur </a:t>
            </a:r>
            <a:r>
              <a:rPr lang="de-DE" sz="1800" noProof="0" dirty="0" err="1"/>
              <a:t>u,d,e</a:t>
            </a:r>
            <a:r>
              <a:rPr lang="de-DE" sz="1800" noProof="0" dirty="0"/>
              <a:t> sind für Aufbau der Materie nötig</a:t>
            </a:r>
          </a:p>
          <a:p>
            <a:pPr lvl="1"/>
            <a:r>
              <a:rPr lang="de-DE" sz="1800" noProof="0" dirty="0"/>
              <a:t>Warum es genau diese Teilchen gibt, </a:t>
            </a:r>
            <a:br>
              <a:rPr lang="de-DE" sz="1800" noProof="0" dirty="0"/>
            </a:br>
            <a:r>
              <a:rPr lang="de-DE" sz="1800" noProof="0" dirty="0"/>
              <a:t>kann nicht vorhergesagt werden </a:t>
            </a:r>
            <a:br>
              <a:rPr lang="de-DE" sz="1800" noProof="0" dirty="0"/>
            </a:br>
            <a:r>
              <a:rPr lang="de-DE" sz="1800" noProof="0" dirty="0"/>
              <a:t>(nicht verstanden!)</a:t>
            </a:r>
          </a:p>
        </p:txBody>
      </p:sp>
      <p:sp>
        <p:nvSpPr>
          <p:cNvPr id="6" name="Datumsplatzhalter 5"/>
          <p:cNvSpPr>
            <a:spLocks noGrp="1"/>
          </p:cNvSpPr>
          <p:nvPr>
            <p:ph type="dt" sz="half" idx="2"/>
          </p:nvPr>
        </p:nvSpPr>
        <p:spPr/>
        <p:txBody>
          <a:bodyPr/>
          <a:lstStyle/>
          <a:p>
            <a:r>
              <a:rPr lang="de-DE"/>
              <a:t>04.10.2017</a:t>
            </a:r>
          </a:p>
        </p:txBody>
      </p:sp>
      <p:sp>
        <p:nvSpPr>
          <p:cNvPr id="5" name="Footer Placeholder 4"/>
          <p:cNvSpPr>
            <a:spLocks noGrp="1"/>
          </p:cNvSpPr>
          <p:nvPr>
            <p:ph type="ftr" sz="quarter" idx="3"/>
          </p:nvPr>
        </p:nvSpPr>
        <p:spPr/>
        <p:txBody>
          <a:bodyPr/>
          <a:lstStyle/>
          <a:p>
            <a:r>
              <a:rPr lang="de-DE"/>
              <a:t>Forschung trifft Schule - Lehrerfortbildung Teilchenphysik - Dillingen</a:t>
            </a:r>
          </a:p>
        </p:txBody>
      </p:sp>
      <p:sp>
        <p:nvSpPr>
          <p:cNvPr id="3" name="Rechteck 2">
            <a:extLst>
              <a:ext uri="{FF2B5EF4-FFF2-40B4-BE49-F238E27FC236}">
                <a16:creationId xmlns:a16="http://schemas.microsoft.com/office/drawing/2014/main" id="{4EA4D595-A389-4045-800F-6A2B579231FB}"/>
              </a:ext>
            </a:extLst>
          </p:cNvPr>
          <p:cNvSpPr/>
          <p:nvPr/>
        </p:nvSpPr>
        <p:spPr>
          <a:xfrm>
            <a:off x="624069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u</a:t>
            </a:r>
            <a:endParaRPr lang="de-DE">
              <a:solidFill>
                <a:schemeClr val="tx1"/>
              </a:solidFill>
            </a:endParaRPr>
          </a:p>
        </p:txBody>
      </p:sp>
      <p:sp>
        <p:nvSpPr>
          <p:cNvPr id="10" name="Rechteck 9">
            <a:extLst>
              <a:ext uri="{FF2B5EF4-FFF2-40B4-BE49-F238E27FC236}">
                <a16:creationId xmlns:a16="http://schemas.microsoft.com/office/drawing/2014/main" id="{3EAA5CC6-4751-447F-99DA-0432E516DFB6}"/>
              </a:ext>
            </a:extLst>
          </p:cNvPr>
          <p:cNvSpPr/>
          <p:nvPr/>
        </p:nvSpPr>
        <p:spPr>
          <a:xfrm>
            <a:off x="624069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d</a:t>
            </a:r>
            <a:endParaRPr lang="de-DE">
              <a:solidFill>
                <a:schemeClr val="tx1"/>
              </a:solidFill>
            </a:endParaRPr>
          </a:p>
        </p:txBody>
      </p:sp>
      <p:sp>
        <p:nvSpPr>
          <p:cNvPr id="11" name="Rechteck 10">
            <a:extLst>
              <a:ext uri="{FF2B5EF4-FFF2-40B4-BE49-F238E27FC236}">
                <a16:creationId xmlns:a16="http://schemas.microsoft.com/office/drawing/2014/main" id="{2B85FAFF-8DE4-492D-8180-F77DCF48E88F}"/>
              </a:ext>
            </a:extLst>
          </p:cNvPr>
          <p:cNvSpPr/>
          <p:nvPr/>
        </p:nvSpPr>
        <p:spPr>
          <a:xfrm>
            <a:off x="681050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c</a:t>
            </a:r>
            <a:endParaRPr lang="de-DE">
              <a:solidFill>
                <a:schemeClr val="tx1"/>
              </a:solidFill>
            </a:endParaRPr>
          </a:p>
        </p:txBody>
      </p:sp>
      <p:sp>
        <p:nvSpPr>
          <p:cNvPr id="12" name="Rechteck 11">
            <a:extLst>
              <a:ext uri="{FF2B5EF4-FFF2-40B4-BE49-F238E27FC236}">
                <a16:creationId xmlns:a16="http://schemas.microsoft.com/office/drawing/2014/main" id="{00F8BE16-407A-480C-A223-2001D0CCD8A0}"/>
              </a:ext>
            </a:extLst>
          </p:cNvPr>
          <p:cNvSpPr/>
          <p:nvPr/>
        </p:nvSpPr>
        <p:spPr>
          <a:xfrm>
            <a:off x="6802786"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s</a:t>
            </a:r>
            <a:endParaRPr lang="de-DE">
              <a:solidFill>
                <a:schemeClr val="tx1"/>
              </a:solidFill>
            </a:endParaRPr>
          </a:p>
        </p:txBody>
      </p:sp>
      <p:sp>
        <p:nvSpPr>
          <p:cNvPr id="13" name="Rechteck 12">
            <a:extLst>
              <a:ext uri="{FF2B5EF4-FFF2-40B4-BE49-F238E27FC236}">
                <a16:creationId xmlns:a16="http://schemas.microsoft.com/office/drawing/2014/main" id="{BCBE17F3-4076-4BC0-B99E-287265B6B2E6}"/>
              </a:ext>
            </a:extLst>
          </p:cNvPr>
          <p:cNvSpPr/>
          <p:nvPr/>
        </p:nvSpPr>
        <p:spPr>
          <a:xfrm>
            <a:off x="7380312" y="4077072"/>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t</a:t>
            </a:r>
            <a:endParaRPr lang="de-DE">
              <a:solidFill>
                <a:schemeClr val="tx1"/>
              </a:solidFill>
            </a:endParaRPr>
          </a:p>
        </p:txBody>
      </p:sp>
      <p:sp>
        <p:nvSpPr>
          <p:cNvPr id="14" name="Rechteck 13">
            <a:extLst>
              <a:ext uri="{FF2B5EF4-FFF2-40B4-BE49-F238E27FC236}">
                <a16:creationId xmlns:a16="http://schemas.microsoft.com/office/drawing/2014/main" id="{327E9714-44EA-48FE-B05F-5881A0C55A2A}"/>
              </a:ext>
            </a:extLst>
          </p:cNvPr>
          <p:cNvSpPr/>
          <p:nvPr/>
        </p:nvSpPr>
        <p:spPr>
          <a:xfrm>
            <a:off x="7380312" y="4631804"/>
            <a:ext cx="445790" cy="432048"/>
          </a:xfrm>
          <a:prstGeom prst="rect">
            <a:avLst/>
          </a:prstGeom>
          <a:solidFill>
            <a:srgbClr val="013476">
              <a:alpha val="41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b</a:t>
            </a:r>
            <a:endParaRPr lang="de-DE">
              <a:solidFill>
                <a:schemeClr val="tx1"/>
              </a:solidFill>
            </a:endParaRPr>
          </a:p>
        </p:txBody>
      </p:sp>
      <p:sp>
        <p:nvSpPr>
          <p:cNvPr id="15" name="Rechteck 14">
            <a:extLst>
              <a:ext uri="{FF2B5EF4-FFF2-40B4-BE49-F238E27FC236}">
                <a16:creationId xmlns:a16="http://schemas.microsoft.com/office/drawing/2014/main" id="{A319DFD9-CF9D-4750-8B9A-645032C53953}"/>
              </a:ext>
            </a:extLst>
          </p:cNvPr>
          <p:cNvSpPr/>
          <p:nvPr/>
        </p:nvSpPr>
        <p:spPr>
          <a:xfrm>
            <a:off x="624069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Arial Narrow" panose="020B0606020202030204" pitchFamily="34" charset="0"/>
              </a:rPr>
              <a:t>e</a:t>
            </a:r>
            <a:endParaRPr lang="de-DE" baseline="-25000">
              <a:solidFill>
                <a:schemeClr val="tx1"/>
              </a:solidFill>
              <a:latin typeface="Arial Narrow" panose="020B0606020202030204" pitchFamily="34" charset="0"/>
            </a:endParaRPr>
          </a:p>
        </p:txBody>
      </p:sp>
      <p:sp>
        <p:nvSpPr>
          <p:cNvPr id="16" name="Rechteck 15">
            <a:extLst>
              <a:ext uri="{FF2B5EF4-FFF2-40B4-BE49-F238E27FC236}">
                <a16:creationId xmlns:a16="http://schemas.microsoft.com/office/drawing/2014/main" id="{A652E9C3-432D-455C-89D6-A0C370C39919}"/>
              </a:ext>
            </a:extLst>
          </p:cNvPr>
          <p:cNvSpPr/>
          <p:nvPr/>
        </p:nvSpPr>
        <p:spPr>
          <a:xfrm>
            <a:off x="624069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e</a:t>
            </a:r>
            <a:endParaRPr lang="de-DE">
              <a:solidFill>
                <a:schemeClr val="tx1"/>
              </a:solidFill>
            </a:endParaRPr>
          </a:p>
        </p:txBody>
      </p:sp>
      <p:sp>
        <p:nvSpPr>
          <p:cNvPr id="17" name="Rechteck 16">
            <a:extLst>
              <a:ext uri="{FF2B5EF4-FFF2-40B4-BE49-F238E27FC236}">
                <a16:creationId xmlns:a16="http://schemas.microsoft.com/office/drawing/2014/main" id="{ACC4D8A8-6EAB-4942-8913-6A82C3C1B521}"/>
              </a:ext>
            </a:extLst>
          </p:cNvPr>
          <p:cNvSpPr/>
          <p:nvPr/>
        </p:nvSpPr>
        <p:spPr>
          <a:xfrm>
            <a:off x="681050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n</a:t>
            </a:r>
            <a:r>
              <a:rPr lang="en-US" baseline="-25000">
                <a:solidFill>
                  <a:schemeClr val="tx1"/>
                </a:solidFill>
                <a:latin typeface="Symbol" panose="05050102010706020507" pitchFamily="18" charset="2"/>
              </a:rPr>
              <a:t>m</a:t>
            </a:r>
            <a:endParaRPr lang="de-DE" baseline="-25000">
              <a:solidFill>
                <a:schemeClr val="tx1"/>
              </a:solidFill>
              <a:latin typeface="Symbol" panose="05050102010706020507" pitchFamily="18" charset="2"/>
            </a:endParaRPr>
          </a:p>
        </p:txBody>
      </p:sp>
      <p:sp>
        <p:nvSpPr>
          <p:cNvPr id="18" name="Rechteck 17">
            <a:extLst>
              <a:ext uri="{FF2B5EF4-FFF2-40B4-BE49-F238E27FC236}">
                <a16:creationId xmlns:a16="http://schemas.microsoft.com/office/drawing/2014/main" id="{7F04F592-996D-4E76-AE5C-B4FA6607F6B6}"/>
              </a:ext>
            </a:extLst>
          </p:cNvPr>
          <p:cNvSpPr/>
          <p:nvPr/>
        </p:nvSpPr>
        <p:spPr>
          <a:xfrm>
            <a:off x="6802786"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m</a:t>
            </a:r>
            <a:endParaRPr lang="de-DE">
              <a:solidFill>
                <a:schemeClr val="tx1"/>
              </a:solidFill>
              <a:latin typeface="Symbol" panose="05050102010706020507" pitchFamily="18" charset="2"/>
            </a:endParaRPr>
          </a:p>
        </p:txBody>
      </p:sp>
      <p:sp>
        <p:nvSpPr>
          <p:cNvPr id="19" name="Rechteck 18">
            <a:extLst>
              <a:ext uri="{FF2B5EF4-FFF2-40B4-BE49-F238E27FC236}">
                <a16:creationId xmlns:a16="http://schemas.microsoft.com/office/drawing/2014/main" id="{60C9A388-4625-4ED5-AD3E-1C127BA7082E}"/>
              </a:ext>
            </a:extLst>
          </p:cNvPr>
          <p:cNvSpPr/>
          <p:nvPr/>
        </p:nvSpPr>
        <p:spPr>
          <a:xfrm>
            <a:off x="7380312" y="5186536"/>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err="1">
                <a:solidFill>
                  <a:schemeClr val="tx1"/>
                </a:solidFill>
                <a:latin typeface="Symbol" panose="05050102010706020507" pitchFamily="18" charset="2"/>
              </a:rPr>
              <a:t>n</a:t>
            </a:r>
            <a:r>
              <a:rPr lang="en-US" baseline="-25000" err="1">
                <a:solidFill>
                  <a:schemeClr val="tx1"/>
                </a:solidFill>
                <a:latin typeface="Symbol" panose="05050102010706020507" pitchFamily="18" charset="2"/>
              </a:rPr>
              <a:t>t</a:t>
            </a:r>
            <a:endParaRPr lang="de-DE" baseline="-25000">
              <a:solidFill>
                <a:schemeClr val="tx1"/>
              </a:solidFill>
              <a:latin typeface="Symbol" panose="05050102010706020507" pitchFamily="18" charset="2"/>
            </a:endParaRPr>
          </a:p>
        </p:txBody>
      </p:sp>
      <p:sp>
        <p:nvSpPr>
          <p:cNvPr id="20" name="Rechteck 19">
            <a:extLst>
              <a:ext uri="{FF2B5EF4-FFF2-40B4-BE49-F238E27FC236}">
                <a16:creationId xmlns:a16="http://schemas.microsoft.com/office/drawing/2014/main" id="{8A5BDF63-E385-405A-9E09-41B9D63BC104}"/>
              </a:ext>
            </a:extLst>
          </p:cNvPr>
          <p:cNvSpPr/>
          <p:nvPr/>
        </p:nvSpPr>
        <p:spPr>
          <a:xfrm>
            <a:off x="7380312" y="5741268"/>
            <a:ext cx="445790" cy="432048"/>
          </a:xfrm>
          <a:prstGeom prst="rect">
            <a:avLst/>
          </a:prstGeom>
          <a:solidFill>
            <a:srgbClr val="CDC301">
              <a:alpha val="41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t</a:t>
            </a:r>
            <a:endParaRPr lang="de-DE">
              <a:solidFill>
                <a:schemeClr val="tx1"/>
              </a:solidFill>
              <a:latin typeface="Symbol" panose="05050102010706020507" pitchFamily="18" charset="2"/>
            </a:endParaRPr>
          </a:p>
        </p:txBody>
      </p:sp>
      <p:sp>
        <p:nvSpPr>
          <p:cNvPr id="21" name="Rechteck 20">
            <a:extLst>
              <a:ext uri="{FF2B5EF4-FFF2-40B4-BE49-F238E27FC236}">
                <a16:creationId xmlns:a16="http://schemas.microsoft.com/office/drawing/2014/main" id="{FC2B3827-AC03-4065-8F42-51D8C3F48517}"/>
              </a:ext>
            </a:extLst>
          </p:cNvPr>
          <p:cNvSpPr/>
          <p:nvPr/>
        </p:nvSpPr>
        <p:spPr>
          <a:xfrm>
            <a:off x="7950122" y="4077072"/>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Symbol" panose="05050102010706020507" pitchFamily="18" charset="2"/>
              </a:rPr>
              <a:t>g</a:t>
            </a:r>
            <a:endParaRPr lang="de-DE">
              <a:solidFill>
                <a:schemeClr val="tx1"/>
              </a:solidFill>
              <a:latin typeface="Symbol" panose="05050102010706020507" pitchFamily="18" charset="2"/>
            </a:endParaRPr>
          </a:p>
        </p:txBody>
      </p:sp>
      <p:sp>
        <p:nvSpPr>
          <p:cNvPr id="22" name="Rechteck 21">
            <a:extLst>
              <a:ext uri="{FF2B5EF4-FFF2-40B4-BE49-F238E27FC236}">
                <a16:creationId xmlns:a16="http://schemas.microsoft.com/office/drawing/2014/main" id="{CDE28310-AA8E-4E03-BA32-3CFB9FB4D837}"/>
              </a:ext>
            </a:extLst>
          </p:cNvPr>
          <p:cNvSpPr/>
          <p:nvPr/>
        </p:nvSpPr>
        <p:spPr>
          <a:xfrm>
            <a:off x="7950122" y="4631804"/>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rPr>
              <a:t>g</a:t>
            </a:r>
            <a:endParaRPr lang="de-DE">
              <a:solidFill>
                <a:schemeClr val="tx1"/>
              </a:solidFill>
            </a:endParaRPr>
          </a:p>
        </p:txBody>
      </p:sp>
      <p:sp>
        <p:nvSpPr>
          <p:cNvPr id="23" name="Rechteck 22">
            <a:extLst>
              <a:ext uri="{FF2B5EF4-FFF2-40B4-BE49-F238E27FC236}">
                <a16:creationId xmlns:a16="http://schemas.microsoft.com/office/drawing/2014/main" id="{1A7ABB82-0CE1-4DF7-BD56-5984C2602603}"/>
              </a:ext>
            </a:extLst>
          </p:cNvPr>
          <p:cNvSpPr/>
          <p:nvPr/>
        </p:nvSpPr>
        <p:spPr>
          <a:xfrm>
            <a:off x="7950122" y="5186536"/>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Z</a:t>
            </a:r>
            <a:endParaRPr lang="de-DE">
              <a:solidFill>
                <a:schemeClr val="tx1"/>
              </a:solidFill>
              <a:latin typeface="Arial Narrow" panose="020B0606020202030204" pitchFamily="34" charset="0"/>
            </a:endParaRPr>
          </a:p>
        </p:txBody>
      </p:sp>
      <p:sp>
        <p:nvSpPr>
          <p:cNvPr id="24" name="Rechteck 23">
            <a:extLst>
              <a:ext uri="{FF2B5EF4-FFF2-40B4-BE49-F238E27FC236}">
                <a16:creationId xmlns:a16="http://schemas.microsoft.com/office/drawing/2014/main" id="{5576A5DC-0E20-4463-BB5F-4D5975E65C34}"/>
              </a:ext>
            </a:extLst>
          </p:cNvPr>
          <p:cNvSpPr/>
          <p:nvPr/>
        </p:nvSpPr>
        <p:spPr>
          <a:xfrm>
            <a:off x="7950122" y="5741268"/>
            <a:ext cx="445790" cy="432048"/>
          </a:xfrm>
          <a:prstGeom prst="rect">
            <a:avLst/>
          </a:prstGeom>
          <a:solidFill>
            <a:schemeClr val="accent2">
              <a:alpha val="41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W</a:t>
            </a:r>
            <a:endParaRPr lang="de-DE">
              <a:solidFill>
                <a:schemeClr val="tx1"/>
              </a:solidFill>
              <a:latin typeface="Arial Narrow" panose="020B0606020202030204" pitchFamily="34" charset="0"/>
            </a:endParaRPr>
          </a:p>
        </p:txBody>
      </p:sp>
      <p:sp>
        <p:nvSpPr>
          <p:cNvPr id="25" name="Rechteck 24">
            <a:extLst>
              <a:ext uri="{FF2B5EF4-FFF2-40B4-BE49-F238E27FC236}">
                <a16:creationId xmlns:a16="http://schemas.microsoft.com/office/drawing/2014/main" id="{80F920FD-44E4-4E0B-8717-B262D0E335BD}"/>
              </a:ext>
            </a:extLst>
          </p:cNvPr>
          <p:cNvSpPr/>
          <p:nvPr/>
        </p:nvSpPr>
        <p:spPr>
          <a:xfrm>
            <a:off x="8473335" y="4077072"/>
            <a:ext cx="445790" cy="432048"/>
          </a:xfrm>
          <a:prstGeom prst="rect">
            <a:avLst/>
          </a:prstGeom>
          <a:pattFill prst="pct75">
            <a:fgClr>
              <a:schemeClr val="accent2"/>
            </a:fgClr>
            <a:bgClr>
              <a:schemeClr val="bg1"/>
            </a:bgClr>
          </a:patt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solidFill>
                  <a:schemeClr val="tx1"/>
                </a:solidFill>
                <a:latin typeface="Arial Narrow" panose="020B0606020202030204" pitchFamily="34" charset="0"/>
              </a:rPr>
              <a:t>H</a:t>
            </a:r>
            <a:endParaRPr lang="de-DE">
              <a:solidFill>
                <a:schemeClr val="tx1"/>
              </a:solidFill>
              <a:latin typeface="Arial Narrow" panose="020B0606020202030204" pitchFamily="34" charset="0"/>
            </a:endParaRPr>
          </a:p>
        </p:txBody>
      </p:sp>
      <p:cxnSp>
        <p:nvCxnSpPr>
          <p:cNvPr id="9" name="Gerader Verbinder 8"/>
          <p:cNvCxnSpPr/>
          <p:nvPr/>
        </p:nvCxnSpPr>
        <p:spPr>
          <a:xfrm>
            <a:off x="6012160" y="3861048"/>
            <a:ext cx="1937962" cy="2495311"/>
          </a:xfrm>
          <a:prstGeom prst="line">
            <a:avLst/>
          </a:prstGeom>
          <a:ln w="38100">
            <a:solidFill>
              <a:srgbClr val="FF7C80"/>
            </a:solidFill>
            <a:prstDash val="solid"/>
          </a:ln>
        </p:spPr>
        <p:style>
          <a:lnRef idx="1">
            <a:schemeClr val="accent1"/>
          </a:lnRef>
          <a:fillRef idx="0">
            <a:schemeClr val="accent1"/>
          </a:fillRef>
          <a:effectRef idx="0">
            <a:schemeClr val="accent1"/>
          </a:effectRef>
          <a:fontRef idx="minor">
            <a:schemeClr val="tx1"/>
          </a:fontRef>
        </p:style>
      </p:cxnSp>
      <p:cxnSp>
        <p:nvCxnSpPr>
          <p:cNvPr id="26" name="Gerader Verbinder 25"/>
          <p:cNvCxnSpPr/>
          <p:nvPr/>
        </p:nvCxnSpPr>
        <p:spPr>
          <a:xfrm flipV="1">
            <a:off x="6012160" y="3861048"/>
            <a:ext cx="1937962" cy="2495312"/>
          </a:xfrm>
          <a:prstGeom prst="line">
            <a:avLst/>
          </a:prstGeom>
          <a:ln w="38100">
            <a:solidFill>
              <a:srgbClr val="FF7C80"/>
            </a:solidFill>
            <a:prstDash val="soli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73918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13</a:t>
            </a:fld>
            <a:endParaRPr lang="de-DE"/>
          </a:p>
        </p:txBody>
      </p:sp>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tx1"/>
                </a:solidFill>
                <a:latin typeface="Arial Narrow" panose="020B0606020202030204" pitchFamily="34" charset="0"/>
              </a:rPr>
              <a:t>Ladungen</a:t>
            </a: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err="1">
                <a:solidFill>
                  <a:schemeClr val="tx1"/>
                </a:solidFill>
                <a:latin typeface="Arial Narrow" panose="020B0606020202030204" pitchFamily="34" charset="0"/>
              </a:rPr>
              <a:t>Elementar</a:t>
            </a:r>
            <a:r>
              <a:rPr lang="en-US" sz="2400" dirty="0">
                <a:solidFill>
                  <a:schemeClr val="tx1"/>
                </a:solidFill>
                <a:latin typeface="Arial Narrow" panose="020B0606020202030204" pitchFamily="34" charset="0"/>
              </a:rPr>
              <a:t>-</a:t>
            </a:r>
            <a:br>
              <a:rPr lang="en-US" sz="2400" dirty="0">
                <a:solidFill>
                  <a:schemeClr val="tx1"/>
                </a:solidFill>
                <a:latin typeface="Arial Narrow" panose="020B0606020202030204" pitchFamily="34" charset="0"/>
              </a:rPr>
            </a:br>
            <a:r>
              <a:rPr lang="en-US" sz="2400" dirty="0" err="1">
                <a:solidFill>
                  <a:schemeClr val="tx1"/>
                </a:solidFill>
                <a:latin typeface="Arial Narrow" panose="020B0606020202030204" pitchFamily="34" charset="0"/>
              </a:rPr>
              <a:t>teilchen</a:t>
            </a:r>
            <a:endParaRPr lang="de-DE" sz="2400" dirty="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96136" y="4372943"/>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242993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Basiskonzept: </a:t>
            </a:r>
            <a:br>
              <a:rPr lang="de-DE" noProof="0" dirty="0"/>
            </a:br>
            <a:r>
              <a:rPr lang="de-DE" noProof="0" dirty="0"/>
              <a:t>Wechselwirkung</a:t>
            </a:r>
          </a:p>
        </p:txBody>
      </p:sp>
      <p:sp>
        <p:nvSpPr>
          <p:cNvPr id="10" name="Foliennummernplatzhalter 9"/>
          <p:cNvSpPr>
            <a:spLocks noGrp="1"/>
          </p:cNvSpPr>
          <p:nvPr>
            <p:ph type="sldNum" sz="quarter" idx="12"/>
          </p:nvPr>
        </p:nvSpPr>
        <p:spPr/>
        <p:txBody>
          <a:bodyPr/>
          <a:lstStyle/>
          <a:p>
            <a:fld id="{13EBA283-81CD-428D-9703-4AE41BDC50AA}" type="slidenum">
              <a:rPr lang="de-DE" smtClean="0"/>
              <a:pPr/>
              <a:t>14</a:t>
            </a:fld>
            <a:endParaRPr lang="de-DE"/>
          </a:p>
        </p:txBody>
      </p:sp>
      <p:sp>
        <p:nvSpPr>
          <p:cNvPr id="4" name="Textplatzhalter 3"/>
          <p:cNvSpPr>
            <a:spLocks noGrp="1"/>
          </p:cNvSpPr>
          <p:nvPr>
            <p:ph type="body" idx="1"/>
          </p:nvPr>
        </p:nvSpPr>
        <p:spPr/>
        <p:txBody>
          <a:bodyPr/>
          <a:lstStyle/>
          <a:p>
            <a:r>
              <a:rPr lang="de-DE" sz="2000" noProof="0" dirty="0"/>
              <a:t>Umfasst die Phänomene</a:t>
            </a:r>
            <a:br>
              <a:rPr lang="de-DE" sz="2000" noProof="0" dirty="0"/>
            </a:br>
            <a:endParaRPr lang="de-DE" sz="2000" noProof="0" dirty="0"/>
          </a:p>
          <a:p>
            <a:pPr lvl="1"/>
            <a:r>
              <a:rPr lang="de-DE" sz="1800" noProof="0" dirty="0"/>
              <a:t>Kraft (Vektor) 			   (z.B. Coulomb-Kraft)</a:t>
            </a:r>
          </a:p>
          <a:p>
            <a:pPr lvl="1"/>
            <a:r>
              <a:rPr lang="de-DE" sz="1800" noProof="0" dirty="0"/>
              <a:t>Umwandlung von Teilchen ineinander     (z.B. </a:t>
            </a:r>
            <a:r>
              <a:rPr lang="de-DE" sz="1800" noProof="0" dirty="0">
                <a:latin typeface="Symbol" panose="05050102010706020507" pitchFamily="18" charset="2"/>
              </a:rPr>
              <a:t>b</a:t>
            </a:r>
            <a:r>
              <a:rPr lang="de-DE" sz="1800" noProof="0" dirty="0"/>
              <a:t>-Umwandlung)</a:t>
            </a:r>
          </a:p>
          <a:p>
            <a:pPr lvl="1"/>
            <a:r>
              <a:rPr lang="de-DE" sz="1800" noProof="0" dirty="0"/>
              <a:t>Erzeugung von Materie + Antimaterie	   (z.B. Elektron + Positron)</a:t>
            </a:r>
          </a:p>
          <a:p>
            <a:pPr lvl="1"/>
            <a:r>
              <a:rPr lang="de-DE" sz="1800" noProof="0" dirty="0"/>
              <a:t>Vernichtung in Botenteilchen		   (z.B. PET: 2 Photonen)</a:t>
            </a:r>
          </a:p>
          <a:p>
            <a:pPr lvl="1"/>
            <a:endParaRPr lang="de-DE" sz="1800" noProof="0" dirty="0"/>
          </a:p>
          <a:p>
            <a:r>
              <a:rPr lang="de-DE" sz="2000" noProof="0" dirty="0"/>
              <a:t>Begriffe </a:t>
            </a:r>
            <a:r>
              <a:rPr lang="de-DE" sz="2000" b="1" noProof="0" dirty="0"/>
              <a:t>Kraft und Wechselwirkung sind klar zu trennen</a:t>
            </a:r>
          </a:p>
          <a:p>
            <a:r>
              <a:rPr lang="de-DE" sz="2000" b="1" dirty="0"/>
              <a:t>Kraft </a:t>
            </a:r>
            <a:r>
              <a:rPr lang="de-DE" sz="2000" dirty="0"/>
              <a:t>ist nur ein </a:t>
            </a:r>
            <a:r>
              <a:rPr lang="de-DE" sz="2000" b="1" dirty="0"/>
              <a:t>Aspekt</a:t>
            </a:r>
            <a:r>
              <a:rPr lang="de-DE" sz="2000" dirty="0"/>
              <a:t> von Wechselwirkung</a:t>
            </a:r>
          </a:p>
          <a:p>
            <a:r>
              <a:rPr lang="de-DE" sz="2000" noProof="0" dirty="0"/>
              <a:t>Kraft nur dort verwenden, wo wirklich Kraft gemeint ist</a:t>
            </a:r>
          </a:p>
        </p:txBody>
      </p:sp>
      <p:sp>
        <p:nvSpPr>
          <p:cNvPr id="8" name="Datumsplatzhalter 7"/>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grpSp>
        <p:nvGrpSpPr>
          <p:cNvPr id="11" name="Gruppieren 15"/>
          <p:cNvGrpSpPr/>
          <p:nvPr/>
        </p:nvGrpSpPr>
        <p:grpSpPr>
          <a:xfrm>
            <a:off x="6228184" y="258697"/>
            <a:ext cx="2592288" cy="1370103"/>
            <a:chOff x="6228184" y="260648"/>
            <a:chExt cx="2592288" cy="1800200"/>
          </a:xfrm>
        </p:grpSpPr>
        <p:sp>
          <p:nvSpPr>
            <p:cNvPr id="12" name="Abgerundetes Rechteck 11"/>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Tree>
    <p:extLst>
      <p:ext uri="{BB962C8B-B14F-4D97-AF65-F5344CB8AC3E}">
        <p14:creationId xmlns:p14="http://schemas.microsoft.com/office/powerpoint/2010/main" val="41520538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7" end="7"/>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bgerundetes Rechteck 14"/>
          <p:cNvSpPr/>
          <p:nvPr/>
        </p:nvSpPr>
        <p:spPr>
          <a:xfrm>
            <a:off x="5264724" y="3206728"/>
            <a:ext cx="3555748" cy="1082887"/>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Abgerundetes Rechteck 13"/>
          <p:cNvSpPr/>
          <p:nvPr/>
        </p:nvSpPr>
        <p:spPr>
          <a:xfrm>
            <a:off x="488256" y="3224774"/>
            <a:ext cx="3556800" cy="2580490"/>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 name="Titel 1"/>
          <p:cNvSpPr>
            <a:spLocks noGrp="1"/>
          </p:cNvSpPr>
          <p:nvPr>
            <p:ph type="title"/>
          </p:nvPr>
        </p:nvSpPr>
        <p:spPr/>
        <p:txBody>
          <a:bodyPr/>
          <a:lstStyle/>
          <a:p>
            <a:r>
              <a:rPr lang="de-DE" noProof="0" dirty="0"/>
              <a:t>Vereinheitlichungen</a:t>
            </a:r>
          </a:p>
        </p:txBody>
      </p:sp>
      <p:sp>
        <p:nvSpPr>
          <p:cNvPr id="16" name="Foliennummernplatzhalter 15"/>
          <p:cNvSpPr>
            <a:spLocks noGrp="1"/>
          </p:cNvSpPr>
          <p:nvPr>
            <p:ph type="sldNum" sz="quarter" idx="12"/>
          </p:nvPr>
        </p:nvSpPr>
        <p:spPr/>
        <p:txBody>
          <a:bodyPr/>
          <a:lstStyle/>
          <a:p>
            <a:fld id="{13EBA283-81CD-428D-9703-4AE41BDC50AA}" type="slidenum">
              <a:rPr lang="de-DE" smtClean="0"/>
              <a:pPr/>
              <a:t>15</a:t>
            </a:fld>
            <a:endParaRPr lang="de-DE"/>
          </a:p>
        </p:txBody>
      </p:sp>
      <p:sp>
        <p:nvSpPr>
          <p:cNvPr id="4" name="Textplatzhalter 3"/>
          <p:cNvSpPr>
            <a:spLocks noGrp="1"/>
          </p:cNvSpPr>
          <p:nvPr>
            <p:ph type="body" idx="1"/>
          </p:nvPr>
        </p:nvSpPr>
        <p:spPr/>
        <p:txBody>
          <a:bodyPr/>
          <a:lstStyle/>
          <a:p>
            <a:r>
              <a:rPr lang="de-DE" noProof="0" dirty="0"/>
              <a:t>Alle Vorgänge / Phänomene lassen sich auf 4 Wechselwirkungen zurückführen</a:t>
            </a:r>
          </a:p>
        </p:txBody>
      </p:sp>
      <p:sp>
        <p:nvSpPr>
          <p:cNvPr id="8" name="Datumsplatzhalter 7"/>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sp>
        <p:nvSpPr>
          <p:cNvPr id="10" name="Textfeld 9"/>
          <p:cNvSpPr txBox="1"/>
          <p:nvPr/>
        </p:nvSpPr>
        <p:spPr>
          <a:xfrm>
            <a:off x="914942" y="3342810"/>
            <a:ext cx="2592288" cy="2585323"/>
          </a:xfrm>
          <a:prstGeom prst="rect">
            <a:avLst/>
          </a:prstGeom>
          <a:noFill/>
        </p:spPr>
        <p:txBody>
          <a:bodyPr wrap="square" rtlCol="0">
            <a:spAutoFit/>
          </a:bodyPr>
          <a:lstStyle/>
          <a:p>
            <a:r>
              <a:rPr lang="de-DE" err="1">
                <a:solidFill>
                  <a:srgbClr val="013476"/>
                </a:solidFill>
                <a:latin typeface="Arial" panose="020B0604020202020204" pitchFamily="34" charset="0"/>
                <a:cs typeface="Arial" panose="020B0604020202020204" pitchFamily="34" charset="0"/>
              </a:rPr>
              <a:t>Hangabtriebskraft</a:t>
            </a:r>
            <a:r>
              <a:rPr lang="de-DE">
                <a:solidFill>
                  <a:srgbClr val="013476"/>
                </a:solidFill>
                <a:latin typeface="Arial" panose="020B0604020202020204" pitchFamily="34" charset="0"/>
                <a:cs typeface="Arial" panose="020B0604020202020204" pitchFamily="34" charset="0"/>
              </a:rPr>
              <a:t>,</a:t>
            </a:r>
          </a:p>
          <a:p>
            <a:r>
              <a:rPr lang="de-DE">
                <a:solidFill>
                  <a:srgbClr val="013476"/>
                </a:solidFill>
                <a:latin typeface="Arial" panose="020B0604020202020204" pitchFamily="34" charset="0"/>
                <a:cs typeface="Arial" panose="020B0604020202020204" pitchFamily="34" charset="0"/>
              </a:rPr>
              <a:t>Wasserkraft,</a:t>
            </a:r>
          </a:p>
          <a:p>
            <a:r>
              <a:rPr lang="de-DE">
                <a:solidFill>
                  <a:srgbClr val="013476"/>
                </a:solidFill>
                <a:latin typeface="Arial" panose="020B0604020202020204" pitchFamily="34" charset="0"/>
                <a:cs typeface="Arial" panose="020B0604020202020204" pitchFamily="34" charset="0"/>
              </a:rPr>
              <a:t>Gasdruck,</a:t>
            </a:r>
          </a:p>
          <a:p>
            <a:r>
              <a:rPr lang="de-DE">
                <a:solidFill>
                  <a:srgbClr val="013476"/>
                </a:solidFill>
                <a:latin typeface="Arial" panose="020B0604020202020204" pitchFamily="34" charset="0"/>
                <a:cs typeface="Arial" panose="020B0604020202020204" pitchFamily="34" charset="0"/>
              </a:rPr>
              <a:t>Radiowellen,</a:t>
            </a:r>
          </a:p>
          <a:p>
            <a:r>
              <a:rPr lang="de-DE">
                <a:solidFill>
                  <a:srgbClr val="013476"/>
                </a:solidFill>
                <a:latin typeface="Arial" panose="020B0604020202020204" pitchFamily="34" charset="0"/>
                <a:cs typeface="Arial" panose="020B0604020202020204" pitchFamily="34" charset="0"/>
              </a:rPr>
              <a:t>Luftreibung,</a:t>
            </a:r>
          </a:p>
          <a:p>
            <a:r>
              <a:rPr lang="de-DE">
                <a:solidFill>
                  <a:srgbClr val="013476"/>
                </a:solidFill>
                <a:latin typeface="Arial" panose="020B0604020202020204" pitchFamily="34" charset="0"/>
                <a:cs typeface="Arial" panose="020B0604020202020204" pitchFamily="34" charset="0"/>
              </a:rPr>
              <a:t>Radioaktive Umwandlungen,</a:t>
            </a:r>
          </a:p>
          <a:p>
            <a:r>
              <a:rPr lang="de-DE">
                <a:solidFill>
                  <a:srgbClr val="013476"/>
                </a:solidFill>
                <a:latin typeface="Arial" panose="020B0604020202020204" pitchFamily="34" charset="0"/>
                <a:cs typeface="Arial" panose="020B0604020202020204" pitchFamily="34" charset="0"/>
              </a:rPr>
              <a:t>…</a:t>
            </a:r>
          </a:p>
          <a:p>
            <a:endParaRPr lang="de-DE">
              <a:solidFill>
                <a:srgbClr val="013476"/>
              </a:solidFill>
              <a:latin typeface="Arial Narrow" panose="020B0606020202030204" pitchFamily="34" charset="0"/>
            </a:endParaRPr>
          </a:p>
        </p:txBody>
      </p:sp>
      <p:sp>
        <p:nvSpPr>
          <p:cNvPr id="11" name="Pfeil nach rechts 10"/>
          <p:cNvSpPr/>
          <p:nvPr/>
        </p:nvSpPr>
        <p:spPr>
          <a:xfrm>
            <a:off x="4118210" y="3715214"/>
            <a:ext cx="1075652"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Textfeld 12"/>
          <p:cNvSpPr txBox="1"/>
          <p:nvPr/>
        </p:nvSpPr>
        <p:spPr>
          <a:xfrm>
            <a:off x="5264724" y="3245573"/>
            <a:ext cx="3627756" cy="954107"/>
          </a:xfrm>
          <a:prstGeom prst="rect">
            <a:avLst/>
          </a:prstGeom>
          <a:noFill/>
        </p:spPr>
        <p:txBody>
          <a:bodyPr wrap="square" rtlCol="0">
            <a:spAutoFit/>
          </a:bodyPr>
          <a:lstStyle/>
          <a:p>
            <a:pPr algn="ctr"/>
            <a:r>
              <a:rPr lang="de-DE" sz="2800" b="1">
                <a:solidFill>
                  <a:srgbClr val="013476"/>
                </a:solidFill>
                <a:latin typeface="Arial" panose="020B0604020202020204" pitchFamily="34" charset="0"/>
                <a:cs typeface="Arial" panose="020B0604020202020204" pitchFamily="34" charset="0"/>
              </a:rPr>
              <a:t>4 Fundamentale</a:t>
            </a:r>
          </a:p>
          <a:p>
            <a:pPr algn="ctr"/>
            <a:r>
              <a:rPr lang="de-DE" sz="2800" b="1">
                <a:solidFill>
                  <a:srgbClr val="013476"/>
                </a:solidFill>
                <a:latin typeface="Arial" panose="020B0604020202020204" pitchFamily="34" charset="0"/>
                <a:cs typeface="Arial" panose="020B0604020202020204" pitchFamily="34" charset="0"/>
              </a:rPr>
              <a:t>Wechselwirkungen</a:t>
            </a:r>
          </a:p>
        </p:txBody>
      </p:sp>
      <p:sp>
        <p:nvSpPr>
          <p:cNvPr id="17" name="Abgerundetes Rechteck 16"/>
          <p:cNvSpPr/>
          <p:nvPr/>
        </p:nvSpPr>
        <p:spPr>
          <a:xfrm>
            <a:off x="5297686" y="4925735"/>
            <a:ext cx="3555748" cy="1307209"/>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extfeld 17"/>
          <p:cNvSpPr txBox="1"/>
          <p:nvPr/>
        </p:nvSpPr>
        <p:spPr>
          <a:xfrm>
            <a:off x="5297686" y="5063851"/>
            <a:ext cx="3627756" cy="954107"/>
          </a:xfrm>
          <a:prstGeom prst="rect">
            <a:avLst/>
          </a:prstGeom>
          <a:noFill/>
        </p:spPr>
        <p:txBody>
          <a:bodyPr wrap="square" rtlCol="0">
            <a:spAutoFit/>
          </a:bodyPr>
          <a:lstStyle/>
          <a:p>
            <a:pPr algn="ctr"/>
            <a:r>
              <a:rPr lang="de-DE" sz="3200" dirty="0">
                <a:solidFill>
                  <a:srgbClr val="013476"/>
                </a:solidFill>
                <a:latin typeface="Arial" panose="020B0604020202020204" pitchFamily="34" charset="0"/>
                <a:cs typeface="Arial" panose="020B0604020202020204" pitchFamily="34" charset="0"/>
              </a:rPr>
              <a:t>Standardmodell</a:t>
            </a:r>
          </a:p>
          <a:p>
            <a:pPr algn="ctr"/>
            <a:r>
              <a:rPr lang="de-DE" sz="2400" dirty="0">
                <a:solidFill>
                  <a:srgbClr val="013476"/>
                </a:solidFill>
                <a:latin typeface="Arial" panose="020B0604020202020204" pitchFamily="34" charset="0"/>
                <a:cs typeface="Arial" panose="020B0604020202020204" pitchFamily="34" charset="0"/>
              </a:rPr>
              <a:t>(ohne Gravitation)</a:t>
            </a:r>
          </a:p>
        </p:txBody>
      </p:sp>
      <p:sp>
        <p:nvSpPr>
          <p:cNvPr id="19" name="Pfeil nach rechts 18"/>
          <p:cNvSpPr/>
          <p:nvPr/>
        </p:nvSpPr>
        <p:spPr>
          <a:xfrm rot="5400000">
            <a:off x="6919079" y="4271782"/>
            <a:ext cx="384969"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1549701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Ausgangspunkt: </a:t>
            </a:r>
            <a:br>
              <a:rPr lang="de-DE" noProof="0" dirty="0"/>
            </a:br>
            <a:r>
              <a:rPr lang="de-DE" noProof="0" dirty="0"/>
              <a:t>Zwei Bekannte Wechselwirkungen</a:t>
            </a:r>
          </a:p>
        </p:txBody>
      </p:sp>
      <p:sp>
        <p:nvSpPr>
          <p:cNvPr id="8" name="Foliennummernplatzhalter 7"/>
          <p:cNvSpPr>
            <a:spLocks noGrp="1"/>
          </p:cNvSpPr>
          <p:nvPr>
            <p:ph type="sldNum" sz="quarter" idx="12"/>
          </p:nvPr>
        </p:nvSpPr>
        <p:spPr/>
        <p:txBody>
          <a:bodyPr/>
          <a:lstStyle/>
          <a:p>
            <a:fld id="{13EBA283-81CD-428D-9703-4AE41BDC50AA}" type="slidenum">
              <a:rPr lang="de-DE" smtClean="0"/>
              <a:pPr/>
              <a:t>16</a:t>
            </a:fld>
            <a:endParaRPr lang="de-DE"/>
          </a:p>
        </p:txBody>
      </p:sp>
      <p:sp>
        <p:nvSpPr>
          <p:cNvPr id="5" name="Datumsplatzhalter 4"/>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sp>
        <p:nvSpPr>
          <p:cNvPr id="10" name="Textplatzhalter 5"/>
          <p:cNvSpPr txBox="1">
            <a:spLocks/>
          </p:cNvSpPr>
          <p:nvPr/>
        </p:nvSpPr>
        <p:spPr>
          <a:xfrm>
            <a:off x="5271419" y="1955065"/>
            <a:ext cx="1769513"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rPr>
              <a:t>Gravitation</a:t>
            </a:r>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73440" y="2394142"/>
            <a:ext cx="3874624" cy="2712240"/>
          </a:xfrm>
          <a:prstGeom prst="rect">
            <a:avLst/>
          </a:prstGeom>
          <a:ln>
            <a:noFill/>
          </a:ln>
        </p:spPr>
      </p:pic>
      <p:pic>
        <p:nvPicPr>
          <p:cNvPr id="15" name="Picture 2"/>
          <p:cNvPicPr>
            <a:picLocks noChangeAspect="1" noChangeArrowheads="1"/>
          </p:cNvPicPr>
          <p:nvPr/>
        </p:nvPicPr>
        <p:blipFill>
          <a:blip r:embed="rId4" cstate="print"/>
          <a:srcRect/>
          <a:stretch>
            <a:fillRect/>
          </a:stretch>
        </p:blipFill>
        <p:spPr bwMode="auto">
          <a:xfrm>
            <a:off x="5019735" y="2391633"/>
            <a:ext cx="3855032" cy="2698522"/>
          </a:xfrm>
          <a:prstGeom prst="rect">
            <a:avLst/>
          </a:prstGeom>
          <a:noFill/>
          <a:ln w="9525">
            <a:noFill/>
            <a:miter lim="800000"/>
            <a:headEnd/>
            <a:tailEnd/>
          </a:ln>
          <a:effectLst/>
        </p:spPr>
      </p:pic>
      <p:sp>
        <p:nvSpPr>
          <p:cNvPr id="17" name="Textplatzhalter 5"/>
          <p:cNvSpPr txBox="1">
            <a:spLocks/>
          </p:cNvSpPr>
          <p:nvPr/>
        </p:nvSpPr>
        <p:spPr>
          <a:xfrm>
            <a:off x="951518" y="1988840"/>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rPr>
              <a:t>Elektromagnetische Wechselwirkung</a:t>
            </a:r>
          </a:p>
        </p:txBody>
      </p:sp>
      <p:sp>
        <p:nvSpPr>
          <p:cNvPr id="6" name="Abgerundetes Rechteck 5"/>
          <p:cNvSpPr/>
          <p:nvPr/>
        </p:nvSpPr>
        <p:spPr>
          <a:xfrm>
            <a:off x="1196357" y="3429000"/>
            <a:ext cx="325571" cy="864096"/>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Abgerundetes Rechteck 17"/>
          <p:cNvSpPr/>
          <p:nvPr/>
        </p:nvSpPr>
        <p:spPr>
          <a:xfrm>
            <a:off x="4942652" y="3429000"/>
            <a:ext cx="325571" cy="864096"/>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Abgerundetes Rechteck 21"/>
          <p:cNvSpPr/>
          <p:nvPr/>
        </p:nvSpPr>
        <p:spPr>
          <a:xfrm>
            <a:off x="2555776" y="5511684"/>
            <a:ext cx="1944216" cy="408334"/>
          </a:xfrm>
          <a:prstGeom prst="roundRect">
            <a:avLst/>
          </a:prstGeom>
          <a:no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a:solidFill>
                  <a:srgbClr val="013476"/>
                </a:solidFill>
                <a:latin typeface="Arial" panose="020B0604020202020204" pitchFamily="34" charset="0"/>
                <a:cs typeface="Arial" panose="020B0604020202020204" pitchFamily="34" charset="0"/>
              </a:rPr>
              <a:t>eV als Einheit</a:t>
            </a:r>
          </a:p>
        </p:txBody>
      </p:sp>
      <p:cxnSp>
        <p:nvCxnSpPr>
          <p:cNvPr id="23" name="Gewinkelte Verbindung 22"/>
          <p:cNvCxnSpPr>
            <a:stCxn id="6" idx="2"/>
            <a:endCxn id="22" idx="1"/>
          </p:cNvCxnSpPr>
          <p:nvPr/>
        </p:nvCxnSpPr>
        <p:spPr>
          <a:xfrm rot="16200000" flipH="1">
            <a:off x="1246082" y="4406156"/>
            <a:ext cx="1422755" cy="1196633"/>
          </a:xfrm>
          <a:prstGeom prst="bentConnector2">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24" name="Gewinkelte Verbindung 23"/>
          <p:cNvCxnSpPr>
            <a:stCxn id="18" idx="2"/>
            <a:endCxn id="22" idx="3"/>
          </p:cNvCxnSpPr>
          <p:nvPr/>
        </p:nvCxnSpPr>
        <p:spPr>
          <a:xfrm rot="5400000">
            <a:off x="4091338" y="4701750"/>
            <a:ext cx="1422755" cy="605446"/>
          </a:xfrm>
          <a:prstGeom prst="bentConnector2">
            <a:avLst/>
          </a:prstGeom>
          <a:ln w="28575">
            <a:solidFill>
              <a:srgbClr val="CDC30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814495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3"/>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8" grpId="0" animBg="1"/>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1" name="Shape 161"/>
          <p:cNvSpPr>
            <a:spLocks noGrp="1"/>
          </p:cNvSpPr>
          <p:nvPr>
            <p:ph type="title"/>
          </p:nvPr>
        </p:nvSpPr>
        <p:spPr/>
        <p:txBody>
          <a:bodyPr/>
          <a:lstStyle>
            <a:lvl1pPr defTabSz="914400">
              <a:tabLst>
                <a:tab pos="647700" algn="l"/>
                <a:tab pos="1295400" algn="l"/>
                <a:tab pos="1943100" algn="l"/>
                <a:tab pos="2590800" algn="l"/>
                <a:tab pos="3238500" algn="l"/>
                <a:tab pos="3886200" algn="l"/>
                <a:tab pos="4546600" algn="l"/>
                <a:tab pos="5194300" algn="l"/>
                <a:tab pos="5842000" algn="l"/>
                <a:tab pos="6489700" algn="l"/>
                <a:tab pos="7137400" algn="l"/>
                <a:tab pos="7785100" algn="l"/>
                <a:tab pos="8445500" algn="l"/>
                <a:tab pos="9093200" algn="l"/>
                <a:tab pos="9740900" algn="l"/>
                <a:tab pos="10388600" algn="l"/>
                <a:tab pos="11036300" algn="l"/>
                <a:tab pos="11684000" algn="l"/>
                <a:tab pos="12344400" algn="l"/>
                <a:tab pos="12992100" algn="l"/>
              </a:tabLst>
              <a:defRPr>
                <a:solidFill>
                  <a:srgbClr val="1F497D"/>
                </a:solidFill>
                <a:uFill>
                  <a:solidFill>
                    <a:srgbClr val="1F497D"/>
                  </a:solidFill>
                </a:uFill>
                <a:latin typeface="+mn-lt"/>
                <a:ea typeface="+mn-ea"/>
                <a:cs typeface="+mn-cs"/>
                <a:sym typeface="Arial Narrow"/>
              </a:defRPr>
            </a:lvl1pPr>
          </a:lstStyle>
          <a:p>
            <a:r>
              <a:rPr lang="de-DE" noProof="0" dirty="0">
                <a:solidFill>
                  <a:srgbClr val="013476"/>
                </a:solidFill>
                <a:latin typeface="Arial" panose="020B0604020202020204" pitchFamily="34" charset="0"/>
                <a:cs typeface="Arial" panose="020B0604020202020204" pitchFamily="34" charset="0"/>
              </a:rPr>
              <a:t>Einschub: Elektronenvolt</a:t>
            </a:r>
          </a:p>
        </p:txBody>
      </p:sp>
      <p:sp>
        <p:nvSpPr>
          <p:cNvPr id="2" name="Foliennummernplatzhalter 1"/>
          <p:cNvSpPr>
            <a:spLocks noGrp="1"/>
          </p:cNvSpPr>
          <p:nvPr>
            <p:ph type="sldNum" sz="quarter" idx="12"/>
          </p:nvPr>
        </p:nvSpPr>
        <p:spPr/>
        <p:txBody>
          <a:bodyPr/>
          <a:lstStyle/>
          <a:p>
            <a:fld id="{86CB4B4D-7CA3-9044-876B-883B54F8677D}" type="slidenum">
              <a:rPr lang="de-DE" smtClean="0"/>
              <a:pPr/>
              <a:t>17</a:t>
            </a:fld>
            <a:endParaRPr lang="de-DE"/>
          </a:p>
        </p:txBody>
      </p:sp>
      <p:sp>
        <p:nvSpPr>
          <p:cNvPr id="162" name="Shape 162"/>
          <p:cNvSpPr>
            <a:spLocks noGrp="1"/>
          </p:cNvSpPr>
          <p:nvPr>
            <p:ph type="body" idx="1"/>
          </p:nvPr>
        </p:nvSpPr>
        <p:spPr>
          <a:scene3d>
            <a:camera prst="orthographicFront"/>
            <a:lightRig rig="threePt" dir="t">
              <a:rot lat="0" lon="0" rev="600000"/>
            </a:lightRig>
          </a:scene3d>
        </p:spPr>
        <p:txBody>
          <a:bodyPr/>
          <a:lstStyle/>
          <a:p>
            <a:r>
              <a:rPr lang="de-DE" noProof="0" dirty="0"/>
              <a:t>1 eV ist die Energie, die ein Elektron gewinnt,</a:t>
            </a:r>
            <a:br>
              <a:rPr lang="de-DE" noProof="0" dirty="0"/>
            </a:br>
            <a:r>
              <a:rPr lang="de-DE" noProof="0" dirty="0"/>
              <a:t>wenn es eine Spannungsdifferenz von 1 Volt durchläuft.</a:t>
            </a:r>
          </a:p>
          <a:p>
            <a:pPr lvl="1"/>
            <a:r>
              <a:rPr lang="de-DE" sz="2400" noProof="0" dirty="0"/>
              <a:t>1 eV = 1,6 ∙ 10</a:t>
            </a:r>
            <a:r>
              <a:rPr lang="de-DE" sz="2400" baseline="30000" noProof="0" dirty="0"/>
              <a:t>-19</a:t>
            </a:r>
            <a:r>
              <a:rPr lang="de-DE" sz="2400" noProof="0" dirty="0"/>
              <a:t> Joule</a:t>
            </a:r>
          </a:p>
          <a:p>
            <a:pPr lvl="1"/>
            <a:r>
              <a:rPr lang="de-DE" sz="2400" noProof="0" dirty="0"/>
              <a:t>1 </a:t>
            </a:r>
            <a:r>
              <a:rPr lang="de-DE" sz="2400" noProof="0" dirty="0" err="1"/>
              <a:t>GeV</a:t>
            </a:r>
            <a:r>
              <a:rPr lang="de-DE" sz="2400" noProof="0" dirty="0"/>
              <a:t> = 10</a:t>
            </a:r>
            <a:r>
              <a:rPr lang="de-DE" sz="2400" baseline="30000" noProof="0" dirty="0"/>
              <a:t>9</a:t>
            </a:r>
            <a:r>
              <a:rPr lang="de-DE" sz="2400" noProof="0" dirty="0"/>
              <a:t> eV</a:t>
            </a:r>
          </a:p>
          <a:p>
            <a:pPr lvl="1"/>
            <a:r>
              <a:rPr lang="de-DE" sz="2400" noProof="0" dirty="0"/>
              <a:t>1 </a:t>
            </a:r>
            <a:r>
              <a:rPr lang="de-DE" sz="2400" noProof="0" dirty="0" err="1"/>
              <a:t>TeV</a:t>
            </a:r>
            <a:r>
              <a:rPr lang="de-DE" sz="2400" noProof="0" dirty="0"/>
              <a:t> = 10</a:t>
            </a:r>
            <a:r>
              <a:rPr lang="de-DE" sz="2400" baseline="30000" noProof="0" dirty="0"/>
              <a:t>12 </a:t>
            </a:r>
            <a:r>
              <a:rPr lang="de-DE" sz="2400" noProof="0" dirty="0"/>
              <a:t>eV</a:t>
            </a:r>
          </a:p>
          <a:p>
            <a:r>
              <a:rPr lang="de-DE" noProof="0" dirty="0"/>
              <a:t>Wegen E=mc² können Massen in eV/c² angegeben werden! (c: Lichtgeschwindigkeit)</a:t>
            </a:r>
          </a:p>
          <a:p>
            <a:pPr lvl="1"/>
            <a:r>
              <a:rPr lang="de-DE" sz="2400" noProof="0" dirty="0"/>
              <a:t>Elektron </a:t>
            </a:r>
            <a:r>
              <a:rPr lang="de-DE" sz="2400" dirty="0"/>
              <a:t>0,5</a:t>
            </a:r>
            <a:r>
              <a:rPr lang="de-DE" sz="2400" noProof="0" dirty="0"/>
              <a:t> </a:t>
            </a:r>
            <a:r>
              <a:rPr lang="de-DE" sz="2400" dirty="0" err="1"/>
              <a:t>M</a:t>
            </a:r>
            <a:r>
              <a:rPr lang="de-DE" sz="2400" noProof="0" dirty="0"/>
              <a:t>eV/c²</a:t>
            </a:r>
          </a:p>
          <a:p>
            <a:pPr lvl="1"/>
            <a:r>
              <a:rPr lang="de-DE" sz="2400" noProof="0" dirty="0"/>
              <a:t>Proton 938 </a:t>
            </a:r>
            <a:r>
              <a:rPr lang="de-DE" sz="2400" noProof="0" dirty="0" err="1"/>
              <a:t>MeV</a:t>
            </a:r>
            <a:r>
              <a:rPr lang="de-DE" sz="2400" noProof="0" dirty="0"/>
              <a:t>/c² ~ 1 </a:t>
            </a:r>
            <a:r>
              <a:rPr lang="de-DE" sz="2400" noProof="0" dirty="0" err="1"/>
              <a:t>GeV</a:t>
            </a:r>
            <a:r>
              <a:rPr lang="de-DE" sz="2400" noProof="0" dirty="0"/>
              <a:t>/c²</a:t>
            </a:r>
          </a:p>
          <a:p>
            <a:pPr lvl="1"/>
            <a:r>
              <a:rPr lang="de-DE" sz="2400" noProof="0" dirty="0" err="1"/>
              <a:t>Higgs</a:t>
            </a:r>
            <a:r>
              <a:rPr lang="de-DE" sz="2400" noProof="0" dirty="0"/>
              <a:t>-Teilchen ~125 </a:t>
            </a:r>
            <a:r>
              <a:rPr lang="de-DE" sz="2400" noProof="0" dirty="0" err="1"/>
              <a:t>GeV</a:t>
            </a:r>
            <a:r>
              <a:rPr lang="de-DE" sz="2400" noProof="0" dirty="0"/>
              <a:t>/c²</a:t>
            </a:r>
          </a:p>
        </p:txBody>
      </p:sp>
      <p:sp>
        <p:nvSpPr>
          <p:cNvPr id="5" name="Datumsplatzhalter 4"/>
          <p:cNvSpPr>
            <a:spLocks noGrp="1"/>
          </p:cNvSpPr>
          <p:nvPr>
            <p:ph type="dt" sz="half" idx="2"/>
          </p:nvPr>
        </p:nvSpPr>
        <p:spPr/>
        <p:txBody>
          <a:bodyPr/>
          <a:lstStyle/>
          <a:p>
            <a:r>
              <a:rPr lang="de-DE"/>
              <a:t>04.10.2017</a:t>
            </a:r>
          </a:p>
        </p:txBody>
      </p:sp>
      <p:sp>
        <p:nvSpPr>
          <p:cNvPr id="6" name="Fußzeilenplatzhalter 5"/>
          <p:cNvSpPr>
            <a:spLocks noGrp="1"/>
          </p:cNvSpPr>
          <p:nvPr>
            <p:ph type="ftr" sz="quarter" idx="3"/>
          </p:nvPr>
        </p:nvSpPr>
        <p:spPr/>
        <p:txBody>
          <a:bodyPr/>
          <a:lstStyle/>
          <a:p>
            <a:r>
              <a:rPr lang="de-DE"/>
              <a:t>Forschung trifft Schule - Lehrerfortbildung Teilchenphysik - Dillingen</a:t>
            </a:r>
          </a:p>
        </p:txBody>
      </p:sp>
      <p:sp>
        <p:nvSpPr>
          <p:cNvPr id="11" name="Ellipse 10">
            <a:extLst>
              <a:ext uri="{FF2B5EF4-FFF2-40B4-BE49-F238E27FC236}">
                <a16:creationId xmlns:a16="http://schemas.microsoft.com/office/drawing/2014/main" id="{3D90F29C-BDB5-4BFE-B725-244EAB0B1CBA}"/>
              </a:ext>
            </a:extLst>
          </p:cNvPr>
          <p:cNvSpPr/>
          <p:nvPr/>
        </p:nvSpPr>
        <p:spPr>
          <a:xfrm rot="237659">
            <a:off x="6343901" y="2895892"/>
            <a:ext cx="885948" cy="1296144"/>
          </a:xfrm>
          <a:prstGeom prst="ellipse">
            <a:avLst/>
          </a:prstGeom>
          <a:solidFill>
            <a:srgbClr val="CDC301"/>
          </a:solidFill>
          <a:ln>
            <a:solidFill>
              <a:srgbClr val="CDC301"/>
            </a:solidFill>
          </a:ln>
          <a:scene3d>
            <a:camera prst="isometricOffAxis1Left">
              <a:rot lat="1080000" lon="3600000" rev="0"/>
            </a:camera>
            <a:lightRig rig="threePt" dir="t"/>
          </a:scene3d>
          <a:sp3d extrusionH="6350" prstMaterial="plastic">
            <a:bevelT w="0"/>
            <a:extrusionClr>
              <a:srgbClr val="CDC301"/>
            </a:extrusionClr>
            <a:contourClr>
              <a:srgbClr val="CDC30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0" name="Textfeld 19">
            <a:extLst>
              <a:ext uri="{FF2B5EF4-FFF2-40B4-BE49-F238E27FC236}">
                <a16:creationId xmlns:a16="http://schemas.microsoft.com/office/drawing/2014/main" id="{097BD5C4-CA54-4B11-9901-21922DF63B37}"/>
              </a:ext>
            </a:extLst>
          </p:cNvPr>
          <p:cNvSpPr txBox="1"/>
          <p:nvPr/>
        </p:nvSpPr>
        <p:spPr>
          <a:xfrm>
            <a:off x="7206678" y="3917402"/>
            <a:ext cx="389850" cy="313932"/>
          </a:xfrm>
          <a:prstGeom prst="rect">
            <a:avLst/>
          </a:prstGeom>
          <a:noFill/>
        </p:spPr>
        <p:txBody>
          <a:bodyPr wrap="none" rtlCol="0">
            <a:spAutoFit/>
          </a:bodyPr>
          <a:lstStyle/>
          <a:p>
            <a:pPr>
              <a:lnSpc>
                <a:spcPct val="90000"/>
              </a:lnSpc>
              <a:spcBef>
                <a:spcPts val="1000"/>
              </a:spcBef>
              <a:buClr>
                <a:srgbClr val="CCCC00"/>
              </a:buClr>
              <a:buSzPct val="90000"/>
            </a:pPr>
            <a:r>
              <a:rPr lang="de-DE" sz="2400" baseline="30000">
                <a:solidFill>
                  <a:srgbClr val="002060"/>
                </a:solidFill>
                <a:latin typeface="Arial Narrow" panose="020B0606020202030204" pitchFamily="34" charset="0"/>
              </a:rPr>
              <a:t>1V</a:t>
            </a:r>
          </a:p>
        </p:txBody>
      </p:sp>
      <p:cxnSp>
        <p:nvCxnSpPr>
          <p:cNvPr id="15" name="Gerader Verbinder 14">
            <a:extLst>
              <a:ext uri="{FF2B5EF4-FFF2-40B4-BE49-F238E27FC236}">
                <a16:creationId xmlns:a16="http://schemas.microsoft.com/office/drawing/2014/main" id="{2D667570-2481-4951-B2A6-4D3762728103}"/>
              </a:ext>
            </a:extLst>
          </p:cNvPr>
          <p:cNvCxnSpPr>
            <a:cxnSpLocks/>
          </p:cNvCxnSpPr>
          <p:nvPr/>
        </p:nvCxnSpPr>
        <p:spPr>
          <a:xfrm>
            <a:off x="7884368" y="3573016"/>
            <a:ext cx="648072" cy="0"/>
          </a:xfrm>
          <a:prstGeom prst="line">
            <a:avLst/>
          </a:prstGeom>
          <a:ln w="79375">
            <a:solidFill>
              <a:srgbClr val="CDC301"/>
            </a:solidFill>
          </a:ln>
          <a:scene3d>
            <a:camera prst="orthographicFront"/>
            <a:lightRig rig="threePt" dir="t">
              <a:rot lat="0" lon="0" rev="6000000"/>
            </a:lightRig>
          </a:scene3d>
          <a:sp3d>
            <a:bevelT w="12700"/>
            <a:bevelB w="0"/>
          </a:sp3d>
        </p:spPr>
        <p:style>
          <a:lnRef idx="1">
            <a:schemeClr val="accent1"/>
          </a:lnRef>
          <a:fillRef idx="0">
            <a:schemeClr val="accent1"/>
          </a:fillRef>
          <a:effectRef idx="0">
            <a:schemeClr val="accent1"/>
          </a:effectRef>
          <a:fontRef idx="minor">
            <a:schemeClr val="tx1"/>
          </a:fontRef>
        </p:style>
      </p:cxnSp>
      <p:sp>
        <p:nvSpPr>
          <p:cNvPr id="8" name="Ellipse 7">
            <a:extLst>
              <a:ext uri="{FF2B5EF4-FFF2-40B4-BE49-F238E27FC236}">
                <a16:creationId xmlns:a16="http://schemas.microsoft.com/office/drawing/2014/main" id="{4E74FD22-1275-4765-AFF3-22744FA7BE6A}"/>
              </a:ext>
            </a:extLst>
          </p:cNvPr>
          <p:cNvSpPr/>
          <p:nvPr/>
        </p:nvSpPr>
        <p:spPr>
          <a:xfrm rot="237659">
            <a:off x="7386759" y="2895892"/>
            <a:ext cx="885948" cy="1296144"/>
          </a:xfrm>
          <a:prstGeom prst="ellipse">
            <a:avLst/>
          </a:prstGeom>
          <a:solidFill>
            <a:srgbClr val="CDC301"/>
          </a:solidFill>
          <a:ln>
            <a:solidFill>
              <a:srgbClr val="CDC301"/>
            </a:solidFill>
          </a:ln>
          <a:scene3d>
            <a:camera prst="isometricOffAxis1Left">
              <a:rot lat="1080000" lon="3600000" rev="0"/>
            </a:camera>
            <a:lightRig rig="threePt" dir="t"/>
          </a:scene3d>
          <a:sp3d extrusionH="6350" prstMaterial="plastic">
            <a:bevelT w="0"/>
            <a:extrusionClr>
              <a:srgbClr val="CDC301"/>
            </a:extrusionClr>
            <a:contourClr>
              <a:srgbClr val="CDC301"/>
            </a:contourClr>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0" name="Gerader Verbinder 9">
            <a:extLst>
              <a:ext uri="{FF2B5EF4-FFF2-40B4-BE49-F238E27FC236}">
                <a16:creationId xmlns:a16="http://schemas.microsoft.com/office/drawing/2014/main" id="{B3A20503-8A4D-450A-9E6F-91D55511F458}"/>
              </a:ext>
            </a:extLst>
          </p:cNvPr>
          <p:cNvCxnSpPr>
            <a:cxnSpLocks/>
          </p:cNvCxnSpPr>
          <p:nvPr/>
        </p:nvCxnSpPr>
        <p:spPr>
          <a:xfrm>
            <a:off x="6084168" y="3573016"/>
            <a:ext cx="648072" cy="0"/>
          </a:xfrm>
          <a:prstGeom prst="line">
            <a:avLst/>
          </a:prstGeom>
          <a:ln w="79375">
            <a:solidFill>
              <a:srgbClr val="CDC301"/>
            </a:solidFill>
          </a:ln>
          <a:scene3d>
            <a:camera prst="orthographicFront"/>
            <a:lightRig rig="threePt" dir="t">
              <a:rot lat="0" lon="0" rev="6000000"/>
            </a:lightRig>
          </a:scene3d>
          <a:sp3d>
            <a:bevelT w="12700"/>
            <a:bevelB w="0"/>
          </a:sp3d>
        </p:spPr>
        <p:style>
          <a:lnRef idx="1">
            <a:schemeClr val="accent1"/>
          </a:lnRef>
          <a:fillRef idx="0">
            <a:schemeClr val="accent1"/>
          </a:fillRef>
          <a:effectRef idx="0">
            <a:schemeClr val="accent1"/>
          </a:effectRef>
          <a:fontRef idx="minor">
            <a:schemeClr val="tx1"/>
          </a:fontRef>
        </p:style>
      </p:cxnSp>
      <p:sp>
        <p:nvSpPr>
          <p:cNvPr id="13" name="Ellipse 12">
            <a:extLst>
              <a:ext uri="{FF2B5EF4-FFF2-40B4-BE49-F238E27FC236}">
                <a16:creationId xmlns:a16="http://schemas.microsoft.com/office/drawing/2014/main" id="{2F4E9FAD-E3E1-4E18-958C-6595D74DF92F}"/>
              </a:ext>
            </a:extLst>
          </p:cNvPr>
          <p:cNvSpPr/>
          <p:nvPr/>
        </p:nvSpPr>
        <p:spPr>
          <a:xfrm>
            <a:off x="7524328" y="3068960"/>
            <a:ext cx="72008" cy="68272"/>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a:extLst>
              <a:ext uri="{FF2B5EF4-FFF2-40B4-BE49-F238E27FC236}">
                <a16:creationId xmlns:a16="http://schemas.microsoft.com/office/drawing/2014/main" id="{96B67904-3BDB-4AD4-920E-89FE6B1D6CE9}"/>
              </a:ext>
            </a:extLst>
          </p:cNvPr>
          <p:cNvSpPr txBox="1"/>
          <p:nvPr/>
        </p:nvSpPr>
        <p:spPr>
          <a:xfrm>
            <a:off x="7178496" y="2856594"/>
            <a:ext cx="381836"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solidFill>
                  <a:srgbClr val="002060"/>
                </a:solidFill>
                <a:latin typeface="Arial Narrow" panose="020B0606020202030204" pitchFamily="34" charset="0"/>
              </a:rPr>
              <a:t>e</a:t>
            </a:r>
            <a:r>
              <a:rPr lang="en-US" sz="2400" baseline="30000">
                <a:solidFill>
                  <a:srgbClr val="002060"/>
                </a:solidFill>
                <a:latin typeface="Arial Narrow" panose="020B0606020202030204" pitchFamily="34" charset="0"/>
              </a:rPr>
              <a:t>-</a:t>
            </a:r>
            <a:endParaRPr lang="de-DE" sz="2400" baseline="30000">
              <a:solidFill>
                <a:srgbClr val="002060"/>
              </a:solidFill>
              <a:latin typeface="Arial Narrow" panose="020B0606020202030204" pitchFamily="34" charset="0"/>
            </a:endParaRPr>
          </a:p>
        </p:txBody>
      </p:sp>
      <p:sp>
        <p:nvSpPr>
          <p:cNvPr id="21" name="Textfeld 20">
            <a:extLst>
              <a:ext uri="{FF2B5EF4-FFF2-40B4-BE49-F238E27FC236}">
                <a16:creationId xmlns:a16="http://schemas.microsoft.com/office/drawing/2014/main" id="{DC511C13-9ABF-46F0-B5FF-AF0E68CFF256}"/>
              </a:ext>
            </a:extLst>
          </p:cNvPr>
          <p:cNvSpPr txBox="1"/>
          <p:nvPr/>
        </p:nvSpPr>
        <p:spPr>
          <a:xfrm>
            <a:off x="6638203" y="3496080"/>
            <a:ext cx="268022" cy="424732"/>
          </a:xfrm>
          <a:prstGeom prst="rect">
            <a:avLst/>
          </a:prstGeom>
          <a:noFill/>
        </p:spPr>
        <p:txBody>
          <a:bodyPr wrap="none" rtlCol="0">
            <a:spAutoFit/>
          </a:bodyPr>
          <a:lstStyle/>
          <a:p>
            <a:pPr>
              <a:lnSpc>
                <a:spcPct val="90000"/>
              </a:lnSpc>
              <a:spcBef>
                <a:spcPts val="1000"/>
              </a:spcBef>
              <a:buClr>
                <a:srgbClr val="CCCC00"/>
              </a:buClr>
              <a:buSzPct val="90000"/>
            </a:pPr>
            <a:r>
              <a:rPr lang="en-US" sz="2400">
                <a:solidFill>
                  <a:srgbClr val="002060"/>
                </a:solidFill>
                <a:latin typeface="Arial Narrow" panose="020B0606020202030204" pitchFamily="34" charset="0"/>
              </a:rPr>
              <a:t>-</a:t>
            </a:r>
            <a:endParaRPr lang="de-DE" sz="2400">
              <a:solidFill>
                <a:srgbClr val="002060"/>
              </a:solidFill>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384F7AF9-861C-4940-BC72-0502A5A2D9EC}"/>
              </a:ext>
            </a:extLst>
          </p:cNvPr>
          <p:cNvCxnSpPr/>
          <p:nvPr/>
        </p:nvCxnSpPr>
        <p:spPr>
          <a:xfrm>
            <a:off x="6924766" y="4149080"/>
            <a:ext cx="953477" cy="0"/>
          </a:xfrm>
          <a:prstGeom prst="straightConnector1">
            <a:avLst/>
          </a:prstGeom>
          <a:ln w="22225">
            <a:solidFill>
              <a:srgbClr val="013476"/>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C203D7C0-2C94-4965-8B26-17E8CCAF4ED4}"/>
              </a:ext>
            </a:extLst>
          </p:cNvPr>
          <p:cNvSpPr txBox="1"/>
          <p:nvPr/>
        </p:nvSpPr>
        <p:spPr>
          <a:xfrm>
            <a:off x="7663662" y="3605307"/>
            <a:ext cx="332142" cy="424732"/>
          </a:xfrm>
          <a:prstGeom prst="rect">
            <a:avLst/>
          </a:prstGeom>
          <a:noFill/>
        </p:spPr>
        <p:txBody>
          <a:bodyPr wrap="none" rtlCol="0">
            <a:spAutoFit/>
          </a:bodyPr>
          <a:lstStyle/>
          <a:p>
            <a:pPr>
              <a:lnSpc>
                <a:spcPct val="90000"/>
              </a:lnSpc>
              <a:spcBef>
                <a:spcPts val="1000"/>
              </a:spcBef>
              <a:buClr>
                <a:srgbClr val="CCCC00"/>
              </a:buClr>
              <a:buSzPct val="90000"/>
            </a:pPr>
            <a:r>
              <a:rPr lang="en-US" sz="2400" dirty="0">
                <a:solidFill>
                  <a:srgbClr val="002060"/>
                </a:solidFill>
                <a:latin typeface="Arial Narrow" panose="020B0606020202030204" pitchFamily="34" charset="0"/>
              </a:rPr>
              <a:t>+</a:t>
            </a:r>
            <a:endParaRPr lang="de-DE" sz="2400" dirty="0">
              <a:solidFill>
                <a:srgbClr val="002060"/>
              </a:solidFill>
              <a:latin typeface="Arial Narrow" panose="020B0606020202030204" pitchFamily="34" charset="0"/>
            </a:endParaRPr>
          </a:p>
        </p:txBody>
      </p:sp>
    </p:spTree>
    <p:extLst>
      <p:ext uri="{BB962C8B-B14F-4D97-AF65-F5344CB8AC3E}">
        <p14:creationId xmlns:p14="http://schemas.microsoft.com/office/powerpoint/2010/main" val="85036898"/>
      </p:ext>
    </p:extLst>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2">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2">
                                            <p:txEl>
                                              <p:pRg st="5" end="5"/>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62">
                                            <p:txEl>
                                              <p:pRg st="6" end="6"/>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2">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Starke Wechselwirkung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18</a:t>
            </a:fld>
            <a:endParaRPr lang="de-DE"/>
          </a:p>
        </p:txBody>
      </p:sp>
      <p:sp>
        <p:nvSpPr>
          <p:cNvPr id="6" name="Textplatzhalter 5"/>
          <p:cNvSpPr>
            <a:spLocks noGrp="1"/>
          </p:cNvSpPr>
          <p:nvPr>
            <p:ph type="body" idx="1"/>
          </p:nvPr>
        </p:nvSpPr>
        <p:spPr/>
        <p:txBody>
          <a:bodyPr/>
          <a:lstStyle/>
          <a:p>
            <a:r>
              <a:rPr lang="de-DE" noProof="0" dirty="0"/>
              <a:t>Warum „halten“ die 8 Protonen im Sauerstoffkern zusammen, obwohl sie sich elektromagnetisch abstoßen? </a:t>
            </a:r>
          </a:p>
          <a:p>
            <a:endParaRPr lang="de-DE" noProof="0" dirty="0"/>
          </a:p>
          <a:p>
            <a:r>
              <a:rPr lang="de-DE" b="1" u="sng" noProof="0" dirty="0"/>
              <a:t>Einführung:</a:t>
            </a:r>
            <a:r>
              <a:rPr lang="de-DE" noProof="0" dirty="0"/>
              <a:t> </a:t>
            </a:r>
            <a:br>
              <a:rPr lang="de-DE" noProof="0" dirty="0"/>
            </a:br>
            <a:r>
              <a:rPr lang="de-DE" noProof="0" dirty="0"/>
              <a:t>starke Wechselwirkung</a:t>
            </a:r>
            <a:br>
              <a:rPr lang="de-DE" noProof="0" dirty="0"/>
            </a:br>
            <a:r>
              <a:rPr lang="de-DE" noProof="0" dirty="0"/>
              <a:t>(hier schon zwischen</a:t>
            </a:r>
            <a:br>
              <a:rPr lang="de-DE" noProof="0" dirty="0"/>
            </a:br>
            <a:r>
              <a:rPr lang="de-DE" noProof="0" dirty="0"/>
              <a:t>Quarks des Protons)</a:t>
            </a:r>
          </a:p>
          <a:p>
            <a:endParaRPr lang="de-DE" noProof="0" dirty="0"/>
          </a:p>
        </p:txBody>
      </p:sp>
      <p:sp>
        <p:nvSpPr>
          <p:cNvPr id="5" name="Datumsplatzhalter 4"/>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393662" y="3038512"/>
            <a:ext cx="4651946" cy="3256366"/>
          </a:xfrm>
          <a:prstGeom prst="rect">
            <a:avLst/>
          </a:prstGeom>
          <a:ln>
            <a:noFill/>
          </a:ln>
        </p:spPr>
      </p:pic>
      <p:sp>
        <p:nvSpPr>
          <p:cNvPr id="13" name="Textplatzhalter 5"/>
          <p:cNvSpPr txBox="1">
            <a:spLocks/>
          </p:cNvSpPr>
          <p:nvPr/>
        </p:nvSpPr>
        <p:spPr>
          <a:xfrm>
            <a:off x="1000050" y="5199350"/>
            <a:ext cx="3394220" cy="799507"/>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a:p>
          <a:p>
            <a:pPr marL="0" indent="0">
              <a:buNone/>
            </a:pPr>
            <a:endParaRPr lang="de-DE"/>
          </a:p>
        </p:txBody>
      </p:sp>
      <p:pic>
        <p:nvPicPr>
          <p:cNvPr id="21" name="Grafik 2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4535" y="677848"/>
            <a:ext cx="1246632" cy="649224"/>
          </a:xfrm>
          <a:prstGeom prst="rect">
            <a:avLst/>
          </a:prstGeom>
        </p:spPr>
      </p:pic>
      <p:sp>
        <p:nvSpPr>
          <p:cNvPr id="16" name="Textplatzhalter 5"/>
          <p:cNvSpPr txBox="1">
            <a:spLocks/>
          </p:cNvSpPr>
          <p:nvPr/>
        </p:nvSpPr>
        <p:spPr>
          <a:xfrm>
            <a:off x="965566" y="1704361"/>
            <a:ext cx="7134825" cy="1662896"/>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sz="2000">
              <a:solidFill>
                <a:srgbClr val="013476"/>
              </a:solidFill>
            </a:endParaRPr>
          </a:p>
          <a:p>
            <a:endParaRPr lang="de-DE" sz="2000">
              <a:solidFill>
                <a:srgbClr val="013476"/>
              </a:solidFill>
            </a:endParaRPr>
          </a:p>
          <a:p>
            <a:pPr marL="0" indent="0">
              <a:buNone/>
            </a:pPr>
            <a:br>
              <a:rPr lang="de-DE" sz="2000">
                <a:solidFill>
                  <a:srgbClr val="013476"/>
                </a:solidFill>
              </a:rPr>
            </a:br>
            <a:br>
              <a:rPr lang="de-DE" sz="2000">
                <a:solidFill>
                  <a:srgbClr val="013476"/>
                </a:solidFill>
              </a:rPr>
            </a:br>
            <a:endParaRPr lang="de-DE"/>
          </a:p>
        </p:txBody>
      </p:sp>
      <p:sp>
        <p:nvSpPr>
          <p:cNvPr id="12" name="Rechteck 11"/>
          <p:cNvSpPr/>
          <p:nvPr/>
        </p:nvSpPr>
        <p:spPr>
          <a:xfrm>
            <a:off x="6465167" y="5584208"/>
            <a:ext cx="4572000" cy="523220"/>
          </a:xfrm>
          <a:prstGeom prst="rect">
            <a:avLst/>
          </a:prstGeom>
        </p:spPr>
        <p:txBody>
          <a:bodyPr>
            <a:spAutoFit/>
          </a:bodyPr>
          <a:lstStyle/>
          <a:p>
            <a:pPr lvl="0"/>
            <a:r>
              <a:rPr lang="de-DE" sz="1400">
                <a:solidFill>
                  <a:srgbClr val="013476"/>
                </a:solidFill>
                <a:latin typeface="Arial Narrow" panose="020B0606020202030204" pitchFamily="34" charset="0"/>
              </a:rPr>
              <a:t>Abstand der Protonen </a:t>
            </a:r>
            <a:br>
              <a:rPr lang="de-DE" sz="1400">
                <a:solidFill>
                  <a:srgbClr val="013476"/>
                </a:solidFill>
                <a:latin typeface="Arial Narrow" panose="020B0606020202030204" pitchFamily="34" charset="0"/>
              </a:rPr>
            </a:br>
            <a:r>
              <a:rPr lang="de-DE" sz="1400">
                <a:solidFill>
                  <a:srgbClr val="013476"/>
                </a:solidFill>
                <a:latin typeface="Arial Narrow" panose="020B0606020202030204" pitchFamily="34" charset="0"/>
              </a:rPr>
              <a:t>zueinander ist r ~ 1 </a:t>
            </a:r>
            <a:r>
              <a:rPr lang="de-DE" sz="1400" err="1">
                <a:solidFill>
                  <a:srgbClr val="013476"/>
                </a:solidFill>
                <a:latin typeface="Arial Narrow" panose="020B0606020202030204" pitchFamily="34" charset="0"/>
              </a:rPr>
              <a:t>fm</a:t>
            </a:r>
            <a:endParaRPr lang="de-DE" sz="1400">
              <a:solidFill>
                <a:srgbClr val="013476"/>
              </a:solidFill>
              <a:latin typeface="Arial Narrow" panose="020B0606020202030204" pitchFamily="34" charset="0"/>
            </a:endParaRPr>
          </a:p>
        </p:txBody>
      </p:sp>
    </p:spTree>
    <p:extLst>
      <p:ext uri="{BB962C8B-B14F-4D97-AF65-F5344CB8AC3E}">
        <p14:creationId xmlns:p14="http://schemas.microsoft.com/office/powerpoint/2010/main" val="35319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nodePh="1">
                                  <p:stCondLst>
                                    <p:cond delay="0"/>
                                  </p:stCondLst>
                                  <p:endCondLst>
                                    <p:cond evt="begin" delay="0">
                                      <p:tn val="11"/>
                                    </p:cond>
                                  </p:endCondLst>
                                  <p:childTnLst>
                                    <p:set>
                                      <p:cBhvr>
                                        <p:cTn id="12" dur="1" fill="hold">
                                          <p:stCondLst>
                                            <p:cond delay="0"/>
                                          </p:stCondLst>
                                        </p:cTn>
                                        <p:tgtEl>
                                          <p:spTgt spid="13"/>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uppieren 39"/>
          <p:cNvGrpSpPr>
            <a:grpSpLocks/>
          </p:cNvGrpSpPr>
          <p:nvPr/>
        </p:nvGrpSpPr>
        <p:grpSpPr bwMode="auto">
          <a:xfrm>
            <a:off x="755202" y="2530668"/>
            <a:ext cx="3960813" cy="2241550"/>
            <a:chOff x="323528" y="3274364"/>
            <a:chExt cx="3960440" cy="2242868"/>
          </a:xfrm>
        </p:grpSpPr>
        <p:pic>
          <p:nvPicPr>
            <p:cNvPr id="13331" name="Grafik 23" descr="rutherford Kopie.jpg"/>
            <p:cNvPicPr>
              <a:picLocks noChangeAspect="1"/>
            </p:cNvPicPr>
            <p:nvPr/>
          </p:nvPicPr>
          <p:blipFill>
            <a:blip r:embed="rId3" cstate="print"/>
            <a:srcRect l="8255" b="17044"/>
            <a:stretch>
              <a:fillRect/>
            </a:stretch>
          </p:blipFill>
          <p:spPr bwMode="auto">
            <a:xfrm>
              <a:off x="347095" y="3274364"/>
              <a:ext cx="3936873" cy="2242868"/>
            </a:xfrm>
            <a:prstGeom prst="rect">
              <a:avLst/>
            </a:prstGeom>
            <a:noFill/>
            <a:ln w="9525">
              <a:noFill/>
              <a:miter lim="800000"/>
              <a:headEnd/>
              <a:tailEnd/>
            </a:ln>
          </p:spPr>
        </p:pic>
        <p:sp>
          <p:nvSpPr>
            <p:cNvPr id="13332" name="Textfeld 21"/>
            <p:cNvSpPr txBox="1">
              <a:spLocks noChangeArrowheads="1"/>
            </p:cNvSpPr>
            <p:nvPr/>
          </p:nvSpPr>
          <p:spPr bwMode="auto">
            <a:xfrm>
              <a:off x="323528" y="4221088"/>
              <a:ext cx="1112735" cy="369498"/>
            </a:xfrm>
            <a:prstGeom prst="rect">
              <a:avLst/>
            </a:prstGeom>
            <a:noFill/>
            <a:ln w="9525">
              <a:noFill/>
              <a:miter lim="800000"/>
              <a:headEnd/>
              <a:tailEnd/>
            </a:ln>
          </p:spPr>
          <p:txBody>
            <a:bodyPr>
              <a:spAutoFit/>
            </a:bodyPr>
            <a:lstStyle/>
            <a:p>
              <a:r>
                <a:rPr lang="el-GR">
                  <a:solidFill>
                    <a:srgbClr val="000000"/>
                  </a:solidFill>
                  <a:latin typeface="Times New Roman" pitchFamily="18" charset="0"/>
                  <a:cs typeface="Times New Roman" pitchFamily="18" charset="0"/>
                </a:rPr>
                <a:t>α</a:t>
              </a:r>
              <a:r>
                <a:rPr lang="de-DE">
                  <a:solidFill>
                    <a:srgbClr val="000000"/>
                  </a:solidFill>
                  <a:latin typeface="Arial Narrow" pitchFamily="34" charset="0"/>
                  <a:cs typeface="Times New Roman" pitchFamily="18" charset="0"/>
                </a:rPr>
                <a:t>-Strahler</a:t>
              </a:r>
              <a:endParaRPr lang="de-DE">
                <a:latin typeface="Arial Narrow" pitchFamily="34" charset="0"/>
              </a:endParaRPr>
            </a:p>
          </p:txBody>
        </p:sp>
        <p:sp>
          <p:nvSpPr>
            <p:cNvPr id="13333" name="Textfeld 22"/>
            <p:cNvSpPr txBox="1">
              <a:spLocks noChangeArrowheads="1"/>
            </p:cNvSpPr>
            <p:nvPr/>
          </p:nvSpPr>
          <p:spPr bwMode="auto">
            <a:xfrm>
              <a:off x="907256" y="5013176"/>
              <a:ext cx="1112735" cy="369498"/>
            </a:xfrm>
            <a:prstGeom prst="rect">
              <a:avLst/>
            </a:prstGeom>
            <a:noFill/>
            <a:ln w="9525">
              <a:noFill/>
              <a:miter lim="800000"/>
              <a:headEnd/>
              <a:tailEnd/>
            </a:ln>
          </p:spPr>
          <p:txBody>
            <a:bodyPr>
              <a:spAutoFit/>
            </a:bodyPr>
            <a:lstStyle/>
            <a:p>
              <a:r>
                <a:rPr lang="de-DE">
                  <a:solidFill>
                    <a:srgbClr val="000000"/>
                  </a:solidFill>
                  <a:latin typeface="Arial Narrow" pitchFamily="34" charset="0"/>
                  <a:cs typeface="Times New Roman" pitchFamily="18" charset="0"/>
                </a:rPr>
                <a:t>Detektor</a:t>
              </a:r>
              <a:endParaRPr lang="de-DE">
                <a:latin typeface="Arial Narrow" pitchFamily="34" charset="0"/>
              </a:endParaRPr>
            </a:p>
          </p:txBody>
        </p:sp>
        <p:sp>
          <p:nvSpPr>
            <p:cNvPr id="13334" name="Textfeld 24"/>
            <p:cNvSpPr txBox="1">
              <a:spLocks noChangeArrowheads="1"/>
            </p:cNvSpPr>
            <p:nvPr/>
          </p:nvSpPr>
          <p:spPr bwMode="auto">
            <a:xfrm>
              <a:off x="539552" y="4581128"/>
              <a:ext cx="1112735" cy="369498"/>
            </a:xfrm>
            <a:prstGeom prst="rect">
              <a:avLst/>
            </a:prstGeom>
            <a:noFill/>
            <a:ln w="9525">
              <a:noFill/>
              <a:miter lim="800000"/>
              <a:headEnd/>
              <a:tailEnd/>
            </a:ln>
          </p:spPr>
          <p:txBody>
            <a:bodyPr>
              <a:spAutoFit/>
            </a:bodyPr>
            <a:lstStyle/>
            <a:p>
              <a:r>
                <a:rPr lang="de-DE">
                  <a:solidFill>
                    <a:srgbClr val="000000"/>
                  </a:solidFill>
                  <a:latin typeface="Arial Narrow" pitchFamily="34" charset="0"/>
                  <a:cs typeface="Times New Roman" pitchFamily="18" charset="0"/>
                </a:rPr>
                <a:t>Goldfolie</a:t>
              </a:r>
              <a:endParaRPr lang="de-DE">
                <a:latin typeface="Arial Narrow" pitchFamily="34" charset="0"/>
              </a:endParaRPr>
            </a:p>
          </p:txBody>
        </p:sp>
        <p:cxnSp>
          <p:nvCxnSpPr>
            <p:cNvPr id="27" name="Gerade Verbindung mit Pfeil 26"/>
            <p:cNvCxnSpPr/>
            <p:nvPr/>
          </p:nvCxnSpPr>
          <p:spPr bwMode="auto">
            <a:xfrm>
              <a:off x="1402926" y="4767491"/>
              <a:ext cx="1284167"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Gerade Verbindung mit Pfeil 29"/>
            <p:cNvCxnSpPr/>
            <p:nvPr/>
          </p:nvCxnSpPr>
          <p:spPr bwMode="auto">
            <a:xfrm>
              <a:off x="1796589" y="5205899"/>
              <a:ext cx="687323" cy="1588"/>
            </a:xfrm>
            <a:prstGeom prst="straightConnector1">
              <a:avLst/>
            </a:prstGeom>
            <a:ln w="15875">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grpSp>
      <p:sp>
        <p:nvSpPr>
          <p:cNvPr id="24578" name="Titel 1"/>
          <p:cNvSpPr>
            <a:spLocks noGrp="1"/>
          </p:cNvSpPr>
          <p:nvPr>
            <p:ph type="title"/>
          </p:nvPr>
        </p:nvSpPr>
        <p:spPr/>
        <p:txBody>
          <a:bodyPr>
            <a:normAutofit/>
          </a:bodyPr>
          <a:lstStyle/>
          <a:p>
            <a:pPr>
              <a:tabLst>
                <a:tab pos="0" algn="l"/>
                <a:tab pos="457200" algn="l"/>
                <a:tab pos="914400" algn="l"/>
                <a:tab pos="1371600" algn="l"/>
                <a:tab pos="1828800" algn="l"/>
                <a:tab pos="2286000" algn="l"/>
                <a:tab pos="2743200" algn="l"/>
                <a:tab pos="3200400" algn="l"/>
                <a:tab pos="3657600" algn="l"/>
                <a:tab pos="4114800" algn="l"/>
                <a:tab pos="4572000" algn="l"/>
                <a:tab pos="5029200" algn="l"/>
                <a:tab pos="5486400" algn="l"/>
                <a:tab pos="5943600" algn="l"/>
                <a:tab pos="6400800" algn="l"/>
                <a:tab pos="6858000" algn="l"/>
                <a:tab pos="7315200" algn="l"/>
                <a:tab pos="7772400" algn="l"/>
                <a:tab pos="8229600" algn="l"/>
                <a:tab pos="8686800" algn="l"/>
                <a:tab pos="9144000" algn="l"/>
              </a:tabLst>
              <a:defRPr/>
            </a:pPr>
            <a:r>
              <a:rPr lang="de-DE" noProof="0" dirty="0"/>
              <a:t>Einschub: Experimenteller Nachweis von Quarks</a:t>
            </a:r>
            <a:endParaRPr lang="de-DE" noProof="0" dirty="0">
              <a:solidFill>
                <a:srgbClr val="1F497D"/>
              </a:solidFill>
              <a:latin typeface="Arial Narrow" pitchFamily="32" charset="0"/>
              <a:ea typeface="+mn-ea"/>
              <a:cs typeface="Arial Unicode MS" charset="0"/>
            </a:endParaRPr>
          </a:p>
        </p:txBody>
      </p:sp>
      <p:sp>
        <p:nvSpPr>
          <p:cNvPr id="26" name="Datumsplatzhalter 4"/>
          <p:cNvSpPr>
            <a:spLocks noGrp="1"/>
          </p:cNvSpPr>
          <p:nvPr>
            <p:ph type="dt" sz="half" idx="2"/>
          </p:nvPr>
        </p:nvSpPr>
        <p:spPr>
          <a:xfrm>
            <a:off x="628650" y="6356361"/>
            <a:ext cx="1135414" cy="365125"/>
          </a:xfrm>
        </p:spPr>
        <p:txBody>
          <a:bodyPr/>
          <a:lstStyle/>
          <a:p>
            <a:r>
              <a:rPr lang="de-DE"/>
              <a:t>04.10.2017</a:t>
            </a:r>
          </a:p>
        </p:txBody>
      </p:sp>
      <p:sp>
        <p:nvSpPr>
          <p:cNvPr id="28" name="Fußzeilenplatzhalter 5"/>
          <p:cNvSpPr>
            <a:spLocks noGrp="1"/>
          </p:cNvSpPr>
          <p:nvPr>
            <p:ph type="ftr" sz="quarter" idx="3"/>
          </p:nvPr>
        </p:nvSpPr>
        <p:spPr>
          <a:xfrm>
            <a:off x="1907704" y="6356360"/>
            <a:ext cx="5256584" cy="365125"/>
          </a:xfrm>
        </p:spPr>
        <p:txBody>
          <a:bodyPr/>
          <a:lstStyle/>
          <a:p>
            <a:r>
              <a:rPr lang="de-DE"/>
              <a:t>Forschung trifft Schule - Lehrerfortbildung Teilchenphysik - Dillingen</a:t>
            </a:r>
            <a:endParaRPr lang="de-DE" dirty="0"/>
          </a:p>
        </p:txBody>
      </p:sp>
      <p:sp>
        <p:nvSpPr>
          <p:cNvPr id="7" name="Foliennummernplatzhalter 6"/>
          <p:cNvSpPr>
            <a:spLocks noGrp="1"/>
          </p:cNvSpPr>
          <p:nvPr>
            <p:ph type="sldNum" sz="quarter" idx="12"/>
          </p:nvPr>
        </p:nvSpPr>
        <p:spPr>
          <a:xfrm>
            <a:off x="6457950" y="6356361"/>
            <a:ext cx="2057400" cy="365125"/>
          </a:xfrm>
          <a:prstGeom prst="rect">
            <a:avLst/>
          </a:prstGeom>
        </p:spPr>
        <p:txBody>
          <a:bodyPr/>
          <a:lstStyle/>
          <a:p>
            <a:fld id="{13EBA283-81CD-428D-9703-4AE41BDC50AA}" type="slidenum">
              <a:rPr lang="de-DE" smtClean="0"/>
              <a:pPr/>
              <a:t>19</a:t>
            </a:fld>
            <a:endParaRPr lang="de-DE"/>
          </a:p>
        </p:txBody>
      </p:sp>
      <p:sp>
        <p:nvSpPr>
          <p:cNvPr id="3" name="Textfeld 2"/>
          <p:cNvSpPr txBox="1">
            <a:spLocks noChangeArrowheads="1"/>
          </p:cNvSpPr>
          <p:nvPr/>
        </p:nvSpPr>
        <p:spPr bwMode="auto">
          <a:xfrm>
            <a:off x="684213" y="4733032"/>
            <a:ext cx="4071937" cy="1292225"/>
          </a:xfrm>
          <a:prstGeom prst="rect">
            <a:avLst/>
          </a:prstGeom>
          <a:noFill/>
          <a:ln w="9525">
            <a:noFill/>
            <a:miter lim="800000"/>
            <a:headEnd/>
            <a:tailEnd/>
          </a:ln>
        </p:spPr>
        <p:txBody>
          <a:bodyPr>
            <a:spAutoFit/>
          </a:bodyPr>
          <a:lstStyle/>
          <a:p>
            <a:pPr algn="ctr"/>
            <a:r>
              <a:rPr lang="de-DE" sz="2000" b="1" dirty="0">
                <a:solidFill>
                  <a:srgbClr val="013476"/>
                </a:solidFill>
                <a:latin typeface="Arial Narrow" pitchFamily="34" charset="0"/>
              </a:rPr>
              <a:t>Rutherford-Streuexperiment (1911)</a:t>
            </a:r>
          </a:p>
          <a:p>
            <a:pPr algn="ctr"/>
            <a:r>
              <a:rPr lang="de-DE" sz="2000" dirty="0">
                <a:solidFill>
                  <a:srgbClr val="013476"/>
                </a:solidFill>
                <a:latin typeface="Arial Narrow" pitchFamily="34" charset="0"/>
              </a:rPr>
              <a:t>Streuung von </a:t>
            </a:r>
            <a:r>
              <a:rPr lang="de-DE" sz="2000" dirty="0">
                <a:solidFill>
                  <a:srgbClr val="013476"/>
                </a:solidFill>
                <a:latin typeface="Symbol" panose="05050102010706020507" pitchFamily="18" charset="2"/>
                <a:cs typeface="Times New Roman" pitchFamily="18" charset="0"/>
              </a:rPr>
              <a:t>a</a:t>
            </a:r>
            <a:r>
              <a:rPr lang="de-DE" sz="2000" dirty="0">
                <a:solidFill>
                  <a:srgbClr val="013476"/>
                </a:solidFill>
                <a:latin typeface="Arial Narrow" pitchFamily="34" charset="0"/>
              </a:rPr>
              <a:t>-Teilchen an Goldatomen </a:t>
            </a:r>
            <a:br>
              <a:rPr lang="de-DE" sz="2000" dirty="0">
                <a:solidFill>
                  <a:srgbClr val="013476"/>
                </a:solidFill>
                <a:latin typeface="Arial Narrow" pitchFamily="34" charset="0"/>
              </a:rPr>
            </a:br>
            <a:r>
              <a:rPr lang="de-DE" sz="2000" dirty="0">
                <a:solidFill>
                  <a:srgbClr val="013476"/>
                </a:solidFill>
                <a:latin typeface="Arial Narrow" pitchFamily="34" charset="0"/>
              </a:rPr>
              <a:t>→ </a:t>
            </a:r>
            <a:r>
              <a:rPr lang="de-DE" sz="2000" dirty="0">
                <a:solidFill>
                  <a:srgbClr val="013476"/>
                </a:solidFill>
                <a:latin typeface="Arial Narrow" pitchFamily="34" charset="0"/>
                <a:sym typeface="Wingdings" pitchFamily="2" charset="2"/>
              </a:rPr>
              <a:t>Entdeckung des Atomkern</a:t>
            </a:r>
            <a:endParaRPr lang="de-DE" sz="2000" dirty="0">
              <a:solidFill>
                <a:srgbClr val="013476"/>
              </a:solidFill>
              <a:latin typeface="Arial Narrow" pitchFamily="34" charset="0"/>
            </a:endParaRPr>
          </a:p>
          <a:p>
            <a:endParaRPr lang="de-DE" dirty="0">
              <a:solidFill>
                <a:srgbClr val="013476"/>
              </a:solidFill>
            </a:endParaRPr>
          </a:p>
        </p:txBody>
      </p:sp>
      <p:sp>
        <p:nvSpPr>
          <p:cNvPr id="14" name="Textfeld 13"/>
          <p:cNvSpPr txBox="1">
            <a:spLocks noChangeArrowheads="1"/>
          </p:cNvSpPr>
          <p:nvPr/>
        </p:nvSpPr>
        <p:spPr bwMode="auto">
          <a:xfrm>
            <a:off x="5004048" y="4725144"/>
            <a:ext cx="4175125" cy="1016000"/>
          </a:xfrm>
          <a:prstGeom prst="rect">
            <a:avLst/>
          </a:prstGeom>
          <a:noFill/>
          <a:ln w="9525">
            <a:noFill/>
            <a:miter lim="800000"/>
            <a:headEnd/>
            <a:tailEnd/>
          </a:ln>
        </p:spPr>
        <p:txBody>
          <a:bodyPr>
            <a:spAutoFit/>
          </a:bodyPr>
          <a:lstStyle/>
          <a:p>
            <a:pPr algn="ctr"/>
            <a:r>
              <a:rPr lang="de-DE" sz="2000" b="1" dirty="0">
                <a:solidFill>
                  <a:srgbClr val="013476"/>
                </a:solidFill>
                <a:latin typeface="Arial Narrow" pitchFamily="34" charset="0"/>
              </a:rPr>
              <a:t>Experiment am SLAC (1969)</a:t>
            </a:r>
          </a:p>
          <a:p>
            <a:pPr algn="ctr"/>
            <a:r>
              <a:rPr lang="de-DE" sz="2000" dirty="0">
                <a:solidFill>
                  <a:srgbClr val="013476"/>
                </a:solidFill>
                <a:latin typeface="Arial Narrow" pitchFamily="34" charset="0"/>
              </a:rPr>
              <a:t>Streuung von Elektronen an Protonen</a:t>
            </a:r>
          </a:p>
          <a:p>
            <a:pPr algn="ctr"/>
            <a:r>
              <a:rPr lang="de-DE" sz="2000" dirty="0">
                <a:solidFill>
                  <a:srgbClr val="013476"/>
                </a:solidFill>
                <a:latin typeface="Arial Narrow" pitchFamily="34" charset="0"/>
              </a:rPr>
              <a:t>→ Entdeckung der </a:t>
            </a:r>
            <a:r>
              <a:rPr lang="de-DE" sz="2000" dirty="0">
                <a:solidFill>
                  <a:srgbClr val="013476"/>
                </a:solidFill>
                <a:latin typeface="Arial Narrow" pitchFamily="34" charset="0"/>
                <a:sym typeface="Wingdings" pitchFamily="2" charset="2"/>
              </a:rPr>
              <a:t>Quarks</a:t>
            </a:r>
            <a:endParaRPr lang="de-DE" dirty="0">
              <a:solidFill>
                <a:srgbClr val="013476"/>
              </a:solidFill>
            </a:endParaRPr>
          </a:p>
        </p:txBody>
      </p:sp>
      <p:grpSp>
        <p:nvGrpSpPr>
          <p:cNvPr id="6" name="Gruppieren 10"/>
          <p:cNvGrpSpPr>
            <a:grpSpLocks/>
          </p:cNvGrpSpPr>
          <p:nvPr/>
        </p:nvGrpSpPr>
        <p:grpSpPr bwMode="auto">
          <a:xfrm>
            <a:off x="5697328" y="2966107"/>
            <a:ext cx="2887663" cy="1239838"/>
            <a:chOff x="5645150" y="4149725"/>
            <a:chExt cx="2887663" cy="1239838"/>
          </a:xfrm>
        </p:grpSpPr>
        <p:pic>
          <p:nvPicPr>
            <p:cNvPr id="13323" name="Picture 5" descr="El-Prot_Streuung.png"/>
            <p:cNvPicPr>
              <a:picLocks noChangeAspect="1"/>
            </p:cNvPicPr>
            <p:nvPr/>
          </p:nvPicPr>
          <p:blipFill>
            <a:blip r:embed="rId4" cstate="print"/>
            <a:srcRect/>
            <a:stretch>
              <a:fillRect/>
            </a:stretch>
          </p:blipFill>
          <p:spPr bwMode="auto">
            <a:xfrm>
              <a:off x="5645150" y="4149725"/>
              <a:ext cx="2543175" cy="1239838"/>
            </a:xfrm>
            <a:prstGeom prst="rect">
              <a:avLst/>
            </a:prstGeom>
            <a:noFill/>
            <a:ln w="9525">
              <a:noFill/>
              <a:miter lim="800000"/>
              <a:headEnd/>
              <a:tailEnd/>
            </a:ln>
          </p:spPr>
        </p:pic>
        <p:sp>
          <p:nvSpPr>
            <p:cNvPr id="10" name="Rechteck 9"/>
            <p:cNvSpPr/>
            <p:nvPr/>
          </p:nvSpPr>
          <p:spPr>
            <a:xfrm>
              <a:off x="7956550" y="4149725"/>
              <a:ext cx="576263" cy="57467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a:defRPr/>
              </a:pPr>
              <a:endParaRPr lang="de-DE"/>
            </a:p>
          </p:txBody>
        </p:sp>
      </p:grpSp>
      <p:sp>
        <p:nvSpPr>
          <p:cNvPr id="8" name="Textfeld 7">
            <a:extLst>
              <a:ext uri="{FF2B5EF4-FFF2-40B4-BE49-F238E27FC236}">
                <a16:creationId xmlns:a16="http://schemas.microsoft.com/office/drawing/2014/main" id="{E9832040-A2CE-48F0-B60B-FBE9592A6FB6}"/>
              </a:ext>
            </a:extLst>
          </p:cNvPr>
          <p:cNvSpPr txBox="1"/>
          <p:nvPr/>
        </p:nvSpPr>
        <p:spPr>
          <a:xfrm>
            <a:off x="2228402" y="5913156"/>
            <a:ext cx="5186035" cy="341632"/>
          </a:xfrm>
          <a:prstGeom prst="rect">
            <a:avLst/>
          </a:prstGeom>
          <a:noFill/>
        </p:spPr>
        <p:txBody>
          <a:bodyPr wrap="none" rtlCol="0">
            <a:spAutoFit/>
          </a:bodyPr>
          <a:lstStyle/>
          <a:p>
            <a:pPr>
              <a:lnSpc>
                <a:spcPct val="90000"/>
              </a:lnSpc>
              <a:spcBef>
                <a:spcPts val="1000"/>
              </a:spcBef>
              <a:buClr>
                <a:srgbClr val="CCCC00"/>
              </a:buClr>
              <a:buSzPct val="90000"/>
            </a:pPr>
            <a:r>
              <a:rPr lang="de-DE" dirty="0">
                <a:solidFill>
                  <a:srgbClr val="003477"/>
                </a:solidFill>
                <a:latin typeface="Arial" panose="020B0604020202020204" pitchFamily="34" charset="0"/>
                <a:cs typeface="Arial" panose="020B0604020202020204" pitchFamily="34" charset="0"/>
              </a:rPr>
              <a:t>Mehr zu Forschungsmethoden gibt es morgen ;-)</a:t>
            </a:r>
          </a:p>
        </p:txBody>
      </p:sp>
    </p:spTree>
    <p:extLst>
      <p:ext uri="{BB962C8B-B14F-4D97-AF65-F5344CB8AC3E}">
        <p14:creationId xmlns:p14="http://schemas.microsoft.com/office/powerpoint/2010/main" val="167446775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4"/>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499"/>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utoUpdateAnimBg="0"/>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378" y="-243408"/>
            <a:ext cx="10210962" cy="7416824"/>
          </a:xfrm>
          <a:prstGeom prst="rect">
            <a:avLst/>
          </a:prstGeom>
        </p:spPr>
      </p:pic>
    </p:spTree>
    <p:extLst>
      <p:ext uri="{BB962C8B-B14F-4D97-AF65-F5344CB8AC3E}">
        <p14:creationId xmlns:p14="http://schemas.microsoft.com/office/powerpoint/2010/main" val="331666620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Bindung von Nukleonen</a:t>
            </a:r>
            <a:endParaRPr lang="de-DE" noProof="0"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20</a:t>
            </a:fld>
            <a:endParaRPr lang="de-DE"/>
          </a:p>
        </p:txBody>
      </p:sp>
      <p:sp>
        <p:nvSpPr>
          <p:cNvPr id="6" name="Textplatzhalter 5"/>
          <p:cNvSpPr>
            <a:spLocks noGrp="1"/>
          </p:cNvSpPr>
          <p:nvPr>
            <p:ph type="body" idx="1"/>
          </p:nvPr>
        </p:nvSpPr>
        <p:spPr/>
        <p:txBody>
          <a:bodyPr/>
          <a:lstStyle/>
          <a:p>
            <a:r>
              <a:rPr lang="de-DE" sz="2000" noProof="0" dirty="0"/>
              <a:t>Zusammenhalt von Nukleonen analog zur Elektronenpaarbindung bei Atomen</a:t>
            </a:r>
          </a:p>
          <a:p>
            <a:pPr lvl="1"/>
            <a:r>
              <a:rPr lang="de-DE" sz="1600" dirty="0"/>
              <a:t>Kurze Abstände: Nukleonen im Kern „teilen“ sich kurzzeitig ein Quark-Paar</a:t>
            </a:r>
          </a:p>
          <a:p>
            <a:pPr lvl="1"/>
            <a:r>
              <a:rPr lang="de-DE" sz="1600" dirty="0"/>
              <a:t>Größere Abstände: Austausch von Quarks („Pionen“)</a:t>
            </a:r>
          </a:p>
          <a:p>
            <a:pPr marL="0" indent="0">
              <a:buNone/>
            </a:pPr>
            <a:endParaRPr lang="de-DE" noProof="0" dirty="0"/>
          </a:p>
        </p:txBody>
      </p:sp>
      <p:sp>
        <p:nvSpPr>
          <p:cNvPr id="4" name="Datumsplatzhalter 3"/>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pPr algn="ctr"/>
            <a:r>
              <a:rPr lang="de-DE"/>
              <a:t>Forschung trifft Schule - Lehrerfortbildung Teilchenphysik - Dillingen</a:t>
            </a:r>
          </a:p>
        </p:txBody>
      </p:sp>
      <p:sp>
        <p:nvSpPr>
          <p:cNvPr id="8" name="Ellipse 7">
            <a:extLst>
              <a:ext uri="{FF2B5EF4-FFF2-40B4-BE49-F238E27FC236}">
                <a16:creationId xmlns:a16="http://schemas.microsoft.com/office/drawing/2014/main" id="{B13C2CA7-65AB-426C-B30F-666DF20ECE8C}"/>
              </a:ext>
            </a:extLst>
          </p:cNvPr>
          <p:cNvSpPr/>
          <p:nvPr/>
        </p:nvSpPr>
        <p:spPr>
          <a:xfrm>
            <a:off x="2992321" y="3598455"/>
            <a:ext cx="1800200" cy="1728192"/>
          </a:xfrm>
          <a:prstGeom prst="ellipse">
            <a:avLst/>
          </a:prstGeom>
          <a:noFill/>
          <a:ln w="34925">
            <a:solidFill>
              <a:srgbClr val="CDC30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9" name="Ellipse 8">
            <a:extLst>
              <a:ext uri="{FF2B5EF4-FFF2-40B4-BE49-F238E27FC236}">
                <a16:creationId xmlns:a16="http://schemas.microsoft.com/office/drawing/2014/main" id="{F48DB47F-A8F5-4C27-9767-E1DF63FFC493}"/>
              </a:ext>
            </a:extLst>
          </p:cNvPr>
          <p:cNvSpPr/>
          <p:nvPr/>
        </p:nvSpPr>
        <p:spPr>
          <a:xfrm>
            <a:off x="4139952" y="3598455"/>
            <a:ext cx="1800200" cy="1728192"/>
          </a:xfrm>
          <a:prstGeom prst="ellipse">
            <a:avLst/>
          </a:prstGeom>
          <a:noFill/>
          <a:ln w="34925">
            <a:solidFill>
              <a:srgbClr val="CDC30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0" name="Ellipse 9">
            <a:extLst>
              <a:ext uri="{FF2B5EF4-FFF2-40B4-BE49-F238E27FC236}">
                <a16:creationId xmlns:a16="http://schemas.microsoft.com/office/drawing/2014/main" id="{CF00C4C9-1BE1-4337-82F7-FDC0809CEEA7}"/>
              </a:ext>
            </a:extLst>
          </p:cNvPr>
          <p:cNvSpPr/>
          <p:nvPr/>
        </p:nvSpPr>
        <p:spPr>
          <a:xfrm>
            <a:off x="5152561" y="4030503"/>
            <a:ext cx="72008" cy="68272"/>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1" name="Ellipse 10">
            <a:extLst>
              <a:ext uri="{FF2B5EF4-FFF2-40B4-BE49-F238E27FC236}">
                <a16:creationId xmlns:a16="http://schemas.microsoft.com/office/drawing/2014/main" id="{1EE85083-A5E3-4559-AD2D-DC6F0FF1EB6F}"/>
              </a:ext>
            </a:extLst>
          </p:cNvPr>
          <p:cNvSpPr/>
          <p:nvPr/>
        </p:nvSpPr>
        <p:spPr>
          <a:xfrm>
            <a:off x="5512601" y="4822591"/>
            <a:ext cx="72008" cy="68272"/>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Ellipse 11">
            <a:extLst>
              <a:ext uri="{FF2B5EF4-FFF2-40B4-BE49-F238E27FC236}">
                <a16:creationId xmlns:a16="http://schemas.microsoft.com/office/drawing/2014/main" id="{39116B5F-BC12-408C-8CED-FDEAF68F7538}"/>
              </a:ext>
            </a:extLst>
          </p:cNvPr>
          <p:cNvSpPr/>
          <p:nvPr/>
        </p:nvSpPr>
        <p:spPr>
          <a:xfrm>
            <a:off x="4360473" y="4122958"/>
            <a:ext cx="72008" cy="68272"/>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3" name="Ellipse 12">
            <a:extLst>
              <a:ext uri="{FF2B5EF4-FFF2-40B4-BE49-F238E27FC236}">
                <a16:creationId xmlns:a16="http://schemas.microsoft.com/office/drawing/2014/main" id="{F4D34C48-1F62-4CC1-A2ED-9031AE5F6C7C}"/>
              </a:ext>
            </a:extLst>
          </p:cNvPr>
          <p:cNvSpPr/>
          <p:nvPr/>
        </p:nvSpPr>
        <p:spPr>
          <a:xfrm>
            <a:off x="4468485" y="4754319"/>
            <a:ext cx="72008" cy="68272"/>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5" name="Ellipse 14">
            <a:extLst>
              <a:ext uri="{FF2B5EF4-FFF2-40B4-BE49-F238E27FC236}">
                <a16:creationId xmlns:a16="http://schemas.microsoft.com/office/drawing/2014/main" id="{06D4D64E-90B5-414E-8D02-3B6D66ACF336}"/>
              </a:ext>
            </a:extLst>
          </p:cNvPr>
          <p:cNvSpPr/>
          <p:nvPr/>
        </p:nvSpPr>
        <p:spPr>
          <a:xfrm>
            <a:off x="3671900" y="4895590"/>
            <a:ext cx="72008" cy="68272"/>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6" name="Ellipse 15">
            <a:extLst>
              <a:ext uri="{FF2B5EF4-FFF2-40B4-BE49-F238E27FC236}">
                <a16:creationId xmlns:a16="http://schemas.microsoft.com/office/drawing/2014/main" id="{C344CB4F-5EC8-4731-BB08-0B8B28057020}"/>
              </a:ext>
            </a:extLst>
          </p:cNvPr>
          <p:cNvSpPr/>
          <p:nvPr/>
        </p:nvSpPr>
        <p:spPr>
          <a:xfrm>
            <a:off x="3563915" y="3857527"/>
            <a:ext cx="72008" cy="68272"/>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Ellipse 16">
            <a:extLst>
              <a:ext uri="{FF2B5EF4-FFF2-40B4-BE49-F238E27FC236}">
                <a16:creationId xmlns:a16="http://schemas.microsoft.com/office/drawing/2014/main" id="{26790FA2-779F-4C4C-9958-FFB9273A4F40}"/>
              </a:ext>
            </a:extLst>
          </p:cNvPr>
          <p:cNvSpPr/>
          <p:nvPr/>
        </p:nvSpPr>
        <p:spPr>
          <a:xfrm>
            <a:off x="2241373" y="5556904"/>
            <a:ext cx="72008" cy="68272"/>
          </a:xfrm>
          <a:prstGeom prst="ellipse">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8" name="Textfeld 17">
            <a:extLst>
              <a:ext uri="{FF2B5EF4-FFF2-40B4-BE49-F238E27FC236}">
                <a16:creationId xmlns:a16="http://schemas.microsoft.com/office/drawing/2014/main" id="{5FBBD284-FCC2-40DD-8B7E-E1FC6D0E8BAB}"/>
              </a:ext>
            </a:extLst>
          </p:cNvPr>
          <p:cNvSpPr txBox="1"/>
          <p:nvPr/>
        </p:nvSpPr>
        <p:spPr>
          <a:xfrm>
            <a:off x="2313381" y="5447924"/>
            <a:ext cx="671979" cy="286232"/>
          </a:xfrm>
          <a:prstGeom prst="rect">
            <a:avLst/>
          </a:prstGeom>
          <a:noFill/>
        </p:spPr>
        <p:txBody>
          <a:bodyPr wrap="none" rtlCol="0">
            <a:spAutoFit/>
          </a:bodyPr>
          <a:lstStyle/>
          <a:p>
            <a:pPr>
              <a:lnSpc>
                <a:spcPct val="90000"/>
              </a:lnSpc>
              <a:spcBef>
                <a:spcPts val="1000"/>
              </a:spcBef>
              <a:buClr>
                <a:srgbClr val="CCCC00"/>
              </a:buClr>
              <a:buSzPct val="90000"/>
            </a:pPr>
            <a:r>
              <a:rPr lang="en-US" sz="1400">
                <a:solidFill>
                  <a:srgbClr val="013476"/>
                </a:solidFill>
                <a:latin typeface="Arial" panose="020B0604020202020204" pitchFamily="34" charset="0"/>
                <a:cs typeface="Arial" panose="020B0604020202020204" pitchFamily="34" charset="0"/>
              </a:rPr>
              <a:t>Quark</a:t>
            </a:r>
            <a:endParaRPr lang="de-DE" sz="1400">
              <a:solidFill>
                <a:srgbClr val="013476"/>
              </a:solidFill>
              <a:latin typeface="Arial" panose="020B0604020202020204" pitchFamily="34" charset="0"/>
              <a:cs typeface="Arial" panose="020B0604020202020204" pitchFamily="34" charset="0"/>
            </a:endParaRPr>
          </a:p>
        </p:txBody>
      </p:sp>
      <p:sp>
        <p:nvSpPr>
          <p:cNvPr id="19" name="Textfeld 18">
            <a:extLst>
              <a:ext uri="{FF2B5EF4-FFF2-40B4-BE49-F238E27FC236}">
                <a16:creationId xmlns:a16="http://schemas.microsoft.com/office/drawing/2014/main" id="{595A76C1-822F-4B5D-A4CB-E5861E57237D}"/>
              </a:ext>
            </a:extLst>
          </p:cNvPr>
          <p:cNvSpPr txBox="1"/>
          <p:nvPr/>
        </p:nvSpPr>
        <p:spPr>
          <a:xfrm>
            <a:off x="3274285" y="5591040"/>
            <a:ext cx="841897" cy="286232"/>
          </a:xfrm>
          <a:prstGeom prst="rect">
            <a:avLst/>
          </a:prstGeom>
          <a:noFill/>
        </p:spPr>
        <p:txBody>
          <a:bodyPr wrap="none" rtlCol="0">
            <a:spAutoFit/>
          </a:bodyPr>
          <a:lstStyle/>
          <a:p>
            <a:pPr>
              <a:lnSpc>
                <a:spcPct val="90000"/>
              </a:lnSpc>
              <a:spcBef>
                <a:spcPts val="1000"/>
              </a:spcBef>
              <a:buClr>
                <a:srgbClr val="CCCC00"/>
              </a:buClr>
              <a:buSzPct val="90000"/>
            </a:pPr>
            <a:r>
              <a:rPr lang="en-US" sz="1400" err="1">
                <a:solidFill>
                  <a:srgbClr val="013476"/>
                </a:solidFill>
                <a:latin typeface="Arial" panose="020B0604020202020204" pitchFamily="34" charset="0"/>
                <a:cs typeface="Arial" panose="020B0604020202020204" pitchFamily="34" charset="0"/>
              </a:rPr>
              <a:t>Nukleon</a:t>
            </a:r>
            <a:endParaRPr lang="de-DE" sz="1400">
              <a:solidFill>
                <a:srgbClr val="013476"/>
              </a:solidFill>
              <a:latin typeface="Arial" panose="020B0604020202020204" pitchFamily="34" charset="0"/>
              <a:cs typeface="Arial" panose="020B0604020202020204" pitchFamily="34" charset="0"/>
            </a:endParaRPr>
          </a:p>
        </p:txBody>
      </p:sp>
      <p:sp>
        <p:nvSpPr>
          <p:cNvPr id="20" name="Textfeld 19">
            <a:extLst>
              <a:ext uri="{FF2B5EF4-FFF2-40B4-BE49-F238E27FC236}">
                <a16:creationId xmlns:a16="http://schemas.microsoft.com/office/drawing/2014/main" id="{711F9C86-ABED-40E7-9B8C-0132A284ABE8}"/>
              </a:ext>
            </a:extLst>
          </p:cNvPr>
          <p:cNvSpPr txBox="1"/>
          <p:nvPr/>
        </p:nvSpPr>
        <p:spPr>
          <a:xfrm>
            <a:off x="4789326" y="5591040"/>
            <a:ext cx="841897" cy="286232"/>
          </a:xfrm>
          <a:prstGeom prst="rect">
            <a:avLst/>
          </a:prstGeom>
          <a:noFill/>
        </p:spPr>
        <p:txBody>
          <a:bodyPr wrap="none" rtlCol="0">
            <a:spAutoFit/>
          </a:bodyPr>
          <a:lstStyle/>
          <a:p>
            <a:pPr>
              <a:lnSpc>
                <a:spcPct val="90000"/>
              </a:lnSpc>
              <a:spcBef>
                <a:spcPts val="1000"/>
              </a:spcBef>
              <a:buClr>
                <a:srgbClr val="CCCC00"/>
              </a:buClr>
              <a:buSzPct val="90000"/>
            </a:pPr>
            <a:r>
              <a:rPr lang="en-US" sz="1400" err="1">
                <a:solidFill>
                  <a:srgbClr val="013476"/>
                </a:solidFill>
                <a:latin typeface="Arial" panose="020B0604020202020204" pitchFamily="34" charset="0"/>
                <a:cs typeface="Arial" panose="020B0604020202020204" pitchFamily="34" charset="0"/>
              </a:rPr>
              <a:t>Nukleon</a:t>
            </a:r>
            <a:endParaRPr lang="de-DE" sz="1400">
              <a:solidFill>
                <a:srgbClr val="013476"/>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8255744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Schwache Wechselwirkung</a:t>
            </a:r>
          </a:p>
        </p:txBody>
      </p:sp>
      <p:sp>
        <p:nvSpPr>
          <p:cNvPr id="8" name="Foliennummernplatzhalter 7"/>
          <p:cNvSpPr>
            <a:spLocks noGrp="1"/>
          </p:cNvSpPr>
          <p:nvPr>
            <p:ph type="sldNum" sz="quarter" idx="12"/>
          </p:nvPr>
        </p:nvSpPr>
        <p:spPr>
          <a:prstGeom prst="rect">
            <a:avLst/>
          </a:prstGeom>
        </p:spPr>
        <p:txBody>
          <a:bodyPr/>
          <a:lstStyle/>
          <a:p>
            <a:fld id="{13EBA283-81CD-428D-9703-4AE41BDC50AA}" type="slidenum">
              <a:rPr lang="de-DE" smtClean="0"/>
              <a:pPr/>
              <a:t>21</a:t>
            </a:fld>
            <a:endParaRPr lang="de-DE"/>
          </a:p>
        </p:txBody>
      </p:sp>
      <p:sp>
        <p:nvSpPr>
          <p:cNvPr id="12" name="Textplatzhalter 11"/>
          <p:cNvSpPr>
            <a:spLocks noGrp="1"/>
          </p:cNvSpPr>
          <p:nvPr>
            <p:ph type="body" idx="1"/>
          </p:nvPr>
        </p:nvSpPr>
        <p:spPr/>
        <p:txBody>
          <a:bodyPr/>
          <a:lstStyle/>
          <a:p>
            <a:r>
              <a:rPr lang="de-DE" noProof="0" dirty="0"/>
              <a:t>Warum scheint die Sonne?</a:t>
            </a:r>
          </a:p>
          <a:p>
            <a:pPr lvl="1"/>
            <a:r>
              <a:rPr lang="de-DE" noProof="0" dirty="0"/>
              <a:t>4 Protonen fusionieren zu </a:t>
            </a:r>
            <a:r>
              <a:rPr lang="de-DE" baseline="30000" noProof="0" dirty="0"/>
              <a:t>4</a:t>
            </a:r>
            <a:r>
              <a:rPr lang="de-DE" noProof="0" dirty="0"/>
              <a:t>He + 2e</a:t>
            </a:r>
            <a:r>
              <a:rPr lang="de-DE" baseline="30000" noProof="0" dirty="0"/>
              <a:t>+</a:t>
            </a:r>
            <a:r>
              <a:rPr lang="de-DE" noProof="0" dirty="0"/>
              <a:t> + 2</a:t>
            </a:r>
            <a:r>
              <a:rPr lang="de-DE" noProof="0" dirty="0">
                <a:latin typeface="Symbol" panose="05050102010706020507" pitchFamily="18" charset="2"/>
              </a:rPr>
              <a:t>n</a:t>
            </a:r>
            <a:r>
              <a:rPr lang="de-DE" baseline="-25000" noProof="0" dirty="0"/>
              <a:t>e</a:t>
            </a:r>
            <a:r>
              <a:rPr lang="de-DE" noProof="0" dirty="0"/>
              <a:t> </a:t>
            </a:r>
          </a:p>
          <a:p>
            <a:pPr lvl="1"/>
            <a:r>
              <a:rPr lang="de-DE" noProof="0" dirty="0"/>
              <a:t>Wie „verwandelt“ sich ein Proton in ein Neutron?</a:t>
            </a:r>
            <a:br>
              <a:rPr lang="de-DE" noProof="0" dirty="0"/>
            </a:br>
            <a:endParaRPr lang="de-DE" b="1" u="sng" noProof="0" dirty="0"/>
          </a:p>
          <a:p>
            <a:r>
              <a:rPr lang="de-DE" b="1" u="sng" noProof="0" dirty="0"/>
              <a:t>Einführung:</a:t>
            </a:r>
            <a:r>
              <a:rPr lang="de-DE" b="1" noProof="0" dirty="0"/>
              <a:t> </a:t>
            </a:r>
            <a:br>
              <a:rPr lang="de-DE" b="1" noProof="0" dirty="0"/>
            </a:br>
            <a:r>
              <a:rPr lang="de-DE" sz="2000" noProof="0" dirty="0"/>
              <a:t>schwache Wechselwirkung</a:t>
            </a:r>
            <a:br>
              <a:rPr lang="de-DE" sz="2000" noProof="0" dirty="0"/>
            </a:br>
            <a:r>
              <a:rPr lang="de-DE" sz="2000" noProof="0" dirty="0"/>
              <a:t>(z.B. Quarks der Nukleonen bei</a:t>
            </a:r>
            <a:br>
              <a:rPr lang="de-DE" sz="2000" noProof="0" dirty="0"/>
            </a:br>
            <a:r>
              <a:rPr lang="de-DE" sz="2000" noProof="0" dirty="0"/>
              <a:t> </a:t>
            </a:r>
            <a:r>
              <a:rPr lang="de-DE" sz="2000" dirty="0"/>
              <a:t>r ~ 0.001 </a:t>
            </a:r>
            <a:r>
              <a:rPr lang="de-DE" sz="2000" dirty="0" err="1"/>
              <a:t>fm</a:t>
            </a:r>
            <a:r>
              <a:rPr lang="de-DE" sz="2000" noProof="0" dirty="0"/>
              <a:t>) </a:t>
            </a:r>
          </a:p>
          <a:p>
            <a:pPr lvl="1"/>
            <a:r>
              <a:rPr lang="de-DE" dirty="0"/>
              <a:t>z.B. </a:t>
            </a:r>
            <a:r>
              <a:rPr lang="de-DE" dirty="0">
                <a:latin typeface="Symbol" panose="05050102010706020507" pitchFamily="18" charset="2"/>
              </a:rPr>
              <a:t>b</a:t>
            </a:r>
            <a:r>
              <a:rPr lang="de-DE" baseline="30000" dirty="0"/>
              <a:t>+</a:t>
            </a:r>
            <a:r>
              <a:rPr lang="de-DE" dirty="0"/>
              <a:t>-Umwandlung</a:t>
            </a:r>
            <a:br>
              <a:rPr lang="de-DE" dirty="0"/>
            </a:br>
            <a:r>
              <a:rPr lang="de-DE" dirty="0"/>
              <a:t>4p → </a:t>
            </a:r>
            <a:r>
              <a:rPr lang="de-DE" baseline="30000" dirty="0"/>
              <a:t>4</a:t>
            </a:r>
            <a:r>
              <a:rPr lang="de-DE" dirty="0"/>
              <a:t>He + 2e</a:t>
            </a:r>
            <a:r>
              <a:rPr lang="de-DE" baseline="30000" dirty="0"/>
              <a:t>+</a:t>
            </a:r>
            <a:r>
              <a:rPr lang="de-DE" dirty="0"/>
              <a:t> + 2</a:t>
            </a:r>
            <a:r>
              <a:rPr lang="de-DE" dirty="0">
                <a:latin typeface="Symbol" panose="05050102010706020507" pitchFamily="18" charset="2"/>
              </a:rPr>
              <a:t>n</a:t>
            </a:r>
            <a:r>
              <a:rPr lang="de-DE" baseline="-25000" dirty="0"/>
              <a:t>e</a:t>
            </a:r>
            <a:r>
              <a:rPr lang="de-DE" dirty="0"/>
              <a:t> </a:t>
            </a:r>
            <a:br>
              <a:rPr lang="de-DE" dirty="0"/>
            </a:br>
            <a:br>
              <a:rPr lang="de-DE" noProof="0" dirty="0"/>
            </a:br>
            <a:endParaRPr lang="de-DE" noProof="0" dirty="0"/>
          </a:p>
          <a:p>
            <a:endParaRPr lang="de-DE" noProof="0" dirty="0"/>
          </a:p>
        </p:txBody>
      </p:sp>
      <p:sp>
        <p:nvSpPr>
          <p:cNvPr id="5" name="Datumsplatzhalter 4"/>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sp>
        <p:nvSpPr>
          <p:cNvPr id="13" name="Textplatzhalter 5"/>
          <p:cNvSpPr txBox="1">
            <a:spLocks/>
          </p:cNvSpPr>
          <p:nvPr/>
        </p:nvSpPr>
        <p:spPr>
          <a:xfrm>
            <a:off x="6228184" y="1925121"/>
            <a:ext cx="2170084" cy="799507"/>
          </a:xfrm>
          <a:prstGeom prst="rect">
            <a:avLst/>
          </a:prstGeom>
          <a:ln>
            <a:noFill/>
          </a:ln>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dirty="0"/>
          </a:p>
          <a:p>
            <a:pPr marL="0" indent="0">
              <a:buNone/>
            </a:pPr>
            <a:endParaRPr lang="de-DE" dirty="0"/>
          </a:p>
        </p:txBody>
      </p:sp>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37260" y="3323894"/>
            <a:ext cx="4502530" cy="3151774"/>
          </a:xfrm>
          <a:prstGeom prst="rect">
            <a:avLst/>
          </a:prstGeom>
          <a:ln>
            <a:noFill/>
          </a:ln>
        </p:spPr>
      </p:pic>
      <p:sp>
        <p:nvSpPr>
          <p:cNvPr id="22" name="Textplatzhalter 5"/>
          <p:cNvSpPr txBox="1">
            <a:spLocks/>
          </p:cNvSpPr>
          <p:nvPr/>
        </p:nvSpPr>
        <p:spPr>
          <a:xfrm>
            <a:off x="971600" y="1952767"/>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sz="2000">
              <a:solidFill>
                <a:srgbClr val="013476"/>
              </a:solidFill>
            </a:endParaRPr>
          </a:p>
        </p:txBody>
      </p:sp>
      <p:pic>
        <p:nvPicPr>
          <p:cNvPr id="23" name="Grafik 2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504535" y="677848"/>
            <a:ext cx="1246632" cy="649224"/>
          </a:xfrm>
          <a:prstGeom prst="rect">
            <a:avLst/>
          </a:prstGeom>
        </p:spPr>
      </p:pic>
    </p:spTree>
    <p:extLst>
      <p:ext uri="{BB962C8B-B14F-4D97-AF65-F5344CB8AC3E}">
        <p14:creationId xmlns:p14="http://schemas.microsoft.com/office/powerpoint/2010/main" val="168758440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992888" cy="1325563"/>
          </a:xfrm>
        </p:spPr>
        <p:txBody>
          <a:bodyPr/>
          <a:lstStyle/>
          <a:p>
            <a:r>
              <a:rPr lang="de-DE" noProof="0" dirty="0"/>
              <a:t>Die 4 fundamentalen Wechselwirkungen</a:t>
            </a:r>
          </a:p>
        </p:txBody>
      </p:sp>
      <p:sp>
        <p:nvSpPr>
          <p:cNvPr id="12" name="Foliennummernplatzhalter 11"/>
          <p:cNvSpPr>
            <a:spLocks noGrp="1"/>
          </p:cNvSpPr>
          <p:nvPr>
            <p:ph type="sldNum" sz="quarter" idx="12"/>
          </p:nvPr>
        </p:nvSpPr>
        <p:spPr>
          <a:prstGeom prst="rect">
            <a:avLst/>
          </a:prstGeom>
        </p:spPr>
        <p:txBody>
          <a:bodyPr/>
          <a:lstStyle/>
          <a:p>
            <a:fld id="{13EBA283-81CD-428D-9703-4AE41BDC50AA}" type="slidenum">
              <a:rPr lang="de-DE" smtClean="0"/>
              <a:pPr/>
              <a:t>22</a:t>
            </a:fld>
            <a:endParaRPr lang="de-DE"/>
          </a:p>
        </p:txBody>
      </p:sp>
      <p:sp>
        <p:nvSpPr>
          <p:cNvPr id="8" name="Datumsplatzhalter 7"/>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0494" y="4469655"/>
            <a:ext cx="2622854" cy="1836000"/>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2119" y="4473320"/>
            <a:ext cx="2622854" cy="1836000"/>
          </a:xfrm>
          <a:prstGeom prst="rect">
            <a:avLst/>
          </a:prstGeom>
          <a:ln>
            <a:noFill/>
          </a:ln>
        </p:spPr>
      </p:pic>
      <p:sp>
        <p:nvSpPr>
          <p:cNvPr id="10" name="Textplatzhalter 5"/>
          <p:cNvSpPr txBox="1">
            <a:spLocks/>
          </p:cNvSpPr>
          <p:nvPr/>
        </p:nvSpPr>
        <p:spPr>
          <a:xfrm>
            <a:off x="5194033" y="1776170"/>
            <a:ext cx="1769513"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Gravitation</a:t>
            </a:r>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2502" y="2165399"/>
            <a:ext cx="2622854" cy="1836000"/>
          </a:xfrm>
          <a:prstGeom prst="rect">
            <a:avLst/>
          </a:prstGeom>
          <a:ln>
            <a:noFill/>
          </a:ln>
        </p:spPr>
      </p:pic>
      <p:sp>
        <p:nvSpPr>
          <p:cNvPr id="13" name="Textplatzhalter 5"/>
          <p:cNvSpPr txBox="1">
            <a:spLocks/>
          </p:cNvSpPr>
          <p:nvPr/>
        </p:nvSpPr>
        <p:spPr>
          <a:xfrm>
            <a:off x="5292080" y="4109415"/>
            <a:ext cx="2088232" cy="7995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Starke WW</a:t>
            </a:r>
          </a:p>
          <a:p>
            <a:endParaRPr lang="de-DE"/>
          </a:p>
          <a:p>
            <a:pPr marL="0" indent="0">
              <a:buNone/>
            </a:pPr>
            <a:endParaRPr lang="de-DE"/>
          </a:p>
        </p:txBody>
      </p:sp>
      <p:sp>
        <p:nvSpPr>
          <p:cNvPr id="14" name="Textplatzhalter 5"/>
          <p:cNvSpPr txBox="1">
            <a:spLocks/>
          </p:cNvSpPr>
          <p:nvPr/>
        </p:nvSpPr>
        <p:spPr>
          <a:xfrm>
            <a:off x="899592" y="4109415"/>
            <a:ext cx="2232248" cy="9448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Schwache WW</a:t>
            </a:r>
          </a:p>
        </p:txBody>
      </p:sp>
      <p:pic>
        <p:nvPicPr>
          <p:cNvPr id="15" name="Picture 2"/>
          <p:cNvPicPr>
            <a:picLocks noChangeAspect="1" noChangeArrowheads="1"/>
          </p:cNvPicPr>
          <p:nvPr/>
        </p:nvPicPr>
        <p:blipFill>
          <a:blip r:embed="rId6" cstate="print"/>
          <a:srcRect/>
          <a:stretch>
            <a:fillRect/>
          </a:stretch>
        </p:blipFill>
        <p:spPr bwMode="auto">
          <a:xfrm>
            <a:off x="5580112" y="2173287"/>
            <a:ext cx="2622854" cy="1835998"/>
          </a:xfrm>
          <a:prstGeom prst="rect">
            <a:avLst/>
          </a:prstGeom>
          <a:noFill/>
          <a:ln w="9525">
            <a:noFill/>
            <a:miter lim="800000"/>
            <a:headEnd/>
            <a:tailEnd/>
          </a:ln>
          <a:effectLst/>
        </p:spPr>
      </p:pic>
      <p:sp>
        <p:nvSpPr>
          <p:cNvPr id="16" name="Textplatzhalter 5"/>
          <p:cNvSpPr txBox="1">
            <a:spLocks/>
          </p:cNvSpPr>
          <p:nvPr/>
        </p:nvSpPr>
        <p:spPr>
          <a:xfrm>
            <a:off x="938599" y="1783824"/>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Elektromagnetische WW</a:t>
            </a:r>
          </a:p>
        </p:txBody>
      </p:sp>
    </p:spTree>
    <p:extLst>
      <p:ext uri="{BB962C8B-B14F-4D97-AF65-F5344CB8AC3E}">
        <p14:creationId xmlns:p14="http://schemas.microsoft.com/office/powerpoint/2010/main" val="169789059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Vergleich der potenziellen Energien</a:t>
            </a:r>
          </a:p>
        </p:txBody>
      </p:sp>
      <p:sp>
        <p:nvSpPr>
          <p:cNvPr id="6" name="Foliennummernplatzhalter 5"/>
          <p:cNvSpPr>
            <a:spLocks noGrp="1"/>
          </p:cNvSpPr>
          <p:nvPr>
            <p:ph type="sldNum" sz="quarter" idx="12"/>
          </p:nvPr>
        </p:nvSpPr>
        <p:spPr>
          <a:prstGeom prst="rect">
            <a:avLst/>
          </a:prstGeom>
        </p:spPr>
        <p:txBody>
          <a:bodyPr/>
          <a:lstStyle/>
          <a:p>
            <a:fld id="{13EBA283-81CD-428D-9703-4AE41BDC50AA}" type="slidenum">
              <a:rPr lang="de-DE" smtClean="0"/>
              <a:pPr/>
              <a:t>23</a:t>
            </a:fld>
            <a:endParaRPr lang="de-DE"/>
          </a:p>
        </p:txBody>
      </p:sp>
      <p:sp>
        <p:nvSpPr>
          <p:cNvPr id="5" name="Datumsplatzhalter 4"/>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15" name="Grafik 1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971600" y="1556792"/>
            <a:ext cx="6686458" cy="4680520"/>
          </a:xfrm>
          <a:prstGeom prst="rect">
            <a:avLst/>
          </a:prstGeom>
        </p:spPr>
      </p:pic>
    </p:spTree>
    <p:extLst>
      <p:ext uri="{BB962C8B-B14F-4D97-AF65-F5344CB8AC3E}">
        <p14:creationId xmlns:p14="http://schemas.microsoft.com/office/powerpoint/2010/main" val="5580958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descr="Potenziale bin geringem Radius.png"/>
          <p:cNvPicPr>
            <a:picLocks noChangeAspect="1"/>
          </p:cNvPicPr>
          <p:nvPr/>
        </p:nvPicPr>
        <p:blipFill>
          <a:blip r:embed="rId3" cstate="print"/>
          <a:stretch>
            <a:fillRect/>
          </a:stretch>
        </p:blipFill>
        <p:spPr>
          <a:xfrm>
            <a:off x="251519" y="1988840"/>
            <a:ext cx="5919465" cy="4032448"/>
          </a:xfrm>
          <a:prstGeom prst="rect">
            <a:avLst/>
          </a:prstGeom>
        </p:spPr>
      </p:pic>
      <p:sp>
        <p:nvSpPr>
          <p:cNvPr id="2" name="Titel 1"/>
          <p:cNvSpPr>
            <a:spLocks noGrp="1"/>
          </p:cNvSpPr>
          <p:nvPr>
            <p:ph type="title"/>
          </p:nvPr>
        </p:nvSpPr>
        <p:spPr>
          <a:xfrm>
            <a:off x="539552" y="548680"/>
            <a:ext cx="8856984" cy="1325563"/>
          </a:xfrm>
        </p:spPr>
        <p:txBody>
          <a:bodyPr/>
          <a:lstStyle/>
          <a:p>
            <a:r>
              <a:rPr lang="de-DE" sz="2400" noProof="0" dirty="0"/>
              <a:t>Vergleich der potenziellen Energien bei sehr kleinen Abständen</a:t>
            </a:r>
            <a:br>
              <a:rPr lang="de-DE" sz="2400" noProof="0" dirty="0"/>
            </a:br>
            <a:r>
              <a:rPr lang="de-DE" sz="2400" noProof="0" dirty="0"/>
              <a:t>      (Achsen jeweils mit Faktor 25 gedehnt </a:t>
            </a:r>
            <a:r>
              <a:rPr lang="de-DE" sz="2400" noProof="0" dirty="0" err="1"/>
              <a:t>bzw</a:t>
            </a:r>
            <a:r>
              <a:rPr lang="de-DE" sz="2400" noProof="0" dirty="0"/>
              <a:t> gestaucht)</a:t>
            </a:r>
          </a:p>
        </p:txBody>
      </p:sp>
      <p:sp>
        <p:nvSpPr>
          <p:cNvPr id="6" name="Foliennummernplatzhalter 5"/>
          <p:cNvSpPr>
            <a:spLocks noGrp="1"/>
          </p:cNvSpPr>
          <p:nvPr>
            <p:ph type="sldNum" sz="quarter" idx="12"/>
          </p:nvPr>
        </p:nvSpPr>
        <p:spPr/>
        <p:txBody>
          <a:bodyPr/>
          <a:lstStyle/>
          <a:p>
            <a:fld id="{13EBA283-81CD-428D-9703-4AE41BDC50AA}" type="slidenum">
              <a:rPr lang="de-DE" smtClean="0"/>
              <a:pPr/>
              <a:t>24</a:t>
            </a:fld>
            <a:endParaRPr lang="de-DE"/>
          </a:p>
        </p:txBody>
      </p:sp>
      <p:sp>
        <p:nvSpPr>
          <p:cNvPr id="5" name="Datumsplatzhalter 4"/>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spTree>
    <p:extLst>
      <p:ext uri="{BB962C8B-B14F-4D97-AF65-F5344CB8AC3E}">
        <p14:creationId xmlns:p14="http://schemas.microsoft.com/office/powerpoint/2010/main" val="252000402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25</a:t>
            </a:fld>
            <a:endParaRPr lang="de-DE"/>
          </a:p>
        </p:txBody>
      </p:sp>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3352163" y="1916466"/>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423714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Basiskonzept der Ladung</a:t>
            </a:r>
          </a:p>
        </p:txBody>
      </p:sp>
      <p:sp>
        <p:nvSpPr>
          <p:cNvPr id="13" name="Foliennummernplatzhalter 12"/>
          <p:cNvSpPr>
            <a:spLocks noGrp="1"/>
          </p:cNvSpPr>
          <p:nvPr>
            <p:ph type="sldNum" sz="quarter" idx="12"/>
          </p:nvPr>
        </p:nvSpPr>
        <p:spPr/>
        <p:txBody>
          <a:bodyPr/>
          <a:lstStyle/>
          <a:p>
            <a:fld id="{13EBA283-81CD-428D-9703-4AE41BDC50AA}" type="slidenum">
              <a:rPr lang="de-DE" smtClean="0"/>
              <a:pPr/>
              <a:t>26</a:t>
            </a:fld>
            <a:endParaRPr lang="de-DE"/>
          </a:p>
        </p:txBody>
      </p:sp>
      <p:sp>
        <p:nvSpPr>
          <p:cNvPr id="4" name="Textplatzhalter 3"/>
          <p:cNvSpPr>
            <a:spLocks noGrp="1"/>
          </p:cNvSpPr>
          <p:nvPr>
            <p:ph type="body" idx="1"/>
          </p:nvPr>
        </p:nvSpPr>
        <p:spPr/>
        <p:txBody>
          <a:bodyPr/>
          <a:lstStyle/>
          <a:p>
            <a:r>
              <a:rPr lang="de-DE" sz="2800" noProof="0" dirty="0"/>
              <a:t>Ladungszahl als charakteristische Teilcheneigenschaft</a:t>
            </a:r>
          </a:p>
          <a:p>
            <a:r>
              <a:rPr lang="de-DE" sz="2800" noProof="0" dirty="0"/>
              <a:t>Bekannt:</a:t>
            </a:r>
          </a:p>
          <a:p>
            <a:pPr lvl="1"/>
            <a:r>
              <a:rPr lang="de-DE" sz="2400" noProof="0" dirty="0"/>
              <a:t>Elektrische Ladung</a:t>
            </a:r>
            <a:br>
              <a:rPr lang="de-DE" sz="2400" noProof="0" dirty="0"/>
            </a:br>
            <a:br>
              <a:rPr lang="de-DE" sz="2400" noProof="0" dirty="0"/>
            </a:br>
            <a:br>
              <a:rPr lang="de-DE" sz="2400" noProof="0" dirty="0"/>
            </a:br>
            <a:br>
              <a:rPr lang="de-DE" sz="2400" noProof="0" dirty="0"/>
            </a:br>
            <a:br>
              <a:rPr lang="de-DE" sz="2400" noProof="0" dirty="0"/>
            </a:br>
            <a:br>
              <a:rPr lang="de-DE" sz="2400" noProof="0" dirty="0"/>
            </a:br>
            <a:endParaRPr lang="de-DE" sz="2400" noProof="0" dirty="0"/>
          </a:p>
          <a:p>
            <a:pPr marL="0" indent="0">
              <a:buNone/>
            </a:pPr>
            <a:endParaRPr lang="de-DE" noProof="0" dirty="0"/>
          </a:p>
          <a:p>
            <a:endParaRPr lang="de-DE" noProof="0" dirty="0"/>
          </a:p>
        </p:txBody>
      </p:sp>
      <p:sp>
        <p:nvSpPr>
          <p:cNvPr id="8" name="Datumsplatzhalter 7"/>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mc:AlternateContent xmlns:mc="http://schemas.openxmlformats.org/markup-compatibility/2006" xmlns:a14="http://schemas.microsoft.com/office/drawing/2010/main">
        <mc:Choice Requires="a14">
          <p:sp>
            <p:nvSpPr>
              <p:cNvPr id="5" name="Textfeld 4"/>
              <p:cNvSpPr txBox="1"/>
              <p:nvPr/>
            </p:nvSpPr>
            <p:spPr>
              <a:xfrm>
                <a:off x="3275856" y="2867955"/>
                <a:ext cx="3312368" cy="646331"/>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3600" b="0" i="1" smtClean="0">
                          <a:solidFill>
                            <a:srgbClr val="013476"/>
                          </a:solidFill>
                          <a:latin typeface="Cambria Math"/>
                        </a:rPr>
                        <m:t>𝑄</m:t>
                      </m:r>
                      <m:r>
                        <a:rPr lang="de-DE" sz="3600" b="0" i="1" smtClean="0">
                          <a:solidFill>
                            <a:srgbClr val="013476"/>
                          </a:solidFill>
                          <a:latin typeface="Cambria Math"/>
                        </a:rPr>
                        <m:t>=</m:t>
                      </m:r>
                      <m:r>
                        <a:rPr lang="de-DE" sz="3600" b="0" i="1" smtClean="0">
                          <a:solidFill>
                            <a:srgbClr val="013476"/>
                          </a:solidFill>
                          <a:latin typeface="Cambria Math" panose="02040503050406030204" pitchFamily="18" charset="0"/>
                        </a:rPr>
                        <m:t>𝑍</m:t>
                      </m:r>
                      <m:r>
                        <a:rPr lang="de-DE" sz="3600" b="0" i="1" smtClean="0">
                          <a:solidFill>
                            <a:srgbClr val="013476"/>
                          </a:solidFill>
                          <a:latin typeface="Cambria Math"/>
                        </a:rPr>
                        <m:t> ∙ </m:t>
                      </m:r>
                      <m:r>
                        <a:rPr lang="de-DE" sz="3600" b="0" i="1" smtClean="0">
                          <a:solidFill>
                            <a:srgbClr val="013476"/>
                          </a:solidFill>
                          <a:latin typeface="Cambria Math"/>
                        </a:rPr>
                        <m:t>𝑒</m:t>
                      </m:r>
                    </m:oMath>
                  </m:oMathPara>
                </a14:m>
                <a:endParaRPr lang="de-DE" sz="3600" dirty="0">
                  <a:solidFill>
                    <a:srgbClr val="013476"/>
                  </a:solidFill>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3275856" y="2867955"/>
                <a:ext cx="3312368" cy="646331"/>
              </a:xfrm>
              <a:prstGeom prst="rect">
                <a:avLst/>
              </a:prstGeom>
              <a:blipFill rotWithShape="0">
                <a:blip r:embed="rId3"/>
                <a:stretch>
                  <a:fillRect/>
                </a:stretch>
              </a:blipFill>
            </p:spPr>
            <p:txBody>
              <a:bodyPr/>
              <a:lstStyle/>
              <a:p>
                <a:r>
                  <a:rPr lang="de-DE">
                    <a:noFill/>
                  </a:rPr>
                  <a:t> </a:t>
                </a:r>
              </a:p>
            </p:txBody>
          </p:sp>
        </mc:Fallback>
      </mc:AlternateContent>
      <p:sp>
        <p:nvSpPr>
          <p:cNvPr id="6" name="Textfeld 5"/>
          <p:cNvSpPr txBox="1"/>
          <p:nvPr/>
        </p:nvSpPr>
        <p:spPr>
          <a:xfrm>
            <a:off x="3995936" y="4150821"/>
            <a:ext cx="1656184" cy="646331"/>
          </a:xfrm>
          <a:prstGeom prst="rect">
            <a:avLst/>
          </a:prstGeom>
          <a:noFill/>
        </p:spPr>
        <p:txBody>
          <a:bodyPr wrap="square" rtlCol="0">
            <a:spAutoFit/>
          </a:bodyPr>
          <a:lstStyle/>
          <a:p>
            <a:r>
              <a:rPr lang="de-DE">
                <a:solidFill>
                  <a:srgbClr val="013476"/>
                </a:solidFill>
                <a:latin typeface="Arial Narrow" panose="020B0606020202030204" pitchFamily="34" charset="0"/>
              </a:rPr>
              <a:t>Elektrische Ladungszahl</a:t>
            </a:r>
          </a:p>
        </p:txBody>
      </p:sp>
      <p:sp>
        <p:nvSpPr>
          <p:cNvPr id="7" name="Textfeld 6"/>
          <p:cNvSpPr txBox="1"/>
          <p:nvPr/>
        </p:nvSpPr>
        <p:spPr>
          <a:xfrm>
            <a:off x="5624004" y="4150821"/>
            <a:ext cx="1619354" cy="369332"/>
          </a:xfrm>
          <a:prstGeom prst="rect">
            <a:avLst/>
          </a:prstGeom>
          <a:noFill/>
        </p:spPr>
        <p:txBody>
          <a:bodyPr wrap="none" rtlCol="0">
            <a:spAutoFit/>
          </a:bodyPr>
          <a:lstStyle/>
          <a:p>
            <a:r>
              <a:rPr lang="de-DE">
                <a:solidFill>
                  <a:srgbClr val="013476"/>
                </a:solidFill>
                <a:latin typeface="Arial Narrow" panose="020B0606020202030204" pitchFamily="34" charset="0"/>
              </a:rPr>
              <a:t>Elementarladung</a:t>
            </a:r>
          </a:p>
        </p:txBody>
      </p:sp>
      <p:cxnSp>
        <p:nvCxnSpPr>
          <p:cNvPr id="11" name="Gerade Verbindung mit Pfeil 10"/>
          <p:cNvCxnSpPr/>
          <p:nvPr/>
        </p:nvCxnSpPr>
        <p:spPr>
          <a:xfrm flipV="1">
            <a:off x="4687900" y="3564314"/>
            <a:ext cx="360040" cy="534233"/>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cxnSp>
        <p:nvCxnSpPr>
          <p:cNvPr id="12" name="Gerade Verbindung mit Pfeil 11"/>
          <p:cNvCxnSpPr/>
          <p:nvPr/>
        </p:nvCxnSpPr>
        <p:spPr>
          <a:xfrm flipH="1" flipV="1">
            <a:off x="5832140" y="3564513"/>
            <a:ext cx="288032" cy="553562"/>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9465776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992888" cy="1325563"/>
          </a:xfrm>
        </p:spPr>
        <p:txBody>
          <a:bodyPr/>
          <a:lstStyle/>
          <a:p>
            <a:r>
              <a:rPr lang="de-DE" noProof="0" dirty="0"/>
              <a:t>Konzept der Ladung</a:t>
            </a:r>
            <a:br>
              <a:rPr lang="de-DE" noProof="0" dirty="0"/>
            </a:br>
            <a:r>
              <a:rPr lang="de-DE" noProof="0" dirty="0" err="1"/>
              <a:t>Erweiterun</a:t>
            </a:r>
            <a:r>
              <a:rPr lang="de-DE" dirty="0"/>
              <a:t>g auf andere Wechselwirkungen</a:t>
            </a:r>
            <a:endParaRPr lang="de-DE" noProof="0" dirty="0"/>
          </a:p>
        </p:txBody>
      </p:sp>
      <p:sp>
        <p:nvSpPr>
          <p:cNvPr id="7" name="Foliennummernplatzhalter 6"/>
          <p:cNvSpPr>
            <a:spLocks noGrp="1"/>
          </p:cNvSpPr>
          <p:nvPr>
            <p:ph type="sldNum" sz="quarter" idx="12"/>
          </p:nvPr>
        </p:nvSpPr>
        <p:spPr/>
        <p:txBody>
          <a:bodyPr/>
          <a:lstStyle/>
          <a:p>
            <a:fld id="{13EBA283-81CD-428D-9703-4AE41BDC50AA}" type="slidenum">
              <a:rPr lang="de-DE" smtClean="0"/>
              <a:pPr/>
              <a:t>27</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sz="2000" noProof="0" dirty="0" err="1">
                    <a:solidFill>
                      <a:srgbClr val="013476"/>
                    </a:solidFill>
                  </a:rPr>
                  <a:t>Coulombsches</a:t>
                </a:r>
                <a:r>
                  <a:rPr lang="de-DE" sz="2000" noProof="0" dirty="0">
                    <a:solidFill>
                      <a:srgbClr val="013476"/>
                    </a:solidFill>
                  </a:rPr>
                  <a:t> Gesetz: </a:t>
                </a:r>
                <a14:m>
                  <m:oMath xmlns:m="http://schemas.openxmlformats.org/officeDocument/2006/math">
                    <m:sSub>
                      <m:sSubPr>
                        <m:ctrlPr>
                          <a:rPr lang="de-DE" sz="2000" b="0" i="1" noProof="0" smtClean="0">
                            <a:solidFill>
                              <a:srgbClr val="013476"/>
                            </a:solidFill>
                            <a:latin typeface="Cambria Math" panose="02040503050406030204" pitchFamily="18" charset="0"/>
                          </a:rPr>
                        </m:ctrlPr>
                      </m:sSubPr>
                      <m:e>
                        <m:r>
                          <a:rPr lang="de-DE" sz="2000" b="0" i="1" noProof="0" smtClean="0">
                            <a:solidFill>
                              <a:srgbClr val="013476"/>
                            </a:solidFill>
                            <a:latin typeface="Cambria Math"/>
                          </a:rPr>
                          <m:t>𝐹</m:t>
                        </m:r>
                      </m:e>
                      <m:sub>
                        <m:r>
                          <a:rPr lang="de-DE" sz="2000" b="0" i="1" noProof="0" smtClean="0">
                            <a:solidFill>
                              <a:srgbClr val="013476"/>
                            </a:solidFill>
                            <a:latin typeface="Cambria Math"/>
                          </a:rPr>
                          <m:t>𝐶</m:t>
                        </m:r>
                      </m:sub>
                    </m:sSub>
                    <m:r>
                      <a:rPr lang="de-DE" sz="2000" b="0" i="1" noProof="0" smtClean="0">
                        <a:solidFill>
                          <a:srgbClr val="013476"/>
                        </a:solidFill>
                        <a:latin typeface="Cambria Math"/>
                      </a:rPr>
                      <m:t>=</m:t>
                    </m:r>
                    <m:f>
                      <m:fPr>
                        <m:ctrlPr>
                          <a:rPr lang="de-DE" sz="2000" b="0" i="1" noProof="0" smtClean="0">
                            <a:solidFill>
                              <a:srgbClr val="013476"/>
                            </a:solidFill>
                            <a:latin typeface="Cambria Math" panose="02040503050406030204" pitchFamily="18" charset="0"/>
                          </a:rPr>
                        </m:ctrlPr>
                      </m:fPr>
                      <m:num>
                        <m:sSup>
                          <m:sSupPr>
                            <m:ctrlPr>
                              <a:rPr lang="de-DE" sz="2000" b="0" i="1" noProof="0" smtClean="0">
                                <a:solidFill>
                                  <a:srgbClr val="013476"/>
                                </a:solidFill>
                                <a:latin typeface="Cambria Math" panose="02040503050406030204" pitchFamily="18" charset="0"/>
                              </a:rPr>
                            </m:ctrlPr>
                          </m:sSupPr>
                          <m:e>
                            <m:r>
                              <a:rPr lang="de-DE" sz="2000" b="0" i="1" noProof="0" smtClean="0">
                                <a:solidFill>
                                  <a:srgbClr val="013476"/>
                                </a:solidFill>
                                <a:latin typeface="Cambria Math"/>
                              </a:rPr>
                              <m:t>𝑒</m:t>
                            </m:r>
                          </m:e>
                          <m:sup>
                            <m:r>
                              <a:rPr lang="de-DE" sz="2000" b="0" i="1" noProof="0" smtClean="0">
                                <a:solidFill>
                                  <a:srgbClr val="013476"/>
                                </a:solidFill>
                                <a:latin typeface="Cambria Math"/>
                              </a:rPr>
                              <m:t>2</m:t>
                            </m:r>
                          </m:sup>
                        </m:sSup>
                      </m:num>
                      <m:den>
                        <m:r>
                          <a:rPr lang="de-DE" sz="2000" b="0" i="1" noProof="0" smtClean="0">
                            <a:solidFill>
                              <a:srgbClr val="013476"/>
                            </a:solidFill>
                            <a:latin typeface="Cambria Math"/>
                          </a:rPr>
                          <m:t>4 </m:t>
                        </m:r>
                        <m:r>
                          <m:rPr>
                            <m:sty m:val="p"/>
                          </m:rPr>
                          <a:rPr lang="de-DE" sz="2000" b="0" i="0" noProof="0" smtClean="0">
                            <a:solidFill>
                              <a:srgbClr val="013476"/>
                            </a:solidFill>
                            <a:latin typeface="Cambria Math"/>
                          </a:rPr>
                          <m:t>π</m:t>
                        </m:r>
                        <m:sSub>
                          <m:sSubPr>
                            <m:ctrlPr>
                              <a:rPr lang="de-DE" sz="2000" b="0" i="1" noProof="0" smtClean="0">
                                <a:solidFill>
                                  <a:srgbClr val="013476"/>
                                </a:solidFill>
                                <a:latin typeface="Cambria Math" panose="02040503050406030204" pitchFamily="18" charset="0"/>
                              </a:rPr>
                            </m:ctrlPr>
                          </m:sSubPr>
                          <m:e>
                            <m:r>
                              <a:rPr lang="de-DE" sz="2000" b="0" i="0" noProof="0" smtClean="0">
                                <a:solidFill>
                                  <a:srgbClr val="013476"/>
                                </a:solidFill>
                                <a:latin typeface="Cambria Math"/>
                              </a:rPr>
                              <m:t> </m:t>
                            </m:r>
                            <m:r>
                              <m:rPr>
                                <m:sty m:val="p"/>
                              </m:rPr>
                              <a:rPr lang="de-DE" sz="2000" b="0" i="0" noProof="0" smtClean="0">
                                <a:solidFill>
                                  <a:srgbClr val="013476"/>
                                </a:solidFill>
                                <a:latin typeface="Cambria Math"/>
                              </a:rPr>
                              <m:t>ϵ</m:t>
                            </m:r>
                          </m:e>
                          <m:sub>
                            <m:r>
                              <a:rPr lang="de-DE" sz="2000" b="0" i="0" noProof="0" smtClean="0">
                                <a:solidFill>
                                  <a:srgbClr val="013476"/>
                                </a:solidFill>
                                <a:latin typeface="Cambria Math"/>
                              </a:rPr>
                              <m:t>0</m:t>
                            </m:r>
                          </m:sub>
                        </m:sSub>
                      </m:den>
                    </m:f>
                    <m:f>
                      <m:fPr>
                        <m:ctrlPr>
                          <a:rPr lang="de-DE" sz="2000" b="0" i="1" noProof="0" smtClean="0">
                            <a:solidFill>
                              <a:srgbClr val="013476"/>
                            </a:solidFill>
                            <a:latin typeface="Cambria Math" panose="02040503050406030204" pitchFamily="18" charset="0"/>
                            <a:ea typeface="Cambria Math"/>
                          </a:rPr>
                        </m:ctrlPr>
                      </m:fPr>
                      <m:num>
                        <m:sSub>
                          <m:sSubPr>
                            <m:ctrlPr>
                              <a:rPr lang="de-DE" sz="2000" b="0" i="1" noProof="0" smtClean="0">
                                <a:solidFill>
                                  <a:srgbClr val="013476"/>
                                </a:solidFill>
                                <a:latin typeface="Cambria Math" panose="02040503050406030204" pitchFamily="18" charset="0"/>
                                <a:ea typeface="Cambria Math"/>
                              </a:rPr>
                            </m:ctrlPr>
                          </m:sSubPr>
                          <m:e>
                            <m:r>
                              <a:rPr lang="de-DE" sz="2000" b="0" i="1" noProof="0" smtClean="0">
                                <a:solidFill>
                                  <a:srgbClr val="013476"/>
                                </a:solidFill>
                                <a:latin typeface="Cambria Math" panose="02040503050406030204" pitchFamily="18" charset="0"/>
                                <a:ea typeface="Cambria Math"/>
                              </a:rPr>
                              <m:t>𝑍</m:t>
                            </m:r>
                          </m:e>
                          <m:sub>
                            <m:r>
                              <a:rPr lang="de-DE" sz="2000" b="0" i="1" noProof="0" smtClean="0">
                                <a:solidFill>
                                  <a:srgbClr val="013476"/>
                                </a:solidFill>
                                <a:latin typeface="Cambria Math"/>
                                <a:ea typeface="Cambria Math"/>
                              </a:rPr>
                              <m:t>1</m:t>
                            </m:r>
                          </m:sub>
                        </m:sSub>
                        <m:sSub>
                          <m:sSubPr>
                            <m:ctrlPr>
                              <a:rPr lang="de-DE" sz="2000" b="0" i="1" noProof="0" smtClean="0">
                                <a:solidFill>
                                  <a:srgbClr val="013476"/>
                                </a:solidFill>
                                <a:latin typeface="Cambria Math" panose="02040503050406030204" pitchFamily="18" charset="0"/>
                                <a:ea typeface="Cambria Math"/>
                              </a:rPr>
                            </m:ctrlPr>
                          </m:sSubPr>
                          <m:e>
                            <m:r>
                              <a:rPr lang="de-DE" sz="2000" b="0" i="1" noProof="0" smtClean="0">
                                <a:solidFill>
                                  <a:srgbClr val="013476"/>
                                </a:solidFill>
                                <a:latin typeface="Cambria Math" panose="02040503050406030204" pitchFamily="18" charset="0"/>
                                <a:ea typeface="Cambria Math"/>
                              </a:rPr>
                              <m:t>𝑍</m:t>
                            </m:r>
                          </m:e>
                          <m:sub>
                            <m:r>
                              <a:rPr lang="de-DE" sz="2000" b="0" i="1" noProof="0" smtClean="0">
                                <a:solidFill>
                                  <a:srgbClr val="013476"/>
                                </a:solidFill>
                                <a:latin typeface="Cambria Math"/>
                                <a:ea typeface="Cambria Math"/>
                              </a:rPr>
                              <m:t>2</m:t>
                            </m:r>
                          </m:sub>
                        </m:sSub>
                      </m:num>
                      <m:den>
                        <m:sSup>
                          <m:sSupPr>
                            <m:ctrlPr>
                              <a:rPr lang="de-DE" sz="2000" b="0" i="1" noProof="0" smtClean="0">
                                <a:solidFill>
                                  <a:srgbClr val="013476"/>
                                </a:solidFill>
                                <a:latin typeface="Cambria Math" panose="02040503050406030204" pitchFamily="18" charset="0"/>
                                <a:ea typeface="Cambria Math"/>
                              </a:rPr>
                            </m:ctrlPr>
                          </m:sSupPr>
                          <m:e>
                            <m:r>
                              <a:rPr lang="de-DE" sz="2000" b="0" i="1" noProof="0" smtClean="0">
                                <a:solidFill>
                                  <a:srgbClr val="013476"/>
                                </a:solidFill>
                                <a:latin typeface="Cambria Math"/>
                                <a:ea typeface="Cambria Math"/>
                              </a:rPr>
                              <m:t>𝑟</m:t>
                            </m:r>
                          </m:e>
                          <m:sup>
                            <m:r>
                              <a:rPr lang="de-DE" sz="2000" b="0" i="1" noProof="0" smtClean="0">
                                <a:solidFill>
                                  <a:srgbClr val="013476"/>
                                </a:solidFill>
                                <a:latin typeface="Cambria Math"/>
                                <a:ea typeface="Cambria Math"/>
                              </a:rPr>
                              <m:t>2</m:t>
                            </m:r>
                          </m:sup>
                        </m:sSup>
                      </m:den>
                    </m:f>
                  </m:oMath>
                </a14:m>
                <a:endParaRPr lang="de-DE" sz="2000" b="0" noProof="0" dirty="0">
                  <a:solidFill>
                    <a:srgbClr val="013476"/>
                  </a:solidFill>
                  <a:ea typeface="Cambria Math"/>
                </a:endParaRPr>
              </a:p>
              <a:p>
                <a:pPr lvl="1"/>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𝛼</m:t>
                        </m:r>
                      </m:e>
                      <m:sub>
                        <m:r>
                          <a:rPr lang="de-DE" b="0" i="1" noProof="0" smtClean="0">
                            <a:solidFill>
                              <a:srgbClr val="013476"/>
                            </a:solidFill>
                            <a:latin typeface="Cambria Math"/>
                          </a:rPr>
                          <m:t>𝑒𝑚</m:t>
                        </m:r>
                      </m:sub>
                    </m:sSub>
                    <m:r>
                      <a:rPr lang="de-DE" b="0" i="1" noProof="0" smtClean="0">
                        <a:solidFill>
                          <a:srgbClr val="013476"/>
                        </a:solidFill>
                        <a:latin typeface="Cambria Math"/>
                      </a:rPr>
                      <m:t>=</m:t>
                    </m:r>
                    <m:f>
                      <m:fPr>
                        <m:ctrlPr>
                          <a:rPr lang="de-DE" b="0" i="1" noProof="0" smtClean="0">
                            <a:solidFill>
                              <a:srgbClr val="013476"/>
                            </a:solidFill>
                            <a:latin typeface="Cambria Math" panose="02040503050406030204" pitchFamily="18" charset="0"/>
                            <a:ea typeface="Cambria Math"/>
                          </a:rPr>
                        </m:ctrlPr>
                      </m:fPr>
                      <m:num>
                        <m:sSup>
                          <m:sSupPr>
                            <m:ctrlPr>
                              <a:rPr lang="de-DE" b="0" i="1" noProof="0" smtClean="0">
                                <a:solidFill>
                                  <a:srgbClr val="013476"/>
                                </a:solidFill>
                                <a:latin typeface="Cambria Math" panose="02040503050406030204" pitchFamily="18" charset="0"/>
                                <a:ea typeface="Cambria Math"/>
                              </a:rPr>
                            </m:ctrlPr>
                          </m:sSupPr>
                          <m:e>
                            <m:r>
                              <a:rPr lang="de-DE" b="0" i="1" noProof="0" smtClean="0">
                                <a:solidFill>
                                  <a:srgbClr val="013476"/>
                                </a:solidFill>
                                <a:latin typeface="Cambria Math"/>
                                <a:ea typeface="Cambria Math"/>
                              </a:rPr>
                              <m:t>𝑒</m:t>
                            </m:r>
                          </m:e>
                          <m:sup>
                            <m:r>
                              <a:rPr lang="de-DE" b="0" i="1" noProof="0" smtClean="0">
                                <a:solidFill>
                                  <a:srgbClr val="013476"/>
                                </a:solidFill>
                                <a:latin typeface="Cambria Math"/>
                                <a:ea typeface="Cambria Math"/>
                              </a:rPr>
                              <m:t>2</m:t>
                            </m:r>
                          </m:sup>
                        </m:sSup>
                      </m:num>
                      <m:den>
                        <m:r>
                          <a:rPr lang="de-DE" i="1" noProof="0">
                            <a:solidFill>
                              <a:srgbClr val="013476"/>
                            </a:solidFill>
                            <a:latin typeface="Cambria Math"/>
                          </a:rPr>
                          <m:t>4 </m:t>
                        </m:r>
                        <m:r>
                          <m:rPr>
                            <m:sty m:val="p"/>
                          </m:rPr>
                          <a:rPr lang="de-DE" i="0" noProof="0">
                            <a:solidFill>
                              <a:srgbClr val="013476"/>
                            </a:solidFill>
                            <a:latin typeface="Cambria Math"/>
                          </a:rPr>
                          <m:t>π</m:t>
                        </m:r>
                        <m:r>
                          <a:rPr lang="de-DE" b="0" i="0" noProof="0" smtClean="0">
                            <a:solidFill>
                              <a:srgbClr val="013476"/>
                            </a:solidFill>
                            <a:latin typeface="Cambria Math" panose="02040503050406030204" pitchFamily="18" charset="0"/>
                          </a:rPr>
                          <m:t> </m:t>
                        </m:r>
                        <m:sSub>
                          <m:sSubPr>
                            <m:ctrlPr>
                              <a:rPr lang="de-DE" b="0" i="1" noProof="0" smtClean="0">
                                <a:solidFill>
                                  <a:srgbClr val="013476"/>
                                </a:solidFill>
                                <a:latin typeface="Cambria Math" panose="02040503050406030204" pitchFamily="18" charset="0"/>
                                <a:ea typeface="Cambria Math"/>
                              </a:rPr>
                            </m:ctrlPr>
                          </m:sSubPr>
                          <m:e>
                            <m:r>
                              <m:rPr>
                                <m:sty m:val="p"/>
                              </m:rPr>
                              <a:rPr lang="de-DE" b="0" i="0" noProof="0" smtClean="0">
                                <a:solidFill>
                                  <a:srgbClr val="013476"/>
                                </a:solidFill>
                                <a:latin typeface="Cambria Math"/>
                                <a:ea typeface="Cambria Math"/>
                              </a:rPr>
                              <m:t>ϵ</m:t>
                            </m:r>
                          </m:e>
                          <m:sub>
                            <m:r>
                              <a:rPr lang="de-DE" b="0" i="0" noProof="0" smtClean="0">
                                <a:solidFill>
                                  <a:srgbClr val="013476"/>
                                </a:solidFill>
                                <a:latin typeface="Cambria Math"/>
                                <a:ea typeface="Cambria Math"/>
                              </a:rPr>
                              <m:t>0</m:t>
                            </m:r>
                          </m:sub>
                        </m:sSub>
                        <m:r>
                          <a:rPr lang="de-DE" b="0" i="0" noProof="0" smtClean="0">
                            <a:solidFill>
                              <a:srgbClr val="013476"/>
                            </a:solidFill>
                            <a:latin typeface="Cambria Math"/>
                            <a:ea typeface="Cambria Math"/>
                          </a:rPr>
                          <m:t> ℏ</m:t>
                        </m:r>
                        <m:r>
                          <a:rPr lang="de-DE" b="0" i="1" noProof="0" smtClean="0">
                            <a:solidFill>
                              <a:srgbClr val="013476"/>
                            </a:solidFill>
                            <a:latin typeface="Cambria Math"/>
                            <a:ea typeface="Cambria Math"/>
                          </a:rPr>
                          <m:t> </m:t>
                        </m:r>
                        <m:r>
                          <m:rPr>
                            <m:sty m:val="p"/>
                          </m:rPr>
                          <a:rPr lang="de-DE" b="0" i="0" noProof="0" smtClean="0">
                            <a:solidFill>
                              <a:srgbClr val="013476"/>
                            </a:solidFill>
                            <a:latin typeface="Cambria Math"/>
                            <a:ea typeface="Cambria Math"/>
                          </a:rPr>
                          <m:t>c</m:t>
                        </m:r>
                      </m:den>
                    </m:f>
                    <m:r>
                      <a:rPr lang="de-DE" b="0" i="1" noProof="0" smtClean="0">
                        <a:solidFill>
                          <a:srgbClr val="013476"/>
                        </a:solidFill>
                        <a:latin typeface="Cambria Math"/>
                        <a:ea typeface="Cambria Math"/>
                      </a:rPr>
                      <m:t>≈</m:t>
                    </m:r>
                    <m:f>
                      <m:fPr>
                        <m:ctrlPr>
                          <a:rPr lang="de-DE" b="0" i="1" noProof="0" smtClean="0">
                            <a:solidFill>
                              <a:srgbClr val="013476"/>
                            </a:solidFill>
                            <a:latin typeface="Cambria Math" panose="02040503050406030204" pitchFamily="18" charset="0"/>
                            <a:ea typeface="Cambria Math"/>
                          </a:rPr>
                        </m:ctrlPr>
                      </m:fPr>
                      <m:num>
                        <m:r>
                          <a:rPr lang="de-DE" b="0" i="1" noProof="0" smtClean="0">
                            <a:solidFill>
                              <a:srgbClr val="013476"/>
                            </a:solidFill>
                            <a:latin typeface="Cambria Math"/>
                            <a:ea typeface="Cambria Math"/>
                          </a:rPr>
                          <m:t>1</m:t>
                        </m:r>
                      </m:num>
                      <m:den>
                        <m:r>
                          <a:rPr lang="de-DE" b="0" i="1" noProof="0" smtClean="0">
                            <a:solidFill>
                              <a:srgbClr val="013476"/>
                            </a:solidFill>
                            <a:latin typeface="Cambria Math"/>
                            <a:ea typeface="Cambria Math"/>
                          </a:rPr>
                          <m:t>137</m:t>
                        </m:r>
                      </m:den>
                    </m:f>
                  </m:oMath>
                </a14:m>
                <a:r>
                  <a:rPr lang="de-DE" noProof="0" dirty="0">
                    <a:solidFill>
                      <a:srgbClr val="013476"/>
                    </a:solidFill>
                  </a:rPr>
                  <a:t> </a:t>
                </a:r>
                <a:br>
                  <a:rPr lang="de-DE" noProof="0" dirty="0">
                    <a:solidFill>
                      <a:srgbClr val="013476"/>
                    </a:solidFill>
                  </a:rPr>
                </a:br>
                <a:r>
                  <a:rPr lang="de-DE" noProof="0" dirty="0">
                    <a:solidFill>
                      <a:srgbClr val="013476"/>
                    </a:solidFill>
                  </a:rPr>
                  <a:t>Kopplungsparameter (Feinstrukturkonstante)</a:t>
                </a:r>
              </a:p>
              <a:p>
                <a:r>
                  <a:rPr lang="de-DE" sz="2000" b="1" u="sng" noProof="0" dirty="0">
                    <a:solidFill>
                      <a:srgbClr val="013476"/>
                    </a:solidFill>
                  </a:rPr>
                  <a:t>Einführung</a:t>
                </a:r>
                <a:r>
                  <a:rPr lang="de-DE" sz="2000" noProof="0" dirty="0">
                    <a:solidFill>
                      <a:srgbClr val="013476"/>
                    </a:solidFill>
                  </a:rPr>
                  <a:t> eines Kopplungsparameters </a:t>
                </a:r>
                <a14:m>
                  <m:oMath xmlns:m="http://schemas.openxmlformats.org/officeDocument/2006/math">
                    <m:r>
                      <a:rPr lang="de-DE" sz="2000" b="0" i="1" noProof="0" smtClean="0">
                        <a:solidFill>
                          <a:srgbClr val="013476"/>
                        </a:solidFill>
                        <a:latin typeface="Cambria Math"/>
                      </a:rPr>
                      <m:t>𝛼</m:t>
                    </m:r>
                  </m:oMath>
                </a14:m>
                <a:r>
                  <a:rPr lang="de-DE" sz="2000" noProof="0" dirty="0">
                    <a:solidFill>
                      <a:srgbClr val="013476"/>
                    </a:solidFill>
                  </a:rPr>
                  <a:t> auch für andere Wechselwirkungen</a:t>
                </a:r>
              </a:p>
              <a:p>
                <a:pPr lvl="1"/>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𝛼</m:t>
                        </m:r>
                      </m:e>
                      <m:sub>
                        <m:r>
                          <a:rPr lang="de-DE" b="0" i="1" noProof="0" smtClean="0">
                            <a:solidFill>
                              <a:srgbClr val="013476"/>
                            </a:solidFill>
                            <a:latin typeface="Cambria Math"/>
                          </a:rPr>
                          <m:t>𝑤</m:t>
                        </m:r>
                      </m:sub>
                    </m:sSub>
                    <m:r>
                      <a:rPr lang="de-DE" b="0" i="1" noProof="0" smtClean="0">
                        <a:solidFill>
                          <a:srgbClr val="013476"/>
                        </a:solidFill>
                        <a:latin typeface="Cambria Math"/>
                      </a:rPr>
                      <m:t>, </m:t>
                    </m:r>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 </m:t>
                        </m:r>
                        <m:r>
                          <a:rPr lang="de-DE" b="0" i="1" noProof="0" smtClean="0">
                            <a:solidFill>
                              <a:srgbClr val="013476"/>
                            </a:solidFill>
                            <a:latin typeface="Cambria Math"/>
                          </a:rPr>
                          <m:t>𝛼</m:t>
                        </m:r>
                      </m:e>
                      <m:sub>
                        <m:r>
                          <a:rPr lang="de-DE" b="0" i="1" noProof="0" smtClean="0">
                            <a:solidFill>
                              <a:srgbClr val="013476"/>
                            </a:solidFill>
                            <a:latin typeface="Cambria Math"/>
                          </a:rPr>
                          <m:t>𝑆</m:t>
                        </m:r>
                      </m:sub>
                    </m:sSub>
                    <m:r>
                      <a:rPr lang="de-DE" b="0" i="1" noProof="0" smtClean="0">
                        <a:solidFill>
                          <a:srgbClr val="013476"/>
                        </a:solidFill>
                        <a:latin typeface="Cambria Math"/>
                      </a:rPr>
                      <m:t>, </m:t>
                    </m:r>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 </m:t>
                        </m:r>
                        <m:r>
                          <a:rPr lang="de-DE" b="0" i="1" noProof="0" smtClean="0">
                            <a:solidFill>
                              <a:srgbClr val="013476"/>
                            </a:solidFill>
                            <a:latin typeface="Cambria Math"/>
                          </a:rPr>
                          <m:t>𝛼</m:t>
                        </m:r>
                      </m:e>
                      <m:sub>
                        <m:r>
                          <a:rPr lang="de-DE" b="0" i="1" noProof="0" smtClean="0">
                            <a:solidFill>
                              <a:srgbClr val="013476"/>
                            </a:solidFill>
                            <a:latin typeface="Cambria Math"/>
                          </a:rPr>
                          <m:t>𝑔𝑟𝑎𝑣</m:t>
                        </m:r>
                      </m:sub>
                    </m:sSub>
                  </m:oMath>
                </a14:m>
                <a:endParaRPr lang="de-DE" b="0" noProof="0" dirty="0">
                  <a:solidFill>
                    <a:srgbClr val="013476"/>
                  </a:solidFill>
                </a:endParaRPr>
              </a:p>
              <a:p>
                <a:pPr marL="0" indent="0">
                  <a:buNone/>
                </a:pPr>
                <a:endParaRPr lang="de-DE" sz="2000" noProof="0" dirty="0"/>
              </a:p>
              <a:p>
                <a:pPr lvl="1"/>
                <a:endParaRPr lang="de-DE" noProof="0" dirty="0">
                  <a:solidFill>
                    <a:srgbClr val="013476"/>
                  </a:solidFill>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566"/>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mc:AlternateContent xmlns:mc="http://schemas.openxmlformats.org/markup-compatibility/2006" xmlns:a14="http://schemas.microsoft.com/office/drawing/2010/main">
        <mc:Choice Requires="a14">
          <p:sp>
            <p:nvSpPr>
              <p:cNvPr id="8" name="Rechteck 7"/>
              <p:cNvSpPr/>
              <p:nvPr/>
            </p:nvSpPr>
            <p:spPr>
              <a:xfrm>
                <a:off x="5508104" y="1988840"/>
                <a:ext cx="1720279" cy="6090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b="0" i="1" smtClean="0">
                          <a:solidFill>
                            <a:srgbClr val="013476"/>
                          </a:solidFill>
                          <a:latin typeface="Cambria Math" panose="02040503050406030204" pitchFamily="18" charset="0"/>
                          <a:ea typeface="Cambria Math"/>
                        </a:rPr>
                        <m:t>=</m:t>
                      </m:r>
                      <m:r>
                        <a:rPr lang="de-DE" i="0">
                          <a:solidFill>
                            <a:srgbClr val="013476"/>
                          </a:solidFill>
                          <a:latin typeface="Cambria Math"/>
                          <a:ea typeface="Cambria Math"/>
                        </a:rPr>
                        <m:t>ℏ</m:t>
                      </m:r>
                      <m:r>
                        <a:rPr lang="de-DE" b="0" i="0" smtClean="0">
                          <a:solidFill>
                            <a:srgbClr val="013476"/>
                          </a:solidFill>
                          <a:latin typeface="Cambria Math" panose="02040503050406030204" pitchFamily="18" charset="0"/>
                          <a:ea typeface="Cambria Math"/>
                        </a:rPr>
                        <m:t> </m:t>
                      </m:r>
                      <m:r>
                        <m:rPr>
                          <m:sty m:val="p"/>
                        </m:rPr>
                        <a:rPr lang="de-DE" i="0">
                          <a:solidFill>
                            <a:srgbClr val="013476"/>
                          </a:solidFill>
                          <a:latin typeface="Cambria Math"/>
                          <a:ea typeface="Cambria Math"/>
                        </a:rPr>
                        <m:t>c</m:t>
                      </m:r>
                      <m:r>
                        <a:rPr lang="de-DE" b="0" i="0" smtClean="0">
                          <a:solidFill>
                            <a:srgbClr val="013476"/>
                          </a:solidFill>
                          <a:latin typeface="Cambria Math" panose="02040503050406030204" pitchFamily="18" charset="0"/>
                          <a:ea typeface="Cambria Math"/>
                        </a:rPr>
                        <m:t> </m:t>
                      </m:r>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a:ea typeface="Cambria Math"/>
                            </a:rPr>
                            <m:t>𝛼</m:t>
                          </m:r>
                        </m:e>
                        <m:sub>
                          <m:r>
                            <a:rPr lang="de-DE" i="1">
                              <a:solidFill>
                                <a:srgbClr val="013476"/>
                              </a:solidFill>
                              <a:latin typeface="Cambria Math"/>
                              <a:ea typeface="Cambria Math"/>
                            </a:rPr>
                            <m:t>𝑒𝑚</m:t>
                          </m:r>
                        </m:sub>
                      </m:sSub>
                      <m:f>
                        <m:fPr>
                          <m:ctrlPr>
                            <a:rPr lang="de-DE" i="1">
                              <a:solidFill>
                                <a:srgbClr val="013476"/>
                              </a:solidFill>
                              <a:latin typeface="Cambria Math" panose="02040503050406030204" pitchFamily="18" charset="0"/>
                              <a:ea typeface="Cambria Math"/>
                            </a:rPr>
                          </m:ctrlPr>
                        </m:fPr>
                        <m:num>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1</m:t>
                              </m:r>
                            </m:sub>
                          </m:sSub>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2</m:t>
                              </m:r>
                            </m:sub>
                          </m:sSub>
                        </m:num>
                        <m:den>
                          <m:sSup>
                            <m:sSupPr>
                              <m:ctrlPr>
                                <a:rPr lang="de-DE" i="1">
                                  <a:solidFill>
                                    <a:srgbClr val="013476"/>
                                  </a:solidFill>
                                  <a:latin typeface="Cambria Math" panose="02040503050406030204" pitchFamily="18" charset="0"/>
                                  <a:ea typeface="Cambria Math"/>
                                </a:rPr>
                              </m:ctrlPr>
                            </m:sSupPr>
                            <m:e>
                              <m:r>
                                <a:rPr lang="de-DE" i="1">
                                  <a:solidFill>
                                    <a:srgbClr val="013476"/>
                                  </a:solidFill>
                                  <a:latin typeface="Cambria Math"/>
                                  <a:ea typeface="Cambria Math"/>
                                </a:rPr>
                                <m:t>𝑟</m:t>
                              </m:r>
                            </m:e>
                            <m:sup>
                              <m:r>
                                <a:rPr lang="de-DE" i="1">
                                  <a:solidFill>
                                    <a:srgbClr val="013476"/>
                                  </a:solidFill>
                                  <a:latin typeface="Cambria Math"/>
                                  <a:ea typeface="Cambria Math"/>
                                </a:rPr>
                                <m:t>2</m:t>
                              </m:r>
                            </m:sup>
                          </m:sSup>
                        </m:den>
                      </m:f>
                    </m:oMath>
                  </m:oMathPara>
                </a14:m>
                <a:endParaRPr lang="de-DE" sz="1400" dirty="0"/>
              </a:p>
            </p:txBody>
          </p:sp>
        </mc:Choice>
        <mc:Fallback xmlns="">
          <p:sp>
            <p:nvSpPr>
              <p:cNvPr id="8" name="Rechteck 7"/>
              <p:cNvSpPr>
                <a:spLocks noRot="1" noChangeAspect="1" noMove="1" noResize="1" noEditPoints="1" noAdjustHandles="1" noChangeArrowheads="1" noChangeShapeType="1" noTextEdit="1"/>
              </p:cNvSpPr>
              <p:nvPr/>
            </p:nvSpPr>
            <p:spPr>
              <a:xfrm>
                <a:off x="5508104" y="1988840"/>
                <a:ext cx="1720279" cy="609077"/>
              </a:xfrm>
              <a:prstGeom prst="rect">
                <a:avLst/>
              </a:prstGeom>
              <a:blipFill>
                <a:blip r:embed="rId4"/>
                <a:stretch>
                  <a:fillRect/>
                </a:stretch>
              </a:blipFill>
            </p:spPr>
            <p:txBody>
              <a:bodyPr/>
              <a:lstStyle/>
              <a:p>
                <a:r>
                  <a:rPr lang="de-DE">
                    <a:noFill/>
                  </a:rPr>
                  <a:t> </a:t>
                </a:r>
              </a:p>
            </p:txBody>
          </p:sp>
        </mc:Fallback>
      </mc:AlternateContent>
    </p:spTree>
    <p:extLst>
      <p:ext uri="{BB962C8B-B14F-4D97-AF65-F5344CB8AC3E}">
        <p14:creationId xmlns:p14="http://schemas.microsoft.com/office/powerpoint/2010/main" val="1979284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 Konzept der Ladung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28</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sz="2000" b="1" u="sng" noProof="0" dirty="0"/>
                  <a:t>Einführung:</a:t>
                </a:r>
                <a:r>
                  <a:rPr lang="de-DE" sz="2000" noProof="0" dirty="0"/>
                  <a:t> eines Kopplungsparameters </a:t>
                </a:r>
                <a14:m>
                  <m:oMath xmlns:m="http://schemas.openxmlformats.org/officeDocument/2006/math">
                    <m:r>
                      <a:rPr lang="de-DE" sz="2000" i="1" noProof="0">
                        <a:latin typeface="Cambria Math"/>
                      </a:rPr>
                      <m:t>𝛼</m:t>
                    </m:r>
                  </m:oMath>
                </a14:m>
                <a:r>
                  <a:rPr lang="de-DE" sz="2000" noProof="0" dirty="0"/>
                  <a:t> auch für andere Wechselwirkungen</a:t>
                </a:r>
              </a:p>
              <a:p>
                <a:pPr lvl="1"/>
                <a14:m>
                  <m:oMath xmlns:m="http://schemas.openxmlformats.org/officeDocument/2006/math">
                    <m:sSub>
                      <m:sSubPr>
                        <m:ctrlPr>
                          <a:rPr lang="de-DE" i="1" noProof="0">
                            <a:latin typeface="Cambria Math" panose="02040503050406030204" pitchFamily="18" charset="0"/>
                          </a:rPr>
                        </m:ctrlPr>
                      </m:sSubPr>
                      <m:e>
                        <m:r>
                          <a:rPr lang="de-DE" i="1" noProof="0">
                            <a:latin typeface="Cambria Math"/>
                          </a:rPr>
                          <m:t>𝛼</m:t>
                        </m:r>
                      </m:e>
                      <m:sub>
                        <m:r>
                          <a:rPr lang="de-DE" i="1" noProof="0">
                            <a:latin typeface="Cambria Math"/>
                          </a:rPr>
                          <m:t>𝑤</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𝑆</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𝑔𝑟𝑎𝑣</m:t>
                        </m:r>
                      </m:sub>
                    </m:sSub>
                  </m:oMath>
                </a14:m>
                <a:endParaRPr lang="de-DE" sz="2000"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566" t="-1387"/>
                </a:stretch>
              </a:blipFill>
            </p:spPr>
            <p:txBody>
              <a:bodyPr/>
              <a:lstStyle/>
              <a:p>
                <a:r>
                  <a:rPr lang="de-DE">
                    <a:noFill/>
                  </a:rPr>
                  <a:t> </a:t>
                </a:r>
              </a:p>
            </p:txBody>
          </p:sp>
        </mc:Fallback>
      </mc:AlternateContent>
      <p:sp>
        <p:nvSpPr>
          <p:cNvPr id="7" name="Datumsplatzhalter 6"/>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mc:AlternateContent xmlns:mc="http://schemas.openxmlformats.org/markup-compatibility/2006" xmlns:a14="http://schemas.microsoft.com/office/drawing/2010/main">
        <mc:Choice Requires="a14">
          <p:graphicFrame>
            <p:nvGraphicFramePr>
              <p:cNvPr id="13" name="Tabelle 12"/>
              <p:cNvGraphicFramePr>
                <a:graphicFrameLocks noGrp="1"/>
              </p:cNvGraphicFramePr>
              <p:nvPr>
                <p:extLst>
                  <p:ext uri="{D42A27DB-BD31-4B8C-83A1-F6EECF244321}">
                    <p14:modId xmlns:p14="http://schemas.microsoft.com/office/powerpoint/2010/main" val="1852628084"/>
                  </p:ext>
                </p:extLst>
              </p:nvPr>
            </p:nvGraphicFramePr>
            <p:xfrm>
              <a:off x="2555776" y="3414088"/>
              <a:ext cx="3820025" cy="2630297"/>
            </p:xfrm>
            <a:graphic>
              <a:graphicData uri="http://schemas.openxmlformats.org/drawingml/2006/table">
                <a:tbl>
                  <a:tblPr firstRow="1" firstCol="1" bandRow="1">
                    <a:tableStyleId>{5C22544A-7EE6-4342-B048-85BDC9FD1C3A}</a:tableStyleId>
                  </a:tblPr>
                  <a:tblGrid>
                    <a:gridCol w="1718099">
                      <a:extLst>
                        <a:ext uri="{9D8B030D-6E8A-4147-A177-3AD203B41FA5}">
                          <a16:colId xmlns:a16="http://schemas.microsoft.com/office/drawing/2014/main" val="20000"/>
                        </a:ext>
                      </a:extLst>
                    </a:gridCol>
                    <a:gridCol w="2101926">
                      <a:extLst>
                        <a:ext uri="{9D8B030D-6E8A-4147-A177-3AD203B41FA5}">
                          <a16:colId xmlns:a16="http://schemas.microsoft.com/office/drawing/2014/main" val="20003"/>
                        </a:ext>
                      </a:extLst>
                    </a:gridCol>
                  </a:tblGrid>
                  <a:tr h="425893">
                    <a:tc>
                      <a:txBody>
                        <a:bodyPr/>
                        <a:lstStyle/>
                        <a:p>
                          <a:pPr>
                            <a:lnSpc>
                              <a:spcPct val="115000"/>
                            </a:lnSpc>
                            <a:spcAft>
                              <a:spcPts val="0"/>
                            </a:spcAft>
                          </a:pPr>
                          <a:r>
                            <a:rPr lang="de-DE" sz="1600">
                              <a:effectLst/>
                              <a:latin typeface="Arial Narrow" panose="020B0606020202030204" pitchFamily="34" charset="0"/>
                              <a:cs typeface="Arial" panose="020B0604020202020204" pitchFamily="34" charset="0"/>
                            </a:rPr>
                            <a:t>Wechselwirkung</a:t>
                          </a:r>
                          <a:endParaRPr lang="de-DE" sz="16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r>
                            <a:rPr lang="de-DE" sz="1600">
                              <a:effectLst/>
                              <a:latin typeface="Arial Narrow" panose="020B0606020202030204" pitchFamily="34" charset="0"/>
                              <a:cs typeface="Arial" panose="020B0604020202020204" pitchFamily="34" charset="0"/>
                            </a:rPr>
                            <a:t>Kopplungsparameter </a:t>
                          </a:r>
                          <a14:m>
                            <m:oMath xmlns:m="http://schemas.openxmlformats.org/officeDocument/2006/math">
                              <m:r>
                                <a:rPr lang="de-DE" sz="1600">
                                  <a:effectLst/>
                                  <a:latin typeface="Cambria Math"/>
                                </a:rPr>
                                <m:t>𝛼</m:t>
                              </m:r>
                            </m:oMath>
                          </a14:m>
                          <a:endParaRPr lang="de-DE" sz="16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extLst>
                      <a:ext uri="{0D108BD9-81ED-4DB2-BD59-A6C34878D82A}">
                        <a16:rowId xmlns:a16="http://schemas.microsoft.com/office/drawing/2014/main" val="10000"/>
                      </a:ext>
                    </a:extLst>
                  </a:tr>
                  <a:tr h="509101">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Gravitation</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solidFill>
                                          <a:srgbClr val="013476"/>
                                        </a:solidFill>
                                        <a:effectLst/>
                                        <a:latin typeface="Cambria Math" panose="02040503050406030204" pitchFamily="18" charset="0"/>
                                      </a:rPr>
                                    </m:ctrlPr>
                                  </m:sSubPr>
                                  <m:e>
                                    <m:r>
                                      <a:rPr lang="de-DE" sz="1600">
                                        <a:solidFill>
                                          <a:srgbClr val="013476"/>
                                        </a:solidFill>
                                        <a:effectLst/>
                                        <a:latin typeface="Cambria Math"/>
                                      </a:rPr>
                                      <m:t>𝛼</m:t>
                                    </m:r>
                                  </m:e>
                                  <m:sub>
                                    <m:r>
                                      <a:rPr lang="de-DE" sz="1600">
                                        <a:solidFill>
                                          <a:srgbClr val="013476"/>
                                        </a:solidFill>
                                        <a:effectLst/>
                                        <a:latin typeface="Cambria Math"/>
                                      </a:rPr>
                                      <m:t>𝑔𝑟𝑎𝑣</m:t>
                                    </m:r>
                                  </m:sub>
                                </m:sSub>
                                <m:r>
                                  <a:rPr lang="de-DE" sz="1600">
                                    <a:solidFill>
                                      <a:srgbClr val="013476"/>
                                    </a:solidFill>
                                    <a:effectLst/>
                                    <a:latin typeface="Cambria Math"/>
                                  </a:rPr>
                                  <m:t>≈</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sSup>
                                      <m:sSupPr>
                                        <m:ctrlPr>
                                          <a:rPr lang="de-DE" sz="1600" i="1">
                                            <a:solidFill>
                                              <a:srgbClr val="013476"/>
                                            </a:solidFill>
                                            <a:effectLst/>
                                            <a:latin typeface="Cambria Math" panose="02040503050406030204" pitchFamily="18" charset="0"/>
                                          </a:rPr>
                                        </m:ctrlPr>
                                      </m:sSupPr>
                                      <m:e>
                                        <m:r>
                                          <m:rPr>
                                            <m:nor/>
                                          </m:rPr>
                                          <a:rPr lang="de-DE" sz="1600">
                                            <a:solidFill>
                                              <a:srgbClr val="013476"/>
                                            </a:solidFill>
                                            <a:effectLst/>
                                            <a:latin typeface="Arial Narrow" panose="020B0606020202030204" pitchFamily="34" charset="0"/>
                                            <a:cs typeface="Arial" panose="020B0604020202020204" pitchFamily="34" charset="0"/>
                                          </a:rPr>
                                          <m:t>10</m:t>
                                        </m:r>
                                      </m:e>
                                      <m:sup>
                                        <m:r>
                                          <m:rPr>
                                            <m:nor/>
                                          </m:rPr>
                                          <a:rPr lang="de-DE" sz="1600">
                                            <a:solidFill>
                                              <a:srgbClr val="013476"/>
                                            </a:solidFill>
                                            <a:effectLst/>
                                            <a:latin typeface="Arial Narrow" panose="020B0606020202030204" pitchFamily="34" charset="0"/>
                                            <a:cs typeface="Arial" panose="020B0604020202020204" pitchFamily="34" charset="0"/>
                                          </a:rPr>
                                          <m:t>38</m:t>
                                        </m:r>
                                      </m:sup>
                                    </m:sSup>
                                  </m:den>
                                </m:f>
                                <m:r>
                                  <m:rPr>
                                    <m:nor/>
                                  </m:rPr>
                                  <a:rPr lang="de-DE" sz="1600">
                                    <a:solidFill>
                                      <a:srgbClr val="013476"/>
                                    </a:solidFill>
                                    <a:effectLst/>
                                    <a:latin typeface="Arial Narrow" panose="020B0606020202030204" pitchFamily="34" charset="0"/>
                                    <a:cs typeface="Arial" panose="020B0604020202020204" pitchFamily="34" charset="0"/>
                                  </a:rPr>
                                  <m:t>, … ,</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sSup>
                                      <m:sSupPr>
                                        <m:ctrlPr>
                                          <a:rPr lang="de-DE" sz="1600" i="1">
                                            <a:solidFill>
                                              <a:srgbClr val="013476"/>
                                            </a:solidFill>
                                            <a:effectLst/>
                                            <a:latin typeface="Cambria Math" panose="02040503050406030204" pitchFamily="18" charset="0"/>
                                          </a:rPr>
                                        </m:ctrlPr>
                                      </m:sSupPr>
                                      <m:e>
                                        <m:r>
                                          <m:rPr>
                                            <m:nor/>
                                          </m:rPr>
                                          <a:rPr lang="de-DE" sz="1600">
                                            <a:solidFill>
                                              <a:srgbClr val="013476"/>
                                            </a:solidFill>
                                            <a:effectLst/>
                                            <a:latin typeface="Arial Narrow" panose="020B0606020202030204" pitchFamily="34" charset="0"/>
                                            <a:cs typeface="Arial" panose="020B0604020202020204" pitchFamily="34" charset="0"/>
                                          </a:rPr>
                                          <m:t>10</m:t>
                                        </m:r>
                                      </m:e>
                                      <m:sup>
                                        <m:r>
                                          <m:rPr>
                                            <m:nor/>
                                          </m:rPr>
                                          <a:rPr lang="de-DE" sz="1600">
                                            <a:solidFill>
                                              <a:srgbClr val="013476"/>
                                            </a:solidFill>
                                            <a:effectLst/>
                                            <a:latin typeface="Arial Narrow" panose="020B0606020202030204" pitchFamily="34" charset="0"/>
                                            <a:cs typeface="Arial" panose="020B0604020202020204" pitchFamily="34" charset="0"/>
                                          </a:rPr>
                                          <m:t>45</m:t>
                                        </m:r>
                                      </m:sup>
                                    </m:sSup>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430872">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elektromagnetisch</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solidFill>
                                          <a:srgbClr val="013476"/>
                                        </a:solidFill>
                                        <a:effectLst/>
                                        <a:latin typeface="Cambria Math" panose="02040503050406030204" pitchFamily="18" charset="0"/>
                                      </a:rPr>
                                    </m:ctrlPr>
                                  </m:sSubPr>
                                  <m:e>
                                    <m:r>
                                      <a:rPr lang="de-DE" sz="1600">
                                        <a:solidFill>
                                          <a:srgbClr val="013476"/>
                                        </a:solidFill>
                                        <a:effectLst/>
                                        <a:latin typeface="Cambria Math"/>
                                      </a:rPr>
                                      <m:t>𝛼</m:t>
                                    </m:r>
                                  </m:e>
                                  <m:sub>
                                    <m:r>
                                      <a:rPr lang="de-DE" sz="1600">
                                        <a:solidFill>
                                          <a:srgbClr val="013476"/>
                                        </a:solidFill>
                                        <a:effectLst/>
                                        <a:latin typeface="Cambria Math"/>
                                      </a:rPr>
                                      <m:t>𝑒𝑚</m:t>
                                    </m:r>
                                  </m:sub>
                                </m:sSub>
                                <m:r>
                                  <a:rPr lang="de-DE" sz="1600">
                                    <a:solidFill>
                                      <a:srgbClr val="013476"/>
                                    </a:solidFill>
                                    <a:effectLst/>
                                    <a:latin typeface="Cambria Math"/>
                                  </a:rPr>
                                  <m:t>≈ </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r>
                                      <m:rPr>
                                        <m:nor/>
                                      </m:rPr>
                                      <a:rPr lang="de-DE" sz="1600">
                                        <a:solidFill>
                                          <a:srgbClr val="013476"/>
                                        </a:solidFill>
                                        <a:effectLst/>
                                        <a:latin typeface="Arial Narrow" panose="020B0606020202030204" pitchFamily="34" charset="0"/>
                                        <a:cs typeface="Arial" panose="020B0604020202020204" pitchFamily="34" charset="0"/>
                                      </a:rPr>
                                      <m:t>137</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479075">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stark</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solidFill>
                                          <a:srgbClr val="013476"/>
                                        </a:solidFill>
                                        <a:effectLst/>
                                        <a:latin typeface="Cambria Math" panose="02040503050406030204" pitchFamily="18" charset="0"/>
                                      </a:rPr>
                                    </m:ctrlPr>
                                  </m:sSubPr>
                                  <m:e>
                                    <m:r>
                                      <a:rPr lang="de-DE" sz="1600">
                                        <a:solidFill>
                                          <a:srgbClr val="013476"/>
                                        </a:solidFill>
                                        <a:effectLst/>
                                        <a:latin typeface="Cambria Math"/>
                                      </a:rPr>
                                      <m:t>𝛼</m:t>
                                    </m:r>
                                  </m:e>
                                  <m:sub>
                                    <m:r>
                                      <a:rPr lang="de-DE" sz="1600">
                                        <a:solidFill>
                                          <a:srgbClr val="013476"/>
                                        </a:solidFill>
                                        <a:effectLst/>
                                        <a:latin typeface="Cambria Math"/>
                                      </a:rPr>
                                      <m:t>𝑠</m:t>
                                    </m:r>
                                  </m:sub>
                                </m:sSub>
                                <m:r>
                                  <a:rPr lang="de-DE" sz="1600">
                                    <a:solidFill>
                                      <a:srgbClr val="013476"/>
                                    </a:solidFill>
                                    <a:effectLst/>
                                    <a:latin typeface="Cambria Math"/>
                                  </a:rPr>
                                  <m:t>≈ </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r>
                                      <m:rPr>
                                        <m:nor/>
                                      </m:rPr>
                                      <a:rPr lang="de-DE" sz="1600" b="0" i="0" smtClean="0">
                                        <a:solidFill>
                                          <a:srgbClr val="013476"/>
                                        </a:solidFill>
                                        <a:effectLst/>
                                        <a:latin typeface="Cambria Math" panose="02040503050406030204" pitchFamily="18" charset="0"/>
                                        <a:cs typeface="Arial" panose="020B0604020202020204" pitchFamily="34" charset="0"/>
                                      </a:rPr>
                                      <m:t>5</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3"/>
                      </a:ext>
                    </a:extLst>
                  </a:tr>
                  <a:tr h="430872">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schwach</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solidFill>
                                          <a:srgbClr val="013476"/>
                                        </a:solidFill>
                                        <a:effectLst/>
                                        <a:latin typeface="Cambria Math" panose="02040503050406030204" pitchFamily="18" charset="0"/>
                                      </a:rPr>
                                    </m:ctrlPr>
                                  </m:sSubPr>
                                  <m:e>
                                    <m:r>
                                      <a:rPr lang="de-DE" sz="1600">
                                        <a:solidFill>
                                          <a:srgbClr val="013476"/>
                                        </a:solidFill>
                                        <a:effectLst/>
                                        <a:latin typeface="Cambria Math"/>
                                      </a:rPr>
                                      <m:t>𝛼</m:t>
                                    </m:r>
                                  </m:e>
                                  <m:sub>
                                    <m:r>
                                      <a:rPr lang="de-DE" sz="1600">
                                        <a:solidFill>
                                          <a:srgbClr val="013476"/>
                                        </a:solidFill>
                                        <a:effectLst/>
                                        <a:latin typeface="Cambria Math"/>
                                      </a:rPr>
                                      <m:t>𝑤</m:t>
                                    </m:r>
                                  </m:sub>
                                </m:sSub>
                                <m:r>
                                  <a:rPr lang="de-DE" sz="1600">
                                    <a:solidFill>
                                      <a:srgbClr val="013476"/>
                                    </a:solidFill>
                                    <a:effectLst/>
                                    <a:latin typeface="Cambria Math"/>
                                  </a:rPr>
                                  <m:t>≈ </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r>
                                      <m:rPr>
                                        <m:nor/>
                                      </m:rPr>
                                      <a:rPr lang="de-DE" sz="1600">
                                        <a:solidFill>
                                          <a:srgbClr val="013476"/>
                                        </a:solidFill>
                                        <a:effectLst/>
                                        <a:latin typeface="Arial Narrow" panose="020B0606020202030204" pitchFamily="34" charset="0"/>
                                        <a:cs typeface="Arial" panose="020B0604020202020204" pitchFamily="34" charset="0"/>
                                      </a:rPr>
                                      <m:t>30</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4"/>
                      </a:ext>
                    </a:extLst>
                  </a:tr>
                </a:tbl>
              </a:graphicData>
            </a:graphic>
          </p:graphicFrame>
        </mc:Choice>
        <mc:Fallback xmlns="">
          <p:graphicFrame>
            <p:nvGraphicFramePr>
              <p:cNvPr id="13" name="Tabelle 12"/>
              <p:cNvGraphicFramePr>
                <a:graphicFrameLocks noGrp="1"/>
              </p:cNvGraphicFramePr>
              <p:nvPr>
                <p:extLst>
                  <p:ext uri="{D42A27DB-BD31-4B8C-83A1-F6EECF244321}">
                    <p14:modId xmlns:p14="http://schemas.microsoft.com/office/powerpoint/2010/main" val="1852628084"/>
                  </p:ext>
                </p:extLst>
              </p:nvPr>
            </p:nvGraphicFramePr>
            <p:xfrm>
              <a:off x="2555776" y="3414088"/>
              <a:ext cx="3820025" cy="2675573"/>
            </p:xfrm>
            <a:graphic>
              <a:graphicData uri="http://schemas.openxmlformats.org/drawingml/2006/table">
                <a:tbl>
                  <a:tblPr firstRow="1" firstCol="1" bandRow="1">
                    <a:tableStyleId>{5C22544A-7EE6-4342-B048-85BDC9FD1C3A}</a:tableStyleId>
                  </a:tblPr>
                  <a:tblGrid>
                    <a:gridCol w="1718099">
                      <a:extLst>
                        <a:ext uri="{9D8B030D-6E8A-4147-A177-3AD203B41FA5}">
                          <a16:colId xmlns="" xmlns:a16="http://schemas.microsoft.com/office/drawing/2014/main" xmlns:a14="http://schemas.microsoft.com/office/drawing/2010/main" val="20000"/>
                        </a:ext>
                      </a:extLst>
                    </a:gridCol>
                    <a:gridCol w="2101926">
                      <a:extLst>
                        <a:ext uri="{9D8B030D-6E8A-4147-A177-3AD203B41FA5}">
                          <a16:colId xmlns="" xmlns:a16="http://schemas.microsoft.com/office/drawing/2014/main" xmlns:a14="http://schemas.microsoft.com/office/drawing/2010/main" val="20003"/>
                        </a:ext>
                      </a:extLst>
                    </a:gridCol>
                  </a:tblGrid>
                  <a:tr h="425893">
                    <a:tc>
                      <a:txBody>
                        <a:bodyPr/>
                        <a:lstStyle/>
                        <a:p>
                          <a:pPr>
                            <a:lnSpc>
                              <a:spcPct val="115000"/>
                            </a:lnSpc>
                            <a:spcAft>
                              <a:spcPts val="0"/>
                            </a:spcAft>
                          </a:pPr>
                          <a:r>
                            <a:rPr lang="de-DE" sz="1600" dirty="0">
                              <a:effectLst/>
                              <a:latin typeface="Arial Narrow" panose="020B0606020202030204" pitchFamily="34" charset="0"/>
                              <a:cs typeface="Arial" panose="020B0604020202020204" pitchFamily="34" charset="0"/>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1429" r="-1449" b="-531429"/>
                          </a:stretch>
                        </a:blipFill>
                      </a:tcPr>
                    </a:tc>
                    <a:extLst>
                      <a:ext uri="{0D108BD9-81ED-4DB2-BD59-A6C34878D82A}">
                        <a16:rowId xmlns="" xmlns:a16="http://schemas.microsoft.com/office/drawing/2014/main" xmlns:a14="http://schemas.microsoft.com/office/drawing/2010/main" val="10000"/>
                      </a:ext>
                    </a:extLst>
                  </a:tr>
                  <a:tr h="635826">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Gravitation</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68269" r="-1449" b="-257692"/>
                          </a:stretch>
                        </a:blipFill>
                      </a:tcPr>
                    </a:tc>
                    <a:extLst>
                      <a:ext uri="{0D108BD9-81ED-4DB2-BD59-A6C34878D82A}">
                        <a16:rowId xmlns="" xmlns:a16="http://schemas.microsoft.com/office/drawing/2014/main" xmlns:a14="http://schemas.microsoft.com/office/drawing/2010/main" val="10001"/>
                      </a:ext>
                    </a:extLst>
                  </a:tr>
                  <a:tr h="538290">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elektromagnetisch</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196629" r="-1449" b="-201124"/>
                          </a:stretch>
                        </a:blipFill>
                      </a:tcPr>
                    </a:tc>
                    <a:extLst>
                      <a:ext uri="{0D108BD9-81ED-4DB2-BD59-A6C34878D82A}">
                        <a16:rowId xmlns="" xmlns:a16="http://schemas.microsoft.com/office/drawing/2014/main" xmlns:a14="http://schemas.microsoft.com/office/drawing/2010/main" val="10002"/>
                      </a:ext>
                    </a:extLst>
                  </a:tr>
                  <a:tr h="537274">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stark</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300000" r="-1449" b="-103409"/>
                          </a:stretch>
                        </a:blipFill>
                      </a:tcPr>
                    </a:tc>
                    <a:extLst>
                      <a:ext uri="{0D108BD9-81ED-4DB2-BD59-A6C34878D82A}">
                        <a16:rowId xmlns="" xmlns:a16="http://schemas.microsoft.com/office/drawing/2014/main" xmlns:a14="http://schemas.microsoft.com/office/drawing/2010/main" val="10003"/>
                      </a:ext>
                    </a:extLst>
                  </a:tr>
                  <a:tr h="538290">
                    <a:tc>
                      <a:txBody>
                        <a:bodyPr/>
                        <a:lstStyle/>
                        <a:p>
                          <a:pPr>
                            <a:lnSpc>
                              <a:spcPct val="115000"/>
                            </a:lnSpc>
                            <a:spcAft>
                              <a:spcPts val="0"/>
                            </a:spcAft>
                          </a:pPr>
                          <a:r>
                            <a:rPr lang="de-DE" sz="1400" dirty="0">
                              <a:effectLst/>
                              <a:latin typeface="Arial Narrow" panose="020B0606020202030204" pitchFamily="34" charset="0"/>
                              <a:cs typeface="Arial" panose="020B0604020202020204" pitchFamily="34" charset="0"/>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400000" r="-1449" b="-3409"/>
                          </a:stretch>
                        </a:blipFill>
                      </a:tcPr>
                    </a:tc>
                    <a:extLst>
                      <a:ext uri="{0D108BD9-81ED-4DB2-BD59-A6C34878D82A}">
                        <a16:rowId xmlns="" xmlns:a16="http://schemas.microsoft.com/office/drawing/2014/main" xmlns:a14="http://schemas.microsoft.com/office/drawing/2010/main" val="10004"/>
                      </a:ext>
                    </a:extLst>
                  </a:tr>
                </a:tbl>
              </a:graphicData>
            </a:graphic>
          </p:graphicFrame>
        </mc:Fallback>
      </mc:AlternateContent>
    </p:spTree>
    <p:extLst>
      <p:ext uri="{BB962C8B-B14F-4D97-AF65-F5344CB8AC3E}">
        <p14:creationId xmlns:p14="http://schemas.microsoft.com/office/powerpoint/2010/main" val="77793969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992888" cy="1325563"/>
          </a:xfrm>
        </p:spPr>
        <p:txBody>
          <a:bodyPr/>
          <a:lstStyle/>
          <a:p>
            <a:r>
              <a:rPr lang="de-DE" noProof="0" dirty="0"/>
              <a:t>Konzept der Ladung</a:t>
            </a:r>
            <a:br>
              <a:rPr lang="de-DE" noProof="0" dirty="0"/>
            </a:br>
            <a:r>
              <a:rPr lang="de-DE" noProof="0" dirty="0"/>
              <a:t>Erweiterung</a:t>
            </a:r>
            <a:r>
              <a:rPr lang="de-DE" dirty="0"/>
              <a:t> auf andere Wechselwirkungen</a:t>
            </a:r>
            <a:endParaRPr lang="de-DE" noProof="0" dirty="0"/>
          </a:p>
        </p:txBody>
      </p:sp>
      <p:sp>
        <p:nvSpPr>
          <p:cNvPr id="7" name="Foliennummernplatzhalter 6"/>
          <p:cNvSpPr>
            <a:spLocks noGrp="1"/>
          </p:cNvSpPr>
          <p:nvPr>
            <p:ph type="sldNum" sz="quarter" idx="12"/>
          </p:nvPr>
        </p:nvSpPr>
        <p:spPr/>
        <p:txBody>
          <a:bodyPr/>
          <a:lstStyle/>
          <a:p>
            <a:fld id="{13EBA283-81CD-428D-9703-4AE41BDC50AA}" type="slidenum">
              <a:rPr lang="de-DE" smtClean="0"/>
              <a:pPr/>
              <a:t>29</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sz="2000" noProof="0" dirty="0" err="1">
                    <a:solidFill>
                      <a:srgbClr val="013476"/>
                    </a:solidFill>
                  </a:rPr>
                  <a:t>Coulombsches</a:t>
                </a:r>
                <a:r>
                  <a:rPr lang="de-DE" sz="2000" noProof="0" dirty="0">
                    <a:solidFill>
                      <a:srgbClr val="013476"/>
                    </a:solidFill>
                  </a:rPr>
                  <a:t> Gesetz: </a:t>
                </a:r>
                <a14:m>
                  <m:oMath xmlns:m="http://schemas.openxmlformats.org/officeDocument/2006/math">
                    <m:sSub>
                      <m:sSubPr>
                        <m:ctrlPr>
                          <a:rPr lang="de-DE" sz="2000" b="0" i="1" noProof="0" smtClean="0">
                            <a:solidFill>
                              <a:srgbClr val="013476"/>
                            </a:solidFill>
                            <a:latin typeface="Cambria Math" panose="02040503050406030204" pitchFamily="18" charset="0"/>
                          </a:rPr>
                        </m:ctrlPr>
                      </m:sSubPr>
                      <m:e>
                        <m:r>
                          <a:rPr lang="de-DE" sz="2000" b="0" i="1" noProof="0" smtClean="0">
                            <a:solidFill>
                              <a:srgbClr val="013476"/>
                            </a:solidFill>
                            <a:latin typeface="Cambria Math"/>
                          </a:rPr>
                          <m:t>𝐹</m:t>
                        </m:r>
                      </m:e>
                      <m:sub>
                        <m:r>
                          <a:rPr lang="de-DE" sz="2000" b="0" i="1" noProof="0" smtClean="0">
                            <a:solidFill>
                              <a:srgbClr val="013476"/>
                            </a:solidFill>
                            <a:latin typeface="Cambria Math"/>
                          </a:rPr>
                          <m:t>𝐶</m:t>
                        </m:r>
                      </m:sub>
                    </m:sSub>
                    <m:r>
                      <a:rPr lang="de-DE" sz="2000" b="0" i="1" noProof="0" smtClean="0">
                        <a:solidFill>
                          <a:srgbClr val="013476"/>
                        </a:solidFill>
                        <a:latin typeface="Cambria Math"/>
                      </a:rPr>
                      <m:t>=</m:t>
                    </m:r>
                    <m:f>
                      <m:fPr>
                        <m:ctrlPr>
                          <a:rPr lang="de-DE" sz="2000" b="0" i="1" noProof="0" smtClean="0">
                            <a:solidFill>
                              <a:srgbClr val="013476"/>
                            </a:solidFill>
                            <a:latin typeface="Cambria Math" panose="02040503050406030204" pitchFamily="18" charset="0"/>
                          </a:rPr>
                        </m:ctrlPr>
                      </m:fPr>
                      <m:num>
                        <m:sSup>
                          <m:sSupPr>
                            <m:ctrlPr>
                              <a:rPr lang="de-DE" sz="2000" b="0" i="1" noProof="0" smtClean="0">
                                <a:solidFill>
                                  <a:srgbClr val="013476"/>
                                </a:solidFill>
                                <a:latin typeface="Cambria Math" panose="02040503050406030204" pitchFamily="18" charset="0"/>
                              </a:rPr>
                            </m:ctrlPr>
                          </m:sSupPr>
                          <m:e>
                            <m:r>
                              <a:rPr lang="de-DE" sz="2000" b="0" i="1" noProof="0" smtClean="0">
                                <a:solidFill>
                                  <a:srgbClr val="013476"/>
                                </a:solidFill>
                                <a:latin typeface="Cambria Math"/>
                              </a:rPr>
                              <m:t>𝑒</m:t>
                            </m:r>
                          </m:e>
                          <m:sup>
                            <m:r>
                              <a:rPr lang="de-DE" sz="2000" b="0" i="1" noProof="0" smtClean="0">
                                <a:solidFill>
                                  <a:srgbClr val="013476"/>
                                </a:solidFill>
                                <a:latin typeface="Cambria Math"/>
                              </a:rPr>
                              <m:t>2</m:t>
                            </m:r>
                          </m:sup>
                        </m:sSup>
                      </m:num>
                      <m:den>
                        <m:r>
                          <a:rPr lang="de-DE" sz="2000" b="0" i="1" noProof="0" smtClean="0">
                            <a:solidFill>
                              <a:srgbClr val="013476"/>
                            </a:solidFill>
                            <a:latin typeface="Cambria Math"/>
                          </a:rPr>
                          <m:t>4 </m:t>
                        </m:r>
                        <m:r>
                          <m:rPr>
                            <m:sty m:val="p"/>
                          </m:rPr>
                          <a:rPr lang="de-DE" sz="2000" b="0" i="0" noProof="0" smtClean="0">
                            <a:solidFill>
                              <a:srgbClr val="013476"/>
                            </a:solidFill>
                            <a:latin typeface="Cambria Math"/>
                          </a:rPr>
                          <m:t>π</m:t>
                        </m:r>
                        <m:sSub>
                          <m:sSubPr>
                            <m:ctrlPr>
                              <a:rPr lang="de-DE" sz="2000" b="0" i="1" noProof="0" smtClean="0">
                                <a:solidFill>
                                  <a:srgbClr val="013476"/>
                                </a:solidFill>
                                <a:latin typeface="Cambria Math" panose="02040503050406030204" pitchFamily="18" charset="0"/>
                              </a:rPr>
                            </m:ctrlPr>
                          </m:sSubPr>
                          <m:e>
                            <m:r>
                              <a:rPr lang="de-DE" sz="2000" b="0" i="0" noProof="0" smtClean="0">
                                <a:solidFill>
                                  <a:srgbClr val="013476"/>
                                </a:solidFill>
                                <a:latin typeface="Cambria Math"/>
                              </a:rPr>
                              <m:t> </m:t>
                            </m:r>
                            <m:r>
                              <m:rPr>
                                <m:sty m:val="p"/>
                              </m:rPr>
                              <a:rPr lang="de-DE" sz="2000" b="0" i="0" noProof="0" smtClean="0">
                                <a:solidFill>
                                  <a:srgbClr val="013476"/>
                                </a:solidFill>
                                <a:latin typeface="Cambria Math"/>
                              </a:rPr>
                              <m:t>ϵ</m:t>
                            </m:r>
                          </m:e>
                          <m:sub>
                            <m:r>
                              <a:rPr lang="de-DE" sz="2000" b="0" i="0" noProof="0" smtClean="0">
                                <a:solidFill>
                                  <a:srgbClr val="013476"/>
                                </a:solidFill>
                                <a:latin typeface="Cambria Math"/>
                              </a:rPr>
                              <m:t>0</m:t>
                            </m:r>
                          </m:sub>
                        </m:sSub>
                      </m:den>
                    </m:f>
                    <m:f>
                      <m:fPr>
                        <m:ctrlPr>
                          <a:rPr lang="de-DE" sz="2000" b="0" i="1" noProof="0" smtClean="0">
                            <a:solidFill>
                              <a:srgbClr val="013476"/>
                            </a:solidFill>
                            <a:latin typeface="Cambria Math" panose="02040503050406030204" pitchFamily="18" charset="0"/>
                            <a:ea typeface="Cambria Math"/>
                          </a:rPr>
                        </m:ctrlPr>
                      </m:fPr>
                      <m:num>
                        <m:sSub>
                          <m:sSubPr>
                            <m:ctrlPr>
                              <a:rPr lang="de-DE" sz="2000" b="0" i="1" noProof="0" smtClean="0">
                                <a:solidFill>
                                  <a:srgbClr val="013476"/>
                                </a:solidFill>
                                <a:latin typeface="Cambria Math" panose="02040503050406030204" pitchFamily="18" charset="0"/>
                                <a:ea typeface="Cambria Math"/>
                              </a:rPr>
                            </m:ctrlPr>
                          </m:sSubPr>
                          <m:e>
                            <m:r>
                              <a:rPr lang="de-DE" sz="2000" b="0" i="1" noProof="0" smtClean="0">
                                <a:solidFill>
                                  <a:srgbClr val="013476"/>
                                </a:solidFill>
                                <a:latin typeface="Cambria Math" panose="02040503050406030204" pitchFamily="18" charset="0"/>
                                <a:ea typeface="Cambria Math"/>
                              </a:rPr>
                              <m:t>𝑍</m:t>
                            </m:r>
                          </m:e>
                          <m:sub>
                            <m:r>
                              <a:rPr lang="de-DE" sz="2000" b="0" i="1" noProof="0" smtClean="0">
                                <a:solidFill>
                                  <a:srgbClr val="013476"/>
                                </a:solidFill>
                                <a:latin typeface="Cambria Math"/>
                                <a:ea typeface="Cambria Math"/>
                              </a:rPr>
                              <m:t>1</m:t>
                            </m:r>
                          </m:sub>
                        </m:sSub>
                        <m:sSub>
                          <m:sSubPr>
                            <m:ctrlPr>
                              <a:rPr lang="de-DE" sz="2000" b="0" i="1" noProof="0" smtClean="0">
                                <a:solidFill>
                                  <a:srgbClr val="013476"/>
                                </a:solidFill>
                                <a:latin typeface="Cambria Math" panose="02040503050406030204" pitchFamily="18" charset="0"/>
                                <a:ea typeface="Cambria Math"/>
                              </a:rPr>
                            </m:ctrlPr>
                          </m:sSubPr>
                          <m:e>
                            <m:r>
                              <a:rPr lang="de-DE" sz="2000" b="0" i="1" noProof="0" smtClean="0">
                                <a:solidFill>
                                  <a:srgbClr val="013476"/>
                                </a:solidFill>
                                <a:latin typeface="Cambria Math" panose="02040503050406030204" pitchFamily="18" charset="0"/>
                                <a:ea typeface="Cambria Math"/>
                              </a:rPr>
                              <m:t>𝑍</m:t>
                            </m:r>
                          </m:e>
                          <m:sub>
                            <m:r>
                              <a:rPr lang="de-DE" sz="2000" b="0" i="1" noProof="0" smtClean="0">
                                <a:solidFill>
                                  <a:srgbClr val="013476"/>
                                </a:solidFill>
                                <a:latin typeface="Cambria Math"/>
                                <a:ea typeface="Cambria Math"/>
                              </a:rPr>
                              <m:t>2</m:t>
                            </m:r>
                          </m:sub>
                        </m:sSub>
                      </m:num>
                      <m:den>
                        <m:sSup>
                          <m:sSupPr>
                            <m:ctrlPr>
                              <a:rPr lang="de-DE" sz="2000" b="0" i="1" noProof="0" smtClean="0">
                                <a:solidFill>
                                  <a:srgbClr val="013476"/>
                                </a:solidFill>
                                <a:latin typeface="Cambria Math" panose="02040503050406030204" pitchFamily="18" charset="0"/>
                                <a:ea typeface="Cambria Math"/>
                              </a:rPr>
                            </m:ctrlPr>
                          </m:sSupPr>
                          <m:e>
                            <m:r>
                              <a:rPr lang="de-DE" sz="2000" b="0" i="1" noProof="0" smtClean="0">
                                <a:solidFill>
                                  <a:srgbClr val="013476"/>
                                </a:solidFill>
                                <a:latin typeface="Cambria Math"/>
                                <a:ea typeface="Cambria Math"/>
                              </a:rPr>
                              <m:t>𝑟</m:t>
                            </m:r>
                          </m:e>
                          <m:sup>
                            <m:r>
                              <a:rPr lang="de-DE" sz="2000" b="0" i="1" noProof="0" smtClean="0">
                                <a:solidFill>
                                  <a:srgbClr val="013476"/>
                                </a:solidFill>
                                <a:latin typeface="Cambria Math"/>
                                <a:ea typeface="Cambria Math"/>
                              </a:rPr>
                              <m:t>2</m:t>
                            </m:r>
                          </m:sup>
                        </m:sSup>
                      </m:den>
                    </m:f>
                  </m:oMath>
                </a14:m>
                <a:endParaRPr lang="de-DE" sz="2000" b="0" noProof="0" dirty="0">
                  <a:solidFill>
                    <a:srgbClr val="013476"/>
                  </a:solidFill>
                  <a:ea typeface="Cambria Math"/>
                </a:endParaRPr>
              </a:p>
              <a:p>
                <a:pPr lvl="1"/>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𝛼</m:t>
                        </m:r>
                      </m:e>
                      <m:sub>
                        <m:r>
                          <a:rPr lang="de-DE" b="0" i="1" noProof="0" smtClean="0">
                            <a:solidFill>
                              <a:srgbClr val="013476"/>
                            </a:solidFill>
                            <a:latin typeface="Cambria Math"/>
                          </a:rPr>
                          <m:t>𝑒𝑚</m:t>
                        </m:r>
                      </m:sub>
                    </m:sSub>
                    <m:r>
                      <a:rPr lang="de-DE" b="0" i="1" noProof="0" smtClean="0">
                        <a:solidFill>
                          <a:srgbClr val="013476"/>
                        </a:solidFill>
                        <a:latin typeface="Cambria Math"/>
                      </a:rPr>
                      <m:t>=</m:t>
                    </m:r>
                    <m:f>
                      <m:fPr>
                        <m:ctrlPr>
                          <a:rPr lang="de-DE" b="0" i="1" noProof="0" smtClean="0">
                            <a:solidFill>
                              <a:srgbClr val="013476"/>
                            </a:solidFill>
                            <a:latin typeface="Cambria Math" panose="02040503050406030204" pitchFamily="18" charset="0"/>
                            <a:ea typeface="Cambria Math"/>
                          </a:rPr>
                        </m:ctrlPr>
                      </m:fPr>
                      <m:num>
                        <m:sSup>
                          <m:sSupPr>
                            <m:ctrlPr>
                              <a:rPr lang="de-DE" b="0" i="1" noProof="0" smtClean="0">
                                <a:solidFill>
                                  <a:srgbClr val="013476"/>
                                </a:solidFill>
                                <a:latin typeface="Cambria Math" panose="02040503050406030204" pitchFamily="18" charset="0"/>
                                <a:ea typeface="Cambria Math"/>
                              </a:rPr>
                            </m:ctrlPr>
                          </m:sSupPr>
                          <m:e>
                            <m:r>
                              <a:rPr lang="de-DE" b="0" i="1" noProof="0" smtClean="0">
                                <a:solidFill>
                                  <a:srgbClr val="013476"/>
                                </a:solidFill>
                                <a:latin typeface="Cambria Math"/>
                                <a:ea typeface="Cambria Math"/>
                              </a:rPr>
                              <m:t>𝑒</m:t>
                            </m:r>
                          </m:e>
                          <m:sup>
                            <m:r>
                              <a:rPr lang="de-DE" b="0" i="1" noProof="0" smtClean="0">
                                <a:solidFill>
                                  <a:srgbClr val="013476"/>
                                </a:solidFill>
                                <a:latin typeface="Cambria Math"/>
                                <a:ea typeface="Cambria Math"/>
                              </a:rPr>
                              <m:t>2</m:t>
                            </m:r>
                          </m:sup>
                        </m:sSup>
                      </m:num>
                      <m:den>
                        <m:r>
                          <a:rPr lang="de-DE" i="1" noProof="0">
                            <a:solidFill>
                              <a:srgbClr val="013476"/>
                            </a:solidFill>
                            <a:latin typeface="Cambria Math"/>
                          </a:rPr>
                          <m:t>4 </m:t>
                        </m:r>
                        <m:r>
                          <m:rPr>
                            <m:sty m:val="p"/>
                          </m:rPr>
                          <a:rPr lang="de-DE" i="0" noProof="0">
                            <a:solidFill>
                              <a:srgbClr val="013476"/>
                            </a:solidFill>
                            <a:latin typeface="Cambria Math"/>
                          </a:rPr>
                          <m:t>π</m:t>
                        </m:r>
                        <m:r>
                          <a:rPr lang="de-DE" b="0" i="0" noProof="0" smtClean="0">
                            <a:solidFill>
                              <a:srgbClr val="013476"/>
                            </a:solidFill>
                            <a:latin typeface="Cambria Math" panose="02040503050406030204" pitchFamily="18" charset="0"/>
                          </a:rPr>
                          <m:t> </m:t>
                        </m:r>
                        <m:sSub>
                          <m:sSubPr>
                            <m:ctrlPr>
                              <a:rPr lang="de-DE" b="0" i="1" noProof="0" smtClean="0">
                                <a:solidFill>
                                  <a:srgbClr val="013476"/>
                                </a:solidFill>
                                <a:latin typeface="Cambria Math" panose="02040503050406030204" pitchFamily="18" charset="0"/>
                                <a:ea typeface="Cambria Math"/>
                              </a:rPr>
                            </m:ctrlPr>
                          </m:sSubPr>
                          <m:e>
                            <m:r>
                              <m:rPr>
                                <m:sty m:val="p"/>
                              </m:rPr>
                              <a:rPr lang="de-DE" b="0" i="0" noProof="0" smtClean="0">
                                <a:solidFill>
                                  <a:srgbClr val="013476"/>
                                </a:solidFill>
                                <a:latin typeface="Cambria Math"/>
                                <a:ea typeface="Cambria Math"/>
                              </a:rPr>
                              <m:t>ϵ</m:t>
                            </m:r>
                          </m:e>
                          <m:sub>
                            <m:r>
                              <a:rPr lang="de-DE" b="0" i="0" noProof="0" smtClean="0">
                                <a:solidFill>
                                  <a:srgbClr val="013476"/>
                                </a:solidFill>
                                <a:latin typeface="Cambria Math"/>
                                <a:ea typeface="Cambria Math"/>
                              </a:rPr>
                              <m:t>0</m:t>
                            </m:r>
                          </m:sub>
                        </m:sSub>
                        <m:r>
                          <a:rPr lang="de-DE" b="0" i="0" noProof="0" smtClean="0">
                            <a:solidFill>
                              <a:srgbClr val="013476"/>
                            </a:solidFill>
                            <a:latin typeface="Cambria Math"/>
                            <a:ea typeface="Cambria Math"/>
                          </a:rPr>
                          <m:t> ℏ</m:t>
                        </m:r>
                        <m:r>
                          <a:rPr lang="de-DE" b="0" i="1" noProof="0" smtClean="0">
                            <a:solidFill>
                              <a:srgbClr val="013476"/>
                            </a:solidFill>
                            <a:latin typeface="Cambria Math"/>
                            <a:ea typeface="Cambria Math"/>
                          </a:rPr>
                          <m:t> </m:t>
                        </m:r>
                        <m:r>
                          <m:rPr>
                            <m:sty m:val="p"/>
                          </m:rPr>
                          <a:rPr lang="de-DE" b="0" i="0" noProof="0" smtClean="0">
                            <a:solidFill>
                              <a:srgbClr val="013476"/>
                            </a:solidFill>
                            <a:latin typeface="Cambria Math"/>
                            <a:ea typeface="Cambria Math"/>
                          </a:rPr>
                          <m:t>c</m:t>
                        </m:r>
                      </m:den>
                    </m:f>
                    <m:r>
                      <a:rPr lang="de-DE" b="0" i="1" noProof="0" smtClean="0">
                        <a:solidFill>
                          <a:srgbClr val="013476"/>
                        </a:solidFill>
                        <a:latin typeface="Cambria Math"/>
                        <a:ea typeface="Cambria Math"/>
                      </a:rPr>
                      <m:t>≈</m:t>
                    </m:r>
                    <m:f>
                      <m:fPr>
                        <m:ctrlPr>
                          <a:rPr lang="de-DE" b="0" i="1" noProof="0" smtClean="0">
                            <a:solidFill>
                              <a:srgbClr val="013476"/>
                            </a:solidFill>
                            <a:latin typeface="Cambria Math" panose="02040503050406030204" pitchFamily="18" charset="0"/>
                            <a:ea typeface="Cambria Math"/>
                          </a:rPr>
                        </m:ctrlPr>
                      </m:fPr>
                      <m:num>
                        <m:r>
                          <a:rPr lang="de-DE" b="0" i="1" noProof="0" smtClean="0">
                            <a:solidFill>
                              <a:srgbClr val="013476"/>
                            </a:solidFill>
                            <a:latin typeface="Cambria Math"/>
                            <a:ea typeface="Cambria Math"/>
                          </a:rPr>
                          <m:t>1</m:t>
                        </m:r>
                      </m:num>
                      <m:den>
                        <m:r>
                          <a:rPr lang="de-DE" b="0" i="1" noProof="0" smtClean="0">
                            <a:solidFill>
                              <a:srgbClr val="013476"/>
                            </a:solidFill>
                            <a:latin typeface="Cambria Math"/>
                            <a:ea typeface="Cambria Math"/>
                          </a:rPr>
                          <m:t>137</m:t>
                        </m:r>
                      </m:den>
                    </m:f>
                  </m:oMath>
                </a14:m>
                <a:r>
                  <a:rPr lang="de-DE" noProof="0" dirty="0">
                    <a:solidFill>
                      <a:srgbClr val="013476"/>
                    </a:solidFill>
                  </a:rPr>
                  <a:t> </a:t>
                </a:r>
                <a:br>
                  <a:rPr lang="de-DE" noProof="0" dirty="0">
                    <a:solidFill>
                      <a:srgbClr val="013476"/>
                    </a:solidFill>
                  </a:rPr>
                </a:br>
                <a:r>
                  <a:rPr lang="de-DE" noProof="0" dirty="0">
                    <a:solidFill>
                      <a:srgbClr val="013476"/>
                    </a:solidFill>
                  </a:rPr>
                  <a:t>Kopplungsparameter (Feinstrukturkonstante)</a:t>
                </a:r>
              </a:p>
              <a:p>
                <a:r>
                  <a:rPr lang="de-DE" sz="2000" b="1" u="sng" noProof="0" dirty="0">
                    <a:solidFill>
                      <a:srgbClr val="013476"/>
                    </a:solidFill>
                  </a:rPr>
                  <a:t>Einführung</a:t>
                </a:r>
                <a:r>
                  <a:rPr lang="de-DE" sz="2000" noProof="0" dirty="0">
                    <a:solidFill>
                      <a:srgbClr val="013476"/>
                    </a:solidFill>
                  </a:rPr>
                  <a:t> eines Kopplungsparameters </a:t>
                </a:r>
                <a14:m>
                  <m:oMath xmlns:m="http://schemas.openxmlformats.org/officeDocument/2006/math">
                    <m:r>
                      <a:rPr lang="de-DE" sz="2000" b="0" i="1" noProof="0" smtClean="0">
                        <a:solidFill>
                          <a:srgbClr val="013476"/>
                        </a:solidFill>
                        <a:latin typeface="Cambria Math"/>
                      </a:rPr>
                      <m:t>𝛼</m:t>
                    </m:r>
                  </m:oMath>
                </a14:m>
                <a:r>
                  <a:rPr lang="de-DE" sz="2000" noProof="0" dirty="0">
                    <a:solidFill>
                      <a:srgbClr val="013476"/>
                    </a:solidFill>
                  </a:rPr>
                  <a:t> auch für andere Wechselwirkungen</a:t>
                </a:r>
              </a:p>
              <a:p>
                <a:pPr lvl="1"/>
                <a14:m>
                  <m:oMath xmlns:m="http://schemas.openxmlformats.org/officeDocument/2006/math">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𝛼</m:t>
                        </m:r>
                      </m:e>
                      <m:sub>
                        <m:r>
                          <a:rPr lang="de-DE" b="0" i="1" noProof="0" smtClean="0">
                            <a:solidFill>
                              <a:srgbClr val="013476"/>
                            </a:solidFill>
                            <a:latin typeface="Cambria Math"/>
                          </a:rPr>
                          <m:t>𝑤</m:t>
                        </m:r>
                      </m:sub>
                    </m:sSub>
                    <m:r>
                      <a:rPr lang="de-DE" b="0" i="1" noProof="0" smtClean="0">
                        <a:solidFill>
                          <a:srgbClr val="013476"/>
                        </a:solidFill>
                        <a:latin typeface="Cambria Math"/>
                      </a:rPr>
                      <m:t>, </m:t>
                    </m:r>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 </m:t>
                        </m:r>
                        <m:r>
                          <a:rPr lang="de-DE" b="0" i="1" noProof="0" smtClean="0">
                            <a:solidFill>
                              <a:srgbClr val="013476"/>
                            </a:solidFill>
                            <a:latin typeface="Cambria Math"/>
                          </a:rPr>
                          <m:t>𝛼</m:t>
                        </m:r>
                      </m:e>
                      <m:sub>
                        <m:r>
                          <a:rPr lang="de-DE" b="0" i="1" noProof="0" smtClean="0">
                            <a:solidFill>
                              <a:srgbClr val="013476"/>
                            </a:solidFill>
                            <a:latin typeface="Cambria Math"/>
                          </a:rPr>
                          <m:t>𝑆</m:t>
                        </m:r>
                      </m:sub>
                    </m:sSub>
                    <m:r>
                      <a:rPr lang="de-DE" b="0" i="1" noProof="0" smtClean="0">
                        <a:solidFill>
                          <a:srgbClr val="013476"/>
                        </a:solidFill>
                        <a:latin typeface="Cambria Math"/>
                      </a:rPr>
                      <m:t>, </m:t>
                    </m:r>
                    <m:sSub>
                      <m:sSubPr>
                        <m:ctrlPr>
                          <a:rPr lang="de-DE" b="0" i="1" noProof="0" smtClean="0">
                            <a:solidFill>
                              <a:srgbClr val="013476"/>
                            </a:solidFill>
                            <a:latin typeface="Cambria Math" panose="02040503050406030204" pitchFamily="18" charset="0"/>
                          </a:rPr>
                        </m:ctrlPr>
                      </m:sSubPr>
                      <m:e>
                        <m:r>
                          <a:rPr lang="de-DE" b="0" i="1" noProof="0" smtClean="0">
                            <a:solidFill>
                              <a:srgbClr val="013476"/>
                            </a:solidFill>
                            <a:latin typeface="Cambria Math"/>
                          </a:rPr>
                          <m:t> </m:t>
                        </m:r>
                        <m:r>
                          <a:rPr lang="de-DE" b="0" i="1" noProof="0" smtClean="0">
                            <a:solidFill>
                              <a:srgbClr val="013476"/>
                            </a:solidFill>
                            <a:latin typeface="Cambria Math"/>
                          </a:rPr>
                          <m:t>𝛼</m:t>
                        </m:r>
                      </m:e>
                      <m:sub>
                        <m:r>
                          <a:rPr lang="de-DE" b="0" i="1" noProof="0" smtClean="0">
                            <a:solidFill>
                              <a:srgbClr val="013476"/>
                            </a:solidFill>
                            <a:latin typeface="Cambria Math"/>
                          </a:rPr>
                          <m:t>𝑔𝑟𝑎𝑣</m:t>
                        </m:r>
                      </m:sub>
                    </m:sSub>
                  </m:oMath>
                </a14:m>
                <a:endParaRPr lang="de-DE" b="0" noProof="0" dirty="0">
                  <a:solidFill>
                    <a:srgbClr val="013476"/>
                  </a:solidFill>
                </a:endParaRPr>
              </a:p>
              <a:p>
                <a:r>
                  <a:rPr lang="de-DE" sz="2000" b="1" u="sng" noProof="0" dirty="0"/>
                  <a:t>Einführung:</a:t>
                </a:r>
                <a:r>
                  <a:rPr lang="de-DE" sz="2000" noProof="0" dirty="0"/>
                  <a:t> Zu jeder Wechselwirkung existiert eine Ladung</a:t>
                </a:r>
              </a:p>
              <a:p>
                <a:pPr lvl="1"/>
                <a:r>
                  <a:rPr lang="de-DE" sz="1600" noProof="0" dirty="0"/>
                  <a:t>Ladungszahl als charakteristische Teilcheneigenschaft</a:t>
                </a:r>
              </a:p>
              <a:p>
                <a:endParaRPr lang="de-DE" sz="2000" noProof="0" dirty="0"/>
              </a:p>
              <a:p>
                <a:pPr lvl="1"/>
                <a:endParaRPr lang="de-DE" noProof="0" dirty="0">
                  <a:solidFill>
                    <a:srgbClr val="013476"/>
                  </a:solidFill>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566"/>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mc:AlternateContent xmlns:mc="http://schemas.openxmlformats.org/markup-compatibility/2006" xmlns:a14="http://schemas.microsoft.com/office/drawing/2010/main">
        <mc:Choice Requires="a14">
          <p:sp>
            <p:nvSpPr>
              <p:cNvPr id="8" name="Rechteck 7"/>
              <p:cNvSpPr/>
              <p:nvPr/>
            </p:nvSpPr>
            <p:spPr>
              <a:xfrm>
                <a:off x="5508104" y="1988840"/>
                <a:ext cx="1720279" cy="609077"/>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de-DE" b="0" i="1" smtClean="0">
                          <a:solidFill>
                            <a:srgbClr val="013476"/>
                          </a:solidFill>
                          <a:latin typeface="Cambria Math" panose="02040503050406030204" pitchFamily="18" charset="0"/>
                          <a:ea typeface="Cambria Math"/>
                        </a:rPr>
                        <m:t>=</m:t>
                      </m:r>
                      <m:r>
                        <a:rPr lang="de-DE" i="0">
                          <a:solidFill>
                            <a:srgbClr val="013476"/>
                          </a:solidFill>
                          <a:latin typeface="Cambria Math"/>
                          <a:ea typeface="Cambria Math"/>
                        </a:rPr>
                        <m:t>ℏ</m:t>
                      </m:r>
                      <m:r>
                        <a:rPr lang="de-DE" b="0" i="0" smtClean="0">
                          <a:solidFill>
                            <a:srgbClr val="013476"/>
                          </a:solidFill>
                          <a:latin typeface="Cambria Math" panose="02040503050406030204" pitchFamily="18" charset="0"/>
                          <a:ea typeface="Cambria Math"/>
                        </a:rPr>
                        <m:t> </m:t>
                      </m:r>
                      <m:r>
                        <m:rPr>
                          <m:sty m:val="p"/>
                        </m:rPr>
                        <a:rPr lang="de-DE" i="0">
                          <a:solidFill>
                            <a:srgbClr val="013476"/>
                          </a:solidFill>
                          <a:latin typeface="Cambria Math"/>
                          <a:ea typeface="Cambria Math"/>
                        </a:rPr>
                        <m:t>c</m:t>
                      </m:r>
                      <m:r>
                        <a:rPr lang="de-DE" b="0" i="0" smtClean="0">
                          <a:solidFill>
                            <a:srgbClr val="013476"/>
                          </a:solidFill>
                          <a:latin typeface="Cambria Math" panose="02040503050406030204" pitchFamily="18" charset="0"/>
                          <a:ea typeface="Cambria Math"/>
                        </a:rPr>
                        <m:t> </m:t>
                      </m:r>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a:ea typeface="Cambria Math"/>
                            </a:rPr>
                            <m:t>𝛼</m:t>
                          </m:r>
                        </m:e>
                        <m:sub>
                          <m:r>
                            <a:rPr lang="de-DE" i="1">
                              <a:solidFill>
                                <a:srgbClr val="013476"/>
                              </a:solidFill>
                              <a:latin typeface="Cambria Math"/>
                              <a:ea typeface="Cambria Math"/>
                            </a:rPr>
                            <m:t>𝑒𝑚</m:t>
                          </m:r>
                        </m:sub>
                      </m:sSub>
                      <m:f>
                        <m:fPr>
                          <m:ctrlPr>
                            <a:rPr lang="de-DE" i="1">
                              <a:solidFill>
                                <a:srgbClr val="013476"/>
                              </a:solidFill>
                              <a:latin typeface="Cambria Math" panose="02040503050406030204" pitchFamily="18" charset="0"/>
                              <a:ea typeface="Cambria Math"/>
                            </a:rPr>
                          </m:ctrlPr>
                        </m:fPr>
                        <m:num>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1</m:t>
                              </m:r>
                            </m:sub>
                          </m:sSub>
                          <m:sSub>
                            <m:sSubPr>
                              <m:ctrlPr>
                                <a:rPr lang="de-DE" i="1">
                                  <a:solidFill>
                                    <a:srgbClr val="013476"/>
                                  </a:solidFill>
                                  <a:latin typeface="Cambria Math" panose="02040503050406030204" pitchFamily="18" charset="0"/>
                                  <a:ea typeface="Cambria Math"/>
                                </a:rPr>
                              </m:ctrlPr>
                            </m:sSubPr>
                            <m:e>
                              <m:r>
                                <a:rPr lang="de-DE" i="1">
                                  <a:solidFill>
                                    <a:srgbClr val="013476"/>
                                  </a:solidFill>
                                  <a:latin typeface="Cambria Math" panose="02040503050406030204" pitchFamily="18" charset="0"/>
                                  <a:ea typeface="Cambria Math"/>
                                </a:rPr>
                                <m:t>𝑍</m:t>
                              </m:r>
                            </m:e>
                            <m:sub>
                              <m:r>
                                <a:rPr lang="de-DE" i="1">
                                  <a:solidFill>
                                    <a:srgbClr val="013476"/>
                                  </a:solidFill>
                                  <a:latin typeface="Cambria Math"/>
                                  <a:ea typeface="Cambria Math"/>
                                </a:rPr>
                                <m:t>2</m:t>
                              </m:r>
                            </m:sub>
                          </m:sSub>
                        </m:num>
                        <m:den>
                          <m:sSup>
                            <m:sSupPr>
                              <m:ctrlPr>
                                <a:rPr lang="de-DE" i="1">
                                  <a:solidFill>
                                    <a:srgbClr val="013476"/>
                                  </a:solidFill>
                                  <a:latin typeface="Cambria Math" panose="02040503050406030204" pitchFamily="18" charset="0"/>
                                  <a:ea typeface="Cambria Math"/>
                                </a:rPr>
                              </m:ctrlPr>
                            </m:sSupPr>
                            <m:e>
                              <m:r>
                                <a:rPr lang="de-DE" i="1">
                                  <a:solidFill>
                                    <a:srgbClr val="013476"/>
                                  </a:solidFill>
                                  <a:latin typeface="Cambria Math"/>
                                  <a:ea typeface="Cambria Math"/>
                                </a:rPr>
                                <m:t>𝑟</m:t>
                              </m:r>
                            </m:e>
                            <m:sup>
                              <m:r>
                                <a:rPr lang="de-DE" i="1">
                                  <a:solidFill>
                                    <a:srgbClr val="013476"/>
                                  </a:solidFill>
                                  <a:latin typeface="Cambria Math"/>
                                  <a:ea typeface="Cambria Math"/>
                                </a:rPr>
                                <m:t>2</m:t>
                              </m:r>
                            </m:sup>
                          </m:sSup>
                        </m:den>
                      </m:f>
                    </m:oMath>
                  </m:oMathPara>
                </a14:m>
                <a:endParaRPr lang="de-DE" sz="1400" dirty="0"/>
              </a:p>
            </p:txBody>
          </p:sp>
        </mc:Choice>
        <mc:Fallback xmlns="">
          <p:sp>
            <p:nvSpPr>
              <p:cNvPr id="8" name="Rechteck 7"/>
              <p:cNvSpPr>
                <a:spLocks noRot="1" noChangeAspect="1" noMove="1" noResize="1" noEditPoints="1" noAdjustHandles="1" noChangeArrowheads="1" noChangeShapeType="1" noTextEdit="1"/>
              </p:cNvSpPr>
              <p:nvPr/>
            </p:nvSpPr>
            <p:spPr>
              <a:xfrm>
                <a:off x="5508104" y="1988840"/>
                <a:ext cx="1720279" cy="609077"/>
              </a:xfrm>
              <a:prstGeom prst="rect">
                <a:avLst/>
              </a:prstGeom>
              <a:blipFill>
                <a:blip r:embed="rId4"/>
                <a:stretch>
                  <a:fillRect/>
                </a:stretch>
              </a:blipFill>
            </p:spPr>
            <p:txBody>
              <a:bodyPr/>
              <a:lstStyle/>
              <a:p>
                <a:r>
                  <a:rPr lang="de-DE">
                    <a:noFill/>
                  </a:rPr>
                  <a:t> </a:t>
                </a:r>
              </a:p>
            </p:txBody>
          </p:sp>
        </mc:Fallback>
      </mc:AlternateContent>
    </p:spTree>
    <p:extLst>
      <p:ext uri="{BB962C8B-B14F-4D97-AF65-F5344CB8AC3E}">
        <p14:creationId xmlns:p14="http://schemas.microsoft.com/office/powerpoint/2010/main" val="701468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dirty="0"/>
              <a:t>Unterrichtsmaterial Teilchenphysik</a:t>
            </a:r>
            <a:br>
              <a:rPr lang="de-DE" sz="3200" dirty="0"/>
            </a:br>
            <a:endParaRPr lang="de-DE" sz="1600" dirty="0"/>
          </a:p>
        </p:txBody>
      </p:sp>
      <p:sp>
        <p:nvSpPr>
          <p:cNvPr id="7" name="Foliennummernplatzhalter 6"/>
          <p:cNvSpPr>
            <a:spLocks noGrp="1"/>
          </p:cNvSpPr>
          <p:nvPr>
            <p:ph type="sldNum" sz="quarter" idx="12"/>
          </p:nvPr>
        </p:nvSpPr>
        <p:spPr/>
        <p:txBody>
          <a:bodyPr/>
          <a:lstStyle/>
          <a:p>
            <a:fld id="{13EBA283-81CD-428D-9703-4AE41BDC50AA}" type="slidenum">
              <a:rPr lang="de-DE" smtClean="0"/>
              <a:pPr/>
              <a:t>3</a:t>
            </a:fld>
            <a:endParaRPr lang="de-DE" dirty="0"/>
          </a:p>
        </p:txBody>
      </p:sp>
      <p:sp>
        <p:nvSpPr>
          <p:cNvPr id="11" name="Text Placeholder 10"/>
          <p:cNvSpPr>
            <a:spLocks noGrp="1"/>
          </p:cNvSpPr>
          <p:nvPr>
            <p:ph type="body" idx="1"/>
          </p:nvPr>
        </p:nvSpPr>
        <p:spPr/>
        <p:txBody>
          <a:bodyPr/>
          <a:lstStyle/>
          <a:p>
            <a:pPr>
              <a:lnSpc>
                <a:spcPct val="100000"/>
              </a:lnSpc>
              <a:spcBef>
                <a:spcPts val="600"/>
              </a:spcBef>
            </a:pPr>
            <a:r>
              <a:rPr lang="de-DE" dirty="0">
                <a:solidFill>
                  <a:srgbClr val="013476"/>
                </a:solidFill>
              </a:rPr>
              <a:t>Kooperation mit der Joachim Herz Stiftung</a:t>
            </a:r>
          </a:p>
          <a:p>
            <a:pPr>
              <a:lnSpc>
                <a:spcPct val="100000"/>
              </a:lnSpc>
              <a:spcBef>
                <a:spcPts val="600"/>
              </a:spcBef>
            </a:pPr>
            <a:r>
              <a:rPr lang="de-DE" dirty="0">
                <a:solidFill>
                  <a:srgbClr val="013476"/>
                </a:solidFill>
              </a:rPr>
              <a:t>Laufzeit: 2013 – 2016</a:t>
            </a:r>
          </a:p>
          <a:p>
            <a:pPr>
              <a:lnSpc>
                <a:spcPct val="100000"/>
              </a:lnSpc>
              <a:spcBef>
                <a:spcPts val="600"/>
              </a:spcBef>
            </a:pPr>
            <a:r>
              <a:rPr lang="de-DE" dirty="0">
                <a:solidFill>
                  <a:srgbClr val="013476"/>
                </a:solidFill>
              </a:rPr>
              <a:t>enge Kooperation mit Lehrkräften (NTW-Alumni</a:t>
            </a:r>
            <a:endParaRPr lang="de-DE" sz="2000" dirty="0">
              <a:solidFill>
                <a:srgbClr val="013476"/>
              </a:solidFill>
            </a:endParaRPr>
          </a:p>
          <a:p>
            <a:pPr>
              <a:lnSpc>
                <a:spcPct val="100000"/>
              </a:lnSpc>
              <a:spcBef>
                <a:spcPts val="600"/>
              </a:spcBef>
            </a:pPr>
            <a:r>
              <a:rPr lang="de-DE" dirty="0">
                <a:solidFill>
                  <a:srgbClr val="013476"/>
                </a:solidFill>
              </a:rPr>
              <a:t>modulare Sammlung von Handreichungen für Lehrkräfte (4 Bände)</a:t>
            </a:r>
          </a:p>
          <a:p>
            <a:pPr>
              <a:lnSpc>
                <a:spcPct val="100000"/>
              </a:lnSpc>
              <a:spcBef>
                <a:spcPts val="600"/>
              </a:spcBef>
            </a:pPr>
            <a:r>
              <a:rPr lang="de-DE" dirty="0">
                <a:solidFill>
                  <a:srgbClr val="013476"/>
                </a:solidFill>
              </a:rPr>
              <a:t>Kostenfrei erhältlich</a:t>
            </a:r>
          </a:p>
          <a:p>
            <a:pPr lvl="1">
              <a:lnSpc>
                <a:spcPct val="100000"/>
              </a:lnSpc>
              <a:spcBef>
                <a:spcPts val="600"/>
              </a:spcBef>
            </a:pPr>
            <a:r>
              <a:rPr lang="de-DE" sz="1800" dirty="0">
                <a:solidFill>
                  <a:srgbClr val="013476"/>
                </a:solidFill>
              </a:rPr>
              <a:t>Online </a:t>
            </a:r>
            <a:r>
              <a:rPr lang="de-DE" sz="1800" dirty="0">
                <a:hlinkClick r:id="rId3"/>
              </a:rPr>
              <a:t>www.teilchenwelt.de/tp</a:t>
            </a:r>
            <a:endParaRPr lang="de-DE" sz="1800" dirty="0">
              <a:solidFill>
                <a:srgbClr val="013476"/>
              </a:solidFill>
            </a:endParaRPr>
          </a:p>
          <a:p>
            <a:pPr lvl="1">
              <a:lnSpc>
                <a:spcPct val="100000"/>
              </a:lnSpc>
              <a:spcBef>
                <a:spcPts val="600"/>
              </a:spcBef>
            </a:pPr>
            <a:r>
              <a:rPr lang="de-DE" sz="1800" dirty="0">
                <a:solidFill>
                  <a:srgbClr val="013476"/>
                </a:solidFill>
              </a:rPr>
              <a:t>Druckexemplar </a:t>
            </a:r>
            <a:r>
              <a:rPr lang="de-DE" sz="1800" dirty="0"/>
              <a:t>Bestellbar bei Netzwerk Teilchenwelt</a:t>
            </a:r>
            <a:r>
              <a:rPr lang="de-DE" sz="1800" dirty="0">
                <a:solidFill>
                  <a:srgbClr val="013476"/>
                </a:solidFill>
              </a:rPr>
              <a:t> </a:t>
            </a:r>
          </a:p>
          <a:p>
            <a:pPr>
              <a:lnSpc>
                <a:spcPct val="100000"/>
              </a:lnSpc>
              <a:spcBef>
                <a:spcPts val="600"/>
              </a:spcBef>
            </a:pPr>
            <a:r>
              <a:rPr lang="de-DE" dirty="0">
                <a:solidFill>
                  <a:srgbClr val="013476"/>
                </a:solidFill>
              </a:rPr>
              <a:t>3 Bände bereits erschienen</a:t>
            </a:r>
          </a:p>
          <a:p>
            <a:pPr>
              <a:lnSpc>
                <a:spcPct val="100000"/>
              </a:lnSpc>
              <a:spcBef>
                <a:spcPts val="600"/>
              </a:spcBef>
            </a:pPr>
            <a:r>
              <a:rPr lang="de-DE" dirty="0">
                <a:solidFill>
                  <a:srgbClr val="013476"/>
                </a:solidFill>
              </a:rPr>
              <a:t>Der letzte folgt in wenigen Wochen</a:t>
            </a:r>
          </a:p>
        </p:txBody>
      </p:sp>
      <p:sp>
        <p:nvSpPr>
          <p:cNvPr id="4" name="Datumsplatzhalter 3"/>
          <p:cNvSpPr>
            <a:spLocks noGrp="1"/>
          </p:cNvSpPr>
          <p:nvPr>
            <p:ph type="dt" sz="half" idx="2"/>
          </p:nvPr>
        </p:nvSpPr>
        <p:spPr/>
        <p:txBody>
          <a:bodyPr/>
          <a:lstStyle/>
          <a:p>
            <a:r>
              <a:rPr lang="de-DE"/>
              <a:t>04.10.2017</a:t>
            </a:r>
            <a:endParaRPr lang="de-DE" dirty="0"/>
          </a:p>
        </p:txBody>
      </p:sp>
      <p:sp>
        <p:nvSpPr>
          <p:cNvPr id="6" name="Fußzeilenplatzhalter 5"/>
          <p:cNvSpPr>
            <a:spLocks noGrp="1"/>
          </p:cNvSpPr>
          <p:nvPr>
            <p:ph type="ftr" sz="quarter" idx="3"/>
          </p:nvPr>
        </p:nvSpPr>
        <p:spPr/>
        <p:txBody>
          <a:bodyPr/>
          <a:lstStyle/>
          <a:p>
            <a:pPr algn="ctr"/>
            <a:r>
              <a:rPr lang="de-DE"/>
              <a:t>Forschung trifft Schule - Lehrerfortbildung Teilchenphysik - Dillingen</a:t>
            </a:r>
            <a:endParaRPr lang="de-DE" dirty="0"/>
          </a:p>
        </p:txBody>
      </p:sp>
      <p:pic>
        <p:nvPicPr>
          <p:cNvPr id="12" name="Grafik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40352" y="5593771"/>
            <a:ext cx="1130763" cy="619505"/>
          </a:xfrm>
          <a:prstGeom prst="rect">
            <a:avLst/>
          </a:prstGeom>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54082" y="3746063"/>
            <a:ext cx="722497" cy="1021161"/>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94317" y="3920052"/>
            <a:ext cx="722497" cy="1021161"/>
          </a:xfrm>
          <a:prstGeom prst="rect">
            <a:avLst/>
          </a:prstGeom>
        </p:spPr>
      </p:pic>
      <p:pic>
        <p:nvPicPr>
          <p:cNvPr id="15" name="Grafik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76579" y="4043066"/>
            <a:ext cx="722497" cy="1021161"/>
          </a:xfrm>
          <a:prstGeom prst="rect">
            <a:avLst/>
          </a:prstGeom>
        </p:spPr>
      </p:pic>
      <p:pic>
        <p:nvPicPr>
          <p:cNvPr id="16" name="Grafik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16814" y="3746063"/>
            <a:ext cx="722497" cy="1021161"/>
          </a:xfrm>
          <a:prstGeom prst="rect">
            <a:avLst/>
          </a:prstGeom>
        </p:spPr>
      </p:pic>
      <p:sp>
        <p:nvSpPr>
          <p:cNvPr id="9" name="Rechteck 8"/>
          <p:cNvSpPr/>
          <p:nvPr/>
        </p:nvSpPr>
        <p:spPr>
          <a:xfrm>
            <a:off x="6019733" y="40138"/>
            <a:ext cx="4572000" cy="400110"/>
          </a:xfrm>
          <a:prstGeom prst="rect">
            <a:avLst/>
          </a:prstGeom>
        </p:spPr>
        <p:txBody>
          <a:bodyPr>
            <a:spAutoFit/>
          </a:bodyPr>
          <a:lstStyle/>
          <a:p>
            <a:pPr marL="355600" lvl="1">
              <a:spcBef>
                <a:spcPts val="600"/>
              </a:spcBef>
              <a:buClr>
                <a:srgbClr val="013476"/>
              </a:buClr>
              <a:buSzPct val="120000"/>
            </a:pPr>
            <a:r>
              <a:rPr lang="de-DE" sz="2000" dirty="0">
                <a:solidFill>
                  <a:srgbClr val="013476"/>
                </a:solidFill>
                <a:latin typeface="Arial Narrow" panose="020B0606020202030204" pitchFamily="34" charset="0"/>
                <a:hlinkClick r:id="rId3"/>
              </a:rPr>
              <a:t>www.teilchenwelt.de/tp </a:t>
            </a:r>
            <a:endParaRPr lang="de-DE" sz="2000" dirty="0">
              <a:solidFill>
                <a:srgbClr val="013476"/>
              </a:solidFill>
              <a:latin typeface="Arial Narrow" panose="020B0606020202030204" pitchFamily="34" charset="0"/>
            </a:endParaRPr>
          </a:p>
        </p:txBody>
      </p:sp>
    </p:spTree>
    <p:extLst>
      <p:ext uri="{BB962C8B-B14F-4D97-AF65-F5344CB8AC3E}">
        <p14:creationId xmlns:p14="http://schemas.microsoft.com/office/powerpoint/2010/main" val="320964691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Erweiterung: Konzept der Ladung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30</a:t>
            </a:fld>
            <a:endParaRPr lang="de-DE"/>
          </a:p>
        </p:txBody>
      </p:sp>
      <p:sp>
        <p:nvSpPr>
          <p:cNvPr id="4" name="Textplatzhalter 3"/>
          <p:cNvSpPr>
            <a:spLocks noGrp="1"/>
          </p:cNvSpPr>
          <p:nvPr>
            <p:ph type="body" idx="1"/>
          </p:nvPr>
        </p:nvSpPr>
        <p:spPr/>
        <p:txBody>
          <a:bodyPr/>
          <a:lstStyle/>
          <a:p>
            <a:r>
              <a:rPr lang="de-DE" sz="2000" b="1" u="sng" noProof="0" dirty="0"/>
              <a:t>Einführung:</a:t>
            </a:r>
            <a:r>
              <a:rPr lang="de-DE" sz="2000" noProof="0" dirty="0"/>
              <a:t> Zu jeder Wechselwirkung existiert eine Ladung</a:t>
            </a:r>
          </a:p>
          <a:p>
            <a:r>
              <a:rPr lang="de-DE" sz="2000" noProof="0" dirty="0"/>
              <a:t>Ladungszahlen bzw. -vektoren als charakteristische Teilcheneigenschaften</a:t>
            </a:r>
          </a:p>
          <a:p>
            <a:r>
              <a:rPr lang="de-DE" sz="2000" noProof="0" dirty="0"/>
              <a:t>Bekannt:</a:t>
            </a:r>
          </a:p>
          <a:p>
            <a:pPr lvl="1"/>
            <a:r>
              <a:rPr lang="de-DE" noProof="0" dirty="0"/>
              <a:t>Elektrische Ladung	elektrische Ladungszahl</a:t>
            </a:r>
          </a:p>
          <a:p>
            <a:r>
              <a:rPr lang="de-DE" sz="2000" noProof="0" dirty="0"/>
              <a:t>Neu:</a:t>
            </a:r>
          </a:p>
          <a:p>
            <a:pPr lvl="1"/>
            <a:r>
              <a:rPr lang="de-DE" noProof="0" dirty="0"/>
              <a:t>Schwache Ladung		schwache Ladungszahl</a:t>
            </a:r>
          </a:p>
          <a:p>
            <a:pPr lvl="1"/>
            <a:endParaRPr lang="de-DE" sz="1800" noProof="0" dirty="0"/>
          </a:p>
          <a:p>
            <a:pPr lvl="1"/>
            <a:r>
              <a:rPr lang="de-DE" noProof="0" dirty="0"/>
              <a:t>Starke (Farb-)Ladung	starker Farbladungsvektor</a:t>
            </a:r>
          </a:p>
          <a:p>
            <a:endParaRPr lang="de-DE" noProof="0" dirty="0"/>
          </a:p>
          <a:p>
            <a:r>
              <a:rPr lang="de-DE" sz="2000" noProof="0" dirty="0"/>
              <a:t>Produkt zweier Ladungen kann positiv oder negativ sein</a:t>
            </a:r>
          </a:p>
        </p:txBody>
      </p:sp>
      <p:sp>
        <p:nvSpPr>
          <p:cNvPr id="7" name="Datumsplatzhalter 6"/>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mc:AlternateContent xmlns:mc="http://schemas.openxmlformats.org/markup-compatibility/2006" xmlns:a14="http://schemas.microsoft.com/office/drawing/2010/main">
        <mc:Choice Requires="a14">
          <p:sp>
            <p:nvSpPr>
              <p:cNvPr id="5" name="Textfeld 4"/>
              <p:cNvSpPr txBox="1"/>
              <p:nvPr/>
            </p:nvSpPr>
            <p:spPr>
              <a:xfrm>
                <a:off x="7650945" y="3348281"/>
                <a:ext cx="684584" cy="58477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de-DE" sz="3200" b="0" i="1" smtClean="0">
                          <a:solidFill>
                            <a:srgbClr val="CDC301"/>
                          </a:solidFill>
                          <a:latin typeface="Cambria Math" panose="02040503050406030204" pitchFamily="18" charset="0"/>
                        </a:rPr>
                        <m:t>𝑍</m:t>
                      </m:r>
                    </m:oMath>
                  </m:oMathPara>
                </a14:m>
                <a:endParaRPr lang="de-DE" sz="3200" dirty="0">
                  <a:solidFill>
                    <a:srgbClr val="CDC301"/>
                  </a:solidFill>
                </a:endParaRPr>
              </a:p>
            </p:txBody>
          </p:sp>
        </mc:Choice>
        <mc:Fallback xmlns="">
          <p:sp>
            <p:nvSpPr>
              <p:cNvPr id="5" name="Textfeld 4"/>
              <p:cNvSpPr txBox="1">
                <a:spLocks noRot="1" noChangeAspect="1" noMove="1" noResize="1" noEditPoints="1" noAdjustHandles="1" noChangeArrowheads="1" noChangeShapeType="1" noTextEdit="1"/>
              </p:cNvSpPr>
              <p:nvPr/>
            </p:nvSpPr>
            <p:spPr>
              <a:xfrm>
                <a:off x="7650945" y="3348281"/>
                <a:ext cx="684584" cy="584775"/>
              </a:xfrm>
              <a:prstGeom prst="rect">
                <a:avLst/>
              </a:prstGeom>
              <a:blipFill>
                <a:blip r:embed="rId3"/>
                <a:stretch>
                  <a:fillRect/>
                </a:stretch>
              </a:blipFill>
            </p:spPr>
            <p:txBody>
              <a:bodyPr/>
              <a:lstStyle/>
              <a:p>
                <a:r>
                  <a:rPr lang="de-DE">
                    <a:noFill/>
                  </a:rPr>
                  <a:t> </a:t>
                </a:r>
              </a:p>
            </p:txBody>
          </p:sp>
        </mc:Fallback>
      </mc:AlternateContent>
      <p:sp>
        <p:nvSpPr>
          <p:cNvPr id="11" name="Textfeld 10"/>
          <p:cNvSpPr txBox="1"/>
          <p:nvPr/>
        </p:nvSpPr>
        <p:spPr>
          <a:xfrm>
            <a:off x="7817176" y="4068361"/>
            <a:ext cx="521804" cy="584775"/>
          </a:xfrm>
          <a:prstGeom prst="rect">
            <a:avLst/>
          </a:prstGeom>
          <a:noFill/>
        </p:spPr>
        <p:txBody>
          <a:bodyPr wrap="square" rtlCol="0">
            <a:spAutoFit/>
          </a:bodyPr>
          <a:lstStyle/>
          <a:p>
            <a:r>
              <a:rPr lang="de-DE" sz="3200" b="0" i="1" dirty="0">
                <a:solidFill>
                  <a:srgbClr val="CDC301"/>
                </a:solidFill>
              </a:rPr>
              <a:t>I</a:t>
            </a:r>
            <a:endParaRPr lang="de-DE" sz="3200" i="1" dirty="0">
              <a:solidFill>
                <a:srgbClr val="CDC301"/>
              </a:solidFill>
            </a:endParaRPr>
          </a:p>
        </p:txBody>
      </p:sp>
      <mc:AlternateContent xmlns:mc="http://schemas.openxmlformats.org/markup-compatibility/2006" xmlns:a14="http://schemas.microsoft.com/office/drawing/2010/main">
        <mc:Choice Requires="a14">
          <p:sp>
            <p:nvSpPr>
              <p:cNvPr id="12" name="Textfeld 11"/>
              <p:cNvSpPr txBox="1"/>
              <p:nvPr/>
            </p:nvSpPr>
            <p:spPr>
              <a:xfrm>
                <a:off x="7675643" y="4653338"/>
                <a:ext cx="504056" cy="647870"/>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de-DE" sz="3200" b="0" i="1" smtClean="0">
                              <a:solidFill>
                                <a:srgbClr val="CDC301"/>
                              </a:solidFill>
                              <a:latin typeface="Cambria Math" panose="02040503050406030204" pitchFamily="18" charset="0"/>
                            </a:rPr>
                          </m:ctrlPr>
                        </m:accPr>
                        <m:e>
                          <m:r>
                            <a:rPr lang="de-DE" sz="3200" b="0" i="1" smtClean="0">
                              <a:solidFill>
                                <a:srgbClr val="CDC301"/>
                              </a:solidFill>
                              <a:latin typeface="Cambria Math"/>
                            </a:rPr>
                            <m:t>𝐶</m:t>
                          </m:r>
                        </m:e>
                      </m:acc>
                    </m:oMath>
                  </m:oMathPara>
                </a14:m>
                <a:endParaRPr lang="de-DE" sz="3200" dirty="0">
                  <a:solidFill>
                    <a:srgbClr val="CDC301"/>
                  </a:solidFill>
                </a:endParaRPr>
              </a:p>
            </p:txBody>
          </p:sp>
        </mc:Choice>
        <mc:Fallback xmlns="">
          <p:sp>
            <p:nvSpPr>
              <p:cNvPr id="12" name="Textfeld 11"/>
              <p:cNvSpPr txBox="1">
                <a:spLocks noRot="1" noChangeAspect="1" noMove="1" noResize="1" noEditPoints="1" noAdjustHandles="1" noChangeArrowheads="1" noChangeShapeType="1" noTextEdit="1"/>
              </p:cNvSpPr>
              <p:nvPr/>
            </p:nvSpPr>
            <p:spPr>
              <a:xfrm>
                <a:off x="7675643" y="4653338"/>
                <a:ext cx="504056" cy="647870"/>
              </a:xfrm>
              <a:prstGeom prst="rect">
                <a:avLst/>
              </a:prstGeom>
              <a:blipFill>
                <a:blip r:embed="rId4"/>
                <a:stretch>
                  <a:fillRect/>
                </a:stretch>
              </a:blipFill>
            </p:spPr>
            <p:txBody>
              <a:bodyPr/>
              <a:lstStyle/>
              <a:p>
                <a:r>
                  <a:rPr lang="de-DE">
                    <a:noFill/>
                  </a:rPr>
                  <a:t> </a:t>
                </a:r>
              </a:p>
            </p:txBody>
          </p:sp>
        </mc:Fallback>
      </mc:AlternateContent>
      <p:sp>
        <p:nvSpPr>
          <p:cNvPr id="16" name="Rechteck 15"/>
          <p:cNvSpPr/>
          <p:nvPr/>
        </p:nvSpPr>
        <p:spPr>
          <a:xfrm>
            <a:off x="4283968" y="3056605"/>
            <a:ext cx="4214292" cy="2316611"/>
          </a:xfrm>
          <a:prstGeom prst="rect">
            <a:avLst/>
          </a:prstGeom>
          <a:noFill/>
          <a:ln w="19050">
            <a:solidFill>
              <a:srgbClr val="CDC301"/>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lang="de-DE"/>
          </a:p>
        </p:txBody>
      </p:sp>
    </p:spTree>
    <p:extLst>
      <p:ext uri="{BB962C8B-B14F-4D97-AF65-F5344CB8AC3E}">
        <p14:creationId xmlns:p14="http://schemas.microsoft.com/office/powerpoint/2010/main" val="278555891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Und Gravitation?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31</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b="0" noProof="0" dirty="0"/>
                  <a:t>Ladung und Kopplungsparameter der Gravitation </a:t>
                </a:r>
                <a:br>
                  <a:rPr lang="de-DE" b="0" noProof="0" dirty="0"/>
                </a:br>
                <a:r>
                  <a:rPr lang="de-DE" b="0" noProof="0" dirty="0"/>
                  <a:t>quantenfeldtheoretisch</a:t>
                </a:r>
                <a:r>
                  <a:rPr lang="de-DE" noProof="0" dirty="0"/>
                  <a:t> </a:t>
                </a:r>
                <a:r>
                  <a:rPr lang="de-DE" b="0" noProof="0" dirty="0"/>
                  <a:t>(noch) nicht definierbar </a:t>
                </a:r>
              </a:p>
              <a:p>
                <a:r>
                  <a:rPr lang="de-DE" noProof="0" dirty="0"/>
                  <a:t>Praktikabel: zwischen</a:t>
                </a:r>
                <a:r>
                  <a:rPr lang="de-DE" b="0" noProof="0" dirty="0"/>
                  <a:t> Teilchen 1 und Teilchen 2: </a:t>
                </a:r>
                <a:br>
                  <a:rPr lang="de-DE" sz="900" b="0" noProof="0" dirty="0"/>
                </a:br>
                <a:br>
                  <a:rPr lang="de-DE" sz="900" noProof="0" dirty="0"/>
                </a:br>
                <a14:m>
                  <m:oMath xmlns:m="http://schemas.openxmlformats.org/officeDocument/2006/math">
                    <m:sSubSup>
                      <m:sSubSupPr>
                        <m:ctrlPr>
                          <a:rPr lang="de-DE" b="0" i="1" noProof="0" smtClean="0">
                            <a:latin typeface="Cambria Math" panose="02040503050406030204" pitchFamily="18" charset="0"/>
                          </a:rPr>
                        </m:ctrlPr>
                      </m:sSubSupPr>
                      <m:e>
                        <m:r>
                          <a:rPr lang="de-DE" b="0" i="1" noProof="0" smtClean="0">
                            <a:latin typeface="Cambria Math"/>
                          </a:rPr>
                          <m:t>𝛼</m:t>
                        </m:r>
                      </m:e>
                      <m:sub>
                        <m:r>
                          <a:rPr lang="de-DE" b="0" i="1" noProof="0" smtClean="0">
                            <a:latin typeface="Cambria Math"/>
                          </a:rPr>
                          <m:t>𝑔𝑟𝑎𝑣</m:t>
                        </m:r>
                      </m:sub>
                      <m:sup>
                        <m:r>
                          <a:rPr lang="de-DE" b="0" i="1" noProof="0" smtClean="0">
                            <a:latin typeface="Cambria Math"/>
                          </a:rPr>
                          <m:t>1</m:t>
                        </m:r>
                        <m:r>
                          <a:rPr lang="de-DE" b="0" i="1" noProof="0" smtClean="0">
                            <a:latin typeface="Cambria Math" panose="02040503050406030204" pitchFamily="18" charset="0"/>
                          </a:rPr>
                          <m:t>,</m:t>
                        </m:r>
                        <m:r>
                          <a:rPr lang="de-DE" b="0" i="1" noProof="0" smtClean="0">
                            <a:latin typeface="Cambria Math"/>
                          </a:rPr>
                          <m:t>2</m:t>
                        </m:r>
                      </m:sup>
                    </m:sSubSup>
                    <m:r>
                      <a:rPr lang="de-DE" b="0" i="1" noProof="0" smtClean="0">
                        <a:latin typeface="Cambria Math"/>
                      </a:rPr>
                      <m:t>=</m:t>
                    </m:r>
                    <m:r>
                      <m:rPr>
                        <m:sty m:val="p"/>
                      </m:rPr>
                      <a:rPr lang="de-DE" b="0" i="0" noProof="0" smtClean="0">
                        <a:latin typeface="Cambria Math"/>
                      </a:rPr>
                      <m:t>G</m:t>
                    </m:r>
                    <m:r>
                      <a:rPr lang="de-DE" b="0" i="1" noProof="0" smtClean="0">
                        <a:latin typeface="Cambria Math" panose="02040503050406030204" pitchFamily="18" charset="0"/>
                      </a:rPr>
                      <m:t> </m:t>
                    </m:r>
                    <m:f>
                      <m:fPr>
                        <m:ctrlPr>
                          <a:rPr lang="de-DE" b="0" i="1" noProof="0" smtClean="0">
                            <a:latin typeface="Cambria Math" panose="02040503050406030204" pitchFamily="18" charset="0"/>
                            <a:ea typeface="Cambria Math"/>
                          </a:rPr>
                        </m:ctrlPr>
                      </m:fPr>
                      <m:num>
                        <m:sSub>
                          <m:sSubPr>
                            <m:ctrlPr>
                              <a:rPr lang="de-DE" b="0" i="1" noProof="0" smtClean="0">
                                <a:latin typeface="Cambria Math" panose="02040503050406030204" pitchFamily="18" charset="0"/>
                                <a:ea typeface="Cambria Math"/>
                              </a:rPr>
                            </m:ctrlPr>
                          </m:sSubPr>
                          <m:e>
                            <m:r>
                              <a:rPr lang="de-DE" b="0" i="1" noProof="0" smtClean="0">
                                <a:latin typeface="Cambria Math"/>
                                <a:ea typeface="Cambria Math"/>
                              </a:rPr>
                              <m:t>𝑚</m:t>
                            </m:r>
                          </m:e>
                          <m:sub>
                            <m:r>
                              <a:rPr lang="de-DE" b="0" i="1" noProof="0" smtClean="0">
                                <a:latin typeface="Cambria Math"/>
                                <a:ea typeface="Cambria Math"/>
                              </a:rPr>
                              <m:t>1</m:t>
                            </m:r>
                          </m:sub>
                        </m:sSub>
                        <m:sSub>
                          <m:sSubPr>
                            <m:ctrlPr>
                              <a:rPr lang="de-DE" b="0" i="1" noProof="0" smtClean="0">
                                <a:latin typeface="Cambria Math" panose="02040503050406030204" pitchFamily="18" charset="0"/>
                                <a:ea typeface="Cambria Math"/>
                              </a:rPr>
                            </m:ctrlPr>
                          </m:sSubPr>
                          <m:e>
                            <m:r>
                              <a:rPr lang="de-DE" b="0" i="1" noProof="0" smtClean="0">
                                <a:latin typeface="Cambria Math"/>
                                <a:ea typeface="Cambria Math"/>
                              </a:rPr>
                              <m:t>𝑚</m:t>
                            </m:r>
                          </m:e>
                          <m:sub>
                            <m:r>
                              <a:rPr lang="de-DE" b="0" i="1" noProof="0" smtClean="0">
                                <a:latin typeface="Cambria Math"/>
                                <a:ea typeface="Cambria Math"/>
                              </a:rPr>
                              <m:t>2</m:t>
                            </m:r>
                          </m:sub>
                        </m:sSub>
                      </m:num>
                      <m:den>
                        <m:r>
                          <a:rPr lang="de-DE" b="0" i="0" noProof="0" smtClean="0">
                            <a:latin typeface="Cambria Math"/>
                            <a:ea typeface="Cambria Math"/>
                          </a:rPr>
                          <m:t>ℏ </m:t>
                        </m:r>
                        <m:r>
                          <m:rPr>
                            <m:sty m:val="p"/>
                          </m:rPr>
                          <a:rPr lang="de-DE" b="0" i="0" noProof="0" smtClean="0">
                            <a:latin typeface="Cambria Math"/>
                            <a:ea typeface="Cambria Math"/>
                          </a:rPr>
                          <m:t>c</m:t>
                        </m:r>
                      </m:den>
                    </m:f>
                  </m:oMath>
                </a14:m>
                <a:endParaRPr lang="de-DE" noProof="0" dirty="0"/>
              </a:p>
              <a:p>
                <a:r>
                  <a:rPr lang="de-DE" noProof="0" dirty="0"/>
                  <a:t>Beispiel: </a:t>
                </a:r>
                <a14:m>
                  <m:oMath xmlns:m="http://schemas.openxmlformats.org/officeDocument/2006/math">
                    <m:sSub>
                      <m:sSubPr>
                        <m:ctrlPr>
                          <a:rPr lang="de-DE" b="0" i="1" noProof="0" smtClean="0">
                            <a:latin typeface="Cambria Math" panose="02040503050406030204" pitchFamily="18" charset="0"/>
                          </a:rPr>
                        </m:ctrlPr>
                      </m:sSubPr>
                      <m:e>
                        <m:r>
                          <a:rPr lang="de-DE" b="0" i="1" noProof="0" smtClean="0">
                            <a:latin typeface="Cambria Math"/>
                          </a:rPr>
                          <m:t>𝛼</m:t>
                        </m:r>
                      </m:e>
                      <m:sub>
                        <m:r>
                          <a:rPr lang="de-DE" b="0" i="1" noProof="0" smtClean="0">
                            <a:latin typeface="Cambria Math"/>
                          </a:rPr>
                          <m:t>𝑔𝑟𝑎𝑣</m:t>
                        </m:r>
                      </m:sub>
                    </m:sSub>
                  </m:oMath>
                </a14:m>
                <a:r>
                  <a:rPr lang="de-DE" noProof="0" dirty="0"/>
                  <a:t> zwischen Proton (p) und Elektron (e</a:t>
                </a:r>
                <a:r>
                  <a:rPr lang="de-DE" baseline="30000" noProof="0" dirty="0"/>
                  <a:t>-</a:t>
                </a:r>
                <a:r>
                  <a:rPr lang="de-DE" noProof="0" dirty="0"/>
                  <a:t>)</a:t>
                </a:r>
              </a:p>
              <a:p>
                <a:pPr lvl="1"/>
                <a14:m>
                  <m:oMath xmlns:m="http://schemas.openxmlformats.org/officeDocument/2006/math">
                    <m:sSubSup>
                      <m:sSubSupPr>
                        <m:ctrlPr>
                          <a:rPr lang="de-DE" i="1" noProof="0" smtClean="0">
                            <a:latin typeface="Cambria Math" panose="02040503050406030204" pitchFamily="18" charset="0"/>
                          </a:rPr>
                        </m:ctrlPr>
                      </m:sSubSupPr>
                      <m:e>
                        <m:r>
                          <a:rPr lang="de-DE" i="1" noProof="0">
                            <a:latin typeface="Cambria Math"/>
                          </a:rPr>
                          <m:t>𝛼</m:t>
                        </m:r>
                      </m:e>
                      <m:sub>
                        <m:r>
                          <m:rPr>
                            <m:sty m:val="p"/>
                          </m:rPr>
                          <a:rPr lang="de-DE" i="0" noProof="0">
                            <a:latin typeface="Cambria Math"/>
                          </a:rPr>
                          <m:t>grav</m:t>
                        </m:r>
                      </m:sub>
                      <m:sup>
                        <m:r>
                          <m:rPr>
                            <m:sty m:val="p"/>
                          </m:rPr>
                          <a:rPr lang="de-DE" b="0" i="0" noProof="0" smtClean="0">
                            <a:latin typeface="Cambria Math"/>
                          </a:rPr>
                          <m:t>p</m:t>
                        </m:r>
                        <m:r>
                          <a:rPr lang="de-DE" b="0" i="0" noProof="0" smtClean="0">
                            <a:latin typeface="Cambria Math" panose="02040503050406030204" pitchFamily="18" charset="0"/>
                          </a:rPr>
                          <m:t>,</m:t>
                        </m:r>
                        <m:r>
                          <m:rPr>
                            <m:sty m:val="p"/>
                          </m:rPr>
                          <a:rPr lang="de-DE" b="0" i="0" noProof="0" smtClean="0">
                            <a:latin typeface="Cambria Math"/>
                          </a:rPr>
                          <m:t>e</m:t>
                        </m:r>
                      </m:sup>
                    </m:sSubSup>
                    <m:r>
                      <a:rPr lang="de-DE" i="1" noProof="0">
                        <a:latin typeface="Cambria Math"/>
                      </a:rPr>
                      <m:t>=</m:t>
                    </m:r>
                    <m:r>
                      <m:rPr>
                        <m:sty m:val="p"/>
                      </m:rPr>
                      <a:rPr lang="de-DE" i="0" noProof="0">
                        <a:latin typeface="Cambria Math"/>
                      </a:rPr>
                      <m:t>G</m:t>
                    </m:r>
                    <m:r>
                      <a:rPr lang="de-DE" b="0" i="1" noProof="0" smtClean="0">
                        <a:latin typeface="Cambria Math" panose="02040503050406030204" pitchFamily="18" charset="0"/>
                      </a:rPr>
                      <m:t> </m:t>
                    </m:r>
                    <m:f>
                      <m:fPr>
                        <m:ctrlPr>
                          <a:rPr lang="de-DE" i="1" noProof="0">
                            <a:latin typeface="Cambria Math" panose="02040503050406030204" pitchFamily="18" charset="0"/>
                            <a:ea typeface="Cambria Math"/>
                          </a:rPr>
                        </m:ctrlPr>
                      </m:fPr>
                      <m:num>
                        <m:sSub>
                          <m:sSubPr>
                            <m:ctrlPr>
                              <a:rPr lang="de-DE" i="1" noProof="0">
                                <a:latin typeface="Cambria Math" panose="02040503050406030204" pitchFamily="18" charset="0"/>
                                <a:ea typeface="Cambria Math"/>
                              </a:rPr>
                            </m:ctrlPr>
                          </m:sSubPr>
                          <m:e>
                            <m:r>
                              <a:rPr lang="de-DE" i="1" noProof="0">
                                <a:latin typeface="Cambria Math"/>
                                <a:ea typeface="Cambria Math"/>
                              </a:rPr>
                              <m:t>𝑚</m:t>
                            </m:r>
                          </m:e>
                          <m:sub>
                            <m:r>
                              <m:rPr>
                                <m:sty m:val="p"/>
                              </m:rPr>
                              <a:rPr lang="de-DE" b="0" i="0" noProof="0" smtClean="0">
                                <a:latin typeface="Cambria Math"/>
                                <a:ea typeface="Cambria Math"/>
                              </a:rPr>
                              <m:t>p</m:t>
                            </m:r>
                          </m:sub>
                        </m:sSub>
                        <m:sSub>
                          <m:sSubPr>
                            <m:ctrlPr>
                              <a:rPr lang="de-DE" i="1" noProof="0">
                                <a:latin typeface="Cambria Math" panose="02040503050406030204" pitchFamily="18" charset="0"/>
                                <a:ea typeface="Cambria Math"/>
                              </a:rPr>
                            </m:ctrlPr>
                          </m:sSubPr>
                          <m:e>
                            <m:r>
                              <a:rPr lang="de-DE" i="1" noProof="0">
                                <a:latin typeface="Cambria Math"/>
                                <a:ea typeface="Cambria Math"/>
                              </a:rPr>
                              <m:t>𝑚</m:t>
                            </m:r>
                          </m:e>
                          <m:sub>
                            <m:r>
                              <m:rPr>
                                <m:sty m:val="p"/>
                              </m:rPr>
                              <a:rPr lang="de-DE" b="0" i="0" noProof="0" smtClean="0">
                                <a:latin typeface="Cambria Math"/>
                                <a:ea typeface="Cambria Math"/>
                              </a:rPr>
                              <m:t>e</m:t>
                            </m:r>
                          </m:sub>
                        </m:sSub>
                      </m:num>
                      <m:den>
                        <m:r>
                          <a:rPr lang="de-DE" i="1" noProof="0">
                            <a:latin typeface="Cambria Math"/>
                            <a:ea typeface="Cambria Math"/>
                          </a:rPr>
                          <m:t>ℏ </m:t>
                        </m:r>
                        <m:r>
                          <m:rPr>
                            <m:sty m:val="p"/>
                          </m:rPr>
                          <a:rPr lang="de-DE" i="0" noProof="0">
                            <a:latin typeface="Cambria Math"/>
                            <a:ea typeface="Cambria Math"/>
                          </a:rPr>
                          <m:t>c</m:t>
                        </m:r>
                      </m:den>
                    </m:f>
                    <m:r>
                      <a:rPr lang="de-DE" b="0" i="1" noProof="0" smtClean="0">
                        <a:latin typeface="Cambria Math"/>
                        <a:ea typeface="Cambria Math"/>
                      </a:rPr>
                      <m:t> ≈</m:t>
                    </m:r>
                    <m:f>
                      <m:fPr>
                        <m:ctrlPr>
                          <a:rPr lang="de-DE" b="0" i="1" noProof="0" smtClean="0">
                            <a:latin typeface="Cambria Math" panose="02040503050406030204" pitchFamily="18" charset="0"/>
                            <a:ea typeface="Cambria Math"/>
                          </a:rPr>
                        </m:ctrlPr>
                      </m:fPr>
                      <m:num>
                        <m:r>
                          <a:rPr lang="de-DE" b="0" i="1" noProof="0" smtClean="0">
                            <a:latin typeface="Cambria Math"/>
                            <a:ea typeface="Cambria Math"/>
                          </a:rPr>
                          <m:t>1</m:t>
                        </m:r>
                      </m:num>
                      <m:den>
                        <m:r>
                          <a:rPr lang="de-DE" b="0" i="1" noProof="0" smtClean="0">
                            <a:latin typeface="Cambria Math"/>
                            <a:ea typeface="Cambria Math"/>
                          </a:rPr>
                          <m:t>3∙</m:t>
                        </m:r>
                        <m:sSup>
                          <m:sSupPr>
                            <m:ctrlPr>
                              <a:rPr lang="de-DE" b="0" i="1" noProof="0" smtClean="0">
                                <a:latin typeface="Cambria Math" panose="02040503050406030204" pitchFamily="18" charset="0"/>
                                <a:ea typeface="Cambria Math"/>
                              </a:rPr>
                            </m:ctrlPr>
                          </m:sSupPr>
                          <m:e>
                            <m:r>
                              <a:rPr lang="de-DE" b="0" i="1" noProof="0" smtClean="0">
                                <a:latin typeface="Cambria Math"/>
                                <a:ea typeface="Cambria Math"/>
                              </a:rPr>
                              <m:t>10</m:t>
                            </m:r>
                          </m:e>
                          <m:sup>
                            <m:r>
                              <a:rPr lang="de-DE" b="0" i="1" noProof="0" smtClean="0">
                                <a:latin typeface="Cambria Math"/>
                                <a:ea typeface="Cambria Math"/>
                              </a:rPr>
                              <m:t>41</m:t>
                            </m:r>
                          </m:sup>
                        </m:sSup>
                      </m:den>
                    </m:f>
                  </m:oMath>
                </a14:m>
                <a:endParaRPr lang="de-DE" b="0" noProof="0" dirty="0">
                  <a:ea typeface="Cambria Math"/>
                </a:endParaRPr>
              </a:p>
              <a:p>
                <a:pPr lvl="1"/>
                <a:r>
                  <a:rPr lang="de-DE" noProof="0" dirty="0">
                    <a:ea typeface="Cambria Math"/>
                  </a:rPr>
                  <a:t>Erinnerung elektromagnetisch: </a:t>
                </a:r>
                <a14:m>
                  <m:oMath xmlns:m="http://schemas.openxmlformats.org/officeDocument/2006/math">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em</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r>
                      <a:rPr lang="de-DE" b="0" i="1" noProof="0" smtClean="0">
                        <a:latin typeface="Cambria Math"/>
                        <a:ea typeface="Cambria Math"/>
                      </a:rPr>
                      <m:t> </m:t>
                    </m:r>
                    <m:r>
                      <a:rPr lang="de-DE" i="1" noProof="0" smtClean="0">
                        <a:latin typeface="Cambria Math"/>
                        <a:ea typeface="Cambria Math"/>
                      </a:rPr>
                      <m:t>≈</m:t>
                    </m:r>
                    <m:f>
                      <m:fPr>
                        <m:ctrlPr>
                          <a:rPr lang="de-DE" b="0" i="1" noProof="0" smtClean="0">
                            <a:latin typeface="Cambria Math" panose="02040503050406030204" pitchFamily="18" charset="0"/>
                            <a:ea typeface="Cambria Math"/>
                          </a:rPr>
                        </m:ctrlPr>
                      </m:fPr>
                      <m:num>
                        <m:r>
                          <a:rPr lang="de-DE" b="0" i="1" noProof="0" smtClean="0">
                            <a:latin typeface="Cambria Math"/>
                            <a:ea typeface="Cambria Math"/>
                          </a:rPr>
                          <m:t>1</m:t>
                        </m:r>
                      </m:num>
                      <m:den>
                        <m:r>
                          <a:rPr lang="de-DE" b="0" i="1" noProof="0" smtClean="0">
                            <a:latin typeface="Cambria Math"/>
                            <a:ea typeface="Cambria Math"/>
                          </a:rPr>
                          <m:t>137</m:t>
                        </m:r>
                      </m:den>
                    </m:f>
                  </m:oMath>
                </a14:m>
                <a:endParaRPr lang="de-DE" b="0" noProof="0" dirty="0">
                  <a:ea typeface="Cambria Math"/>
                </a:endParaRPr>
              </a:p>
              <a:p>
                <a:pPr lvl="1"/>
                <a:r>
                  <a:rPr lang="de-DE" noProof="0" dirty="0">
                    <a:ea typeface="Cambria Math"/>
                  </a:rPr>
                  <a:t>Vergleich: </a:t>
                </a:r>
                <a14:m>
                  <m:oMath xmlns:m="http://schemas.openxmlformats.org/officeDocument/2006/math">
                    <m:f>
                      <m:fPr>
                        <m:ctrlPr>
                          <a:rPr lang="de-DE" b="0" i="1" noProof="0" smtClean="0">
                            <a:latin typeface="Cambria Math" panose="02040503050406030204" pitchFamily="18" charset="0"/>
                            <a:ea typeface="Cambria Math"/>
                          </a:rPr>
                        </m:ctrlPr>
                      </m:fPr>
                      <m:num>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em</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num>
                      <m:den>
                        <m:sSubSup>
                          <m:sSubSupPr>
                            <m:ctrlPr>
                              <a:rPr lang="de-DE" b="0" i="1" noProof="0" smtClean="0">
                                <a:latin typeface="Cambria Math" panose="02040503050406030204" pitchFamily="18" charset="0"/>
                                <a:ea typeface="Cambria Math"/>
                              </a:rPr>
                            </m:ctrlPr>
                          </m:sSubSupPr>
                          <m:e>
                            <m:r>
                              <a:rPr lang="de-DE" b="0" i="1" noProof="0" smtClean="0">
                                <a:latin typeface="Cambria Math"/>
                                <a:ea typeface="Cambria Math"/>
                              </a:rPr>
                              <m:t>𝛼</m:t>
                            </m:r>
                          </m:e>
                          <m:sub>
                            <m:r>
                              <m:rPr>
                                <m:sty m:val="p"/>
                              </m:rPr>
                              <a:rPr lang="de-DE" b="0" i="0" noProof="0" smtClean="0">
                                <a:latin typeface="Cambria Math"/>
                                <a:ea typeface="Cambria Math"/>
                              </a:rPr>
                              <m:t>grav</m:t>
                            </m:r>
                          </m:sub>
                          <m:sup>
                            <m:r>
                              <m:rPr>
                                <m:sty m:val="p"/>
                              </m:rPr>
                              <a:rPr lang="de-DE" b="0" i="0" noProof="0" smtClean="0">
                                <a:latin typeface="Cambria Math"/>
                                <a:ea typeface="Cambria Math"/>
                              </a:rPr>
                              <m:t>p</m:t>
                            </m:r>
                            <m:r>
                              <a:rPr lang="de-DE" b="0" i="0" noProof="0" smtClean="0">
                                <a:latin typeface="Cambria Math" panose="02040503050406030204" pitchFamily="18" charset="0"/>
                                <a:ea typeface="Cambria Math"/>
                              </a:rPr>
                              <m:t>,</m:t>
                            </m:r>
                            <m:r>
                              <m:rPr>
                                <m:sty m:val="p"/>
                              </m:rPr>
                              <a:rPr lang="de-DE" b="0" i="0" noProof="0" smtClean="0">
                                <a:latin typeface="Cambria Math"/>
                                <a:ea typeface="Cambria Math"/>
                              </a:rPr>
                              <m:t>e</m:t>
                            </m:r>
                          </m:sup>
                        </m:sSubSup>
                      </m:den>
                    </m:f>
                    <m:r>
                      <a:rPr lang="de-DE" b="0" i="1" noProof="0" smtClean="0">
                        <a:latin typeface="Cambria Math"/>
                        <a:ea typeface="Cambria Math"/>
                      </a:rPr>
                      <m:t>≈2∙</m:t>
                    </m:r>
                    <m:sSup>
                      <m:sSupPr>
                        <m:ctrlPr>
                          <a:rPr lang="de-DE" b="0" i="1" noProof="0" smtClean="0">
                            <a:latin typeface="Cambria Math" panose="02040503050406030204" pitchFamily="18" charset="0"/>
                            <a:ea typeface="Cambria Math"/>
                          </a:rPr>
                        </m:ctrlPr>
                      </m:sSupPr>
                      <m:e>
                        <m:r>
                          <a:rPr lang="de-DE" b="0" i="1" noProof="0" smtClean="0">
                            <a:latin typeface="Cambria Math"/>
                            <a:ea typeface="Cambria Math"/>
                          </a:rPr>
                          <m:t>10</m:t>
                        </m:r>
                      </m:e>
                      <m:sup>
                        <m:r>
                          <a:rPr lang="de-DE" b="0" i="1" noProof="0" smtClean="0">
                            <a:latin typeface="Cambria Math"/>
                            <a:ea typeface="Cambria Math"/>
                          </a:rPr>
                          <m:t>39</m:t>
                        </m:r>
                      </m:sup>
                    </m:sSup>
                  </m:oMath>
                </a14:m>
                <a:endParaRPr lang="de-DE" noProof="0" dirty="0">
                  <a:ea typeface="Cambria Math"/>
                </a:endParaRPr>
              </a:p>
              <a:p>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r="-1051"/>
                </a:stretch>
              </a:blipFill>
            </p:spPr>
            <p:txBody>
              <a:bodyPr/>
              <a:lstStyle/>
              <a:p>
                <a:r>
                  <a:rPr lang="de-DE">
                    <a:noFill/>
                  </a:rPr>
                  <a:t> </a:t>
                </a:r>
              </a:p>
            </p:txBody>
          </p:sp>
        </mc:Fallback>
      </mc:AlternateContent>
      <p:sp>
        <p:nvSpPr>
          <p:cNvPr id="8" name="Datumsplatzhalter 4"/>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sp>
        <p:nvSpPr>
          <p:cNvPr id="11" name="Ellipse 10">
            <a:extLst>
              <a:ext uri="{FF2B5EF4-FFF2-40B4-BE49-F238E27FC236}">
                <a16:creationId xmlns:a16="http://schemas.microsoft.com/office/drawing/2014/main" id="{E60F4820-F56A-412B-966F-7EFEB1755678}"/>
              </a:ext>
            </a:extLst>
          </p:cNvPr>
          <p:cNvSpPr/>
          <p:nvPr/>
        </p:nvSpPr>
        <p:spPr>
          <a:xfrm>
            <a:off x="7560292" y="5337212"/>
            <a:ext cx="72008" cy="72008"/>
          </a:xfrm>
          <a:prstGeom prst="ellipse">
            <a:avLst/>
          </a:prstGeom>
          <a:solidFill>
            <a:srgbClr val="CDC301"/>
          </a:solidFill>
          <a:ln w="158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2" name="Ellipse 11">
            <a:extLst>
              <a:ext uri="{FF2B5EF4-FFF2-40B4-BE49-F238E27FC236}">
                <a16:creationId xmlns:a16="http://schemas.microsoft.com/office/drawing/2014/main" id="{A607CB42-A209-4C5D-975E-0A96022ECE32}"/>
              </a:ext>
            </a:extLst>
          </p:cNvPr>
          <p:cNvSpPr/>
          <p:nvPr/>
        </p:nvSpPr>
        <p:spPr>
          <a:xfrm>
            <a:off x="7236296" y="4941168"/>
            <a:ext cx="72008" cy="72008"/>
          </a:xfrm>
          <a:prstGeom prst="ellipse">
            <a:avLst/>
          </a:prstGeom>
          <a:solidFill>
            <a:srgbClr val="013476"/>
          </a:solidFill>
          <a:ln w="15875">
            <a:no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Rechteck 6">
            <a:extLst>
              <a:ext uri="{FF2B5EF4-FFF2-40B4-BE49-F238E27FC236}">
                <a16:creationId xmlns:a16="http://schemas.microsoft.com/office/drawing/2014/main" id="{4E6422F7-C544-492A-AC1E-052FC58819CF}"/>
              </a:ext>
            </a:extLst>
          </p:cNvPr>
          <p:cNvSpPr/>
          <p:nvPr/>
        </p:nvSpPr>
        <p:spPr>
          <a:xfrm>
            <a:off x="7349274" y="4803539"/>
            <a:ext cx="425116" cy="461665"/>
          </a:xfrm>
          <a:prstGeom prst="rect">
            <a:avLst/>
          </a:prstGeom>
        </p:spPr>
        <p:txBody>
          <a:bodyPr wrap="none">
            <a:spAutoFit/>
          </a:bodyPr>
          <a:lstStyle/>
          <a:p>
            <a:r>
              <a:rPr lang="de-DE" sz="2400" dirty="0">
                <a:solidFill>
                  <a:srgbClr val="013476"/>
                </a:solidFill>
                <a:latin typeface="Arial" panose="020B0604020202020204" pitchFamily="34" charset="0"/>
                <a:cs typeface="Arial" panose="020B0604020202020204" pitchFamily="34" charset="0"/>
              </a:rPr>
              <a:t>e</a:t>
            </a:r>
            <a:r>
              <a:rPr lang="de-DE" sz="2400" baseline="30000" dirty="0">
                <a:solidFill>
                  <a:srgbClr val="013476"/>
                </a:solidFill>
                <a:latin typeface="Arial" panose="020B0604020202020204" pitchFamily="34" charset="0"/>
                <a:cs typeface="Arial" panose="020B0604020202020204" pitchFamily="34" charset="0"/>
              </a:rPr>
              <a:t>-</a:t>
            </a:r>
            <a:endParaRPr lang="de-DE" dirty="0">
              <a:latin typeface="Arial" panose="020B0604020202020204" pitchFamily="34" charset="0"/>
              <a:cs typeface="Arial" panose="020B0604020202020204" pitchFamily="34" charset="0"/>
            </a:endParaRPr>
          </a:p>
        </p:txBody>
      </p:sp>
      <p:sp>
        <p:nvSpPr>
          <p:cNvPr id="15" name="Rechteck 14">
            <a:extLst>
              <a:ext uri="{FF2B5EF4-FFF2-40B4-BE49-F238E27FC236}">
                <a16:creationId xmlns:a16="http://schemas.microsoft.com/office/drawing/2014/main" id="{314E5839-AD5F-445E-85FD-E74202666B2C}"/>
              </a:ext>
            </a:extLst>
          </p:cNvPr>
          <p:cNvSpPr/>
          <p:nvPr/>
        </p:nvSpPr>
        <p:spPr>
          <a:xfrm>
            <a:off x="7596296" y="5309194"/>
            <a:ext cx="356188" cy="461665"/>
          </a:xfrm>
          <a:prstGeom prst="rect">
            <a:avLst/>
          </a:prstGeom>
        </p:spPr>
        <p:txBody>
          <a:bodyPr wrap="none">
            <a:spAutoFit/>
          </a:bodyPr>
          <a:lstStyle/>
          <a:p>
            <a:r>
              <a:rPr lang="de-DE" sz="2400">
                <a:solidFill>
                  <a:srgbClr val="CDC301"/>
                </a:solidFill>
                <a:latin typeface="Arial" panose="020B0604020202020204" pitchFamily="34" charset="0"/>
                <a:cs typeface="Arial" panose="020B0604020202020204" pitchFamily="34" charset="0"/>
              </a:rPr>
              <a:t>p</a:t>
            </a:r>
            <a:endParaRPr lang="de-DE">
              <a:solidFill>
                <a:srgbClr val="CDC30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7832810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7" grpId="0"/>
      <p:bldP spid="15"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Ladung der Gravitation?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32</a:t>
            </a:fld>
            <a:endParaRPr lang="de-DE"/>
          </a:p>
        </p:txBody>
      </p:sp>
      <p:sp>
        <p:nvSpPr>
          <p:cNvPr id="4" name="Textplatzhalter 3"/>
          <p:cNvSpPr>
            <a:spLocks noGrp="1"/>
          </p:cNvSpPr>
          <p:nvPr>
            <p:ph type="body" idx="1"/>
          </p:nvPr>
        </p:nvSpPr>
        <p:spPr/>
        <p:txBody>
          <a:bodyPr/>
          <a:lstStyle/>
          <a:p>
            <a:pPr marL="0" indent="0">
              <a:buNone/>
            </a:pPr>
            <a:r>
              <a:rPr lang="de-DE" sz="2000" noProof="0" dirty="0">
                <a:ea typeface="Cambria Math"/>
              </a:rPr>
              <a:t>Warum kann die Masse </a:t>
            </a:r>
            <a:r>
              <a:rPr lang="de-DE" sz="2000" i="1" noProof="0" dirty="0">
                <a:ea typeface="Cambria Math"/>
              </a:rPr>
              <a:t>m</a:t>
            </a:r>
            <a:r>
              <a:rPr lang="de-DE" sz="2000" noProof="0" dirty="0">
                <a:ea typeface="Cambria Math"/>
              </a:rPr>
              <a:t> eines Teilchens </a:t>
            </a:r>
            <a:br>
              <a:rPr lang="de-DE" sz="2000" noProof="0" dirty="0">
                <a:ea typeface="Cambria Math"/>
              </a:rPr>
            </a:br>
            <a:r>
              <a:rPr lang="de-DE" sz="2000" noProof="0" dirty="0">
                <a:ea typeface="Cambria Math"/>
              </a:rPr>
              <a:t>nicht die Ladung der Gravitation sein?</a:t>
            </a:r>
          </a:p>
          <a:p>
            <a:pPr marL="0" indent="0">
              <a:buNone/>
            </a:pPr>
            <a:endParaRPr lang="de-DE" sz="2000" noProof="0" dirty="0">
              <a:solidFill>
                <a:srgbClr val="013476"/>
              </a:solidFill>
              <a:ea typeface="Cambria Math"/>
            </a:endParaRPr>
          </a:p>
          <a:p>
            <a:r>
              <a:rPr lang="de-DE" noProof="0" dirty="0">
                <a:solidFill>
                  <a:srgbClr val="013476"/>
                </a:solidFill>
                <a:ea typeface="Cambria Math"/>
              </a:rPr>
              <a:t>Schulniveau:</a:t>
            </a:r>
          </a:p>
          <a:p>
            <a:pPr lvl="1"/>
            <a:r>
              <a:rPr lang="de-DE" noProof="0" dirty="0">
                <a:solidFill>
                  <a:srgbClr val="013476"/>
                </a:solidFill>
                <a:ea typeface="Cambria Math"/>
              </a:rPr>
              <a:t>Masse ist keine Erhaltungsgröße</a:t>
            </a:r>
          </a:p>
          <a:p>
            <a:pPr lvl="1"/>
            <a:r>
              <a:rPr lang="de-DE" noProof="0" dirty="0">
                <a:solidFill>
                  <a:srgbClr val="013476"/>
                </a:solidFill>
                <a:ea typeface="Cambria Math"/>
              </a:rPr>
              <a:t>Produkt zweier Massen kann nicht negativ sein</a:t>
            </a:r>
          </a:p>
          <a:p>
            <a:r>
              <a:rPr lang="de-DE" noProof="0" dirty="0">
                <a:solidFill>
                  <a:srgbClr val="013476"/>
                </a:solidFill>
                <a:ea typeface="Cambria Math"/>
              </a:rPr>
              <a:t>Theorie:</a:t>
            </a:r>
          </a:p>
          <a:p>
            <a:pPr lvl="1"/>
            <a:r>
              <a:rPr lang="de-DE" noProof="0" dirty="0">
                <a:solidFill>
                  <a:srgbClr val="013476"/>
                </a:solidFill>
                <a:ea typeface="Cambria Math"/>
              </a:rPr>
              <a:t>Massen können keine Eichsymmetrie </a:t>
            </a:r>
            <a:r>
              <a:rPr lang="de-DE" b="1" noProof="0" dirty="0">
                <a:solidFill>
                  <a:srgbClr val="013476"/>
                </a:solidFill>
                <a:ea typeface="Cambria Math"/>
              </a:rPr>
              <a:t>in</a:t>
            </a:r>
            <a:r>
              <a:rPr lang="de-DE" noProof="0" dirty="0">
                <a:solidFill>
                  <a:srgbClr val="013476"/>
                </a:solidFill>
                <a:ea typeface="Cambria Math"/>
              </a:rPr>
              <a:t> Raum und Zeit erzeugen, denn Raum und Zeit selbst müssen „verdreht“ werden </a:t>
            </a:r>
          </a:p>
          <a:p>
            <a:pPr marL="0" indent="0">
              <a:buNone/>
            </a:pPr>
            <a:endParaRPr lang="de-DE" noProof="0" dirty="0"/>
          </a:p>
        </p:txBody>
      </p:sp>
      <p:sp>
        <p:nvSpPr>
          <p:cNvPr id="6" name="Datumsplatzhalter 5"/>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spTree>
    <p:extLst>
      <p:ext uri="{BB962C8B-B14F-4D97-AF65-F5344CB8AC3E}">
        <p14:creationId xmlns:p14="http://schemas.microsoft.com/office/powerpoint/2010/main" val="3468954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Konzept der Ladung</a:t>
            </a:r>
          </a:p>
        </p:txBody>
      </p:sp>
      <p:sp>
        <p:nvSpPr>
          <p:cNvPr id="7" name="Foliennummernplatzhalter 6"/>
          <p:cNvSpPr>
            <a:spLocks noGrp="1"/>
          </p:cNvSpPr>
          <p:nvPr>
            <p:ph type="sldNum" sz="quarter" idx="12"/>
          </p:nvPr>
        </p:nvSpPr>
        <p:spPr/>
        <p:txBody>
          <a:bodyPr/>
          <a:lstStyle/>
          <a:p>
            <a:fld id="{13EBA283-81CD-428D-9703-4AE41BDC50AA}" type="slidenum">
              <a:rPr lang="de-DE" smtClean="0"/>
              <a:pPr/>
              <a:t>33</a:t>
            </a:fld>
            <a:endParaRPr lang="de-DE"/>
          </a:p>
        </p:txBody>
      </p:sp>
      <p:sp>
        <p:nvSpPr>
          <p:cNvPr id="4" name="Textplatzhalter 3"/>
          <p:cNvSpPr>
            <a:spLocks noGrp="1"/>
          </p:cNvSpPr>
          <p:nvPr>
            <p:ph type="body" idx="1"/>
          </p:nvPr>
        </p:nvSpPr>
        <p:spPr/>
        <p:txBody>
          <a:bodyPr/>
          <a:lstStyle/>
          <a:p>
            <a:r>
              <a:rPr lang="de-DE" noProof="0" dirty="0">
                <a:solidFill>
                  <a:srgbClr val="003477"/>
                </a:solidFill>
              </a:rPr>
              <a:t>Ladungen sind charakteristische </a:t>
            </a:r>
            <a:r>
              <a:rPr lang="de-DE" b="1" noProof="0" dirty="0">
                <a:solidFill>
                  <a:srgbClr val="003477"/>
                </a:solidFill>
              </a:rPr>
              <a:t>Teilcheneigenschaften</a:t>
            </a:r>
          </a:p>
          <a:p>
            <a:r>
              <a:rPr lang="de-DE" noProof="0" dirty="0">
                <a:solidFill>
                  <a:srgbClr val="003477"/>
                </a:solidFill>
                <a:ea typeface="Cambria Math"/>
              </a:rPr>
              <a:t>Teilchen nehmen nur dann an einer bestimmten Wechselwirkung teil, wenn sie die Ladung der entsprechenden </a:t>
            </a:r>
            <a:r>
              <a:rPr lang="de-DE" b="1" noProof="0" dirty="0">
                <a:solidFill>
                  <a:srgbClr val="003477"/>
                </a:solidFill>
                <a:ea typeface="Cambria Math"/>
              </a:rPr>
              <a:t>Wechselwirkung</a:t>
            </a:r>
            <a:r>
              <a:rPr lang="de-DE" noProof="0" dirty="0">
                <a:solidFill>
                  <a:srgbClr val="003477"/>
                </a:solidFill>
                <a:ea typeface="Cambria Math"/>
              </a:rPr>
              <a:t> besitzen</a:t>
            </a:r>
            <a:br>
              <a:rPr lang="de-DE" noProof="0" dirty="0">
                <a:solidFill>
                  <a:srgbClr val="003477"/>
                </a:solidFill>
                <a:ea typeface="Cambria Math"/>
              </a:rPr>
            </a:br>
            <a:endParaRPr lang="de-DE" noProof="0" dirty="0">
              <a:solidFill>
                <a:srgbClr val="003477"/>
              </a:solidFill>
              <a:ea typeface="Cambria Math"/>
            </a:endParaRPr>
          </a:p>
          <a:p>
            <a:pPr marL="0" indent="0">
              <a:buNone/>
            </a:pPr>
            <a:r>
              <a:rPr lang="de-DE" noProof="0" dirty="0">
                <a:solidFill>
                  <a:srgbClr val="003477"/>
                </a:solidFill>
              </a:rPr>
              <a:t>Und:</a:t>
            </a:r>
          </a:p>
          <a:p>
            <a:r>
              <a:rPr lang="de-DE" noProof="0" dirty="0">
                <a:solidFill>
                  <a:srgbClr val="003477"/>
                </a:solidFill>
              </a:rPr>
              <a:t>Ladungen dienen als </a:t>
            </a:r>
            <a:r>
              <a:rPr lang="de-DE" b="1" dirty="0">
                <a:solidFill>
                  <a:srgbClr val="003477"/>
                </a:solidFill>
              </a:rPr>
              <a:t>Ordnungsprinzip</a:t>
            </a:r>
            <a:r>
              <a:rPr lang="de-DE" noProof="0" dirty="0">
                <a:solidFill>
                  <a:srgbClr val="003477"/>
                </a:solidFill>
              </a:rPr>
              <a:t> für Teilchen</a:t>
            </a:r>
          </a:p>
          <a:p>
            <a:r>
              <a:rPr lang="de-DE" noProof="0" dirty="0">
                <a:solidFill>
                  <a:srgbClr val="003477"/>
                </a:solidFill>
              </a:rPr>
              <a:t>Ladungen sind fundamentale </a:t>
            </a:r>
            <a:r>
              <a:rPr lang="de-DE" b="1" dirty="0">
                <a:solidFill>
                  <a:srgbClr val="003477"/>
                </a:solidFill>
              </a:rPr>
              <a:t>Erhaltungsgrößen</a:t>
            </a:r>
          </a:p>
          <a:p>
            <a:pPr lvl="1"/>
            <a:r>
              <a:rPr lang="de-DE" noProof="0" dirty="0">
                <a:solidFill>
                  <a:srgbClr val="003477"/>
                </a:solidFill>
                <a:sym typeface="Wingdings" panose="05000000000000000000" pitchFamily="2" charset="2"/>
              </a:rPr>
              <a:t>Grundlage der Symmetrien des Standardmodells</a:t>
            </a:r>
          </a:p>
        </p:txBody>
      </p:sp>
      <p:sp>
        <p:nvSpPr>
          <p:cNvPr id="6" name="Datumsplatzhalter 5"/>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141813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8064896" cy="1325563"/>
          </a:xfrm>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34</a:t>
            </a:fld>
            <a:endParaRPr lang="de-DE"/>
          </a:p>
        </p:txBody>
      </p:sp>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60132" y="4442962"/>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382627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992888" cy="1325563"/>
          </a:xfrm>
        </p:spPr>
        <p:txBody>
          <a:bodyPr/>
          <a:lstStyle/>
          <a:p>
            <a:r>
              <a:rPr lang="de-DE" noProof="0" dirty="0"/>
              <a:t>Die 4 fundamentalen Wechselwirkungen</a:t>
            </a:r>
          </a:p>
        </p:txBody>
      </p:sp>
      <p:sp>
        <p:nvSpPr>
          <p:cNvPr id="12" name="Foliennummernplatzhalter 11"/>
          <p:cNvSpPr>
            <a:spLocks noGrp="1"/>
          </p:cNvSpPr>
          <p:nvPr>
            <p:ph type="sldNum" sz="quarter" idx="12"/>
          </p:nvPr>
        </p:nvSpPr>
        <p:spPr>
          <a:prstGeom prst="rect">
            <a:avLst/>
          </a:prstGeom>
        </p:spPr>
        <p:txBody>
          <a:bodyPr/>
          <a:lstStyle/>
          <a:p>
            <a:fld id="{13EBA283-81CD-428D-9703-4AE41BDC50AA}" type="slidenum">
              <a:rPr lang="de-DE" smtClean="0"/>
              <a:pPr/>
              <a:t>35</a:t>
            </a:fld>
            <a:endParaRPr lang="de-DE"/>
          </a:p>
        </p:txBody>
      </p:sp>
      <p:sp>
        <p:nvSpPr>
          <p:cNvPr id="8" name="Datumsplatzhalter 7"/>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280494" y="4469655"/>
            <a:ext cx="2622854" cy="1836000"/>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652119" y="4473320"/>
            <a:ext cx="2622854" cy="1836000"/>
          </a:xfrm>
          <a:prstGeom prst="rect">
            <a:avLst/>
          </a:prstGeom>
          <a:ln>
            <a:noFill/>
          </a:ln>
        </p:spPr>
      </p:pic>
      <p:sp>
        <p:nvSpPr>
          <p:cNvPr id="10" name="Textplatzhalter 5"/>
          <p:cNvSpPr txBox="1">
            <a:spLocks/>
          </p:cNvSpPr>
          <p:nvPr/>
        </p:nvSpPr>
        <p:spPr>
          <a:xfrm>
            <a:off x="5194033" y="1776170"/>
            <a:ext cx="1769513"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Gravitation</a:t>
            </a:r>
          </a:p>
        </p:txBody>
      </p:sp>
      <p:pic>
        <p:nvPicPr>
          <p:cNvPr id="11" name="Grafik 10"/>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352502" y="2165399"/>
            <a:ext cx="2622854" cy="1836000"/>
          </a:xfrm>
          <a:prstGeom prst="rect">
            <a:avLst/>
          </a:prstGeom>
          <a:ln>
            <a:noFill/>
          </a:ln>
        </p:spPr>
      </p:pic>
      <p:sp>
        <p:nvSpPr>
          <p:cNvPr id="13" name="Textplatzhalter 5"/>
          <p:cNvSpPr txBox="1">
            <a:spLocks/>
          </p:cNvSpPr>
          <p:nvPr/>
        </p:nvSpPr>
        <p:spPr>
          <a:xfrm>
            <a:off x="5292080" y="4109415"/>
            <a:ext cx="2088232" cy="79950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Starke WW</a:t>
            </a:r>
          </a:p>
          <a:p>
            <a:endParaRPr lang="de-DE"/>
          </a:p>
          <a:p>
            <a:pPr marL="0" indent="0">
              <a:buNone/>
            </a:pPr>
            <a:endParaRPr lang="de-DE"/>
          </a:p>
        </p:txBody>
      </p:sp>
      <p:sp>
        <p:nvSpPr>
          <p:cNvPr id="14" name="Textplatzhalter 5"/>
          <p:cNvSpPr txBox="1">
            <a:spLocks/>
          </p:cNvSpPr>
          <p:nvPr/>
        </p:nvSpPr>
        <p:spPr>
          <a:xfrm>
            <a:off x="899592" y="4109415"/>
            <a:ext cx="2232248" cy="944827"/>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Schwache WW</a:t>
            </a:r>
          </a:p>
        </p:txBody>
      </p:sp>
      <p:pic>
        <p:nvPicPr>
          <p:cNvPr id="15" name="Picture 2"/>
          <p:cNvPicPr>
            <a:picLocks noChangeAspect="1" noChangeArrowheads="1"/>
          </p:cNvPicPr>
          <p:nvPr/>
        </p:nvPicPr>
        <p:blipFill>
          <a:blip r:embed="rId6" cstate="print"/>
          <a:srcRect/>
          <a:stretch>
            <a:fillRect/>
          </a:stretch>
        </p:blipFill>
        <p:spPr bwMode="auto">
          <a:xfrm>
            <a:off x="5580112" y="2173287"/>
            <a:ext cx="2622854" cy="1835998"/>
          </a:xfrm>
          <a:prstGeom prst="rect">
            <a:avLst/>
          </a:prstGeom>
          <a:noFill/>
          <a:ln w="9525">
            <a:noFill/>
            <a:miter lim="800000"/>
            <a:headEnd/>
            <a:tailEnd/>
          </a:ln>
          <a:effectLst/>
        </p:spPr>
      </p:pic>
      <p:sp>
        <p:nvSpPr>
          <p:cNvPr id="16" name="Textplatzhalter 5"/>
          <p:cNvSpPr txBox="1">
            <a:spLocks/>
          </p:cNvSpPr>
          <p:nvPr/>
        </p:nvSpPr>
        <p:spPr>
          <a:xfrm>
            <a:off x="938599" y="1783824"/>
            <a:ext cx="4068217" cy="928721"/>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a:solidFill>
                  <a:srgbClr val="013476"/>
                </a:solidFill>
                <a:latin typeface="Arial" panose="020B0604020202020204" pitchFamily="34" charset="0"/>
                <a:cs typeface="Arial" panose="020B0604020202020204" pitchFamily="34" charset="0"/>
              </a:rPr>
              <a:t>Elektromagnetische WW</a:t>
            </a:r>
          </a:p>
        </p:txBody>
      </p:sp>
      <p:sp>
        <p:nvSpPr>
          <p:cNvPr id="3" name="Rechteck 2"/>
          <p:cNvSpPr/>
          <p:nvPr/>
        </p:nvSpPr>
        <p:spPr>
          <a:xfrm>
            <a:off x="938599" y="1776170"/>
            <a:ext cx="7737857" cy="458019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a:solidFill>
                  <a:srgbClr val="013476"/>
                </a:solidFill>
                <a:latin typeface="Arial" panose="020B0604020202020204" pitchFamily="34" charset="0"/>
                <a:cs typeface="Arial" panose="020B0604020202020204" pitchFamily="34" charset="0"/>
              </a:rPr>
              <a:t>Warum erfahren wir nur </a:t>
            </a:r>
            <a:br>
              <a:rPr lang="de-DE" sz="3600">
                <a:solidFill>
                  <a:srgbClr val="013476"/>
                </a:solidFill>
                <a:latin typeface="Arial" panose="020B0604020202020204" pitchFamily="34" charset="0"/>
                <a:cs typeface="Arial" panose="020B0604020202020204" pitchFamily="34" charset="0"/>
              </a:rPr>
            </a:br>
            <a:r>
              <a:rPr lang="de-DE" sz="3600">
                <a:solidFill>
                  <a:srgbClr val="013476"/>
                </a:solidFill>
                <a:latin typeface="Arial" panose="020B0604020202020204" pitchFamily="34" charset="0"/>
                <a:cs typeface="Arial" panose="020B0604020202020204" pitchFamily="34" charset="0"/>
              </a:rPr>
              <a:t>Gravitation und </a:t>
            </a:r>
            <a:br>
              <a:rPr lang="de-DE" sz="3600">
                <a:solidFill>
                  <a:srgbClr val="013476"/>
                </a:solidFill>
                <a:latin typeface="Arial" panose="020B0604020202020204" pitchFamily="34" charset="0"/>
                <a:cs typeface="Arial" panose="020B0604020202020204" pitchFamily="34" charset="0"/>
              </a:rPr>
            </a:br>
            <a:r>
              <a:rPr lang="de-DE" sz="3600">
                <a:solidFill>
                  <a:srgbClr val="013476"/>
                </a:solidFill>
                <a:latin typeface="Arial" panose="020B0604020202020204" pitchFamily="34" charset="0"/>
                <a:cs typeface="Arial" panose="020B0604020202020204" pitchFamily="34" charset="0"/>
              </a:rPr>
              <a:t>Elektromagnetismus </a:t>
            </a:r>
            <a:br>
              <a:rPr lang="de-DE" sz="3600">
                <a:solidFill>
                  <a:srgbClr val="013476"/>
                </a:solidFill>
                <a:latin typeface="Arial" panose="020B0604020202020204" pitchFamily="34" charset="0"/>
                <a:cs typeface="Arial" panose="020B0604020202020204" pitchFamily="34" charset="0"/>
              </a:rPr>
            </a:br>
            <a:r>
              <a:rPr lang="de-DE" sz="3600">
                <a:solidFill>
                  <a:srgbClr val="013476"/>
                </a:solidFill>
                <a:latin typeface="Arial" panose="020B0604020202020204" pitchFamily="34" charset="0"/>
                <a:cs typeface="Arial" panose="020B0604020202020204" pitchFamily="34" charset="0"/>
              </a:rPr>
              <a:t>im Alltag?</a:t>
            </a:r>
          </a:p>
          <a:p>
            <a:pPr algn="ctr"/>
            <a:endParaRPr lang="de-DE"/>
          </a:p>
        </p:txBody>
      </p:sp>
      <p:pic>
        <p:nvPicPr>
          <p:cNvPr id="17" name="Grafik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7196685" y="2073961"/>
            <a:ext cx="1246632" cy="649224"/>
          </a:xfrm>
          <a:prstGeom prst="rect">
            <a:avLst/>
          </a:prstGeom>
        </p:spPr>
      </p:pic>
    </p:spTree>
    <p:extLst>
      <p:ext uri="{BB962C8B-B14F-4D97-AF65-F5344CB8AC3E}">
        <p14:creationId xmlns:p14="http://schemas.microsoft.com/office/powerpoint/2010/main" val="3005612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noProof="0" dirty="0"/>
              <a:t>Kräfte der Wechselwirkungen</a:t>
            </a:r>
          </a:p>
        </p:txBody>
      </p:sp>
      <p:sp>
        <p:nvSpPr>
          <p:cNvPr id="8" name="Foliennummernplatzhalter 7"/>
          <p:cNvSpPr>
            <a:spLocks noGrp="1"/>
          </p:cNvSpPr>
          <p:nvPr>
            <p:ph type="sldNum" sz="quarter" idx="12"/>
          </p:nvPr>
        </p:nvSpPr>
        <p:spPr/>
        <p:txBody>
          <a:bodyPr/>
          <a:lstStyle/>
          <a:p>
            <a:fld id="{13EBA283-81CD-428D-9703-4AE41BDC50AA}" type="slidenum">
              <a:rPr lang="de-DE" smtClean="0"/>
              <a:pPr/>
              <a:t>36</a:t>
            </a:fld>
            <a:endParaRPr lang="de-DE"/>
          </a:p>
        </p:txBody>
      </p:sp>
      <p:sp>
        <p:nvSpPr>
          <p:cNvPr id="7" name="Datumsplatzhalter 6"/>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
        <p:nvSpPr>
          <p:cNvPr id="15" name="Rechteck 14"/>
          <p:cNvSpPr/>
          <p:nvPr/>
        </p:nvSpPr>
        <p:spPr>
          <a:xfrm>
            <a:off x="4947120" y="2132856"/>
            <a:ext cx="144016" cy="3712403"/>
          </a:xfrm>
          <a:prstGeom prst="rect">
            <a:avLst/>
          </a:prstGeom>
          <a:solidFill>
            <a:srgbClr val="CDC301">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7" name="Textfeld 16"/>
          <p:cNvSpPr txBox="1"/>
          <p:nvPr/>
        </p:nvSpPr>
        <p:spPr>
          <a:xfrm>
            <a:off x="1128119" y="1708476"/>
            <a:ext cx="3999159" cy="286232"/>
          </a:xfrm>
          <a:prstGeom prst="rect">
            <a:avLst/>
          </a:prstGeom>
          <a:noFill/>
        </p:spPr>
        <p:txBody>
          <a:bodyPr wrap="square" rtlCol="0">
            <a:spAutoFit/>
          </a:bodyPr>
          <a:lstStyle/>
          <a:p>
            <a:pPr>
              <a:lnSpc>
                <a:spcPct val="90000"/>
              </a:lnSpc>
              <a:spcBef>
                <a:spcPts val="1000"/>
              </a:spcBef>
              <a:buClr>
                <a:srgbClr val="CCCC00"/>
              </a:buClr>
              <a:buSzPct val="90000"/>
            </a:pPr>
            <a:r>
              <a:rPr lang="de-DE" sz="1400" dirty="0">
                <a:solidFill>
                  <a:srgbClr val="002060"/>
                </a:solidFill>
                <a:latin typeface="Arial" panose="020B0604020202020204" pitchFamily="34" charset="0"/>
                <a:cs typeface="Arial" panose="020B0604020202020204" pitchFamily="34" charset="0"/>
              </a:rPr>
              <a:t>Grenze </a:t>
            </a:r>
            <a:r>
              <a:rPr lang="de-DE" sz="1400" dirty="0" err="1">
                <a:solidFill>
                  <a:srgbClr val="002060"/>
                </a:solidFill>
                <a:latin typeface="Arial" panose="020B0604020202020204" pitchFamily="34" charset="0"/>
                <a:cs typeface="Arial" panose="020B0604020202020204" pitchFamily="34" charset="0"/>
              </a:rPr>
              <a:t>exper</a:t>
            </a:r>
            <a:r>
              <a:rPr lang="de-DE" sz="1400" dirty="0">
                <a:solidFill>
                  <a:srgbClr val="002060"/>
                </a:solidFill>
                <a:latin typeface="Arial" panose="020B0604020202020204" pitchFamily="34" charset="0"/>
                <a:cs typeface="Arial" panose="020B0604020202020204" pitchFamily="34" charset="0"/>
              </a:rPr>
              <a:t>. Auflösung </a:t>
            </a:r>
            <a:endParaRPr lang="de-DE" sz="2400" dirty="0">
              <a:solidFill>
                <a:srgbClr val="002060"/>
              </a:solidFill>
              <a:latin typeface="Arial" panose="020B0604020202020204" pitchFamily="34" charset="0"/>
              <a:cs typeface="Arial" panose="020B0604020202020204" pitchFamily="34" charset="0"/>
            </a:endParaRPr>
          </a:p>
        </p:txBody>
      </p:sp>
      <p:sp>
        <p:nvSpPr>
          <p:cNvPr id="18" name="Textfeld 17"/>
          <p:cNvSpPr txBox="1"/>
          <p:nvPr/>
        </p:nvSpPr>
        <p:spPr>
          <a:xfrm>
            <a:off x="4139952" y="1774616"/>
            <a:ext cx="1745991" cy="286232"/>
          </a:xfrm>
          <a:prstGeom prst="rect">
            <a:avLst/>
          </a:prstGeom>
          <a:noFill/>
        </p:spPr>
        <p:txBody>
          <a:bodyPr wrap="none" rtlCol="0">
            <a:spAutoFit/>
          </a:bodyPr>
          <a:lstStyle/>
          <a:p>
            <a:pPr>
              <a:lnSpc>
                <a:spcPct val="90000"/>
              </a:lnSpc>
              <a:spcBef>
                <a:spcPts val="1000"/>
              </a:spcBef>
              <a:buClr>
                <a:srgbClr val="CCCC00"/>
              </a:buClr>
              <a:buSzPct val="90000"/>
            </a:pPr>
            <a:r>
              <a:rPr lang="de-DE" sz="1400" dirty="0">
                <a:solidFill>
                  <a:srgbClr val="CDC301"/>
                </a:solidFill>
                <a:latin typeface="Arial" panose="020B0604020202020204" pitchFamily="34" charset="0"/>
                <a:cs typeface="Arial" panose="020B0604020202020204" pitchFamily="34" charset="0"/>
              </a:rPr>
              <a:t>Protondurchmesser</a:t>
            </a:r>
            <a:endParaRPr lang="de-DE" sz="2400" dirty="0">
              <a:solidFill>
                <a:srgbClr val="CDC301"/>
              </a:solidFill>
              <a:latin typeface="Arial" panose="020B0604020202020204" pitchFamily="34" charset="0"/>
              <a:cs typeface="Arial" panose="020B0604020202020204" pitchFamily="34" charset="0"/>
            </a:endParaRPr>
          </a:p>
        </p:txBody>
      </p:sp>
      <p:sp>
        <p:nvSpPr>
          <p:cNvPr id="19" name="Textfeld 18"/>
          <p:cNvSpPr txBox="1"/>
          <p:nvPr/>
        </p:nvSpPr>
        <p:spPr>
          <a:xfrm>
            <a:off x="6768681" y="1700808"/>
            <a:ext cx="2468946" cy="286232"/>
          </a:xfrm>
          <a:prstGeom prst="rect">
            <a:avLst/>
          </a:prstGeom>
          <a:noFill/>
        </p:spPr>
        <p:txBody>
          <a:bodyPr wrap="none" rtlCol="0">
            <a:spAutoFit/>
          </a:bodyPr>
          <a:lstStyle/>
          <a:p>
            <a:pPr>
              <a:lnSpc>
                <a:spcPct val="90000"/>
              </a:lnSpc>
              <a:spcBef>
                <a:spcPts val="1000"/>
              </a:spcBef>
              <a:buClr>
                <a:srgbClr val="CCCC00"/>
              </a:buClr>
              <a:buSzPct val="90000"/>
            </a:pPr>
            <a:r>
              <a:rPr lang="de-DE" sz="1400">
                <a:solidFill>
                  <a:srgbClr val="002060"/>
                </a:solidFill>
                <a:latin typeface="Arial" panose="020B0604020202020204" pitchFamily="34" charset="0"/>
                <a:cs typeface="Arial" panose="020B0604020202020204" pitchFamily="34" charset="0"/>
              </a:rPr>
              <a:t>*Wir sind ~1m weiter dort → </a:t>
            </a:r>
            <a:endParaRPr lang="de-DE" sz="2000">
              <a:solidFill>
                <a:srgbClr val="002060"/>
              </a:solidFill>
              <a:latin typeface="Arial" panose="020B0604020202020204" pitchFamily="34" charset="0"/>
              <a:cs typeface="Arial" panose="020B0604020202020204" pitchFamily="34" charset="0"/>
            </a:endParaRPr>
          </a:p>
        </p:txBody>
      </p:sp>
      <p:sp>
        <p:nvSpPr>
          <p:cNvPr id="20" name="Rechteck 19"/>
          <p:cNvSpPr/>
          <p:nvPr/>
        </p:nvSpPr>
        <p:spPr>
          <a:xfrm>
            <a:off x="2051720" y="2101197"/>
            <a:ext cx="470230" cy="3726054"/>
          </a:xfrm>
          <a:prstGeom prst="rect">
            <a:avLst/>
          </a:prstGeom>
          <a:solidFill>
            <a:srgbClr val="013476">
              <a:alpha val="3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4" name="Grafik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5097" y="1868477"/>
            <a:ext cx="6581209" cy="4606846"/>
          </a:xfrm>
          <a:prstGeom prst="rect">
            <a:avLst/>
          </a:prstGeom>
        </p:spPr>
      </p:pic>
    </p:spTree>
    <p:extLst>
      <p:ext uri="{BB962C8B-B14F-4D97-AF65-F5344CB8AC3E}">
        <p14:creationId xmlns:p14="http://schemas.microsoft.com/office/powerpoint/2010/main" val="1014135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7" grpId="0"/>
      <p:bldP spid="18" grpId="0"/>
      <p:bldP spid="19" grpId="0"/>
      <p:bldP spid="20"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2800" noProof="0" dirty="0"/>
              <a:t>Kräfte der Wechselwirkungen</a:t>
            </a:r>
          </a:p>
        </p:txBody>
      </p:sp>
      <p:sp>
        <p:nvSpPr>
          <p:cNvPr id="8" name="Foliennummernplatzhalter 7"/>
          <p:cNvSpPr>
            <a:spLocks noGrp="1"/>
          </p:cNvSpPr>
          <p:nvPr>
            <p:ph type="sldNum" sz="quarter" idx="12"/>
          </p:nvPr>
        </p:nvSpPr>
        <p:spPr/>
        <p:txBody>
          <a:bodyPr/>
          <a:lstStyle/>
          <a:p>
            <a:fld id="{13EBA283-81CD-428D-9703-4AE41BDC50AA}" type="slidenum">
              <a:rPr lang="de-DE" smtClean="0"/>
              <a:pPr/>
              <a:t>37</a:t>
            </a:fld>
            <a:endParaRPr lang="de-DE"/>
          </a:p>
        </p:txBody>
      </p:sp>
      <p:sp>
        <p:nvSpPr>
          <p:cNvPr id="4" name="Textplatzhalter 3"/>
          <p:cNvSpPr>
            <a:spLocks noGrp="1"/>
          </p:cNvSpPr>
          <p:nvPr>
            <p:ph type="body" idx="1"/>
          </p:nvPr>
        </p:nvSpPr>
        <p:spPr/>
        <p:txBody>
          <a:bodyPr/>
          <a:lstStyle/>
          <a:p>
            <a:r>
              <a:rPr lang="de-DE" sz="2000" noProof="0" dirty="0"/>
              <a:t>Alle Kraftgesetze beinhalten den Abstand </a:t>
            </a:r>
            <a:r>
              <a:rPr lang="de-DE" sz="2000" i="1" noProof="0" dirty="0"/>
              <a:t>r</a:t>
            </a:r>
            <a:r>
              <a:rPr lang="de-DE" sz="2000" noProof="0" dirty="0"/>
              <a:t> </a:t>
            </a:r>
          </a:p>
          <a:p>
            <a:pPr lvl="1"/>
            <a:r>
              <a:rPr lang="de-DE" sz="1600" noProof="0" dirty="0"/>
              <a:t>Bei kleinen Abständen </a:t>
            </a:r>
            <a:r>
              <a:rPr lang="de-DE" sz="1600" i="1" noProof="0" dirty="0"/>
              <a:t>F </a:t>
            </a:r>
            <a:r>
              <a:rPr lang="de-DE" sz="1600" noProof="0" dirty="0"/>
              <a:t>~ 1/</a:t>
            </a:r>
            <a:r>
              <a:rPr lang="de-DE" sz="1600" i="1" noProof="0" dirty="0"/>
              <a:t>r</a:t>
            </a:r>
            <a:r>
              <a:rPr lang="de-DE" sz="1600" baseline="30000" noProof="0" dirty="0"/>
              <a:t>2</a:t>
            </a:r>
            <a:endParaRPr lang="de-DE" sz="1600" noProof="0" dirty="0"/>
          </a:p>
          <a:p>
            <a:r>
              <a:rPr lang="de-DE" sz="2000" noProof="0" dirty="0"/>
              <a:t>Reichweiten sind Konsequenzen dieser Kraftgesetze </a:t>
            </a:r>
          </a:p>
          <a:p>
            <a:pPr lvl="1"/>
            <a:r>
              <a:rPr lang="de-DE" sz="1800" noProof="0" dirty="0"/>
              <a:t>Unendlich: im Alltag spürbar</a:t>
            </a:r>
          </a:p>
          <a:p>
            <a:pPr lvl="1"/>
            <a:r>
              <a:rPr lang="de-DE" sz="1800" noProof="0" dirty="0"/>
              <a:t>Endlich: nur subatomar  </a:t>
            </a:r>
          </a:p>
          <a:p>
            <a:r>
              <a:rPr lang="de-DE" sz="2000" noProof="0" dirty="0"/>
              <a:t>Reihenfolge der Stärken</a:t>
            </a:r>
          </a:p>
          <a:p>
            <a:pPr lvl="1"/>
            <a:r>
              <a:rPr lang="de-DE" sz="1800" noProof="0" dirty="0"/>
              <a:t>Kann für Kräfte nicht definiert werden wegen </a:t>
            </a:r>
            <a:r>
              <a:rPr lang="de-DE" sz="1800" i="1" noProof="0" dirty="0"/>
              <a:t>F</a:t>
            </a:r>
            <a:r>
              <a:rPr lang="de-DE" sz="1800" noProof="0" dirty="0"/>
              <a:t>(</a:t>
            </a:r>
            <a:r>
              <a:rPr lang="de-DE" sz="1800" i="1" noProof="0" dirty="0"/>
              <a:t>r</a:t>
            </a:r>
            <a:r>
              <a:rPr lang="de-DE" sz="1800" noProof="0" dirty="0"/>
              <a:t>) </a:t>
            </a:r>
          </a:p>
          <a:p>
            <a:pPr lvl="1"/>
            <a:r>
              <a:rPr lang="de-DE" sz="1800" noProof="0" dirty="0"/>
              <a:t>Kann nur für Wechselwirkungen definiert werden: </a:t>
            </a:r>
            <a:r>
              <a:rPr lang="de-DE" sz="1800" noProof="0" dirty="0">
                <a:latin typeface="Symbol" pitchFamily="18" charset="2"/>
              </a:rPr>
              <a:t>a !</a:t>
            </a:r>
          </a:p>
          <a:p>
            <a:r>
              <a:rPr lang="de-DE" sz="2000" noProof="0" dirty="0"/>
              <a:t>Stärken aller </a:t>
            </a:r>
            <a:r>
              <a:rPr lang="de-DE" sz="2000" b="1" noProof="0" dirty="0"/>
              <a:t>Wechselwirkungen sehr </a:t>
            </a:r>
            <a:r>
              <a:rPr lang="de-DE" sz="2000" noProof="0" dirty="0"/>
              <a:t>ähnlich </a:t>
            </a:r>
            <a:br>
              <a:rPr lang="de-DE" sz="2000" noProof="0" dirty="0"/>
            </a:br>
            <a:r>
              <a:rPr lang="de-DE" sz="2000" noProof="0" dirty="0"/>
              <a:t>(außer für Gravitation*)</a:t>
            </a:r>
          </a:p>
          <a:p>
            <a:endParaRPr lang="de-DE" sz="2200" noProof="0" dirty="0"/>
          </a:p>
        </p:txBody>
      </p:sp>
      <p:sp>
        <p:nvSpPr>
          <p:cNvPr id="7" name="Datumsplatzhalter 6"/>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grpSp>
        <p:nvGrpSpPr>
          <p:cNvPr id="12" name="Gruppieren 15"/>
          <p:cNvGrpSpPr/>
          <p:nvPr/>
        </p:nvGrpSpPr>
        <p:grpSpPr>
          <a:xfrm>
            <a:off x="6228184" y="258697"/>
            <a:ext cx="2592288" cy="1370103"/>
            <a:chOff x="6228184" y="260648"/>
            <a:chExt cx="2592288" cy="1800200"/>
          </a:xfrm>
        </p:grpSpPr>
        <p:sp>
          <p:nvSpPr>
            <p:cNvPr id="13" name="Abgerundetes Rechteck 12"/>
            <p:cNvSpPr/>
            <p:nvPr/>
          </p:nvSpPr>
          <p:spPr>
            <a:xfrm>
              <a:off x="6228184" y="260648"/>
              <a:ext cx="2592288" cy="1800200"/>
            </a:xfrm>
            <a:prstGeom prst="roundRect">
              <a:avLst/>
            </a:prstGeom>
            <a:solidFill>
              <a:srgbClr val="CDC301"/>
            </a:solid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14" name="Textfeld 13"/>
            <p:cNvSpPr txBox="1"/>
            <p:nvPr/>
          </p:nvSpPr>
          <p:spPr>
            <a:xfrm>
              <a:off x="6266306" y="329612"/>
              <a:ext cx="2516044" cy="1577132"/>
            </a:xfrm>
            <a:prstGeom prst="rect">
              <a:avLst/>
            </a:prstGeom>
            <a:noFill/>
            <a:ln>
              <a:noFill/>
            </a:ln>
          </p:spPr>
          <p:txBody>
            <a:bodyPr wrap="square" rtlCol="0">
              <a:spAutoFit/>
            </a:bodyPr>
            <a:lstStyle/>
            <a:p>
              <a:pPr algn="ctr"/>
              <a:r>
                <a:rPr lang="de-DE" b="1">
                  <a:solidFill>
                    <a:srgbClr val="013476"/>
                  </a:solidFill>
                  <a:latin typeface="Arial Narrow" panose="020B0606020202030204" pitchFamily="34" charset="0"/>
                </a:rPr>
                <a:t>Basiskonzept:</a:t>
              </a:r>
            </a:p>
            <a:p>
              <a:pPr algn="ctr"/>
              <a:r>
                <a:rPr lang="de-DE" b="1">
                  <a:solidFill>
                    <a:srgbClr val="013476"/>
                  </a:solidFill>
                  <a:latin typeface="Arial Narrow" panose="020B0606020202030204" pitchFamily="34" charset="0"/>
                </a:rPr>
                <a:t>Wechselwirkung</a:t>
              </a:r>
              <a:br>
                <a:rPr lang="de-DE" b="1">
                  <a:solidFill>
                    <a:srgbClr val="013476"/>
                  </a:solidFill>
                  <a:latin typeface="Arial Narrow" panose="020B0606020202030204" pitchFamily="34" charset="0"/>
                </a:rPr>
              </a:br>
              <a:r>
                <a:rPr lang="de-DE">
                  <a:solidFill>
                    <a:srgbClr val="013476"/>
                  </a:solidFill>
                  <a:latin typeface="Arial Narrow" panose="020B0606020202030204" pitchFamily="34" charset="0"/>
                </a:rPr>
                <a:t>= Kraft + Umwandlung + </a:t>
              </a:r>
              <a:br>
                <a:rPr lang="de-DE">
                  <a:solidFill>
                    <a:srgbClr val="013476"/>
                  </a:solidFill>
                  <a:latin typeface="Arial Narrow" panose="020B0606020202030204" pitchFamily="34" charset="0"/>
                </a:rPr>
              </a:br>
              <a:r>
                <a:rPr lang="de-DE">
                  <a:solidFill>
                    <a:srgbClr val="013476"/>
                  </a:solidFill>
                  <a:latin typeface="Arial Narrow" panose="020B0606020202030204" pitchFamily="34" charset="0"/>
                </a:rPr>
                <a:t>Erzeugung + Vernichtung</a:t>
              </a:r>
            </a:p>
          </p:txBody>
        </p:sp>
      </p:grpSp>
      <p:sp>
        <p:nvSpPr>
          <p:cNvPr id="5" name="Textfeld 4"/>
          <p:cNvSpPr txBox="1"/>
          <p:nvPr/>
        </p:nvSpPr>
        <p:spPr>
          <a:xfrm>
            <a:off x="4996757" y="5947378"/>
            <a:ext cx="4142481"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13476"/>
                </a:solidFill>
                <a:latin typeface="Arial" panose="020B0604020202020204" pitchFamily="34" charset="0"/>
                <a:cs typeface="Arial" panose="020B0604020202020204" pitchFamily="34" charset="0"/>
              </a:rPr>
              <a:t>*Darüber spekulieren wir später nochmal ;-)</a:t>
            </a:r>
          </a:p>
        </p:txBody>
      </p:sp>
    </p:spTree>
    <p:extLst>
      <p:ext uri="{BB962C8B-B14F-4D97-AF65-F5344CB8AC3E}">
        <p14:creationId xmlns:p14="http://schemas.microsoft.com/office/powerpoint/2010/main" val="299761058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Stärke der Wechselwirkungen</a:t>
            </a:r>
            <a:endParaRPr lang="de-DE" noProof="0"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38</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sz="2000" b="1" u="sng" noProof="0" dirty="0"/>
                  <a:t>Einführung:</a:t>
                </a:r>
                <a:r>
                  <a:rPr lang="de-DE" sz="2000" noProof="0" dirty="0"/>
                  <a:t> eines Kopplungsparameters </a:t>
                </a:r>
                <a14:m>
                  <m:oMath xmlns:m="http://schemas.openxmlformats.org/officeDocument/2006/math">
                    <m:r>
                      <a:rPr lang="de-DE" sz="2000" i="1" noProof="0">
                        <a:latin typeface="Cambria Math"/>
                      </a:rPr>
                      <m:t>𝛼</m:t>
                    </m:r>
                  </m:oMath>
                </a14:m>
                <a:r>
                  <a:rPr lang="de-DE" sz="2000" noProof="0" dirty="0"/>
                  <a:t> auch für andere Wechselwirkungen</a:t>
                </a:r>
              </a:p>
              <a:p>
                <a:pPr lvl="1"/>
                <a14:m>
                  <m:oMath xmlns:m="http://schemas.openxmlformats.org/officeDocument/2006/math">
                    <m:sSub>
                      <m:sSubPr>
                        <m:ctrlPr>
                          <a:rPr lang="de-DE" i="1" noProof="0">
                            <a:latin typeface="Cambria Math" panose="02040503050406030204" pitchFamily="18" charset="0"/>
                          </a:rPr>
                        </m:ctrlPr>
                      </m:sSubPr>
                      <m:e>
                        <m:r>
                          <a:rPr lang="de-DE" i="1" noProof="0">
                            <a:latin typeface="Cambria Math"/>
                          </a:rPr>
                          <m:t>𝛼</m:t>
                        </m:r>
                      </m:e>
                      <m:sub>
                        <m:r>
                          <a:rPr lang="de-DE" i="1" noProof="0">
                            <a:latin typeface="Cambria Math"/>
                          </a:rPr>
                          <m:t>𝑤</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𝑆</m:t>
                        </m:r>
                      </m:sub>
                    </m:sSub>
                    <m:r>
                      <a:rPr lang="de-DE" i="1" noProof="0">
                        <a:latin typeface="Cambria Math"/>
                      </a:rPr>
                      <m:t>, </m:t>
                    </m:r>
                    <m:sSub>
                      <m:sSubPr>
                        <m:ctrlPr>
                          <a:rPr lang="de-DE" i="1" noProof="0">
                            <a:latin typeface="Cambria Math" panose="02040503050406030204" pitchFamily="18" charset="0"/>
                          </a:rPr>
                        </m:ctrlPr>
                      </m:sSubPr>
                      <m:e>
                        <m:r>
                          <a:rPr lang="de-DE" i="1" noProof="0">
                            <a:latin typeface="Cambria Math"/>
                          </a:rPr>
                          <m:t> </m:t>
                        </m:r>
                        <m:r>
                          <a:rPr lang="de-DE" i="1" noProof="0">
                            <a:latin typeface="Cambria Math"/>
                          </a:rPr>
                          <m:t>𝛼</m:t>
                        </m:r>
                      </m:e>
                      <m:sub>
                        <m:r>
                          <a:rPr lang="de-DE" i="1" noProof="0">
                            <a:latin typeface="Cambria Math"/>
                          </a:rPr>
                          <m:t>𝑔𝑟𝑎𝑣</m:t>
                        </m:r>
                      </m:sub>
                    </m:sSub>
                  </m:oMath>
                </a14:m>
                <a:endParaRPr lang="de-DE" sz="2000"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566" t="-1387"/>
                </a:stretch>
              </a:blipFill>
            </p:spPr>
            <p:txBody>
              <a:bodyPr/>
              <a:lstStyle/>
              <a:p>
                <a:r>
                  <a:rPr lang="de-DE">
                    <a:noFill/>
                  </a:rPr>
                  <a:t> </a:t>
                </a:r>
              </a:p>
            </p:txBody>
          </p:sp>
        </mc:Fallback>
      </mc:AlternateContent>
      <p:sp>
        <p:nvSpPr>
          <p:cNvPr id="7" name="Datumsplatzhalter 6"/>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mc:AlternateContent xmlns:mc="http://schemas.openxmlformats.org/markup-compatibility/2006" xmlns:a14="http://schemas.microsoft.com/office/drawing/2010/main">
        <mc:Choice Requires="a14">
          <p:graphicFrame>
            <p:nvGraphicFramePr>
              <p:cNvPr id="13" name="Tabelle 12"/>
              <p:cNvGraphicFramePr>
                <a:graphicFrameLocks noGrp="1"/>
              </p:cNvGraphicFramePr>
              <p:nvPr>
                <p:extLst>
                  <p:ext uri="{D42A27DB-BD31-4B8C-83A1-F6EECF244321}">
                    <p14:modId xmlns:p14="http://schemas.microsoft.com/office/powerpoint/2010/main" val="1852628084"/>
                  </p:ext>
                </p:extLst>
              </p:nvPr>
            </p:nvGraphicFramePr>
            <p:xfrm>
              <a:off x="2555776" y="3414088"/>
              <a:ext cx="3820025" cy="2630297"/>
            </p:xfrm>
            <a:graphic>
              <a:graphicData uri="http://schemas.openxmlformats.org/drawingml/2006/table">
                <a:tbl>
                  <a:tblPr firstRow="1" firstCol="1" bandRow="1">
                    <a:tableStyleId>{5C22544A-7EE6-4342-B048-85BDC9FD1C3A}</a:tableStyleId>
                  </a:tblPr>
                  <a:tblGrid>
                    <a:gridCol w="1718099">
                      <a:extLst>
                        <a:ext uri="{9D8B030D-6E8A-4147-A177-3AD203B41FA5}">
                          <a16:colId xmlns:a16="http://schemas.microsoft.com/office/drawing/2014/main" val="20000"/>
                        </a:ext>
                      </a:extLst>
                    </a:gridCol>
                    <a:gridCol w="2101926">
                      <a:extLst>
                        <a:ext uri="{9D8B030D-6E8A-4147-A177-3AD203B41FA5}">
                          <a16:colId xmlns:a16="http://schemas.microsoft.com/office/drawing/2014/main" val="20003"/>
                        </a:ext>
                      </a:extLst>
                    </a:gridCol>
                  </a:tblGrid>
                  <a:tr h="425893">
                    <a:tc>
                      <a:txBody>
                        <a:bodyPr/>
                        <a:lstStyle/>
                        <a:p>
                          <a:pPr>
                            <a:lnSpc>
                              <a:spcPct val="115000"/>
                            </a:lnSpc>
                            <a:spcAft>
                              <a:spcPts val="0"/>
                            </a:spcAft>
                          </a:pPr>
                          <a:r>
                            <a:rPr lang="de-DE" sz="1600">
                              <a:effectLst/>
                              <a:latin typeface="Arial Narrow" panose="020B0606020202030204" pitchFamily="34" charset="0"/>
                              <a:cs typeface="Arial" panose="020B0604020202020204" pitchFamily="34" charset="0"/>
                            </a:rPr>
                            <a:t>Wechselwirkung</a:t>
                          </a:r>
                          <a:endParaRPr lang="de-DE" sz="16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r>
                            <a:rPr lang="de-DE" sz="1600">
                              <a:effectLst/>
                              <a:latin typeface="Arial Narrow" panose="020B0606020202030204" pitchFamily="34" charset="0"/>
                              <a:cs typeface="Arial" panose="020B0604020202020204" pitchFamily="34" charset="0"/>
                            </a:rPr>
                            <a:t>Kopplungsparameter </a:t>
                          </a:r>
                          <a14:m>
                            <m:oMath xmlns:m="http://schemas.openxmlformats.org/officeDocument/2006/math">
                              <m:r>
                                <a:rPr lang="de-DE" sz="1600">
                                  <a:effectLst/>
                                  <a:latin typeface="Cambria Math"/>
                                </a:rPr>
                                <m:t>𝛼</m:t>
                              </m:r>
                            </m:oMath>
                          </a14:m>
                          <a:endParaRPr lang="de-DE" sz="16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extLst>
                      <a:ext uri="{0D108BD9-81ED-4DB2-BD59-A6C34878D82A}">
                        <a16:rowId xmlns:a16="http://schemas.microsoft.com/office/drawing/2014/main" val="10000"/>
                      </a:ext>
                    </a:extLst>
                  </a:tr>
                  <a:tr h="509101">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Gravitation</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solidFill>
                                          <a:srgbClr val="013476"/>
                                        </a:solidFill>
                                        <a:effectLst/>
                                        <a:latin typeface="Cambria Math" panose="02040503050406030204" pitchFamily="18" charset="0"/>
                                      </a:rPr>
                                    </m:ctrlPr>
                                  </m:sSubPr>
                                  <m:e>
                                    <m:r>
                                      <a:rPr lang="de-DE" sz="1600">
                                        <a:solidFill>
                                          <a:srgbClr val="013476"/>
                                        </a:solidFill>
                                        <a:effectLst/>
                                        <a:latin typeface="Cambria Math"/>
                                      </a:rPr>
                                      <m:t>𝛼</m:t>
                                    </m:r>
                                  </m:e>
                                  <m:sub>
                                    <m:r>
                                      <a:rPr lang="de-DE" sz="1600">
                                        <a:solidFill>
                                          <a:srgbClr val="013476"/>
                                        </a:solidFill>
                                        <a:effectLst/>
                                        <a:latin typeface="Cambria Math"/>
                                      </a:rPr>
                                      <m:t>𝑔𝑟𝑎𝑣</m:t>
                                    </m:r>
                                  </m:sub>
                                </m:sSub>
                                <m:r>
                                  <a:rPr lang="de-DE" sz="1600">
                                    <a:solidFill>
                                      <a:srgbClr val="013476"/>
                                    </a:solidFill>
                                    <a:effectLst/>
                                    <a:latin typeface="Cambria Math"/>
                                  </a:rPr>
                                  <m:t>≈</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sSup>
                                      <m:sSupPr>
                                        <m:ctrlPr>
                                          <a:rPr lang="de-DE" sz="1600" i="1">
                                            <a:solidFill>
                                              <a:srgbClr val="013476"/>
                                            </a:solidFill>
                                            <a:effectLst/>
                                            <a:latin typeface="Cambria Math" panose="02040503050406030204" pitchFamily="18" charset="0"/>
                                          </a:rPr>
                                        </m:ctrlPr>
                                      </m:sSupPr>
                                      <m:e>
                                        <m:r>
                                          <m:rPr>
                                            <m:nor/>
                                          </m:rPr>
                                          <a:rPr lang="de-DE" sz="1600">
                                            <a:solidFill>
                                              <a:srgbClr val="013476"/>
                                            </a:solidFill>
                                            <a:effectLst/>
                                            <a:latin typeface="Arial Narrow" panose="020B0606020202030204" pitchFamily="34" charset="0"/>
                                            <a:cs typeface="Arial" panose="020B0604020202020204" pitchFamily="34" charset="0"/>
                                          </a:rPr>
                                          <m:t>10</m:t>
                                        </m:r>
                                      </m:e>
                                      <m:sup>
                                        <m:r>
                                          <m:rPr>
                                            <m:nor/>
                                          </m:rPr>
                                          <a:rPr lang="de-DE" sz="1600">
                                            <a:solidFill>
                                              <a:srgbClr val="013476"/>
                                            </a:solidFill>
                                            <a:effectLst/>
                                            <a:latin typeface="Arial Narrow" panose="020B0606020202030204" pitchFamily="34" charset="0"/>
                                            <a:cs typeface="Arial" panose="020B0604020202020204" pitchFamily="34" charset="0"/>
                                          </a:rPr>
                                          <m:t>38</m:t>
                                        </m:r>
                                      </m:sup>
                                    </m:sSup>
                                  </m:den>
                                </m:f>
                                <m:r>
                                  <m:rPr>
                                    <m:nor/>
                                  </m:rPr>
                                  <a:rPr lang="de-DE" sz="1600">
                                    <a:solidFill>
                                      <a:srgbClr val="013476"/>
                                    </a:solidFill>
                                    <a:effectLst/>
                                    <a:latin typeface="Arial Narrow" panose="020B0606020202030204" pitchFamily="34" charset="0"/>
                                    <a:cs typeface="Arial" panose="020B0604020202020204" pitchFamily="34" charset="0"/>
                                  </a:rPr>
                                  <m:t>, … ,</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sSup>
                                      <m:sSupPr>
                                        <m:ctrlPr>
                                          <a:rPr lang="de-DE" sz="1600" i="1">
                                            <a:solidFill>
                                              <a:srgbClr val="013476"/>
                                            </a:solidFill>
                                            <a:effectLst/>
                                            <a:latin typeface="Cambria Math" panose="02040503050406030204" pitchFamily="18" charset="0"/>
                                          </a:rPr>
                                        </m:ctrlPr>
                                      </m:sSupPr>
                                      <m:e>
                                        <m:r>
                                          <m:rPr>
                                            <m:nor/>
                                          </m:rPr>
                                          <a:rPr lang="de-DE" sz="1600">
                                            <a:solidFill>
                                              <a:srgbClr val="013476"/>
                                            </a:solidFill>
                                            <a:effectLst/>
                                            <a:latin typeface="Arial Narrow" panose="020B0606020202030204" pitchFamily="34" charset="0"/>
                                            <a:cs typeface="Arial" panose="020B0604020202020204" pitchFamily="34" charset="0"/>
                                          </a:rPr>
                                          <m:t>10</m:t>
                                        </m:r>
                                      </m:e>
                                      <m:sup>
                                        <m:r>
                                          <m:rPr>
                                            <m:nor/>
                                          </m:rPr>
                                          <a:rPr lang="de-DE" sz="1600">
                                            <a:solidFill>
                                              <a:srgbClr val="013476"/>
                                            </a:solidFill>
                                            <a:effectLst/>
                                            <a:latin typeface="Arial Narrow" panose="020B0606020202030204" pitchFamily="34" charset="0"/>
                                            <a:cs typeface="Arial" panose="020B0604020202020204" pitchFamily="34" charset="0"/>
                                          </a:rPr>
                                          <m:t>45</m:t>
                                        </m:r>
                                      </m:sup>
                                    </m:sSup>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430872">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elektromagnetisch</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solidFill>
                                          <a:srgbClr val="013476"/>
                                        </a:solidFill>
                                        <a:effectLst/>
                                        <a:latin typeface="Cambria Math" panose="02040503050406030204" pitchFamily="18" charset="0"/>
                                      </a:rPr>
                                    </m:ctrlPr>
                                  </m:sSubPr>
                                  <m:e>
                                    <m:r>
                                      <a:rPr lang="de-DE" sz="1600">
                                        <a:solidFill>
                                          <a:srgbClr val="013476"/>
                                        </a:solidFill>
                                        <a:effectLst/>
                                        <a:latin typeface="Cambria Math"/>
                                      </a:rPr>
                                      <m:t>𝛼</m:t>
                                    </m:r>
                                  </m:e>
                                  <m:sub>
                                    <m:r>
                                      <a:rPr lang="de-DE" sz="1600">
                                        <a:solidFill>
                                          <a:srgbClr val="013476"/>
                                        </a:solidFill>
                                        <a:effectLst/>
                                        <a:latin typeface="Cambria Math"/>
                                      </a:rPr>
                                      <m:t>𝑒𝑚</m:t>
                                    </m:r>
                                  </m:sub>
                                </m:sSub>
                                <m:r>
                                  <a:rPr lang="de-DE" sz="1600">
                                    <a:solidFill>
                                      <a:srgbClr val="013476"/>
                                    </a:solidFill>
                                    <a:effectLst/>
                                    <a:latin typeface="Cambria Math"/>
                                  </a:rPr>
                                  <m:t>≈ </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r>
                                      <m:rPr>
                                        <m:nor/>
                                      </m:rPr>
                                      <a:rPr lang="de-DE" sz="1600">
                                        <a:solidFill>
                                          <a:srgbClr val="013476"/>
                                        </a:solidFill>
                                        <a:effectLst/>
                                        <a:latin typeface="Arial Narrow" panose="020B0606020202030204" pitchFamily="34" charset="0"/>
                                        <a:cs typeface="Arial" panose="020B0604020202020204" pitchFamily="34" charset="0"/>
                                      </a:rPr>
                                      <m:t>137</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479075">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stark</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solidFill>
                                          <a:srgbClr val="013476"/>
                                        </a:solidFill>
                                        <a:effectLst/>
                                        <a:latin typeface="Cambria Math" panose="02040503050406030204" pitchFamily="18" charset="0"/>
                                      </a:rPr>
                                    </m:ctrlPr>
                                  </m:sSubPr>
                                  <m:e>
                                    <m:r>
                                      <a:rPr lang="de-DE" sz="1600">
                                        <a:solidFill>
                                          <a:srgbClr val="013476"/>
                                        </a:solidFill>
                                        <a:effectLst/>
                                        <a:latin typeface="Cambria Math"/>
                                      </a:rPr>
                                      <m:t>𝛼</m:t>
                                    </m:r>
                                  </m:e>
                                  <m:sub>
                                    <m:r>
                                      <a:rPr lang="de-DE" sz="1600">
                                        <a:solidFill>
                                          <a:srgbClr val="013476"/>
                                        </a:solidFill>
                                        <a:effectLst/>
                                        <a:latin typeface="Cambria Math"/>
                                      </a:rPr>
                                      <m:t>𝑠</m:t>
                                    </m:r>
                                  </m:sub>
                                </m:sSub>
                                <m:r>
                                  <a:rPr lang="de-DE" sz="1600">
                                    <a:solidFill>
                                      <a:srgbClr val="013476"/>
                                    </a:solidFill>
                                    <a:effectLst/>
                                    <a:latin typeface="Cambria Math"/>
                                  </a:rPr>
                                  <m:t>≈ </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r>
                                      <m:rPr>
                                        <m:nor/>
                                      </m:rPr>
                                      <a:rPr lang="de-DE" sz="1600" b="0" i="0" smtClean="0">
                                        <a:solidFill>
                                          <a:srgbClr val="013476"/>
                                        </a:solidFill>
                                        <a:effectLst/>
                                        <a:latin typeface="Cambria Math" panose="02040503050406030204" pitchFamily="18" charset="0"/>
                                        <a:cs typeface="Arial" panose="020B0604020202020204" pitchFamily="34" charset="0"/>
                                      </a:rPr>
                                      <m:t>5</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3"/>
                      </a:ext>
                    </a:extLst>
                  </a:tr>
                  <a:tr h="430872">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schwach</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600" i="1" smtClean="0">
                                        <a:solidFill>
                                          <a:srgbClr val="013476"/>
                                        </a:solidFill>
                                        <a:effectLst/>
                                        <a:latin typeface="Cambria Math" panose="02040503050406030204" pitchFamily="18" charset="0"/>
                                      </a:rPr>
                                    </m:ctrlPr>
                                  </m:sSubPr>
                                  <m:e>
                                    <m:r>
                                      <a:rPr lang="de-DE" sz="1600">
                                        <a:solidFill>
                                          <a:srgbClr val="013476"/>
                                        </a:solidFill>
                                        <a:effectLst/>
                                        <a:latin typeface="Cambria Math"/>
                                      </a:rPr>
                                      <m:t>𝛼</m:t>
                                    </m:r>
                                  </m:e>
                                  <m:sub>
                                    <m:r>
                                      <a:rPr lang="de-DE" sz="1600">
                                        <a:solidFill>
                                          <a:srgbClr val="013476"/>
                                        </a:solidFill>
                                        <a:effectLst/>
                                        <a:latin typeface="Cambria Math"/>
                                      </a:rPr>
                                      <m:t>𝑤</m:t>
                                    </m:r>
                                  </m:sub>
                                </m:sSub>
                                <m:r>
                                  <a:rPr lang="de-DE" sz="1600">
                                    <a:solidFill>
                                      <a:srgbClr val="013476"/>
                                    </a:solidFill>
                                    <a:effectLst/>
                                    <a:latin typeface="Cambria Math"/>
                                  </a:rPr>
                                  <m:t>≈ </m:t>
                                </m:r>
                                <m:f>
                                  <m:fPr>
                                    <m:ctrlPr>
                                      <a:rPr lang="de-DE" sz="1600" i="1">
                                        <a:solidFill>
                                          <a:srgbClr val="013476"/>
                                        </a:solidFill>
                                        <a:effectLst/>
                                        <a:latin typeface="Cambria Math" panose="02040503050406030204" pitchFamily="18" charset="0"/>
                                      </a:rPr>
                                    </m:ctrlPr>
                                  </m:fPr>
                                  <m:num>
                                    <m:r>
                                      <m:rPr>
                                        <m:nor/>
                                      </m:rPr>
                                      <a:rPr lang="de-DE" sz="1600">
                                        <a:solidFill>
                                          <a:srgbClr val="013476"/>
                                        </a:solidFill>
                                        <a:effectLst/>
                                        <a:latin typeface="Arial Narrow" panose="020B0606020202030204" pitchFamily="34" charset="0"/>
                                        <a:cs typeface="Arial" panose="020B0604020202020204" pitchFamily="34" charset="0"/>
                                      </a:rPr>
                                      <m:t>1</m:t>
                                    </m:r>
                                  </m:num>
                                  <m:den>
                                    <m:r>
                                      <m:rPr>
                                        <m:nor/>
                                      </m:rPr>
                                      <a:rPr lang="de-DE" sz="1600">
                                        <a:solidFill>
                                          <a:srgbClr val="013476"/>
                                        </a:solidFill>
                                        <a:effectLst/>
                                        <a:latin typeface="Arial Narrow" panose="020B0606020202030204" pitchFamily="34" charset="0"/>
                                        <a:cs typeface="Arial" panose="020B0604020202020204" pitchFamily="34" charset="0"/>
                                      </a:rPr>
                                      <m:t>30</m:t>
                                    </m:r>
                                  </m:den>
                                </m:f>
                              </m:oMath>
                            </m:oMathPara>
                          </a14:m>
                          <a:endParaRPr lang="de-DE" sz="1600">
                            <a:solidFill>
                              <a:srgbClr val="013476"/>
                            </a:solidFill>
                            <a:effectLst/>
                            <a:latin typeface="Arial Narrow" panose="020B060602020203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4"/>
                      </a:ext>
                    </a:extLst>
                  </a:tr>
                </a:tbl>
              </a:graphicData>
            </a:graphic>
          </p:graphicFrame>
        </mc:Choice>
        <mc:Fallback xmlns="">
          <p:graphicFrame>
            <p:nvGraphicFramePr>
              <p:cNvPr id="13" name="Tabelle 12"/>
              <p:cNvGraphicFramePr>
                <a:graphicFrameLocks noGrp="1"/>
              </p:cNvGraphicFramePr>
              <p:nvPr>
                <p:extLst>
                  <p:ext uri="{D42A27DB-BD31-4B8C-83A1-F6EECF244321}">
                    <p14:modId xmlns:p14="http://schemas.microsoft.com/office/powerpoint/2010/main" val="1852628084"/>
                  </p:ext>
                </p:extLst>
              </p:nvPr>
            </p:nvGraphicFramePr>
            <p:xfrm>
              <a:off x="2555776" y="3414088"/>
              <a:ext cx="3820025" cy="2675573"/>
            </p:xfrm>
            <a:graphic>
              <a:graphicData uri="http://schemas.openxmlformats.org/drawingml/2006/table">
                <a:tbl>
                  <a:tblPr firstRow="1" firstCol="1" bandRow="1">
                    <a:tableStyleId>{5C22544A-7EE6-4342-B048-85BDC9FD1C3A}</a:tableStyleId>
                  </a:tblPr>
                  <a:tblGrid>
                    <a:gridCol w="1718099">
                      <a:extLst>
                        <a:ext uri="{9D8B030D-6E8A-4147-A177-3AD203B41FA5}">
                          <a16:colId xmlns="" xmlns:a16="http://schemas.microsoft.com/office/drawing/2014/main" xmlns:a14="http://schemas.microsoft.com/office/drawing/2010/main" val="20000"/>
                        </a:ext>
                      </a:extLst>
                    </a:gridCol>
                    <a:gridCol w="2101926">
                      <a:extLst>
                        <a:ext uri="{9D8B030D-6E8A-4147-A177-3AD203B41FA5}">
                          <a16:colId xmlns="" xmlns:a16="http://schemas.microsoft.com/office/drawing/2014/main" xmlns:a14="http://schemas.microsoft.com/office/drawing/2010/main" val="20003"/>
                        </a:ext>
                      </a:extLst>
                    </a:gridCol>
                  </a:tblGrid>
                  <a:tr h="425893">
                    <a:tc>
                      <a:txBody>
                        <a:bodyPr/>
                        <a:lstStyle/>
                        <a:p>
                          <a:pPr>
                            <a:lnSpc>
                              <a:spcPct val="115000"/>
                            </a:lnSpc>
                            <a:spcAft>
                              <a:spcPts val="0"/>
                            </a:spcAft>
                          </a:pPr>
                          <a:r>
                            <a:rPr lang="de-DE" sz="1600" dirty="0">
                              <a:effectLst/>
                              <a:latin typeface="Arial Narrow" panose="020B0606020202030204" pitchFamily="34" charset="0"/>
                              <a:cs typeface="Arial" panose="020B0604020202020204" pitchFamily="34" charset="0"/>
                            </a:rPr>
                            <a:t>Wechselwirkung</a:t>
                          </a:r>
                          <a:endParaRPr lang="de-DE" sz="16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1429" r="-1449" b="-531429"/>
                          </a:stretch>
                        </a:blipFill>
                      </a:tcPr>
                    </a:tc>
                    <a:extLst>
                      <a:ext uri="{0D108BD9-81ED-4DB2-BD59-A6C34878D82A}">
                        <a16:rowId xmlns="" xmlns:a16="http://schemas.microsoft.com/office/drawing/2014/main" xmlns:a14="http://schemas.microsoft.com/office/drawing/2010/main" val="10000"/>
                      </a:ext>
                    </a:extLst>
                  </a:tr>
                  <a:tr h="635826">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Gravitation</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68269" r="-1449" b="-257692"/>
                          </a:stretch>
                        </a:blipFill>
                      </a:tcPr>
                    </a:tc>
                    <a:extLst>
                      <a:ext uri="{0D108BD9-81ED-4DB2-BD59-A6C34878D82A}">
                        <a16:rowId xmlns="" xmlns:a16="http://schemas.microsoft.com/office/drawing/2014/main" xmlns:a14="http://schemas.microsoft.com/office/drawing/2010/main" val="10001"/>
                      </a:ext>
                    </a:extLst>
                  </a:tr>
                  <a:tr h="538290">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elektromagnetisch</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196629" r="-1449" b="-201124"/>
                          </a:stretch>
                        </a:blipFill>
                      </a:tcPr>
                    </a:tc>
                    <a:extLst>
                      <a:ext uri="{0D108BD9-81ED-4DB2-BD59-A6C34878D82A}">
                        <a16:rowId xmlns="" xmlns:a16="http://schemas.microsoft.com/office/drawing/2014/main" xmlns:a14="http://schemas.microsoft.com/office/drawing/2010/main" val="10002"/>
                      </a:ext>
                    </a:extLst>
                  </a:tr>
                  <a:tr h="537274">
                    <a:tc>
                      <a:txBody>
                        <a:bodyPr/>
                        <a:lstStyle/>
                        <a:p>
                          <a:pPr>
                            <a:lnSpc>
                              <a:spcPct val="115000"/>
                            </a:lnSpc>
                            <a:spcAft>
                              <a:spcPts val="0"/>
                            </a:spcAft>
                          </a:pPr>
                          <a:r>
                            <a:rPr lang="de-DE" sz="1400">
                              <a:effectLst/>
                              <a:latin typeface="Arial Narrow" panose="020B0606020202030204" pitchFamily="34" charset="0"/>
                              <a:cs typeface="Arial" panose="020B0604020202020204" pitchFamily="34" charset="0"/>
                            </a:rPr>
                            <a:t>stark</a:t>
                          </a:r>
                          <a:endParaRPr lang="de-DE" sz="120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300000" r="-1449" b="-103409"/>
                          </a:stretch>
                        </a:blipFill>
                      </a:tcPr>
                    </a:tc>
                    <a:extLst>
                      <a:ext uri="{0D108BD9-81ED-4DB2-BD59-A6C34878D82A}">
                        <a16:rowId xmlns="" xmlns:a16="http://schemas.microsoft.com/office/drawing/2014/main" xmlns:a14="http://schemas.microsoft.com/office/drawing/2010/main" val="10003"/>
                      </a:ext>
                    </a:extLst>
                  </a:tr>
                  <a:tr h="538290">
                    <a:tc>
                      <a:txBody>
                        <a:bodyPr/>
                        <a:lstStyle/>
                        <a:p>
                          <a:pPr>
                            <a:lnSpc>
                              <a:spcPct val="115000"/>
                            </a:lnSpc>
                            <a:spcAft>
                              <a:spcPts val="0"/>
                            </a:spcAft>
                          </a:pPr>
                          <a:r>
                            <a:rPr lang="de-DE" sz="1400" dirty="0">
                              <a:effectLst/>
                              <a:latin typeface="Arial Narrow" panose="020B0606020202030204" pitchFamily="34" charset="0"/>
                              <a:cs typeface="Arial" panose="020B0604020202020204" pitchFamily="34" charset="0"/>
                            </a:rPr>
                            <a:t>schwach</a:t>
                          </a:r>
                          <a:endParaRPr lang="de-DE" sz="1200" dirty="0">
                            <a:effectLst/>
                            <a:latin typeface="Arial Narrow" panose="020B060602020203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rotWithShape="0">
                          <a:blip r:embed="rId4"/>
                          <a:stretch>
                            <a:fillRect l="-82029" t="-400000" r="-1449" b="-3409"/>
                          </a:stretch>
                        </a:blipFill>
                      </a:tcPr>
                    </a:tc>
                    <a:extLst>
                      <a:ext uri="{0D108BD9-81ED-4DB2-BD59-A6C34878D82A}">
                        <a16:rowId xmlns="" xmlns:a16="http://schemas.microsoft.com/office/drawing/2014/main" xmlns:a14="http://schemas.microsoft.com/office/drawing/2010/main" val="10004"/>
                      </a:ext>
                    </a:extLst>
                  </a:tr>
                </a:tbl>
              </a:graphicData>
            </a:graphic>
          </p:graphicFrame>
        </mc:Fallback>
      </mc:AlternateContent>
      <p:sp>
        <p:nvSpPr>
          <p:cNvPr id="14" name="Rechteck 13"/>
          <p:cNvSpPr/>
          <p:nvPr/>
        </p:nvSpPr>
        <p:spPr>
          <a:xfrm>
            <a:off x="938599" y="1776170"/>
            <a:ext cx="7737857" cy="4580190"/>
          </a:xfrm>
          <a:prstGeom prst="rect">
            <a:avLst/>
          </a:pr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3600">
                <a:solidFill>
                  <a:srgbClr val="013476"/>
                </a:solidFill>
                <a:latin typeface="Arial" panose="020B0604020202020204" pitchFamily="34" charset="0"/>
                <a:cs typeface="Arial" panose="020B0604020202020204" pitchFamily="34" charset="0"/>
              </a:rPr>
              <a:t>Warum erfahren wir nur </a:t>
            </a:r>
            <a:br>
              <a:rPr lang="de-DE" sz="3600">
                <a:solidFill>
                  <a:srgbClr val="013476"/>
                </a:solidFill>
                <a:latin typeface="Arial" panose="020B0604020202020204" pitchFamily="34" charset="0"/>
                <a:cs typeface="Arial" panose="020B0604020202020204" pitchFamily="34" charset="0"/>
              </a:rPr>
            </a:br>
            <a:r>
              <a:rPr lang="de-DE" sz="3600">
                <a:solidFill>
                  <a:srgbClr val="013476"/>
                </a:solidFill>
                <a:latin typeface="Arial" panose="020B0604020202020204" pitchFamily="34" charset="0"/>
                <a:cs typeface="Arial" panose="020B0604020202020204" pitchFamily="34" charset="0"/>
              </a:rPr>
              <a:t>Gravitation und </a:t>
            </a:r>
            <a:br>
              <a:rPr lang="de-DE" sz="3600">
                <a:solidFill>
                  <a:srgbClr val="013476"/>
                </a:solidFill>
                <a:latin typeface="Arial" panose="020B0604020202020204" pitchFamily="34" charset="0"/>
                <a:cs typeface="Arial" panose="020B0604020202020204" pitchFamily="34" charset="0"/>
              </a:rPr>
            </a:br>
            <a:r>
              <a:rPr lang="de-DE" sz="3600">
                <a:solidFill>
                  <a:srgbClr val="013476"/>
                </a:solidFill>
                <a:latin typeface="Arial" panose="020B0604020202020204" pitchFamily="34" charset="0"/>
                <a:cs typeface="Arial" panose="020B0604020202020204" pitchFamily="34" charset="0"/>
              </a:rPr>
              <a:t>Elektromagnetismus </a:t>
            </a:r>
            <a:br>
              <a:rPr lang="de-DE" sz="3600">
                <a:solidFill>
                  <a:srgbClr val="013476"/>
                </a:solidFill>
                <a:latin typeface="Arial" panose="020B0604020202020204" pitchFamily="34" charset="0"/>
                <a:cs typeface="Arial" panose="020B0604020202020204" pitchFamily="34" charset="0"/>
              </a:rPr>
            </a:br>
            <a:r>
              <a:rPr lang="de-DE" sz="3600">
                <a:solidFill>
                  <a:srgbClr val="013476"/>
                </a:solidFill>
                <a:latin typeface="Arial" panose="020B0604020202020204" pitchFamily="34" charset="0"/>
                <a:cs typeface="Arial" panose="020B0604020202020204" pitchFamily="34" charset="0"/>
              </a:rPr>
              <a:t>im Alltag?</a:t>
            </a:r>
          </a:p>
          <a:p>
            <a:pPr algn="ctr"/>
            <a:endParaRPr lang="de-DE"/>
          </a:p>
        </p:txBody>
      </p:sp>
      <p:pic>
        <p:nvPicPr>
          <p:cNvPr id="12" name="Grafik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96685" y="2073961"/>
            <a:ext cx="1246632" cy="649224"/>
          </a:xfrm>
          <a:prstGeom prst="rect">
            <a:avLst/>
          </a:prstGeom>
        </p:spPr>
      </p:pic>
    </p:spTree>
    <p:extLst>
      <p:ext uri="{BB962C8B-B14F-4D97-AF65-F5344CB8AC3E}">
        <p14:creationId xmlns:p14="http://schemas.microsoft.com/office/powerpoint/2010/main" val="638600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7992888" cy="1325563"/>
          </a:xfrm>
        </p:spPr>
        <p:txBody>
          <a:bodyPr/>
          <a:lstStyle/>
          <a:p>
            <a:r>
              <a:rPr lang="de-DE" noProof="0" dirty="0"/>
              <a:t>Die 4 fundamentalen Wechselwirkungen</a:t>
            </a:r>
          </a:p>
        </p:txBody>
      </p:sp>
      <p:sp>
        <p:nvSpPr>
          <p:cNvPr id="12" name="Foliennummernplatzhalter 11"/>
          <p:cNvSpPr>
            <a:spLocks noGrp="1"/>
          </p:cNvSpPr>
          <p:nvPr>
            <p:ph type="sldNum" sz="quarter" idx="12"/>
          </p:nvPr>
        </p:nvSpPr>
        <p:spPr>
          <a:prstGeom prst="rect">
            <a:avLst/>
          </a:prstGeom>
        </p:spPr>
        <p:txBody>
          <a:bodyPr/>
          <a:lstStyle/>
          <a:p>
            <a:fld id="{13EBA283-81CD-428D-9703-4AE41BDC50AA}" type="slidenum">
              <a:rPr lang="de-DE" smtClean="0"/>
              <a:pPr/>
              <a:t>39</a:t>
            </a:fld>
            <a:endParaRPr lang="de-DE"/>
          </a:p>
        </p:txBody>
      </p:sp>
      <p:sp>
        <p:nvSpPr>
          <p:cNvPr id="8" name="Datumsplatzhalter 7"/>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mc:AlternateContent xmlns:mc="http://schemas.openxmlformats.org/markup-compatibility/2006" xmlns:a14="http://schemas.microsoft.com/office/drawing/2010/main">
        <mc:Choice Requires="a14">
          <p:graphicFrame>
            <p:nvGraphicFramePr>
              <p:cNvPr id="20" name="Tabelle 19"/>
              <p:cNvGraphicFramePr>
                <a:graphicFrameLocks noGrp="1"/>
              </p:cNvGraphicFramePr>
              <p:nvPr>
                <p:extLst>
                  <p:ext uri="{D42A27DB-BD31-4B8C-83A1-F6EECF244321}">
                    <p14:modId xmlns:p14="http://schemas.microsoft.com/office/powerpoint/2010/main" val="2343785346"/>
                  </p:ext>
                </p:extLst>
              </p:nvPr>
            </p:nvGraphicFramePr>
            <p:xfrm>
              <a:off x="843024" y="2827069"/>
              <a:ext cx="8121463" cy="2855377"/>
            </p:xfrm>
            <a:graphic>
              <a:graphicData uri="http://schemas.openxmlformats.org/drawingml/2006/table">
                <a:tbl>
                  <a:tblPr firstRow="1" firstCol="1" bandRow="1">
                    <a:tableStyleId>{5C22544A-7EE6-4342-B048-85BDC9FD1C3A}</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gridCol w="1944215">
                      <a:extLst>
                        <a:ext uri="{9D8B030D-6E8A-4147-A177-3AD203B41FA5}">
                          <a16:colId xmlns:a16="http://schemas.microsoft.com/office/drawing/2014/main" val="20002"/>
                        </a:ext>
                      </a:extLst>
                    </a:gridCol>
                  </a:tblGrid>
                  <a:tr h="398942">
                    <a:tc>
                      <a:txBody>
                        <a:bodyPr/>
                        <a:lstStyle/>
                        <a:p>
                          <a:pPr>
                            <a:lnSpc>
                              <a:spcPct val="115000"/>
                            </a:lnSpc>
                            <a:spcAft>
                              <a:spcPts val="0"/>
                            </a:spcAft>
                          </a:pPr>
                          <a:r>
                            <a:rPr lang="de-DE" sz="2000" dirty="0">
                              <a:effectLst/>
                              <a:latin typeface="Arial" panose="020B0604020202020204" pitchFamily="34" charset="0"/>
                              <a:cs typeface="Arial" panose="020B0604020202020204" pitchFamily="34" charset="0"/>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pPr algn="ctr">
                            <a:lnSpc>
                              <a:spcPct val="115000"/>
                            </a:lnSpc>
                            <a:spcAft>
                              <a:spcPts val="0"/>
                            </a:spcAft>
                          </a:pPr>
                          <a:r>
                            <a:rPr lang="de-DE" sz="2000" dirty="0">
                              <a:effectLst/>
                              <a:latin typeface="Arial" panose="020B0604020202020204" pitchFamily="34" charset="0"/>
                              <a:cs typeface="Arial" panose="020B0604020202020204" pitchFamily="34" charset="0"/>
                            </a:rPr>
                            <a:t>Potential</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r>
                            <a:rPr lang="de-DE" sz="2000" dirty="0">
                              <a:effectLst/>
                              <a:latin typeface="Arial" panose="020B0604020202020204" pitchFamily="34" charset="0"/>
                              <a:cs typeface="Arial" panose="020B0604020202020204" pitchFamily="34" charset="0"/>
                            </a:rPr>
                            <a:t>Reichweite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extLst>
                      <a:ext uri="{0D108BD9-81ED-4DB2-BD59-A6C34878D82A}">
                        <a16:rowId xmlns:a16="http://schemas.microsoft.com/office/drawing/2014/main" val="10000"/>
                      </a:ext>
                    </a:extLst>
                  </a:tr>
                  <a:tr h="398145">
                    <a:tc>
                      <a:txBody>
                        <a:bodyPr/>
                        <a:lstStyle/>
                        <a:p>
                          <a:pPr>
                            <a:lnSpc>
                              <a:spcPct val="115000"/>
                            </a:lnSpc>
                            <a:spcAft>
                              <a:spcPts val="0"/>
                            </a:spcAft>
                          </a:pPr>
                          <a:r>
                            <a:rPr lang="de-DE" sz="1800" dirty="0" err="1">
                              <a:effectLst/>
                              <a:latin typeface="Arial" panose="020B0604020202020204" pitchFamily="34" charset="0"/>
                              <a:cs typeface="Arial" panose="020B0604020202020204" pitchFamily="34" charset="0"/>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sz="1800" i="1" smtClean="0">
                                        <a:effectLst/>
                                        <a:latin typeface="Cambria Math" panose="02040503050406030204" pitchFamily="18" charset="0"/>
                                      </a:rPr>
                                    </m:ctrlPr>
                                  </m:sSubPr>
                                  <m:e>
                                    <m:r>
                                      <m:rPr>
                                        <m:sty m:val="p"/>
                                      </m:rPr>
                                      <a:rPr lang="de-DE" sz="1800" b="0" i="0" smtClean="0">
                                        <a:effectLst/>
                                        <a:latin typeface="Cambria Math" panose="02040503050406030204" pitchFamily="18" charset="0"/>
                                      </a:rPr>
                                      <m:t>E</m:t>
                                    </m:r>
                                  </m:e>
                                  <m:sub>
                                    <m:r>
                                      <a:rPr lang="de-DE" sz="1800" b="0" i="1" smtClean="0">
                                        <a:effectLst/>
                                        <a:latin typeface="Cambria Math" panose="02040503050406030204" pitchFamily="18" charset="0"/>
                                      </a:rPr>
                                      <m:t>𝑃𝑜𝑡</m:t>
                                    </m:r>
                                  </m:sub>
                                </m:sSub>
                                <m:d>
                                  <m:dPr>
                                    <m:ctrlPr>
                                      <a:rPr lang="de-DE" sz="1800" b="0" i="1" smtClean="0">
                                        <a:effectLst/>
                                        <a:latin typeface="Cambria Math" panose="02040503050406030204" pitchFamily="18" charset="0"/>
                                      </a:rPr>
                                    </m:ctrlPr>
                                  </m:dPr>
                                  <m:e>
                                    <m:r>
                                      <a:rPr lang="de-DE" sz="1800" b="0" i="1" smtClean="0">
                                        <a:effectLst/>
                                        <a:latin typeface="Cambria Math" panose="02040503050406030204" pitchFamily="18" charset="0"/>
                                      </a:rPr>
                                      <m:t>𝑟</m:t>
                                    </m:r>
                                  </m:e>
                                </m:d>
                                <m:r>
                                  <a:rPr lang="de-DE" sz="1800">
                                    <a:effectLst/>
                                    <a:latin typeface="Cambria Math"/>
                                  </a:rPr>
                                  <m:t>=ħ</m:t>
                                </m:r>
                                <m:r>
                                  <a:rPr lang="de-DE" sz="1800" b="0" i="0" smtClean="0">
                                    <a:effectLst/>
                                    <a:latin typeface="Cambria Math" panose="02040503050406030204" pitchFamily="18" charset="0"/>
                                  </a:rPr>
                                  <m:t> </m:t>
                                </m:r>
                                <m:r>
                                  <m:rPr>
                                    <m:sty m:val="p"/>
                                  </m:rPr>
                                  <a:rPr lang="de-DE" sz="1800" i="0">
                                    <a:effectLst/>
                                    <a:latin typeface="Cambria Math"/>
                                  </a:rPr>
                                  <m:t>c</m:t>
                                </m:r>
                                <m:r>
                                  <a:rPr lang="de-DE" sz="1800" b="0" i="0" smtClean="0">
                                    <a:effectLst/>
                                    <a:latin typeface="Cambria Math" panose="02040503050406030204" pitchFamily="18" charset="0"/>
                                  </a:rPr>
                                  <m:t> </m:t>
                                </m:r>
                                <m:sSub>
                                  <m:sSubPr>
                                    <m:ctrlPr>
                                      <a:rPr lang="de-DE" sz="1800" i="1">
                                        <a:effectLst/>
                                        <a:latin typeface="Cambria Math" panose="02040503050406030204" pitchFamily="18" charset="0"/>
                                      </a:rPr>
                                    </m:ctrlPr>
                                  </m:sSubPr>
                                  <m:e>
                                    <m:r>
                                      <a:rPr lang="de-DE" sz="1800">
                                        <a:effectLst/>
                                        <a:latin typeface="Cambria Math"/>
                                      </a:rPr>
                                      <m:t>𝛼</m:t>
                                    </m:r>
                                  </m:e>
                                  <m:sub>
                                    <m:r>
                                      <m:rPr>
                                        <m:sty m:val="p"/>
                                      </m:rPr>
                                      <a:rPr lang="de-DE" sz="1800" i="0">
                                        <a:effectLst/>
                                        <a:latin typeface="Cambria Math"/>
                                      </a:rPr>
                                      <m:t>grav</m:t>
                                    </m:r>
                                  </m:sub>
                                </m:sSub>
                                <m:f>
                                  <m:fPr>
                                    <m:ctrlPr>
                                      <a:rPr lang="de-DE" sz="1800" i="1">
                                        <a:effectLst/>
                                        <a:latin typeface="Cambria Math" panose="02040503050406030204" pitchFamily="18" charset="0"/>
                                      </a:rPr>
                                    </m:ctrlPr>
                                  </m:fPr>
                                  <m:num>
                                    <m:r>
                                      <a:rPr lang="de-DE" sz="1800">
                                        <a:effectLst/>
                                        <a:latin typeface="Cambria Math"/>
                                      </a:rPr>
                                      <m:t>−</m:t>
                                    </m:r>
                                    <m:r>
                                      <m:rPr>
                                        <m:nor/>
                                      </m:rPr>
                                      <a:rPr lang="de-DE" sz="1800">
                                        <a:effectLst/>
                                        <a:latin typeface="Arial" panose="020B0604020202020204" pitchFamily="34" charset="0"/>
                                        <a:cs typeface="Arial" panose="020B0604020202020204" pitchFamily="34" charset="0"/>
                                      </a:rPr>
                                      <m:t>1</m:t>
                                    </m:r>
                                  </m:num>
                                  <m:den>
                                    <m:r>
                                      <a:rPr lang="de-DE" b="0" i="1" smtClean="0">
                                        <a:latin typeface="Cambria Math"/>
                                        <a:ea typeface="Cambria Math"/>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0">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pPr algn="ctr">
                            <a:lnSpc>
                              <a:spcPct val="115000"/>
                            </a:lnSpc>
                            <a:spcAft>
                              <a:spcPts val="0"/>
                            </a:spcAft>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i="1">
                                        <a:latin typeface="Cambria Math"/>
                                      </a:rPr>
                                      <m:t>𝐸</m:t>
                                    </m:r>
                                  </m:e>
                                  <m:sub>
                                    <m:r>
                                      <a:rPr lang="de-DE" i="1">
                                        <a:latin typeface="Cambria Math"/>
                                      </a:rPr>
                                      <m:t>𝑃𝑜𝑡</m:t>
                                    </m:r>
                                  </m:sub>
                                </m:sSub>
                                <m:d>
                                  <m:dPr>
                                    <m:ctrlPr>
                                      <a:rPr lang="de-DE" i="1">
                                        <a:latin typeface="Cambria Math" panose="02040503050406030204" pitchFamily="18" charset="0"/>
                                      </a:rPr>
                                    </m:ctrlPr>
                                  </m:dPr>
                                  <m:e>
                                    <m:r>
                                      <a:rPr lang="de-DE" i="1">
                                        <a:latin typeface="Cambria Math"/>
                                      </a:rPr>
                                      <m:t>𝑟</m:t>
                                    </m:r>
                                  </m:e>
                                </m:d>
                                <m:r>
                                  <a:rPr lang="de-DE" b="0" i="1" smtClean="0">
                                    <a:latin typeface="Cambria Math" panose="02040503050406030204" pitchFamily="18" charset="0"/>
                                  </a:rPr>
                                  <m:t>= </m:t>
                                </m:r>
                                <m:sSub>
                                  <m:sSubPr>
                                    <m:ctrlPr>
                                      <a:rPr lang="de-DE" sz="1800" i="1">
                                        <a:effectLst/>
                                        <a:latin typeface="Cambria Math" panose="02040503050406030204" pitchFamily="18" charset="0"/>
                                      </a:rPr>
                                    </m:ctrlPr>
                                  </m:sSubPr>
                                  <m:e>
                                    <m:r>
                                      <a:rPr lang="de-DE" sz="1800" smtClean="0">
                                        <a:effectLst/>
                                        <a:latin typeface="Cambria Math"/>
                                      </a:rPr>
                                      <m:t>ħ</m:t>
                                    </m:r>
                                    <m:r>
                                      <a:rPr lang="de-DE" sz="1800" b="0" i="0" smtClean="0">
                                        <a:effectLst/>
                                        <a:latin typeface="Cambria Math" panose="02040503050406030204" pitchFamily="18" charset="0"/>
                                      </a:rPr>
                                      <m:t> </m:t>
                                    </m:r>
                                    <m:r>
                                      <m:rPr>
                                        <m:sty m:val="p"/>
                                      </m:rPr>
                                      <a:rPr lang="de-DE" sz="1800" i="0">
                                        <a:effectLst/>
                                        <a:latin typeface="Cambria Math"/>
                                      </a:rPr>
                                      <m:t>c</m:t>
                                    </m:r>
                                    <m:r>
                                      <a:rPr lang="de-DE" sz="1800" b="0" i="0" smtClean="0">
                                        <a:effectLst/>
                                        <a:latin typeface="Cambria Math" panose="02040503050406030204" pitchFamily="18" charset="0"/>
                                      </a:rPr>
                                      <m:t> </m:t>
                                    </m:r>
                                    <m:r>
                                      <a:rPr lang="de-DE" sz="1800">
                                        <a:effectLst/>
                                        <a:latin typeface="Cambria Math"/>
                                      </a:rPr>
                                      <m:t>𝛼</m:t>
                                    </m:r>
                                  </m:e>
                                  <m:sub>
                                    <m:r>
                                      <a:rPr lang="de-DE" sz="1800">
                                        <a:effectLst/>
                                        <a:latin typeface="Cambria Math"/>
                                      </a:rPr>
                                      <m:t>𝑒𝑚</m:t>
                                    </m:r>
                                  </m:sub>
                                </m:sSub>
                                <m:f>
                                  <m:fPr>
                                    <m:ctrlPr>
                                      <a:rPr lang="de-DE" sz="1800" i="1">
                                        <a:effectLst/>
                                        <a:latin typeface="Cambria Math" panose="02040503050406030204" pitchFamily="18" charset="0"/>
                                      </a:rPr>
                                    </m:ctrlPr>
                                  </m:fPr>
                                  <m:num>
                                    <m:sSub>
                                      <m:sSubPr>
                                        <m:ctrlPr>
                                          <a:rPr lang="de-DE" sz="1800" i="1">
                                            <a:effectLst/>
                                            <a:latin typeface="Cambria Math" panose="02040503050406030204" pitchFamily="18" charset="0"/>
                                          </a:rPr>
                                        </m:ctrlPr>
                                      </m:sSubPr>
                                      <m:e>
                                        <m:r>
                                          <a:rPr lang="de-DE" sz="1800" b="0" i="1" smtClean="0">
                                            <a:effectLst/>
                                            <a:latin typeface="Cambria Math" panose="02040503050406030204" pitchFamily="18" charset="0"/>
                                          </a:rPr>
                                          <m:t>𝑍</m:t>
                                        </m:r>
                                      </m:e>
                                      <m:sub>
                                        <m:r>
                                          <a:rPr lang="de-DE" sz="1800">
                                            <a:effectLst/>
                                            <a:latin typeface="Cambria Math"/>
                                          </a:rPr>
                                          <m:t>1</m:t>
                                        </m:r>
                                      </m:sub>
                                    </m:sSub>
                                    <m:sSub>
                                      <m:sSubPr>
                                        <m:ctrlPr>
                                          <a:rPr lang="de-DE" sz="1800" i="1">
                                            <a:effectLst/>
                                            <a:latin typeface="Cambria Math" panose="02040503050406030204" pitchFamily="18" charset="0"/>
                                          </a:rPr>
                                        </m:ctrlPr>
                                      </m:sSubPr>
                                      <m:e>
                                        <m:r>
                                          <a:rPr lang="de-DE" sz="1800" b="0" i="1" smtClean="0">
                                            <a:effectLst/>
                                            <a:latin typeface="Cambria Math" panose="02040503050406030204" pitchFamily="18" charset="0"/>
                                          </a:rPr>
                                          <m:t>𝑍</m:t>
                                        </m:r>
                                      </m:e>
                                      <m:sub>
                                        <m:r>
                                          <a:rPr lang="de-DE" sz="1800">
                                            <a:effectLst/>
                                            <a:latin typeface="Cambria Math"/>
                                          </a:rPr>
                                          <m:t>2</m:t>
                                        </m:r>
                                      </m:sub>
                                    </m:sSub>
                                  </m:num>
                                  <m:den>
                                    <m:r>
                                      <a:rPr lang="de-DE" b="0" i="1" smtClean="0">
                                        <a:latin typeface="Cambria Math"/>
                                        <a:ea typeface="Cambria Math"/>
                                      </a:rPr>
                                      <m:t>𝑟</m:t>
                                    </m:r>
                                  </m:den>
                                </m:f>
                              </m:oMath>
                            </m:oMathPara>
                          </a14:m>
                          <a:endParaRPr lang="de-DE" sz="1600" dirty="0">
                            <a:effectLst/>
                            <a:latin typeface="Arial" panose="020B0604020202020204" pitchFamily="34" charset="0"/>
                            <a:ea typeface="Calibri"/>
                            <a:cs typeface="Arial" panose="020B0604020202020204" pitchFamily="34" charset="0"/>
                          </a:endParaRPr>
                        </a:p>
                      </a:txBody>
                      <a:tcPr marL="68580" marR="68580" marT="0" marB="0" anchor="ctr"/>
                    </a:tc>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448759">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sSub>
                                  <m:sSubPr>
                                    <m:ctrlPr>
                                      <a:rPr lang="de-DE" i="1" smtClean="0">
                                        <a:latin typeface="Cambria Math" panose="02040503050406030204" pitchFamily="18" charset="0"/>
                                      </a:rPr>
                                    </m:ctrlPr>
                                  </m:sSubPr>
                                  <m:e>
                                    <m:r>
                                      <a:rPr lang="de-DE" i="1">
                                        <a:latin typeface="Cambria Math"/>
                                      </a:rPr>
                                      <m:t>𝐸</m:t>
                                    </m:r>
                                  </m:e>
                                  <m:sub>
                                    <m:r>
                                      <a:rPr lang="de-DE" i="1">
                                        <a:latin typeface="Cambria Math"/>
                                      </a:rPr>
                                      <m:t>𝑃𝑜𝑡</m:t>
                                    </m:r>
                                  </m:sub>
                                </m:sSub>
                                <m:d>
                                  <m:dPr>
                                    <m:ctrlPr>
                                      <a:rPr lang="de-DE" i="1">
                                        <a:latin typeface="Cambria Math" panose="02040503050406030204" pitchFamily="18" charset="0"/>
                                      </a:rPr>
                                    </m:ctrlPr>
                                  </m:dPr>
                                  <m:e>
                                    <m:r>
                                      <a:rPr lang="de-DE" i="1">
                                        <a:latin typeface="Cambria Math"/>
                                      </a:rPr>
                                      <m:t>𝑟</m:t>
                                    </m:r>
                                  </m:e>
                                </m:d>
                                <m:r>
                                  <a:rPr lang="de-DE" i="1">
                                    <a:latin typeface="Cambria Math"/>
                                  </a:rPr>
                                  <m:t>=</m:t>
                                </m:r>
                                <m:r>
                                  <a:rPr lang="de-DE" i="0">
                                    <a:latin typeface="Cambria Math"/>
                                  </a:rPr>
                                  <m:t>ℏ</m:t>
                                </m:r>
                                <m:r>
                                  <a:rPr lang="de-DE" b="0" i="0" smtClean="0">
                                    <a:latin typeface="Cambria Math" panose="02040503050406030204" pitchFamily="18" charset="0"/>
                                  </a:rPr>
                                  <m:t> </m:t>
                                </m:r>
                                <m:r>
                                  <m:rPr>
                                    <m:sty m:val="p"/>
                                  </m:rPr>
                                  <a:rPr lang="de-DE" i="0">
                                    <a:latin typeface="Cambria Math"/>
                                    <a:ea typeface="Cambria Math"/>
                                  </a:rPr>
                                  <m:t>c</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a:rPr lang="de-DE" i="1">
                                        <a:latin typeface="Cambria Math"/>
                                        <a:ea typeface="Cambria Math"/>
                                      </a:rPr>
                                      <m:t>𝑠</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b="0" i="1">
                                                <a:latin typeface="Cambria Math"/>
                                                <a:ea typeface="Cambria Math"/>
                                              </a:rPr>
                                              <m:t>𝐶</m:t>
                                            </m:r>
                                          </m:e>
                                        </m:acc>
                                      </m:e>
                                      <m:sub>
                                        <m:r>
                                          <a:rPr lang="de-DE" b="0" i="1">
                                            <a:latin typeface="Cambria Math"/>
                                            <a:ea typeface="Cambria Math"/>
                                          </a:rPr>
                                          <m:t>1</m:t>
                                        </m:r>
                                      </m:sub>
                                    </m:sSub>
                                    <m:sSub>
                                      <m:sSubPr>
                                        <m:ctrlPr>
                                          <a:rPr lang="de-DE" i="1">
                                            <a:latin typeface="Cambria Math" panose="02040503050406030204" pitchFamily="18" charset="0"/>
                                            <a:ea typeface="Cambria Math"/>
                                          </a:rPr>
                                        </m:ctrlPr>
                                      </m:sSubPr>
                                      <m:e>
                                        <m:r>
                                          <a:rPr lang="de-DE" b="0" i="1">
                                            <a:latin typeface="Cambria Math"/>
                                            <a:ea typeface="Cambria Math"/>
                                          </a:rPr>
                                          <m:t> </m:t>
                                        </m:r>
                                        <m:acc>
                                          <m:accPr>
                                            <m:chr m:val="⃗"/>
                                            <m:ctrlPr>
                                              <a:rPr lang="de-DE" i="1">
                                                <a:latin typeface="Cambria Math" panose="02040503050406030204" pitchFamily="18" charset="0"/>
                                                <a:ea typeface="Cambria Math"/>
                                              </a:rPr>
                                            </m:ctrlPr>
                                          </m:accPr>
                                          <m:e>
                                            <m:r>
                                              <a:rPr lang="de-DE" b="0" i="1">
                                                <a:latin typeface="Cambria Math"/>
                                                <a:ea typeface="Cambria Math"/>
                                              </a:rPr>
                                              <m:t>𝐶</m:t>
                                            </m:r>
                                          </m:e>
                                        </m:acc>
                                      </m:e>
                                      <m:sub>
                                        <m:r>
                                          <a:rPr lang="de-DE" b="0" i="1">
                                            <a:latin typeface="Cambria Math"/>
                                            <a:ea typeface="Cambria Math"/>
                                          </a:rPr>
                                          <m:t>2</m:t>
                                        </m:r>
                                      </m:sub>
                                    </m:sSub>
                                  </m:num>
                                  <m:den>
                                    <m:r>
                                      <a:rPr lang="de-DE" b="0" i="1">
                                        <a:latin typeface="Cambria Math"/>
                                        <a:ea typeface="Cambria Math"/>
                                      </a:rPr>
                                      <m:t>𝑟</m:t>
                                    </m:r>
                                  </m:den>
                                </m:f>
                                <m:r>
                                  <a:rPr lang="de-DE" b="0" i="1" smtClean="0">
                                    <a:solidFill>
                                      <a:srgbClr val="CDC301"/>
                                    </a:solidFill>
                                    <a:latin typeface="Cambria Math"/>
                                    <a:ea typeface="Cambria Math"/>
                                  </a:rPr>
                                  <m:t>+</m:t>
                                </m:r>
                                <m:r>
                                  <a:rPr lang="de-DE" b="0" i="1" smtClean="0">
                                    <a:solidFill>
                                      <a:srgbClr val="CDC301"/>
                                    </a:solidFill>
                                    <a:latin typeface="Cambria Math"/>
                                    <a:ea typeface="Cambria Math"/>
                                  </a:rPr>
                                  <m:t>𝑘𝑟</m:t>
                                </m:r>
                              </m:oMath>
                            </m:oMathPara>
                          </a14:m>
                          <a:endParaRPr lang="de-DE" b="0" dirty="0">
                            <a:solidFill>
                              <a:srgbClr val="CDC301"/>
                            </a:solidFill>
                            <a:ea typeface="Cambria Math"/>
                          </a:endParaRPr>
                        </a:p>
                      </a:txBody>
                      <a:tcPr marL="68580" marR="68580" marT="0" marB="0" anchor="ctr"/>
                    </a:tc>
                    <a:tc>
                      <a:txBody>
                        <a:bodyPr/>
                        <a:lstStyle/>
                        <a:p>
                          <a:pPr>
                            <a:lnSpc>
                              <a:spcPct val="115000"/>
                            </a:lnSpc>
                            <a:spcAft>
                              <a:spcPts val="0"/>
                            </a:spcAft>
                          </a:pPr>
                          <a14:m>
                            <m:oMath xmlns:m="http://schemas.openxmlformats.org/officeDocument/2006/math">
                              <m:sSup>
                                <m:sSupPr>
                                  <m:ctrlPr>
                                    <a:rPr lang="de-DE" sz="1800" i="1">
                                      <a:effectLst/>
                                      <a:latin typeface="Cambria Math" panose="02040503050406030204" pitchFamily="18" charset="0"/>
                                    </a:rPr>
                                  </m:ctrlPr>
                                </m:sSupPr>
                                <m:e>
                                  <m:r>
                                    <m:rPr>
                                      <m:nor/>
                                    </m:rPr>
                                    <a:rPr lang="de-DE" sz="1800" b="0" i="0" smtClean="0">
                                      <a:effectLst/>
                                      <a:latin typeface="Cambria Math" panose="02040503050406030204" pitchFamily="18" charset="0"/>
                                    </a:rPr>
                                    <m:t>5</m:t>
                                  </m:r>
                                  <m:r>
                                    <m:rPr>
                                      <m:nor/>
                                    </m:rPr>
                                    <a:rPr lang="de-DE" sz="1800">
                                      <a:effectLst/>
                                      <a:latin typeface="Arial" panose="020B0604020202020204" pitchFamily="34" charset="0"/>
                                      <a:cs typeface="Arial" panose="020B0604020202020204" pitchFamily="34" charset="0"/>
                                    </a:rPr>
                                    <m:t>∙10</m:t>
                                  </m:r>
                                </m:e>
                                <m:sup>
                                  <m:r>
                                    <m:rPr>
                                      <m:nor/>
                                    </m:rPr>
                                    <a:rPr lang="de-DE" sz="1800">
                                      <a:effectLst/>
                                      <a:latin typeface="Arial" panose="020B0604020202020204" pitchFamily="34" charset="0"/>
                                      <a:cs typeface="Arial" panose="020B0604020202020204" pitchFamily="34" charset="0"/>
                                    </a:rPr>
                                    <m:t>−15</m:t>
                                  </m:r>
                                </m:sup>
                              </m:sSup>
                            </m:oMath>
                          </a14:m>
                          <a:r>
                            <a:rPr lang="de-DE" sz="1800" dirty="0">
                              <a:effectLst/>
                              <a:latin typeface="Arial" panose="020B0604020202020204" pitchFamily="34" charset="0"/>
                              <a:cs typeface="Arial" panose="020B0604020202020204" pitchFamily="34" charset="0"/>
                            </a:rPr>
                            <a:t>m</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3"/>
                      </a:ext>
                    </a:extLst>
                  </a:tr>
                  <a:tr h="0">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pPr marL="0" marR="0" lvl="0" indent="0" algn="ctr" defTabSz="914400" rtl="0" eaLnBrk="1" fontAlgn="auto" latinLnBrk="0" hangingPunct="1">
                            <a:lnSpc>
                              <a:spcPct val="115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sSub>
                                  <m:sSubPr>
                                    <m:ctrlPr>
                                      <a:rPr lang="de-DE" i="1" smtClean="0">
                                        <a:latin typeface="Cambria Math" panose="02040503050406030204" pitchFamily="18" charset="0"/>
                                      </a:rPr>
                                    </m:ctrlPr>
                                  </m:sSubPr>
                                  <m:e>
                                    <m:r>
                                      <a:rPr lang="de-DE" i="1">
                                        <a:latin typeface="Cambria Math"/>
                                      </a:rPr>
                                      <m:t>𝐸</m:t>
                                    </m:r>
                                  </m:e>
                                  <m:sub>
                                    <m:r>
                                      <a:rPr lang="de-DE" i="1">
                                        <a:latin typeface="Cambria Math"/>
                                      </a:rPr>
                                      <m:t>𝑃𝑜𝑡</m:t>
                                    </m:r>
                                  </m:sub>
                                </m:sSub>
                                <m:d>
                                  <m:dPr>
                                    <m:ctrlPr>
                                      <a:rPr lang="de-DE" i="1">
                                        <a:latin typeface="Cambria Math" panose="02040503050406030204" pitchFamily="18" charset="0"/>
                                      </a:rPr>
                                    </m:ctrlPr>
                                  </m:dPr>
                                  <m:e>
                                    <m:r>
                                      <a:rPr lang="de-DE" i="1">
                                        <a:latin typeface="Cambria Math"/>
                                      </a:rPr>
                                      <m:t>𝑟</m:t>
                                    </m:r>
                                  </m:e>
                                </m:d>
                                <m:r>
                                  <a:rPr lang="de-DE" i="1">
                                    <a:latin typeface="Cambria Math"/>
                                  </a:rPr>
                                  <m:t>=</m:t>
                                </m:r>
                                <m:r>
                                  <a:rPr lang="de-DE" i="0">
                                    <a:latin typeface="Cambria Math"/>
                                  </a:rPr>
                                  <m:t>ℏ</m:t>
                                </m:r>
                                <m:r>
                                  <a:rPr lang="de-DE" b="0" i="0" smtClean="0">
                                    <a:latin typeface="Cambria Math" panose="02040503050406030204" pitchFamily="18" charset="0"/>
                                  </a:rPr>
                                  <m:t> </m:t>
                                </m:r>
                                <m:r>
                                  <m:rPr>
                                    <m:sty m:val="p"/>
                                  </m:rPr>
                                  <a:rPr lang="de-DE" i="0">
                                    <a:latin typeface="Cambria Math"/>
                                    <a:ea typeface="Cambria Math"/>
                                  </a:rPr>
                                  <m:t>c</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a:rPr lang="de-DE" i="1">
                                        <a:latin typeface="Cambria Math"/>
                                        <a:ea typeface="Cambria Math"/>
                                      </a:rPr>
                                      <m:t>𝑤</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2</m:t>
                                        </m:r>
                                      </m:sub>
                                    </m:sSub>
                                  </m:num>
                                  <m:den>
                                    <m:r>
                                      <a:rPr lang="de-DE" i="1">
                                        <a:latin typeface="Cambria Math"/>
                                        <a:ea typeface="Cambria Math"/>
                                      </a:rPr>
                                      <m:t>𝑟</m:t>
                                    </m:r>
                                  </m:den>
                                </m:f>
                                <m:r>
                                  <a:rPr lang="de-DE" b="0" i="1" smtClean="0">
                                    <a:latin typeface="Cambria Math" panose="02040503050406030204" pitchFamily="18" charset="0"/>
                                    <a:ea typeface="Cambria Math"/>
                                  </a:rPr>
                                  <m:t> </m:t>
                                </m:r>
                                <m:r>
                                  <a:rPr lang="de-DE" b="0" i="1" smtClean="0">
                                    <a:solidFill>
                                      <a:srgbClr val="CDC301"/>
                                    </a:solidFill>
                                    <a:latin typeface="Cambria Math" panose="02040503050406030204" pitchFamily="18" charset="0"/>
                                    <a:ea typeface="Cambria Math"/>
                                  </a:rPr>
                                  <m:t>∙</m:t>
                                </m:r>
                                <m:sSup>
                                  <m:sSupPr>
                                    <m:ctrlPr>
                                      <a:rPr lang="de-DE" i="1" smtClean="0">
                                        <a:solidFill>
                                          <a:srgbClr val="CDC301"/>
                                        </a:solidFill>
                                        <a:latin typeface="Cambria Math" panose="02040503050406030204" pitchFamily="18" charset="0"/>
                                        <a:ea typeface="Cambria Math"/>
                                      </a:rPr>
                                    </m:ctrlPr>
                                  </m:sSupPr>
                                  <m:e>
                                    <m:r>
                                      <a:rPr lang="de-DE" i="1">
                                        <a:solidFill>
                                          <a:srgbClr val="CDC301"/>
                                        </a:solidFill>
                                        <a:latin typeface="Cambria Math"/>
                                        <a:ea typeface="Cambria Math"/>
                                      </a:rPr>
                                      <m:t>𝑒</m:t>
                                    </m:r>
                                  </m:e>
                                  <m:sup>
                                    <m:f>
                                      <m:fPr>
                                        <m:ctrlPr>
                                          <a:rPr lang="de-DE" i="1">
                                            <a:solidFill>
                                              <a:srgbClr val="CDC301"/>
                                            </a:solidFill>
                                            <a:latin typeface="Cambria Math" panose="02040503050406030204" pitchFamily="18" charset="0"/>
                                            <a:ea typeface="Cambria Math"/>
                                          </a:rPr>
                                        </m:ctrlPr>
                                      </m:fPr>
                                      <m:num>
                                        <m:r>
                                          <a:rPr lang="de-DE" i="1">
                                            <a:solidFill>
                                              <a:srgbClr val="CDC301"/>
                                            </a:solidFill>
                                            <a:latin typeface="Cambria Math"/>
                                            <a:ea typeface="Cambria Math"/>
                                          </a:rPr>
                                          <m:t>−</m:t>
                                        </m:r>
                                        <m:r>
                                          <a:rPr lang="de-DE" i="1">
                                            <a:solidFill>
                                              <a:srgbClr val="CDC301"/>
                                            </a:solidFill>
                                            <a:latin typeface="Cambria Math"/>
                                            <a:ea typeface="Cambria Math"/>
                                          </a:rPr>
                                          <m:t>𝑟</m:t>
                                        </m:r>
                                      </m:num>
                                      <m:den>
                                        <m:sSub>
                                          <m:sSubPr>
                                            <m:ctrlPr>
                                              <a:rPr lang="de-DE" i="1">
                                                <a:solidFill>
                                                  <a:srgbClr val="CDC301"/>
                                                </a:solidFill>
                                                <a:latin typeface="Cambria Math" panose="02040503050406030204" pitchFamily="18" charset="0"/>
                                                <a:ea typeface="Cambria Math"/>
                                              </a:rPr>
                                            </m:ctrlPr>
                                          </m:sSubPr>
                                          <m:e>
                                            <m:r>
                                              <a:rPr lang="de-DE" i="1">
                                                <a:solidFill>
                                                  <a:srgbClr val="CDC301"/>
                                                </a:solidFill>
                                                <a:latin typeface="Cambria Math"/>
                                                <a:ea typeface="Cambria Math"/>
                                              </a:rPr>
                                              <m:t>𝜆</m:t>
                                            </m:r>
                                          </m:e>
                                          <m:sub>
                                            <m:r>
                                              <m:rPr>
                                                <m:sty m:val="p"/>
                                              </m:rPr>
                                              <a:rPr lang="de-DE" i="0">
                                                <a:solidFill>
                                                  <a:srgbClr val="CDC301"/>
                                                </a:solidFill>
                                                <a:latin typeface="Cambria Math"/>
                                                <a:ea typeface="Cambria Math"/>
                                              </a:rPr>
                                              <m:t>w</m:t>
                                            </m:r>
                                          </m:sub>
                                        </m:sSub>
                                      </m:den>
                                    </m:f>
                                  </m:sup>
                                </m:sSup>
                              </m:oMath>
                            </m:oMathPara>
                          </a14:m>
                          <a:endParaRPr lang="de-DE" sz="1800" dirty="0">
                            <a:solidFill>
                              <a:srgbClr val="CDC301"/>
                            </a:solidFill>
                            <a:latin typeface="Arial" panose="020B0604020202020204" pitchFamily="34" charset="0"/>
                            <a:cs typeface="Arial" panose="020B0604020202020204" pitchFamily="34" charset="0"/>
                          </a:endParaRPr>
                        </a:p>
                      </a:txBody>
                      <a:tcPr marL="68580" marR="68580" marT="0" marB="0" anchor="ctr"/>
                    </a:tc>
                    <a:tc>
                      <a:txBody>
                        <a:bodyPr/>
                        <a:lstStyle/>
                        <a:p>
                          <a:pPr>
                            <a:lnSpc>
                              <a:spcPct val="115000"/>
                            </a:lnSpc>
                            <a:spcAft>
                              <a:spcPts val="0"/>
                            </a:spcAft>
                          </a:pPr>
                          <a14:m>
                            <m:oMath xmlns:m="http://schemas.openxmlformats.org/officeDocument/2006/math">
                              <m:r>
                                <m:rPr>
                                  <m:nor/>
                                </m:rPr>
                                <a:rPr lang="de-DE" sz="1800">
                                  <a:effectLst/>
                                  <a:latin typeface="Arial" panose="020B0604020202020204" pitchFamily="34" charset="0"/>
                                  <a:cs typeface="Arial" panose="020B0604020202020204" pitchFamily="34" charset="0"/>
                                </a:rPr>
                                <m:t>2∙</m:t>
                              </m:r>
                              <m:sSup>
                                <m:sSupPr>
                                  <m:ctrlPr>
                                    <a:rPr lang="de-DE" sz="1800" i="1">
                                      <a:effectLst/>
                                      <a:latin typeface="Cambria Math" panose="02040503050406030204" pitchFamily="18" charset="0"/>
                                    </a:rPr>
                                  </m:ctrlPr>
                                </m:sSupPr>
                                <m:e>
                                  <m:r>
                                    <m:rPr>
                                      <m:nor/>
                                    </m:rPr>
                                    <a:rPr lang="de-DE" sz="1800">
                                      <a:effectLst/>
                                      <a:latin typeface="Arial" panose="020B0604020202020204" pitchFamily="34" charset="0"/>
                                      <a:cs typeface="Arial" panose="020B0604020202020204" pitchFamily="34" charset="0"/>
                                    </a:rPr>
                                    <m:t>10</m:t>
                                  </m:r>
                                </m:e>
                                <m:sup>
                                  <m:r>
                                    <m:rPr>
                                      <m:nor/>
                                    </m:rPr>
                                    <a:rPr lang="de-DE" sz="1800">
                                      <a:effectLst/>
                                      <a:latin typeface="Arial" panose="020B0604020202020204" pitchFamily="34" charset="0"/>
                                      <a:cs typeface="Arial" panose="020B0604020202020204" pitchFamily="34" charset="0"/>
                                    </a:rPr>
                                    <m:t>−18</m:t>
                                  </m:r>
                                </m:sup>
                              </m:sSup>
                            </m:oMath>
                          </a14:m>
                          <a:r>
                            <a:rPr lang="de-DE" sz="1800" dirty="0">
                              <a:effectLst/>
                              <a:latin typeface="Arial" panose="020B0604020202020204" pitchFamily="34" charset="0"/>
                              <a:cs typeface="Arial" panose="020B0604020202020204" pitchFamily="34" charset="0"/>
                            </a:rPr>
                            <a:t>m</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4"/>
                      </a:ext>
                    </a:extLst>
                  </a:tr>
                </a:tbl>
              </a:graphicData>
            </a:graphic>
          </p:graphicFrame>
        </mc:Choice>
        <mc:Fallback xmlns="">
          <p:graphicFrame>
            <p:nvGraphicFramePr>
              <p:cNvPr id="20" name="Tabelle 19"/>
              <p:cNvGraphicFramePr>
                <a:graphicFrameLocks noGrp="1"/>
              </p:cNvGraphicFramePr>
              <p:nvPr>
                <p:extLst>
                  <p:ext uri="{D42A27DB-BD31-4B8C-83A1-F6EECF244321}">
                    <p14:modId xmlns:p14="http://schemas.microsoft.com/office/powerpoint/2010/main" val="2343785346"/>
                  </p:ext>
                </p:extLst>
              </p:nvPr>
            </p:nvGraphicFramePr>
            <p:xfrm>
              <a:off x="843024" y="2827069"/>
              <a:ext cx="8121463" cy="2855377"/>
            </p:xfrm>
            <a:graphic>
              <a:graphicData uri="http://schemas.openxmlformats.org/drawingml/2006/table">
                <a:tbl>
                  <a:tblPr firstRow="1" firstCol="1" bandRow="1">
                    <a:tableStyleId>{5C22544A-7EE6-4342-B048-85BDC9FD1C3A}</a:tableStyleId>
                  </a:tblPr>
                  <a:tblGrid>
                    <a:gridCol w="2397936">
                      <a:extLst>
                        <a:ext uri="{9D8B030D-6E8A-4147-A177-3AD203B41FA5}">
                          <a16:colId xmlns:a16="http://schemas.microsoft.com/office/drawing/2014/main" val="20000"/>
                        </a:ext>
                      </a:extLst>
                    </a:gridCol>
                    <a:gridCol w="3779312">
                      <a:extLst>
                        <a:ext uri="{9D8B030D-6E8A-4147-A177-3AD203B41FA5}">
                          <a16:colId xmlns:a16="http://schemas.microsoft.com/office/drawing/2014/main" val="20001"/>
                        </a:ext>
                      </a:extLst>
                    </a:gridCol>
                    <a:gridCol w="1944215">
                      <a:extLst>
                        <a:ext uri="{9D8B030D-6E8A-4147-A177-3AD203B41FA5}">
                          <a16:colId xmlns:a16="http://schemas.microsoft.com/office/drawing/2014/main" val="20002"/>
                        </a:ext>
                      </a:extLst>
                    </a:gridCol>
                  </a:tblGrid>
                  <a:tr h="398942">
                    <a:tc>
                      <a:txBody>
                        <a:bodyPr/>
                        <a:lstStyle/>
                        <a:p>
                          <a:pPr>
                            <a:lnSpc>
                              <a:spcPct val="115000"/>
                            </a:lnSpc>
                            <a:spcAft>
                              <a:spcPts val="0"/>
                            </a:spcAft>
                          </a:pPr>
                          <a:r>
                            <a:rPr lang="de-DE" sz="2000" dirty="0">
                              <a:effectLst/>
                              <a:latin typeface="Arial" panose="020B0604020202020204" pitchFamily="34" charset="0"/>
                              <a:cs typeface="Arial" panose="020B0604020202020204" pitchFamily="34" charset="0"/>
                            </a:rPr>
                            <a:t>Wechselwirkung</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pPr algn="ctr">
                            <a:lnSpc>
                              <a:spcPct val="115000"/>
                            </a:lnSpc>
                            <a:spcAft>
                              <a:spcPts val="0"/>
                            </a:spcAft>
                          </a:pPr>
                          <a:r>
                            <a:rPr lang="de-DE" sz="2000" dirty="0" smtClean="0">
                              <a:effectLst/>
                              <a:latin typeface="Arial" panose="020B0604020202020204" pitchFamily="34" charset="0"/>
                              <a:cs typeface="Arial" panose="020B0604020202020204" pitchFamily="34" charset="0"/>
                            </a:rPr>
                            <a:t>Potential</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pPr>
                            <a:lnSpc>
                              <a:spcPct val="115000"/>
                            </a:lnSpc>
                            <a:spcAft>
                              <a:spcPts val="0"/>
                            </a:spcAft>
                          </a:pPr>
                          <a:r>
                            <a:rPr lang="de-DE" sz="2000" dirty="0">
                              <a:effectLst/>
                              <a:latin typeface="Arial" panose="020B0604020202020204" pitchFamily="34" charset="0"/>
                              <a:cs typeface="Arial" panose="020B0604020202020204" pitchFamily="34" charset="0"/>
                            </a:rPr>
                            <a:t>Reichweite</a:t>
                          </a:r>
                          <a:endParaRPr lang="de-DE" sz="20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extLst>
                      <a:ext uri="{0D108BD9-81ED-4DB2-BD59-A6C34878D82A}">
                        <a16:rowId xmlns:a16="http://schemas.microsoft.com/office/drawing/2014/main" val="10000"/>
                      </a:ext>
                    </a:extLst>
                  </a:tr>
                  <a:tr h="602298">
                    <a:tc>
                      <a:txBody>
                        <a:bodyPr/>
                        <a:lstStyle/>
                        <a:p>
                          <a:pPr>
                            <a:lnSpc>
                              <a:spcPct val="115000"/>
                            </a:lnSpc>
                            <a:spcAft>
                              <a:spcPts val="0"/>
                            </a:spcAft>
                          </a:pPr>
                          <a:r>
                            <a:rPr lang="de-DE" sz="1800" dirty="0" err="1" smtClean="0">
                              <a:effectLst/>
                              <a:latin typeface="Arial" panose="020B0604020202020204" pitchFamily="34" charset="0"/>
                              <a:cs typeface="Arial" panose="020B0604020202020204" pitchFamily="34" charset="0"/>
                            </a:rPr>
                            <a:t>gravitativ</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a:blip r:embed="rId3"/>
                          <a:stretch>
                            <a:fillRect l="-63710" t="-71717" r="-52097" b="-310101"/>
                          </a:stretch>
                        </a:blipFill>
                      </a:tcPr>
                    </a:tc>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1"/>
                      </a:ext>
                    </a:extLst>
                  </a:tr>
                  <a:tr h="588518">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elektromagnetisch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a:blip r:embed="rId3"/>
                          <a:stretch>
                            <a:fillRect l="-63710" t="-175258" r="-52097" b="-216495"/>
                          </a:stretch>
                        </a:blipFill>
                      </a:tcPr>
                    </a:tc>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unendlich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tc>
                    <a:extLst>
                      <a:ext uri="{0D108BD9-81ED-4DB2-BD59-A6C34878D82A}">
                        <a16:rowId xmlns:a16="http://schemas.microsoft.com/office/drawing/2014/main" val="10002"/>
                      </a:ext>
                    </a:extLst>
                  </a:tr>
                  <a:tr h="672275">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stark</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a:blip r:embed="rId3"/>
                          <a:stretch>
                            <a:fillRect l="-63710" t="-242727" r="-52097" b="-90909"/>
                          </a:stretch>
                        </a:blipFill>
                      </a:tcPr>
                    </a:tc>
                    <a:tc>
                      <a:txBody>
                        <a:bodyPr/>
                        <a:lstStyle/>
                        <a:p>
                          <a:endParaRPr lang="de-DE"/>
                        </a:p>
                      </a:txBody>
                      <a:tcPr marL="68580" marR="68580" marT="0" marB="0" anchor="ctr">
                        <a:blipFill>
                          <a:blip r:embed="rId3"/>
                          <a:stretch>
                            <a:fillRect l="-318182" t="-242727" r="-1254" b="-90909"/>
                          </a:stretch>
                        </a:blipFill>
                      </a:tcPr>
                    </a:tc>
                    <a:extLst>
                      <a:ext uri="{0D108BD9-81ED-4DB2-BD59-A6C34878D82A}">
                        <a16:rowId xmlns:a16="http://schemas.microsoft.com/office/drawing/2014/main" val="10003"/>
                      </a:ext>
                    </a:extLst>
                  </a:tr>
                  <a:tr h="593344">
                    <a:tc>
                      <a:txBody>
                        <a:bodyPr/>
                        <a:lstStyle/>
                        <a:p>
                          <a:pPr>
                            <a:lnSpc>
                              <a:spcPct val="115000"/>
                            </a:lnSpc>
                            <a:spcAft>
                              <a:spcPts val="0"/>
                            </a:spcAft>
                          </a:pPr>
                          <a:r>
                            <a:rPr lang="de-DE" sz="1800" dirty="0">
                              <a:effectLst/>
                              <a:latin typeface="Arial" panose="020B0604020202020204" pitchFamily="34" charset="0"/>
                              <a:cs typeface="Arial" panose="020B0604020202020204" pitchFamily="34" charset="0"/>
                            </a:rPr>
                            <a:t>schwach</a:t>
                          </a:r>
                          <a:endParaRPr lang="de-DE" sz="1600" dirty="0">
                            <a:effectLst/>
                            <a:latin typeface="Arial" panose="020B0604020202020204" pitchFamily="34" charset="0"/>
                            <a:ea typeface="Calibri"/>
                            <a:cs typeface="Arial" panose="020B0604020202020204" pitchFamily="34" charset="0"/>
                          </a:endParaRPr>
                        </a:p>
                      </a:txBody>
                      <a:tcPr marL="68580" marR="68580" marT="0" marB="0" anchor="ctr">
                        <a:solidFill>
                          <a:srgbClr val="013476"/>
                        </a:solidFill>
                      </a:tcPr>
                    </a:tc>
                    <a:tc>
                      <a:txBody>
                        <a:bodyPr/>
                        <a:lstStyle/>
                        <a:p>
                          <a:endParaRPr lang="de-DE"/>
                        </a:p>
                      </a:txBody>
                      <a:tcPr marL="68580" marR="68580" marT="0" marB="0" anchor="ctr">
                        <a:blipFill>
                          <a:blip r:embed="rId3"/>
                          <a:stretch>
                            <a:fillRect l="-63710" t="-384694" r="-52097" b="-2041"/>
                          </a:stretch>
                        </a:blipFill>
                      </a:tcPr>
                    </a:tc>
                    <a:tc>
                      <a:txBody>
                        <a:bodyPr/>
                        <a:lstStyle/>
                        <a:p>
                          <a:endParaRPr lang="de-DE"/>
                        </a:p>
                      </a:txBody>
                      <a:tcPr marL="68580" marR="68580" marT="0" marB="0" anchor="ctr">
                        <a:blipFill>
                          <a:blip r:embed="rId3"/>
                          <a:stretch>
                            <a:fillRect l="-318182" t="-384694" r="-1254" b="-2041"/>
                          </a:stretch>
                        </a:blipFill>
                      </a:tcPr>
                    </a:tc>
                    <a:extLst>
                      <a:ext uri="{0D108BD9-81ED-4DB2-BD59-A6C34878D82A}">
                        <a16:rowId xmlns:a16="http://schemas.microsoft.com/office/drawing/2014/main" val="10004"/>
                      </a:ext>
                    </a:extLst>
                  </a:tr>
                </a:tbl>
              </a:graphicData>
            </a:graphic>
          </p:graphicFrame>
        </mc:Fallback>
      </mc:AlternateContent>
    </p:spTree>
    <p:extLst>
      <p:ext uri="{BB962C8B-B14F-4D97-AF65-F5344CB8AC3E}">
        <p14:creationId xmlns:p14="http://schemas.microsoft.com/office/powerpoint/2010/main" val="26293455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sz="3200" dirty="0">
                <a:solidFill>
                  <a:srgbClr val="013476"/>
                </a:solidFill>
              </a:rPr>
              <a:t>Band 1: </a:t>
            </a:r>
            <a:r>
              <a:rPr lang="de-DE" dirty="0"/>
              <a:t>Ladungen, Wechselwirkungen </a:t>
            </a:r>
            <a:r>
              <a:rPr lang="de-DE" sz="3200" dirty="0">
                <a:solidFill>
                  <a:srgbClr val="013476"/>
                </a:solidFill>
              </a:rPr>
              <a:t>und Teilchen</a:t>
            </a:r>
            <a:br>
              <a:rPr lang="de-DE" sz="3200" dirty="0">
                <a:solidFill>
                  <a:srgbClr val="013476"/>
                </a:solidFill>
              </a:rPr>
            </a:br>
            <a:endParaRPr lang="de-DE" sz="1600"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4</a:t>
            </a:fld>
            <a:endParaRPr lang="de-DE" dirty="0"/>
          </a:p>
        </p:txBody>
      </p:sp>
      <p:sp>
        <p:nvSpPr>
          <p:cNvPr id="11" name="Text Placeholder 10"/>
          <p:cNvSpPr>
            <a:spLocks noGrp="1"/>
          </p:cNvSpPr>
          <p:nvPr>
            <p:ph type="body" idx="1"/>
          </p:nvPr>
        </p:nvSpPr>
        <p:spPr/>
        <p:txBody>
          <a:bodyPr/>
          <a:lstStyle/>
          <a:p>
            <a:pPr>
              <a:lnSpc>
                <a:spcPct val="100000"/>
              </a:lnSpc>
              <a:spcBef>
                <a:spcPts val="600"/>
              </a:spcBef>
            </a:pPr>
            <a:r>
              <a:rPr lang="de-DE" dirty="0">
                <a:solidFill>
                  <a:srgbClr val="013476"/>
                </a:solidFill>
              </a:rPr>
              <a:t>Ca. 100 Seiten Hintergrundinformationen für Lehrkräfte</a:t>
            </a:r>
          </a:p>
          <a:p>
            <a:pPr>
              <a:lnSpc>
                <a:spcPct val="100000"/>
              </a:lnSpc>
              <a:spcBef>
                <a:spcPts val="600"/>
              </a:spcBef>
            </a:pPr>
            <a:r>
              <a:rPr lang="de-DE" dirty="0">
                <a:solidFill>
                  <a:srgbClr val="013476"/>
                </a:solidFill>
              </a:rPr>
              <a:t>Einführung in das Standardmodell </a:t>
            </a:r>
          </a:p>
          <a:p>
            <a:pPr>
              <a:lnSpc>
                <a:spcPct val="100000"/>
              </a:lnSpc>
              <a:spcBef>
                <a:spcPts val="600"/>
              </a:spcBef>
            </a:pPr>
            <a:r>
              <a:rPr lang="de-DE" dirty="0">
                <a:solidFill>
                  <a:srgbClr val="013476"/>
                </a:solidFill>
              </a:rPr>
              <a:t>Spiralcurriculum, didaktische und fachliche Hinweise</a:t>
            </a:r>
          </a:p>
          <a:p>
            <a:pPr>
              <a:lnSpc>
                <a:spcPct val="100000"/>
              </a:lnSpc>
              <a:spcBef>
                <a:spcPts val="600"/>
              </a:spcBef>
            </a:pPr>
            <a:r>
              <a:rPr lang="de-DE" dirty="0">
                <a:solidFill>
                  <a:srgbClr val="013476"/>
                </a:solidFill>
              </a:rPr>
              <a:t>Aufgabenblätter online</a:t>
            </a:r>
          </a:p>
          <a:p>
            <a:pPr lvl="1">
              <a:lnSpc>
                <a:spcPct val="100000"/>
              </a:lnSpc>
              <a:spcBef>
                <a:spcPts val="600"/>
              </a:spcBef>
            </a:pPr>
            <a:endParaRPr lang="de-DE" sz="2200" dirty="0">
              <a:solidFill>
                <a:srgbClr val="013476"/>
              </a:solidFill>
            </a:endParaRPr>
          </a:p>
        </p:txBody>
      </p:sp>
      <p:sp>
        <p:nvSpPr>
          <p:cNvPr id="4" name="Datumsplatzhalter 3"/>
          <p:cNvSpPr>
            <a:spLocks noGrp="1"/>
          </p:cNvSpPr>
          <p:nvPr>
            <p:ph type="dt" sz="half" idx="2"/>
          </p:nvPr>
        </p:nvSpPr>
        <p:spPr/>
        <p:txBody>
          <a:bodyPr/>
          <a:lstStyle/>
          <a:p>
            <a:r>
              <a:rPr lang="de-DE"/>
              <a:t>04.10.2017</a:t>
            </a:r>
            <a:endParaRPr lang="de-DE" dirty="0"/>
          </a:p>
        </p:txBody>
      </p:sp>
      <p:sp>
        <p:nvSpPr>
          <p:cNvPr id="7" name="Fußzeilenplatzhalter 6"/>
          <p:cNvSpPr>
            <a:spLocks noGrp="1"/>
          </p:cNvSpPr>
          <p:nvPr>
            <p:ph type="ftr" sz="quarter" idx="3"/>
          </p:nvPr>
        </p:nvSpPr>
        <p:spPr/>
        <p:txBody>
          <a:bodyPr/>
          <a:lstStyle/>
          <a:p>
            <a:pPr algn="ctr"/>
            <a:r>
              <a:rPr lang="de-DE"/>
              <a:t>Forschung trifft Schule - Lehrerfortbildung Teilchenphysik - Dillingen</a:t>
            </a:r>
            <a:endParaRPr lang="de-DE" dirty="0"/>
          </a:p>
        </p:txBody>
      </p:sp>
    </p:spTree>
    <p:extLst>
      <p:ext uri="{BB962C8B-B14F-4D97-AF65-F5344CB8AC3E}">
        <p14:creationId xmlns:p14="http://schemas.microsoft.com/office/powerpoint/2010/main" val="38514504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Ausgangspunkt: Geometrische Betrachtung</a:t>
            </a:r>
          </a:p>
        </p:txBody>
      </p:sp>
      <p:sp>
        <p:nvSpPr>
          <p:cNvPr id="12" name="Foliennummernplatzhalter 11"/>
          <p:cNvSpPr>
            <a:spLocks noGrp="1"/>
          </p:cNvSpPr>
          <p:nvPr>
            <p:ph type="sldNum" sz="quarter" idx="12"/>
          </p:nvPr>
        </p:nvSpPr>
        <p:spPr/>
        <p:txBody>
          <a:bodyPr/>
          <a:lstStyle/>
          <a:p>
            <a:fld id="{13EBA283-81CD-428D-9703-4AE41BDC50AA}" type="slidenum">
              <a:rPr lang="de-DE" smtClean="0"/>
              <a:pPr/>
              <a:t>40</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sz="2000" noProof="0" dirty="0"/>
                  <a:t>Klassische Physik: Feldlinien, hier elektromagnetische WW</a:t>
                </a:r>
              </a:p>
              <a:p>
                <a:r>
                  <a:rPr lang="de-DE" sz="2000" b="1" noProof="0" dirty="0"/>
                  <a:t>Dichte</a:t>
                </a:r>
                <a:r>
                  <a:rPr lang="de-DE" sz="2000" noProof="0" dirty="0"/>
                  <a:t> der Feldlinien ist </a:t>
                </a:r>
                <a:r>
                  <a:rPr lang="de-DE" sz="2000" b="1" noProof="0" dirty="0"/>
                  <a:t>proportional</a:t>
                </a:r>
                <a:r>
                  <a:rPr lang="de-DE" sz="2000" noProof="0" dirty="0"/>
                  <a:t> zur </a:t>
                </a:r>
                <a:r>
                  <a:rPr lang="de-DE" sz="2000" b="1" noProof="0" dirty="0"/>
                  <a:t>Stärke</a:t>
                </a:r>
                <a:r>
                  <a:rPr lang="de-DE" sz="2000" noProof="0" dirty="0"/>
                  <a:t> der Kraft</a:t>
                </a:r>
              </a:p>
              <a:p>
                <a:pPr lvl="1"/>
                <a:r>
                  <a:rPr lang="de-DE" noProof="0" dirty="0"/>
                  <a:t>Idee Ladung im Zentrum </a:t>
                </a:r>
              </a:p>
              <a:p>
                <a:pPr lvl="1"/>
                <a:r>
                  <a:rPr lang="de-DE" noProof="0" dirty="0"/>
                  <a:t>Kugeloberfläche </a:t>
                </a:r>
                <a14:m>
                  <m:oMath xmlns:m="http://schemas.openxmlformats.org/officeDocument/2006/math">
                    <m:r>
                      <a:rPr lang="de-DE" i="1" noProof="0">
                        <a:solidFill>
                          <a:srgbClr val="002060"/>
                        </a:solidFill>
                        <a:latin typeface="Cambria Math"/>
                      </a:rPr>
                      <m:t>𝐴</m:t>
                    </m:r>
                    <m:r>
                      <a:rPr lang="de-DE" i="1" noProof="0">
                        <a:solidFill>
                          <a:srgbClr val="002060"/>
                        </a:solidFill>
                        <a:latin typeface="Cambria Math"/>
                      </a:rPr>
                      <m:t>=4</m:t>
                    </m:r>
                    <m:r>
                      <a:rPr lang="de-DE" i="1" noProof="0">
                        <a:solidFill>
                          <a:srgbClr val="002060"/>
                        </a:solidFill>
                        <a:latin typeface="Cambria Math"/>
                      </a:rPr>
                      <m:t>𝜋</m:t>
                    </m:r>
                    <m:sSup>
                      <m:sSupPr>
                        <m:ctrlPr>
                          <a:rPr lang="de-DE" i="1" noProof="0">
                            <a:solidFill>
                              <a:srgbClr val="002060"/>
                            </a:solidFill>
                            <a:latin typeface="Cambria Math" panose="02040503050406030204" pitchFamily="18" charset="0"/>
                          </a:rPr>
                        </m:ctrlPr>
                      </m:sSupPr>
                      <m:e>
                        <m:r>
                          <a:rPr lang="de-DE" i="1" noProof="0">
                            <a:solidFill>
                              <a:srgbClr val="002060"/>
                            </a:solidFill>
                            <a:latin typeface="Cambria Math"/>
                          </a:rPr>
                          <m:t>𝑟</m:t>
                        </m:r>
                      </m:e>
                      <m:sup>
                        <m:r>
                          <a:rPr lang="de-DE" i="1" noProof="0">
                            <a:solidFill>
                              <a:srgbClr val="002060"/>
                            </a:solidFill>
                            <a:latin typeface="Cambria Math"/>
                          </a:rPr>
                          <m:t>2</m:t>
                        </m:r>
                      </m:sup>
                    </m:sSup>
                  </m:oMath>
                </a14:m>
                <a:endParaRPr lang="de-DE" noProof="0" dirty="0">
                  <a:solidFill>
                    <a:srgbClr val="002060"/>
                  </a:solidFill>
                </a:endParaRPr>
              </a:p>
              <a:p>
                <a:pPr lvl="1"/>
                <a14:m>
                  <m:oMath xmlns:m="http://schemas.openxmlformats.org/officeDocument/2006/math">
                    <m:r>
                      <a:rPr lang="de-DE" i="1" noProof="0">
                        <a:solidFill>
                          <a:srgbClr val="002060"/>
                        </a:solidFill>
                        <a:latin typeface="Cambria Math"/>
                      </a:rPr>
                      <m:t>𝐹</m:t>
                    </m:r>
                    <m:r>
                      <a:rPr lang="de-DE" i="1" noProof="0">
                        <a:solidFill>
                          <a:srgbClr val="002060"/>
                        </a:solidFill>
                        <a:latin typeface="Cambria Math"/>
                      </a:rPr>
                      <m:t> ~ </m:t>
                    </m:r>
                    <m:f>
                      <m:fPr>
                        <m:ctrlPr>
                          <a:rPr lang="de-DE" i="1" noProof="0">
                            <a:solidFill>
                              <a:srgbClr val="002060"/>
                            </a:solidFill>
                            <a:latin typeface="Cambria Math" panose="02040503050406030204" pitchFamily="18" charset="0"/>
                          </a:rPr>
                        </m:ctrlPr>
                      </m:fPr>
                      <m:num>
                        <m:r>
                          <a:rPr lang="de-DE" i="1" noProof="0">
                            <a:solidFill>
                              <a:srgbClr val="002060"/>
                            </a:solidFill>
                            <a:latin typeface="Cambria Math"/>
                          </a:rPr>
                          <m:t>1</m:t>
                        </m:r>
                      </m:num>
                      <m:den>
                        <m:r>
                          <a:rPr lang="de-DE" i="1" noProof="0">
                            <a:solidFill>
                              <a:srgbClr val="002060"/>
                            </a:solidFill>
                            <a:latin typeface="Cambria Math"/>
                          </a:rPr>
                          <m:t>4 </m:t>
                        </m:r>
                        <m:r>
                          <m:rPr>
                            <m:sty m:val="p"/>
                          </m:rPr>
                          <a:rPr lang="de-DE" i="0" noProof="0">
                            <a:solidFill>
                              <a:srgbClr val="002060"/>
                            </a:solidFill>
                            <a:latin typeface="Cambria Math"/>
                            <a:ea typeface="Cambria Math"/>
                          </a:rPr>
                          <m:t>π</m:t>
                        </m:r>
                        <m:r>
                          <a:rPr lang="de-DE" i="1" noProof="0">
                            <a:solidFill>
                              <a:srgbClr val="002060"/>
                            </a:solidFill>
                            <a:latin typeface="Cambria Math"/>
                            <a:ea typeface="Cambria Math"/>
                          </a:rPr>
                          <m:t> </m:t>
                        </m:r>
                        <m:sSup>
                          <m:sSupPr>
                            <m:ctrlPr>
                              <a:rPr lang="de-DE" i="1" noProof="0">
                                <a:solidFill>
                                  <a:srgbClr val="002060"/>
                                </a:solidFill>
                                <a:latin typeface="Cambria Math" panose="02040503050406030204" pitchFamily="18" charset="0"/>
                                <a:ea typeface="Cambria Math"/>
                              </a:rPr>
                            </m:ctrlPr>
                          </m:sSupPr>
                          <m:e>
                            <m:r>
                              <a:rPr lang="de-DE" i="1" noProof="0">
                                <a:solidFill>
                                  <a:srgbClr val="002060"/>
                                </a:solidFill>
                                <a:latin typeface="Cambria Math"/>
                                <a:ea typeface="Cambria Math"/>
                              </a:rPr>
                              <m:t>𝑟</m:t>
                            </m:r>
                          </m:e>
                          <m:sup>
                            <m:r>
                              <a:rPr lang="de-DE" i="1" noProof="0">
                                <a:solidFill>
                                  <a:srgbClr val="002060"/>
                                </a:solidFill>
                                <a:latin typeface="Cambria Math"/>
                                <a:ea typeface="Cambria Math"/>
                              </a:rPr>
                              <m:t>2</m:t>
                            </m:r>
                          </m:sup>
                        </m:sSup>
                      </m:den>
                    </m:f>
                  </m:oMath>
                </a14:m>
                <a:endParaRPr lang="de-DE" noProof="0" dirty="0">
                  <a:solidFill>
                    <a:srgbClr val="002060"/>
                  </a:solidFill>
                </a:endParaRPr>
              </a:p>
              <a:p>
                <a:r>
                  <a:rPr lang="de-DE" sz="2000" noProof="0" dirty="0"/>
                  <a:t>Stimmt bei </a:t>
                </a:r>
              </a:p>
              <a:p>
                <a:pPr lvl="1"/>
                <a14:m>
                  <m:oMath xmlns:m="http://schemas.openxmlformats.org/officeDocument/2006/math">
                    <m:sSub>
                      <m:sSubPr>
                        <m:ctrlPr>
                          <a:rPr lang="de-DE" i="1" noProof="0">
                            <a:latin typeface="Cambria Math" panose="02040503050406030204" pitchFamily="18" charset="0"/>
                          </a:rPr>
                        </m:ctrlPr>
                      </m:sSubPr>
                      <m:e>
                        <m:r>
                          <a:rPr lang="de-DE" noProof="0">
                            <a:latin typeface="Cambria Math"/>
                          </a:rPr>
                          <m:t>𝐹</m:t>
                        </m:r>
                      </m:e>
                      <m:sub>
                        <m:r>
                          <m:rPr>
                            <m:sty m:val="p"/>
                          </m:rPr>
                          <a:rPr lang="de-DE" i="0" noProof="0">
                            <a:latin typeface="Cambria Math"/>
                          </a:rPr>
                          <m:t>C</m:t>
                        </m:r>
                      </m:sub>
                    </m:sSub>
                    <m:r>
                      <a:rPr lang="de-DE" noProof="0">
                        <a:latin typeface="Cambria Math"/>
                      </a:rPr>
                      <m:t>= </m:t>
                    </m:r>
                    <m:sSub>
                      <m:sSubPr>
                        <m:ctrlPr>
                          <a:rPr lang="de-DE" i="1" noProof="0">
                            <a:latin typeface="Cambria Math" panose="02040503050406030204" pitchFamily="18" charset="0"/>
                          </a:rPr>
                        </m:ctrlPr>
                      </m:sSubPr>
                      <m:e>
                        <m:r>
                          <a:rPr lang="de-DE" noProof="0">
                            <a:latin typeface="Cambria Math"/>
                          </a:rPr>
                          <m:t>ħ</m:t>
                        </m:r>
                        <m:r>
                          <a:rPr lang="de-DE" b="0" i="0" noProof="0" smtClean="0">
                            <a:latin typeface="Cambria Math" panose="02040503050406030204" pitchFamily="18" charset="0"/>
                          </a:rPr>
                          <m:t> </m:t>
                        </m:r>
                        <m:r>
                          <m:rPr>
                            <m:sty m:val="p"/>
                          </m:rPr>
                          <a:rPr lang="de-DE" i="0" noProof="0">
                            <a:latin typeface="Cambria Math"/>
                          </a:rPr>
                          <m:t>c</m:t>
                        </m:r>
                        <m:r>
                          <a:rPr lang="de-DE" b="0" i="0" noProof="0" smtClean="0">
                            <a:latin typeface="Cambria Math" panose="02040503050406030204" pitchFamily="18" charset="0"/>
                          </a:rPr>
                          <m:t> </m:t>
                        </m:r>
                        <m:r>
                          <a:rPr lang="de-DE" noProof="0">
                            <a:latin typeface="Cambria Math"/>
                          </a:rPr>
                          <m:t>𝛼</m:t>
                        </m:r>
                      </m:e>
                      <m:sub>
                        <m:r>
                          <a:rPr lang="de-DE" noProof="0">
                            <a:latin typeface="Cambria Math"/>
                          </a:rPr>
                          <m:t>𝑒𝑚</m:t>
                        </m:r>
                      </m:sub>
                    </m:sSub>
                    <m:f>
                      <m:fPr>
                        <m:ctrlPr>
                          <a:rPr lang="de-DE" i="1" noProof="0">
                            <a:latin typeface="Cambria Math" panose="02040503050406030204" pitchFamily="18" charset="0"/>
                          </a:rPr>
                        </m:ctrlPr>
                      </m:fPr>
                      <m:num>
                        <m:sSub>
                          <m:sSubPr>
                            <m:ctrlPr>
                              <a:rPr lang="de-DE" i="1" noProof="0">
                                <a:latin typeface="Cambria Math" panose="02040503050406030204" pitchFamily="18" charset="0"/>
                              </a:rPr>
                            </m:ctrlPr>
                          </m:sSubPr>
                          <m:e>
                            <m:r>
                              <a:rPr lang="de-DE" i="1" noProof="0">
                                <a:latin typeface="Cambria Math" panose="02040503050406030204" pitchFamily="18" charset="0"/>
                              </a:rPr>
                              <m:t>𝑍</m:t>
                            </m:r>
                          </m:e>
                          <m:sub>
                            <m:r>
                              <a:rPr lang="de-DE" noProof="0">
                                <a:latin typeface="Cambria Math"/>
                              </a:rPr>
                              <m:t>1</m:t>
                            </m:r>
                          </m:sub>
                        </m:sSub>
                        <m:sSub>
                          <m:sSubPr>
                            <m:ctrlPr>
                              <a:rPr lang="de-DE" i="1" noProof="0">
                                <a:latin typeface="Cambria Math" panose="02040503050406030204" pitchFamily="18" charset="0"/>
                              </a:rPr>
                            </m:ctrlPr>
                          </m:sSubPr>
                          <m:e>
                            <m:r>
                              <a:rPr lang="de-DE" i="1" noProof="0">
                                <a:latin typeface="Cambria Math" panose="02040503050406030204" pitchFamily="18" charset="0"/>
                              </a:rPr>
                              <m:t>𝑍</m:t>
                            </m:r>
                          </m:e>
                          <m:sub>
                            <m:r>
                              <a:rPr lang="de-DE" noProof="0">
                                <a:latin typeface="Cambria Math"/>
                              </a:rPr>
                              <m:t>2</m:t>
                            </m:r>
                          </m:sub>
                        </m:sSub>
                      </m:num>
                      <m:den>
                        <m:sSup>
                          <m:sSupPr>
                            <m:ctrlPr>
                              <a:rPr lang="de-DE" i="1" noProof="0">
                                <a:latin typeface="Cambria Math" panose="02040503050406030204" pitchFamily="18" charset="0"/>
                              </a:rPr>
                            </m:ctrlPr>
                          </m:sSupPr>
                          <m:e>
                            <m:r>
                              <a:rPr lang="de-DE" noProof="0">
                                <a:latin typeface="Cambria Math"/>
                              </a:rPr>
                              <m:t>𝑟</m:t>
                            </m:r>
                          </m:e>
                          <m:sup>
                            <m:r>
                              <a:rPr lang="de-DE" noProof="0">
                                <a:latin typeface="Cambria Math"/>
                              </a:rPr>
                              <m:t>2</m:t>
                            </m:r>
                          </m:sup>
                        </m:sSup>
                      </m:den>
                    </m:f>
                  </m:oMath>
                </a14:m>
                <a:endParaRPr lang="de-DE" noProof="0" dirty="0"/>
              </a:p>
              <a:p>
                <a:pPr marL="0" indent="0">
                  <a:buNone/>
                </a:pPr>
                <a:endParaRPr lang="de-DE" noProof="0" dirty="0">
                  <a:solidFill>
                    <a:srgbClr val="002060"/>
                  </a:solidFill>
                </a:endParaRPr>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566" t="-1387"/>
                </a:stretch>
              </a:blipFill>
            </p:spPr>
            <p:txBody>
              <a:bodyPr/>
              <a:lstStyle/>
              <a:p>
                <a:r>
                  <a:rPr lang="de-DE">
                    <a:noFill/>
                  </a:rPr>
                  <a:t> </a:t>
                </a:r>
              </a:p>
            </p:txBody>
          </p:sp>
        </mc:Fallback>
      </mc:AlternateContent>
      <p:sp>
        <p:nvSpPr>
          <p:cNvPr id="8" name="Datumsplatzhalter 7"/>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grpSp>
        <p:nvGrpSpPr>
          <p:cNvPr id="51" name="Gruppieren 50">
            <a:extLst>
              <a:ext uri="{FF2B5EF4-FFF2-40B4-BE49-F238E27FC236}">
                <a16:creationId xmlns:a16="http://schemas.microsoft.com/office/drawing/2014/main" id="{12995592-C242-4272-9AF9-B14C967B9A03}"/>
              </a:ext>
            </a:extLst>
          </p:cNvPr>
          <p:cNvGrpSpPr/>
          <p:nvPr/>
        </p:nvGrpSpPr>
        <p:grpSpPr>
          <a:xfrm>
            <a:off x="5787016" y="3181810"/>
            <a:ext cx="2880320" cy="2854335"/>
            <a:chOff x="2699792" y="3140968"/>
            <a:chExt cx="2880320" cy="2854335"/>
          </a:xfrm>
        </p:grpSpPr>
        <p:sp>
          <p:nvSpPr>
            <p:cNvPr id="3" name="Ellipse 2">
              <a:extLst>
                <a:ext uri="{FF2B5EF4-FFF2-40B4-BE49-F238E27FC236}">
                  <a16:creationId xmlns:a16="http://schemas.microsoft.com/office/drawing/2014/main" id="{546DEC33-C722-42E5-B9D8-DF47F3EFF733}"/>
                </a:ext>
              </a:extLst>
            </p:cNvPr>
            <p:cNvSpPr>
              <a:spLocks noChangeAspect="1"/>
            </p:cNvSpPr>
            <p:nvPr/>
          </p:nvSpPr>
          <p:spPr>
            <a:xfrm>
              <a:off x="2843808" y="3298616"/>
              <a:ext cx="2520280" cy="252000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16" name="Gerader Verbinder 15">
              <a:extLst>
                <a:ext uri="{FF2B5EF4-FFF2-40B4-BE49-F238E27FC236}">
                  <a16:creationId xmlns:a16="http://schemas.microsoft.com/office/drawing/2014/main" id="{EA1DB762-7556-43D0-86E9-76A276602DC4}"/>
                </a:ext>
              </a:extLst>
            </p:cNvPr>
            <p:cNvCxnSpPr>
              <a:cxnSpLocks/>
            </p:cNvCxnSpPr>
            <p:nvPr/>
          </p:nvCxnSpPr>
          <p:spPr>
            <a:xfrm flipV="1">
              <a:off x="2699792" y="4558617"/>
              <a:ext cx="2880320" cy="0"/>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18" name="Gerader Verbinder 17">
              <a:extLst>
                <a:ext uri="{FF2B5EF4-FFF2-40B4-BE49-F238E27FC236}">
                  <a16:creationId xmlns:a16="http://schemas.microsoft.com/office/drawing/2014/main" id="{44A70139-9552-4B3F-898A-41DEDDEE6393}"/>
                </a:ext>
              </a:extLst>
            </p:cNvPr>
            <p:cNvCxnSpPr>
              <a:cxnSpLocks/>
            </p:cNvCxnSpPr>
            <p:nvPr/>
          </p:nvCxnSpPr>
          <p:spPr>
            <a:xfrm flipH="1" flipV="1">
              <a:off x="4103948" y="3140968"/>
              <a:ext cx="36004" cy="2854335"/>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sp>
          <p:nvSpPr>
            <p:cNvPr id="21" name="Ellipse 20">
              <a:extLst>
                <a:ext uri="{FF2B5EF4-FFF2-40B4-BE49-F238E27FC236}">
                  <a16:creationId xmlns:a16="http://schemas.microsoft.com/office/drawing/2014/main" id="{06BA1F04-B5E0-4F83-9967-639725082A1C}"/>
                </a:ext>
              </a:extLst>
            </p:cNvPr>
            <p:cNvSpPr>
              <a:spLocks noChangeAspect="1"/>
            </p:cNvSpPr>
            <p:nvPr/>
          </p:nvSpPr>
          <p:spPr>
            <a:xfrm>
              <a:off x="3023828" y="3478616"/>
              <a:ext cx="2160240" cy="216000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2" name="Ellipse 21">
              <a:extLst>
                <a:ext uri="{FF2B5EF4-FFF2-40B4-BE49-F238E27FC236}">
                  <a16:creationId xmlns:a16="http://schemas.microsoft.com/office/drawing/2014/main" id="{A99B3851-FBE2-47EF-9D69-9831F352505B}"/>
                </a:ext>
              </a:extLst>
            </p:cNvPr>
            <p:cNvSpPr>
              <a:spLocks noChangeAspect="1"/>
            </p:cNvSpPr>
            <p:nvPr/>
          </p:nvSpPr>
          <p:spPr>
            <a:xfrm>
              <a:off x="3203848" y="3658616"/>
              <a:ext cx="1796099" cy="1795899"/>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3" name="Ellipse 22">
              <a:extLst>
                <a:ext uri="{FF2B5EF4-FFF2-40B4-BE49-F238E27FC236}">
                  <a16:creationId xmlns:a16="http://schemas.microsoft.com/office/drawing/2014/main" id="{57DAB37B-4797-4534-AE4A-48582FA57FAA}"/>
                </a:ext>
              </a:extLst>
            </p:cNvPr>
            <p:cNvSpPr>
              <a:spLocks noChangeAspect="1"/>
            </p:cNvSpPr>
            <p:nvPr/>
          </p:nvSpPr>
          <p:spPr>
            <a:xfrm>
              <a:off x="3383869" y="3838617"/>
              <a:ext cx="1404155" cy="1403999"/>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4" name="Ellipse 23">
              <a:extLst>
                <a:ext uri="{FF2B5EF4-FFF2-40B4-BE49-F238E27FC236}">
                  <a16:creationId xmlns:a16="http://schemas.microsoft.com/office/drawing/2014/main" id="{7EBFA344-9762-4238-AA30-3C0B0D99633A}"/>
                </a:ext>
              </a:extLst>
            </p:cNvPr>
            <p:cNvSpPr>
              <a:spLocks noChangeAspect="1"/>
            </p:cNvSpPr>
            <p:nvPr/>
          </p:nvSpPr>
          <p:spPr>
            <a:xfrm>
              <a:off x="3586082" y="4009895"/>
              <a:ext cx="1035731" cy="1035616"/>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5" name="Ellipse 24">
              <a:extLst>
                <a:ext uri="{FF2B5EF4-FFF2-40B4-BE49-F238E27FC236}">
                  <a16:creationId xmlns:a16="http://schemas.microsoft.com/office/drawing/2014/main" id="{AAE57928-0723-48F8-A110-196DD99B3027}"/>
                </a:ext>
              </a:extLst>
            </p:cNvPr>
            <p:cNvSpPr>
              <a:spLocks noChangeAspect="1"/>
            </p:cNvSpPr>
            <p:nvPr/>
          </p:nvSpPr>
          <p:spPr>
            <a:xfrm>
              <a:off x="3738483" y="4162295"/>
              <a:ext cx="716236" cy="716156"/>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26" name="Ellipse 25">
              <a:extLst>
                <a:ext uri="{FF2B5EF4-FFF2-40B4-BE49-F238E27FC236}">
                  <a16:creationId xmlns:a16="http://schemas.microsoft.com/office/drawing/2014/main" id="{909EC098-B493-4A98-B13E-453ECCC7B4DE}"/>
                </a:ext>
              </a:extLst>
            </p:cNvPr>
            <p:cNvSpPr>
              <a:spLocks noChangeAspect="1"/>
            </p:cNvSpPr>
            <p:nvPr/>
          </p:nvSpPr>
          <p:spPr>
            <a:xfrm>
              <a:off x="3890884" y="4314695"/>
              <a:ext cx="419787" cy="419740"/>
            </a:xfrm>
            <a:prstGeom prst="ellipse">
              <a:avLst/>
            </a:prstGeom>
            <a:noFill/>
            <a:ln>
              <a:solidFill>
                <a:srgbClr val="CDC30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31" name="Gerader Verbinder 30">
              <a:extLst>
                <a:ext uri="{FF2B5EF4-FFF2-40B4-BE49-F238E27FC236}">
                  <a16:creationId xmlns:a16="http://schemas.microsoft.com/office/drawing/2014/main" id="{2372A459-8ADE-420A-B1D2-BD47BDABCEBC}"/>
                </a:ext>
              </a:extLst>
            </p:cNvPr>
            <p:cNvCxnSpPr>
              <a:cxnSpLocks/>
            </p:cNvCxnSpPr>
            <p:nvPr/>
          </p:nvCxnSpPr>
          <p:spPr>
            <a:xfrm flipV="1">
              <a:off x="3347864" y="3319908"/>
              <a:ext cx="1544071" cy="2462924"/>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5" name="Gerader Verbinder 34">
              <a:extLst>
                <a:ext uri="{FF2B5EF4-FFF2-40B4-BE49-F238E27FC236}">
                  <a16:creationId xmlns:a16="http://schemas.microsoft.com/office/drawing/2014/main" id="{86631EE9-41FF-4717-A86E-CB45C363B19F}"/>
                </a:ext>
              </a:extLst>
            </p:cNvPr>
            <p:cNvCxnSpPr>
              <a:cxnSpLocks/>
            </p:cNvCxnSpPr>
            <p:nvPr/>
          </p:nvCxnSpPr>
          <p:spPr>
            <a:xfrm>
              <a:off x="3491880" y="3374967"/>
              <a:ext cx="1280193" cy="2421297"/>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8" name="Gerader Verbinder 37">
              <a:extLst>
                <a:ext uri="{FF2B5EF4-FFF2-40B4-BE49-F238E27FC236}">
                  <a16:creationId xmlns:a16="http://schemas.microsoft.com/office/drawing/2014/main" id="{BFF44803-84B6-49FE-BD52-EC6434DC1B61}"/>
                </a:ext>
              </a:extLst>
            </p:cNvPr>
            <p:cNvCxnSpPr>
              <a:cxnSpLocks/>
            </p:cNvCxnSpPr>
            <p:nvPr/>
          </p:nvCxnSpPr>
          <p:spPr>
            <a:xfrm flipV="1">
              <a:off x="2906712" y="3862213"/>
              <a:ext cx="2448272" cy="1372278"/>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44" name="Gerader Verbinder 43">
              <a:extLst>
                <a:ext uri="{FF2B5EF4-FFF2-40B4-BE49-F238E27FC236}">
                  <a16:creationId xmlns:a16="http://schemas.microsoft.com/office/drawing/2014/main" id="{54FC71A0-C7E2-47B2-96DF-246D9C6F8389}"/>
                </a:ext>
              </a:extLst>
            </p:cNvPr>
            <p:cNvCxnSpPr>
              <a:cxnSpLocks/>
            </p:cNvCxnSpPr>
            <p:nvPr/>
          </p:nvCxnSpPr>
          <p:spPr>
            <a:xfrm>
              <a:off x="2915816" y="3870339"/>
              <a:ext cx="2412268" cy="1372277"/>
            </a:xfrm>
            <a:prstGeom prst="line">
              <a:avLst/>
            </a:prstGeom>
            <a:ln>
              <a:solidFill>
                <a:srgbClr val="013476"/>
              </a:solidFill>
            </a:ln>
          </p:spPr>
          <p:style>
            <a:lnRef idx="1">
              <a:schemeClr val="accent1"/>
            </a:lnRef>
            <a:fillRef idx="0">
              <a:schemeClr val="accent1"/>
            </a:fillRef>
            <a:effectRef idx="0">
              <a:schemeClr val="accent1"/>
            </a:effectRef>
            <a:fontRef idx="minor">
              <a:schemeClr val="tx1"/>
            </a:fontRef>
          </p:style>
        </p:cxnSp>
        <p:sp>
          <p:nvSpPr>
            <p:cNvPr id="49" name="Ellipse 48">
              <a:extLst>
                <a:ext uri="{FF2B5EF4-FFF2-40B4-BE49-F238E27FC236}">
                  <a16:creationId xmlns:a16="http://schemas.microsoft.com/office/drawing/2014/main" id="{03011ACC-5C3D-4D6C-8AA0-D922EC60A270}"/>
                </a:ext>
              </a:extLst>
            </p:cNvPr>
            <p:cNvSpPr>
              <a:spLocks noChangeAspect="1"/>
            </p:cNvSpPr>
            <p:nvPr/>
          </p:nvSpPr>
          <p:spPr>
            <a:xfrm>
              <a:off x="4074996" y="4503454"/>
              <a:ext cx="89805" cy="89795"/>
            </a:xfrm>
            <a:prstGeom prst="ellipse">
              <a:avLst/>
            </a:prstGeom>
            <a:solidFill>
              <a:srgbClr val="013476"/>
            </a:solidFill>
            <a:ln>
              <a:no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grpSp>
      <p:cxnSp>
        <p:nvCxnSpPr>
          <p:cNvPr id="15" name="Gerader Verbinder 14"/>
          <p:cNvCxnSpPr/>
          <p:nvPr/>
        </p:nvCxnSpPr>
        <p:spPr>
          <a:xfrm flipV="1">
            <a:off x="4436342" y="5843123"/>
            <a:ext cx="583899" cy="0"/>
          </a:xfrm>
          <a:prstGeom prst="line">
            <a:avLst/>
          </a:prstGeom>
          <a:ln w="12700">
            <a:solidFill>
              <a:srgbClr val="013476"/>
            </a:solidFill>
          </a:ln>
        </p:spPr>
        <p:style>
          <a:lnRef idx="1">
            <a:schemeClr val="accent1"/>
          </a:lnRef>
          <a:fillRef idx="0">
            <a:schemeClr val="accent1"/>
          </a:fillRef>
          <a:effectRef idx="0">
            <a:schemeClr val="accent1"/>
          </a:effectRef>
          <a:fontRef idx="minor">
            <a:schemeClr val="tx1"/>
          </a:fontRef>
        </p:style>
      </p:cxnSp>
      <p:cxnSp>
        <p:nvCxnSpPr>
          <p:cNvPr id="36" name="Gerader Verbinder 35"/>
          <p:cNvCxnSpPr/>
          <p:nvPr/>
        </p:nvCxnSpPr>
        <p:spPr>
          <a:xfrm flipV="1">
            <a:off x="4436342" y="6121915"/>
            <a:ext cx="583899" cy="0"/>
          </a:xfrm>
          <a:prstGeom prst="line">
            <a:avLst/>
          </a:prstGeom>
          <a:ln w="12700">
            <a:solidFill>
              <a:srgbClr val="CDC301"/>
            </a:solidFill>
            <a:prstDash val="lgDash"/>
          </a:ln>
        </p:spPr>
        <p:style>
          <a:lnRef idx="1">
            <a:schemeClr val="accent1"/>
          </a:lnRef>
          <a:fillRef idx="0">
            <a:schemeClr val="accent1"/>
          </a:fillRef>
          <a:effectRef idx="0">
            <a:schemeClr val="accent1"/>
          </a:effectRef>
          <a:fontRef idx="minor">
            <a:schemeClr val="tx1"/>
          </a:fontRef>
        </p:style>
      </p:cxnSp>
      <p:sp>
        <p:nvSpPr>
          <p:cNvPr id="30" name="Textfeld 29"/>
          <p:cNvSpPr txBox="1"/>
          <p:nvPr/>
        </p:nvSpPr>
        <p:spPr>
          <a:xfrm>
            <a:off x="5092249" y="5683530"/>
            <a:ext cx="851515" cy="286232"/>
          </a:xfrm>
          <a:prstGeom prst="rect">
            <a:avLst/>
          </a:prstGeom>
          <a:noFill/>
        </p:spPr>
        <p:txBody>
          <a:bodyPr wrap="none" rtlCol="0">
            <a:spAutoFit/>
          </a:bodyPr>
          <a:lstStyle/>
          <a:p>
            <a:pPr>
              <a:lnSpc>
                <a:spcPct val="90000"/>
              </a:lnSpc>
              <a:spcBef>
                <a:spcPts val="1000"/>
              </a:spcBef>
              <a:buClr>
                <a:srgbClr val="CCCC00"/>
              </a:buClr>
              <a:buSzPct val="90000"/>
            </a:pPr>
            <a:r>
              <a:rPr lang="de-DE" sz="1400">
                <a:solidFill>
                  <a:srgbClr val="002060"/>
                </a:solidFill>
                <a:latin typeface="Arial" panose="020B0604020202020204" pitchFamily="34" charset="0"/>
                <a:cs typeface="Arial" panose="020B0604020202020204" pitchFamily="34" charset="0"/>
              </a:rPr>
              <a:t>Feldlinie</a:t>
            </a:r>
            <a:endParaRPr lang="de-DE" sz="2400">
              <a:solidFill>
                <a:srgbClr val="002060"/>
              </a:solidFill>
              <a:latin typeface="Arial" panose="020B0604020202020204" pitchFamily="34" charset="0"/>
              <a:cs typeface="Arial" panose="020B0604020202020204" pitchFamily="34" charset="0"/>
            </a:endParaRPr>
          </a:p>
        </p:txBody>
      </p:sp>
      <p:sp>
        <p:nvSpPr>
          <p:cNvPr id="39" name="Textfeld 38"/>
          <p:cNvSpPr txBox="1"/>
          <p:nvPr/>
        </p:nvSpPr>
        <p:spPr>
          <a:xfrm>
            <a:off x="5094087" y="5941352"/>
            <a:ext cx="1588897" cy="286232"/>
          </a:xfrm>
          <a:prstGeom prst="rect">
            <a:avLst/>
          </a:prstGeom>
          <a:noFill/>
        </p:spPr>
        <p:txBody>
          <a:bodyPr wrap="none" rtlCol="0">
            <a:spAutoFit/>
          </a:bodyPr>
          <a:lstStyle/>
          <a:p>
            <a:pPr>
              <a:lnSpc>
                <a:spcPct val="90000"/>
              </a:lnSpc>
              <a:spcBef>
                <a:spcPts val="1000"/>
              </a:spcBef>
              <a:buClr>
                <a:srgbClr val="CCCC00"/>
              </a:buClr>
              <a:buSzPct val="90000"/>
            </a:pPr>
            <a:r>
              <a:rPr lang="de-DE" sz="1400" err="1">
                <a:solidFill>
                  <a:srgbClr val="002060"/>
                </a:solidFill>
                <a:latin typeface="Arial" panose="020B0604020202020204" pitchFamily="34" charset="0"/>
                <a:cs typeface="Arial" panose="020B0604020202020204" pitchFamily="34" charset="0"/>
              </a:rPr>
              <a:t>Äquipotentiallinie</a:t>
            </a:r>
            <a:endParaRPr lang="de-DE" sz="2400">
              <a:solidFill>
                <a:srgbClr val="00206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9329632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Schwierigkeiten des Feldlinienbilds</a:t>
            </a:r>
          </a:p>
        </p:txBody>
      </p:sp>
      <p:sp>
        <p:nvSpPr>
          <p:cNvPr id="15" name="Foliennummernplatzhalter 14"/>
          <p:cNvSpPr>
            <a:spLocks noGrp="1"/>
          </p:cNvSpPr>
          <p:nvPr>
            <p:ph type="sldNum" sz="quarter" idx="12"/>
          </p:nvPr>
        </p:nvSpPr>
        <p:spPr/>
        <p:txBody>
          <a:bodyPr/>
          <a:lstStyle/>
          <a:p>
            <a:fld id="{13EBA283-81CD-428D-9703-4AE41BDC50AA}" type="slidenum">
              <a:rPr lang="de-DE" smtClean="0"/>
              <a:pPr/>
              <a:t>41</a:t>
            </a:fld>
            <a:endParaRPr lang="de-DE"/>
          </a:p>
        </p:txBody>
      </p:sp>
      <p:sp>
        <p:nvSpPr>
          <p:cNvPr id="4" name="Textplatzhalter 3"/>
          <p:cNvSpPr>
            <a:spLocks noGrp="1"/>
          </p:cNvSpPr>
          <p:nvPr>
            <p:ph type="body" idx="1"/>
          </p:nvPr>
        </p:nvSpPr>
        <p:spPr>
          <a:xfrm>
            <a:off x="802506" y="2026595"/>
            <a:ext cx="7538988" cy="3956805"/>
          </a:xfrm>
        </p:spPr>
        <p:txBody>
          <a:bodyPr/>
          <a:lstStyle/>
          <a:p>
            <a:r>
              <a:rPr lang="de-DE" sz="2000" noProof="0" dirty="0"/>
              <a:t>Stark 	</a:t>
            </a:r>
            <a:r>
              <a:rPr lang="de-DE" sz="1600" noProof="0" dirty="0"/>
              <a:t>				</a:t>
            </a:r>
          </a:p>
          <a:p>
            <a:pPr lvl="1"/>
            <a:r>
              <a:rPr lang="de-DE" noProof="0" dirty="0"/>
              <a:t>Kraft linear → </a:t>
            </a:r>
            <a:br>
              <a:rPr lang="de-DE" noProof="0" dirty="0"/>
            </a:br>
            <a:r>
              <a:rPr lang="de-DE" noProof="0" dirty="0"/>
              <a:t>Feldliniendichte wird konstant 		</a:t>
            </a:r>
          </a:p>
          <a:p>
            <a:pPr lvl="1"/>
            <a:r>
              <a:rPr lang="de-DE" noProof="0" dirty="0"/>
              <a:t>Feldlinien entstehen spontan</a:t>
            </a:r>
            <a:r>
              <a:rPr lang="de-DE" sz="1800" noProof="0" dirty="0"/>
              <a:t>		</a:t>
            </a:r>
          </a:p>
        </p:txBody>
      </p:sp>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cxnSp>
        <p:nvCxnSpPr>
          <p:cNvPr id="43" name="Gerader Verbinder 42"/>
          <p:cNvCxnSpPr/>
          <p:nvPr/>
        </p:nvCxnSpPr>
        <p:spPr>
          <a:xfrm flipV="1">
            <a:off x="8884214" y="4735465"/>
            <a:ext cx="919034" cy="970702"/>
          </a:xfrm>
          <a:prstGeom prst="line">
            <a:avLst/>
          </a:prstGeom>
        </p:spPr>
        <p:style>
          <a:lnRef idx="1">
            <a:schemeClr val="accent1"/>
          </a:lnRef>
          <a:fillRef idx="0">
            <a:schemeClr val="accent1"/>
          </a:fillRef>
          <a:effectRef idx="0">
            <a:schemeClr val="accent1"/>
          </a:effectRef>
          <a:fontRef idx="minor">
            <a:schemeClr val="tx1"/>
          </a:fontRef>
        </p:style>
      </p:cxnSp>
      <p:sp>
        <p:nvSpPr>
          <p:cNvPr id="44" name="Textplatzhalter 3"/>
          <p:cNvSpPr txBox="1">
            <a:spLocks/>
          </p:cNvSpPr>
          <p:nvPr/>
        </p:nvSpPr>
        <p:spPr>
          <a:xfrm>
            <a:off x="4627302" y="2050850"/>
            <a:ext cx="7538988" cy="39568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13476"/>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13476"/>
              </a:buClr>
              <a:buSzPct val="120000"/>
              <a:buFont typeface="Wingdings" panose="05000000000000000000" pitchFamily="2" charset="2"/>
              <a:buChar char="§"/>
              <a:defRPr lang="de-DE" sz="2000" kern="1200">
                <a:solidFill>
                  <a:srgbClr val="013476"/>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13476"/>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r>
              <a:rPr lang="de-DE" sz="2000" dirty="0">
                <a:latin typeface="Arial" panose="020B0604020202020204" pitchFamily="34" charset="0"/>
                <a:cs typeface="Arial" panose="020B0604020202020204" pitchFamily="34" charset="0"/>
              </a:rPr>
              <a:t>Schwach</a:t>
            </a:r>
          </a:p>
          <a:p>
            <a:pPr lvl="1"/>
            <a:r>
              <a:rPr lang="de-DE" dirty="0">
                <a:latin typeface="Arial" panose="020B0604020202020204" pitchFamily="34" charset="0"/>
                <a:cs typeface="Arial" panose="020B0604020202020204" pitchFamily="34" charset="0"/>
              </a:rPr>
              <a:t>Kraft strebt rasch gegen Null	</a:t>
            </a:r>
          </a:p>
          <a:p>
            <a:pPr lvl="1"/>
            <a:r>
              <a:rPr lang="de-DE" dirty="0">
                <a:latin typeface="Arial" panose="020B0604020202020204" pitchFamily="34" charset="0"/>
                <a:cs typeface="Arial" panose="020B0604020202020204" pitchFamily="34" charset="0"/>
              </a:rPr>
              <a:t>Feldlinien enden „im Nichts“</a:t>
            </a:r>
          </a:p>
        </p:txBody>
      </p:sp>
      <p:grpSp>
        <p:nvGrpSpPr>
          <p:cNvPr id="131" name="Gruppieren 130"/>
          <p:cNvGrpSpPr/>
          <p:nvPr/>
        </p:nvGrpSpPr>
        <p:grpSpPr>
          <a:xfrm>
            <a:off x="2051720" y="4068688"/>
            <a:ext cx="2168624" cy="2168624"/>
            <a:chOff x="2051720" y="4068688"/>
            <a:chExt cx="2168624" cy="2168624"/>
          </a:xfrm>
        </p:grpSpPr>
        <p:sp>
          <p:nvSpPr>
            <p:cNvPr id="132" name="Ellipse 131"/>
            <p:cNvSpPr/>
            <p:nvPr/>
          </p:nvSpPr>
          <p:spPr>
            <a:xfrm>
              <a:off x="3068216" y="5076800"/>
              <a:ext cx="144016" cy="144016"/>
            </a:xfrm>
            <a:prstGeom prst="ellipse">
              <a:avLst/>
            </a:prstGeom>
            <a:solidFill>
              <a:srgbClr val="013476"/>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3" name="Ellipse 132"/>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4" name="Ellipse 133"/>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5" name="Ellipse 134"/>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36" name="Ellipse 135"/>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137" name="Gerader Verbinder 136"/>
          <p:cNvCxnSpPr/>
          <p:nvPr/>
        </p:nvCxnSpPr>
        <p:spPr>
          <a:xfrm>
            <a:off x="2195736" y="4137061"/>
            <a:ext cx="1872208" cy="1991256"/>
          </a:xfrm>
          <a:prstGeom prst="line">
            <a:avLst/>
          </a:prstGeom>
          <a:noFill/>
          <a:ln w="6350" cap="flat" cmpd="sng" algn="ctr">
            <a:solidFill>
              <a:srgbClr val="003477"/>
            </a:solidFill>
            <a:prstDash val="solid"/>
            <a:miter lim="800000"/>
          </a:ln>
          <a:effectLst/>
        </p:spPr>
      </p:cxnSp>
      <p:cxnSp>
        <p:nvCxnSpPr>
          <p:cNvPr id="138" name="Gerader Verbinder 137"/>
          <p:cNvCxnSpPr/>
          <p:nvPr/>
        </p:nvCxnSpPr>
        <p:spPr>
          <a:xfrm>
            <a:off x="3131840" y="3861048"/>
            <a:ext cx="0" cy="2592288"/>
          </a:xfrm>
          <a:prstGeom prst="line">
            <a:avLst/>
          </a:prstGeom>
          <a:noFill/>
          <a:ln w="6350" cap="flat" cmpd="sng" algn="ctr">
            <a:solidFill>
              <a:srgbClr val="003477"/>
            </a:solidFill>
            <a:prstDash val="solid"/>
            <a:miter lim="800000"/>
          </a:ln>
          <a:effectLst/>
        </p:spPr>
      </p:cxnSp>
      <p:cxnSp>
        <p:nvCxnSpPr>
          <p:cNvPr id="139" name="Gerader Verbinder 138"/>
          <p:cNvCxnSpPr/>
          <p:nvPr/>
        </p:nvCxnSpPr>
        <p:spPr>
          <a:xfrm flipV="1">
            <a:off x="1764064" y="5085184"/>
            <a:ext cx="2807936" cy="135632"/>
          </a:xfrm>
          <a:prstGeom prst="line">
            <a:avLst/>
          </a:prstGeom>
          <a:noFill/>
          <a:ln w="6350" cap="flat" cmpd="sng" algn="ctr">
            <a:solidFill>
              <a:srgbClr val="003477"/>
            </a:solidFill>
            <a:prstDash val="solid"/>
            <a:miter lim="800000"/>
          </a:ln>
          <a:effectLst/>
        </p:spPr>
      </p:cxnSp>
      <p:cxnSp>
        <p:nvCxnSpPr>
          <p:cNvPr id="140" name="Gerader Verbinder 139"/>
          <p:cNvCxnSpPr/>
          <p:nvPr/>
        </p:nvCxnSpPr>
        <p:spPr>
          <a:xfrm flipV="1">
            <a:off x="2195736" y="4137061"/>
            <a:ext cx="1872208" cy="2059629"/>
          </a:xfrm>
          <a:prstGeom prst="line">
            <a:avLst/>
          </a:prstGeom>
          <a:noFill/>
          <a:ln w="6350" cap="flat" cmpd="sng" algn="ctr">
            <a:solidFill>
              <a:srgbClr val="003477"/>
            </a:solidFill>
            <a:prstDash val="solid"/>
            <a:miter lim="800000"/>
          </a:ln>
          <a:effectLst/>
        </p:spPr>
      </p:cxnSp>
      <p:grpSp>
        <p:nvGrpSpPr>
          <p:cNvPr id="141" name="Gruppieren 140"/>
          <p:cNvGrpSpPr/>
          <p:nvPr/>
        </p:nvGrpSpPr>
        <p:grpSpPr>
          <a:xfrm>
            <a:off x="6011784" y="4140696"/>
            <a:ext cx="2168624" cy="2168624"/>
            <a:chOff x="2051720" y="4068688"/>
            <a:chExt cx="2168624" cy="2168624"/>
          </a:xfrm>
        </p:grpSpPr>
        <p:sp>
          <p:nvSpPr>
            <p:cNvPr id="142" name="Ellipse 141"/>
            <p:cNvSpPr/>
            <p:nvPr/>
          </p:nvSpPr>
          <p:spPr>
            <a:xfrm>
              <a:off x="3068216" y="5076800"/>
              <a:ext cx="144016" cy="144016"/>
            </a:xfrm>
            <a:prstGeom prst="ellipse">
              <a:avLst/>
            </a:prstGeom>
            <a:solidFill>
              <a:srgbClr val="003477"/>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3" name="Ellipse 142"/>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4" name="Ellipse 143"/>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5" name="Ellipse 144"/>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146" name="Ellipse 145"/>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147" name="Gerader Verbinder 146"/>
          <p:cNvCxnSpPr>
            <a:stCxn id="144" idx="1"/>
          </p:cNvCxnSpPr>
          <p:nvPr/>
        </p:nvCxnSpPr>
        <p:spPr>
          <a:xfrm>
            <a:off x="6736710" y="4865622"/>
            <a:ext cx="787618" cy="859299"/>
          </a:xfrm>
          <a:prstGeom prst="line">
            <a:avLst/>
          </a:prstGeom>
          <a:noFill/>
          <a:ln w="6350" cap="flat" cmpd="sng" algn="ctr">
            <a:solidFill>
              <a:srgbClr val="003477"/>
            </a:solidFill>
            <a:prstDash val="solid"/>
            <a:miter lim="800000"/>
          </a:ln>
          <a:effectLst/>
        </p:spPr>
      </p:cxnSp>
      <p:cxnSp>
        <p:nvCxnSpPr>
          <p:cNvPr id="148" name="Gerader Verbinder 147"/>
          <p:cNvCxnSpPr>
            <a:endCxn id="144" idx="4"/>
          </p:cNvCxnSpPr>
          <p:nvPr/>
        </p:nvCxnSpPr>
        <p:spPr>
          <a:xfrm>
            <a:off x="7094515" y="4644752"/>
            <a:ext cx="1581" cy="1088504"/>
          </a:xfrm>
          <a:prstGeom prst="line">
            <a:avLst/>
          </a:prstGeom>
          <a:noFill/>
          <a:ln w="6350" cap="flat" cmpd="sng" algn="ctr">
            <a:solidFill>
              <a:srgbClr val="003477"/>
            </a:solidFill>
            <a:prstDash val="solid"/>
            <a:miter lim="800000"/>
          </a:ln>
          <a:effectLst/>
        </p:spPr>
      </p:cxnSp>
      <p:cxnSp>
        <p:nvCxnSpPr>
          <p:cNvPr id="149" name="Gerader Verbinder 148"/>
          <p:cNvCxnSpPr/>
          <p:nvPr/>
        </p:nvCxnSpPr>
        <p:spPr>
          <a:xfrm flipV="1">
            <a:off x="6444208" y="5229200"/>
            <a:ext cx="1224136" cy="18706"/>
          </a:xfrm>
          <a:prstGeom prst="line">
            <a:avLst/>
          </a:prstGeom>
          <a:noFill/>
          <a:ln w="6350" cap="flat" cmpd="sng" algn="ctr">
            <a:solidFill>
              <a:srgbClr val="003477"/>
            </a:solidFill>
            <a:prstDash val="solid"/>
            <a:miter lim="800000"/>
          </a:ln>
          <a:effectLst/>
        </p:spPr>
      </p:cxnSp>
      <p:cxnSp>
        <p:nvCxnSpPr>
          <p:cNvPr id="150" name="Gerader Verbinder 149"/>
          <p:cNvCxnSpPr/>
          <p:nvPr/>
        </p:nvCxnSpPr>
        <p:spPr>
          <a:xfrm flipV="1">
            <a:off x="6660232" y="4716761"/>
            <a:ext cx="919034" cy="970702"/>
          </a:xfrm>
          <a:prstGeom prst="line">
            <a:avLst/>
          </a:prstGeom>
          <a:noFill/>
          <a:ln w="6350" cap="flat" cmpd="sng" algn="ctr">
            <a:solidFill>
              <a:srgbClr val="003477"/>
            </a:solidFill>
            <a:prstDash val="solid"/>
            <a:miter lim="800000"/>
          </a:ln>
          <a:effectLst/>
        </p:spPr>
      </p:cxnSp>
      <p:cxnSp>
        <p:nvCxnSpPr>
          <p:cNvPr id="151" name="Gerader Verbinder 150"/>
          <p:cNvCxnSpPr>
            <a:stCxn id="134" idx="0"/>
          </p:cNvCxnSpPr>
          <p:nvPr/>
        </p:nvCxnSpPr>
        <p:spPr>
          <a:xfrm flipV="1">
            <a:off x="3136032" y="3961659"/>
            <a:ext cx="470287" cy="683093"/>
          </a:xfrm>
          <a:prstGeom prst="line">
            <a:avLst/>
          </a:prstGeom>
          <a:noFill/>
          <a:ln w="6350" cap="flat" cmpd="sng" algn="ctr">
            <a:solidFill>
              <a:srgbClr val="003477"/>
            </a:solidFill>
            <a:prstDash val="solid"/>
            <a:miter lim="800000"/>
          </a:ln>
          <a:effectLst/>
        </p:spPr>
      </p:cxnSp>
      <p:cxnSp>
        <p:nvCxnSpPr>
          <p:cNvPr id="152" name="Gerader Verbinder 151"/>
          <p:cNvCxnSpPr/>
          <p:nvPr/>
        </p:nvCxnSpPr>
        <p:spPr>
          <a:xfrm flipH="1" flipV="1">
            <a:off x="1924589" y="4428729"/>
            <a:ext cx="627451" cy="102400"/>
          </a:xfrm>
          <a:prstGeom prst="line">
            <a:avLst/>
          </a:prstGeom>
          <a:noFill/>
          <a:ln w="6350" cap="flat" cmpd="sng" algn="ctr">
            <a:solidFill>
              <a:srgbClr val="003477"/>
            </a:solidFill>
            <a:prstDash val="solid"/>
            <a:miter lim="800000"/>
          </a:ln>
          <a:effectLst/>
        </p:spPr>
      </p:cxnSp>
      <p:cxnSp>
        <p:nvCxnSpPr>
          <p:cNvPr id="153" name="Gerader Verbinder 152"/>
          <p:cNvCxnSpPr/>
          <p:nvPr/>
        </p:nvCxnSpPr>
        <p:spPr>
          <a:xfrm flipH="1">
            <a:off x="1899320" y="5189004"/>
            <a:ext cx="673526" cy="535917"/>
          </a:xfrm>
          <a:prstGeom prst="line">
            <a:avLst/>
          </a:prstGeom>
          <a:noFill/>
          <a:ln w="6350" cap="flat" cmpd="sng" algn="ctr">
            <a:solidFill>
              <a:srgbClr val="003477"/>
            </a:solidFill>
            <a:prstDash val="solid"/>
            <a:miter lim="800000"/>
          </a:ln>
          <a:effectLst/>
        </p:spPr>
      </p:cxnSp>
      <p:cxnSp>
        <p:nvCxnSpPr>
          <p:cNvPr id="154" name="Gerader Verbinder 153"/>
          <p:cNvCxnSpPr>
            <a:stCxn id="134" idx="6"/>
          </p:cNvCxnSpPr>
          <p:nvPr/>
        </p:nvCxnSpPr>
        <p:spPr>
          <a:xfrm>
            <a:off x="3644280" y="5153000"/>
            <a:ext cx="749796" cy="394625"/>
          </a:xfrm>
          <a:prstGeom prst="line">
            <a:avLst/>
          </a:prstGeom>
          <a:noFill/>
          <a:ln w="6350" cap="flat" cmpd="sng" algn="ctr">
            <a:solidFill>
              <a:srgbClr val="003477"/>
            </a:solidFill>
            <a:prstDash val="solid"/>
            <a:miter lim="800000"/>
          </a:ln>
          <a:effectLst/>
        </p:spPr>
      </p:cxnSp>
      <p:cxnSp>
        <p:nvCxnSpPr>
          <p:cNvPr id="155" name="Gerader Verbinder 154"/>
          <p:cNvCxnSpPr>
            <a:stCxn id="134" idx="4"/>
          </p:cNvCxnSpPr>
          <p:nvPr/>
        </p:nvCxnSpPr>
        <p:spPr>
          <a:xfrm>
            <a:off x="3136032" y="5661248"/>
            <a:ext cx="516934" cy="695112"/>
          </a:xfrm>
          <a:prstGeom prst="line">
            <a:avLst/>
          </a:prstGeom>
          <a:noFill/>
          <a:ln w="6350" cap="flat" cmpd="sng" algn="ctr">
            <a:solidFill>
              <a:srgbClr val="003477"/>
            </a:solidFill>
            <a:prstDash val="solid"/>
            <a:miter lim="800000"/>
          </a:ln>
          <a:effectLst/>
        </p:spPr>
      </p:cxnSp>
      <p:cxnSp>
        <p:nvCxnSpPr>
          <p:cNvPr id="156" name="Gerader Verbinder 155"/>
          <p:cNvCxnSpPr/>
          <p:nvPr/>
        </p:nvCxnSpPr>
        <p:spPr>
          <a:xfrm flipH="1" flipV="1">
            <a:off x="1827313" y="4930072"/>
            <a:ext cx="478439" cy="258932"/>
          </a:xfrm>
          <a:prstGeom prst="line">
            <a:avLst/>
          </a:prstGeom>
          <a:noFill/>
          <a:ln w="6350" cap="flat" cmpd="sng" algn="ctr">
            <a:solidFill>
              <a:srgbClr val="003477"/>
            </a:solidFill>
            <a:prstDash val="solid"/>
            <a:miter lim="800000"/>
          </a:ln>
          <a:effectLst/>
        </p:spPr>
      </p:cxnSp>
      <p:cxnSp>
        <p:nvCxnSpPr>
          <p:cNvPr id="157" name="Gerader Verbinder 156"/>
          <p:cNvCxnSpPr/>
          <p:nvPr/>
        </p:nvCxnSpPr>
        <p:spPr>
          <a:xfrm flipH="1">
            <a:off x="2555777" y="5774871"/>
            <a:ext cx="8007" cy="561086"/>
          </a:xfrm>
          <a:prstGeom prst="line">
            <a:avLst/>
          </a:prstGeom>
          <a:noFill/>
          <a:ln w="6350" cap="flat" cmpd="sng" algn="ctr">
            <a:solidFill>
              <a:srgbClr val="003477"/>
            </a:solidFill>
            <a:prstDash val="solid"/>
            <a:miter lim="800000"/>
          </a:ln>
          <a:effectLst/>
        </p:spPr>
      </p:cxnSp>
      <p:cxnSp>
        <p:nvCxnSpPr>
          <p:cNvPr id="158" name="Gerader Verbinder 157"/>
          <p:cNvCxnSpPr/>
          <p:nvPr/>
        </p:nvCxnSpPr>
        <p:spPr>
          <a:xfrm flipV="1">
            <a:off x="3711641" y="4470803"/>
            <a:ext cx="580710" cy="60326"/>
          </a:xfrm>
          <a:prstGeom prst="line">
            <a:avLst/>
          </a:prstGeom>
          <a:noFill/>
          <a:ln w="6350" cap="flat" cmpd="sng" algn="ctr">
            <a:solidFill>
              <a:srgbClr val="003477"/>
            </a:solidFill>
            <a:prstDash val="solid"/>
            <a:miter lim="800000"/>
          </a:ln>
          <a:effectLst/>
        </p:spPr>
      </p:cxnSp>
      <p:cxnSp>
        <p:nvCxnSpPr>
          <p:cNvPr id="159" name="Gerader Verbinder 158"/>
          <p:cNvCxnSpPr/>
          <p:nvPr/>
        </p:nvCxnSpPr>
        <p:spPr>
          <a:xfrm flipV="1">
            <a:off x="4283968" y="4899640"/>
            <a:ext cx="207338" cy="199516"/>
          </a:xfrm>
          <a:prstGeom prst="line">
            <a:avLst/>
          </a:prstGeom>
          <a:noFill/>
          <a:ln w="6350" cap="flat" cmpd="sng" algn="ctr">
            <a:solidFill>
              <a:srgbClr val="003477"/>
            </a:solidFill>
            <a:prstDash val="solid"/>
            <a:miter lim="800000"/>
          </a:ln>
          <a:effectLst/>
        </p:spPr>
      </p:cxnSp>
      <p:cxnSp>
        <p:nvCxnSpPr>
          <p:cNvPr id="160" name="Gerader Verbinder 159"/>
          <p:cNvCxnSpPr>
            <a:endCxn id="136" idx="0"/>
          </p:cNvCxnSpPr>
          <p:nvPr/>
        </p:nvCxnSpPr>
        <p:spPr>
          <a:xfrm>
            <a:off x="2852192" y="3861048"/>
            <a:ext cx="283840" cy="207640"/>
          </a:xfrm>
          <a:prstGeom prst="line">
            <a:avLst/>
          </a:prstGeom>
          <a:noFill/>
          <a:ln w="6350" cap="flat" cmpd="sng" algn="ctr">
            <a:solidFill>
              <a:srgbClr val="003477"/>
            </a:solidFill>
            <a:prstDash val="solid"/>
            <a:miter lim="800000"/>
          </a:ln>
          <a:effectLst/>
        </p:spPr>
      </p:cxnSp>
      <p:cxnSp>
        <p:nvCxnSpPr>
          <p:cNvPr id="161" name="Gerader Verbinder 160"/>
          <p:cNvCxnSpPr/>
          <p:nvPr/>
        </p:nvCxnSpPr>
        <p:spPr>
          <a:xfrm>
            <a:off x="3932312" y="5940896"/>
            <a:ext cx="351656" cy="0"/>
          </a:xfrm>
          <a:prstGeom prst="line">
            <a:avLst/>
          </a:prstGeom>
          <a:noFill/>
          <a:ln w="6350" cap="flat" cmpd="sng" algn="ctr">
            <a:solidFill>
              <a:srgbClr val="003477"/>
            </a:solidFill>
            <a:prstDash val="solid"/>
            <a:miter lim="800000"/>
          </a:ln>
          <a:effectLst/>
        </p:spPr>
      </p:cxnSp>
      <p:cxnSp>
        <p:nvCxnSpPr>
          <p:cNvPr id="162" name="Gerader Verbinder 161"/>
          <p:cNvCxnSpPr>
            <a:stCxn id="136" idx="4"/>
          </p:cNvCxnSpPr>
          <p:nvPr/>
        </p:nvCxnSpPr>
        <p:spPr>
          <a:xfrm flipH="1">
            <a:off x="2915816" y="6237312"/>
            <a:ext cx="220216" cy="216024"/>
          </a:xfrm>
          <a:prstGeom prst="line">
            <a:avLst/>
          </a:prstGeom>
          <a:noFill/>
          <a:ln w="6350" cap="flat" cmpd="sng" algn="ctr">
            <a:solidFill>
              <a:srgbClr val="003477"/>
            </a:solidFill>
            <a:prstDash val="solid"/>
            <a:miter lim="800000"/>
          </a:ln>
          <a:effectLst/>
        </p:spPr>
      </p:cxnSp>
    </p:spTree>
    <p:extLst>
      <p:ext uri="{BB962C8B-B14F-4D97-AF65-F5344CB8AC3E}">
        <p14:creationId xmlns:p14="http://schemas.microsoft.com/office/powerpoint/2010/main" val="7159447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0"/>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162"/>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3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7"/>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9"/>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40"/>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15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152"/>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153"/>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54"/>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15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156"/>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15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58"/>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59"/>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161"/>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141"/>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147"/>
                                        </p:tgtEl>
                                        <p:attrNameLst>
                                          <p:attrName>style.visibility</p:attrName>
                                        </p:attrNameLst>
                                      </p:cBhvr>
                                      <p:to>
                                        <p:strVal val="visible"/>
                                      </p:to>
                                    </p:set>
                                  </p:childTnLst>
                                </p:cTn>
                              </p:par>
                              <p:par>
                                <p:cTn id="49" presetID="1" presetClass="entr" presetSubtype="0" fill="hold" nodeType="withEffect">
                                  <p:stCondLst>
                                    <p:cond delay="0"/>
                                  </p:stCondLst>
                                  <p:childTnLst>
                                    <p:set>
                                      <p:cBhvr>
                                        <p:cTn id="50" dur="1" fill="hold">
                                          <p:stCondLst>
                                            <p:cond delay="0"/>
                                          </p:stCondLst>
                                        </p:cTn>
                                        <p:tgtEl>
                                          <p:spTgt spid="148"/>
                                        </p:tgtEl>
                                        <p:attrNameLst>
                                          <p:attrName>style.visibility</p:attrName>
                                        </p:attrNameLst>
                                      </p:cBhvr>
                                      <p:to>
                                        <p:strVal val="visible"/>
                                      </p:to>
                                    </p:set>
                                  </p:childTnLst>
                                </p:cTn>
                              </p:par>
                              <p:par>
                                <p:cTn id="51" presetID="1" presetClass="entr" presetSubtype="0" fill="hold" nodeType="withEffect">
                                  <p:stCondLst>
                                    <p:cond delay="0"/>
                                  </p:stCondLst>
                                  <p:childTnLst>
                                    <p:set>
                                      <p:cBhvr>
                                        <p:cTn id="52" dur="1" fill="hold">
                                          <p:stCondLst>
                                            <p:cond delay="0"/>
                                          </p:stCondLst>
                                        </p:cTn>
                                        <p:tgtEl>
                                          <p:spTgt spid="149"/>
                                        </p:tgtEl>
                                        <p:attrNameLst>
                                          <p:attrName>style.visibility</p:attrName>
                                        </p:attrNameLst>
                                      </p:cBhvr>
                                      <p:to>
                                        <p:strVal val="visible"/>
                                      </p:to>
                                    </p:set>
                                  </p:childTnLst>
                                </p:cTn>
                              </p:par>
                              <p:par>
                                <p:cTn id="53" presetID="1" presetClass="entr" presetSubtype="0" fill="hold" nodeType="withEffect">
                                  <p:stCondLst>
                                    <p:cond delay="0"/>
                                  </p:stCondLst>
                                  <p:childTnLst>
                                    <p:set>
                                      <p:cBhvr>
                                        <p:cTn id="54" dur="1" fill="hold">
                                          <p:stCondLst>
                                            <p:cond delay="0"/>
                                          </p:stCondLst>
                                        </p:cTn>
                                        <p:tgtEl>
                                          <p:spTgt spid="15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Übergang: Feldlinien </a:t>
            </a:r>
            <a:r>
              <a:rPr lang="de-DE" noProof="0" dirty="0">
                <a:sym typeface="Wingdings" panose="05000000000000000000" pitchFamily="2" charset="2"/>
              </a:rPr>
              <a:t>zu Botenteilchen</a:t>
            </a:r>
            <a:endParaRPr lang="de-DE" noProof="0" dirty="0"/>
          </a:p>
        </p:txBody>
      </p:sp>
      <p:sp>
        <p:nvSpPr>
          <p:cNvPr id="10" name="Foliennummernplatzhalter 9"/>
          <p:cNvSpPr>
            <a:spLocks noGrp="1"/>
          </p:cNvSpPr>
          <p:nvPr>
            <p:ph type="sldNum" sz="quarter" idx="12"/>
          </p:nvPr>
        </p:nvSpPr>
        <p:spPr/>
        <p:txBody>
          <a:bodyPr/>
          <a:lstStyle/>
          <a:p>
            <a:fld id="{13EBA283-81CD-428D-9703-4AE41BDC50AA}" type="slidenum">
              <a:rPr lang="de-DE" smtClean="0"/>
              <a:pPr/>
              <a:t>42</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b="1" u="sng" noProof="0" dirty="0"/>
                  <a:t>Einführung:</a:t>
                </a:r>
                <a:r>
                  <a:rPr lang="de-DE" b="1" noProof="0" dirty="0"/>
                  <a:t> </a:t>
                </a:r>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E und Impuls </a:t>
                </a:r>
                <a14:m>
                  <m:oMath xmlns:m="http://schemas.openxmlformats.org/officeDocument/2006/math">
                    <m:acc>
                      <m:accPr>
                        <m:chr m:val="⃗"/>
                        <m:ctrlPr>
                          <a:rPr lang="de-DE" i="1" noProof="0" smtClean="0">
                            <a:solidFill>
                              <a:srgbClr val="013476"/>
                            </a:solidFill>
                            <a:latin typeface="Cambria Math" panose="02040503050406030204" pitchFamily="18" charset="0"/>
                          </a:rPr>
                        </m:ctrlPr>
                      </m:accPr>
                      <m:e>
                        <m:r>
                          <a:rPr lang="de-DE" b="0" i="1" noProof="0" smtClean="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vorher </a:t>
                </a:r>
              </a:p>
              <a:p>
                <a:pPr lvl="1"/>
                <a:r>
                  <a:rPr lang="de-DE" noProof="0" dirty="0">
                    <a:solidFill>
                      <a:srgbClr val="013476"/>
                    </a:solidFill>
                  </a:rPr>
                  <a:t>Energie E und Impuls </a:t>
                </a:r>
                <a14:m>
                  <m:oMath xmlns:m="http://schemas.openxmlformats.org/officeDocument/2006/math">
                    <m:acc>
                      <m:accPr>
                        <m:chr m:val="⃗"/>
                        <m:ctrlPr>
                          <a:rPr lang="de-DE" i="1" noProof="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nachher </a:t>
                </a:r>
              </a:p>
              <a:p>
                <a:pPr lvl="1"/>
                <a:r>
                  <a:rPr lang="de-DE" noProof="0" dirty="0">
                    <a:solidFill>
                      <a:srgbClr val="013476"/>
                    </a:solidFill>
                  </a:rPr>
                  <a:t>Energiedifferenz </a:t>
                </a:r>
                <a:r>
                  <a:rPr lang="de-DE" noProof="0" dirty="0">
                    <a:solidFill>
                      <a:srgbClr val="013476"/>
                    </a:solidFill>
                    <a:latin typeface="Symbol" panose="05050102010706020507" pitchFamily="18" charset="2"/>
                  </a:rPr>
                  <a:t>D</a:t>
                </a:r>
                <a:r>
                  <a:rPr lang="de-DE" noProof="0" dirty="0">
                    <a:solidFill>
                      <a:srgbClr val="013476"/>
                    </a:solidFill>
                  </a:rPr>
                  <a:t>E und Impulsdifferenz </a:t>
                </a:r>
                <a:endParaRPr lang="de-DE" noProof="0" dirty="0"/>
              </a:p>
              <a:p>
                <a:pPr marL="355600" lvl="1" indent="0">
                  <a:buNone/>
                </a:pPr>
                <a14:m>
                  <m:oMath xmlns:m="http://schemas.openxmlformats.org/officeDocument/2006/math">
                    <m:r>
                      <a:rPr lang="de-DE" b="0" i="1" noProof="0" smtClean="0">
                        <a:solidFill>
                          <a:srgbClr val="013476"/>
                        </a:solidFill>
                        <a:latin typeface="Cambria Math" panose="02040503050406030204" pitchFamily="18" charset="0"/>
                        <a:ea typeface="Cambria Math" panose="02040503050406030204" pitchFamily="18" charset="0"/>
                      </a:rPr>
                      <m:t>     </m:t>
                    </m:r>
                    <m:r>
                      <m:rPr>
                        <m:sty m:val="p"/>
                      </m:rPr>
                      <a:rPr lang="de-DE" i="1" noProof="0" smtClean="0">
                        <a:solidFill>
                          <a:srgbClr val="013476"/>
                        </a:solidFill>
                        <a:latin typeface="Cambria Math" panose="02040503050406030204" pitchFamily="18" charset="0"/>
                        <a:ea typeface="Cambria Math" panose="02040503050406030204" pitchFamily="18" charset="0"/>
                      </a:rPr>
                      <m:t>Δ</m:t>
                    </m:r>
                    <m:acc>
                      <m:accPr>
                        <m:chr m:val="⃗"/>
                        <m:ctrlPr>
                          <a:rPr lang="de-DE" i="1" noProof="0" smtClean="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r>
                      <a:rPr lang="de-DE" b="0" i="1" noProof="0">
                        <a:solidFill>
                          <a:srgbClr val="013476"/>
                        </a:solidFill>
                        <a:latin typeface="Cambria Math" panose="02040503050406030204" pitchFamily="18" charset="0"/>
                      </a:rPr>
                      <m:t> </m:t>
                    </m:r>
                  </m:oMath>
                </a14:m>
                <a:r>
                  <a:rPr lang="de-DE" noProof="0" dirty="0">
                    <a:solidFill>
                      <a:srgbClr val="013476"/>
                    </a:solidFill>
                  </a:rPr>
                  <a:t>wird durch Botenteilchen übertragen</a:t>
                </a:r>
                <a:endParaRPr lang="de-DE" b="1" noProof="0" dirty="0">
                  <a:solidFill>
                    <a:srgbClr val="013476"/>
                  </a:solidFill>
                </a:endParaRPr>
              </a:p>
              <a:p>
                <a:pPr lvl="3"/>
                <a:endParaRPr lang="de-DE" b="1" noProof="0" dirty="0"/>
              </a:p>
              <a:p>
                <a:pPr lvl="1"/>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pic>
        <p:nvPicPr>
          <p:cNvPr id="9" name="Grafik 8">
            <a:extLst>
              <a:ext uri="{FF2B5EF4-FFF2-40B4-BE49-F238E27FC236}">
                <a16:creationId xmlns:a16="http://schemas.microsoft.com/office/drawing/2014/main" id="{69942407-C194-42D0-8E98-D52CC9B9034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372200" y="2996952"/>
            <a:ext cx="2627784" cy="1393042"/>
          </a:xfrm>
          <a:prstGeom prst="rect">
            <a:avLst/>
          </a:prstGeom>
        </p:spPr>
      </p:pic>
      <p:pic>
        <p:nvPicPr>
          <p:cNvPr id="12" name="Grafik 11">
            <a:extLst>
              <a:ext uri="{FF2B5EF4-FFF2-40B4-BE49-F238E27FC236}">
                <a16:creationId xmlns:a16="http://schemas.microsoft.com/office/drawing/2014/main" id="{AF646307-3F61-4AD1-8CEC-3D91C1250AE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72200" y="4545475"/>
            <a:ext cx="2627784" cy="1393042"/>
          </a:xfrm>
          <a:prstGeom prst="rect">
            <a:avLst/>
          </a:prstGeom>
        </p:spPr>
      </p:pic>
    </p:spTree>
    <p:extLst>
      <p:ext uri="{BB962C8B-B14F-4D97-AF65-F5344CB8AC3E}">
        <p14:creationId xmlns:p14="http://schemas.microsoft.com/office/powerpoint/2010/main" val="32852421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4987797" y="3474927"/>
            <a:ext cx="3982696" cy="3152462"/>
          </a:xfrm>
          <a:prstGeom prst="rect">
            <a:avLst/>
          </a:prstGeom>
        </p:spPr>
      </p:pic>
      <mc:AlternateContent xmlns:mc="http://schemas.openxmlformats.org/markup-compatibility/2006" xmlns:a14="http://schemas.microsoft.com/office/drawing/2010/main">
        <mc:Choice Requires="a14">
          <p:sp>
            <p:nvSpPr>
              <p:cNvPr id="15" name="Rechteck 14"/>
              <p:cNvSpPr/>
              <p:nvPr/>
            </p:nvSpPr>
            <p:spPr>
              <a:xfrm>
                <a:off x="8095780" y="5849671"/>
                <a:ext cx="795411" cy="674671"/>
              </a:xfrm>
              <a:prstGeom prst="rect">
                <a:avLst/>
              </a:prstGeom>
            </p:spPr>
            <p:txBody>
              <a:bodyPr wrap="none">
                <a:spAutoFit/>
              </a:bodyPr>
              <a:lstStyle/>
              <a:p>
                <a:r>
                  <a:rPr lang="de-DE" sz="2400">
                    <a:solidFill>
                      <a:srgbClr val="013476"/>
                    </a:solidFill>
                    <a:latin typeface="Arial" panose="020B0604020202020204" pitchFamily="34" charset="0"/>
                    <a:cs typeface="Arial" panose="020B0604020202020204" pitchFamily="34" charset="0"/>
                  </a:rPr>
                  <a:t>E‘,</a:t>
                </a:r>
                <a14:m>
                  <m:oMath xmlns:m="http://schemas.openxmlformats.org/officeDocument/2006/math">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r>
                          <a:rPr lang="de-DE" sz="2400" b="0" i="1" smtClean="0">
                            <a:solidFill>
                              <a:srgbClr val="013476"/>
                            </a:solidFill>
                            <a:latin typeface="Cambria Math" panose="02040503050406030204" pitchFamily="18" charset="0"/>
                          </a:rPr>
                          <m:t>′</m:t>
                        </m:r>
                      </m:e>
                    </m:acc>
                  </m:oMath>
                </a14:m>
                <a:endParaRPr lang="de-DE"/>
              </a:p>
            </p:txBody>
          </p:sp>
        </mc:Choice>
        <mc:Fallback xmlns="">
          <p:sp>
            <p:nvSpPr>
              <p:cNvPr id="15" name="Rechteck 14"/>
              <p:cNvSpPr>
                <a:spLocks noRot="1" noChangeAspect="1" noMove="1" noResize="1" noEditPoints="1" noAdjustHandles="1" noChangeArrowheads="1" noChangeShapeType="1" noTextEdit="1"/>
              </p:cNvSpPr>
              <p:nvPr/>
            </p:nvSpPr>
            <p:spPr>
              <a:xfrm>
                <a:off x="8095780" y="5849671"/>
                <a:ext cx="795411" cy="674671"/>
              </a:xfrm>
              <a:prstGeom prst="rect">
                <a:avLst/>
              </a:prstGeom>
              <a:blipFill rotWithShape="0">
                <a:blip r:embed="rId3"/>
                <a:stretch>
                  <a:fillRect l="-11450"/>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6" name="Rechteck 15"/>
              <p:cNvSpPr/>
              <p:nvPr/>
            </p:nvSpPr>
            <p:spPr>
              <a:xfrm>
                <a:off x="5668181" y="5948718"/>
                <a:ext cx="650114" cy="580085"/>
              </a:xfrm>
              <a:prstGeom prst="rect">
                <a:avLst/>
              </a:prstGeom>
            </p:spPr>
            <p:txBody>
              <a:bodyPr wrap="none">
                <a:spAutoFit/>
              </a:bodyPr>
              <a:lstStyle/>
              <a:p>
                <a:r>
                  <a:rPr lang="de-DE" sz="2400" dirty="0">
                    <a:solidFill>
                      <a:srgbClr val="013476"/>
                    </a:solidFill>
                    <a:latin typeface="Arial" panose="020B0604020202020204" pitchFamily="34" charset="0"/>
                    <a:cs typeface="Arial" panose="020B0604020202020204" pitchFamily="34" charset="0"/>
                  </a:rPr>
                  <a:t>E,</a:t>
                </a:r>
                <a14:m>
                  <m:oMath xmlns:m="http://schemas.openxmlformats.org/officeDocument/2006/math">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e>
                    </m:acc>
                  </m:oMath>
                </a14:m>
                <a:endParaRPr lang="de-DE" dirty="0"/>
              </a:p>
            </p:txBody>
          </p:sp>
        </mc:Choice>
        <mc:Fallback xmlns="">
          <p:sp>
            <p:nvSpPr>
              <p:cNvPr id="16" name="Rechteck 15"/>
              <p:cNvSpPr>
                <a:spLocks noRot="1" noChangeAspect="1" noMove="1" noResize="1" noEditPoints="1" noAdjustHandles="1" noChangeArrowheads="1" noChangeShapeType="1" noTextEdit="1"/>
              </p:cNvSpPr>
              <p:nvPr/>
            </p:nvSpPr>
            <p:spPr>
              <a:xfrm>
                <a:off x="5668181" y="5948718"/>
                <a:ext cx="650114" cy="580085"/>
              </a:xfrm>
              <a:prstGeom prst="rect">
                <a:avLst/>
              </a:prstGeom>
              <a:blipFill rotWithShape="0">
                <a:blip r:embed="rId4"/>
                <a:stretch>
                  <a:fillRect l="-15094" t="-15789" r="-62264" b="-2105"/>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7" name="Rechteck 16"/>
              <p:cNvSpPr/>
              <p:nvPr/>
            </p:nvSpPr>
            <p:spPr>
              <a:xfrm>
                <a:off x="6660232" y="3284984"/>
                <a:ext cx="1265262" cy="580085"/>
              </a:xfrm>
              <a:prstGeom prst="rect">
                <a:avLst/>
              </a:prstGeom>
            </p:spPr>
            <p:txBody>
              <a:bodyPr wrap="square">
                <a:spAutoFit/>
              </a:bodyPr>
              <a:lstStyle/>
              <a:p>
                <a:r>
                  <a:rPr lang="de-DE" sz="2400" dirty="0">
                    <a:solidFill>
                      <a:srgbClr val="013476"/>
                    </a:solidFill>
                    <a:latin typeface="Symbol" panose="05050102010706020507" pitchFamily="18" charset="2"/>
                    <a:cs typeface="Arial" panose="020B0604020202020204" pitchFamily="34" charset="0"/>
                  </a:rPr>
                  <a:t>D</a:t>
                </a:r>
                <a:r>
                  <a:rPr lang="de-DE" sz="2400" dirty="0">
                    <a:solidFill>
                      <a:srgbClr val="013476"/>
                    </a:solidFill>
                    <a:latin typeface="Arial" panose="020B0604020202020204" pitchFamily="34" charset="0"/>
                    <a:cs typeface="Arial" panose="020B0604020202020204" pitchFamily="34" charset="0"/>
                  </a:rPr>
                  <a:t>E, </a:t>
                </a:r>
                <a14:m>
                  <m:oMath xmlns:m="http://schemas.openxmlformats.org/officeDocument/2006/math">
                    <m:r>
                      <m:rPr>
                        <m:sty m:val="p"/>
                      </m:rPr>
                      <a:rPr lang="el-GR" sz="2400" i="1">
                        <a:solidFill>
                          <a:srgbClr val="013476"/>
                        </a:solidFill>
                        <a:latin typeface="Cambria Math" panose="02040503050406030204" pitchFamily="18" charset="0"/>
                        <a:ea typeface="Cambria Math" panose="02040503050406030204" pitchFamily="18" charset="0"/>
                      </a:rPr>
                      <m:t>Δ</m:t>
                    </m:r>
                    <m:acc>
                      <m:accPr>
                        <m:chr m:val="⃗"/>
                        <m:ctrlPr>
                          <a:rPr lang="de-DE" sz="2400" i="1">
                            <a:solidFill>
                              <a:srgbClr val="013476"/>
                            </a:solidFill>
                            <a:latin typeface="Cambria Math" panose="02040503050406030204" pitchFamily="18" charset="0"/>
                          </a:rPr>
                        </m:ctrlPr>
                      </m:accPr>
                      <m:e>
                        <m:r>
                          <a:rPr lang="de-DE" sz="2400" i="1">
                            <a:solidFill>
                              <a:srgbClr val="013476"/>
                            </a:solidFill>
                            <a:latin typeface="Cambria Math" panose="02040503050406030204" pitchFamily="18" charset="0"/>
                          </a:rPr>
                          <m:t>𝑝</m:t>
                        </m:r>
                      </m:e>
                    </m:acc>
                  </m:oMath>
                </a14:m>
                <a:endParaRPr lang="de-DE" dirty="0"/>
              </a:p>
            </p:txBody>
          </p:sp>
        </mc:Choice>
        <mc:Fallback xmlns="">
          <p:sp>
            <p:nvSpPr>
              <p:cNvPr id="17" name="Rechteck 16"/>
              <p:cNvSpPr>
                <a:spLocks noRot="1" noChangeAspect="1" noMove="1" noResize="1" noEditPoints="1" noAdjustHandles="1" noChangeArrowheads="1" noChangeShapeType="1" noTextEdit="1"/>
              </p:cNvSpPr>
              <p:nvPr/>
            </p:nvSpPr>
            <p:spPr>
              <a:xfrm>
                <a:off x="6660232" y="3284984"/>
                <a:ext cx="1265262" cy="580085"/>
              </a:xfrm>
              <a:prstGeom prst="rect">
                <a:avLst/>
              </a:prstGeom>
              <a:blipFill rotWithShape="0">
                <a:blip r:embed="rId5"/>
                <a:stretch>
                  <a:fillRect l="-7729" t="-15789" r="-18841" b="-2105"/>
                </a:stretch>
              </a:blipFill>
            </p:spPr>
            <p:txBody>
              <a:bodyPr/>
              <a:lstStyle/>
              <a:p>
                <a:r>
                  <a:rPr lang="de-DE">
                    <a:noFill/>
                  </a:rPr>
                  <a:t> </a:t>
                </a:r>
              </a:p>
            </p:txBody>
          </p:sp>
        </mc:Fallback>
      </mc:AlternateContent>
      <p:sp>
        <p:nvSpPr>
          <p:cNvPr id="2" name="Titel 1"/>
          <p:cNvSpPr>
            <a:spLocks noGrp="1"/>
          </p:cNvSpPr>
          <p:nvPr>
            <p:ph type="title"/>
          </p:nvPr>
        </p:nvSpPr>
        <p:spPr/>
        <p:txBody>
          <a:bodyPr/>
          <a:lstStyle/>
          <a:p>
            <a:r>
              <a:rPr lang="de-DE" noProof="0" dirty="0"/>
              <a:t>Übergang: Feldlinien </a:t>
            </a:r>
            <a:r>
              <a:rPr lang="de-DE" noProof="0" dirty="0">
                <a:sym typeface="Wingdings" panose="05000000000000000000" pitchFamily="2" charset="2"/>
              </a:rPr>
              <a:t>zu Botenteilchen</a:t>
            </a:r>
            <a:endParaRPr lang="de-DE" noProof="0" dirty="0"/>
          </a:p>
        </p:txBody>
      </p:sp>
      <p:sp>
        <p:nvSpPr>
          <p:cNvPr id="10" name="Foliennummernplatzhalter 9"/>
          <p:cNvSpPr>
            <a:spLocks noGrp="1"/>
          </p:cNvSpPr>
          <p:nvPr>
            <p:ph type="sldNum" sz="quarter" idx="12"/>
          </p:nvPr>
        </p:nvSpPr>
        <p:spPr/>
        <p:txBody>
          <a:bodyPr/>
          <a:lstStyle/>
          <a:p>
            <a:fld id="{13EBA283-81CD-428D-9703-4AE41BDC50AA}" type="slidenum">
              <a:rPr lang="de-DE" smtClean="0"/>
              <a:pPr/>
              <a:t>43</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b="1" u="sng" noProof="0" dirty="0"/>
                  <a:t>Einführung:</a:t>
                </a:r>
                <a:r>
                  <a:rPr lang="de-DE" b="1" noProof="0" dirty="0"/>
                  <a:t> </a:t>
                </a:r>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E und Impuls </a:t>
                </a:r>
                <a14:m>
                  <m:oMath xmlns:m="http://schemas.openxmlformats.org/officeDocument/2006/math">
                    <m:acc>
                      <m:accPr>
                        <m:chr m:val="⃗"/>
                        <m:ctrlPr>
                          <a:rPr lang="de-DE" i="1" noProof="0" smtClean="0">
                            <a:solidFill>
                              <a:srgbClr val="013476"/>
                            </a:solidFill>
                            <a:latin typeface="Cambria Math" panose="02040503050406030204" pitchFamily="18" charset="0"/>
                          </a:rPr>
                        </m:ctrlPr>
                      </m:accPr>
                      <m:e>
                        <m:r>
                          <a:rPr lang="de-DE" b="0" i="1" noProof="0" smtClean="0">
                            <a:solidFill>
                              <a:srgbClr val="013476"/>
                            </a:solidFill>
                            <a:latin typeface="Cambria Math" panose="02040503050406030204" pitchFamily="18" charset="0"/>
                          </a:rPr>
                          <m:t>𝑝</m:t>
                        </m:r>
                      </m:e>
                    </m:acc>
                  </m:oMath>
                </a14:m>
                <a:r>
                  <a:rPr lang="de-DE" noProof="0" dirty="0">
                    <a:solidFill>
                      <a:srgbClr val="013476"/>
                    </a:solidFill>
                  </a:rPr>
                  <a:t> </a:t>
                </a:r>
                <a:r>
                  <a:rPr lang="de-DE" b="1" noProof="0" dirty="0">
                    <a:solidFill>
                      <a:srgbClr val="013476"/>
                    </a:solidFill>
                  </a:rPr>
                  <a:t>vorher </a:t>
                </a:r>
              </a:p>
              <a:p>
                <a:pPr lvl="1"/>
                <a:r>
                  <a:rPr lang="de-DE" noProof="0" dirty="0">
                    <a:solidFill>
                      <a:srgbClr val="013476"/>
                    </a:solidFill>
                  </a:rPr>
                  <a:t>Energie E‘ und Impuls </a:t>
                </a:r>
                <a14:m>
                  <m:oMath xmlns:m="http://schemas.openxmlformats.org/officeDocument/2006/math">
                    <m:acc>
                      <m:accPr>
                        <m:chr m:val="⃗"/>
                        <m:ctrlPr>
                          <a:rPr lang="de-DE" i="1" noProof="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r>
                          <a:rPr lang="de-DE" b="0" i="1" noProof="0" smtClean="0">
                            <a:solidFill>
                              <a:srgbClr val="013476"/>
                            </a:solidFill>
                            <a:latin typeface="Cambria Math" panose="02040503050406030204" pitchFamily="18" charset="0"/>
                          </a:rPr>
                          <m:t>′</m:t>
                        </m:r>
                      </m:e>
                    </m:acc>
                  </m:oMath>
                </a14:m>
                <a:r>
                  <a:rPr lang="de-DE" noProof="0" dirty="0">
                    <a:solidFill>
                      <a:srgbClr val="013476"/>
                    </a:solidFill>
                  </a:rPr>
                  <a:t> </a:t>
                </a:r>
                <a:r>
                  <a:rPr lang="de-DE" b="1" noProof="0" dirty="0">
                    <a:solidFill>
                      <a:srgbClr val="013476"/>
                    </a:solidFill>
                  </a:rPr>
                  <a:t>nachher </a:t>
                </a:r>
              </a:p>
              <a:p>
                <a:pPr lvl="1"/>
                <a:r>
                  <a:rPr lang="de-DE" noProof="0" dirty="0">
                    <a:solidFill>
                      <a:srgbClr val="013476"/>
                    </a:solidFill>
                  </a:rPr>
                  <a:t>Energiedifferenz </a:t>
                </a:r>
                <a:r>
                  <a:rPr lang="de-DE" noProof="0" dirty="0">
                    <a:solidFill>
                      <a:srgbClr val="013476"/>
                    </a:solidFill>
                    <a:latin typeface="Symbol" panose="05050102010706020507" pitchFamily="18" charset="2"/>
                  </a:rPr>
                  <a:t>D</a:t>
                </a:r>
                <a:r>
                  <a:rPr lang="de-DE" noProof="0" dirty="0">
                    <a:solidFill>
                      <a:srgbClr val="013476"/>
                    </a:solidFill>
                  </a:rPr>
                  <a:t>E und Impulsdifferenz</a:t>
                </a:r>
                <a:br>
                  <a:rPr lang="de-DE" noProof="0" dirty="0">
                    <a:solidFill>
                      <a:srgbClr val="013476"/>
                    </a:solidFill>
                  </a:rPr>
                </a:br>
                <a14:m>
                  <m:oMath xmlns:m="http://schemas.openxmlformats.org/officeDocument/2006/math">
                    <m:r>
                      <a:rPr lang="de-DE" b="0" i="1" noProof="0" smtClean="0">
                        <a:solidFill>
                          <a:srgbClr val="013476"/>
                        </a:solidFill>
                        <a:latin typeface="Cambria Math" panose="02040503050406030204" pitchFamily="18" charset="0"/>
                        <a:ea typeface="Cambria Math" panose="02040503050406030204" pitchFamily="18" charset="0"/>
                      </a:rPr>
                      <m:t> </m:t>
                    </m:r>
                    <m:r>
                      <m:rPr>
                        <m:sty m:val="p"/>
                      </m:rPr>
                      <a:rPr lang="de-DE" i="1" noProof="0" smtClean="0">
                        <a:solidFill>
                          <a:srgbClr val="013476"/>
                        </a:solidFill>
                        <a:latin typeface="Cambria Math" panose="02040503050406030204" pitchFamily="18" charset="0"/>
                        <a:ea typeface="Cambria Math" panose="02040503050406030204" pitchFamily="18" charset="0"/>
                      </a:rPr>
                      <m:t>Δ</m:t>
                    </m:r>
                    <m:acc>
                      <m:accPr>
                        <m:chr m:val="⃗"/>
                        <m:ctrlPr>
                          <a:rPr lang="de-DE" i="1" noProof="0" smtClean="0">
                            <a:solidFill>
                              <a:srgbClr val="013476"/>
                            </a:solidFill>
                            <a:latin typeface="Cambria Math" panose="02040503050406030204" pitchFamily="18" charset="0"/>
                          </a:rPr>
                        </m:ctrlPr>
                      </m:accPr>
                      <m:e>
                        <m:r>
                          <a:rPr lang="de-DE" i="1" noProof="0">
                            <a:solidFill>
                              <a:srgbClr val="013476"/>
                            </a:solidFill>
                            <a:latin typeface="Cambria Math" panose="02040503050406030204" pitchFamily="18" charset="0"/>
                          </a:rPr>
                          <m:t>𝑝</m:t>
                        </m:r>
                      </m:e>
                    </m:acc>
                    <m:r>
                      <a:rPr lang="de-DE" b="0" i="1" noProof="0">
                        <a:solidFill>
                          <a:srgbClr val="013476"/>
                        </a:solidFill>
                        <a:latin typeface="Cambria Math" panose="02040503050406030204" pitchFamily="18" charset="0"/>
                      </a:rPr>
                      <m:t> </m:t>
                    </m:r>
                  </m:oMath>
                </a14:m>
                <a:r>
                  <a:rPr lang="de-DE" noProof="0" dirty="0">
                    <a:solidFill>
                      <a:srgbClr val="013476"/>
                    </a:solidFill>
                  </a:rPr>
                  <a:t>wird durch Botenteilchen übertragen</a:t>
                </a:r>
              </a:p>
              <a:p>
                <a:pPr marL="0" indent="0">
                  <a:buNone/>
                </a:pPr>
                <a:endParaRPr lang="de-DE" b="1" noProof="0" dirty="0">
                  <a:solidFill>
                    <a:srgbClr val="013476"/>
                  </a:solidFill>
                </a:endParaRPr>
              </a:p>
              <a:p>
                <a:pPr lvl="3"/>
                <a:endParaRPr lang="de-DE" b="1" noProof="0" dirty="0"/>
              </a:p>
              <a:p>
                <a:pPr lvl="1"/>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6"/>
                <a:stretch>
                  <a:fillRect l="-808" t="-2003"/>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spTree>
    <p:extLst>
      <p:ext uri="{BB962C8B-B14F-4D97-AF65-F5344CB8AC3E}">
        <p14:creationId xmlns:p14="http://schemas.microsoft.com/office/powerpoint/2010/main" val="121639808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09CB4A-890D-4B98-8604-3DE15B6DF339}"/>
              </a:ext>
            </a:extLst>
          </p:cNvPr>
          <p:cNvSpPr>
            <a:spLocks noGrp="1"/>
          </p:cNvSpPr>
          <p:nvPr>
            <p:ph type="title"/>
          </p:nvPr>
        </p:nvSpPr>
        <p:spPr/>
        <p:txBody>
          <a:bodyPr/>
          <a:lstStyle/>
          <a:p>
            <a:r>
              <a:rPr lang="de-DE" noProof="0" dirty="0"/>
              <a:t>Ausgangspunkt: Elektromagnetische Wechselwirkung </a:t>
            </a:r>
          </a:p>
        </p:txBody>
      </p:sp>
      <p:sp>
        <p:nvSpPr>
          <p:cNvPr id="3" name="Foliennummernplatzhalter 2">
            <a:extLst>
              <a:ext uri="{FF2B5EF4-FFF2-40B4-BE49-F238E27FC236}">
                <a16:creationId xmlns:a16="http://schemas.microsoft.com/office/drawing/2014/main" id="{84538E35-C839-46E0-A11B-9F91B4992428}"/>
              </a:ext>
            </a:extLst>
          </p:cNvPr>
          <p:cNvSpPr>
            <a:spLocks noGrp="1"/>
          </p:cNvSpPr>
          <p:nvPr>
            <p:ph type="sldNum" sz="quarter" idx="12"/>
          </p:nvPr>
        </p:nvSpPr>
        <p:spPr/>
        <p:txBody>
          <a:bodyPr/>
          <a:lstStyle/>
          <a:p>
            <a:fld id="{13EBA283-81CD-428D-9703-4AE41BDC50AA}" type="slidenum">
              <a:rPr lang="de-DE" smtClean="0"/>
              <a:pPr/>
              <a:t>44</a:t>
            </a:fld>
            <a:endParaRPr lang="de-DE"/>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id="{DA6CF6A1-2EFD-4DBD-9F75-E1D3B4FB7CCD}"/>
                  </a:ext>
                </a:extLst>
              </p:cNvPr>
              <p:cNvSpPr>
                <a:spLocks noGrp="1"/>
              </p:cNvSpPr>
              <p:nvPr>
                <p:ph type="body" idx="1"/>
              </p:nvPr>
            </p:nvSpPr>
            <p:spPr/>
            <p:txBody>
              <a:bodyPr/>
              <a:lstStyle/>
              <a:p>
                <a:r>
                  <a:rPr lang="de-DE" noProof="0" dirty="0"/>
                  <a:t>Botenteilchen (Photon) ist </a:t>
                </a:r>
              </a:p>
              <a:p>
                <a:pPr lvl="1"/>
                <a:r>
                  <a:rPr lang="de-DE" noProof="0" dirty="0"/>
                  <a:t>masselos</a:t>
                </a:r>
              </a:p>
              <a:p>
                <a:pPr lvl="1"/>
                <a:r>
                  <a:rPr lang="de-DE" noProof="0" dirty="0"/>
                  <a:t>ungeladen</a:t>
                </a:r>
              </a:p>
              <a:p>
                <a:r>
                  <a:rPr lang="de-DE" dirty="0"/>
                  <a:t>Vergleich schwach: </a:t>
                </a:r>
                <a14:m>
                  <m:oMath xmlns:m="http://schemas.openxmlformats.org/officeDocument/2006/math">
                    <m:sSub>
                      <m:sSubPr>
                        <m:ctrlPr>
                          <a:rPr lang="de-DE" i="1">
                            <a:latin typeface="Cambria Math" panose="02040503050406030204" pitchFamily="18" charset="0"/>
                          </a:rPr>
                        </m:ctrlPr>
                      </m:sSubPr>
                      <m:e>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=ℏ</m:t>
                    </m:r>
                    <m:r>
                      <a:rPr lang="de-DE" b="0" i="1" smtClean="0">
                        <a:latin typeface="Cambria Math" panose="02040503050406030204" pitchFamily="18" charset="0"/>
                      </a:rPr>
                      <m:t> </m:t>
                    </m:r>
                    <m:r>
                      <a:rPr lang="de-DE" i="1">
                        <a:latin typeface="Cambria Math"/>
                        <a:ea typeface="Cambria Math"/>
                      </a:rPr>
                      <m:t>𝑐</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i="0">
                            <a:latin typeface="Cambria Math"/>
                            <a:ea typeface="Cambria Math"/>
                          </a:rPr>
                          <m:t>w</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𝐼</m:t>
                            </m:r>
                          </m:e>
                          <m:sub>
                            <m:r>
                              <a:rPr lang="de-DE" i="1">
                                <a:latin typeface="Cambria Math"/>
                                <a:ea typeface="Cambria Math"/>
                              </a:rPr>
                              <m:t>2</m:t>
                            </m:r>
                          </m:sub>
                        </m:sSub>
                      </m:num>
                      <m:den>
                        <m:r>
                          <a:rPr lang="de-DE" i="1">
                            <a:latin typeface="Cambria Math"/>
                            <a:ea typeface="Cambria Math"/>
                          </a:rPr>
                          <m:t>𝑟</m:t>
                        </m:r>
                      </m:den>
                    </m:f>
                    <m:r>
                      <a:rPr lang="de-DE" b="0" i="1" smtClean="0">
                        <a:latin typeface="Cambria Math" panose="02040503050406030204" pitchFamily="18" charset="0"/>
                        <a:ea typeface="Cambria Math"/>
                      </a:rPr>
                      <m:t> </m:t>
                    </m:r>
                    <m:r>
                      <a:rPr lang="de-DE" b="0" i="1" smtClean="0">
                        <a:solidFill>
                          <a:srgbClr val="CDC301"/>
                        </a:solidFill>
                        <a:latin typeface="Cambria Math" panose="02040503050406030204" pitchFamily="18" charset="0"/>
                        <a:ea typeface="Cambria Math"/>
                      </a:rPr>
                      <m:t>∙</m:t>
                    </m:r>
                    <m:r>
                      <a:rPr lang="de-DE" b="0" i="1" smtClean="0">
                        <a:latin typeface="Cambria Math" panose="02040503050406030204" pitchFamily="18" charset="0"/>
                        <a:ea typeface="Cambria Math"/>
                      </a:rPr>
                      <m:t> </m:t>
                    </m:r>
                    <m:sSup>
                      <m:sSupPr>
                        <m:ctrlPr>
                          <a:rPr lang="de-DE" i="1">
                            <a:solidFill>
                              <a:srgbClr val="CDC301"/>
                            </a:solidFill>
                            <a:latin typeface="Cambria Math" panose="02040503050406030204" pitchFamily="18" charset="0"/>
                            <a:ea typeface="Cambria Math"/>
                          </a:rPr>
                        </m:ctrlPr>
                      </m:sSupPr>
                      <m:e>
                        <m:r>
                          <a:rPr lang="de-DE" i="1">
                            <a:solidFill>
                              <a:srgbClr val="CDC301"/>
                            </a:solidFill>
                            <a:latin typeface="Cambria Math"/>
                            <a:ea typeface="Cambria Math"/>
                          </a:rPr>
                          <m:t>𝑒</m:t>
                        </m:r>
                      </m:e>
                      <m:sup>
                        <m:f>
                          <m:fPr>
                            <m:ctrlPr>
                              <a:rPr lang="de-DE" i="1">
                                <a:solidFill>
                                  <a:srgbClr val="CDC301"/>
                                </a:solidFill>
                                <a:latin typeface="Cambria Math" panose="02040503050406030204" pitchFamily="18" charset="0"/>
                                <a:ea typeface="Cambria Math"/>
                              </a:rPr>
                            </m:ctrlPr>
                          </m:fPr>
                          <m:num>
                            <m:r>
                              <a:rPr lang="de-DE" i="1">
                                <a:solidFill>
                                  <a:srgbClr val="CDC301"/>
                                </a:solidFill>
                                <a:latin typeface="Cambria Math"/>
                                <a:ea typeface="Cambria Math"/>
                              </a:rPr>
                              <m:t>−</m:t>
                            </m:r>
                            <m:r>
                              <a:rPr lang="de-DE" i="1">
                                <a:solidFill>
                                  <a:srgbClr val="CDC301"/>
                                </a:solidFill>
                                <a:latin typeface="Cambria Math"/>
                                <a:ea typeface="Cambria Math"/>
                              </a:rPr>
                              <m:t>𝑟</m:t>
                            </m:r>
                          </m:num>
                          <m:den>
                            <m:sSub>
                              <m:sSubPr>
                                <m:ctrlPr>
                                  <a:rPr lang="de-DE" i="1">
                                    <a:solidFill>
                                      <a:srgbClr val="CDC301"/>
                                    </a:solidFill>
                                    <a:latin typeface="Cambria Math" panose="02040503050406030204" pitchFamily="18" charset="0"/>
                                    <a:ea typeface="Cambria Math"/>
                                  </a:rPr>
                                </m:ctrlPr>
                              </m:sSubPr>
                              <m:e>
                                <m:r>
                                  <a:rPr lang="de-DE" i="1">
                                    <a:solidFill>
                                      <a:srgbClr val="CDC301"/>
                                    </a:solidFill>
                                    <a:latin typeface="Cambria Math"/>
                                    <a:ea typeface="Cambria Math"/>
                                  </a:rPr>
                                  <m:t>𝜆</m:t>
                                </m:r>
                              </m:e>
                              <m:sub>
                                <m:r>
                                  <a:rPr lang="de-DE" i="1">
                                    <a:solidFill>
                                      <a:srgbClr val="CDC301"/>
                                    </a:solidFill>
                                    <a:latin typeface="Cambria Math"/>
                                    <a:ea typeface="Cambria Math"/>
                                  </a:rPr>
                                  <m:t>𝑤</m:t>
                                </m:r>
                              </m:sub>
                            </m:sSub>
                          </m:den>
                        </m:f>
                      </m:sup>
                    </m:sSup>
                  </m:oMath>
                </a14:m>
                <a:endParaRPr lang="de-DE" noProof="0" dirty="0"/>
              </a:p>
              <a:p>
                <a:r>
                  <a:rPr lang="de-DE" u="sng" dirty="0"/>
                  <a:t>Grund:</a:t>
                </a:r>
                <a:r>
                  <a:rPr lang="de-DE" dirty="0"/>
                  <a:t> Massereiche Botenteilchen (W- und Z-Teilchen) verursachen kurze Reichweite </a:t>
                </a:r>
              </a:p>
              <a:p>
                <a:pPr lvl="1"/>
                <a:r>
                  <a:rPr lang="de-DE" sz="2400" dirty="0"/>
                  <a:t>Compton-Wellenlänge</a:t>
                </a:r>
                <a14:m>
                  <m:oMath xmlns:m="http://schemas.openxmlformats.org/officeDocument/2006/math">
                    <m:r>
                      <a:rPr lang="de-DE" sz="2400">
                        <a:latin typeface="Cambria Math" panose="02040503050406030204" pitchFamily="18" charset="0"/>
                      </a:rPr>
                      <m:t> </m:t>
                    </m:r>
                    <m:sSub>
                      <m:sSubPr>
                        <m:ctrlPr>
                          <a:rPr lang="de-DE" sz="2400" i="1">
                            <a:latin typeface="Cambria Math" panose="02040503050406030204" pitchFamily="18" charset="0"/>
                          </a:rPr>
                        </m:ctrlPr>
                      </m:sSubPr>
                      <m:e>
                        <m:r>
                          <a:rPr lang="de-DE" sz="2400" i="1">
                            <a:latin typeface="Cambria Math"/>
                          </a:rPr>
                          <m:t>𝜆</m:t>
                        </m:r>
                      </m:e>
                      <m:sub>
                        <m:r>
                          <m:rPr>
                            <m:sty m:val="p"/>
                          </m:rPr>
                          <a:rPr lang="de-DE" sz="2400" i="0">
                            <a:latin typeface="Cambria Math"/>
                          </a:rPr>
                          <m:t>W</m:t>
                        </m:r>
                      </m:sub>
                    </m:sSub>
                    <m:r>
                      <a:rPr lang="de-DE" sz="2400" i="1">
                        <a:latin typeface="Cambria Math"/>
                      </a:rPr>
                      <m:t>=</m:t>
                    </m:r>
                    <m:f>
                      <m:fPr>
                        <m:ctrlPr>
                          <a:rPr lang="de-DE" sz="2400" i="1">
                            <a:latin typeface="Cambria Math" panose="02040503050406030204" pitchFamily="18" charset="0"/>
                          </a:rPr>
                        </m:ctrlPr>
                      </m:fPr>
                      <m:num>
                        <m:r>
                          <a:rPr lang="de-DE" sz="2400" i="1">
                            <a:latin typeface="Cambria Math"/>
                          </a:rPr>
                          <m:t>ℏ</m:t>
                        </m:r>
                      </m:num>
                      <m:den>
                        <m:sSub>
                          <m:sSubPr>
                            <m:ctrlPr>
                              <a:rPr lang="de-DE" sz="2400" i="1">
                                <a:latin typeface="Cambria Math" panose="02040503050406030204" pitchFamily="18" charset="0"/>
                              </a:rPr>
                            </m:ctrlPr>
                          </m:sSubPr>
                          <m:e>
                            <m:r>
                              <a:rPr lang="de-DE" sz="2400" i="1">
                                <a:latin typeface="Cambria Math"/>
                              </a:rPr>
                              <m:t>𝑚</m:t>
                            </m:r>
                          </m:e>
                          <m:sub>
                            <m:r>
                              <m:rPr>
                                <m:sty m:val="p"/>
                              </m:rPr>
                              <a:rPr lang="de-DE" sz="2400" i="0">
                                <a:latin typeface="Cambria Math"/>
                              </a:rPr>
                              <m:t>w</m:t>
                            </m:r>
                          </m:sub>
                        </m:sSub>
                        <m:r>
                          <a:rPr lang="de-DE" sz="2400" i="1">
                            <a:latin typeface="Cambria Math"/>
                          </a:rPr>
                          <m:t> </m:t>
                        </m:r>
                        <m:r>
                          <m:rPr>
                            <m:sty m:val="p"/>
                          </m:rPr>
                          <a:rPr lang="de-DE" sz="2400" i="0">
                            <a:latin typeface="Cambria Math"/>
                          </a:rPr>
                          <m:t>c</m:t>
                        </m:r>
                      </m:den>
                    </m:f>
                    <m:r>
                      <a:rPr lang="de-DE" sz="2400" i="1">
                        <a:latin typeface="Cambria Math"/>
                        <a:ea typeface="Cambria Math"/>
                      </a:rPr>
                      <m:t>≈</m:t>
                    </m:r>
                    <m:r>
                      <a:rPr lang="de-DE" sz="2400" i="1">
                        <a:latin typeface="Cambria Math"/>
                      </a:rPr>
                      <m:t>0,0024</m:t>
                    </m:r>
                  </m:oMath>
                </a14:m>
                <a:r>
                  <a:rPr lang="de-DE" sz="2400" dirty="0"/>
                  <a:t> </a:t>
                </a:r>
                <a:r>
                  <a:rPr lang="de-DE" sz="2400" dirty="0" err="1"/>
                  <a:t>fm</a:t>
                </a:r>
                <a:endParaRPr lang="de-DE" sz="2400" dirty="0"/>
              </a:p>
              <a:p>
                <a:pPr lvl="1"/>
                <a:r>
                  <a:rPr lang="de-DE" sz="2400" dirty="0"/>
                  <a:t>Exakte Argumentation schwierig. Mathematische Herleitung möglich, liegt außerhalb der hier behandelten Themen</a:t>
                </a:r>
                <a:endParaRPr lang="de-DE" sz="2400" dirty="0">
                  <a:ea typeface="Cambria Math"/>
                </a:endParaRPr>
              </a:p>
              <a:p>
                <a:endParaRPr lang="de-DE" noProof="0" dirty="0"/>
              </a:p>
              <a:p>
                <a:endParaRPr lang="de-DE" noProof="0" dirty="0"/>
              </a:p>
            </p:txBody>
          </p:sp>
        </mc:Choice>
        <mc:Fallback xmlns="">
          <p:sp>
            <p:nvSpPr>
              <p:cNvPr id="6" name="Textplatzhalter 5">
                <a:extLst>
                  <a:ext uri="{FF2B5EF4-FFF2-40B4-BE49-F238E27FC236}">
                    <a16:creationId xmlns:a16="http://schemas.microsoft.com/office/drawing/2014/main" id="{DA6CF6A1-2EFD-4DBD-9F75-E1D3B4FB7CCD}"/>
                  </a:ext>
                </a:extLst>
              </p:cNvPr>
              <p:cNvSpPr>
                <a:spLocks noGrp="1" noRot="1" noChangeAspect="1" noMove="1" noResize="1" noEditPoints="1" noAdjustHandles="1" noChangeArrowheads="1" noChangeShapeType="1" noTextEdit="1"/>
              </p:cNvSpPr>
              <p:nvPr>
                <p:ph type="body" idx="1"/>
              </p:nvPr>
            </p:nvSpPr>
            <p:spPr>
              <a:blipFill>
                <a:blip r:embed="rId2"/>
                <a:stretch>
                  <a:fillRect l="-808" t="-2003" r="-323" b="-9553"/>
                </a:stretch>
              </a:blipFill>
            </p:spPr>
            <p:txBody>
              <a:bodyPr/>
              <a:lstStyle/>
              <a:p>
                <a:r>
                  <a:rPr lang="de-DE">
                    <a:noFill/>
                  </a:rPr>
                  <a:t> </a:t>
                </a:r>
              </a:p>
            </p:txBody>
          </p:sp>
        </mc:Fallback>
      </mc:AlternateContent>
      <p:sp>
        <p:nvSpPr>
          <p:cNvPr id="4" name="Datumsplatzhalter 3">
            <a:extLst>
              <a:ext uri="{FF2B5EF4-FFF2-40B4-BE49-F238E27FC236}">
                <a16:creationId xmlns:a16="http://schemas.microsoft.com/office/drawing/2014/main" id="{8572E3DB-1C89-443B-9F57-2536FD4344FF}"/>
              </a:ext>
            </a:extLst>
          </p:cNvPr>
          <p:cNvSpPr>
            <a:spLocks noGrp="1"/>
          </p:cNvSpPr>
          <p:nvPr>
            <p:ph type="dt" sz="half" idx="2"/>
          </p:nvPr>
        </p:nvSpPr>
        <p:spPr/>
        <p:txBody>
          <a:bodyPr/>
          <a:lstStyle/>
          <a:p>
            <a:r>
              <a:rPr lang="de-DE"/>
              <a:t>04.10.2017</a:t>
            </a:r>
          </a:p>
        </p:txBody>
      </p:sp>
      <p:sp>
        <p:nvSpPr>
          <p:cNvPr id="5" name="Fußzeilenplatzhalter 4">
            <a:extLst>
              <a:ext uri="{FF2B5EF4-FFF2-40B4-BE49-F238E27FC236}">
                <a16:creationId xmlns:a16="http://schemas.microsoft.com/office/drawing/2014/main" id="{810B3AF4-BF3E-40E7-B9C5-2FD6D450E085}"/>
              </a:ext>
            </a:extLst>
          </p:cNvPr>
          <p:cNvSpPr>
            <a:spLocks noGrp="1"/>
          </p:cNvSpPr>
          <p:nvPr>
            <p:ph type="ftr" sz="quarter" idx="3"/>
          </p:nvPr>
        </p:nvSpPr>
        <p:spPr/>
        <p:txBody>
          <a:bodyPr/>
          <a:lstStyle/>
          <a:p>
            <a:pPr algn="ctr"/>
            <a:r>
              <a:rPr lang="de-DE"/>
              <a:t>Forschung trifft Schule - Lehrerfortbildung Teilchenphysik - Dillingen</a:t>
            </a:r>
          </a:p>
        </p:txBody>
      </p:sp>
    </p:spTree>
    <p:extLst>
      <p:ext uri="{BB962C8B-B14F-4D97-AF65-F5344CB8AC3E}">
        <p14:creationId xmlns:p14="http://schemas.microsoft.com/office/powerpoint/2010/main" val="29034913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noProof="0" dirty="0"/>
              <a:t>Schwache Wechselwirkung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45</a:t>
            </a:fld>
            <a:endParaRPr lang="de-DE"/>
          </a:p>
        </p:txBody>
      </p:sp>
      <p:sp>
        <p:nvSpPr>
          <p:cNvPr id="4" name="Textplatzhalter 3"/>
          <p:cNvSpPr>
            <a:spLocks noGrp="1"/>
          </p:cNvSpPr>
          <p:nvPr>
            <p:ph type="body" idx="1"/>
          </p:nvPr>
        </p:nvSpPr>
        <p:spPr>
          <a:xfrm>
            <a:off x="971600" y="2060848"/>
            <a:ext cx="7538988" cy="1806009"/>
          </a:xfrm>
        </p:spPr>
        <p:txBody>
          <a:bodyPr/>
          <a:lstStyle/>
          <a:p>
            <a:r>
              <a:rPr lang="de-DE" noProof="0" dirty="0"/>
              <a:t>Klassisches Analogon: Abschirmung von Feldlinien</a:t>
            </a:r>
          </a:p>
          <a:p>
            <a:pPr lvl="1"/>
            <a:r>
              <a:rPr lang="de-DE" sz="2400" noProof="0" dirty="0">
                <a:solidFill>
                  <a:srgbClr val="013476"/>
                </a:solidFill>
              </a:rPr>
              <a:t>Abschirmung von (unendlichen) Feldlinien durch entgegengesetzte Feldlinien</a:t>
            </a:r>
          </a:p>
          <a:p>
            <a:pPr lvl="1"/>
            <a:r>
              <a:rPr lang="de-DE" sz="2400" noProof="0" dirty="0" err="1">
                <a:solidFill>
                  <a:srgbClr val="013476"/>
                </a:solidFill>
                <a:sym typeface="Wingdings" panose="05000000000000000000" pitchFamily="2" charset="2"/>
              </a:rPr>
              <a:t>Brout</a:t>
            </a:r>
            <a:r>
              <a:rPr lang="de-DE" sz="2400" noProof="0" dirty="0">
                <a:solidFill>
                  <a:srgbClr val="013476"/>
                </a:solidFill>
                <a:sym typeface="Wingdings" panose="05000000000000000000" pitchFamily="2" charset="2"/>
              </a:rPr>
              <a:t>-Englert-</a:t>
            </a:r>
            <a:r>
              <a:rPr lang="de-DE" sz="2400" noProof="0" dirty="0" err="1">
                <a:solidFill>
                  <a:srgbClr val="013476"/>
                </a:solidFill>
                <a:sym typeface="Wingdings" panose="05000000000000000000" pitchFamily="2" charset="2"/>
              </a:rPr>
              <a:t>Higgs</a:t>
            </a:r>
            <a:r>
              <a:rPr lang="de-DE" sz="2400" noProof="0" dirty="0">
                <a:solidFill>
                  <a:srgbClr val="013476"/>
                </a:solidFill>
                <a:sym typeface="Wingdings" panose="05000000000000000000" pitchFamily="2" charset="2"/>
              </a:rPr>
              <a:t> Feld schirmt schwache Ladungen ab</a:t>
            </a:r>
          </a:p>
          <a:p>
            <a:pPr marL="0" indent="0">
              <a:buNone/>
            </a:pPr>
            <a:endParaRPr lang="de-DE" sz="2000" noProof="0" dirty="0">
              <a:ea typeface="Cambria Math"/>
            </a:endParaRPr>
          </a:p>
          <a:p>
            <a:pPr marL="0" indent="0">
              <a:buNone/>
            </a:pPr>
            <a:endParaRPr lang="de-DE" noProof="0" dirty="0"/>
          </a:p>
          <a:p>
            <a:pPr lvl="3"/>
            <a:endParaRPr lang="de-DE" noProof="0" dirty="0"/>
          </a:p>
        </p:txBody>
      </p:sp>
      <p:sp>
        <p:nvSpPr>
          <p:cNvPr id="5" name="Datumsplatzhalter 4"/>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sp>
        <p:nvSpPr>
          <p:cNvPr id="134146"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34148"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134150"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grpSp>
        <p:nvGrpSpPr>
          <p:cNvPr id="25" name="Gruppieren 24"/>
          <p:cNvGrpSpPr/>
          <p:nvPr/>
        </p:nvGrpSpPr>
        <p:grpSpPr>
          <a:xfrm>
            <a:off x="6156176" y="4018382"/>
            <a:ext cx="2168624" cy="2168624"/>
            <a:chOff x="2051720" y="4068688"/>
            <a:chExt cx="2168624" cy="2168624"/>
          </a:xfrm>
        </p:grpSpPr>
        <p:sp>
          <p:nvSpPr>
            <p:cNvPr id="26" name="Ellipse 25"/>
            <p:cNvSpPr/>
            <p:nvPr/>
          </p:nvSpPr>
          <p:spPr>
            <a:xfrm>
              <a:off x="3068216" y="5076800"/>
              <a:ext cx="144016" cy="144016"/>
            </a:xfrm>
            <a:prstGeom prst="ellipse">
              <a:avLst/>
            </a:prstGeom>
            <a:solidFill>
              <a:srgbClr val="003477"/>
            </a:solidFill>
            <a:ln w="12700" cap="flat" cmpd="sng" algn="ctr">
              <a:solidFill>
                <a:srgbClr val="003477"/>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7" name="Ellipse 26"/>
            <p:cNvSpPr/>
            <p:nvPr/>
          </p:nvSpPr>
          <p:spPr>
            <a:xfrm>
              <a:off x="2852192" y="4860776"/>
              <a:ext cx="576064" cy="57606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8" name="Ellipse 27"/>
            <p:cNvSpPr/>
            <p:nvPr/>
          </p:nvSpPr>
          <p:spPr>
            <a:xfrm>
              <a:off x="2627784" y="4644752"/>
              <a:ext cx="1016496" cy="101649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29" name="Ellipse 28"/>
            <p:cNvSpPr/>
            <p:nvPr/>
          </p:nvSpPr>
          <p:spPr>
            <a:xfrm>
              <a:off x="2348136" y="4356720"/>
              <a:ext cx="1584176" cy="1584176"/>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sp>
          <p:nvSpPr>
            <p:cNvPr id="30" name="Ellipse 29"/>
            <p:cNvSpPr/>
            <p:nvPr/>
          </p:nvSpPr>
          <p:spPr>
            <a:xfrm>
              <a:off x="2051720" y="4068688"/>
              <a:ext cx="2168624" cy="2168624"/>
            </a:xfrm>
            <a:prstGeom prst="ellipse">
              <a:avLst/>
            </a:prstGeom>
            <a:noFill/>
            <a:ln w="19050" cap="flat" cmpd="sng" algn="ctr">
              <a:solidFill>
                <a:srgbClr val="CDC301"/>
              </a:solidFill>
              <a:prstDash val="dash"/>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de-DE" sz="1800" b="0" i="0" u="none" strike="noStrike" kern="0" cap="none" spc="0" normalizeH="0" baseline="0" noProof="0">
                <a:ln>
                  <a:noFill/>
                </a:ln>
                <a:solidFill>
                  <a:prstClr val="white"/>
                </a:solidFill>
                <a:effectLst/>
                <a:uLnTx/>
                <a:uFillTx/>
                <a:latin typeface="Calibri"/>
                <a:ea typeface="+mn-ea"/>
                <a:cs typeface="+mn-cs"/>
              </a:endParaRPr>
            </a:p>
          </p:txBody>
        </p:sp>
      </p:grpSp>
      <p:cxnSp>
        <p:nvCxnSpPr>
          <p:cNvPr id="31" name="Gerader Verbinder 30"/>
          <p:cNvCxnSpPr>
            <a:stCxn id="28" idx="1"/>
          </p:cNvCxnSpPr>
          <p:nvPr/>
        </p:nvCxnSpPr>
        <p:spPr>
          <a:xfrm>
            <a:off x="6881102" y="4743308"/>
            <a:ext cx="787618" cy="859299"/>
          </a:xfrm>
          <a:prstGeom prst="line">
            <a:avLst/>
          </a:prstGeom>
          <a:noFill/>
          <a:ln w="6350" cap="flat" cmpd="sng" algn="ctr">
            <a:solidFill>
              <a:srgbClr val="003477"/>
            </a:solidFill>
            <a:prstDash val="solid"/>
            <a:miter lim="800000"/>
          </a:ln>
          <a:effectLst/>
        </p:spPr>
      </p:cxnSp>
      <p:cxnSp>
        <p:nvCxnSpPr>
          <p:cNvPr id="32" name="Gerader Verbinder 31"/>
          <p:cNvCxnSpPr>
            <a:endCxn id="28" idx="4"/>
          </p:cNvCxnSpPr>
          <p:nvPr/>
        </p:nvCxnSpPr>
        <p:spPr>
          <a:xfrm>
            <a:off x="7238907" y="4522438"/>
            <a:ext cx="1581" cy="1088504"/>
          </a:xfrm>
          <a:prstGeom prst="line">
            <a:avLst/>
          </a:prstGeom>
          <a:noFill/>
          <a:ln w="6350" cap="flat" cmpd="sng" algn="ctr">
            <a:solidFill>
              <a:srgbClr val="003477"/>
            </a:solidFill>
            <a:prstDash val="solid"/>
            <a:miter lim="800000"/>
          </a:ln>
          <a:effectLst/>
        </p:spPr>
      </p:cxnSp>
      <p:cxnSp>
        <p:nvCxnSpPr>
          <p:cNvPr id="33" name="Gerader Verbinder 32"/>
          <p:cNvCxnSpPr/>
          <p:nvPr/>
        </p:nvCxnSpPr>
        <p:spPr>
          <a:xfrm flipV="1">
            <a:off x="6588600" y="5106886"/>
            <a:ext cx="1224136" cy="18706"/>
          </a:xfrm>
          <a:prstGeom prst="line">
            <a:avLst/>
          </a:prstGeom>
          <a:noFill/>
          <a:ln w="6350" cap="flat" cmpd="sng" algn="ctr">
            <a:solidFill>
              <a:srgbClr val="003477"/>
            </a:solidFill>
            <a:prstDash val="solid"/>
            <a:miter lim="800000"/>
          </a:ln>
          <a:effectLst/>
        </p:spPr>
      </p:cxnSp>
      <p:cxnSp>
        <p:nvCxnSpPr>
          <p:cNvPr id="34" name="Gerader Verbinder 33"/>
          <p:cNvCxnSpPr/>
          <p:nvPr/>
        </p:nvCxnSpPr>
        <p:spPr>
          <a:xfrm flipV="1">
            <a:off x="6804624" y="4594447"/>
            <a:ext cx="919034" cy="970702"/>
          </a:xfrm>
          <a:prstGeom prst="line">
            <a:avLst/>
          </a:prstGeom>
          <a:noFill/>
          <a:ln w="6350" cap="flat" cmpd="sng" algn="ctr">
            <a:solidFill>
              <a:srgbClr val="003477"/>
            </a:solidFill>
            <a:prstDash val="solid"/>
            <a:miter lim="800000"/>
          </a:ln>
          <a:effectLst/>
        </p:spPr>
      </p:cxnSp>
      <p:cxnSp>
        <p:nvCxnSpPr>
          <p:cNvPr id="7" name="Gerader Verbinder 6"/>
          <p:cNvCxnSpPr/>
          <p:nvPr/>
        </p:nvCxnSpPr>
        <p:spPr>
          <a:xfrm>
            <a:off x="1763688" y="4522438"/>
            <a:ext cx="1872208" cy="0"/>
          </a:xfrm>
          <a:prstGeom prst="line">
            <a:avLst/>
          </a:prstGeom>
          <a:ln w="28575">
            <a:solidFill>
              <a:srgbClr val="003477"/>
            </a:solidFill>
          </a:ln>
        </p:spPr>
        <p:style>
          <a:lnRef idx="1">
            <a:schemeClr val="accent1"/>
          </a:lnRef>
          <a:fillRef idx="0">
            <a:schemeClr val="accent1"/>
          </a:fillRef>
          <a:effectRef idx="0">
            <a:schemeClr val="accent1"/>
          </a:effectRef>
          <a:fontRef idx="minor">
            <a:schemeClr val="tx1"/>
          </a:fontRef>
        </p:style>
      </p:cxnSp>
      <p:sp>
        <p:nvSpPr>
          <p:cNvPr id="37" name="Rechteck 36"/>
          <p:cNvSpPr/>
          <p:nvPr/>
        </p:nvSpPr>
        <p:spPr>
          <a:xfrm>
            <a:off x="1687488" y="4201928"/>
            <a:ext cx="2026517"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43" name="Gerader Verbinder 42"/>
          <p:cNvCxnSpPr/>
          <p:nvPr/>
        </p:nvCxnSpPr>
        <p:spPr>
          <a:xfrm>
            <a:off x="1763688" y="5589240"/>
            <a:ext cx="1872208" cy="0"/>
          </a:xfrm>
          <a:prstGeom prst="line">
            <a:avLst/>
          </a:prstGeom>
          <a:ln w="28575">
            <a:solidFill>
              <a:srgbClr val="003477"/>
            </a:solidFill>
          </a:ln>
        </p:spPr>
        <p:style>
          <a:lnRef idx="1">
            <a:schemeClr val="accent1"/>
          </a:lnRef>
          <a:fillRef idx="0">
            <a:schemeClr val="accent1"/>
          </a:fillRef>
          <a:effectRef idx="0">
            <a:schemeClr val="accent1"/>
          </a:effectRef>
          <a:fontRef idx="minor">
            <a:schemeClr val="tx1"/>
          </a:fontRef>
        </p:style>
      </p:cxnSp>
      <p:sp>
        <p:nvSpPr>
          <p:cNvPr id="44" name="Rechteck 43"/>
          <p:cNvSpPr/>
          <p:nvPr/>
        </p:nvSpPr>
        <p:spPr>
          <a:xfrm>
            <a:off x="1662410" y="4464000"/>
            <a:ext cx="2016899"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45" name="Gerade Verbindung mit Pfeil 44"/>
          <p:cNvCxnSpPr/>
          <p:nvPr/>
        </p:nvCxnSpPr>
        <p:spPr>
          <a:xfrm flipH="1" flipV="1">
            <a:off x="1459345" y="4562764"/>
            <a:ext cx="16311" cy="84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47" name="Gerade Verbindung mit Pfeil 46"/>
          <p:cNvCxnSpPr/>
          <p:nvPr/>
        </p:nvCxnSpPr>
        <p:spPr>
          <a:xfrm flipH="1">
            <a:off x="1833356" y="4562764"/>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3" name="Gerade Verbindung mit Pfeil 52"/>
          <p:cNvCxnSpPr/>
          <p:nvPr/>
        </p:nvCxnSpPr>
        <p:spPr>
          <a:xfrm flipH="1">
            <a:off x="2049380" y="4549505"/>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4" name="Gerade Verbindung mit Pfeil 53"/>
          <p:cNvCxnSpPr/>
          <p:nvPr/>
        </p:nvCxnSpPr>
        <p:spPr>
          <a:xfrm flipH="1">
            <a:off x="2265404"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5" name="Gerade Verbindung mit Pfeil 54"/>
          <p:cNvCxnSpPr/>
          <p:nvPr/>
        </p:nvCxnSpPr>
        <p:spPr>
          <a:xfrm flipH="1">
            <a:off x="2481428"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6" name="Gerade Verbindung mit Pfeil 55"/>
          <p:cNvCxnSpPr/>
          <p:nvPr/>
        </p:nvCxnSpPr>
        <p:spPr>
          <a:xfrm flipH="1">
            <a:off x="2697452"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7" name="Gerade Verbindung mit Pfeil 56"/>
          <p:cNvCxnSpPr/>
          <p:nvPr/>
        </p:nvCxnSpPr>
        <p:spPr>
          <a:xfrm flipH="1">
            <a:off x="2913476"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8" name="Gerade Verbindung mit Pfeil 57"/>
          <p:cNvCxnSpPr/>
          <p:nvPr/>
        </p:nvCxnSpPr>
        <p:spPr>
          <a:xfrm flipH="1">
            <a:off x="3129500"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59" name="Gerade Verbindung mit Pfeil 58"/>
          <p:cNvCxnSpPr/>
          <p:nvPr/>
        </p:nvCxnSpPr>
        <p:spPr>
          <a:xfrm flipH="1">
            <a:off x="3345524"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60" name="Gerade Verbindung mit Pfeil 59"/>
          <p:cNvCxnSpPr/>
          <p:nvPr/>
        </p:nvCxnSpPr>
        <p:spPr>
          <a:xfrm flipH="1">
            <a:off x="3561548" y="4581128"/>
            <a:ext cx="2340" cy="967727"/>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50" name="Rechteck 49"/>
          <p:cNvSpPr/>
          <p:nvPr/>
        </p:nvSpPr>
        <p:spPr>
          <a:xfrm>
            <a:off x="1763688" y="4740614"/>
            <a:ext cx="1872208" cy="560594"/>
          </a:xfrm>
          <a:prstGeom prst="rect">
            <a:avLst/>
          </a:prstGeom>
          <a:noFill/>
          <a:ln w="22225">
            <a:solidFill>
              <a:srgbClr val="0034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62" name="Rechteck 61"/>
          <p:cNvSpPr/>
          <p:nvPr/>
        </p:nvSpPr>
        <p:spPr>
          <a:xfrm>
            <a:off x="1696337" y="5435555"/>
            <a:ext cx="2016899"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sp>
        <p:nvSpPr>
          <p:cNvPr id="63" name="Rechteck 62"/>
          <p:cNvSpPr/>
          <p:nvPr/>
        </p:nvSpPr>
        <p:spPr>
          <a:xfrm>
            <a:off x="1620484" y="5191333"/>
            <a:ext cx="2026517" cy="369332"/>
          </a:xfrm>
          <a:prstGeom prst="rect">
            <a:avLst/>
          </a:prstGeom>
        </p:spPr>
        <p:txBody>
          <a:bodyPr wrap="none">
            <a:spAutoFit/>
          </a:bodyPr>
          <a:lstStyle/>
          <a:p>
            <a:r>
              <a:rPr lang="de-DE" dirty="0">
                <a:solidFill>
                  <a:srgbClr val="002060"/>
                </a:solidFill>
                <a:latin typeface="Arial Narrow" panose="020B0606020202030204" pitchFamily="34" charset="0"/>
              </a:rPr>
              <a:t>+  +  +  +  +  +  +  +  +</a:t>
            </a:r>
          </a:p>
        </p:txBody>
      </p:sp>
      <p:cxnSp>
        <p:nvCxnSpPr>
          <p:cNvPr id="64" name="Gerade Verbindung mit Pfeil 63"/>
          <p:cNvCxnSpPr/>
          <p:nvPr/>
        </p:nvCxnSpPr>
        <p:spPr>
          <a:xfrm flipV="1">
            <a:off x="1864598" y="4740614"/>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1" name="Gerade Verbindung mit Pfeil 70"/>
          <p:cNvCxnSpPr/>
          <p:nvPr/>
        </p:nvCxnSpPr>
        <p:spPr>
          <a:xfrm flipV="1">
            <a:off x="2123165" y="4725144"/>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2" name="Gerade Verbindung mit Pfeil 71"/>
          <p:cNvCxnSpPr/>
          <p:nvPr/>
        </p:nvCxnSpPr>
        <p:spPr>
          <a:xfrm flipV="1">
            <a:off x="2339189" y="4729995"/>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3" name="Gerade Verbindung mit Pfeil 72"/>
          <p:cNvCxnSpPr/>
          <p:nvPr/>
        </p:nvCxnSpPr>
        <p:spPr>
          <a:xfrm flipV="1">
            <a:off x="2555213" y="4734846"/>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4" name="Gerade Verbindung mit Pfeil 73"/>
          <p:cNvCxnSpPr/>
          <p:nvPr/>
        </p:nvCxnSpPr>
        <p:spPr>
          <a:xfrm flipV="1">
            <a:off x="2771237" y="4739697"/>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5" name="Gerade Verbindung mit Pfeil 74"/>
          <p:cNvCxnSpPr/>
          <p:nvPr/>
        </p:nvCxnSpPr>
        <p:spPr>
          <a:xfrm flipV="1">
            <a:off x="2987261" y="4744548"/>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6" name="Gerade Verbindung mit Pfeil 75"/>
          <p:cNvCxnSpPr/>
          <p:nvPr/>
        </p:nvCxnSpPr>
        <p:spPr>
          <a:xfrm flipV="1">
            <a:off x="3203285" y="4749399"/>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7" name="Gerade Verbindung mit Pfeil 76"/>
          <p:cNvCxnSpPr/>
          <p:nvPr/>
        </p:nvCxnSpPr>
        <p:spPr>
          <a:xfrm flipV="1">
            <a:off x="3419309" y="4754250"/>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cxnSp>
        <p:nvCxnSpPr>
          <p:cNvPr id="78" name="Gerade Verbindung mit Pfeil 77"/>
          <p:cNvCxnSpPr/>
          <p:nvPr/>
        </p:nvCxnSpPr>
        <p:spPr>
          <a:xfrm flipV="1">
            <a:off x="3635333" y="4759101"/>
            <a:ext cx="563" cy="571213"/>
          </a:xfrm>
          <a:prstGeom prst="straightConnector1">
            <a:avLst/>
          </a:prstGeom>
          <a:ln w="127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79" name="Rechteck 78"/>
          <p:cNvSpPr/>
          <p:nvPr/>
        </p:nvSpPr>
        <p:spPr>
          <a:xfrm>
            <a:off x="1768682" y="4740614"/>
            <a:ext cx="1872208" cy="560594"/>
          </a:xfrm>
          <a:prstGeom prst="rect">
            <a:avLst/>
          </a:prstGeom>
          <a:solidFill>
            <a:schemeClr val="bg1"/>
          </a:solidFill>
          <a:ln>
            <a:solidFill>
              <a:srgbClr val="003477"/>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8184260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4"/>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71"/>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2"/>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73"/>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7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5"/>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7"/>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78"/>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63"/>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44"/>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grpId="0" nodeType="clickEffect">
                                  <p:stCondLst>
                                    <p:cond delay="0"/>
                                  </p:stCondLst>
                                  <p:childTnLst>
                                    <p:set>
                                      <p:cBhvr>
                                        <p:cTn id="32" dur="1" fill="hold">
                                          <p:stCondLst>
                                            <p:cond delay="0"/>
                                          </p:stCondLst>
                                        </p:cTn>
                                        <p:tgtEl>
                                          <p:spTgt spid="79"/>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25"/>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31"/>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32"/>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33"/>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3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4" grpId="0"/>
      <p:bldP spid="50" grpId="0" animBg="1"/>
      <p:bldP spid="63" grpId="0"/>
      <p:bldP spid="79"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F09CB4A-890D-4B98-8604-3DE15B6DF339}"/>
              </a:ext>
            </a:extLst>
          </p:cNvPr>
          <p:cNvSpPr>
            <a:spLocks noGrp="1"/>
          </p:cNvSpPr>
          <p:nvPr>
            <p:ph type="title"/>
          </p:nvPr>
        </p:nvSpPr>
        <p:spPr/>
        <p:txBody>
          <a:bodyPr/>
          <a:lstStyle/>
          <a:p>
            <a:r>
              <a:rPr lang="de-DE" noProof="0" dirty="0"/>
              <a:t>Ausgangspunkt: Elektromagnetische Wechselwirkung </a:t>
            </a:r>
          </a:p>
        </p:txBody>
      </p:sp>
      <p:sp>
        <p:nvSpPr>
          <p:cNvPr id="3" name="Foliennummernplatzhalter 2">
            <a:extLst>
              <a:ext uri="{FF2B5EF4-FFF2-40B4-BE49-F238E27FC236}">
                <a16:creationId xmlns:a16="http://schemas.microsoft.com/office/drawing/2014/main" id="{84538E35-C839-46E0-A11B-9F91B4992428}"/>
              </a:ext>
            </a:extLst>
          </p:cNvPr>
          <p:cNvSpPr>
            <a:spLocks noGrp="1"/>
          </p:cNvSpPr>
          <p:nvPr>
            <p:ph type="sldNum" sz="quarter" idx="12"/>
          </p:nvPr>
        </p:nvSpPr>
        <p:spPr/>
        <p:txBody>
          <a:bodyPr/>
          <a:lstStyle/>
          <a:p>
            <a:fld id="{13EBA283-81CD-428D-9703-4AE41BDC50AA}" type="slidenum">
              <a:rPr lang="de-DE" smtClean="0"/>
              <a:pPr/>
              <a:t>46</a:t>
            </a:fld>
            <a:endParaRPr lang="de-DE"/>
          </a:p>
        </p:txBody>
      </p:sp>
      <mc:AlternateContent xmlns:mc="http://schemas.openxmlformats.org/markup-compatibility/2006" xmlns:a14="http://schemas.microsoft.com/office/drawing/2010/main">
        <mc:Choice Requires="a14">
          <p:sp>
            <p:nvSpPr>
              <p:cNvPr id="6" name="Textplatzhalter 5">
                <a:extLst>
                  <a:ext uri="{FF2B5EF4-FFF2-40B4-BE49-F238E27FC236}">
                    <a16:creationId xmlns:a16="http://schemas.microsoft.com/office/drawing/2014/main" id="{DA6CF6A1-2EFD-4DBD-9F75-E1D3B4FB7CCD}"/>
                  </a:ext>
                </a:extLst>
              </p:cNvPr>
              <p:cNvSpPr>
                <a:spLocks noGrp="1"/>
              </p:cNvSpPr>
              <p:nvPr>
                <p:ph type="body" idx="1"/>
              </p:nvPr>
            </p:nvSpPr>
            <p:spPr/>
            <p:txBody>
              <a:bodyPr/>
              <a:lstStyle/>
              <a:p>
                <a:r>
                  <a:rPr lang="de-DE" noProof="0" dirty="0"/>
                  <a:t>Botenteilchen (Photon) ist </a:t>
                </a:r>
              </a:p>
              <a:p>
                <a:pPr lvl="1"/>
                <a:r>
                  <a:rPr lang="de-DE" noProof="0" dirty="0"/>
                  <a:t>masselos</a:t>
                </a:r>
              </a:p>
              <a:p>
                <a:pPr lvl="1"/>
                <a:r>
                  <a:rPr lang="de-DE" noProof="0" dirty="0"/>
                  <a:t>ungeladen</a:t>
                </a:r>
              </a:p>
              <a:p>
                <a14:m>
                  <m:oMath xmlns:m="http://schemas.openxmlformats.org/officeDocument/2006/math">
                    <m:sSub>
                      <m:sSubPr>
                        <m:ctrlPr>
                          <a:rPr lang="de-DE" i="1">
                            <a:latin typeface="Cambria Math" panose="02040503050406030204" pitchFamily="18" charset="0"/>
                          </a:rPr>
                        </m:ctrlPr>
                      </m:sSubPr>
                      <m:e>
                        <m:r>
                          <a:rPr lang="de-DE" i="1">
                            <a:latin typeface="Cambria Math"/>
                          </a:rPr>
                          <m:t>𝐸</m:t>
                        </m:r>
                      </m:e>
                      <m:sub>
                        <m:r>
                          <a:rPr lang="de-DE" i="1">
                            <a:latin typeface="Cambria Math"/>
                          </a:rPr>
                          <m:t>𝑃𝑜𝑡</m:t>
                        </m:r>
                      </m:sub>
                    </m:sSub>
                    <m:d>
                      <m:dPr>
                        <m:ctrlPr>
                          <a:rPr lang="de-DE" i="1">
                            <a:latin typeface="Cambria Math" panose="02040503050406030204" pitchFamily="18" charset="0"/>
                          </a:rPr>
                        </m:ctrlPr>
                      </m:dPr>
                      <m:e>
                        <m:r>
                          <a:rPr lang="de-DE" i="1">
                            <a:latin typeface="Cambria Math"/>
                          </a:rPr>
                          <m:t>𝑟</m:t>
                        </m:r>
                      </m:e>
                    </m:d>
                    <m:r>
                      <a:rPr lang="de-DE" i="1">
                        <a:latin typeface="Cambria Math" panose="02040503050406030204" pitchFamily="18" charset="0"/>
                      </a:rPr>
                      <m:t>= </m:t>
                    </m:r>
                    <m:sSub>
                      <m:sSubPr>
                        <m:ctrlPr>
                          <a:rPr lang="de-DE" i="1">
                            <a:latin typeface="Cambria Math" panose="02040503050406030204" pitchFamily="18" charset="0"/>
                          </a:rPr>
                        </m:ctrlPr>
                      </m:sSubPr>
                      <m:e>
                        <m:r>
                          <a:rPr lang="de-DE" i="0">
                            <a:latin typeface="Cambria Math"/>
                          </a:rPr>
                          <m:t>ħ</m:t>
                        </m:r>
                        <m:r>
                          <a:rPr lang="de-DE" b="0" i="0" smtClean="0">
                            <a:latin typeface="Cambria Math" panose="02040503050406030204" pitchFamily="18" charset="0"/>
                          </a:rPr>
                          <m:t> </m:t>
                        </m:r>
                        <m:r>
                          <m:rPr>
                            <m:sty m:val="p"/>
                          </m:rPr>
                          <a:rPr lang="de-DE" i="0">
                            <a:latin typeface="Cambria Math"/>
                          </a:rPr>
                          <m:t>c</m:t>
                        </m:r>
                        <m:r>
                          <a:rPr lang="de-DE" b="0" i="0" smtClean="0">
                            <a:latin typeface="Cambria Math" panose="02040503050406030204" pitchFamily="18" charset="0"/>
                          </a:rPr>
                          <m:t> </m:t>
                        </m:r>
                        <m:r>
                          <a:rPr lang="de-DE">
                            <a:latin typeface="Cambria Math"/>
                          </a:rPr>
                          <m:t>𝛼</m:t>
                        </m:r>
                      </m:e>
                      <m:sub>
                        <m:r>
                          <m:rPr>
                            <m:sty m:val="p"/>
                          </m:rPr>
                          <a:rPr lang="de-DE" i="0">
                            <a:latin typeface="Cambria Math"/>
                          </a:rPr>
                          <m:t>em</m:t>
                        </m:r>
                      </m:sub>
                    </m:sSub>
                    <m:f>
                      <m:fPr>
                        <m:ctrlPr>
                          <a:rPr lang="de-DE" i="1">
                            <a:latin typeface="Cambria Math" panose="02040503050406030204" pitchFamily="18" charset="0"/>
                          </a:rPr>
                        </m:ctrlPr>
                      </m:fPr>
                      <m:num>
                        <m:sSub>
                          <m:sSubPr>
                            <m:ctrlPr>
                              <a:rPr lang="de-DE" i="1">
                                <a:latin typeface="Cambria Math" panose="02040503050406030204" pitchFamily="18" charset="0"/>
                              </a:rPr>
                            </m:ctrlPr>
                          </m:sSubPr>
                          <m:e>
                            <m:r>
                              <a:rPr lang="de-DE" i="1">
                                <a:latin typeface="Cambria Math" panose="02040503050406030204" pitchFamily="18" charset="0"/>
                              </a:rPr>
                              <m:t>𝑍</m:t>
                            </m:r>
                          </m:e>
                          <m:sub>
                            <m:r>
                              <a:rPr lang="de-DE">
                                <a:latin typeface="Cambria Math"/>
                              </a:rPr>
                              <m:t>1</m:t>
                            </m:r>
                          </m:sub>
                        </m:sSub>
                        <m:sSub>
                          <m:sSubPr>
                            <m:ctrlPr>
                              <a:rPr lang="de-DE" i="1">
                                <a:latin typeface="Cambria Math" panose="02040503050406030204" pitchFamily="18" charset="0"/>
                              </a:rPr>
                            </m:ctrlPr>
                          </m:sSubPr>
                          <m:e>
                            <m:r>
                              <a:rPr lang="de-DE" i="1">
                                <a:latin typeface="Cambria Math" panose="02040503050406030204" pitchFamily="18" charset="0"/>
                              </a:rPr>
                              <m:t>𝑍</m:t>
                            </m:r>
                          </m:e>
                          <m:sub>
                            <m:r>
                              <a:rPr lang="de-DE">
                                <a:latin typeface="Cambria Math"/>
                              </a:rPr>
                              <m:t>2</m:t>
                            </m:r>
                          </m:sub>
                        </m:sSub>
                      </m:num>
                      <m:den>
                        <m:r>
                          <a:rPr lang="de-DE" i="1">
                            <a:latin typeface="Cambria Math"/>
                            <a:ea typeface="Cambria Math"/>
                          </a:rPr>
                          <m:t>𝑟</m:t>
                        </m:r>
                      </m:den>
                    </m:f>
                  </m:oMath>
                </a14:m>
                <a:br>
                  <a:rPr lang="de-DE" noProof="0" dirty="0"/>
                </a:br>
                <a:endParaRPr lang="de-DE" noProof="0" dirty="0"/>
              </a:p>
              <a:p>
                <a:r>
                  <a:rPr lang="de-DE" noProof="0" dirty="0"/>
                  <a:t>Vergleich: Stark</a:t>
                </a:r>
                <a14:m>
                  <m:oMath xmlns:m="http://schemas.openxmlformats.org/officeDocument/2006/math">
                    <m:sSub>
                      <m:sSubPr>
                        <m:ctrlPr>
                          <a:rPr lang="de-DE" i="1">
                            <a:latin typeface="Cambria Math" panose="02040503050406030204" pitchFamily="18" charset="0"/>
                          </a:rPr>
                        </m:ctrlPr>
                      </m:sSubPr>
                      <m:e>
                        <m:r>
                          <a:rPr lang="de-DE" b="0" i="1" smtClean="0">
                            <a:latin typeface="Cambria Math" panose="02040503050406030204" pitchFamily="18" charset="0"/>
                          </a:rPr>
                          <m:t> </m:t>
                        </m:r>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m:t>
                    </m:r>
                    <m:r>
                      <a:rPr lang="de-DE" i="0">
                        <a:latin typeface="Cambria Math"/>
                      </a:rPr>
                      <m:t>ℏ</m:t>
                    </m:r>
                    <m:r>
                      <a:rPr lang="de-DE" b="0" i="0" smtClean="0">
                        <a:latin typeface="Cambria Math" panose="02040503050406030204" pitchFamily="18" charset="0"/>
                      </a:rPr>
                      <m:t> </m:t>
                    </m:r>
                    <m:r>
                      <m:rPr>
                        <m:sty m:val="p"/>
                      </m:rPr>
                      <a:rPr lang="de-DE" i="0">
                        <a:latin typeface="Cambria Math"/>
                        <a:ea typeface="Cambria Math"/>
                      </a:rPr>
                      <m:t>c</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b="0" i="0" smtClean="0">
                            <a:latin typeface="Cambria Math" panose="02040503050406030204" pitchFamily="18" charset="0"/>
                            <a:ea typeface="Cambria Math"/>
                          </a:rPr>
                          <m:t>s</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m:rPr>
                        <m:sty m:val="p"/>
                      </m:rPr>
                      <a:rPr lang="de-DE" i="0">
                        <a:solidFill>
                          <a:srgbClr val="CDC301"/>
                        </a:solidFill>
                        <a:latin typeface="Cambria Math"/>
                        <a:ea typeface="Cambria Math"/>
                      </a:rPr>
                      <m:t>k</m:t>
                    </m:r>
                    <m:r>
                      <a:rPr lang="de-DE" i="1">
                        <a:solidFill>
                          <a:srgbClr val="CDC301"/>
                        </a:solidFill>
                        <a:latin typeface="Cambria Math"/>
                        <a:ea typeface="Cambria Math"/>
                      </a:rPr>
                      <m:t>𝑟</m:t>
                    </m:r>
                  </m:oMath>
                </a14:m>
                <a:endParaRPr lang="de-DE" dirty="0">
                  <a:solidFill>
                    <a:srgbClr val="CDC301"/>
                  </a:solidFill>
                  <a:ea typeface="Cambria Math"/>
                </a:endParaRPr>
              </a:p>
              <a:p>
                <a:pPr marL="0" indent="0">
                  <a:buNone/>
                </a:pPr>
                <a:endParaRPr lang="de-DE" u="sng" noProof="0" dirty="0"/>
              </a:p>
              <a:p>
                <a:r>
                  <a:rPr lang="de-DE" u="sng" dirty="0"/>
                  <a:t>Grund</a:t>
                </a:r>
                <a:r>
                  <a:rPr lang="de-DE" u="sng" noProof="0" dirty="0"/>
                  <a:t>:</a:t>
                </a:r>
                <a:r>
                  <a:rPr lang="de-DE" noProof="0" dirty="0"/>
                  <a:t> die Botenteilchen besitzen selbst starke Ladung</a:t>
                </a:r>
              </a:p>
              <a:p>
                <a:endParaRPr lang="de-DE" noProof="0" dirty="0"/>
              </a:p>
            </p:txBody>
          </p:sp>
        </mc:Choice>
        <mc:Fallback xmlns="">
          <p:sp>
            <p:nvSpPr>
              <p:cNvPr id="6" name="Textplatzhalter 5">
                <a:extLst>
                  <a:ext uri="{FF2B5EF4-FFF2-40B4-BE49-F238E27FC236}">
                    <a16:creationId xmlns:a16="http://schemas.microsoft.com/office/drawing/2014/main" id="{DA6CF6A1-2EFD-4DBD-9F75-E1D3B4FB7CCD}"/>
                  </a:ext>
                </a:extLst>
              </p:cNvPr>
              <p:cNvSpPr>
                <a:spLocks noGrp="1" noRot="1" noChangeAspect="1" noMove="1" noResize="1" noEditPoints="1" noAdjustHandles="1" noChangeArrowheads="1" noChangeShapeType="1" noTextEdit="1"/>
              </p:cNvSpPr>
              <p:nvPr>
                <p:ph type="body" idx="1"/>
              </p:nvPr>
            </p:nvSpPr>
            <p:spPr>
              <a:blipFill>
                <a:blip r:embed="rId2"/>
                <a:stretch>
                  <a:fillRect l="-808" t="-2003" b="-2619"/>
                </a:stretch>
              </a:blipFill>
            </p:spPr>
            <p:txBody>
              <a:bodyPr/>
              <a:lstStyle/>
              <a:p>
                <a:r>
                  <a:rPr lang="de-DE">
                    <a:noFill/>
                  </a:rPr>
                  <a:t> </a:t>
                </a:r>
              </a:p>
            </p:txBody>
          </p:sp>
        </mc:Fallback>
      </mc:AlternateContent>
      <p:sp>
        <p:nvSpPr>
          <p:cNvPr id="4" name="Datumsplatzhalter 3">
            <a:extLst>
              <a:ext uri="{FF2B5EF4-FFF2-40B4-BE49-F238E27FC236}">
                <a16:creationId xmlns:a16="http://schemas.microsoft.com/office/drawing/2014/main" id="{8572E3DB-1C89-443B-9F57-2536FD4344FF}"/>
              </a:ext>
            </a:extLst>
          </p:cNvPr>
          <p:cNvSpPr>
            <a:spLocks noGrp="1"/>
          </p:cNvSpPr>
          <p:nvPr>
            <p:ph type="dt" sz="half" idx="2"/>
          </p:nvPr>
        </p:nvSpPr>
        <p:spPr/>
        <p:txBody>
          <a:bodyPr/>
          <a:lstStyle/>
          <a:p>
            <a:r>
              <a:rPr lang="de-DE"/>
              <a:t>04.10.2017</a:t>
            </a:r>
          </a:p>
        </p:txBody>
      </p:sp>
      <p:sp>
        <p:nvSpPr>
          <p:cNvPr id="5" name="Fußzeilenplatzhalter 4">
            <a:extLst>
              <a:ext uri="{FF2B5EF4-FFF2-40B4-BE49-F238E27FC236}">
                <a16:creationId xmlns:a16="http://schemas.microsoft.com/office/drawing/2014/main" id="{810B3AF4-BF3E-40E7-B9C5-2FD6D450E085}"/>
              </a:ext>
            </a:extLst>
          </p:cNvPr>
          <p:cNvSpPr>
            <a:spLocks noGrp="1"/>
          </p:cNvSpPr>
          <p:nvPr>
            <p:ph type="ftr" sz="quarter" idx="3"/>
          </p:nvPr>
        </p:nvSpPr>
        <p:spPr/>
        <p:txBody>
          <a:bodyPr/>
          <a:lstStyle/>
          <a:p>
            <a:pPr algn="ctr"/>
            <a:r>
              <a:rPr lang="de-DE"/>
              <a:t>Forschung trifft Schule - Lehrerfortbildung Teilchenphysik - Dillingen</a:t>
            </a:r>
          </a:p>
        </p:txBody>
      </p:sp>
      <p:grpSp>
        <p:nvGrpSpPr>
          <p:cNvPr id="8" name="Gruppieren 7"/>
          <p:cNvGrpSpPr/>
          <p:nvPr/>
        </p:nvGrpSpPr>
        <p:grpSpPr>
          <a:xfrm>
            <a:off x="5868144" y="1556792"/>
            <a:ext cx="3096344" cy="2426940"/>
            <a:chOff x="6516216" y="431288"/>
            <a:chExt cx="2232248" cy="2061608"/>
          </a:xfrm>
        </p:grpSpPr>
        <p:pic>
          <p:nvPicPr>
            <p:cNvPr id="10" name="Grafik 9">
              <a:extLst>
                <a:ext uri="{FF2B5EF4-FFF2-40B4-BE49-F238E27FC236}">
                  <a16:creationId xmlns:a16="http://schemas.microsoft.com/office/drawing/2014/main" id="{429607EC-15B2-4A1B-B8A2-66E7CEEA23E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6216" y="431288"/>
              <a:ext cx="2232248" cy="2061608"/>
            </a:xfrm>
            <a:prstGeom prst="rect">
              <a:avLst/>
            </a:prstGeom>
          </p:spPr>
        </p:pic>
        <p:sp>
          <p:nvSpPr>
            <p:cNvPr id="11" name="Ellipse 10"/>
            <p:cNvSpPr/>
            <p:nvPr/>
          </p:nvSpPr>
          <p:spPr>
            <a:xfrm>
              <a:off x="6930000" y="1350000"/>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013476"/>
                </a:solidFill>
              </a:endParaRPr>
            </a:p>
          </p:txBody>
        </p:sp>
        <p:sp>
          <p:nvSpPr>
            <p:cNvPr id="12" name="Ellipse 11"/>
            <p:cNvSpPr/>
            <p:nvPr/>
          </p:nvSpPr>
          <p:spPr>
            <a:xfrm>
              <a:off x="8053200" y="1345092"/>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CDC301"/>
                </a:solidFill>
              </a:endParaRPr>
            </a:p>
          </p:txBody>
        </p:sp>
      </p:grpSp>
    </p:spTree>
    <p:extLst>
      <p:ext uri="{BB962C8B-B14F-4D97-AF65-F5344CB8AC3E}">
        <p14:creationId xmlns:p14="http://schemas.microsoft.com/office/powerpoint/2010/main" val="398696766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
          <p:cNvSpPr>
            <a:spLocks noGrp="1"/>
          </p:cNvSpPr>
          <p:nvPr>
            <p:ph type="title"/>
          </p:nvPr>
        </p:nvSpPr>
        <p:spPr/>
        <p:txBody>
          <a:bodyPr/>
          <a:lstStyle/>
          <a:p>
            <a:r>
              <a:rPr lang="de-DE" noProof="0" dirty="0"/>
              <a:t>Starke Wechselwirkung </a:t>
            </a:r>
          </a:p>
        </p:txBody>
      </p:sp>
      <p:sp>
        <p:nvSpPr>
          <p:cNvPr id="3" name="Foliennummernplatzhalter 2"/>
          <p:cNvSpPr>
            <a:spLocks noGrp="1"/>
          </p:cNvSpPr>
          <p:nvPr>
            <p:ph type="sldNum" sz="quarter" idx="12"/>
          </p:nvPr>
        </p:nvSpPr>
        <p:spPr/>
        <p:txBody>
          <a:bodyPr/>
          <a:lstStyle/>
          <a:p>
            <a:fld id="{13EBA283-81CD-428D-9703-4AE41BDC50AA}" type="slidenum">
              <a:rPr lang="de-DE" smtClean="0"/>
              <a:pPr/>
              <a:t>47</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14:m>
                  <m:oMath xmlns:m="http://schemas.openxmlformats.org/officeDocument/2006/math">
                    <m:sSub>
                      <m:sSubPr>
                        <m:ctrlPr>
                          <a:rPr lang="de-DE" i="1">
                            <a:latin typeface="Cambria Math" panose="02040503050406030204" pitchFamily="18" charset="0"/>
                          </a:rPr>
                        </m:ctrlPr>
                      </m:sSubPr>
                      <m:e>
                        <m:r>
                          <a:rPr lang="de-DE" i="1">
                            <a:latin typeface="Cambria Math" panose="02040503050406030204" pitchFamily="18" charset="0"/>
                          </a:rPr>
                          <m:t> </m:t>
                        </m:r>
                        <m:r>
                          <a:rPr lang="de-DE" i="1">
                            <a:latin typeface="Cambria Math"/>
                          </a:rPr>
                          <m:t>𝐸</m:t>
                        </m:r>
                      </m:e>
                      <m:sub>
                        <m:r>
                          <a:rPr lang="de-DE" i="1">
                            <a:latin typeface="Cambria Math"/>
                          </a:rPr>
                          <m:t>𝑃𝑜𝑡</m:t>
                        </m:r>
                      </m:sub>
                    </m:sSub>
                    <m:d>
                      <m:dPr>
                        <m:ctrlPr>
                          <a:rPr lang="de-DE" i="1">
                            <a:latin typeface="Cambria Math" panose="02040503050406030204" pitchFamily="18" charset="0"/>
                          </a:rPr>
                        </m:ctrlPr>
                      </m:dPr>
                      <m:e>
                        <m:r>
                          <a:rPr lang="de-DE" i="1">
                            <a:latin typeface="Cambria Math"/>
                          </a:rPr>
                          <m:t>𝑟</m:t>
                        </m:r>
                      </m:e>
                    </m:d>
                    <m:r>
                      <a:rPr lang="de-DE" i="1">
                        <a:latin typeface="Cambria Math"/>
                      </a:rPr>
                      <m:t>=ℏ</m:t>
                    </m:r>
                    <m:r>
                      <a:rPr lang="de-DE" i="1">
                        <a:latin typeface="Cambria Math"/>
                        <a:ea typeface="Cambria Math"/>
                      </a:rPr>
                      <m:t>𝑐</m:t>
                    </m:r>
                    <m:sSub>
                      <m:sSubPr>
                        <m:ctrlPr>
                          <a:rPr lang="de-DE" i="1">
                            <a:latin typeface="Cambria Math" panose="02040503050406030204" pitchFamily="18" charset="0"/>
                            <a:ea typeface="Cambria Math"/>
                          </a:rPr>
                        </m:ctrlPr>
                      </m:sSubPr>
                      <m:e>
                        <m:r>
                          <a:rPr lang="de-DE" i="1">
                            <a:latin typeface="Cambria Math"/>
                            <a:ea typeface="Cambria Math"/>
                          </a:rPr>
                          <m:t>𝛼</m:t>
                        </m:r>
                      </m:e>
                      <m:sub>
                        <m:r>
                          <a:rPr lang="de-DE" i="1">
                            <a:latin typeface="Cambria Math"/>
                            <a:ea typeface="Cambria Math"/>
                          </a:rPr>
                          <m:t>𝑠</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a:rPr lang="de-DE" i="1">
                        <a:solidFill>
                          <a:srgbClr val="CDC301"/>
                        </a:solidFill>
                        <a:latin typeface="Cambria Math"/>
                        <a:ea typeface="Cambria Math"/>
                      </a:rPr>
                      <m:t>𝑘𝑟</m:t>
                    </m:r>
                  </m:oMath>
                </a14:m>
                <a:endParaRPr lang="de-DE" noProof="0" dirty="0">
                  <a:solidFill>
                    <a:srgbClr val="CDC301"/>
                  </a:solidFill>
                </a:endParaRPr>
              </a:p>
              <a:p>
                <a:r>
                  <a:rPr lang="de-DE" u="sng" noProof="0" dirty="0"/>
                  <a:t>Einführung:</a:t>
                </a:r>
                <a:r>
                  <a:rPr lang="de-DE" noProof="0" dirty="0"/>
                  <a:t> die Botenteilchen </a:t>
                </a:r>
                <a:br>
                  <a:rPr lang="de-DE" noProof="0" dirty="0"/>
                </a:br>
                <a:r>
                  <a:rPr lang="de-DE" noProof="0" dirty="0"/>
                  <a:t>(</a:t>
                </a:r>
                <a:r>
                  <a:rPr lang="de-DE" noProof="0" dirty="0" err="1"/>
                  <a:t>Gluonen</a:t>
                </a:r>
                <a:r>
                  <a:rPr lang="de-DE" noProof="0" dirty="0"/>
                  <a:t>) besitzen selbst starke</a:t>
                </a:r>
                <a:br>
                  <a:rPr lang="de-DE" noProof="0" dirty="0"/>
                </a:br>
                <a:r>
                  <a:rPr lang="de-DE" noProof="0" dirty="0"/>
                  <a:t> Ladung</a:t>
                </a:r>
              </a:p>
              <a:p>
                <a:pPr lvl="1"/>
                <a:r>
                  <a:rPr lang="de-DE" sz="2400" noProof="0" dirty="0" err="1"/>
                  <a:t>Gluonen</a:t>
                </a:r>
                <a:r>
                  <a:rPr lang="de-DE" sz="2400" noProof="0" dirty="0"/>
                  <a:t> können selbst </a:t>
                </a:r>
                <a:br>
                  <a:rPr lang="de-DE" sz="2400" noProof="0" dirty="0"/>
                </a:br>
                <a:r>
                  <a:rPr lang="de-DE" sz="2400" noProof="0" dirty="0" err="1"/>
                  <a:t>Gluonen</a:t>
                </a:r>
                <a:r>
                  <a:rPr lang="de-DE" sz="2400" noProof="0" dirty="0"/>
                  <a:t> abstrahlen</a:t>
                </a:r>
              </a:p>
              <a:p>
                <a:pPr lvl="1"/>
                <a:r>
                  <a:rPr lang="de-DE" sz="2400" noProof="0" dirty="0"/>
                  <a:t>Sie wechselwirken miteinander</a:t>
                </a:r>
              </a:p>
              <a:p>
                <a:pPr lvl="1"/>
                <a:r>
                  <a:rPr lang="de-DE" sz="2400" noProof="0" dirty="0"/>
                  <a:t>Es entsteht ein „Schlauch“</a:t>
                </a:r>
              </a:p>
              <a:p>
                <a:r>
                  <a:rPr lang="de-DE" noProof="0" dirty="0"/>
                  <a:t>Feldliniendichte bleibt konstant</a:t>
                </a:r>
                <a:br>
                  <a:rPr lang="de-DE" noProof="0" dirty="0"/>
                </a:br>
                <a:endParaRPr lang="de-DE" noProof="0" dirty="0"/>
              </a:p>
              <a:p>
                <a:pPr lvl="1"/>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endParaRPr lang="de-DE" dirty="0"/>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pic>
        <p:nvPicPr>
          <p:cNvPr id="12" name="Grafik 11"/>
          <p:cNvPicPr>
            <a:picLocks noChangeAspect="1"/>
          </p:cNvPicPr>
          <p:nvPr/>
        </p:nvPicPr>
        <p:blipFill rotWithShape="1">
          <a:blip r:embed="rId3">
            <a:extLst>
              <a:ext uri="{28A0092B-C50C-407E-A947-70E740481C1C}">
                <a14:useLocalDpi xmlns:a14="http://schemas.microsoft.com/office/drawing/2010/main" val="0"/>
              </a:ext>
            </a:extLst>
          </a:blip>
          <a:srcRect t="-1" b="69252"/>
          <a:stretch/>
        </p:blipFill>
        <p:spPr>
          <a:xfrm>
            <a:off x="6084168" y="4609323"/>
            <a:ext cx="3623301" cy="1051789"/>
          </a:xfrm>
          <a:prstGeom prst="rect">
            <a:avLst/>
          </a:prstGeom>
        </p:spPr>
      </p:pic>
      <p:sp>
        <p:nvSpPr>
          <p:cNvPr id="19" name="Ellipse 18"/>
          <p:cNvSpPr/>
          <p:nvPr/>
        </p:nvSpPr>
        <p:spPr>
          <a:xfrm>
            <a:off x="6280918" y="4896001"/>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1" name="Ellipse 20"/>
          <p:cNvSpPr/>
          <p:nvPr/>
        </p:nvSpPr>
        <p:spPr>
          <a:xfrm>
            <a:off x="8190000" y="4896001"/>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 name="Rechteck 1"/>
          <p:cNvSpPr/>
          <p:nvPr/>
        </p:nvSpPr>
        <p:spPr>
          <a:xfrm>
            <a:off x="6979146" y="4509120"/>
            <a:ext cx="833214" cy="1151992"/>
          </a:xfrm>
          <a:prstGeom prst="rect">
            <a:avLst/>
          </a:prstGeom>
          <a:noFill/>
          <a:ln w="28575">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Pfeil nach links und rechts 6"/>
          <p:cNvSpPr/>
          <p:nvPr/>
        </p:nvSpPr>
        <p:spPr>
          <a:xfrm>
            <a:off x="7020272" y="5808899"/>
            <a:ext cx="792088" cy="68373"/>
          </a:xfrm>
          <a:prstGeom prst="leftRightArrow">
            <a:avLst/>
          </a:prstGeom>
          <a:ln w="1905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8" name="Textfeld 7"/>
          <p:cNvSpPr txBox="1"/>
          <p:nvPr/>
        </p:nvSpPr>
        <p:spPr>
          <a:xfrm>
            <a:off x="6267600" y="5877272"/>
            <a:ext cx="2408856" cy="535531"/>
          </a:xfrm>
          <a:prstGeom prst="rect">
            <a:avLst/>
          </a:prstGeom>
          <a:noFill/>
        </p:spPr>
        <p:txBody>
          <a:bodyPr wrap="squar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~1/r²      Konstanter        ~1/r² </a:t>
            </a:r>
            <a:br>
              <a:rPr lang="de-DE" sz="1600" dirty="0">
                <a:solidFill>
                  <a:srgbClr val="002060"/>
                </a:solidFill>
                <a:latin typeface="Arial Narrow" panose="020B0606020202030204" pitchFamily="34" charset="0"/>
              </a:rPr>
            </a:br>
            <a:r>
              <a:rPr lang="de-DE" sz="1600" dirty="0">
                <a:solidFill>
                  <a:srgbClr val="002060"/>
                </a:solidFill>
                <a:latin typeface="Arial Narrow" panose="020B0606020202030204" pitchFamily="34" charset="0"/>
              </a:rPr>
              <a:t>              Bereich</a:t>
            </a:r>
          </a:p>
        </p:txBody>
      </p:sp>
      <p:grpSp>
        <p:nvGrpSpPr>
          <p:cNvPr id="9" name="Gruppieren 8">
            <a:extLst>
              <a:ext uri="{FF2B5EF4-FFF2-40B4-BE49-F238E27FC236}">
                <a16:creationId xmlns:a16="http://schemas.microsoft.com/office/drawing/2014/main" id="{85C8923A-8A51-49C6-842A-89A542FFDA33}"/>
              </a:ext>
            </a:extLst>
          </p:cNvPr>
          <p:cNvGrpSpPr/>
          <p:nvPr/>
        </p:nvGrpSpPr>
        <p:grpSpPr>
          <a:xfrm>
            <a:off x="5868144" y="1556792"/>
            <a:ext cx="3096344" cy="2426940"/>
            <a:chOff x="5868144" y="1556792"/>
            <a:chExt cx="3096344" cy="2426940"/>
          </a:xfrm>
        </p:grpSpPr>
        <p:grpSp>
          <p:nvGrpSpPr>
            <p:cNvPr id="25" name="Gruppieren 24"/>
            <p:cNvGrpSpPr/>
            <p:nvPr/>
          </p:nvGrpSpPr>
          <p:grpSpPr>
            <a:xfrm>
              <a:off x="5868144" y="1556792"/>
              <a:ext cx="3096344" cy="2426940"/>
              <a:chOff x="6516216" y="431288"/>
              <a:chExt cx="2232248" cy="2061608"/>
            </a:xfrm>
          </p:grpSpPr>
          <p:pic>
            <p:nvPicPr>
              <p:cNvPr id="26" name="Grafik 25">
                <a:extLst>
                  <a:ext uri="{FF2B5EF4-FFF2-40B4-BE49-F238E27FC236}">
                    <a16:creationId xmlns:a16="http://schemas.microsoft.com/office/drawing/2014/main" id="{429607EC-15B2-4A1B-B8A2-66E7CEEA23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16216" y="431288"/>
                <a:ext cx="2232248" cy="2061608"/>
              </a:xfrm>
              <a:prstGeom prst="rect">
                <a:avLst/>
              </a:prstGeom>
            </p:spPr>
          </p:pic>
          <p:sp>
            <p:nvSpPr>
              <p:cNvPr id="27" name="Ellipse 26"/>
              <p:cNvSpPr/>
              <p:nvPr/>
            </p:nvSpPr>
            <p:spPr>
              <a:xfrm>
                <a:off x="6930000" y="1350000"/>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013476"/>
                  </a:solidFill>
                </a:endParaRPr>
              </a:p>
            </p:txBody>
          </p:sp>
          <p:sp>
            <p:nvSpPr>
              <p:cNvPr id="28" name="Ellipse 27"/>
              <p:cNvSpPr/>
              <p:nvPr/>
            </p:nvSpPr>
            <p:spPr>
              <a:xfrm>
                <a:off x="8053200" y="1345092"/>
                <a:ext cx="234000" cy="234000"/>
              </a:xfrm>
              <a:prstGeom prst="ellipse">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solidFill>
                    <a:srgbClr val="CDC301"/>
                  </a:solidFill>
                </a:endParaRPr>
              </a:p>
            </p:txBody>
          </p:sp>
        </p:grpSp>
        <p:sp>
          <p:nvSpPr>
            <p:cNvPr id="17" name="Ellipse 16">
              <a:extLst>
                <a:ext uri="{FF2B5EF4-FFF2-40B4-BE49-F238E27FC236}">
                  <a16:creationId xmlns:a16="http://schemas.microsoft.com/office/drawing/2014/main" id="{11D0976F-E238-4005-B9AE-B0DA21ADC1CB}"/>
                </a:ext>
              </a:extLst>
            </p:cNvPr>
            <p:cNvSpPr/>
            <p:nvPr/>
          </p:nvSpPr>
          <p:spPr>
            <a:xfrm>
              <a:off x="6414181" y="2632529"/>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18" name="Ellipse 17">
              <a:extLst>
                <a:ext uri="{FF2B5EF4-FFF2-40B4-BE49-F238E27FC236}">
                  <a16:creationId xmlns:a16="http://schemas.microsoft.com/office/drawing/2014/main" id="{A3D830A2-71D5-4240-904C-C69A1C489CA6}"/>
                </a:ext>
              </a:extLst>
            </p:cNvPr>
            <p:cNvSpPr/>
            <p:nvPr/>
          </p:nvSpPr>
          <p:spPr>
            <a:xfrm>
              <a:off x="7973810" y="2609742"/>
              <a:ext cx="38042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grpSp>
    </p:spTree>
    <p:extLst>
      <p:ext uri="{BB962C8B-B14F-4D97-AF65-F5344CB8AC3E}">
        <p14:creationId xmlns:p14="http://schemas.microsoft.com/office/powerpoint/2010/main" val="17112552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4">
                                            <p:txEl>
                                              <p:pRg st="5" end="5"/>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P spid="2" grpId="0" animBg="1"/>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
          <p:cNvSpPr>
            <a:spLocks noGrp="1"/>
          </p:cNvSpPr>
          <p:nvPr>
            <p:ph type="title"/>
          </p:nvPr>
        </p:nvSpPr>
        <p:spPr/>
        <p:txBody>
          <a:bodyPr/>
          <a:lstStyle/>
          <a:p>
            <a:r>
              <a:rPr lang="de-DE" noProof="0" dirty="0"/>
              <a:t>Starke Wechselwirkung </a:t>
            </a:r>
          </a:p>
        </p:txBody>
      </p:sp>
      <p:sp>
        <p:nvSpPr>
          <p:cNvPr id="3" name="Foliennummernplatzhalter 2"/>
          <p:cNvSpPr>
            <a:spLocks noGrp="1"/>
          </p:cNvSpPr>
          <p:nvPr>
            <p:ph type="sldNum" sz="quarter" idx="12"/>
          </p:nvPr>
        </p:nvSpPr>
        <p:spPr/>
        <p:txBody>
          <a:bodyPr/>
          <a:lstStyle/>
          <a:p>
            <a:fld id="{13EBA283-81CD-428D-9703-4AE41BDC50AA}" type="slidenum">
              <a:rPr lang="de-DE" smtClean="0"/>
              <a:pPr/>
              <a:t>48</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14:m>
                  <m:oMath xmlns:m="http://schemas.openxmlformats.org/officeDocument/2006/math">
                    <m:sSub>
                      <m:sSubPr>
                        <m:ctrlPr>
                          <a:rPr lang="de-DE" i="1" smtClean="0">
                            <a:latin typeface="Cambria Math" panose="02040503050406030204" pitchFamily="18" charset="0"/>
                          </a:rPr>
                        </m:ctrlPr>
                      </m:sSubPr>
                      <m:e>
                        <m:r>
                          <a:rPr lang="de-DE" i="1">
                            <a:latin typeface="Cambria Math" panose="02040503050406030204" pitchFamily="18" charset="0"/>
                          </a:rPr>
                          <m:t> </m:t>
                        </m:r>
                        <m:r>
                          <a:rPr lang="de-DE" i="1">
                            <a:latin typeface="Cambria Math"/>
                          </a:rPr>
                          <m:t>𝐸</m:t>
                        </m:r>
                      </m:e>
                      <m:sub>
                        <m:r>
                          <m:rPr>
                            <m:sty m:val="p"/>
                          </m:rPr>
                          <a:rPr lang="de-DE" i="0">
                            <a:latin typeface="Cambria Math"/>
                          </a:rPr>
                          <m:t>Pot</m:t>
                        </m:r>
                      </m:sub>
                    </m:sSub>
                    <m:d>
                      <m:dPr>
                        <m:ctrlPr>
                          <a:rPr lang="de-DE" i="1">
                            <a:latin typeface="Cambria Math" panose="02040503050406030204" pitchFamily="18" charset="0"/>
                          </a:rPr>
                        </m:ctrlPr>
                      </m:dPr>
                      <m:e>
                        <m:r>
                          <a:rPr lang="de-DE" i="1">
                            <a:latin typeface="Cambria Math"/>
                          </a:rPr>
                          <m:t>𝑟</m:t>
                        </m:r>
                      </m:e>
                    </m:d>
                    <m:r>
                      <a:rPr lang="de-DE" i="1">
                        <a:latin typeface="Cambria Math"/>
                      </a:rPr>
                      <m:t>=</m:t>
                    </m:r>
                    <m:r>
                      <a:rPr lang="de-DE" i="0">
                        <a:latin typeface="Cambria Math"/>
                      </a:rPr>
                      <m:t>ℏ</m:t>
                    </m:r>
                    <m:r>
                      <a:rPr lang="de-DE" b="0" i="0" smtClean="0">
                        <a:latin typeface="Cambria Math" panose="02040503050406030204" pitchFamily="18" charset="0"/>
                      </a:rPr>
                      <m:t> </m:t>
                    </m:r>
                    <m:r>
                      <m:rPr>
                        <m:sty m:val="p"/>
                      </m:rPr>
                      <a:rPr lang="de-DE" i="0">
                        <a:latin typeface="Cambria Math"/>
                        <a:ea typeface="Cambria Math"/>
                      </a:rPr>
                      <m:t>c</m:t>
                    </m:r>
                    <m:r>
                      <a:rPr lang="de-DE" b="0" i="1" smtClean="0">
                        <a:latin typeface="Cambria Math" panose="02040503050406030204" pitchFamily="18" charset="0"/>
                        <a:ea typeface="Cambria Math"/>
                      </a:rPr>
                      <m:t> </m:t>
                    </m:r>
                    <m:sSub>
                      <m:sSubPr>
                        <m:ctrlPr>
                          <a:rPr lang="de-DE" i="1">
                            <a:latin typeface="Cambria Math" panose="02040503050406030204" pitchFamily="18" charset="0"/>
                            <a:ea typeface="Cambria Math"/>
                          </a:rPr>
                        </m:ctrlPr>
                      </m:sSubPr>
                      <m:e>
                        <m:r>
                          <a:rPr lang="de-DE" i="1">
                            <a:latin typeface="Cambria Math"/>
                            <a:ea typeface="Cambria Math"/>
                          </a:rPr>
                          <m:t>𝛼</m:t>
                        </m:r>
                      </m:e>
                      <m:sub>
                        <m:r>
                          <m:rPr>
                            <m:sty m:val="p"/>
                          </m:rPr>
                          <a:rPr lang="de-DE" i="0">
                            <a:latin typeface="Cambria Math"/>
                            <a:ea typeface="Cambria Math"/>
                          </a:rPr>
                          <m:t>s</m:t>
                        </m:r>
                      </m:sub>
                    </m:sSub>
                    <m:f>
                      <m:fPr>
                        <m:ctrlPr>
                          <a:rPr lang="de-DE" i="1">
                            <a:latin typeface="Cambria Math" panose="02040503050406030204" pitchFamily="18" charset="0"/>
                            <a:ea typeface="Cambria Math"/>
                          </a:rPr>
                        </m:ctrlPr>
                      </m:fPr>
                      <m:num>
                        <m:sSub>
                          <m:sSubPr>
                            <m:ctrlPr>
                              <a:rPr lang="de-DE" i="1">
                                <a:latin typeface="Cambria Math" panose="02040503050406030204" pitchFamily="18" charset="0"/>
                                <a:ea typeface="Cambria Math"/>
                              </a:rPr>
                            </m:ctrlPr>
                          </m:sSubPr>
                          <m:e>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1</m:t>
                            </m:r>
                          </m:sub>
                        </m:sSub>
                        <m:sSub>
                          <m:sSubPr>
                            <m:ctrlPr>
                              <a:rPr lang="de-DE" i="1">
                                <a:latin typeface="Cambria Math" panose="02040503050406030204" pitchFamily="18" charset="0"/>
                                <a:ea typeface="Cambria Math"/>
                              </a:rPr>
                            </m:ctrlPr>
                          </m:sSubPr>
                          <m:e>
                            <m:r>
                              <a:rPr lang="de-DE" i="1">
                                <a:latin typeface="Cambria Math"/>
                                <a:ea typeface="Cambria Math"/>
                              </a:rPr>
                              <m:t> </m:t>
                            </m:r>
                            <m:acc>
                              <m:accPr>
                                <m:chr m:val="⃗"/>
                                <m:ctrlPr>
                                  <a:rPr lang="de-DE" i="1">
                                    <a:latin typeface="Cambria Math" panose="02040503050406030204" pitchFamily="18" charset="0"/>
                                    <a:ea typeface="Cambria Math"/>
                                  </a:rPr>
                                </m:ctrlPr>
                              </m:accPr>
                              <m:e>
                                <m:r>
                                  <a:rPr lang="de-DE" i="1">
                                    <a:latin typeface="Cambria Math"/>
                                    <a:ea typeface="Cambria Math"/>
                                  </a:rPr>
                                  <m:t>𝐶</m:t>
                                </m:r>
                              </m:e>
                            </m:acc>
                          </m:e>
                          <m:sub>
                            <m:r>
                              <a:rPr lang="de-DE" i="1">
                                <a:latin typeface="Cambria Math"/>
                                <a:ea typeface="Cambria Math"/>
                              </a:rPr>
                              <m:t>2</m:t>
                            </m:r>
                          </m:sub>
                        </m:sSub>
                      </m:num>
                      <m:den>
                        <m:r>
                          <a:rPr lang="de-DE" i="1">
                            <a:latin typeface="Cambria Math"/>
                            <a:ea typeface="Cambria Math"/>
                          </a:rPr>
                          <m:t>𝑟</m:t>
                        </m:r>
                      </m:den>
                    </m:f>
                    <m:r>
                      <a:rPr lang="de-DE" i="1" smtClean="0">
                        <a:solidFill>
                          <a:srgbClr val="CDC301"/>
                        </a:solidFill>
                        <a:latin typeface="Cambria Math"/>
                        <a:ea typeface="Cambria Math"/>
                      </a:rPr>
                      <m:t>+</m:t>
                    </m:r>
                    <m:r>
                      <a:rPr lang="de-DE" i="1">
                        <a:solidFill>
                          <a:srgbClr val="CDC301"/>
                        </a:solidFill>
                        <a:latin typeface="Cambria Math"/>
                        <a:ea typeface="Cambria Math"/>
                      </a:rPr>
                      <m:t>𝑘𝑟</m:t>
                    </m:r>
                  </m:oMath>
                </a14:m>
                <a:endParaRPr lang="de-DE" noProof="0" dirty="0">
                  <a:solidFill>
                    <a:srgbClr val="CDC301"/>
                  </a:solidFill>
                  <a:ea typeface="Cambria Math" panose="02040503050406030204" pitchFamily="18" charset="0"/>
                </a:endParaRPr>
              </a:p>
              <a:p>
                <a:r>
                  <a:rPr lang="de-DE" noProof="0" dirty="0"/>
                  <a:t>Linearer Term, dominiert</a:t>
                </a:r>
                <a:br>
                  <a:rPr lang="de-DE" noProof="0" dirty="0"/>
                </a:br>
                <a:r>
                  <a:rPr lang="de-DE" noProof="0" dirty="0"/>
                  <a:t> ab </a:t>
                </a:r>
                <a14:m>
                  <m:oMath xmlns:m="http://schemas.openxmlformats.org/officeDocument/2006/math">
                    <m:r>
                      <a:rPr lang="de-DE" i="1" noProof="0">
                        <a:latin typeface="Cambria Math"/>
                      </a:rPr>
                      <m:t>𝑟</m:t>
                    </m:r>
                    <m:r>
                      <a:rPr lang="de-DE" i="1" noProof="0">
                        <a:latin typeface="Cambria Math"/>
                      </a:rPr>
                      <m:t> ≈0,2</m:t>
                    </m:r>
                  </m:oMath>
                </a14:m>
                <a:r>
                  <a:rPr lang="de-DE" noProof="0" dirty="0"/>
                  <a:t> </a:t>
                </a:r>
                <a:r>
                  <a:rPr lang="de-DE" noProof="0" dirty="0" err="1"/>
                  <a:t>fm</a:t>
                </a:r>
                <a:endParaRPr lang="de-DE" noProof="0" dirty="0"/>
              </a:p>
              <a:p>
                <a:pPr lvl="1"/>
                <a:r>
                  <a:rPr lang="de-DE" noProof="0" dirty="0"/>
                  <a:t>Die </a:t>
                </a:r>
                <a:r>
                  <a:rPr lang="de-DE" dirty="0"/>
                  <a:t>i</a:t>
                </a:r>
                <a:r>
                  <a:rPr lang="de-DE" noProof="0" dirty="0"/>
                  <a:t>m Feld gespeicherte </a:t>
                </a:r>
                <a:br>
                  <a:rPr lang="de-DE" noProof="0" dirty="0"/>
                </a:br>
                <a:r>
                  <a:rPr lang="de-DE" noProof="0" dirty="0"/>
                  <a:t>Energie steigt </a:t>
                </a:r>
                <a:r>
                  <a:rPr lang="de-DE" dirty="0"/>
                  <a:t>linear</a:t>
                </a:r>
                <a:endParaRPr lang="de-DE" noProof="0" dirty="0"/>
              </a:p>
              <a:p>
                <a:pPr lvl="1"/>
                <a:r>
                  <a:rPr lang="de-DE" noProof="0" dirty="0"/>
                  <a:t>Genügend Energie um neue </a:t>
                </a:r>
                <a:br>
                  <a:rPr lang="de-DE" noProof="0" dirty="0"/>
                </a:br>
                <a:r>
                  <a:rPr lang="de-DE" noProof="0" dirty="0"/>
                  <a:t>Teilchen(-paare) zu erzeugen!</a:t>
                </a:r>
              </a:p>
              <a:p>
                <a:r>
                  <a:rPr lang="de-DE" b="1" u="sng" noProof="0" dirty="0"/>
                  <a:t>Einführung</a:t>
                </a:r>
                <a:r>
                  <a:rPr lang="de-DE" b="1" noProof="0" dirty="0"/>
                  <a:t>: </a:t>
                </a:r>
                <a:r>
                  <a:rPr lang="de-DE" noProof="0" dirty="0"/>
                  <a:t>„</a:t>
                </a:r>
                <a:r>
                  <a:rPr lang="de-DE" noProof="0" dirty="0" err="1"/>
                  <a:t>Confinement</a:t>
                </a:r>
                <a:r>
                  <a:rPr lang="de-DE" noProof="0" dirty="0"/>
                  <a:t>“</a:t>
                </a:r>
              </a:p>
              <a:p>
                <a:pPr marL="0" indent="0">
                  <a:buNone/>
                </a:pPr>
                <a:br>
                  <a:rPr lang="de-DE" noProof="0" dirty="0"/>
                </a:br>
                <a:endParaRPr lang="de-DE" noProof="0" dirty="0"/>
              </a:p>
              <a:p>
                <a:pPr lvl="1"/>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pic>
        <p:nvPicPr>
          <p:cNvPr id="12" name="Grafik 11"/>
          <p:cNvPicPr>
            <a:picLocks noChangeAspect="1"/>
          </p:cNvPicPr>
          <p:nvPr/>
        </p:nvPicPr>
        <p:blipFill rotWithShape="1">
          <a:blip r:embed="rId3">
            <a:extLst>
              <a:ext uri="{28A0092B-C50C-407E-A947-70E740481C1C}">
                <a14:useLocalDpi xmlns:a14="http://schemas.microsoft.com/office/drawing/2010/main" val="0"/>
              </a:ext>
            </a:extLst>
          </a:blip>
          <a:srcRect t="-1" b="-6207"/>
          <a:stretch/>
        </p:blipFill>
        <p:spPr>
          <a:xfrm>
            <a:off x="6084169" y="2140124"/>
            <a:ext cx="3059832" cy="3632905"/>
          </a:xfrm>
          <a:prstGeom prst="rect">
            <a:avLst/>
          </a:prstGeom>
        </p:spPr>
      </p:pic>
      <p:sp>
        <p:nvSpPr>
          <p:cNvPr id="19" name="Ellipse 18"/>
          <p:cNvSpPr/>
          <p:nvPr/>
        </p:nvSpPr>
        <p:spPr>
          <a:xfrm>
            <a:off x="6239075" y="242281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1" name="Ellipse 20"/>
          <p:cNvSpPr/>
          <p:nvPr/>
        </p:nvSpPr>
        <p:spPr>
          <a:xfrm>
            <a:off x="7862518" y="2426802"/>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0" name="Ellipse 19"/>
          <p:cNvSpPr/>
          <p:nvPr/>
        </p:nvSpPr>
        <p:spPr>
          <a:xfrm>
            <a:off x="6239075" y="3702536"/>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2" name="Ellipse 21"/>
          <p:cNvSpPr/>
          <p:nvPr/>
        </p:nvSpPr>
        <p:spPr>
          <a:xfrm>
            <a:off x="6239075" y="494878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3" name="Ellipse 22"/>
          <p:cNvSpPr/>
          <p:nvPr/>
        </p:nvSpPr>
        <p:spPr>
          <a:xfrm>
            <a:off x="7717127" y="4949227"/>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4" name="Ellipse 23"/>
          <p:cNvSpPr/>
          <p:nvPr/>
        </p:nvSpPr>
        <p:spPr>
          <a:xfrm>
            <a:off x="8668236" y="3704173"/>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5" name="Ellipse 24"/>
          <p:cNvSpPr/>
          <p:nvPr/>
        </p:nvSpPr>
        <p:spPr>
          <a:xfrm>
            <a:off x="7214200" y="494878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sp>
        <p:nvSpPr>
          <p:cNvPr id="26" name="Ellipse 25"/>
          <p:cNvSpPr/>
          <p:nvPr/>
        </p:nvSpPr>
        <p:spPr>
          <a:xfrm>
            <a:off x="8692130" y="4956408"/>
            <a:ext cx="321261" cy="351954"/>
          </a:xfrm>
          <a:prstGeom prst="ellipse">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rgbClr val="013476"/>
              </a:solidFill>
            </a:endParaRPr>
          </a:p>
        </p:txBody>
      </p:sp>
      <p:cxnSp>
        <p:nvCxnSpPr>
          <p:cNvPr id="10" name="Gerade Verbindung mit Pfeil 9"/>
          <p:cNvCxnSpPr/>
          <p:nvPr/>
        </p:nvCxnSpPr>
        <p:spPr>
          <a:xfrm>
            <a:off x="6482794" y="3068960"/>
            <a:ext cx="1462812" cy="0"/>
          </a:xfrm>
          <a:prstGeom prst="straightConnector1">
            <a:avLst/>
          </a:prstGeom>
          <a:ln>
            <a:solidFill>
              <a:srgbClr val="01347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7" name="Textfeld 26"/>
          <p:cNvSpPr txBox="1"/>
          <p:nvPr/>
        </p:nvSpPr>
        <p:spPr>
          <a:xfrm>
            <a:off x="6858974" y="3068960"/>
            <a:ext cx="710451"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r ~ 1fm</a:t>
            </a:r>
          </a:p>
        </p:txBody>
      </p:sp>
      <p:cxnSp>
        <p:nvCxnSpPr>
          <p:cNvPr id="28" name="Gerade Verbindung mit Pfeil 27"/>
          <p:cNvCxnSpPr/>
          <p:nvPr/>
        </p:nvCxnSpPr>
        <p:spPr>
          <a:xfrm>
            <a:off x="6267582" y="1988840"/>
            <a:ext cx="432048" cy="0"/>
          </a:xfrm>
          <a:prstGeom prst="straightConnector1">
            <a:avLst/>
          </a:prstGeom>
          <a:ln>
            <a:solidFill>
              <a:srgbClr val="013476"/>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29" name="Textfeld 28"/>
          <p:cNvSpPr txBox="1"/>
          <p:nvPr/>
        </p:nvSpPr>
        <p:spPr>
          <a:xfrm>
            <a:off x="6084169" y="1599822"/>
            <a:ext cx="849913" cy="313932"/>
          </a:xfrm>
          <a:prstGeom prst="rect">
            <a:avLst/>
          </a:prstGeom>
          <a:noFill/>
        </p:spPr>
        <p:txBody>
          <a:bodyPr wrap="none" rtlCol="0">
            <a:spAutoFit/>
          </a:bodyPr>
          <a:lstStyle/>
          <a:p>
            <a:pPr>
              <a:lnSpc>
                <a:spcPct val="90000"/>
              </a:lnSpc>
              <a:spcBef>
                <a:spcPts val="1000"/>
              </a:spcBef>
              <a:buClr>
                <a:srgbClr val="CCCC00"/>
              </a:buClr>
              <a:buSzPct val="90000"/>
            </a:pPr>
            <a:r>
              <a:rPr lang="de-DE" sz="1600" dirty="0">
                <a:solidFill>
                  <a:srgbClr val="002060"/>
                </a:solidFill>
                <a:latin typeface="Arial Narrow" panose="020B0606020202030204" pitchFamily="34" charset="0"/>
              </a:rPr>
              <a:t>r ~ 0,2fm</a:t>
            </a:r>
          </a:p>
        </p:txBody>
      </p:sp>
    </p:spTree>
    <p:extLst>
      <p:ext uri="{BB962C8B-B14F-4D97-AF65-F5344CB8AC3E}">
        <p14:creationId xmlns:p14="http://schemas.microsoft.com/office/powerpoint/2010/main" val="1418634307"/>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prstGeom prst="roundRect">
            <a:avLst/>
          </a:prstGeom>
          <a:noFill/>
        </p:spPr>
        <p:txBody>
          <a:bodyPr/>
          <a:lstStyle/>
          <a:p>
            <a:r>
              <a:rPr lang="de-DE" noProof="0" dirty="0"/>
              <a:t> Zusammenfassung: Wechselwirkungen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49</a:t>
            </a:fld>
            <a:endParaRPr lang="de-DE"/>
          </a:p>
        </p:txBody>
      </p:sp>
      <p:sp>
        <p:nvSpPr>
          <p:cNvPr id="4" name="Textplatzhalter 3"/>
          <p:cNvSpPr>
            <a:spLocks noGrp="1"/>
          </p:cNvSpPr>
          <p:nvPr>
            <p:ph type="body" idx="1"/>
          </p:nvPr>
        </p:nvSpPr>
        <p:spPr>
          <a:xfrm>
            <a:off x="971600" y="2060848"/>
            <a:ext cx="7776864" cy="3956805"/>
          </a:xfrm>
        </p:spPr>
        <p:txBody>
          <a:bodyPr/>
          <a:lstStyle/>
          <a:p>
            <a:r>
              <a:rPr lang="de-DE" sz="2000" noProof="0" dirty="0"/>
              <a:t>Alle bekannten Vorgänge im Universum lassen sich auf 4 fundamentale Wechselwirkungen zurückführen</a:t>
            </a:r>
          </a:p>
          <a:p>
            <a:pPr lvl="1"/>
            <a:r>
              <a:rPr lang="de-DE" noProof="0" dirty="0"/>
              <a:t>(Gravitation, elektromagnetische, schwache und starke WW)</a:t>
            </a:r>
          </a:p>
          <a:p>
            <a:r>
              <a:rPr lang="de-DE" sz="2000" noProof="0" dirty="0"/>
              <a:t>3 dieser Wechselwirkungen werden im Standardmodell der Teilchenphysik beschrieben </a:t>
            </a:r>
            <a:r>
              <a:rPr lang="de-DE" sz="2000" b="1" noProof="0" dirty="0"/>
              <a:t>und besitzen sehr ähnliche Grundprinzipien</a:t>
            </a:r>
          </a:p>
          <a:p>
            <a:r>
              <a:rPr lang="de-DE" sz="2000" noProof="0" dirty="0"/>
              <a:t>Nur 2 Wechselwirkungen besitzen eine unendliche Reichweite, während die beiden anderen auf subnukleare Abstände beschränkt sind</a:t>
            </a:r>
          </a:p>
          <a:p>
            <a:r>
              <a:rPr lang="de-DE" sz="2000" b="1" noProof="0" dirty="0">
                <a:latin typeface="Arial Narrow"/>
                <a:sym typeface="Wingdings" panose="020B0604020202020204" pitchFamily="2" charset="2"/>
              </a:rPr>
              <a:t>Die </a:t>
            </a:r>
            <a:r>
              <a:rPr lang="de-DE" sz="2000" b="1" noProof="0" dirty="0"/>
              <a:t>Wechselwirkungen des Standardmodells werden durch Ladungen hervorgerufen</a:t>
            </a:r>
          </a:p>
          <a:p>
            <a:endParaRPr lang="de-DE" noProof="0" dirty="0"/>
          </a:p>
        </p:txBody>
      </p:sp>
      <p:sp>
        <p:nvSpPr>
          <p:cNvPr id="6" name="Datumsplatzhalter 5"/>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spTree>
    <p:extLst>
      <p:ext uri="{BB962C8B-B14F-4D97-AF65-F5344CB8AC3E}">
        <p14:creationId xmlns:p14="http://schemas.microsoft.com/office/powerpoint/2010/main" val="11118174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067944" y="1910472"/>
            <a:ext cx="4200144" cy="4200144"/>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92228" y="1261248"/>
            <a:ext cx="1246632" cy="649224"/>
          </a:xfrm>
          <a:prstGeom prst="rect">
            <a:avLst/>
          </a:prstGeom>
        </p:spPr>
      </p:pic>
      <p:sp>
        <p:nvSpPr>
          <p:cNvPr id="2" name="Titel 1"/>
          <p:cNvSpPr>
            <a:spLocks noGrp="1"/>
          </p:cNvSpPr>
          <p:nvPr>
            <p:ph type="title"/>
          </p:nvPr>
        </p:nvSpPr>
        <p:spPr/>
        <p:txBody>
          <a:bodyPr/>
          <a:lstStyle/>
          <a:p>
            <a:r>
              <a:rPr lang="de-DE" noProof="0" dirty="0"/>
              <a:t>Was ist Physik?</a:t>
            </a:r>
          </a:p>
        </p:txBody>
      </p:sp>
      <p:sp>
        <p:nvSpPr>
          <p:cNvPr id="10" name="Foliennummernplatzhalter 9"/>
          <p:cNvSpPr>
            <a:spLocks noGrp="1"/>
          </p:cNvSpPr>
          <p:nvPr>
            <p:ph type="sldNum" sz="quarter" idx="12"/>
          </p:nvPr>
        </p:nvSpPr>
        <p:spPr/>
        <p:txBody>
          <a:bodyPr/>
          <a:lstStyle/>
          <a:p>
            <a:fld id="{13EBA283-81CD-428D-9703-4AE41BDC50AA}" type="slidenum">
              <a:rPr lang="de-DE" smtClean="0"/>
              <a:pPr/>
              <a:t>5</a:t>
            </a:fld>
            <a:endParaRPr lang="de-DE" dirty="0"/>
          </a:p>
        </p:txBody>
      </p:sp>
      <p:sp>
        <p:nvSpPr>
          <p:cNvPr id="4" name="Textplatzhalter 3"/>
          <p:cNvSpPr>
            <a:spLocks noGrp="1"/>
          </p:cNvSpPr>
          <p:nvPr>
            <p:ph type="body" idx="1"/>
          </p:nvPr>
        </p:nvSpPr>
        <p:spPr/>
        <p:txBody>
          <a:bodyPr/>
          <a:lstStyle/>
          <a:p>
            <a:r>
              <a:rPr lang="de-DE" noProof="0" dirty="0"/>
              <a:t>Physik versucht die </a:t>
            </a:r>
            <a:br>
              <a:rPr lang="de-DE" noProof="0" dirty="0"/>
            </a:br>
            <a:r>
              <a:rPr lang="de-DE" noProof="0" dirty="0"/>
              <a:t>Wirklichkeit / Welt</a:t>
            </a:r>
            <a:br>
              <a:rPr lang="de-DE" noProof="0" dirty="0"/>
            </a:br>
            <a:r>
              <a:rPr lang="de-DE" noProof="0" dirty="0"/>
              <a:t>zu beschreiben</a:t>
            </a:r>
          </a:p>
          <a:p>
            <a:pPr marL="0" indent="0">
              <a:buNone/>
            </a:pPr>
            <a:endParaRPr lang="de-DE" noProof="0" dirty="0"/>
          </a:p>
          <a:p>
            <a:r>
              <a:rPr lang="de-DE" noProof="0" dirty="0"/>
              <a:t>Am </a:t>
            </a:r>
            <a:r>
              <a:rPr lang="de-DE" noProof="0" dirty="0" err="1"/>
              <a:t>Besten</a:t>
            </a:r>
            <a:r>
              <a:rPr lang="de-DE" noProof="0" dirty="0"/>
              <a:t>:</a:t>
            </a:r>
            <a:br>
              <a:rPr lang="de-DE" noProof="0" dirty="0"/>
            </a:br>
            <a:r>
              <a:rPr lang="de-DE" noProof="0" dirty="0"/>
              <a:t>Möglichst einfach</a:t>
            </a:r>
          </a:p>
        </p:txBody>
      </p:sp>
      <p:sp>
        <p:nvSpPr>
          <p:cNvPr id="8" name="Datumsplatzhalter 7"/>
          <p:cNvSpPr>
            <a:spLocks noGrp="1"/>
          </p:cNvSpPr>
          <p:nvPr>
            <p:ph type="dt" sz="half" idx="2"/>
          </p:nvPr>
        </p:nvSpPr>
        <p:spPr/>
        <p:txBody>
          <a:bodyPr/>
          <a:lstStyle/>
          <a:p>
            <a:r>
              <a:rPr lang="de-DE"/>
              <a:t>04.10.2017</a:t>
            </a:r>
            <a:endParaRPr lang="de-DE" dirty="0"/>
          </a:p>
        </p:txBody>
      </p:sp>
      <p:sp>
        <p:nvSpPr>
          <p:cNvPr id="9"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374048600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Diskussion / Fragen</a:t>
            </a:r>
          </a:p>
        </p:txBody>
      </p:sp>
      <p:sp>
        <p:nvSpPr>
          <p:cNvPr id="5" name="Datumsplatzhalter 4"/>
          <p:cNvSpPr>
            <a:spLocks noGrp="1"/>
          </p:cNvSpPr>
          <p:nvPr>
            <p:ph type="dt" sz="half" idx="2"/>
          </p:nvPr>
        </p:nvSpPr>
        <p:spPr>
          <a:xfrm>
            <a:off x="628650" y="6356361"/>
            <a:ext cx="1135414" cy="365125"/>
          </a:xfrm>
        </p:spPr>
        <p:txBody>
          <a:bodyPr/>
          <a:lstStyle/>
          <a:p>
            <a:r>
              <a:rPr lang="de-DE"/>
              <a:t>04.10.2017</a:t>
            </a:r>
          </a:p>
        </p:txBody>
      </p:sp>
      <p:sp>
        <p:nvSpPr>
          <p:cNvPr id="9" name="Fußzeilenplatzhalter 5"/>
          <p:cNvSpPr>
            <a:spLocks noGrp="1"/>
          </p:cNvSpPr>
          <p:nvPr>
            <p:ph type="ftr" sz="quarter" idx="3"/>
          </p:nvPr>
        </p:nvSpPr>
        <p:spPr>
          <a:xfrm>
            <a:off x="1907704" y="6356360"/>
            <a:ext cx="4968552" cy="365125"/>
          </a:xfrm>
        </p:spPr>
        <p:txBody>
          <a:bodyPr/>
          <a:lstStyle/>
          <a:p>
            <a:r>
              <a:rPr lang="de-DE"/>
              <a:t>Forschung trifft Schule - Lehrerfortbildung Teilchenphysik - Dillingen</a:t>
            </a:r>
            <a:endParaRPr lang="de-DE" dirty="0"/>
          </a:p>
        </p:txBody>
      </p:sp>
      <p:sp>
        <p:nvSpPr>
          <p:cNvPr id="7" name="Foliennummernplatzhalter 6"/>
          <p:cNvSpPr>
            <a:spLocks noGrp="1"/>
          </p:cNvSpPr>
          <p:nvPr>
            <p:ph type="sldNum" sz="quarter" idx="12"/>
          </p:nvPr>
        </p:nvSpPr>
        <p:spPr>
          <a:xfrm>
            <a:off x="6457950" y="6356361"/>
            <a:ext cx="2057400" cy="365125"/>
          </a:xfrm>
          <a:prstGeom prst="rect">
            <a:avLst/>
          </a:prstGeom>
        </p:spPr>
        <p:txBody>
          <a:bodyPr/>
          <a:lstStyle/>
          <a:p>
            <a:fld id="{13EBA283-81CD-428D-9703-4AE41BDC50AA}" type="slidenum">
              <a:rPr lang="de-DE" smtClean="0"/>
              <a:pPr/>
              <a:t>50</a:t>
            </a:fld>
            <a:endParaRPr lang="de-DE"/>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5655" y="2568090"/>
            <a:ext cx="6781047" cy="2838726"/>
          </a:xfrm>
          <a:prstGeom prst="rect">
            <a:avLst/>
          </a:prstGeom>
        </p:spPr>
      </p:pic>
    </p:spTree>
    <p:extLst>
      <p:ext uri="{BB962C8B-B14F-4D97-AF65-F5344CB8AC3E}">
        <p14:creationId xmlns:p14="http://schemas.microsoft.com/office/powerpoint/2010/main" val="40852669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8064896" cy="1325563"/>
          </a:xfrm>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51</a:t>
            </a:fld>
            <a:endParaRPr lang="de-DE"/>
          </a:p>
        </p:txBody>
      </p:sp>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3342996" y="1867654"/>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25291861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Konzept der Ladung</a:t>
            </a:r>
          </a:p>
        </p:txBody>
      </p:sp>
      <p:sp>
        <p:nvSpPr>
          <p:cNvPr id="7" name="Foliennummernplatzhalter 6"/>
          <p:cNvSpPr>
            <a:spLocks noGrp="1"/>
          </p:cNvSpPr>
          <p:nvPr>
            <p:ph type="sldNum" sz="quarter" idx="12"/>
          </p:nvPr>
        </p:nvSpPr>
        <p:spPr/>
        <p:txBody>
          <a:bodyPr/>
          <a:lstStyle/>
          <a:p>
            <a:fld id="{13EBA283-81CD-428D-9703-4AE41BDC50AA}" type="slidenum">
              <a:rPr lang="de-DE" smtClean="0"/>
              <a:pPr/>
              <a:t>52</a:t>
            </a:fld>
            <a:endParaRPr lang="de-DE"/>
          </a:p>
        </p:txBody>
      </p:sp>
      <p:sp>
        <p:nvSpPr>
          <p:cNvPr id="4" name="Textplatzhalter 3"/>
          <p:cNvSpPr>
            <a:spLocks noGrp="1"/>
          </p:cNvSpPr>
          <p:nvPr>
            <p:ph type="body" idx="1"/>
          </p:nvPr>
        </p:nvSpPr>
        <p:spPr/>
        <p:txBody>
          <a:bodyPr/>
          <a:lstStyle/>
          <a:p>
            <a:r>
              <a:rPr lang="de-DE" noProof="0" dirty="0"/>
              <a:t>Ladungen sind charakteristische T</a:t>
            </a:r>
            <a:r>
              <a:rPr lang="de-DE" b="1" noProof="0" dirty="0"/>
              <a:t>eilcheneigenschaften</a:t>
            </a:r>
          </a:p>
          <a:p>
            <a:r>
              <a:rPr lang="de-DE" noProof="0" dirty="0">
                <a:ea typeface="Cambria Math"/>
              </a:rPr>
              <a:t>Teilchen nehmen nur dann an einer bestimmten Wechselwirkung teil, wenn sie die Ladung der entsprechenden </a:t>
            </a:r>
            <a:r>
              <a:rPr lang="de-DE" b="1" noProof="0" dirty="0">
                <a:ea typeface="Cambria Math"/>
              </a:rPr>
              <a:t>Wechselwirkung</a:t>
            </a:r>
            <a:r>
              <a:rPr lang="de-DE" noProof="0" dirty="0">
                <a:ea typeface="Cambria Math"/>
              </a:rPr>
              <a:t> besitzen</a:t>
            </a:r>
            <a:br>
              <a:rPr lang="de-DE" noProof="0" dirty="0">
                <a:ea typeface="Cambria Math"/>
              </a:rPr>
            </a:br>
            <a:endParaRPr lang="de-DE" noProof="0" dirty="0">
              <a:ea typeface="Cambria Math"/>
            </a:endParaRPr>
          </a:p>
          <a:p>
            <a:pPr marL="0" indent="0">
              <a:buNone/>
            </a:pPr>
            <a:r>
              <a:rPr lang="de-DE" noProof="0" dirty="0"/>
              <a:t>Und:</a:t>
            </a:r>
          </a:p>
          <a:p>
            <a:r>
              <a:rPr lang="de-DE" noProof="0" dirty="0"/>
              <a:t>Ladungen dienen als </a:t>
            </a:r>
            <a:r>
              <a:rPr lang="de-DE" b="1" noProof="0" dirty="0"/>
              <a:t>Ordnungsprinzip</a:t>
            </a:r>
            <a:r>
              <a:rPr lang="de-DE" noProof="0" dirty="0"/>
              <a:t> für Teilchen</a:t>
            </a:r>
          </a:p>
          <a:p>
            <a:r>
              <a:rPr lang="de-DE" noProof="0" dirty="0"/>
              <a:t>Ladungen sind fundamentale </a:t>
            </a:r>
            <a:r>
              <a:rPr lang="de-DE" b="1" noProof="0" dirty="0"/>
              <a:t>Erhaltungsgrößen</a:t>
            </a:r>
          </a:p>
          <a:p>
            <a:pPr lvl="1"/>
            <a:r>
              <a:rPr lang="de-DE" noProof="0" dirty="0">
                <a:sym typeface="Wingdings" panose="05000000000000000000" pitchFamily="2" charset="2"/>
              </a:rPr>
              <a:t>Grundlage der Symmetrien des Standardmodells</a:t>
            </a:r>
          </a:p>
          <a:p>
            <a:endParaRPr lang="de-DE" noProof="0" dirty="0"/>
          </a:p>
          <a:p>
            <a:endParaRPr lang="de-DE" noProof="0" dirty="0"/>
          </a:p>
        </p:txBody>
      </p:sp>
      <p:sp>
        <p:nvSpPr>
          <p:cNvPr id="6" name="Datumsplatzhalter 5"/>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spTree>
    <p:extLst>
      <p:ext uri="{BB962C8B-B14F-4D97-AF65-F5344CB8AC3E}">
        <p14:creationId xmlns:p14="http://schemas.microsoft.com/office/powerpoint/2010/main" val="3526057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Elektrische Ladung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53</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Übersicht über die elektrischen Ladungszahlen </a:t>
                </a:r>
                <a14:m>
                  <m:oMath xmlns:m="http://schemas.openxmlformats.org/officeDocument/2006/math">
                    <m:r>
                      <a:rPr lang="de-DE" b="0" i="1" noProof="0" smtClean="0">
                        <a:latin typeface="Cambria Math" panose="02040503050406030204" pitchFamily="18" charset="0"/>
                      </a:rPr>
                      <m:t>𝑍</m:t>
                    </m:r>
                  </m:oMath>
                </a14:m>
                <a:r>
                  <a:rPr lang="de-DE" noProof="0" dirty="0"/>
                  <a:t> </a:t>
                </a:r>
                <a:br>
                  <a:rPr lang="de-DE" noProof="0" dirty="0"/>
                </a:br>
                <a:r>
                  <a:rPr lang="de-DE" noProof="0" dirty="0"/>
                  <a:t>einiger Anti-/Materieteilchen</a:t>
                </a:r>
              </a:p>
              <a:p>
                <a:endParaRPr lang="de-DE" noProof="0" dirty="0"/>
              </a:p>
              <a:p>
                <a:endParaRPr lang="de-DE" noProof="0" dirty="0"/>
              </a:p>
              <a:p>
                <a:endParaRPr lang="de-DE" noProof="0" dirty="0"/>
              </a:p>
              <a:p>
                <a:endParaRPr lang="de-DE" noProof="0" dirty="0"/>
              </a:p>
              <a:p>
                <a:endParaRPr lang="de-DE" noProof="0" dirty="0"/>
              </a:p>
              <a:p>
                <a:endParaRPr lang="de-DE" noProof="0" dirty="0"/>
              </a:p>
              <a:p>
                <a:r>
                  <a:rPr lang="de-DE" noProof="0" dirty="0"/>
                  <a:t>Elektrische Ladung ist gequantelt</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808" t="-2003" b="-3390"/>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15" name="Grafi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30260" y="699153"/>
            <a:ext cx="1368000" cy="1368000"/>
          </a:xfrm>
          <a:prstGeom prst="rect">
            <a:avLst/>
          </a:prstGeom>
        </p:spPr>
      </p:pic>
      <p:pic>
        <p:nvPicPr>
          <p:cNvPr id="3" name="Grafik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67544" y="3337979"/>
            <a:ext cx="8280920" cy="1963229"/>
          </a:xfrm>
          <a:prstGeom prst="rect">
            <a:avLst/>
          </a:prstGeom>
        </p:spPr>
      </p:pic>
    </p:spTree>
    <p:extLst>
      <p:ext uri="{BB962C8B-B14F-4D97-AF65-F5344CB8AC3E}">
        <p14:creationId xmlns:p14="http://schemas.microsoft.com/office/powerpoint/2010/main" val="20125619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Schwache Ladung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54</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Materieteilchen besitzen entweder eine</a:t>
                </a:r>
                <a:br>
                  <a:rPr lang="de-DE" noProof="0" dirty="0"/>
                </a:br>
                <a:r>
                  <a:rPr lang="de-DE" noProof="0" dirty="0"/>
                  <a:t>schwache Ladungszahl von </a:t>
                </a:r>
                <a14:m>
                  <m:oMath xmlns:m="http://schemas.openxmlformats.org/officeDocument/2006/math">
                    <m:r>
                      <a:rPr lang="de-DE" i="1" noProof="0" smtClean="0">
                        <a:latin typeface="Cambria Math" panose="02040503050406030204" pitchFamily="18" charset="0"/>
                      </a:rPr>
                      <m:t>𝐼</m:t>
                    </m:r>
                    <m:r>
                      <a:rPr lang="de-DE"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oMath>
                </a14:m>
                <a:r>
                  <a:rPr lang="de-DE" b="0" noProof="0" dirty="0"/>
                  <a:t> oder</a:t>
                </a:r>
                <a14:m>
                  <m:oMath xmlns:m="http://schemas.openxmlformats.org/officeDocument/2006/math">
                    <m:r>
                      <a:rPr lang="de-DE" b="0" i="0" noProof="0" smtClean="0">
                        <a:latin typeface="Cambria Math" panose="02040503050406030204" pitchFamily="18" charset="0"/>
                      </a:rPr>
                      <m:t> </m:t>
                    </m:r>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oMath>
                </a14:m>
                <a:endParaRPr lang="de-DE" noProof="0" dirty="0"/>
              </a:p>
              <a:p>
                <a:pPr lvl="1"/>
                <a:r>
                  <a:rPr lang="de-DE" noProof="0" dirty="0">
                    <a:sym typeface="Wingdings" panose="05000000000000000000" pitchFamily="2" charset="2"/>
                  </a:rPr>
                  <a:t>alle Materieteilchen nehmen an der schwachen WW teil</a:t>
                </a: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lvl="2"/>
                <a:endParaRPr lang="de-DE" b="0" noProof="0" dirty="0">
                  <a:sym typeface="Wingdings" panose="05000000000000000000" pitchFamily="2" charset="2"/>
                </a:endParaRPr>
              </a:p>
              <a:p>
                <a:pPr lvl="2"/>
                <a:endParaRPr lang="de-DE" noProof="0" dirty="0">
                  <a:sym typeface="Wingdings" panose="05000000000000000000" pitchFamily="2" charset="2"/>
                </a:endParaRPr>
              </a:p>
              <a:p>
                <a:pPr marL="622300" lvl="2" indent="0">
                  <a:buNone/>
                </a:pPr>
                <a:endParaRPr lang="de-DE" noProof="0" dirty="0">
                  <a:sym typeface="Wingdings" panose="05000000000000000000" pitchFamily="2" charset="2"/>
                </a:endParaRPr>
              </a:p>
              <a:p>
                <a:r>
                  <a:rPr lang="de-DE" b="0" noProof="0" dirty="0"/>
                  <a:t>Schwache Ladung ist gequantelt</a:t>
                </a:r>
              </a:p>
              <a:p>
                <a:pPr marL="0" indent="0">
                  <a:buNone/>
                </a:pPr>
                <a:br>
                  <a:rPr lang="de-DE" noProof="0" dirty="0"/>
                </a:b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3"/>
                <a:stretch>
                  <a:fillRect l="-808" t="-2003" b="-1079"/>
                </a:stretch>
              </a:blipFill>
            </p:spPr>
            <p:txBody>
              <a:bodyPr/>
              <a:lstStyle/>
              <a:p>
                <a:r>
                  <a:rPr lang="de-DE">
                    <a:noFill/>
                  </a:rPr>
                  <a:t> </a:t>
                </a:r>
              </a:p>
            </p:txBody>
          </p:sp>
        </mc:Fallback>
      </mc:AlternateContent>
      <p:sp>
        <p:nvSpPr>
          <p:cNvPr id="7" name="Datumsplatzhalter 6"/>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15" name="Grafik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130260" y="663277"/>
            <a:ext cx="1368000" cy="1368000"/>
          </a:xfrm>
          <a:prstGeom prst="rect">
            <a:avLst/>
          </a:prstGeom>
        </p:spPr>
      </p:pic>
      <p:pic>
        <p:nvPicPr>
          <p:cNvPr id="6" name="Grafik 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28650" y="3212976"/>
            <a:ext cx="7717340" cy="2239097"/>
          </a:xfrm>
          <a:prstGeom prst="rect">
            <a:avLst/>
          </a:prstGeom>
        </p:spPr>
      </p:pic>
    </p:spTree>
    <p:extLst>
      <p:ext uri="{BB962C8B-B14F-4D97-AF65-F5344CB8AC3E}">
        <p14:creationId xmlns:p14="http://schemas.microsoft.com/office/powerpoint/2010/main" val="13007489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Schwache Ladungszahl </a:t>
            </a:r>
          </a:p>
        </p:txBody>
      </p:sp>
      <p:sp>
        <p:nvSpPr>
          <p:cNvPr id="3" name="Foliennummernplatzhalter 2"/>
          <p:cNvSpPr>
            <a:spLocks noGrp="1"/>
          </p:cNvSpPr>
          <p:nvPr>
            <p:ph type="sldNum" sz="quarter" idx="12"/>
          </p:nvPr>
        </p:nvSpPr>
        <p:spPr/>
        <p:txBody>
          <a:bodyPr/>
          <a:lstStyle/>
          <a:p>
            <a:fld id="{13EBA283-81CD-428D-9703-4AE41BDC50AA}" type="slidenum">
              <a:rPr lang="de-DE" smtClean="0"/>
              <a:pPr/>
              <a:t>55</a:t>
            </a:fld>
            <a:endParaRPr lang="de-DE" dirty="0"/>
          </a:p>
        </p:txBody>
      </p:sp>
      <p:sp>
        <p:nvSpPr>
          <p:cNvPr id="4" name="Textplatzhalter 3"/>
          <p:cNvSpPr>
            <a:spLocks noGrp="1"/>
          </p:cNvSpPr>
          <p:nvPr>
            <p:ph type="body" idx="1"/>
          </p:nvPr>
        </p:nvSpPr>
        <p:spPr>
          <a:xfrm>
            <a:off x="971600" y="2060848"/>
            <a:ext cx="7992888" cy="3956805"/>
          </a:xfrm>
        </p:spPr>
        <p:txBody>
          <a:bodyPr/>
          <a:lstStyle/>
          <a:p>
            <a:r>
              <a:rPr lang="de-DE" dirty="0"/>
              <a:t>Fachlicher Hinweis</a:t>
            </a:r>
          </a:p>
          <a:p>
            <a:pPr lvl="1"/>
            <a:r>
              <a:rPr lang="de-DE" sz="1800" dirty="0"/>
              <a:t>Die schwache Ladung hat eigentlich einen vektoriellen Charakter, daher die die </a:t>
            </a:r>
            <a:r>
              <a:rPr lang="de-DE" sz="1800" b="1" dirty="0"/>
              <a:t>vollständige</a:t>
            </a:r>
            <a:r>
              <a:rPr lang="de-DE" sz="1800" dirty="0"/>
              <a:t> Bezeichnung „Schwache </a:t>
            </a:r>
            <a:r>
              <a:rPr lang="de-DE" sz="1800" b="1" dirty="0" err="1"/>
              <a:t>Isospin</a:t>
            </a:r>
            <a:r>
              <a:rPr lang="de-DE" sz="1800" dirty="0"/>
              <a:t>-Ladung“</a:t>
            </a:r>
            <a:br>
              <a:rPr lang="de-DE" sz="1800" dirty="0"/>
            </a:br>
            <a:endParaRPr lang="de-DE" sz="1800" dirty="0"/>
          </a:p>
          <a:p>
            <a:pPr lvl="1"/>
            <a:r>
              <a:rPr lang="de-DE" sz="1800" dirty="0"/>
              <a:t>Wie beim Spin (</a:t>
            </a:r>
            <a:r>
              <a:rPr lang="de-DE" sz="1800" dirty="0" err="1"/>
              <a:t>z.B</a:t>
            </a:r>
            <a:r>
              <a:rPr lang="de-DE" sz="1800" dirty="0"/>
              <a:t> in Atomorbitalen die magnetische Quantenzahl </a:t>
            </a:r>
            <a:r>
              <a:rPr lang="de-DE" sz="1800" i="1" dirty="0"/>
              <a:t>m</a:t>
            </a:r>
            <a:r>
              <a:rPr lang="de-DE" sz="1800" dirty="0"/>
              <a:t>) ist nur eine Komponente (die schwache </a:t>
            </a:r>
            <a:r>
              <a:rPr lang="de-DE" sz="1800" b="1" dirty="0"/>
              <a:t>Ladungszahl</a:t>
            </a:r>
            <a:r>
              <a:rPr lang="de-DE" sz="1800" dirty="0"/>
              <a:t>) messbar. </a:t>
            </a:r>
            <a:br>
              <a:rPr lang="de-DE" sz="1800" dirty="0"/>
            </a:br>
            <a:r>
              <a:rPr lang="de-DE" sz="1800" dirty="0"/>
              <a:t>(Daher der „</a:t>
            </a:r>
            <a:r>
              <a:rPr lang="de-DE" sz="1800" dirty="0" err="1"/>
              <a:t>Iso</a:t>
            </a:r>
            <a:r>
              <a:rPr lang="de-DE" sz="1800" b="1" dirty="0" err="1"/>
              <a:t>spin</a:t>
            </a:r>
            <a:r>
              <a:rPr lang="de-DE" sz="1800" dirty="0"/>
              <a:t>“ Begriff)</a:t>
            </a:r>
            <a:br>
              <a:rPr lang="de-DE" sz="1800" dirty="0"/>
            </a:br>
            <a:endParaRPr lang="de-DE" sz="1800" dirty="0"/>
          </a:p>
          <a:p>
            <a:pPr lvl="1"/>
            <a:r>
              <a:rPr lang="de-DE" sz="1800" dirty="0"/>
              <a:t>Sie darf außerdem nicht verwechselt werden mit dem „starken </a:t>
            </a:r>
            <a:r>
              <a:rPr lang="de-DE" sz="1800" dirty="0" err="1"/>
              <a:t>Isospin</a:t>
            </a:r>
            <a:r>
              <a:rPr lang="de-DE" sz="1800" dirty="0"/>
              <a:t>“, der insbesondere zur Ordnung von gebundenen Quark-Zuständen dient. Er ist </a:t>
            </a:r>
            <a:r>
              <a:rPr lang="de-DE" sz="1800" b="1" dirty="0"/>
              <a:t>keine Ladung </a:t>
            </a:r>
            <a:r>
              <a:rPr lang="de-DE" sz="1800" dirty="0"/>
              <a:t>im Sinne einer Wechselwirkung. </a:t>
            </a:r>
          </a:p>
          <a:p>
            <a:r>
              <a:rPr lang="de-DE" sz="2200" dirty="0"/>
              <a:t>Bei Literatur und Webrecherche ist daher </a:t>
            </a:r>
            <a:br>
              <a:rPr lang="de-DE" sz="2200" dirty="0"/>
            </a:br>
            <a:r>
              <a:rPr lang="de-DE" sz="2200" b="1" dirty="0"/>
              <a:t>größte</a:t>
            </a:r>
            <a:r>
              <a:rPr lang="de-DE" sz="2200" dirty="0"/>
              <a:t> Vorsicht geboten</a:t>
            </a:r>
          </a:p>
          <a:p>
            <a:pPr marL="355600" lvl="1" indent="0">
              <a:buNone/>
            </a:pPr>
            <a:endParaRPr lang="de-DE" dirty="0"/>
          </a:p>
          <a:p>
            <a:pPr marL="0" indent="0">
              <a:buNone/>
            </a:pPr>
            <a:endParaRPr lang="de-DE" dirty="0"/>
          </a:p>
          <a:p>
            <a:pPr lvl="1"/>
            <a:endParaRPr lang="de-DE" dirty="0"/>
          </a:p>
        </p:txBody>
      </p:sp>
      <p:sp>
        <p:nvSpPr>
          <p:cNvPr id="5" name="Datumsplatzhalter 4"/>
          <p:cNvSpPr>
            <a:spLocks noGrp="1"/>
          </p:cNvSpPr>
          <p:nvPr>
            <p:ph type="dt" sz="half" idx="2"/>
          </p:nvPr>
        </p:nvSpPr>
        <p:spPr/>
        <p:txBody>
          <a:bodyPr/>
          <a:lstStyle/>
          <a:p>
            <a:r>
              <a:rPr lang="de-DE"/>
              <a:t>04.10.2017</a:t>
            </a:r>
          </a:p>
        </p:txBody>
      </p:sp>
      <p:sp>
        <p:nvSpPr>
          <p:cNvPr id="6" name="Fußzeilenplatzhalter 5"/>
          <p:cNvSpPr>
            <a:spLocks noGrp="1"/>
          </p:cNvSpPr>
          <p:nvPr>
            <p:ph type="ftr" sz="quarter" idx="3"/>
          </p:nvPr>
        </p:nvSpPr>
        <p:spPr/>
        <p:txBody>
          <a:bodyPr/>
          <a:lstStyle/>
          <a:p>
            <a:r>
              <a:rPr lang="de-DE"/>
              <a:t>Forschung trifft Schule - Lehrerfortbildung Teilchenphysik - Dillingen</a:t>
            </a:r>
          </a:p>
        </p:txBody>
      </p:sp>
      <p:sp>
        <p:nvSpPr>
          <p:cNvPr id="8" name="Rechteck 7"/>
          <p:cNvSpPr/>
          <p:nvPr/>
        </p:nvSpPr>
        <p:spPr>
          <a:xfrm>
            <a:off x="6660232" y="301648"/>
            <a:ext cx="4182728" cy="830997"/>
          </a:xfrm>
          <a:prstGeom prst="rect">
            <a:avLst/>
          </a:prstGeom>
        </p:spPr>
        <p:txBody>
          <a:bodyPr wrap="square">
            <a:spAutoFit/>
          </a:bodyPr>
          <a:lstStyle/>
          <a:p>
            <a:r>
              <a:rPr lang="de-DE" sz="2400" i="1" dirty="0" err="1">
                <a:solidFill>
                  <a:srgbClr val="013476"/>
                </a:solidFill>
                <a:latin typeface="Arial" panose="020B0604020202020204" pitchFamily="34" charset="0"/>
                <a:cs typeface="Arial" panose="020B0604020202020204" pitchFamily="34" charset="0"/>
              </a:rPr>
              <a:t>Q</a:t>
            </a:r>
            <a:r>
              <a:rPr lang="de-DE" sz="2400" baseline="-25000" dirty="0" err="1">
                <a:solidFill>
                  <a:srgbClr val="013476"/>
                </a:solidFill>
                <a:latin typeface="Arial" panose="020B0604020202020204" pitchFamily="34" charset="0"/>
                <a:cs typeface="Arial" panose="020B0604020202020204" pitchFamily="34" charset="0"/>
              </a:rPr>
              <a:t>em</a:t>
            </a:r>
            <a:r>
              <a:rPr lang="de-DE" sz="2400" dirty="0">
                <a:solidFill>
                  <a:srgbClr val="013476"/>
                </a:solidFill>
                <a:latin typeface="Arial" panose="020B0604020202020204" pitchFamily="34" charset="0"/>
                <a:cs typeface="Arial" panose="020B0604020202020204" pitchFamily="34" charset="0"/>
              </a:rPr>
              <a:t> = e  ∙ </a:t>
            </a:r>
            <a:r>
              <a:rPr lang="de-DE" sz="2400" i="1" dirty="0">
                <a:solidFill>
                  <a:srgbClr val="013476"/>
                </a:solidFill>
                <a:latin typeface="Arial" panose="020B0604020202020204" pitchFamily="34" charset="0"/>
                <a:cs typeface="Arial" panose="020B0604020202020204" pitchFamily="34" charset="0"/>
              </a:rPr>
              <a:t>Z</a:t>
            </a:r>
          </a:p>
          <a:p>
            <a:r>
              <a:rPr lang="de-DE" sz="2400" i="1" dirty="0" err="1">
                <a:solidFill>
                  <a:srgbClr val="013476"/>
                </a:solidFill>
                <a:latin typeface="Arial" panose="020B0604020202020204" pitchFamily="34" charset="0"/>
                <a:cs typeface="Arial" panose="020B0604020202020204" pitchFamily="34" charset="0"/>
              </a:rPr>
              <a:t>Q</a:t>
            </a:r>
            <a:r>
              <a:rPr lang="de-DE" sz="2400" baseline="-25000" dirty="0" err="1">
                <a:solidFill>
                  <a:srgbClr val="013476"/>
                </a:solidFill>
                <a:latin typeface="Arial" panose="020B0604020202020204" pitchFamily="34" charset="0"/>
                <a:cs typeface="Arial" panose="020B0604020202020204" pitchFamily="34" charset="0"/>
              </a:rPr>
              <a:t>w</a:t>
            </a:r>
            <a:r>
              <a:rPr lang="de-DE" sz="2400" dirty="0">
                <a:solidFill>
                  <a:srgbClr val="013476"/>
                </a:solidFill>
                <a:latin typeface="Arial" panose="020B0604020202020204" pitchFamily="34" charset="0"/>
                <a:cs typeface="Arial" panose="020B0604020202020204" pitchFamily="34" charset="0"/>
              </a:rPr>
              <a:t>  = </a:t>
            </a:r>
            <a:r>
              <a:rPr lang="de-DE" sz="2400" dirty="0" err="1">
                <a:solidFill>
                  <a:srgbClr val="013476"/>
                </a:solidFill>
                <a:latin typeface="Arial" panose="020B0604020202020204" pitchFamily="34" charset="0"/>
                <a:cs typeface="Arial" panose="020B0604020202020204" pitchFamily="34" charset="0"/>
              </a:rPr>
              <a:t>g</a:t>
            </a:r>
            <a:r>
              <a:rPr lang="de-DE" sz="2400" baseline="-25000" dirty="0" err="1">
                <a:solidFill>
                  <a:srgbClr val="013476"/>
                </a:solidFill>
                <a:latin typeface="Arial" panose="020B0604020202020204" pitchFamily="34" charset="0"/>
                <a:cs typeface="Arial" panose="020B0604020202020204" pitchFamily="34" charset="0"/>
              </a:rPr>
              <a:t>w</a:t>
            </a:r>
            <a:r>
              <a:rPr lang="de-DE" sz="2400" dirty="0">
                <a:solidFill>
                  <a:srgbClr val="013476"/>
                </a:solidFill>
                <a:latin typeface="Arial" panose="020B0604020202020204" pitchFamily="34" charset="0"/>
                <a:cs typeface="Arial" panose="020B0604020202020204" pitchFamily="34" charset="0"/>
              </a:rPr>
              <a:t> ∙ </a:t>
            </a:r>
            <a:r>
              <a:rPr lang="de-DE" sz="2400" i="1" dirty="0">
                <a:solidFill>
                  <a:srgbClr val="013476"/>
                </a:solidFill>
                <a:latin typeface="Arial" panose="020B0604020202020204" pitchFamily="34" charset="0"/>
                <a:cs typeface="Arial" panose="020B0604020202020204" pitchFamily="34" charset="0"/>
              </a:rPr>
              <a:t>I</a:t>
            </a:r>
          </a:p>
        </p:txBody>
      </p:sp>
      <mc:AlternateContent xmlns:mc="http://schemas.openxmlformats.org/markup-compatibility/2006" xmlns:a14="http://schemas.microsoft.com/office/drawing/2010/main">
        <mc:Choice Requires="a14">
          <p:sp>
            <p:nvSpPr>
              <p:cNvPr id="9" name="Textfeld 8"/>
              <p:cNvSpPr txBox="1"/>
              <p:nvPr/>
            </p:nvSpPr>
            <p:spPr>
              <a:xfrm>
                <a:off x="6156176" y="1700808"/>
                <a:ext cx="1867404" cy="741100"/>
              </a:xfrm>
              <a:prstGeom prst="rect">
                <a:avLst/>
              </a:prstGeom>
              <a:noFill/>
            </p:spPr>
            <p:txBody>
              <a:bodyPr wrap="square" rtlCol="0">
                <a:spAutoFit/>
              </a:bodyPr>
              <a:lstStyle/>
              <a:p>
                <a:pPr>
                  <a:lnSpc>
                    <a:spcPct val="90000"/>
                  </a:lnSpc>
                </a:pPr>
                <a:r>
                  <a:rPr lang="de-DE" dirty="0">
                    <a:solidFill>
                      <a:srgbClr val="013476"/>
                    </a:solidFill>
                    <a:latin typeface="Arial Narrow" panose="020B0606020202030204" pitchFamily="34" charset="0"/>
                  </a:rPr>
                  <a:t>Kopplungstärke </a:t>
                </a:r>
                <a:r>
                  <a:rPr lang="de-DE" dirty="0" err="1">
                    <a:solidFill>
                      <a:srgbClr val="013476"/>
                    </a:solidFill>
                    <a:latin typeface="Arial" panose="020B0604020202020204" pitchFamily="34" charset="0"/>
                    <a:cs typeface="Arial" panose="020B0604020202020204" pitchFamily="34" charset="0"/>
                  </a:rPr>
                  <a:t>g</a:t>
                </a:r>
                <a:r>
                  <a:rPr lang="de-DE" baseline="-25000" dirty="0" err="1">
                    <a:solidFill>
                      <a:srgbClr val="013476"/>
                    </a:solidFill>
                    <a:latin typeface="Arial" panose="020B0604020202020204" pitchFamily="34" charset="0"/>
                    <a:cs typeface="Arial" panose="020B0604020202020204" pitchFamily="34" charset="0"/>
                  </a:rPr>
                  <a:t>w</a:t>
                </a:r>
                <a:br>
                  <a:rPr lang="de-DE" dirty="0">
                    <a:solidFill>
                      <a:srgbClr val="013476"/>
                    </a:solidFill>
                    <a:latin typeface="Arial Narrow" panose="020B0606020202030204" pitchFamily="34" charset="0"/>
                  </a:rPr>
                </a:br>
                <a:r>
                  <a:rPr lang="de-DE" dirty="0">
                    <a:solidFill>
                      <a:srgbClr val="013476"/>
                    </a:solidFill>
                    <a:latin typeface="Arial Narrow" panose="020B0606020202030204" pitchFamily="34" charset="0"/>
                    <a:sym typeface="Wingdings" panose="05000000000000000000" pitchFamily="2" charset="2"/>
                  </a:rPr>
                  <a:t></a:t>
                </a:r>
                <a14:m>
                  <m:oMath xmlns:m="http://schemas.openxmlformats.org/officeDocument/2006/math">
                    <m:r>
                      <a:rPr lang="de-DE" b="0" i="0" smtClean="0">
                        <a:solidFill>
                          <a:srgbClr val="013476"/>
                        </a:solidFill>
                        <a:latin typeface="Cambria Math" panose="02040503050406030204" pitchFamily="18" charset="0"/>
                      </a:rPr>
                      <m:t> </m:t>
                    </m:r>
                    <m:sSub>
                      <m:sSubPr>
                        <m:ctrlPr>
                          <a:rPr lang="de-DE" i="1" smtClean="0">
                            <a:solidFill>
                              <a:srgbClr val="013476"/>
                            </a:solidFill>
                            <a:latin typeface="Cambria Math" panose="02040503050406030204" pitchFamily="18" charset="0"/>
                          </a:rPr>
                        </m:ctrlPr>
                      </m:sSubPr>
                      <m:e>
                        <m:r>
                          <a:rPr lang="de-DE" i="1" smtClean="0">
                            <a:solidFill>
                              <a:srgbClr val="013476"/>
                            </a:solidFill>
                            <a:latin typeface="Cambria Math" panose="02040503050406030204" pitchFamily="18" charset="0"/>
                            <a:ea typeface="Cambria Math" panose="02040503050406030204" pitchFamily="18" charset="0"/>
                          </a:rPr>
                          <m:t>𝛼</m:t>
                        </m:r>
                      </m:e>
                      <m:sub>
                        <m:r>
                          <m:rPr>
                            <m:sty m:val="p"/>
                          </m:rPr>
                          <a:rPr lang="de-DE" b="0" i="0" smtClean="0">
                            <a:solidFill>
                              <a:srgbClr val="013476"/>
                            </a:solidFill>
                            <a:latin typeface="Cambria Math" panose="02040503050406030204" pitchFamily="18" charset="0"/>
                          </a:rPr>
                          <m:t>w</m:t>
                        </m:r>
                      </m:sub>
                    </m:sSub>
                    <m:r>
                      <a:rPr lang="de-DE" b="0" i="1" smtClean="0">
                        <a:solidFill>
                          <a:srgbClr val="013476"/>
                        </a:solidFill>
                        <a:latin typeface="Cambria Math" panose="02040503050406030204" pitchFamily="18" charset="0"/>
                      </a:rPr>
                      <m:t>=</m:t>
                    </m:r>
                    <m:f>
                      <m:fPr>
                        <m:ctrlPr>
                          <a:rPr lang="de-DE" b="0" i="1" smtClean="0">
                            <a:solidFill>
                              <a:srgbClr val="013476"/>
                            </a:solidFill>
                            <a:latin typeface="Cambria Math" panose="02040503050406030204" pitchFamily="18" charset="0"/>
                          </a:rPr>
                        </m:ctrlPr>
                      </m:fPr>
                      <m:num>
                        <m:sSubSup>
                          <m:sSubSupPr>
                            <m:ctrlPr>
                              <a:rPr lang="de-DE" b="0" i="1" smtClean="0">
                                <a:solidFill>
                                  <a:srgbClr val="013476"/>
                                </a:solidFill>
                                <a:latin typeface="Cambria Math" panose="02040503050406030204" pitchFamily="18" charset="0"/>
                              </a:rPr>
                            </m:ctrlPr>
                          </m:sSubSupPr>
                          <m:e>
                            <m:r>
                              <a:rPr lang="de-DE" b="0" i="1" smtClean="0">
                                <a:solidFill>
                                  <a:srgbClr val="013476"/>
                                </a:solidFill>
                                <a:latin typeface="Cambria Math" panose="02040503050406030204" pitchFamily="18" charset="0"/>
                              </a:rPr>
                              <m:t>𝑔</m:t>
                            </m:r>
                          </m:e>
                          <m:sub>
                            <m:r>
                              <m:rPr>
                                <m:sty m:val="p"/>
                              </m:rPr>
                              <a:rPr lang="de-DE" b="0" i="0" smtClean="0">
                                <a:solidFill>
                                  <a:srgbClr val="013476"/>
                                </a:solidFill>
                                <a:latin typeface="Cambria Math" panose="02040503050406030204" pitchFamily="18" charset="0"/>
                              </a:rPr>
                              <m:t>w</m:t>
                            </m:r>
                          </m:sub>
                          <m:sup>
                            <m:r>
                              <a:rPr lang="de-DE" b="0" i="1" smtClean="0">
                                <a:solidFill>
                                  <a:srgbClr val="013476"/>
                                </a:solidFill>
                                <a:latin typeface="Cambria Math" panose="02040503050406030204" pitchFamily="18" charset="0"/>
                              </a:rPr>
                              <m:t>2</m:t>
                            </m:r>
                          </m:sup>
                        </m:sSubSup>
                      </m:num>
                      <m:den>
                        <m:r>
                          <a:rPr lang="de-DE" b="0" i="1" smtClean="0">
                            <a:solidFill>
                              <a:srgbClr val="013476"/>
                            </a:solidFill>
                            <a:latin typeface="Cambria Math" panose="02040503050406030204" pitchFamily="18" charset="0"/>
                          </a:rPr>
                          <m:t>4</m:t>
                        </m:r>
                        <m:r>
                          <m:rPr>
                            <m:sty m:val="p"/>
                          </m:rPr>
                          <a:rPr lang="de-DE" b="0" i="0" smtClean="0">
                            <a:solidFill>
                              <a:srgbClr val="013476"/>
                            </a:solidFill>
                            <a:latin typeface="Cambria Math" panose="02040503050406030204" pitchFamily="18" charset="0"/>
                            <a:ea typeface="Cambria Math" panose="02040503050406030204" pitchFamily="18" charset="0"/>
                          </a:rPr>
                          <m:t>π</m:t>
                        </m:r>
                      </m:den>
                    </m:f>
                  </m:oMath>
                </a14:m>
                <a:r>
                  <a:rPr lang="de-DE" dirty="0">
                    <a:solidFill>
                      <a:srgbClr val="013476"/>
                    </a:solidFill>
                    <a:latin typeface="Arial Narrow" panose="020B0606020202030204" pitchFamily="34" charset="0"/>
                  </a:rPr>
                  <a:t>  </a:t>
                </a:r>
              </a:p>
            </p:txBody>
          </p:sp>
        </mc:Choice>
        <mc:Fallback xmlns="">
          <p:sp>
            <p:nvSpPr>
              <p:cNvPr id="9" name="Textfeld 8"/>
              <p:cNvSpPr txBox="1">
                <a:spLocks noRot="1" noChangeAspect="1" noMove="1" noResize="1" noEditPoints="1" noAdjustHandles="1" noChangeArrowheads="1" noChangeShapeType="1" noTextEdit="1"/>
              </p:cNvSpPr>
              <p:nvPr/>
            </p:nvSpPr>
            <p:spPr>
              <a:xfrm>
                <a:off x="6156176" y="1700808"/>
                <a:ext cx="1867404" cy="741100"/>
              </a:xfrm>
              <a:prstGeom prst="rect">
                <a:avLst/>
              </a:prstGeom>
              <a:blipFill>
                <a:blip r:embed="rId2"/>
                <a:stretch>
                  <a:fillRect l="-2941" t="-7377" b="-3279"/>
                </a:stretch>
              </a:blipFill>
            </p:spPr>
            <p:txBody>
              <a:bodyPr/>
              <a:lstStyle/>
              <a:p>
                <a:r>
                  <a:rPr lang="de-DE">
                    <a:noFill/>
                  </a:rPr>
                  <a:t> </a:t>
                </a:r>
              </a:p>
            </p:txBody>
          </p:sp>
        </mc:Fallback>
      </mc:AlternateContent>
      <p:sp>
        <p:nvSpPr>
          <p:cNvPr id="10" name="Textfeld 9"/>
          <p:cNvSpPr txBox="1"/>
          <p:nvPr/>
        </p:nvSpPr>
        <p:spPr>
          <a:xfrm>
            <a:off x="8100393" y="1804174"/>
            <a:ext cx="1012168" cy="646331"/>
          </a:xfrm>
          <a:prstGeom prst="rect">
            <a:avLst/>
          </a:prstGeom>
          <a:noFill/>
        </p:spPr>
        <p:txBody>
          <a:bodyPr wrap="square" rtlCol="0">
            <a:spAutoFit/>
          </a:bodyPr>
          <a:lstStyle/>
          <a:p>
            <a:r>
              <a:rPr lang="de-DE" dirty="0">
                <a:solidFill>
                  <a:srgbClr val="013476"/>
                </a:solidFill>
                <a:latin typeface="Arial Narrow" panose="020B0606020202030204" pitchFamily="34" charset="0"/>
              </a:rPr>
              <a:t>Ladungs-</a:t>
            </a:r>
            <a:br>
              <a:rPr lang="de-DE" dirty="0">
                <a:solidFill>
                  <a:srgbClr val="013476"/>
                </a:solidFill>
                <a:latin typeface="Arial Narrow" panose="020B0606020202030204" pitchFamily="34" charset="0"/>
              </a:rPr>
            </a:br>
            <a:r>
              <a:rPr lang="de-DE" dirty="0">
                <a:solidFill>
                  <a:srgbClr val="013476"/>
                </a:solidFill>
                <a:latin typeface="Arial Narrow" panose="020B0606020202030204" pitchFamily="34" charset="0"/>
              </a:rPr>
              <a:t>zahl</a:t>
            </a:r>
          </a:p>
        </p:txBody>
      </p:sp>
      <p:cxnSp>
        <p:nvCxnSpPr>
          <p:cNvPr id="11" name="Gerade Verbindung mit Pfeil 10"/>
          <p:cNvCxnSpPr/>
          <p:nvPr/>
        </p:nvCxnSpPr>
        <p:spPr>
          <a:xfrm flipV="1">
            <a:off x="7357001" y="1217667"/>
            <a:ext cx="360040" cy="534234"/>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cxnSp>
        <p:nvCxnSpPr>
          <p:cNvPr id="12" name="Gerade Verbindung mit Pfeil 11"/>
          <p:cNvCxnSpPr/>
          <p:nvPr/>
        </p:nvCxnSpPr>
        <p:spPr>
          <a:xfrm flipH="1" flipV="1">
            <a:off x="8330685" y="1203365"/>
            <a:ext cx="458588" cy="568063"/>
          </a:xfrm>
          <a:prstGeom prst="straightConnector1">
            <a:avLst/>
          </a:prstGeom>
          <a:ln w="28575">
            <a:solidFill>
              <a:srgbClr val="CDC301"/>
            </a:solidFill>
            <a:tailEnd type="arrow"/>
          </a:ln>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9201750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56</a:t>
            </a:fld>
            <a:endParaRPr lang="de-DE"/>
          </a:p>
        </p:txBody>
      </p:sp>
      <p:sp>
        <p:nvSpPr>
          <p:cNvPr id="4" name="Textplatzhalter 3"/>
          <p:cNvSpPr>
            <a:spLocks noGrp="1"/>
          </p:cNvSpPr>
          <p:nvPr>
            <p:ph type="body" idx="1"/>
          </p:nvPr>
        </p:nvSpPr>
        <p:spPr/>
        <p:txBody>
          <a:bodyPr/>
          <a:lstStyle/>
          <a:p>
            <a:r>
              <a:rPr lang="de-DE" noProof="0" dirty="0"/>
              <a:t>Quarks und Anti-Quarks besitzen eine </a:t>
            </a:r>
            <a:br>
              <a:rPr lang="de-DE" noProof="0" dirty="0"/>
            </a:br>
            <a:r>
              <a:rPr lang="de-DE" noProof="0" dirty="0"/>
              <a:t>starke Ladung (auch: starke „Farbladung“)</a:t>
            </a:r>
            <a:br>
              <a:rPr lang="de-DE" noProof="0" dirty="0"/>
            </a:br>
            <a:endParaRPr lang="de-DE" noProof="0" dirty="0"/>
          </a:p>
          <a:p>
            <a:r>
              <a:rPr lang="de-DE" dirty="0"/>
              <a:t>Farbgitter</a:t>
            </a:r>
            <a:r>
              <a:rPr lang="de-DE" noProof="0" dirty="0"/>
              <a:t>: </a:t>
            </a:r>
          </a:p>
          <a:p>
            <a:pPr lvl="1"/>
            <a:r>
              <a:rPr lang="de-DE" dirty="0" err="1"/>
              <a:t>Exp</a:t>
            </a:r>
            <a:r>
              <a:rPr lang="de-DE" dirty="0"/>
              <a:t>: Alle starken Ladungen haben </a:t>
            </a:r>
            <a:br>
              <a:rPr lang="de-DE" dirty="0"/>
            </a:br>
            <a:r>
              <a:rPr lang="de-DE" dirty="0"/>
              <a:t>gleichen Betrag (aus </a:t>
            </a:r>
            <a:r>
              <a:rPr lang="de-DE" dirty="0" err="1"/>
              <a:t>WWirkung</a:t>
            </a:r>
            <a:r>
              <a:rPr lang="de-DE" dirty="0"/>
              <a:t>)</a:t>
            </a:r>
          </a:p>
          <a:p>
            <a:pPr lvl="1"/>
            <a:r>
              <a:rPr lang="de-DE" noProof="0" dirty="0"/>
              <a:t>3 Ladungen addieren sich zu 0</a:t>
            </a:r>
            <a:br>
              <a:rPr lang="de-DE" dirty="0"/>
            </a:br>
            <a:r>
              <a:rPr lang="de-DE" dirty="0"/>
              <a:t>(Protonen und Neutronen bspw. </a:t>
            </a:r>
            <a:br>
              <a:rPr lang="de-DE" dirty="0"/>
            </a:br>
            <a:r>
              <a:rPr lang="de-DE" dirty="0"/>
              <a:t>bestehen aus 3 Quarks)</a:t>
            </a:r>
          </a:p>
          <a:p>
            <a:pPr lvl="1"/>
            <a:r>
              <a:rPr lang="de-DE" noProof="0" dirty="0">
                <a:sym typeface="Wingdings" panose="05000000000000000000" pitchFamily="2" charset="2"/>
              </a:rPr>
              <a:t> geht nur mit Vektoren</a:t>
            </a:r>
            <a:endParaRPr lang="de-DE" noProof="0" dirty="0"/>
          </a:p>
          <a:p>
            <a:pPr lvl="1"/>
            <a:r>
              <a:rPr lang="de-DE" dirty="0"/>
              <a:t>Theorie: 2 Komponenten messbar</a:t>
            </a:r>
            <a:br>
              <a:rPr lang="de-DE" dirty="0"/>
            </a:br>
            <a:r>
              <a:rPr lang="de-DE" dirty="0">
                <a:sym typeface="Wingdings" panose="05000000000000000000" pitchFamily="2" charset="2"/>
              </a:rPr>
              <a:t> 2-dim Farbgitter</a:t>
            </a:r>
            <a:endParaRPr lang="de-DE" noProof="0" dirty="0"/>
          </a:p>
        </p:txBody>
      </p:sp>
      <p:sp>
        <p:nvSpPr>
          <p:cNvPr id="5" name="Datumsplatzhalter 4"/>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96835" y="3140968"/>
            <a:ext cx="3292674" cy="3292674"/>
          </a:xfrm>
          <a:prstGeom prst="rect">
            <a:avLst/>
          </a:prstGeom>
        </p:spPr>
      </p:pic>
    </p:spTree>
    <p:extLst>
      <p:ext uri="{BB962C8B-B14F-4D97-AF65-F5344CB8AC3E}">
        <p14:creationId xmlns:p14="http://schemas.microsoft.com/office/powerpoint/2010/main" val="264899217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57</a:t>
            </a:fld>
            <a:endParaRPr lang="de-DE"/>
          </a:p>
        </p:txBody>
      </p:sp>
      <p:sp>
        <p:nvSpPr>
          <p:cNvPr id="4" name="Textplatzhalter 3"/>
          <p:cNvSpPr>
            <a:spLocks noGrp="1"/>
          </p:cNvSpPr>
          <p:nvPr>
            <p:ph type="body" idx="1"/>
          </p:nvPr>
        </p:nvSpPr>
        <p:spPr/>
        <p:txBody>
          <a:bodyPr/>
          <a:lstStyle/>
          <a:p>
            <a:r>
              <a:rPr lang="de-DE" noProof="0" dirty="0"/>
              <a:t>Farbladungsvektoren von Quarks</a:t>
            </a:r>
          </a:p>
        </p:txBody>
      </p:sp>
      <p:sp>
        <p:nvSpPr>
          <p:cNvPr id="6" name="Datumsplatzhalter 5"/>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5736" y="2492896"/>
            <a:ext cx="3888432" cy="3888432"/>
          </a:xfrm>
          <a:prstGeom prst="rect">
            <a:avLst/>
          </a:prstGeom>
        </p:spPr>
      </p:pic>
    </p:spTree>
    <p:extLst>
      <p:ext uri="{BB962C8B-B14F-4D97-AF65-F5344CB8AC3E}">
        <p14:creationId xmlns:p14="http://schemas.microsoft.com/office/powerpoint/2010/main" val="1614867473"/>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Starke Ladung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58</a:t>
            </a:fld>
            <a:endParaRPr lang="de-DE"/>
          </a:p>
        </p:txBody>
      </p:sp>
      <p:sp>
        <p:nvSpPr>
          <p:cNvPr id="4" name="Textplatzhalter 3"/>
          <p:cNvSpPr>
            <a:spLocks noGrp="1"/>
          </p:cNvSpPr>
          <p:nvPr>
            <p:ph type="body" idx="1"/>
          </p:nvPr>
        </p:nvSpPr>
        <p:spPr/>
        <p:txBody>
          <a:bodyPr/>
          <a:lstStyle/>
          <a:p>
            <a:r>
              <a:rPr lang="de-DE" noProof="0" dirty="0"/>
              <a:t>Farbladungsvektoren von Anti-Quarks</a:t>
            </a:r>
          </a:p>
        </p:txBody>
      </p:sp>
      <p:sp>
        <p:nvSpPr>
          <p:cNvPr id="5" name="Datumsplatzhalter 4"/>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43172" y="663277"/>
            <a:ext cx="1368000" cy="1368000"/>
          </a:xfrm>
          <a:prstGeom prst="rect">
            <a:avLst/>
          </a:prstGeom>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190424" y="2481557"/>
            <a:ext cx="3899771" cy="3899771"/>
          </a:xfrm>
          <a:prstGeom prst="rect">
            <a:avLst/>
          </a:prstGeom>
        </p:spPr>
      </p:pic>
    </p:spTree>
    <p:extLst>
      <p:ext uri="{BB962C8B-B14F-4D97-AF65-F5344CB8AC3E}">
        <p14:creationId xmlns:p14="http://schemas.microsoft.com/office/powerpoint/2010/main" val="1826418618"/>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title"/>
          </p:nvPr>
        </p:nvSpPr>
        <p:spPr/>
        <p:txBody>
          <a:bodyPr/>
          <a:lstStyle/>
          <a:p>
            <a:endParaRPr lang="de-DE" noProof="0" dirty="0"/>
          </a:p>
        </p:txBody>
      </p:sp>
      <p:sp>
        <p:nvSpPr>
          <p:cNvPr id="7" name="Foliennummernplatzhalter 6"/>
          <p:cNvSpPr>
            <a:spLocks noGrp="1"/>
          </p:cNvSpPr>
          <p:nvPr>
            <p:ph type="sldNum" sz="quarter" idx="12"/>
          </p:nvPr>
        </p:nvSpPr>
        <p:spPr/>
        <p:txBody>
          <a:bodyPr/>
          <a:lstStyle/>
          <a:p>
            <a:fld id="{13EBA283-81CD-428D-9703-4AE41BDC50AA}" type="slidenum">
              <a:rPr lang="de-DE" smtClean="0"/>
              <a:pPr/>
              <a:t>59</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Alle Ladungen sind additiv</a:t>
                </a:r>
              </a:p>
              <a:p>
                <a:pPr marL="355600" lvl="1" indent="0">
                  <a:buNone/>
                </a:pPr>
                <a:endParaRPr lang="de-DE" noProof="0" dirty="0"/>
              </a:p>
              <a:p>
                <a:pPr marL="355600" lvl="1" indent="0">
                  <a:buNone/>
                </a:pPr>
                <a:r>
                  <a:rPr lang="de-DE" noProof="0" dirty="0"/>
                  <a:t>Beispiel: Ladungszahlen eines Protons </a:t>
                </a:r>
                <a14:m>
                  <m:oMath xmlns:m="http://schemas.openxmlformats.org/officeDocument/2006/math">
                    <m:r>
                      <m:rPr>
                        <m:sty m:val="p"/>
                      </m:rPr>
                      <a:rPr lang="de-DE" i="0" noProof="0" smtClean="0">
                        <a:latin typeface="Cambria Math" panose="02040503050406030204" pitchFamily="18" charset="0"/>
                      </a:rPr>
                      <m:t>p</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u</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u</m:t>
                    </m:r>
                    <m:r>
                      <a:rPr lang="de-DE" i="0" noProof="0" smtClean="0">
                        <a:latin typeface="Cambria Math" panose="02040503050406030204" pitchFamily="18" charset="0"/>
                      </a:rPr>
                      <m:t>,</m:t>
                    </m:r>
                    <m:r>
                      <m:rPr>
                        <m:sty m:val="p"/>
                      </m:rPr>
                      <a:rPr lang="de-DE" i="0" noProof="0" smtClean="0">
                        <a:latin typeface="Cambria Math" panose="02040503050406030204" pitchFamily="18" charset="0"/>
                      </a:rPr>
                      <m:t>d</m:t>
                    </m:r>
                    <m:r>
                      <a:rPr lang="de-DE" i="0" noProof="0" smtClean="0">
                        <a:latin typeface="Cambria Math" panose="02040503050406030204" pitchFamily="18" charset="0"/>
                      </a:rPr>
                      <m:t>)</m:t>
                    </m:r>
                  </m:oMath>
                </a14:m>
                <a:endParaRPr lang="de-DE" noProof="0" dirty="0"/>
              </a:p>
              <a:p>
                <a:pPr marL="355600" lvl="1" indent="0">
                  <a:buNone/>
                </a:pPr>
                <a:endParaRPr lang="de-DE" noProof="0" dirty="0"/>
              </a:p>
              <a:p>
                <a:pPr lvl="1"/>
                <a:r>
                  <a:rPr lang="de-DE" noProof="0" dirty="0"/>
                  <a:t>Elektrische Ladungszahl:</a:t>
                </a:r>
              </a:p>
              <a:p>
                <a:pPr marL="355600" lvl="1" indent="0" algn="ctr">
                  <a:buNone/>
                </a:pPr>
                <a:r>
                  <a:rPr lang="de-DE" noProof="0" dirty="0"/>
                  <a:t> </a:t>
                </a:r>
                <a14:m>
                  <m:oMath xmlns:m="http://schemas.openxmlformats.org/officeDocument/2006/math">
                    <m:sSub>
                      <m:sSubPr>
                        <m:ctrlPr>
                          <a:rPr lang="de-DE" i="1" noProof="0" smtClean="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b="0" i="1" noProof="0" smtClean="0">
                            <a:latin typeface="Cambria Math" panose="02040503050406030204" pitchFamily="18" charset="0"/>
                          </a:rPr>
                          <m:t>𝑍</m:t>
                        </m:r>
                      </m:e>
                      <m:sub>
                        <m:r>
                          <m:rPr>
                            <m:sty m:val="p"/>
                          </m:rPr>
                          <a:rPr lang="de-DE" b="0" i="0" noProof="0" smtClean="0">
                            <a:latin typeface="Cambria Math" panose="02040503050406030204" pitchFamily="18" charset="0"/>
                          </a:rPr>
                          <m:t>d</m:t>
                        </m:r>
                      </m:sub>
                    </m:sSub>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2</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2</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=+1</m:t>
                    </m:r>
                  </m:oMath>
                </a14:m>
                <a:endParaRPr lang="de-DE" noProof="0" dirty="0"/>
              </a:p>
              <a:p>
                <a:pPr lvl="1"/>
                <a:r>
                  <a:rPr lang="de-DE" noProof="0" dirty="0"/>
                  <a:t>Schwache Ladungszahl:</a:t>
                </a:r>
              </a:p>
              <a:p>
                <a:pPr marL="355600" lvl="1" indent="0" algn="ctr">
                  <a:buNone/>
                </a:pPr>
                <a14:m>
                  <m:oMath xmlns:m="http://schemas.openxmlformats.org/officeDocument/2006/math">
                    <m:sSub>
                      <m:sSubPr>
                        <m:ctrlPr>
                          <a:rPr lang="de-DE" i="1" noProof="0" smtClean="0">
                            <a:latin typeface="Cambria Math" panose="02040503050406030204" pitchFamily="18" charset="0"/>
                          </a:rPr>
                        </m:ctrlPr>
                      </m:sSubPr>
                      <m:e>
                        <m:r>
                          <a:rPr lang="de-DE" i="1" noProof="0" smtClean="0">
                            <a:latin typeface="Cambria Math" panose="02040503050406030204" pitchFamily="18" charset="0"/>
                          </a:rPr>
                          <m:t>𝐼</m:t>
                        </m:r>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u</m:t>
                        </m:r>
                      </m:sub>
                    </m:sSub>
                    <m:r>
                      <a:rPr lang="de-DE" b="0" i="0"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u</m:t>
                        </m:r>
                      </m:sub>
                    </m:sSub>
                    <m:r>
                      <a:rPr lang="de-DE" b="0" i="0" noProof="0" smtClean="0">
                        <a:latin typeface="Cambria Math" panose="02040503050406030204" pitchFamily="18" charset="0"/>
                      </a:rPr>
                      <m:t>+</m:t>
                    </m:r>
                    <m:sSub>
                      <m:sSubPr>
                        <m:ctrlPr>
                          <a:rPr lang="de-DE" i="1" noProof="0">
                            <a:latin typeface="Cambria Math" panose="02040503050406030204" pitchFamily="18" charset="0"/>
                          </a:rPr>
                        </m:ctrlPr>
                      </m:sSubPr>
                      <m:e>
                        <m:r>
                          <a:rPr lang="de-DE" i="1" noProof="0">
                            <a:latin typeface="Cambria Math" panose="02040503050406030204" pitchFamily="18" charset="0"/>
                          </a:rPr>
                          <m:t>𝐼</m:t>
                        </m:r>
                      </m:e>
                      <m:sub>
                        <m:r>
                          <m:rPr>
                            <m:sty m:val="p"/>
                          </m:rPr>
                          <a:rPr lang="de-DE" b="0" i="0" noProof="0" smtClean="0">
                            <a:latin typeface="Cambria Math" panose="02040503050406030204" pitchFamily="18" charset="0"/>
                          </a:rPr>
                          <m:t>d</m:t>
                        </m:r>
                      </m:sub>
                    </m:sSub>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0" noProof="0" smtClean="0">
                            <a:latin typeface="Cambria Math" panose="02040503050406030204" pitchFamily="18" charset="0"/>
                          </a:rPr>
                          <m:t>1</m:t>
                        </m:r>
                      </m:num>
                      <m:den>
                        <m:r>
                          <a:rPr lang="de-DE" b="0" i="0" noProof="0" smtClean="0">
                            <a:latin typeface="Cambria Math" panose="02040503050406030204" pitchFamily="18" charset="0"/>
                          </a:rPr>
                          <m:t>2</m:t>
                        </m:r>
                      </m:den>
                    </m:f>
                  </m:oMath>
                </a14:m>
                <a:r>
                  <a:rPr lang="de-DE" noProof="0" dirty="0"/>
                  <a:t> </a:t>
                </a:r>
              </a:p>
              <a:p>
                <a:pPr lvl="1"/>
                <a:r>
                  <a:rPr lang="de-DE" noProof="0" dirty="0"/>
                  <a:t>Starker Farbladungsvektor:</a:t>
                </a:r>
              </a:p>
              <a:p>
                <a:pPr marL="355600" lvl="1" indent="0" algn="ctr">
                  <a:buNone/>
                </a:pPr>
                <a:r>
                  <a:rPr lang="de-DE" noProof="0" dirty="0"/>
                  <a:t> </a:t>
                </a:r>
                <a14:m>
                  <m:oMath xmlns:m="http://schemas.openxmlformats.org/officeDocument/2006/math">
                    <m:sSub>
                      <m:sSubPr>
                        <m:ctrlPr>
                          <a:rPr lang="de-DE" i="1" noProof="0" smtClean="0">
                            <a:latin typeface="Cambria Math" panose="02040503050406030204" pitchFamily="18" charset="0"/>
                          </a:rPr>
                        </m:ctrlPr>
                      </m:sSubPr>
                      <m:e>
                        <m:acc>
                          <m:accPr>
                            <m:chr m:val="⃗"/>
                            <m:ctrlPr>
                              <a:rPr lang="de-DE" i="1" noProof="0" smtClean="0">
                                <a:latin typeface="Cambria Math" panose="02040503050406030204" pitchFamily="18" charset="0"/>
                              </a:rPr>
                            </m:ctrlPr>
                          </m:accPr>
                          <m:e>
                            <m:r>
                              <a:rPr lang="de-DE" b="0" i="1" noProof="0" smtClean="0">
                                <a:latin typeface="Cambria Math" panose="02040503050406030204" pitchFamily="18" charset="0"/>
                              </a:rPr>
                              <m:t>𝐶</m:t>
                            </m:r>
                          </m:e>
                        </m:acc>
                      </m:e>
                      <m:sub>
                        <m:r>
                          <m:rPr>
                            <m:sty m:val="p"/>
                          </m:rPr>
                          <a:rPr lang="de-DE" b="0" i="0" noProof="0" smtClean="0">
                            <a:latin typeface="Cambria Math" panose="02040503050406030204" pitchFamily="18" charset="0"/>
                          </a:rPr>
                          <m:t>p</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u</m:t>
                        </m:r>
                      </m:sub>
                    </m:sSub>
                    <m:r>
                      <a:rPr lang="de-DE" b="0" i="1" noProof="0" smtClean="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r>
                          <m:rPr>
                            <m:sty m:val="p"/>
                          </m:rPr>
                          <a:rPr lang="de-DE" b="0" i="0" noProof="0" smtClean="0">
                            <a:latin typeface="Cambria Math" panose="02040503050406030204" pitchFamily="18" charset="0"/>
                          </a:rPr>
                          <m:t>d</m:t>
                        </m:r>
                      </m:sub>
                    </m:sSub>
                    <m:r>
                      <a:rPr lang="de-DE" b="0" i="1" noProof="0" smtClean="0">
                        <a:latin typeface="Cambria Math" panose="02040503050406030204" pitchFamily="18" charset="0"/>
                      </a:rPr>
                      <m:t>=    +      +    =      =</m:t>
                    </m:r>
                    <m:acc>
                      <m:accPr>
                        <m:chr m:val="⃗"/>
                        <m:ctrlPr>
                          <a:rPr lang="de-DE" b="0" i="1" noProof="0" smtClean="0">
                            <a:latin typeface="Cambria Math" panose="02040503050406030204" pitchFamily="18" charset="0"/>
                          </a:rPr>
                        </m:ctrlPr>
                      </m:accPr>
                      <m:e>
                        <m:r>
                          <a:rPr lang="de-DE" b="0" i="1" noProof="0" smtClean="0">
                            <a:latin typeface="Cambria Math" panose="02040503050406030204" pitchFamily="18" charset="0"/>
                          </a:rPr>
                          <m:t>0</m:t>
                        </m:r>
                      </m:e>
                    </m:acc>
                  </m:oMath>
                </a14:m>
                <a:r>
                  <a:rPr lang="de-DE" noProof="0" dirty="0"/>
                  <a:t>    </a:t>
                </a:r>
              </a:p>
              <a:p>
                <a:pPr marL="0" indent="-38100">
                  <a:buNone/>
                </a:pPr>
                <a:endParaRPr lang="de-DE" noProof="0" dirty="0"/>
              </a:p>
              <a:p>
                <a:pPr marL="355600" lvl="1" indent="0">
                  <a:buNone/>
                </a:pPr>
                <a:endParaRPr lang="de-DE" b="0" noProof="0" dirty="0">
                  <a:ea typeface="Cambria Math" panose="02040503050406030204" pitchFamily="18" charset="0"/>
                </a:endParaRPr>
              </a:p>
              <a:p>
                <a:pPr lvl="2"/>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13" name="Grafik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1474" y="548680"/>
            <a:ext cx="1368000" cy="1368000"/>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87824" y="548680"/>
            <a:ext cx="1368000" cy="1368000"/>
          </a:xfrm>
          <a:prstGeom prst="rect">
            <a:avLst/>
          </a:prstGeom>
        </p:spPr>
      </p:pic>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32040" y="548680"/>
            <a:ext cx="1368000" cy="1368000"/>
          </a:xfrm>
          <a:prstGeom prst="rect">
            <a:avLst/>
          </a:prstGeom>
        </p:spPr>
      </p:pic>
      <p:pic>
        <p:nvPicPr>
          <p:cNvPr id="20" name="Bild 3" descr="C:\Users\Bernadette\Desktop\AG1 AG2\Abbildungen\gruen.png"/>
          <p:cNvPicPr/>
          <p:nvPr/>
        </p:nvPicPr>
        <p:blipFill>
          <a:blip r:embed="rId7" cstate="print"/>
          <a:srcRect/>
          <a:stretch>
            <a:fillRect/>
          </a:stretch>
        </p:blipFill>
        <p:spPr bwMode="auto">
          <a:xfrm>
            <a:off x="5485547" y="5488657"/>
            <a:ext cx="260985" cy="179705"/>
          </a:xfrm>
          <a:prstGeom prst="rect">
            <a:avLst/>
          </a:prstGeom>
          <a:noFill/>
          <a:ln w="9525">
            <a:noFill/>
            <a:miter lim="800000"/>
            <a:headEnd/>
            <a:tailEnd/>
          </a:ln>
        </p:spPr>
      </p:pic>
      <p:pic>
        <p:nvPicPr>
          <p:cNvPr id="21" name="Bild 2" descr="C:\Users\Bernadette\Desktop\AG1 AG2\Abbildungen\blau.png"/>
          <p:cNvPicPr/>
          <p:nvPr/>
        </p:nvPicPr>
        <p:blipFill>
          <a:blip r:embed="rId8" cstate="print"/>
          <a:stretch>
            <a:fillRect/>
          </a:stretch>
        </p:blipFill>
        <p:spPr bwMode="auto">
          <a:xfrm>
            <a:off x="6084168" y="5373722"/>
            <a:ext cx="57150" cy="294640"/>
          </a:xfrm>
          <a:prstGeom prst="rect">
            <a:avLst/>
          </a:prstGeom>
          <a:noFill/>
          <a:ln w="9525">
            <a:noFill/>
            <a:miter lim="800000"/>
            <a:headEnd/>
            <a:tailEnd/>
          </a:ln>
        </p:spPr>
      </p:pic>
      <p:pic>
        <p:nvPicPr>
          <p:cNvPr id="22" name="Grafik 21" descr="C:\Users\Paul\Desktop\AG1_und AG2\proton-farben.png"/>
          <p:cNvPicPr/>
          <p:nvPr/>
        </p:nvPicPr>
        <p:blipFill>
          <a:blip r:embed="rId9" cstate="print"/>
          <a:stretch>
            <a:fillRect/>
          </a:stretch>
        </p:blipFill>
        <p:spPr bwMode="auto">
          <a:xfrm>
            <a:off x="6442752" y="5375627"/>
            <a:ext cx="276860" cy="292735"/>
          </a:xfrm>
          <a:prstGeom prst="rect">
            <a:avLst/>
          </a:prstGeom>
          <a:noFill/>
          <a:ln>
            <a:noFill/>
          </a:ln>
        </p:spPr>
      </p:pic>
      <p:pic>
        <p:nvPicPr>
          <p:cNvPr id="2" name="Picture 1"/>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4965907" y="5497124"/>
            <a:ext cx="342930" cy="198137"/>
          </a:xfrm>
          <a:prstGeom prst="rect">
            <a:avLst/>
          </a:prstGeom>
        </p:spPr>
      </p:pic>
    </p:spTree>
    <p:extLst>
      <p:ext uri="{BB962C8B-B14F-4D97-AF65-F5344CB8AC3E}">
        <p14:creationId xmlns:p14="http://schemas.microsoft.com/office/powerpoint/2010/main" val="20132501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Vereinheitlichungen in der Physikgeschichte</a:t>
            </a:r>
          </a:p>
        </p:txBody>
      </p:sp>
      <p:sp>
        <p:nvSpPr>
          <p:cNvPr id="8" name="Foliennummernplatzhalter 7"/>
          <p:cNvSpPr>
            <a:spLocks noGrp="1"/>
          </p:cNvSpPr>
          <p:nvPr>
            <p:ph type="sldNum" sz="quarter" idx="12"/>
          </p:nvPr>
        </p:nvSpPr>
        <p:spPr/>
        <p:txBody>
          <a:bodyPr/>
          <a:lstStyle/>
          <a:p>
            <a:fld id="{13EBA283-81CD-428D-9703-4AE41BDC50AA}" type="slidenum">
              <a:rPr lang="de-DE" smtClean="0"/>
              <a:pPr/>
              <a:t>6</a:t>
            </a:fld>
            <a:endParaRPr lang="de-DE" dirty="0"/>
          </a:p>
        </p:txBody>
      </p:sp>
      <p:sp>
        <p:nvSpPr>
          <p:cNvPr id="4" name="Text Placeholder 3"/>
          <p:cNvSpPr>
            <a:spLocks noGrp="1"/>
          </p:cNvSpPr>
          <p:nvPr>
            <p:ph type="body" idx="1"/>
          </p:nvPr>
        </p:nvSpPr>
        <p:spPr/>
        <p:txBody>
          <a:bodyPr/>
          <a:lstStyle/>
          <a:p>
            <a:r>
              <a:rPr lang="de-DE" b="1" noProof="0" dirty="0" err="1"/>
              <a:t>Newtonsche</a:t>
            </a:r>
            <a:r>
              <a:rPr lang="de-DE" b="1" noProof="0" dirty="0"/>
              <a:t> Mechanik </a:t>
            </a:r>
            <a:r>
              <a:rPr lang="de-DE" noProof="0" dirty="0"/>
              <a:t>(17. Jhd.): „irdische“ Fallgesetze (Galilei) und Bewegung der Himmelskörper (Kepler) als Folgen der Gravitation</a:t>
            </a:r>
          </a:p>
          <a:p>
            <a:pPr>
              <a:buNone/>
            </a:pPr>
            <a:endParaRPr lang="de-DE" noProof="0" dirty="0"/>
          </a:p>
          <a:p>
            <a:r>
              <a:rPr lang="de-DE" b="1" noProof="0" dirty="0"/>
              <a:t>Elektromagnetismus </a:t>
            </a:r>
            <a:r>
              <a:rPr lang="de-DE" noProof="0" dirty="0"/>
              <a:t>(19. Jhd.): Zusammenfassung elektrischer und magnetischer Phänomene durch J. C. Maxwell</a:t>
            </a:r>
          </a:p>
          <a:p>
            <a:endParaRPr lang="de-DE" noProof="0" dirty="0"/>
          </a:p>
          <a:p>
            <a:r>
              <a:rPr lang="de-DE" b="1" noProof="0" dirty="0"/>
              <a:t>Relativitätstheorie</a:t>
            </a:r>
            <a:r>
              <a:rPr lang="de-DE" noProof="0" dirty="0"/>
              <a:t> (20. Jhd.): Vereinheitlichung von Raum und Zeit zur </a:t>
            </a:r>
            <a:r>
              <a:rPr lang="de-DE" i="1" noProof="0" dirty="0" err="1"/>
              <a:t>Raumzeit</a:t>
            </a:r>
            <a:r>
              <a:rPr lang="de-DE" i="1" noProof="0" dirty="0"/>
              <a:t> </a:t>
            </a:r>
            <a:r>
              <a:rPr lang="de-DE" noProof="0" dirty="0"/>
              <a:t>und von Masse und Energie (E = mc²) durch A. Einstein</a:t>
            </a:r>
          </a:p>
          <a:p>
            <a:endParaRPr lang="de-DE" noProof="0" dirty="0"/>
          </a:p>
          <a:p>
            <a:pPr>
              <a:buNone/>
            </a:pPr>
            <a:endParaRPr lang="de-DE" noProof="0" dirty="0"/>
          </a:p>
        </p:txBody>
      </p:sp>
      <p:sp>
        <p:nvSpPr>
          <p:cNvPr id="6" name="Datumsplatzhalter 5"/>
          <p:cNvSpPr>
            <a:spLocks noGrp="1"/>
          </p:cNvSpPr>
          <p:nvPr>
            <p:ph type="dt" sz="half" idx="2"/>
          </p:nvPr>
        </p:nvSpPr>
        <p:spPr/>
        <p:txBody>
          <a:bodyPr/>
          <a:lstStyle/>
          <a:p>
            <a:r>
              <a:rPr lang="de-DE"/>
              <a:t>04.10.2017</a:t>
            </a:r>
            <a:endParaRPr lang="de-DE" dirty="0"/>
          </a:p>
        </p:txBody>
      </p:sp>
      <p:sp>
        <p:nvSpPr>
          <p:cNvPr id="5" name="Footer Placeholder 4"/>
          <p:cNvSpPr>
            <a:spLocks noGrp="1"/>
          </p:cNvSpPr>
          <p:nvPr>
            <p:ph type="ftr" sz="quarter" idx="3"/>
          </p:nvPr>
        </p:nvSpPr>
        <p:spPr/>
        <p:txBody>
          <a:body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7269358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Foliennummernplatzhalter 5"/>
          <p:cNvSpPr>
            <a:spLocks noGrp="1"/>
          </p:cNvSpPr>
          <p:nvPr>
            <p:ph type="sldNum" sz="quarter" idx="12"/>
          </p:nvPr>
        </p:nvSpPr>
        <p:spPr/>
        <p:txBody>
          <a:bodyPr/>
          <a:lstStyle/>
          <a:p>
            <a:fld id="{13EBA283-81CD-428D-9703-4AE41BDC50AA}" type="slidenum">
              <a:rPr lang="de-DE" smtClean="0"/>
              <a:pPr/>
              <a:t>60</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Alle Ladungen sind </a:t>
                </a:r>
                <a:r>
                  <a:rPr lang="de-DE" dirty="0"/>
                  <a:t>jeweils</a:t>
                </a:r>
                <a:r>
                  <a:rPr lang="de-DE" noProof="0" dirty="0"/>
                  <a:t> erhalten</a:t>
                </a:r>
              </a:p>
              <a:p>
                <a:pPr marL="0" indent="0">
                  <a:buNone/>
                </a:pPr>
                <a:endParaRPr lang="de-DE" sz="2000" noProof="0" dirty="0"/>
              </a:p>
              <a:p>
                <a:pPr marL="355600" lvl="1" indent="0">
                  <a:buNone/>
                </a:pPr>
                <a:r>
                  <a:rPr lang="de-DE" noProof="0" dirty="0"/>
                  <a:t>Beispiel: </a:t>
                </a:r>
                <a14:m>
                  <m:oMath xmlns:m="http://schemas.openxmlformats.org/officeDocument/2006/math">
                    <m:sSup>
                      <m:sSupPr>
                        <m:ctrlPr>
                          <a:rPr lang="de-DE" i="1" noProof="0" dirty="0" smtClean="0">
                            <a:latin typeface="Cambria Math" panose="02040503050406030204" pitchFamily="18" charset="0"/>
                            <a:ea typeface="Cambria Math" panose="02040503050406030204" pitchFamily="18" charset="0"/>
                          </a:rPr>
                        </m:ctrlPr>
                      </m:sSupPr>
                      <m:e>
                        <m:r>
                          <a:rPr lang="de-DE" i="1" noProof="0" dirty="0" smtClean="0">
                            <a:latin typeface="Cambria Math" panose="02040503050406030204" pitchFamily="18" charset="0"/>
                            <a:ea typeface="Cambria Math" panose="02040503050406030204" pitchFamily="18" charset="0"/>
                          </a:rPr>
                          <m:t>𝛽</m:t>
                        </m:r>
                      </m:e>
                      <m:sup>
                        <m:r>
                          <a:rPr lang="de-DE" b="0" i="1" noProof="0" dirty="0" smtClean="0">
                            <a:latin typeface="Cambria Math" panose="02040503050406030204" pitchFamily="18" charset="0"/>
                            <a:ea typeface="Cambria Math" panose="02040503050406030204" pitchFamily="18" charset="0"/>
                          </a:rPr>
                          <m:t>−</m:t>
                        </m:r>
                      </m:sup>
                    </m:sSup>
                  </m:oMath>
                </a14:m>
                <a:r>
                  <a:rPr lang="de-DE" noProof="0" dirty="0"/>
                  <a:t>-Umwandlung  </a:t>
                </a:r>
                <a14:m>
                  <m:oMath xmlns:m="http://schemas.openxmlformats.org/officeDocument/2006/math">
                    <m:r>
                      <m:rPr>
                        <m:sty m:val="p"/>
                      </m:rPr>
                      <a:rPr lang="de-DE" i="0" noProof="0">
                        <a:latin typeface="Cambria Math" panose="02040503050406030204" pitchFamily="18" charset="0"/>
                      </a:rPr>
                      <m:t>n</m:t>
                    </m:r>
                    <m:r>
                      <a:rPr lang="de-DE" i="0" noProof="0">
                        <a:latin typeface="Cambria Math" panose="02040503050406030204" pitchFamily="18" charset="0"/>
                      </a:rPr>
                      <m:t>→</m:t>
                    </m:r>
                    <m:r>
                      <m:rPr>
                        <m:sty m:val="p"/>
                      </m:rPr>
                      <a:rPr lang="de-DE" i="0" noProof="0">
                        <a:latin typeface="Cambria Math" panose="02040503050406030204" pitchFamily="18" charset="0"/>
                      </a:rPr>
                      <m:t>p</m:t>
                    </m:r>
                    <m:r>
                      <a:rPr lang="de-DE" i="0" noProof="0">
                        <a:latin typeface="Cambria Math" panose="02040503050406030204" pitchFamily="18" charset="0"/>
                      </a:rPr>
                      <m:t>+</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m:rPr>
                                <m:sty m:val="p"/>
                              </m:rPr>
                              <a:rPr lang="de-DE" i="0" noProof="0">
                                <a:latin typeface="Cambria Math" panose="02040503050406030204" pitchFamily="18" charset="0"/>
                              </a:rPr>
                              <m:t>ν</m:t>
                            </m:r>
                          </m:e>
                        </m:acc>
                      </m:e>
                      <m:sub>
                        <m:r>
                          <m:rPr>
                            <m:sty m:val="p"/>
                          </m:rPr>
                          <a:rPr lang="de-DE" i="0" noProof="0">
                            <a:latin typeface="Cambria Math" panose="02040503050406030204" pitchFamily="18" charset="0"/>
                          </a:rPr>
                          <m:t>e</m:t>
                        </m:r>
                      </m:sub>
                    </m:sSub>
                  </m:oMath>
                </a14:m>
                <a:endParaRPr lang="de-DE" noProof="0" dirty="0"/>
              </a:p>
              <a:p>
                <a:pPr marL="355600" lvl="1" indent="0">
                  <a:buNone/>
                </a:pPr>
                <a:endParaRPr lang="de-DE" noProof="0" dirty="0"/>
              </a:p>
              <a:p>
                <a:pPr lvl="1"/>
                <a:r>
                  <a:rPr lang="de-DE" noProof="0" dirty="0"/>
                  <a:t>Elektrische Ladungszahl:</a:t>
                </a:r>
              </a:p>
              <a:p>
                <a:pPr marL="355600" lvl="1" indent="0" algn="ctr">
                  <a:buNone/>
                </a:pPr>
                <a:r>
                  <a:rPr lang="de-DE" noProof="0" dirty="0"/>
                  <a:t> </a:t>
                </a:r>
                <a14:m>
                  <m:oMath xmlns:m="http://schemas.openxmlformats.org/officeDocument/2006/math">
                    <m:r>
                      <a:rPr lang="de-DE" b="0" i="0" noProof="0" smtClean="0">
                        <a:latin typeface="Cambria Math" panose="02040503050406030204" pitchFamily="18" charset="0"/>
                      </a:rPr>
                      <m:t>                          </m:t>
                    </m:r>
                    <m:r>
                      <a:rPr lang="de-DE" b="0" i="1" noProof="0" smtClean="0">
                        <a:latin typeface="Cambria Math" panose="02040503050406030204" pitchFamily="18" charset="0"/>
                      </a:rPr>
                      <m:t>0</m:t>
                    </m:r>
                    <m:r>
                      <a:rPr lang="de-DE" b="0" i="1" noProof="0" smtClean="0">
                        <a:latin typeface="Cambria Math" panose="02040503050406030204" pitchFamily="18" charset="0"/>
                        <a:ea typeface="Cambria Math" panose="02040503050406030204" pitchFamily="18" charset="0"/>
                      </a:rPr>
                      <m:t>→ +1−1+0     =0</m:t>
                    </m:r>
                  </m:oMath>
                </a14:m>
                <a:endParaRPr lang="de-DE" b="0" noProof="0" dirty="0">
                  <a:ea typeface="Cambria Math" panose="02040503050406030204" pitchFamily="18" charset="0"/>
                </a:endParaRPr>
              </a:p>
              <a:p>
                <a:pPr lvl="1"/>
                <a:r>
                  <a:rPr lang="de-DE" noProof="0" dirty="0"/>
                  <a:t>Schwache Ladungszahl:</a:t>
                </a:r>
              </a:p>
              <a:p>
                <a:pPr marL="355600" lvl="1" indent="0">
                  <a:buNone/>
                </a:pPr>
                <a:r>
                  <a:rPr lang="de-DE" b="0" noProof="0" dirty="0"/>
                  <a:t>			      </a:t>
                </a:r>
                <a14:m>
                  <m:oMath xmlns:m="http://schemas.openxmlformats.org/officeDocument/2006/math">
                    <m:r>
                      <a:rPr lang="de-DE" b="0" i="0" noProof="0" smtClean="0">
                        <a:latin typeface="Cambria Math" panose="02040503050406030204" pitchFamily="18" charset="0"/>
                      </a:rPr>
                      <m:t>−</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 +</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r>
                      <a:rPr lang="de-DE" b="0" i="1" noProof="0" smtClean="0">
                        <a:latin typeface="Cambria Math" panose="02040503050406030204" pitchFamily="18" charset="0"/>
                        <a:ea typeface="Cambria Math" panose="02040503050406030204" pitchFamily="18" charset="0"/>
                      </a:rPr>
                      <m:t>      =−</m:t>
                    </m:r>
                    <m:f>
                      <m:fPr>
                        <m:ctrlPr>
                          <a:rPr lang="de-DE" b="0" i="1" noProof="0" smtClean="0">
                            <a:latin typeface="Cambria Math" panose="02040503050406030204" pitchFamily="18" charset="0"/>
                            <a:ea typeface="Cambria Math" panose="02040503050406030204" pitchFamily="18" charset="0"/>
                          </a:rPr>
                        </m:ctrlPr>
                      </m:fPr>
                      <m:num>
                        <m:r>
                          <a:rPr lang="de-DE" b="0" i="1" noProof="0" smtClean="0">
                            <a:latin typeface="Cambria Math" panose="02040503050406030204" pitchFamily="18" charset="0"/>
                            <a:ea typeface="Cambria Math" panose="02040503050406030204" pitchFamily="18" charset="0"/>
                          </a:rPr>
                          <m:t>1</m:t>
                        </m:r>
                      </m:num>
                      <m:den>
                        <m:r>
                          <a:rPr lang="de-DE" b="0" i="1" noProof="0" smtClean="0">
                            <a:latin typeface="Cambria Math" panose="02040503050406030204" pitchFamily="18" charset="0"/>
                            <a:ea typeface="Cambria Math" panose="02040503050406030204" pitchFamily="18" charset="0"/>
                          </a:rPr>
                          <m:t>2</m:t>
                        </m:r>
                      </m:den>
                    </m:f>
                  </m:oMath>
                </a14:m>
                <a:endParaRPr lang="de-DE" b="0" noProof="0" dirty="0">
                  <a:ea typeface="Cambria Math" panose="02040503050406030204" pitchFamily="18" charset="0"/>
                </a:endParaRPr>
              </a:p>
              <a:p>
                <a:pPr lvl="1"/>
                <a:r>
                  <a:rPr lang="de-DE" noProof="0" dirty="0">
                    <a:ea typeface="Cambria Math" panose="02040503050406030204" pitchFamily="18" charset="0"/>
                  </a:rPr>
                  <a:t>Starker Farbladungsvektor:</a:t>
                </a:r>
              </a:p>
              <a:p>
                <a:pPr marL="355600" lvl="1" indent="0" algn="ctr">
                  <a:buNone/>
                </a:pPr>
                <a:r>
                  <a:rPr lang="de-DE" noProof="0" dirty="0">
                    <a:ea typeface="Cambria Math" panose="02040503050406030204" pitchFamily="18" charset="0"/>
                  </a:rPr>
                  <a:t>                      </a:t>
                </a:r>
                <a14:m>
                  <m:oMath xmlns:m="http://schemas.openxmlformats.org/officeDocument/2006/math">
                    <m:acc>
                      <m:accPr>
                        <m:chr m:val="⃗"/>
                        <m:ctrlPr>
                          <a:rPr lang="de-DE" i="1" noProof="0" smtClean="0">
                            <a:latin typeface="Cambria Math" panose="02040503050406030204" pitchFamily="18" charset="0"/>
                            <a:ea typeface="Cambria Math" panose="02040503050406030204" pitchFamily="18" charset="0"/>
                          </a:rPr>
                        </m:ctrlPr>
                      </m:accPr>
                      <m:e>
                        <m:r>
                          <a:rPr lang="de-DE" b="0" i="1" noProof="0" smtClean="0">
                            <a:latin typeface="Cambria Math" panose="02040503050406030204" pitchFamily="18" charset="0"/>
                            <a:ea typeface="Cambria Math" panose="02040503050406030204" pitchFamily="18" charset="0"/>
                          </a:rPr>
                          <m:t>0</m:t>
                        </m:r>
                      </m:e>
                    </m:acc>
                    <m:r>
                      <a:rPr lang="de-DE" i="1" noProof="0">
                        <a:latin typeface="Cambria Math" panose="02040503050406030204" pitchFamily="18" charset="0"/>
                        <a:ea typeface="Cambria Math" panose="02040503050406030204" pitchFamily="18" charset="0"/>
                      </a:rPr>
                      <m:t>→</m:t>
                    </m:r>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b="0" i="1" noProof="0" smtClean="0">
                            <a:latin typeface="Cambria Math" panose="02040503050406030204" pitchFamily="18" charset="0"/>
                            <a:ea typeface="Cambria Math" panose="02040503050406030204" pitchFamily="18" charset="0"/>
                          </a:rPr>
                          <m:t> </m:t>
                        </m:r>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r>
                      <a:rPr lang="de-DE" b="0" i="1" noProof="0" smtClean="0">
                        <a:latin typeface="Cambria Math" panose="02040503050406030204" pitchFamily="18" charset="0"/>
                        <a:ea typeface="Cambria Math" panose="02040503050406030204" pitchFamily="18" charset="0"/>
                      </a:rPr>
                      <m:t>      =</m:t>
                    </m:r>
                    <m:acc>
                      <m:accPr>
                        <m:chr m:val="⃗"/>
                        <m:ctrlPr>
                          <a:rPr lang="de-DE" i="1" noProof="0">
                            <a:latin typeface="Cambria Math" panose="02040503050406030204" pitchFamily="18" charset="0"/>
                            <a:ea typeface="Cambria Math" panose="02040503050406030204" pitchFamily="18" charset="0"/>
                          </a:rPr>
                        </m:ctrlPr>
                      </m:accPr>
                      <m:e>
                        <m:r>
                          <a:rPr lang="de-DE" i="1" noProof="0">
                            <a:latin typeface="Cambria Math" panose="02040503050406030204" pitchFamily="18" charset="0"/>
                            <a:ea typeface="Cambria Math" panose="02040503050406030204" pitchFamily="18" charset="0"/>
                          </a:rPr>
                          <m:t>0</m:t>
                        </m:r>
                      </m:e>
                    </m:acc>
                  </m:oMath>
                </a14:m>
                <a:endParaRPr lang="de-DE" b="0" noProof="0" dirty="0">
                  <a:ea typeface="Cambria Math" panose="02040503050406030204" pitchFamily="18" charset="0"/>
                </a:endParaRPr>
              </a:p>
              <a:p>
                <a:pPr lvl="2">
                  <a:buFont typeface="Wingdings" panose="05000000000000000000" pitchFamily="2" charset="2"/>
                  <a:buChar char="§"/>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sp>
        <p:nvSpPr>
          <p:cNvPr id="5" name="Datumsplatzhalter 4"/>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13" name="Grafik 1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11474" y="548680"/>
            <a:ext cx="1368000" cy="1368000"/>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987824" y="548680"/>
            <a:ext cx="1368000" cy="1368000"/>
          </a:xfrm>
          <a:prstGeom prst="rect">
            <a:avLst/>
          </a:prstGeom>
        </p:spPr>
      </p:pic>
      <p:pic>
        <p:nvPicPr>
          <p:cNvPr id="15" name="Grafik 1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932040" y="548680"/>
            <a:ext cx="1368000" cy="1368000"/>
          </a:xfrm>
          <a:prstGeom prst="rect">
            <a:avLst/>
          </a:prstGeom>
        </p:spPr>
      </p:pic>
    </p:spTree>
    <p:extLst>
      <p:ext uri="{BB962C8B-B14F-4D97-AF65-F5344CB8AC3E}">
        <p14:creationId xmlns:p14="http://schemas.microsoft.com/office/powerpoint/2010/main" val="3550972712"/>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liennummernplatzhalter 6"/>
          <p:cNvSpPr>
            <a:spLocks noGrp="1"/>
          </p:cNvSpPr>
          <p:nvPr>
            <p:ph type="sldNum" sz="quarter" idx="12"/>
          </p:nvPr>
        </p:nvSpPr>
        <p:spPr/>
        <p:txBody>
          <a:bodyPr/>
          <a:lstStyle/>
          <a:p>
            <a:fld id="{13EBA283-81CD-428D-9703-4AE41BDC50AA}" type="slidenum">
              <a:rPr lang="de-DE" smtClean="0"/>
              <a:pPr/>
              <a:t>61</a:t>
            </a:fld>
            <a:endParaRPr lang="de-DE"/>
          </a:p>
        </p:txBody>
      </p:sp>
      <p:sp>
        <p:nvSpPr>
          <p:cNvPr id="4" name="Textplatzhalter 3"/>
          <p:cNvSpPr>
            <a:spLocks noGrp="1"/>
          </p:cNvSpPr>
          <p:nvPr>
            <p:ph type="body" idx="1"/>
          </p:nvPr>
        </p:nvSpPr>
        <p:spPr/>
        <p:txBody>
          <a:bodyPr/>
          <a:lstStyle/>
          <a:p>
            <a:r>
              <a:rPr lang="de-DE" b="1" dirty="0">
                <a:sym typeface="Wingdings" panose="05000000000000000000" pitchFamily="2" charset="2"/>
              </a:rPr>
              <a:t>eindeutige Vorhersage</a:t>
            </a:r>
            <a:r>
              <a:rPr lang="de-DE" dirty="0">
                <a:sym typeface="Wingdings" panose="05000000000000000000" pitchFamily="2" charset="2"/>
              </a:rPr>
              <a:t> möglich, </a:t>
            </a:r>
            <a:br>
              <a:rPr lang="de-DE" dirty="0">
                <a:sym typeface="Wingdings" panose="05000000000000000000" pitchFamily="2" charset="2"/>
              </a:rPr>
            </a:br>
            <a:r>
              <a:rPr lang="de-DE" dirty="0">
                <a:sym typeface="Wingdings" panose="05000000000000000000" pitchFamily="2" charset="2"/>
              </a:rPr>
              <a:t>ob bestimmte Prozesse erlaubt oder unmöglich sind</a:t>
            </a:r>
            <a:br>
              <a:rPr lang="de-DE" dirty="0">
                <a:sym typeface="Wingdings" panose="05000000000000000000" pitchFamily="2" charset="2"/>
              </a:rPr>
            </a:br>
            <a:r>
              <a:rPr lang="de-DE" dirty="0">
                <a:sym typeface="Wingdings" panose="05000000000000000000" pitchFamily="2" charset="2"/>
              </a:rPr>
              <a:t>(und sogar ihrer Wahrscheinlichkeiten)</a:t>
            </a:r>
            <a:endParaRPr lang="de-DE" dirty="0"/>
          </a:p>
          <a:p>
            <a:pPr>
              <a:buNone/>
            </a:pPr>
            <a:r>
              <a:rPr lang="de-DE" dirty="0">
                <a:sym typeface="Wingdings" pitchFamily="2" charset="2"/>
              </a:rPr>
              <a:t>aus</a:t>
            </a:r>
            <a:endParaRPr lang="de-DE" noProof="0" dirty="0"/>
          </a:p>
          <a:p>
            <a:pPr lvl="1"/>
            <a:r>
              <a:rPr lang="de-DE" sz="2400" dirty="0">
                <a:sym typeface="Wingdings" panose="05000000000000000000" pitchFamily="2" charset="2"/>
              </a:rPr>
              <a:t>Energie- und Impulserhaltung</a:t>
            </a:r>
            <a:endParaRPr lang="de-DE" sz="2400" b="1" noProof="0" dirty="0"/>
          </a:p>
          <a:p>
            <a:pPr lvl="1"/>
            <a:r>
              <a:rPr lang="de-DE" sz="2400" b="1" noProof="0" dirty="0"/>
              <a:t>Erhaltung aller drei Ladungen</a:t>
            </a:r>
          </a:p>
          <a:p>
            <a:pPr lvl="1"/>
            <a:r>
              <a:rPr lang="de-DE" sz="2400" noProof="0" dirty="0">
                <a:sym typeface="Wingdings" panose="05000000000000000000" pitchFamily="2" charset="2"/>
              </a:rPr>
              <a:t>Beachtung der Teilchen-“</a:t>
            </a:r>
            <a:r>
              <a:rPr lang="de-DE" sz="2400" noProof="0" dirty="0" err="1">
                <a:sym typeface="Wingdings" panose="05000000000000000000" pitchFamily="2" charset="2"/>
              </a:rPr>
              <a:t>Multipletts</a:t>
            </a:r>
            <a:r>
              <a:rPr lang="de-DE" sz="2400" noProof="0" dirty="0">
                <a:sym typeface="Wingdings" panose="05000000000000000000" pitchFamily="2" charset="2"/>
              </a:rPr>
              <a:t>“ (später)</a:t>
            </a:r>
            <a:endParaRPr lang="de-DE" sz="2400" noProof="0" dirty="0"/>
          </a:p>
          <a:p>
            <a:pPr marL="355600" lvl="1" indent="0">
              <a:buNone/>
            </a:pPr>
            <a:endParaRPr lang="de-DE" b="0" noProof="0" dirty="0">
              <a:ea typeface="Cambria Math" panose="02040503050406030204" pitchFamily="18" charset="0"/>
            </a:endParaRPr>
          </a:p>
          <a:p>
            <a:pPr lvl="2"/>
            <a:endParaRPr lang="de-DE" noProof="0" dirty="0"/>
          </a:p>
        </p:txBody>
      </p:sp>
      <p:sp>
        <p:nvSpPr>
          <p:cNvPr id="6" name="Datumsplatzhalter 5"/>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13" name="Grafik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11474" y="548680"/>
            <a:ext cx="1368000" cy="1368000"/>
          </a:xfrm>
          <a:prstGeom prst="rect">
            <a:avLst/>
          </a:prstGeom>
        </p:spPr>
      </p:pic>
      <p:pic>
        <p:nvPicPr>
          <p:cNvPr id="14" name="Grafik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987824" y="548680"/>
            <a:ext cx="1368000" cy="1368000"/>
          </a:xfrm>
          <a:prstGeom prst="rect">
            <a:avLst/>
          </a:prstGeom>
        </p:spPr>
      </p:pic>
      <p:pic>
        <p:nvPicPr>
          <p:cNvPr id="15" name="Grafik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932040" y="548680"/>
            <a:ext cx="1368000" cy="1368000"/>
          </a:xfrm>
          <a:prstGeom prst="rect">
            <a:avLst/>
          </a:prstGeom>
        </p:spPr>
      </p:pic>
    </p:spTree>
    <p:extLst>
      <p:ext uri="{BB962C8B-B14F-4D97-AF65-F5344CB8AC3E}">
        <p14:creationId xmlns:p14="http://schemas.microsoft.com/office/powerpoint/2010/main" val="188655874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el 5"/>
          <p:cNvSpPr>
            <a:spLocks noGrp="1"/>
          </p:cNvSpPr>
          <p:nvPr>
            <p:ph type="title"/>
          </p:nvPr>
        </p:nvSpPr>
        <p:spPr/>
        <p:txBody>
          <a:bodyPr/>
          <a:lstStyle/>
          <a:p>
            <a:r>
              <a:rPr lang="de-DE" noProof="0" dirty="0"/>
              <a:t> Zusammenfassung: Ladungen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62</a:t>
            </a:fld>
            <a:endParaRPr lang="de-DE"/>
          </a:p>
        </p:txBody>
      </p:sp>
      <p:sp>
        <p:nvSpPr>
          <p:cNvPr id="5" name="Datumsplatzhalter 4"/>
          <p:cNvSpPr>
            <a:spLocks noGrp="1"/>
          </p:cNvSpPr>
          <p:nvPr>
            <p:ph type="dt" sz="half" idx="2"/>
          </p:nvPr>
        </p:nvSpPr>
        <p:spPr>
          <a:xfrm>
            <a:off x="628650" y="6356361"/>
            <a:ext cx="1135414" cy="365125"/>
          </a:xfrm>
        </p:spPr>
        <p:txBody>
          <a:bodyPr/>
          <a:lstStyle/>
          <a:p>
            <a:r>
              <a:rPr lang="de-DE"/>
              <a:t>04.10.2017</a:t>
            </a:r>
          </a:p>
        </p:txBody>
      </p:sp>
      <p:sp>
        <p:nvSpPr>
          <p:cNvPr id="9" name="Fußzeilenplatzhalter 5"/>
          <p:cNvSpPr>
            <a:spLocks noGrp="1"/>
          </p:cNvSpPr>
          <p:nvPr>
            <p:ph type="ftr" sz="quarter" idx="3"/>
          </p:nvPr>
        </p:nvSpPr>
        <p:spPr>
          <a:xfrm>
            <a:off x="1907704" y="6356360"/>
            <a:ext cx="5544616" cy="365125"/>
          </a:xfrm>
        </p:spPr>
        <p:txBody>
          <a:bodyPr/>
          <a:lstStyle/>
          <a:p>
            <a:r>
              <a:rPr lang="de-DE"/>
              <a:t>Forschung trifft Schule - Lehrerfortbildung Teilchenphysik - Dillingen</a:t>
            </a:r>
            <a:endParaRPr lang="de-DE" dirty="0"/>
          </a:p>
        </p:txBody>
      </p:sp>
      <p:sp>
        <p:nvSpPr>
          <p:cNvPr id="4" name="Textplatzhalter 3"/>
          <p:cNvSpPr>
            <a:spLocks noGrp="1"/>
          </p:cNvSpPr>
          <p:nvPr>
            <p:ph type="body" idx="1"/>
          </p:nvPr>
        </p:nvSpPr>
        <p:spPr/>
        <p:txBody>
          <a:bodyPr/>
          <a:lstStyle/>
          <a:p>
            <a:r>
              <a:rPr lang="de-DE" noProof="0" dirty="0"/>
              <a:t>Drei verschiedene Ladungen</a:t>
            </a:r>
          </a:p>
          <a:p>
            <a:pPr lvl="1"/>
            <a:r>
              <a:rPr lang="de-DE" noProof="0" dirty="0"/>
              <a:t>Elektrisch</a:t>
            </a:r>
          </a:p>
          <a:p>
            <a:pPr lvl="1"/>
            <a:r>
              <a:rPr lang="de-DE" noProof="0" dirty="0"/>
              <a:t>Schwach</a:t>
            </a:r>
          </a:p>
          <a:p>
            <a:pPr lvl="1"/>
            <a:r>
              <a:rPr lang="de-DE" noProof="0" dirty="0"/>
              <a:t>Stark</a:t>
            </a:r>
          </a:p>
          <a:p>
            <a:r>
              <a:rPr lang="de-DE" noProof="0" dirty="0"/>
              <a:t>Ladungen sind</a:t>
            </a:r>
          </a:p>
          <a:p>
            <a:pPr lvl="1"/>
            <a:r>
              <a:rPr lang="de-DE" noProof="0" dirty="0"/>
              <a:t>Additiv</a:t>
            </a:r>
          </a:p>
          <a:p>
            <a:pPr lvl="1"/>
            <a:r>
              <a:rPr lang="de-DE" noProof="0" dirty="0"/>
              <a:t>Erhalten</a:t>
            </a:r>
            <a:br>
              <a:rPr lang="de-DE" noProof="0" dirty="0"/>
            </a:br>
            <a:r>
              <a:rPr lang="de-DE" noProof="0" dirty="0"/>
              <a:t>→ Vorhersage von erlaubten Prozessen</a:t>
            </a:r>
          </a:p>
          <a:p>
            <a:pPr lvl="1"/>
            <a:r>
              <a:rPr lang="de-DE" noProof="0" dirty="0"/>
              <a:t>Gequantelt</a:t>
            </a:r>
          </a:p>
          <a:p>
            <a:r>
              <a:rPr lang="de-DE" dirty="0"/>
              <a:t>Antimaterie: Alle Ladungen entgegengesetzt</a:t>
            </a:r>
          </a:p>
          <a:p>
            <a:pPr lvl="1"/>
            <a:endParaRPr lang="de-DE" noProof="0" dirty="0"/>
          </a:p>
          <a:p>
            <a:pPr marL="0" indent="0">
              <a:buNone/>
            </a:pPr>
            <a:endParaRPr lang="de-DE" noProof="0" dirty="0"/>
          </a:p>
        </p:txBody>
      </p:sp>
    </p:spTree>
    <p:extLst>
      <p:ext uri="{BB962C8B-B14F-4D97-AF65-F5344CB8AC3E}">
        <p14:creationId xmlns:p14="http://schemas.microsoft.com/office/powerpoint/2010/main" val="1024114319"/>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8064896" cy="1325563"/>
          </a:xfrm>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63</a:t>
            </a:fld>
            <a:endParaRPr lang="de-DE"/>
          </a:p>
        </p:txBody>
      </p:sp>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09726" y="4460082"/>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4168804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5069554" y="3474928"/>
            <a:ext cx="3982696" cy="3152462"/>
          </a:xfrm>
          <a:prstGeom prst="rect">
            <a:avLst/>
          </a:prstGeom>
        </p:spPr>
      </p:pic>
      <mc:AlternateContent xmlns:mc="http://schemas.openxmlformats.org/markup-compatibility/2006" xmlns:a14="http://schemas.microsoft.com/office/drawing/2010/main">
        <mc:Choice Requires="a14">
          <p:sp>
            <p:nvSpPr>
              <p:cNvPr id="15" name="Rechteck 14"/>
              <p:cNvSpPr/>
              <p:nvPr/>
            </p:nvSpPr>
            <p:spPr>
              <a:xfrm>
                <a:off x="7308304" y="5849671"/>
                <a:ext cx="1624484" cy="462947"/>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sSup>
                          <m:sSupPr>
                            <m:ctrlPr>
                              <a:rPr lang="de-DE" sz="2000" b="0" i="1" smtClean="0">
                                <a:solidFill>
                                  <a:srgbClr val="013476"/>
                                </a:solidFill>
                                <a:latin typeface="Cambria Math" panose="02040503050406030204" pitchFamily="18" charset="0"/>
                              </a:rPr>
                            </m:ctrlPr>
                          </m:sSupPr>
                          <m:e>
                            <m:r>
                              <a:rPr lang="de-DE" sz="2000" i="1">
                                <a:solidFill>
                                  <a:srgbClr val="013476"/>
                                </a:solidFill>
                                <a:latin typeface="Cambria Math" panose="02040503050406030204" pitchFamily="18" charset="0"/>
                              </a:rPr>
                              <m:t>𝑝</m:t>
                            </m:r>
                          </m:e>
                          <m:sup>
                            <m:r>
                              <a:rPr lang="de-DE" sz="2000" b="0" i="1" smtClean="0">
                                <a:solidFill>
                                  <a:srgbClr val="013476"/>
                                </a:solidFill>
                                <a:latin typeface="Cambria Math" panose="02040503050406030204" pitchFamily="18" charset="0"/>
                              </a:rPr>
                              <m:t>′</m:t>
                            </m:r>
                          </m:sup>
                        </m:sSup>
                      </m:e>
                    </m:acc>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r>
                          <a:rPr lang="de-DE" sz="2000" b="0" i="1" smtClean="0">
                            <a:solidFill>
                              <a:srgbClr val="013476"/>
                            </a:solidFill>
                            <a:latin typeface="Cambria Math" panose="02040503050406030204" pitchFamily="18" charset="0"/>
                          </a:rPr>
                          <m:t>′</m:t>
                        </m:r>
                      </m:e>
                    </m:acc>
                  </m:oMath>
                </a14:m>
                <a:endParaRPr lang="de-DE" sz="2000" dirty="0"/>
              </a:p>
            </p:txBody>
          </p:sp>
        </mc:Choice>
        <mc:Fallback xmlns="">
          <p:sp>
            <p:nvSpPr>
              <p:cNvPr id="15" name="Rechteck 14"/>
              <p:cNvSpPr>
                <a:spLocks noRot="1" noChangeAspect="1" noMove="1" noResize="1" noEditPoints="1" noAdjustHandles="1" noChangeArrowheads="1" noChangeShapeType="1" noTextEdit="1"/>
              </p:cNvSpPr>
              <p:nvPr/>
            </p:nvSpPr>
            <p:spPr>
              <a:xfrm>
                <a:off x="7308304" y="5849671"/>
                <a:ext cx="1624484" cy="462947"/>
              </a:xfrm>
              <a:prstGeom prst="rect">
                <a:avLst/>
              </a:prstGeom>
              <a:blipFill>
                <a:blip r:embed="rId3"/>
                <a:stretch>
                  <a:fillRect l="-4135" b="-22368"/>
                </a:stretch>
              </a:blipFill>
            </p:spPr>
            <p:txBody>
              <a:bodyPr/>
              <a:lstStyle/>
              <a:p>
                <a:r>
                  <a:rPr lang="de-DE">
                    <a:noFill/>
                  </a:rPr>
                  <a:t> </a:t>
                </a:r>
              </a:p>
            </p:txBody>
          </p:sp>
        </mc:Fallback>
      </mc:AlternateContent>
      <p:sp>
        <p:nvSpPr>
          <p:cNvPr id="2" name="Titel 1"/>
          <p:cNvSpPr>
            <a:spLocks noGrp="1"/>
          </p:cNvSpPr>
          <p:nvPr>
            <p:ph type="title"/>
          </p:nvPr>
        </p:nvSpPr>
        <p:spPr/>
        <p:txBody>
          <a:bodyPr/>
          <a:lstStyle/>
          <a:p>
            <a:r>
              <a:rPr lang="de-DE" dirty="0">
                <a:sym typeface="Wingdings" panose="05000000000000000000" pitchFamily="2" charset="2"/>
              </a:rPr>
              <a:t>Darstellung durch</a:t>
            </a:r>
            <a:r>
              <a:rPr lang="de-DE" noProof="0" dirty="0">
                <a:sym typeface="Wingdings" panose="05000000000000000000" pitchFamily="2" charset="2"/>
              </a:rPr>
              <a:t> Botenteilchen</a:t>
            </a:r>
            <a:endParaRPr lang="de-DE" noProof="0" dirty="0"/>
          </a:p>
        </p:txBody>
      </p:sp>
      <p:sp>
        <p:nvSpPr>
          <p:cNvPr id="10" name="Foliennummernplatzhalter 9"/>
          <p:cNvSpPr>
            <a:spLocks noGrp="1"/>
          </p:cNvSpPr>
          <p:nvPr>
            <p:ph type="sldNum" sz="quarter" idx="12"/>
          </p:nvPr>
        </p:nvSpPr>
        <p:spPr/>
        <p:txBody>
          <a:bodyPr/>
          <a:lstStyle/>
          <a:p>
            <a:fld id="{13EBA283-81CD-428D-9703-4AE41BDC50AA}" type="slidenum">
              <a:rPr lang="de-DE" smtClean="0"/>
              <a:pPr/>
              <a:t>64</a:t>
            </a:fld>
            <a:endParaRPr lang="de-DE"/>
          </a:p>
        </p:txBody>
      </p:sp>
      <p:sp>
        <p:nvSpPr>
          <p:cNvPr id="4" name="Textplatzhalter 3"/>
          <p:cNvSpPr>
            <a:spLocks noGrp="1"/>
          </p:cNvSpPr>
          <p:nvPr>
            <p:ph type="body" idx="1"/>
          </p:nvPr>
        </p:nvSpPr>
        <p:spPr/>
        <p:txBody>
          <a:bodyPr/>
          <a:lstStyle/>
          <a:p>
            <a:r>
              <a:rPr lang="de-DE" noProof="0" dirty="0"/>
              <a:t>Wechselwirkungen werden von Botenteilchen übermittelt</a:t>
            </a:r>
          </a:p>
          <a:p>
            <a:endParaRPr lang="de-DE" b="1" noProof="0" dirty="0">
              <a:solidFill>
                <a:srgbClr val="013476"/>
              </a:solidFill>
            </a:endParaRPr>
          </a:p>
          <a:p>
            <a:r>
              <a:rPr lang="de-DE" noProof="0" dirty="0"/>
              <a:t>Bekannt ist:</a:t>
            </a:r>
            <a:endParaRPr lang="de-DE" noProof="0" dirty="0">
              <a:solidFill>
                <a:srgbClr val="013476"/>
              </a:solidFill>
            </a:endParaRPr>
          </a:p>
          <a:p>
            <a:pPr lvl="1"/>
            <a:r>
              <a:rPr lang="de-DE" noProof="0" dirty="0">
                <a:solidFill>
                  <a:srgbClr val="013476"/>
                </a:solidFill>
              </a:rPr>
              <a:t>Energie, Impuls, Ladungen </a:t>
            </a:r>
            <a:r>
              <a:rPr lang="de-DE" b="1" noProof="0" dirty="0">
                <a:solidFill>
                  <a:srgbClr val="013476"/>
                </a:solidFill>
              </a:rPr>
              <a:t>vorher </a:t>
            </a:r>
          </a:p>
          <a:p>
            <a:pPr lvl="1"/>
            <a:r>
              <a:rPr lang="de-DE" noProof="0" dirty="0">
                <a:solidFill>
                  <a:srgbClr val="013476"/>
                </a:solidFill>
              </a:rPr>
              <a:t>Energie, Impuls, Ladungen </a:t>
            </a:r>
            <a:r>
              <a:rPr lang="de-DE" b="1" noProof="0" dirty="0">
                <a:solidFill>
                  <a:srgbClr val="013476"/>
                </a:solidFill>
              </a:rPr>
              <a:t>nachher </a:t>
            </a:r>
          </a:p>
          <a:p>
            <a:pPr lvl="1"/>
            <a:r>
              <a:rPr lang="de-DE" noProof="0" dirty="0">
                <a:solidFill>
                  <a:srgbClr val="013476"/>
                </a:solidFill>
              </a:rPr>
              <a:t>Differenzen werden </a:t>
            </a:r>
            <a:br>
              <a:rPr lang="de-DE" noProof="0" dirty="0">
                <a:solidFill>
                  <a:srgbClr val="013476"/>
                </a:solidFill>
              </a:rPr>
            </a:br>
            <a:r>
              <a:rPr lang="de-DE" noProof="0" dirty="0">
                <a:solidFill>
                  <a:srgbClr val="013476"/>
                </a:solidFill>
              </a:rPr>
              <a:t>durch Botenteilchen übertragen</a:t>
            </a:r>
            <a:endParaRPr lang="de-DE" noProof="0" dirty="0"/>
          </a:p>
          <a:p>
            <a:r>
              <a:rPr lang="de-DE" noProof="0" dirty="0">
                <a:solidFill>
                  <a:srgbClr val="013476"/>
                </a:solidFill>
              </a:rPr>
              <a:t> Feynman Diagramme</a:t>
            </a:r>
          </a:p>
          <a:p>
            <a:pPr marL="0" indent="0">
              <a:buNone/>
            </a:pPr>
            <a:endParaRPr lang="de-DE" b="1" noProof="0" dirty="0">
              <a:solidFill>
                <a:srgbClr val="013476"/>
              </a:solidFill>
            </a:endParaRPr>
          </a:p>
          <a:p>
            <a:pPr lvl="3"/>
            <a:endParaRPr lang="de-DE" b="1" noProof="0" dirty="0"/>
          </a:p>
          <a:p>
            <a:pPr lvl="1"/>
            <a:endParaRPr lang="de-DE" noProof="0" dirty="0"/>
          </a:p>
        </p:txBody>
      </p:sp>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mc:AlternateContent xmlns:mc="http://schemas.openxmlformats.org/markup-compatibility/2006" xmlns:a14="http://schemas.microsoft.com/office/drawing/2010/main">
        <mc:Choice Requires="a14">
          <p:sp>
            <p:nvSpPr>
              <p:cNvPr id="16" name="Rechteck 15"/>
              <p:cNvSpPr/>
              <p:nvPr/>
            </p:nvSpPr>
            <p:spPr>
              <a:xfrm>
                <a:off x="5364088" y="5948718"/>
                <a:ext cx="1287597" cy="439479"/>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acc>
                      <m:accPr>
                        <m:chr m:val="⃗"/>
                        <m:ctrlPr>
                          <a:rPr lang="de-DE" sz="2000" b="0" i="1" smtClean="0">
                            <a:solidFill>
                              <a:srgbClr val="013476"/>
                            </a:solidFill>
                            <a:latin typeface="Cambria Math" panose="02040503050406030204" pitchFamily="18" charset="0"/>
                          </a:rPr>
                        </m:ctrlPr>
                      </m:accPr>
                      <m:e>
                        <m:r>
                          <a:rPr lang="de-DE" sz="2000" b="0" i="1" smtClean="0">
                            <a:solidFill>
                              <a:srgbClr val="013476"/>
                            </a:solidFill>
                            <a:latin typeface="Cambria Math" panose="02040503050406030204" pitchFamily="18" charset="0"/>
                          </a:rPr>
                          <m:t>𝐶</m:t>
                        </m:r>
                      </m:e>
                    </m:acc>
                  </m:oMath>
                </a14:m>
                <a:endParaRPr lang="de-DE" sz="2000" dirty="0"/>
              </a:p>
            </p:txBody>
          </p:sp>
        </mc:Choice>
        <mc:Fallback xmlns="">
          <p:sp>
            <p:nvSpPr>
              <p:cNvPr id="16" name="Rechteck 15"/>
              <p:cNvSpPr>
                <a:spLocks noRot="1" noChangeAspect="1" noMove="1" noResize="1" noEditPoints="1" noAdjustHandles="1" noChangeArrowheads="1" noChangeShapeType="1" noTextEdit="1"/>
              </p:cNvSpPr>
              <p:nvPr/>
            </p:nvSpPr>
            <p:spPr>
              <a:xfrm>
                <a:off x="5364088" y="5948718"/>
                <a:ext cx="1287597" cy="439479"/>
              </a:xfrm>
              <a:prstGeom prst="rect">
                <a:avLst/>
              </a:prstGeom>
              <a:blipFill>
                <a:blip r:embed="rId4"/>
                <a:stretch>
                  <a:fillRect l="-5213" t="-18056" r="-25118" b="-2361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17" name="Rechteck 16"/>
              <p:cNvSpPr/>
              <p:nvPr/>
            </p:nvSpPr>
            <p:spPr>
              <a:xfrm>
                <a:off x="6862413" y="2989521"/>
                <a:ext cx="2270076" cy="439479"/>
              </a:xfrm>
              <a:prstGeom prst="rect">
                <a:avLst/>
              </a:prstGeom>
            </p:spPr>
            <p:txBody>
              <a:bodyPr wrap="square">
                <a:spAutoFit/>
              </a:bodyPr>
              <a:lstStyle/>
              <a:p>
                <a:r>
                  <a:rPr lang="de-DE" sz="2000" dirty="0">
                    <a:solidFill>
                      <a:srgbClr val="013476"/>
                    </a:solidFill>
                    <a:latin typeface="Symbol" panose="05050102010706020507" pitchFamily="18" charset="2"/>
                    <a:cs typeface="Arial" panose="020B0604020202020204" pitchFamily="34" charset="0"/>
                  </a:rPr>
                  <a:t>D</a:t>
                </a:r>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 </a:t>
                </a:r>
                <a14:m>
                  <m:oMath xmlns:m="http://schemas.openxmlformats.org/officeDocument/2006/math">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i="1">
                        <a:solidFill>
                          <a:srgbClr val="013476"/>
                        </a:solidFill>
                        <a:latin typeface="Cambria Math" panose="02040503050406030204" pitchFamily="18" charset="0"/>
                      </a:rPr>
                      <m:t>𝑍</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b="0" i="1" smtClean="0">
                        <a:solidFill>
                          <a:srgbClr val="013476"/>
                        </a:solidFill>
                        <a:latin typeface="Cambria Math" panose="02040503050406030204" pitchFamily="18" charset="0"/>
                        <a:ea typeface="Cambria Math" panose="02040503050406030204" pitchFamily="18" charset="0"/>
                      </a:rPr>
                      <m:t>𝐼</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e>
                    </m:acc>
                  </m:oMath>
                </a14:m>
                <a:endParaRPr lang="de-DE" sz="2000" dirty="0"/>
              </a:p>
            </p:txBody>
          </p:sp>
        </mc:Choice>
        <mc:Fallback xmlns="">
          <p:sp>
            <p:nvSpPr>
              <p:cNvPr id="17" name="Rechteck 16"/>
              <p:cNvSpPr>
                <a:spLocks noRot="1" noChangeAspect="1" noMove="1" noResize="1" noEditPoints="1" noAdjustHandles="1" noChangeArrowheads="1" noChangeShapeType="1" noTextEdit="1"/>
              </p:cNvSpPr>
              <p:nvPr/>
            </p:nvSpPr>
            <p:spPr>
              <a:xfrm>
                <a:off x="6862413" y="2989521"/>
                <a:ext cx="2270076" cy="439479"/>
              </a:xfrm>
              <a:prstGeom prst="rect">
                <a:avLst/>
              </a:prstGeom>
              <a:blipFill>
                <a:blip r:embed="rId5"/>
                <a:stretch>
                  <a:fillRect l="-2957" t="-17808" r="-7258" b="-21918"/>
                </a:stretch>
              </a:blipFill>
            </p:spPr>
            <p:txBody>
              <a:bodyPr/>
              <a:lstStyle/>
              <a:p>
                <a:r>
                  <a:rPr lang="de-DE">
                    <a:noFill/>
                  </a:rPr>
                  <a:t> </a:t>
                </a:r>
              </a:p>
            </p:txBody>
          </p:sp>
        </mc:Fallback>
      </mc:AlternateContent>
    </p:spTree>
    <p:extLst>
      <p:ext uri="{BB962C8B-B14F-4D97-AF65-F5344CB8AC3E}">
        <p14:creationId xmlns:p14="http://schemas.microsoft.com/office/powerpoint/2010/main" val="119207371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Feynman - Diagramme</a:t>
            </a:r>
          </a:p>
        </p:txBody>
      </p:sp>
      <p:sp>
        <p:nvSpPr>
          <p:cNvPr id="10" name="Foliennummernplatzhalter 9"/>
          <p:cNvSpPr>
            <a:spLocks noGrp="1"/>
          </p:cNvSpPr>
          <p:nvPr>
            <p:ph type="sldNum" sz="quarter" idx="12"/>
          </p:nvPr>
        </p:nvSpPr>
        <p:spPr/>
        <p:txBody>
          <a:bodyPr/>
          <a:lstStyle/>
          <a:p>
            <a:fld id="{13EBA283-81CD-428D-9703-4AE41BDC50AA}" type="slidenum">
              <a:rPr lang="de-DE" smtClean="0"/>
              <a:pPr/>
              <a:t>65</a:t>
            </a:fld>
            <a:endParaRPr lang="de-DE"/>
          </a:p>
        </p:txBody>
      </p:sp>
      <p:sp>
        <p:nvSpPr>
          <p:cNvPr id="3" name="Textplatzhalter 2"/>
          <p:cNvSpPr>
            <a:spLocks noGrp="1"/>
          </p:cNvSpPr>
          <p:nvPr>
            <p:ph type="body" idx="1"/>
          </p:nvPr>
        </p:nvSpPr>
        <p:spPr/>
        <p:txBody>
          <a:bodyPr/>
          <a:lstStyle/>
          <a:p>
            <a:r>
              <a:rPr lang="de-DE" noProof="0" dirty="0"/>
              <a:t>„Zeit - Ort“ Diagramm</a:t>
            </a:r>
          </a:p>
          <a:p>
            <a:pPr lvl="1"/>
            <a:r>
              <a:rPr lang="de-DE" noProof="0" dirty="0"/>
              <a:t>Wo passiert etwas</a:t>
            </a:r>
          </a:p>
          <a:p>
            <a:pPr lvl="1"/>
            <a:r>
              <a:rPr lang="de-DE" noProof="0" dirty="0"/>
              <a:t>Wann passiert etwas</a:t>
            </a:r>
          </a:p>
          <a:p>
            <a:pPr lvl="1"/>
            <a:endParaRPr lang="de-DE" noProof="0" dirty="0"/>
          </a:p>
          <a:p>
            <a:pPr marL="0" indent="0">
              <a:buNone/>
            </a:pPr>
            <a:endParaRPr lang="de-DE" noProof="0" dirty="0"/>
          </a:p>
          <a:p>
            <a:r>
              <a:rPr lang="de-DE" noProof="0" dirty="0"/>
              <a:t>Bausteine:</a:t>
            </a:r>
          </a:p>
          <a:p>
            <a:pPr lvl="1"/>
            <a:r>
              <a:rPr lang="de-DE" noProof="0" dirty="0"/>
              <a:t>Materie Teilchen</a:t>
            </a:r>
          </a:p>
          <a:p>
            <a:pPr lvl="1"/>
            <a:r>
              <a:rPr lang="de-DE" noProof="0" dirty="0"/>
              <a:t>Materie Antiteilchen</a:t>
            </a:r>
          </a:p>
          <a:p>
            <a:pPr lvl="1"/>
            <a:r>
              <a:rPr lang="de-DE" noProof="0" dirty="0"/>
              <a:t>Botenteilchen</a:t>
            </a:r>
          </a:p>
        </p:txBody>
      </p:sp>
      <p:sp>
        <p:nvSpPr>
          <p:cNvPr id="8" name="Datumsplatzhalter 7"/>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27984" y="1958292"/>
            <a:ext cx="3221446" cy="2080958"/>
          </a:xfrm>
          <a:prstGeom prst="rect">
            <a:avLst/>
          </a:prstGeom>
        </p:spPr>
      </p:pic>
      <p:pic>
        <p:nvPicPr>
          <p:cNvPr id="5" name="Grafik 4"/>
          <p:cNvPicPr>
            <a:picLocks noChangeAspect="1"/>
          </p:cNvPicPr>
          <p:nvPr/>
        </p:nvPicPr>
        <p:blipFill rotWithShape="1">
          <a:blip r:embed="rId4">
            <a:extLst>
              <a:ext uri="{28A0092B-C50C-407E-A947-70E740481C1C}">
                <a14:useLocalDpi xmlns:a14="http://schemas.microsoft.com/office/drawing/2010/main" val="0"/>
              </a:ext>
            </a:extLst>
          </a:blip>
          <a:srcRect l="3793" t="6415" r="2231" b="4636"/>
          <a:stretch/>
        </p:blipFill>
        <p:spPr>
          <a:xfrm>
            <a:off x="4031940" y="4289460"/>
            <a:ext cx="3096345" cy="1728193"/>
          </a:xfrm>
          <a:prstGeom prst="rect">
            <a:avLst/>
          </a:prstGeom>
        </p:spPr>
      </p:pic>
    </p:spTree>
    <p:extLst>
      <p:ext uri="{BB962C8B-B14F-4D97-AF65-F5344CB8AC3E}">
        <p14:creationId xmlns:p14="http://schemas.microsoft.com/office/powerpoint/2010/main" val="1082700137"/>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Feynman - Diagramme</a:t>
            </a:r>
          </a:p>
        </p:txBody>
      </p:sp>
      <p:sp>
        <p:nvSpPr>
          <p:cNvPr id="10" name="Foliennummernplatzhalter 9"/>
          <p:cNvSpPr>
            <a:spLocks noGrp="1"/>
          </p:cNvSpPr>
          <p:nvPr>
            <p:ph type="sldNum" sz="quarter" idx="12"/>
          </p:nvPr>
        </p:nvSpPr>
        <p:spPr/>
        <p:txBody>
          <a:bodyPr/>
          <a:lstStyle/>
          <a:p>
            <a:fld id="{13EBA283-81CD-428D-9703-4AE41BDC50AA}" type="slidenum">
              <a:rPr lang="de-DE" smtClean="0"/>
              <a:pPr/>
              <a:t>66</a:t>
            </a:fld>
            <a:endParaRPr lang="de-DE"/>
          </a:p>
        </p:txBody>
      </p:sp>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grpSp>
        <p:nvGrpSpPr>
          <p:cNvPr id="21" name="Gruppieren 20"/>
          <p:cNvGrpSpPr/>
          <p:nvPr/>
        </p:nvGrpSpPr>
        <p:grpSpPr>
          <a:xfrm>
            <a:off x="4744083" y="3459509"/>
            <a:ext cx="4121961" cy="2849811"/>
            <a:chOff x="2034215" y="2019349"/>
            <a:chExt cx="5797914" cy="4105603"/>
          </a:xfrm>
        </p:grpSpPr>
        <p:pic>
          <p:nvPicPr>
            <p:cNvPr id="14" name="Grafik 13"/>
            <p:cNvPicPr>
              <a:picLocks noChangeAspect="1"/>
            </p:cNvPicPr>
            <p:nvPr/>
          </p:nvPicPr>
          <p:blipFill rotWithShape="1">
            <a:blip r:embed="rId2">
              <a:extLst>
                <a:ext uri="{28A0092B-C50C-407E-A947-70E740481C1C}">
                  <a14:useLocalDpi xmlns:a14="http://schemas.microsoft.com/office/drawing/2010/main" val="0"/>
                </a:ext>
              </a:extLst>
            </a:blip>
            <a:srcRect l="11234" b="16881"/>
            <a:stretch/>
          </p:blipFill>
          <p:spPr>
            <a:xfrm rot="20072566">
              <a:off x="2967943" y="2470475"/>
              <a:ext cx="3982696" cy="3152462"/>
            </a:xfrm>
            <a:prstGeom prst="rect">
              <a:avLst/>
            </a:prstGeom>
          </p:spPr>
        </p:pic>
        <p:cxnSp>
          <p:nvCxnSpPr>
            <p:cNvPr id="8" name="Gerade Verbindung mit Pfeil 7"/>
            <p:cNvCxnSpPr/>
            <p:nvPr/>
          </p:nvCxnSpPr>
          <p:spPr>
            <a:xfrm>
              <a:off x="2431529" y="5589240"/>
              <a:ext cx="5400600" cy="0"/>
            </a:xfrm>
            <a:prstGeom prst="straightConnector1">
              <a:avLst/>
            </a:prstGeom>
            <a:ln w="254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9" name="Textfeld 8"/>
            <p:cNvSpPr txBox="1"/>
            <p:nvPr/>
          </p:nvSpPr>
          <p:spPr>
            <a:xfrm>
              <a:off x="7576931" y="5700220"/>
              <a:ext cx="255198"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latin typeface="Arial Narrow" panose="020B0606020202030204" pitchFamily="34" charset="0"/>
                </a:rPr>
                <a:t>t</a:t>
              </a:r>
            </a:p>
          </p:txBody>
        </p:sp>
        <p:cxnSp>
          <p:nvCxnSpPr>
            <p:cNvPr id="18" name="Gerade Verbindung mit Pfeil 17"/>
            <p:cNvCxnSpPr/>
            <p:nvPr/>
          </p:nvCxnSpPr>
          <p:spPr>
            <a:xfrm flipV="1">
              <a:off x="2431529" y="2112146"/>
              <a:ext cx="0" cy="3477094"/>
            </a:xfrm>
            <a:prstGeom prst="straightConnector1">
              <a:avLst/>
            </a:prstGeom>
            <a:ln w="25400">
              <a:solidFill>
                <a:schemeClr val="tx1"/>
              </a:solidFill>
              <a:headEnd w="lg" len="lg"/>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p:cNvSpPr txBox="1"/>
            <p:nvPr/>
          </p:nvSpPr>
          <p:spPr>
            <a:xfrm>
              <a:off x="2034215" y="2019349"/>
              <a:ext cx="311304" cy="424732"/>
            </a:xfrm>
            <a:prstGeom prst="rect">
              <a:avLst/>
            </a:prstGeom>
            <a:noFill/>
          </p:spPr>
          <p:txBody>
            <a:bodyPr wrap="none" rtlCol="0">
              <a:spAutoFit/>
            </a:bodyPr>
            <a:lstStyle/>
            <a:p>
              <a:pPr>
                <a:lnSpc>
                  <a:spcPct val="90000"/>
                </a:lnSpc>
                <a:spcBef>
                  <a:spcPts val="1000"/>
                </a:spcBef>
                <a:buClr>
                  <a:srgbClr val="CCCC00"/>
                </a:buClr>
                <a:buSzPct val="90000"/>
              </a:pPr>
              <a:r>
                <a:rPr lang="de-DE" sz="2400">
                  <a:latin typeface="Arial Narrow" panose="020B0606020202030204" pitchFamily="34" charset="0"/>
                </a:rPr>
                <a:t>x</a:t>
              </a:r>
            </a:p>
          </p:txBody>
        </p:sp>
      </p:grpSp>
      <p:sp>
        <p:nvSpPr>
          <p:cNvPr id="22" name="Textplatzhalter 3"/>
          <p:cNvSpPr>
            <a:spLocks noGrp="1"/>
          </p:cNvSpPr>
          <p:nvPr>
            <p:ph type="body" idx="1"/>
          </p:nvPr>
        </p:nvSpPr>
        <p:spPr>
          <a:xfrm>
            <a:off x="971600" y="2060848"/>
            <a:ext cx="7538988" cy="3956805"/>
          </a:xfrm>
        </p:spPr>
        <p:txBody>
          <a:bodyPr/>
          <a:lstStyle/>
          <a:p>
            <a:r>
              <a:rPr lang="de-DE" noProof="0" dirty="0"/>
              <a:t>Begriffsklärung:</a:t>
            </a:r>
          </a:p>
          <a:p>
            <a:pPr lvl="1"/>
            <a:r>
              <a:rPr lang="de-DE" noProof="0" dirty="0"/>
              <a:t>Wechselwirkung wird dadurch dargestellt, dass sich die Teilchen treffen</a:t>
            </a:r>
          </a:p>
          <a:p>
            <a:pPr lvl="1"/>
            <a:r>
              <a:rPr lang="de-DE" noProof="0" dirty="0"/>
              <a:t>Treffpunkt heißt:</a:t>
            </a:r>
            <a:br>
              <a:rPr lang="de-DE" noProof="0" dirty="0"/>
            </a:br>
            <a:r>
              <a:rPr lang="de-DE" noProof="0" dirty="0"/>
              <a:t>Vertex / Vertices (plural)</a:t>
            </a:r>
          </a:p>
          <a:p>
            <a:pPr lvl="1"/>
            <a:endParaRPr lang="de-DE" noProof="0" dirty="0"/>
          </a:p>
        </p:txBody>
      </p:sp>
      <p:sp>
        <p:nvSpPr>
          <p:cNvPr id="23" name="Ellipse 22"/>
          <p:cNvSpPr/>
          <p:nvPr/>
        </p:nvSpPr>
        <p:spPr>
          <a:xfrm>
            <a:off x="6563119" y="4941168"/>
            <a:ext cx="517396" cy="454886"/>
          </a:xfrm>
          <a:prstGeom prst="ellipse">
            <a:avLst/>
          </a:prstGeom>
          <a:noFill/>
          <a:ln w="254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cxnSp>
        <p:nvCxnSpPr>
          <p:cNvPr id="25" name="Gerade Verbindung mit Pfeil 24"/>
          <p:cNvCxnSpPr>
            <a:stCxn id="23" idx="2"/>
          </p:cNvCxnSpPr>
          <p:nvPr/>
        </p:nvCxnSpPr>
        <p:spPr>
          <a:xfrm flipH="1" flipV="1">
            <a:off x="4440061" y="5022421"/>
            <a:ext cx="2123058" cy="146190"/>
          </a:xfrm>
          <a:prstGeom prst="straightConnector1">
            <a:avLst/>
          </a:prstGeom>
          <a:ln w="25400">
            <a:solidFill>
              <a:srgbClr val="CDC301"/>
            </a:solidFill>
            <a:tailEnd type="triangle"/>
          </a:ln>
        </p:spPr>
        <p:style>
          <a:lnRef idx="1">
            <a:schemeClr val="accent1"/>
          </a:lnRef>
          <a:fillRef idx="0">
            <a:schemeClr val="accent1"/>
          </a:fillRef>
          <a:effectRef idx="0">
            <a:schemeClr val="accent1"/>
          </a:effectRef>
          <a:fontRef idx="minor">
            <a:schemeClr val="tx1"/>
          </a:fontRef>
        </p:style>
      </p:cxnSp>
      <p:sp>
        <p:nvSpPr>
          <p:cNvPr id="27" name="Rechteck 26"/>
          <p:cNvSpPr/>
          <p:nvPr/>
        </p:nvSpPr>
        <p:spPr>
          <a:xfrm>
            <a:off x="3258217" y="4790311"/>
            <a:ext cx="1057341" cy="461665"/>
          </a:xfrm>
          <a:prstGeom prst="rect">
            <a:avLst/>
          </a:prstGeom>
        </p:spPr>
        <p:txBody>
          <a:bodyPr wrap="none">
            <a:spAutoFit/>
          </a:bodyPr>
          <a:lstStyle/>
          <a:p>
            <a:r>
              <a:rPr lang="de-DE" sz="2400" dirty="0">
                <a:solidFill>
                  <a:srgbClr val="CDC301"/>
                </a:solidFill>
                <a:latin typeface="Arial" panose="020B0604020202020204" pitchFamily="34" charset="0"/>
                <a:cs typeface="Arial" panose="020B0604020202020204" pitchFamily="34" charset="0"/>
              </a:rPr>
              <a:t>Vertex</a:t>
            </a:r>
            <a:endParaRPr lang="de-DE" dirty="0">
              <a:solidFill>
                <a:srgbClr val="CDC301"/>
              </a:solidFill>
            </a:endParaRPr>
          </a:p>
        </p:txBody>
      </p:sp>
      <mc:AlternateContent xmlns:mc="http://schemas.openxmlformats.org/markup-compatibility/2006" xmlns:a14="http://schemas.microsoft.com/office/drawing/2010/main">
        <mc:Choice Requires="a14">
          <p:sp>
            <p:nvSpPr>
              <p:cNvPr id="20" name="Rechteck 19"/>
              <p:cNvSpPr/>
              <p:nvPr/>
            </p:nvSpPr>
            <p:spPr>
              <a:xfrm>
                <a:off x="7484020" y="5373216"/>
                <a:ext cx="1624484" cy="462947"/>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sSup>
                          <m:sSupPr>
                            <m:ctrlPr>
                              <a:rPr lang="de-DE" sz="2000" b="0" i="1" smtClean="0">
                                <a:solidFill>
                                  <a:srgbClr val="013476"/>
                                </a:solidFill>
                                <a:latin typeface="Cambria Math" panose="02040503050406030204" pitchFamily="18" charset="0"/>
                              </a:rPr>
                            </m:ctrlPr>
                          </m:sSupPr>
                          <m:e>
                            <m:r>
                              <a:rPr lang="de-DE" sz="2000" i="1">
                                <a:solidFill>
                                  <a:srgbClr val="013476"/>
                                </a:solidFill>
                                <a:latin typeface="Cambria Math" panose="02040503050406030204" pitchFamily="18" charset="0"/>
                              </a:rPr>
                              <m:t>𝑝</m:t>
                            </m:r>
                          </m:e>
                          <m:sup>
                            <m:r>
                              <a:rPr lang="de-DE" sz="2000" b="0" i="1" smtClean="0">
                                <a:solidFill>
                                  <a:srgbClr val="013476"/>
                                </a:solidFill>
                                <a:latin typeface="Cambria Math" panose="02040503050406030204" pitchFamily="18" charset="0"/>
                              </a:rPr>
                              <m:t>′</m:t>
                            </m:r>
                          </m:sup>
                        </m:sSup>
                      </m:e>
                    </m:acc>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r>
                      <a:rPr lang="de-DE" sz="2000" i="1">
                        <a:solidFill>
                          <a:srgbClr val="013476"/>
                        </a:solidFill>
                        <a:latin typeface="Cambria Math" panose="02040503050406030204" pitchFamily="18" charset="0"/>
                      </a:rPr>
                      <m:t>,</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r>
                          <a:rPr lang="de-DE" sz="2000" b="0" i="1" smtClean="0">
                            <a:solidFill>
                              <a:srgbClr val="013476"/>
                            </a:solidFill>
                            <a:latin typeface="Cambria Math" panose="02040503050406030204" pitchFamily="18" charset="0"/>
                          </a:rPr>
                          <m:t>′</m:t>
                        </m:r>
                      </m:e>
                    </m:acc>
                  </m:oMath>
                </a14:m>
                <a:endParaRPr lang="de-DE" sz="2000" dirty="0"/>
              </a:p>
            </p:txBody>
          </p:sp>
        </mc:Choice>
        <mc:Fallback xmlns="">
          <p:sp>
            <p:nvSpPr>
              <p:cNvPr id="20" name="Rechteck 19"/>
              <p:cNvSpPr>
                <a:spLocks noRot="1" noChangeAspect="1" noMove="1" noResize="1" noEditPoints="1" noAdjustHandles="1" noChangeArrowheads="1" noChangeShapeType="1" noTextEdit="1"/>
              </p:cNvSpPr>
              <p:nvPr/>
            </p:nvSpPr>
            <p:spPr>
              <a:xfrm>
                <a:off x="7484020" y="5373216"/>
                <a:ext cx="1624484" cy="462947"/>
              </a:xfrm>
              <a:prstGeom prst="rect">
                <a:avLst/>
              </a:prstGeom>
              <a:blipFill>
                <a:blip r:embed="rId3"/>
                <a:stretch>
                  <a:fillRect l="-4135" b="-22368"/>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4" name="Rechteck 23"/>
              <p:cNvSpPr/>
              <p:nvPr/>
            </p:nvSpPr>
            <p:spPr>
              <a:xfrm>
                <a:off x="5364088" y="5509801"/>
                <a:ext cx="1287597" cy="439479"/>
              </a:xfrm>
              <a:prstGeom prst="rect">
                <a:avLst/>
              </a:prstGeom>
            </p:spPr>
            <p:txBody>
              <a:bodyPr wrap="none">
                <a:spAutoFit/>
              </a:bodyPr>
              <a:lstStyle/>
              <a:p>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a:t>
                </a:r>
                <a14:m>
                  <m:oMath xmlns:m="http://schemas.openxmlformats.org/officeDocument/2006/math">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𝑍</m:t>
                    </m:r>
                    <m:r>
                      <a:rPr lang="de-DE" sz="2000" b="0" i="1" smtClean="0">
                        <a:solidFill>
                          <a:srgbClr val="013476"/>
                        </a:solidFill>
                        <a:latin typeface="Cambria Math" panose="02040503050406030204" pitchFamily="18" charset="0"/>
                      </a:rPr>
                      <m:t>,</m:t>
                    </m:r>
                    <m:r>
                      <a:rPr lang="de-DE" sz="2000" b="0" i="1" smtClean="0">
                        <a:solidFill>
                          <a:srgbClr val="013476"/>
                        </a:solidFill>
                        <a:latin typeface="Cambria Math" panose="02040503050406030204" pitchFamily="18" charset="0"/>
                      </a:rPr>
                      <m:t>𝐼</m:t>
                    </m:r>
                    <m:r>
                      <a:rPr lang="de-DE" sz="2000" b="0" i="1" smtClean="0">
                        <a:solidFill>
                          <a:srgbClr val="013476"/>
                        </a:solidFill>
                        <a:latin typeface="Cambria Math" panose="02040503050406030204" pitchFamily="18" charset="0"/>
                      </a:rPr>
                      <m:t>,</m:t>
                    </m:r>
                    <m:acc>
                      <m:accPr>
                        <m:chr m:val="⃗"/>
                        <m:ctrlPr>
                          <a:rPr lang="de-DE" sz="2000" b="0" i="1" smtClean="0">
                            <a:solidFill>
                              <a:srgbClr val="013476"/>
                            </a:solidFill>
                            <a:latin typeface="Cambria Math" panose="02040503050406030204" pitchFamily="18" charset="0"/>
                          </a:rPr>
                        </m:ctrlPr>
                      </m:accPr>
                      <m:e>
                        <m:r>
                          <a:rPr lang="de-DE" sz="2000" b="0" i="1" smtClean="0">
                            <a:solidFill>
                              <a:srgbClr val="013476"/>
                            </a:solidFill>
                            <a:latin typeface="Cambria Math" panose="02040503050406030204" pitchFamily="18" charset="0"/>
                          </a:rPr>
                          <m:t>𝐶</m:t>
                        </m:r>
                      </m:e>
                    </m:acc>
                  </m:oMath>
                </a14:m>
                <a:endParaRPr lang="de-DE" sz="2000" dirty="0"/>
              </a:p>
            </p:txBody>
          </p:sp>
        </mc:Choice>
        <mc:Fallback xmlns="">
          <p:sp>
            <p:nvSpPr>
              <p:cNvPr id="24" name="Rechteck 23"/>
              <p:cNvSpPr>
                <a:spLocks noRot="1" noChangeAspect="1" noMove="1" noResize="1" noEditPoints="1" noAdjustHandles="1" noChangeArrowheads="1" noChangeShapeType="1" noTextEdit="1"/>
              </p:cNvSpPr>
              <p:nvPr/>
            </p:nvSpPr>
            <p:spPr>
              <a:xfrm>
                <a:off x="5364088" y="5509801"/>
                <a:ext cx="1287597" cy="439479"/>
              </a:xfrm>
              <a:prstGeom prst="rect">
                <a:avLst/>
              </a:prstGeom>
              <a:blipFill>
                <a:blip r:embed="rId4"/>
                <a:stretch>
                  <a:fillRect l="-5213" t="-18056" r="-25118" b="-23611"/>
                </a:stretch>
              </a:blipFill>
            </p:spPr>
            <p:txBody>
              <a:bodyPr/>
              <a:lstStyle/>
              <a:p>
                <a:r>
                  <a:rPr lang="de-DE">
                    <a:noFill/>
                  </a:rPr>
                  <a:t> </a:t>
                </a:r>
              </a:p>
            </p:txBody>
          </p:sp>
        </mc:Fallback>
      </mc:AlternateContent>
      <mc:AlternateContent xmlns:mc="http://schemas.openxmlformats.org/markup-compatibility/2006" xmlns:a14="http://schemas.microsoft.com/office/drawing/2010/main">
        <mc:Choice Requires="a14">
          <p:sp>
            <p:nvSpPr>
              <p:cNvPr id="26" name="Rechteck 25"/>
              <p:cNvSpPr/>
              <p:nvPr/>
            </p:nvSpPr>
            <p:spPr>
              <a:xfrm>
                <a:off x="6862413" y="3205545"/>
                <a:ext cx="2270076" cy="439479"/>
              </a:xfrm>
              <a:prstGeom prst="rect">
                <a:avLst/>
              </a:prstGeom>
            </p:spPr>
            <p:txBody>
              <a:bodyPr wrap="square">
                <a:spAutoFit/>
              </a:bodyPr>
              <a:lstStyle/>
              <a:p>
                <a:r>
                  <a:rPr lang="de-DE" sz="2000" dirty="0">
                    <a:solidFill>
                      <a:srgbClr val="013476"/>
                    </a:solidFill>
                    <a:latin typeface="Symbol" panose="05050102010706020507" pitchFamily="18" charset="2"/>
                    <a:cs typeface="Arial" panose="020B0604020202020204" pitchFamily="34" charset="0"/>
                  </a:rPr>
                  <a:t>D</a:t>
                </a:r>
                <a:r>
                  <a:rPr lang="de-DE" sz="2000" i="1" dirty="0">
                    <a:solidFill>
                      <a:srgbClr val="013476"/>
                    </a:solidFill>
                    <a:latin typeface="Arial" panose="020B0604020202020204" pitchFamily="34" charset="0"/>
                    <a:cs typeface="Arial" panose="020B0604020202020204" pitchFamily="34" charset="0"/>
                  </a:rPr>
                  <a:t>E</a:t>
                </a:r>
                <a:r>
                  <a:rPr lang="de-DE" sz="2000" dirty="0">
                    <a:solidFill>
                      <a:srgbClr val="013476"/>
                    </a:solidFill>
                    <a:latin typeface="Arial" panose="020B0604020202020204" pitchFamily="34" charset="0"/>
                    <a:cs typeface="Arial" panose="020B0604020202020204" pitchFamily="34" charset="0"/>
                  </a:rPr>
                  <a:t>, </a:t>
                </a:r>
                <a14:m>
                  <m:oMath xmlns:m="http://schemas.openxmlformats.org/officeDocument/2006/math">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𝑝</m:t>
                        </m:r>
                      </m:e>
                    </m:acc>
                    <m:r>
                      <a:rPr lang="de-DE" sz="2000" b="0" i="1" smtClean="0">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i="1">
                        <a:solidFill>
                          <a:srgbClr val="013476"/>
                        </a:solidFill>
                        <a:latin typeface="Cambria Math" panose="02040503050406030204" pitchFamily="18" charset="0"/>
                      </a:rPr>
                      <m:t>𝑍</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r>
                      <a:rPr lang="de-DE" sz="2000" b="0" i="1" smtClean="0">
                        <a:solidFill>
                          <a:srgbClr val="013476"/>
                        </a:solidFill>
                        <a:latin typeface="Cambria Math" panose="02040503050406030204" pitchFamily="18" charset="0"/>
                        <a:ea typeface="Cambria Math" panose="02040503050406030204" pitchFamily="18" charset="0"/>
                      </a:rPr>
                      <m:t>𝐼</m:t>
                    </m:r>
                    <m:r>
                      <a:rPr lang="de-DE" sz="2000" i="1">
                        <a:solidFill>
                          <a:srgbClr val="013476"/>
                        </a:solidFill>
                        <a:latin typeface="Cambria Math" panose="02040503050406030204" pitchFamily="18" charset="0"/>
                      </a:rPr>
                      <m:t>,</m:t>
                    </m:r>
                    <m:r>
                      <m:rPr>
                        <m:sty m:val="p"/>
                      </m:rPr>
                      <a:rPr lang="el-GR" sz="2000" i="1">
                        <a:solidFill>
                          <a:srgbClr val="013476"/>
                        </a:solidFill>
                        <a:latin typeface="Cambria Math" panose="02040503050406030204" pitchFamily="18" charset="0"/>
                        <a:ea typeface="Cambria Math" panose="02040503050406030204" pitchFamily="18" charset="0"/>
                      </a:rPr>
                      <m:t>Δ</m:t>
                    </m:r>
                    <m:acc>
                      <m:accPr>
                        <m:chr m:val="⃗"/>
                        <m:ctrlPr>
                          <a:rPr lang="de-DE" sz="2000" i="1">
                            <a:solidFill>
                              <a:srgbClr val="013476"/>
                            </a:solidFill>
                            <a:latin typeface="Cambria Math" panose="02040503050406030204" pitchFamily="18" charset="0"/>
                          </a:rPr>
                        </m:ctrlPr>
                      </m:accPr>
                      <m:e>
                        <m:r>
                          <a:rPr lang="de-DE" sz="2000" i="1">
                            <a:solidFill>
                              <a:srgbClr val="013476"/>
                            </a:solidFill>
                            <a:latin typeface="Cambria Math" panose="02040503050406030204" pitchFamily="18" charset="0"/>
                          </a:rPr>
                          <m:t>𝐶</m:t>
                        </m:r>
                      </m:e>
                    </m:acc>
                  </m:oMath>
                </a14:m>
                <a:endParaRPr lang="de-DE" sz="2000" dirty="0"/>
              </a:p>
            </p:txBody>
          </p:sp>
        </mc:Choice>
        <mc:Fallback xmlns="">
          <p:sp>
            <p:nvSpPr>
              <p:cNvPr id="26" name="Rechteck 25"/>
              <p:cNvSpPr>
                <a:spLocks noRot="1" noChangeAspect="1" noMove="1" noResize="1" noEditPoints="1" noAdjustHandles="1" noChangeArrowheads="1" noChangeShapeType="1" noTextEdit="1"/>
              </p:cNvSpPr>
              <p:nvPr/>
            </p:nvSpPr>
            <p:spPr>
              <a:xfrm>
                <a:off x="6862413" y="3205545"/>
                <a:ext cx="2270076" cy="439479"/>
              </a:xfrm>
              <a:prstGeom prst="rect">
                <a:avLst/>
              </a:prstGeom>
              <a:blipFill>
                <a:blip r:embed="rId5"/>
                <a:stretch>
                  <a:fillRect l="-2957" t="-18056" r="-7258" b="-23611"/>
                </a:stretch>
              </a:blipFill>
            </p:spPr>
            <p:txBody>
              <a:bodyPr/>
              <a:lstStyle/>
              <a:p>
                <a:r>
                  <a:rPr lang="de-DE">
                    <a:noFill/>
                  </a:rPr>
                  <a:t> </a:t>
                </a:r>
              </a:p>
            </p:txBody>
          </p:sp>
        </mc:Fallback>
      </mc:AlternateContent>
    </p:spTree>
    <p:extLst>
      <p:ext uri="{BB962C8B-B14F-4D97-AF65-F5344CB8AC3E}">
        <p14:creationId xmlns:p14="http://schemas.microsoft.com/office/powerpoint/2010/main" val="158087379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Grundbausteine 1/2</a:t>
            </a:r>
          </a:p>
        </p:txBody>
      </p:sp>
      <p:sp>
        <p:nvSpPr>
          <p:cNvPr id="11" name="Foliennummernplatzhalter 10"/>
          <p:cNvSpPr>
            <a:spLocks noGrp="1"/>
          </p:cNvSpPr>
          <p:nvPr>
            <p:ph type="sldNum" sz="quarter" idx="12"/>
          </p:nvPr>
        </p:nvSpPr>
        <p:spPr/>
        <p:txBody>
          <a:bodyPr/>
          <a:lstStyle/>
          <a:p>
            <a:fld id="{13EBA283-81CD-428D-9703-4AE41BDC50AA}" type="slidenum">
              <a:rPr lang="de-DE" smtClean="0"/>
              <a:pPr/>
              <a:t>67</a:t>
            </a:fld>
            <a:endParaRPr lang="de-DE"/>
          </a:p>
        </p:txBody>
      </p:sp>
      <p:sp>
        <p:nvSpPr>
          <p:cNvPr id="4" name="Textplatzhalter 3"/>
          <p:cNvSpPr>
            <a:spLocks noGrp="1"/>
          </p:cNvSpPr>
          <p:nvPr>
            <p:ph type="body" idx="1"/>
          </p:nvPr>
        </p:nvSpPr>
        <p:spPr/>
        <p:txBody>
          <a:bodyPr/>
          <a:lstStyle/>
          <a:p>
            <a:r>
              <a:rPr lang="de-DE" noProof="0" dirty="0"/>
              <a:t>Abstrahlung und Einfang eines Botenteilchens</a:t>
            </a:r>
          </a:p>
        </p:txBody>
      </p:sp>
      <p:sp>
        <p:nvSpPr>
          <p:cNvPr id="8" name="Datumsplatzhalter 7"/>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cxnSp>
        <p:nvCxnSpPr>
          <p:cNvPr id="10" name="Gerade Verbindung mit Pfeil 9"/>
          <p:cNvCxnSpPr/>
          <p:nvPr/>
        </p:nvCxnSpPr>
        <p:spPr>
          <a:xfrm>
            <a:off x="2157838" y="2492896"/>
            <a:ext cx="0"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3995936" y="2492896"/>
            <a:ext cx="864096"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5536" y="3104964"/>
            <a:ext cx="3861804" cy="2598026"/>
          </a:xfrm>
          <a:prstGeom prst="rect">
            <a:avLst/>
          </a:prstGeom>
        </p:spPr>
      </p:pic>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99992" y="3104964"/>
            <a:ext cx="4125019" cy="2618664"/>
          </a:xfrm>
          <a:prstGeom prst="rect">
            <a:avLst/>
          </a:prstGeom>
        </p:spPr>
      </p:pic>
    </p:spTree>
    <p:extLst>
      <p:ext uri="{BB962C8B-B14F-4D97-AF65-F5344CB8AC3E}">
        <p14:creationId xmlns:p14="http://schemas.microsoft.com/office/powerpoint/2010/main" val="233012638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Grundbausteine 2/2</a:t>
            </a:r>
          </a:p>
        </p:txBody>
      </p:sp>
      <p:sp>
        <p:nvSpPr>
          <p:cNvPr id="8" name="Foliennummernplatzhalter 7"/>
          <p:cNvSpPr>
            <a:spLocks noGrp="1"/>
          </p:cNvSpPr>
          <p:nvPr>
            <p:ph type="sldNum" sz="quarter" idx="12"/>
          </p:nvPr>
        </p:nvSpPr>
        <p:spPr/>
        <p:txBody>
          <a:bodyPr/>
          <a:lstStyle/>
          <a:p>
            <a:fld id="{13EBA283-81CD-428D-9703-4AE41BDC50AA}" type="slidenum">
              <a:rPr lang="de-DE" smtClean="0"/>
              <a:pPr/>
              <a:t>68</a:t>
            </a:fld>
            <a:endParaRPr lang="de-DE"/>
          </a:p>
        </p:txBody>
      </p:sp>
      <p:sp>
        <p:nvSpPr>
          <p:cNvPr id="4" name="Textplatzhalter 3"/>
          <p:cNvSpPr>
            <a:spLocks noGrp="1"/>
          </p:cNvSpPr>
          <p:nvPr>
            <p:ph type="body" idx="1"/>
          </p:nvPr>
        </p:nvSpPr>
        <p:spPr>
          <a:xfrm>
            <a:off x="959272" y="2021414"/>
            <a:ext cx="7538988" cy="3956805"/>
          </a:xfrm>
        </p:spPr>
        <p:txBody>
          <a:bodyPr/>
          <a:lstStyle/>
          <a:p>
            <a:r>
              <a:rPr lang="de-DE" noProof="0" dirty="0"/>
              <a:t>Paarvernichtung und Paarerzeugung</a:t>
            </a:r>
          </a:p>
        </p:txBody>
      </p:sp>
      <p:sp>
        <p:nvSpPr>
          <p:cNvPr id="6" name="Datumsplatzhalter 5"/>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cxnSp>
        <p:nvCxnSpPr>
          <p:cNvPr id="10" name="Gerade Verbindung mit Pfeil 9"/>
          <p:cNvCxnSpPr/>
          <p:nvPr/>
        </p:nvCxnSpPr>
        <p:spPr>
          <a:xfrm>
            <a:off x="2157838" y="2492896"/>
            <a:ext cx="0"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cxnSp>
        <p:nvCxnSpPr>
          <p:cNvPr id="12" name="Gerade Verbindung mit Pfeil 11"/>
          <p:cNvCxnSpPr/>
          <p:nvPr/>
        </p:nvCxnSpPr>
        <p:spPr>
          <a:xfrm>
            <a:off x="3995936" y="2492896"/>
            <a:ext cx="864096" cy="540060"/>
          </a:xfrm>
          <a:prstGeom prst="straightConnector1">
            <a:avLst/>
          </a:prstGeom>
          <a:ln w="19050">
            <a:solidFill>
              <a:srgbClr val="CDC301"/>
            </a:solidFill>
            <a:tailEnd type="arrow"/>
          </a:ln>
        </p:spPr>
        <p:style>
          <a:lnRef idx="1">
            <a:schemeClr val="accent1"/>
          </a:lnRef>
          <a:fillRef idx="0">
            <a:schemeClr val="accent1"/>
          </a:fillRef>
          <a:effectRef idx="0">
            <a:schemeClr val="accent1"/>
          </a:effectRef>
          <a:fontRef idx="minor">
            <a:schemeClr val="tx1"/>
          </a:fontRef>
        </p:style>
      </p:cxnSp>
      <p:pic>
        <p:nvPicPr>
          <p:cNvPr id="3" name="Grafik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4944" y="3219420"/>
            <a:ext cx="3973040" cy="2512863"/>
          </a:xfrm>
          <a:prstGeom prst="rect">
            <a:avLst/>
          </a:prstGeom>
        </p:spPr>
      </p:pic>
      <p:pic>
        <p:nvPicPr>
          <p:cNvPr id="5" name="Grafik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28766" y="3213331"/>
            <a:ext cx="4068303" cy="2584513"/>
          </a:xfrm>
          <a:prstGeom prst="rect">
            <a:avLst/>
          </a:prstGeom>
        </p:spPr>
      </p:pic>
    </p:spTree>
    <p:extLst>
      <p:ext uri="{BB962C8B-B14F-4D97-AF65-F5344CB8AC3E}">
        <p14:creationId xmlns:p14="http://schemas.microsoft.com/office/powerpoint/2010/main" val="2682890935"/>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Prozesse</a:t>
            </a:r>
          </a:p>
        </p:txBody>
      </p:sp>
      <p:sp>
        <p:nvSpPr>
          <p:cNvPr id="7" name="Foliennummernplatzhalter 6"/>
          <p:cNvSpPr>
            <a:spLocks noGrp="1"/>
          </p:cNvSpPr>
          <p:nvPr>
            <p:ph type="sldNum" sz="quarter" idx="12"/>
          </p:nvPr>
        </p:nvSpPr>
        <p:spPr/>
        <p:txBody>
          <a:bodyPr/>
          <a:lstStyle/>
          <a:p>
            <a:fld id="{13EBA283-81CD-428D-9703-4AE41BDC50AA}" type="slidenum">
              <a:rPr lang="de-DE" smtClean="0"/>
              <a:pPr/>
              <a:t>69</a:t>
            </a:fld>
            <a:endParaRPr lang="de-DE"/>
          </a:p>
        </p:txBody>
      </p:sp>
      <p:sp>
        <p:nvSpPr>
          <p:cNvPr id="4" name="Textplatzhalter 3"/>
          <p:cNvSpPr>
            <a:spLocks noGrp="1"/>
          </p:cNvSpPr>
          <p:nvPr>
            <p:ph type="body" idx="1"/>
          </p:nvPr>
        </p:nvSpPr>
        <p:spPr/>
        <p:txBody>
          <a:bodyPr/>
          <a:lstStyle/>
          <a:p>
            <a:r>
              <a:rPr lang="de-DE" noProof="0" dirty="0"/>
              <a:t>Rutherford-Streuung</a:t>
            </a:r>
          </a:p>
          <a:p>
            <a:pPr lvl="1"/>
            <a:r>
              <a:rPr lang="de-DE" noProof="0" dirty="0"/>
              <a:t>„Ort - Ort “ Diagramm</a:t>
            </a:r>
          </a:p>
          <a:p>
            <a:pPr lvl="1"/>
            <a:r>
              <a:rPr lang="de-DE" noProof="0" dirty="0"/>
              <a:t>„Ort - Zeit“ Diagramm</a:t>
            </a:r>
            <a:br>
              <a:rPr lang="de-DE" noProof="0" dirty="0"/>
            </a:br>
            <a:r>
              <a:rPr lang="de-DE" noProof="0" dirty="0"/>
              <a:t>„Blackbox“ Vertex</a:t>
            </a:r>
          </a:p>
          <a:p>
            <a:pPr lvl="1"/>
            <a:r>
              <a:rPr lang="de-DE" noProof="0" dirty="0"/>
              <a:t> „Ort - Zeit“ Diagramm</a:t>
            </a:r>
            <a:br>
              <a:rPr lang="de-DE" noProof="0" dirty="0"/>
            </a:br>
            <a:r>
              <a:rPr lang="de-DE" noProof="0" dirty="0"/>
              <a:t>detaillierter Vertex</a:t>
            </a:r>
          </a:p>
          <a:p>
            <a:pPr lvl="1"/>
            <a:endParaRPr lang="de-DE" noProof="0" dirty="0"/>
          </a:p>
        </p:txBody>
      </p:sp>
      <p:sp>
        <p:nvSpPr>
          <p:cNvPr id="6" name="Datumsplatzhalter 5"/>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11" name="Grafik 10"/>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4048" y="332656"/>
            <a:ext cx="3672785" cy="1908000"/>
          </a:xfrm>
          <a:prstGeom prst="rect">
            <a:avLst/>
          </a:prstGeom>
          <a:ln>
            <a:noFill/>
          </a:ln>
        </p:spPr>
      </p:pic>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014827" y="2384680"/>
            <a:ext cx="3667426" cy="1836000"/>
          </a:xfrm>
          <a:prstGeom prst="rect">
            <a:avLst/>
          </a:prstGeom>
          <a:ln>
            <a:noFill/>
          </a:ln>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014828" y="4400904"/>
            <a:ext cx="3739335" cy="1872000"/>
          </a:xfrm>
          <a:prstGeom prst="rect">
            <a:avLst/>
          </a:prstGeom>
          <a:ln>
            <a:noFill/>
          </a:ln>
        </p:spPr>
      </p:pic>
    </p:spTree>
    <p:extLst>
      <p:ext uri="{BB962C8B-B14F-4D97-AF65-F5344CB8AC3E}">
        <p14:creationId xmlns:p14="http://schemas.microsoft.com/office/powerpoint/2010/main" val="3078803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Abgerundetes Rechteck 14"/>
          <p:cNvSpPr/>
          <p:nvPr/>
        </p:nvSpPr>
        <p:spPr>
          <a:xfrm>
            <a:off x="5264724" y="3498241"/>
            <a:ext cx="3555748" cy="1082887"/>
          </a:xfrm>
          <a:prstGeom prst="roundRect">
            <a:avLst/>
          </a:prstGeom>
          <a:noFill/>
          <a:ln w="38100">
            <a:solidFill>
              <a:srgbClr val="CC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4" name="Abgerundetes Rechteck 13"/>
          <p:cNvSpPr/>
          <p:nvPr/>
        </p:nvSpPr>
        <p:spPr>
          <a:xfrm>
            <a:off x="488256" y="3224774"/>
            <a:ext cx="3556800" cy="2580490"/>
          </a:xfrm>
          <a:prstGeom prst="round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2" name="Titel 1"/>
          <p:cNvSpPr>
            <a:spLocks noGrp="1"/>
          </p:cNvSpPr>
          <p:nvPr>
            <p:ph type="title"/>
          </p:nvPr>
        </p:nvSpPr>
        <p:spPr/>
        <p:txBody>
          <a:bodyPr/>
          <a:lstStyle/>
          <a:p>
            <a:r>
              <a:rPr lang="de-DE" noProof="0" dirty="0"/>
              <a:t>Vereinheitlichungen</a:t>
            </a:r>
          </a:p>
        </p:txBody>
      </p:sp>
      <p:sp>
        <p:nvSpPr>
          <p:cNvPr id="16" name="Foliennummernplatzhalter 15"/>
          <p:cNvSpPr>
            <a:spLocks noGrp="1"/>
          </p:cNvSpPr>
          <p:nvPr>
            <p:ph type="sldNum" sz="quarter" idx="12"/>
          </p:nvPr>
        </p:nvSpPr>
        <p:spPr/>
        <p:txBody>
          <a:bodyPr/>
          <a:lstStyle/>
          <a:p>
            <a:fld id="{13EBA283-81CD-428D-9703-4AE41BDC50AA}" type="slidenum">
              <a:rPr lang="de-DE" smtClean="0"/>
              <a:pPr/>
              <a:t>7</a:t>
            </a:fld>
            <a:endParaRPr lang="de-DE" dirty="0"/>
          </a:p>
        </p:txBody>
      </p:sp>
      <p:sp>
        <p:nvSpPr>
          <p:cNvPr id="4" name="Textplatzhalter 3"/>
          <p:cNvSpPr>
            <a:spLocks noGrp="1"/>
          </p:cNvSpPr>
          <p:nvPr>
            <p:ph type="body" idx="1"/>
          </p:nvPr>
        </p:nvSpPr>
        <p:spPr/>
        <p:txBody>
          <a:bodyPr/>
          <a:lstStyle/>
          <a:p>
            <a:r>
              <a:rPr lang="de-DE" noProof="0" dirty="0"/>
              <a:t>Alle Vorgänge / Phänomene lassen sich auf 4 Wechselwirkungen zurückführen</a:t>
            </a:r>
          </a:p>
        </p:txBody>
      </p:sp>
      <p:sp>
        <p:nvSpPr>
          <p:cNvPr id="8" name="Datumsplatzhalter 7"/>
          <p:cNvSpPr>
            <a:spLocks noGrp="1"/>
          </p:cNvSpPr>
          <p:nvPr>
            <p:ph type="dt" sz="half" idx="2"/>
          </p:nvPr>
        </p:nvSpPr>
        <p:spPr/>
        <p:txBody>
          <a:bodyPr/>
          <a:lstStyle/>
          <a:p>
            <a:r>
              <a:rPr lang="de-DE"/>
              <a:t>04.10.2017</a:t>
            </a:r>
            <a:endParaRPr lang="de-DE" dirty="0"/>
          </a:p>
        </p:txBody>
      </p:sp>
      <p:sp>
        <p:nvSpPr>
          <p:cNvPr id="9"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sp>
        <p:nvSpPr>
          <p:cNvPr id="10" name="Textfeld 9"/>
          <p:cNvSpPr txBox="1"/>
          <p:nvPr/>
        </p:nvSpPr>
        <p:spPr>
          <a:xfrm>
            <a:off x="914942" y="3342810"/>
            <a:ext cx="2592288" cy="2308324"/>
          </a:xfrm>
          <a:prstGeom prst="rect">
            <a:avLst/>
          </a:prstGeom>
          <a:noFill/>
        </p:spPr>
        <p:txBody>
          <a:bodyPr wrap="square" rtlCol="0">
            <a:spAutoFit/>
          </a:bodyPr>
          <a:lstStyle/>
          <a:p>
            <a:r>
              <a:rPr lang="de-DE" dirty="0">
                <a:solidFill>
                  <a:srgbClr val="013476"/>
                </a:solidFill>
                <a:latin typeface="Arial Narrow" panose="020B0606020202030204" pitchFamily="34" charset="0"/>
              </a:rPr>
              <a:t>Hangabtriebskraft,</a:t>
            </a:r>
          </a:p>
          <a:p>
            <a:r>
              <a:rPr lang="de-DE" dirty="0">
                <a:solidFill>
                  <a:srgbClr val="013476"/>
                </a:solidFill>
                <a:latin typeface="Arial Narrow" panose="020B0606020202030204" pitchFamily="34" charset="0"/>
              </a:rPr>
              <a:t>Wasserkraft,</a:t>
            </a:r>
          </a:p>
          <a:p>
            <a:r>
              <a:rPr lang="de-DE" dirty="0">
                <a:solidFill>
                  <a:srgbClr val="013476"/>
                </a:solidFill>
                <a:latin typeface="Arial Narrow" panose="020B0606020202030204" pitchFamily="34" charset="0"/>
              </a:rPr>
              <a:t>Gasdruck,</a:t>
            </a:r>
          </a:p>
          <a:p>
            <a:r>
              <a:rPr lang="de-DE" dirty="0">
                <a:solidFill>
                  <a:srgbClr val="013476"/>
                </a:solidFill>
                <a:latin typeface="Arial Narrow" panose="020B0606020202030204" pitchFamily="34" charset="0"/>
              </a:rPr>
              <a:t>Radiowellen,</a:t>
            </a:r>
          </a:p>
          <a:p>
            <a:r>
              <a:rPr lang="de-DE" dirty="0">
                <a:solidFill>
                  <a:srgbClr val="013476"/>
                </a:solidFill>
                <a:latin typeface="Arial Narrow" panose="020B0606020202030204" pitchFamily="34" charset="0"/>
              </a:rPr>
              <a:t>Luftreibung,</a:t>
            </a:r>
          </a:p>
          <a:p>
            <a:r>
              <a:rPr lang="de-DE" dirty="0">
                <a:solidFill>
                  <a:srgbClr val="013476"/>
                </a:solidFill>
                <a:latin typeface="Arial Narrow" panose="020B0606020202030204" pitchFamily="34" charset="0"/>
              </a:rPr>
              <a:t>Radioaktive Umwandlungen,</a:t>
            </a:r>
          </a:p>
          <a:p>
            <a:r>
              <a:rPr lang="de-DE" dirty="0">
                <a:solidFill>
                  <a:srgbClr val="013476"/>
                </a:solidFill>
                <a:latin typeface="Arial Narrow" panose="020B0606020202030204" pitchFamily="34" charset="0"/>
              </a:rPr>
              <a:t>…</a:t>
            </a:r>
          </a:p>
          <a:p>
            <a:endParaRPr lang="de-DE" dirty="0">
              <a:solidFill>
                <a:srgbClr val="013476"/>
              </a:solidFill>
              <a:latin typeface="Arial Narrow" panose="020B0606020202030204" pitchFamily="34" charset="0"/>
            </a:endParaRPr>
          </a:p>
        </p:txBody>
      </p:sp>
      <p:sp>
        <p:nvSpPr>
          <p:cNvPr id="11" name="Pfeil nach rechts 10"/>
          <p:cNvSpPr/>
          <p:nvPr/>
        </p:nvSpPr>
        <p:spPr>
          <a:xfrm>
            <a:off x="4118210" y="3715214"/>
            <a:ext cx="1075652" cy="648072"/>
          </a:xfrm>
          <a:prstGeom prst="rightArrow">
            <a:avLst/>
          </a:prstGeom>
          <a:solidFill>
            <a:srgbClr val="0134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dirty="0"/>
          </a:p>
        </p:txBody>
      </p:sp>
      <p:sp>
        <p:nvSpPr>
          <p:cNvPr id="13" name="Textfeld 12"/>
          <p:cNvSpPr txBox="1"/>
          <p:nvPr/>
        </p:nvSpPr>
        <p:spPr>
          <a:xfrm>
            <a:off x="5264724" y="3555013"/>
            <a:ext cx="3627756" cy="954107"/>
          </a:xfrm>
          <a:prstGeom prst="rect">
            <a:avLst/>
          </a:prstGeom>
          <a:noFill/>
        </p:spPr>
        <p:txBody>
          <a:bodyPr wrap="square" rtlCol="0">
            <a:spAutoFit/>
          </a:bodyPr>
          <a:lstStyle/>
          <a:p>
            <a:pPr algn="ctr"/>
            <a:r>
              <a:rPr lang="de-DE" sz="2800" b="1" dirty="0">
                <a:solidFill>
                  <a:srgbClr val="013476"/>
                </a:solidFill>
                <a:latin typeface="Arial Narrow" panose="020B0606020202030204" pitchFamily="34" charset="0"/>
              </a:rPr>
              <a:t>4 Fundamentale</a:t>
            </a:r>
          </a:p>
          <a:p>
            <a:pPr algn="ctr"/>
            <a:r>
              <a:rPr lang="de-DE" sz="2800" b="1" dirty="0">
                <a:solidFill>
                  <a:srgbClr val="013476"/>
                </a:solidFill>
                <a:latin typeface="Arial Narrow" panose="020B0606020202030204" pitchFamily="34" charset="0"/>
              </a:rPr>
              <a:t>Wechselwirkungen</a:t>
            </a:r>
          </a:p>
        </p:txBody>
      </p:sp>
    </p:spTree>
    <p:extLst>
      <p:ext uri="{BB962C8B-B14F-4D97-AF65-F5344CB8AC3E}">
        <p14:creationId xmlns:p14="http://schemas.microsoft.com/office/powerpoint/2010/main" val="3717814903"/>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Blackbox Vertex</a:t>
            </a:r>
          </a:p>
        </p:txBody>
      </p:sp>
      <p:sp>
        <p:nvSpPr>
          <p:cNvPr id="11" name="Foliennummernplatzhalter 10"/>
          <p:cNvSpPr>
            <a:spLocks noGrp="1"/>
          </p:cNvSpPr>
          <p:nvPr>
            <p:ph type="sldNum" sz="quarter" idx="12"/>
          </p:nvPr>
        </p:nvSpPr>
        <p:spPr/>
        <p:txBody>
          <a:bodyPr/>
          <a:lstStyle/>
          <a:p>
            <a:fld id="{13EBA283-81CD-428D-9703-4AE41BDC50AA}" type="slidenum">
              <a:rPr lang="de-DE" smtClean="0"/>
              <a:pPr/>
              <a:t>70</a:t>
            </a:fld>
            <a:endParaRPr lang="de-DE"/>
          </a:p>
        </p:txBody>
      </p:sp>
      <p:sp>
        <p:nvSpPr>
          <p:cNvPr id="4" name="Textplatzhalter 3"/>
          <p:cNvSpPr>
            <a:spLocks noGrp="1"/>
          </p:cNvSpPr>
          <p:nvPr>
            <p:ph type="body" idx="1"/>
          </p:nvPr>
        </p:nvSpPr>
        <p:spPr/>
        <p:txBody>
          <a:bodyPr/>
          <a:lstStyle/>
          <a:p>
            <a:r>
              <a:rPr lang="de-DE" noProof="0" dirty="0"/>
              <a:t>Compton-Streuung</a:t>
            </a:r>
          </a:p>
          <a:p>
            <a:pPr lvl="1"/>
            <a:r>
              <a:rPr lang="de-DE" noProof="0" dirty="0"/>
              <a:t>Blackbox Vertex zeigt nicht das </a:t>
            </a:r>
            <a:br>
              <a:rPr lang="de-DE" noProof="0" dirty="0"/>
            </a:br>
            <a:r>
              <a:rPr lang="de-DE" noProof="0" dirty="0"/>
              <a:t>Botenteilchen</a:t>
            </a:r>
          </a:p>
          <a:p>
            <a:pPr lvl="1"/>
            <a:r>
              <a:rPr lang="de-DE" noProof="0" dirty="0"/>
              <a:t>In diesem Fall 2 gleichberechtige </a:t>
            </a:r>
            <a:br>
              <a:rPr lang="de-DE" noProof="0" dirty="0"/>
            </a:br>
            <a:r>
              <a:rPr lang="de-DE" noProof="0" dirty="0"/>
              <a:t>Prozesse</a:t>
            </a:r>
          </a:p>
        </p:txBody>
      </p:sp>
      <p:sp>
        <p:nvSpPr>
          <p:cNvPr id="8" name="Datumsplatzhalter 7"/>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05571" y="1556792"/>
            <a:ext cx="2657408" cy="2202204"/>
          </a:xfrm>
          <a:prstGeom prst="rect">
            <a:avLst/>
          </a:prstGeom>
          <a:ln>
            <a:noFill/>
          </a:ln>
        </p:spPr>
      </p:pic>
      <p:pic>
        <p:nvPicPr>
          <p:cNvPr id="7" name="Grafik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354993" y="3939102"/>
            <a:ext cx="5507986" cy="2247904"/>
          </a:xfrm>
          <a:prstGeom prst="rect">
            <a:avLst/>
          </a:prstGeom>
          <a:ln>
            <a:noFill/>
          </a:ln>
        </p:spPr>
      </p:pic>
    </p:spTree>
    <p:extLst>
      <p:ext uri="{BB962C8B-B14F-4D97-AF65-F5344CB8AC3E}">
        <p14:creationId xmlns:p14="http://schemas.microsoft.com/office/powerpoint/2010/main" val="3223169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Grafik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84040" y="2717304"/>
            <a:ext cx="6355481" cy="3672408"/>
          </a:xfrm>
          <a:prstGeom prst="rect">
            <a:avLst/>
          </a:prstGeom>
          <a:ln>
            <a:noFill/>
          </a:ln>
        </p:spPr>
      </p:pic>
      <p:sp>
        <p:nvSpPr>
          <p:cNvPr id="2" name="Titel 1"/>
          <p:cNvSpPr>
            <a:spLocks noGrp="1"/>
          </p:cNvSpPr>
          <p:nvPr>
            <p:ph type="title"/>
          </p:nvPr>
        </p:nvSpPr>
        <p:spPr/>
        <p:txBody>
          <a:bodyPr/>
          <a:lstStyle/>
          <a:p>
            <a:r>
              <a:rPr lang="de-DE" noProof="0" dirty="0"/>
              <a:t>Prozesse</a:t>
            </a:r>
          </a:p>
        </p:txBody>
      </p:sp>
      <p:sp>
        <p:nvSpPr>
          <p:cNvPr id="8" name="Foliennummernplatzhalter 7"/>
          <p:cNvSpPr>
            <a:spLocks noGrp="1"/>
          </p:cNvSpPr>
          <p:nvPr>
            <p:ph type="sldNum" sz="quarter" idx="12"/>
          </p:nvPr>
        </p:nvSpPr>
        <p:spPr/>
        <p:txBody>
          <a:bodyPr/>
          <a:lstStyle/>
          <a:p>
            <a:fld id="{13EBA283-81CD-428D-9703-4AE41BDC50AA}" type="slidenum">
              <a:rPr lang="de-DE" smtClean="0"/>
              <a:pPr/>
              <a:t>71</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14:m>
                  <m:oMath xmlns:m="http://schemas.openxmlformats.org/officeDocument/2006/math">
                    <m:sSup>
                      <m:sSupPr>
                        <m:ctrlPr>
                          <a:rPr lang="de-DE" i="1" noProof="0" smtClean="0">
                            <a:latin typeface="Cambria Math" panose="02040503050406030204" pitchFamily="18" charset="0"/>
                          </a:rPr>
                        </m:ctrlPr>
                      </m:sSupPr>
                      <m:e>
                        <m:r>
                          <a:rPr lang="de-DE" i="1" noProof="0" smtClean="0">
                            <a:latin typeface="Cambria Math"/>
                            <a:ea typeface="Cambria Math"/>
                          </a:rPr>
                          <m:t>𝛽</m:t>
                        </m:r>
                      </m:e>
                      <m:sup>
                        <m:r>
                          <a:rPr lang="de-DE" b="0" i="1" noProof="0" smtClean="0">
                            <a:latin typeface="Cambria Math"/>
                          </a:rPr>
                          <m:t>−</m:t>
                        </m:r>
                      </m:sup>
                    </m:sSup>
                  </m:oMath>
                </a14:m>
                <a:r>
                  <a:rPr lang="de-DE" noProof="0" dirty="0"/>
                  <a:t>- Umwandlung</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1">
                <a:blip r:embed="rId4"/>
                <a:stretch>
                  <a:fillRect l="-808" t="-2003"/>
                </a:stretch>
              </a:blipFill>
            </p:spPr>
            <p:txBody>
              <a:bodyPr/>
              <a:lstStyle/>
              <a:p>
                <a:r>
                  <a:rPr lang="de-DE">
                    <a:noFill/>
                  </a:rPr>
                  <a:t> </a:t>
                </a:r>
              </a:p>
            </p:txBody>
          </p:sp>
        </mc:Fallback>
      </mc:AlternateContent>
      <p:sp>
        <p:nvSpPr>
          <p:cNvPr id="7" name="Datumsplatzhalter 6"/>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sp>
        <p:nvSpPr>
          <p:cNvPr id="5" name="Ellipse 4"/>
          <p:cNvSpPr/>
          <p:nvPr/>
        </p:nvSpPr>
        <p:spPr>
          <a:xfrm>
            <a:off x="4427984" y="4509120"/>
            <a:ext cx="822717" cy="720080"/>
          </a:xfrm>
          <a:prstGeom prst="ellipse">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3083085652"/>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Prozesse</a:t>
            </a:r>
          </a:p>
        </p:txBody>
      </p:sp>
      <p:sp>
        <p:nvSpPr>
          <p:cNvPr id="8" name="Foliennummernplatzhalter 7"/>
          <p:cNvSpPr>
            <a:spLocks noGrp="1"/>
          </p:cNvSpPr>
          <p:nvPr>
            <p:ph type="sldNum" sz="quarter" idx="12"/>
          </p:nvPr>
        </p:nvSpPr>
        <p:spPr/>
        <p:txBody>
          <a:bodyPr/>
          <a:lstStyle/>
          <a:p>
            <a:fld id="{13EBA283-81CD-428D-9703-4AE41BDC50AA}" type="slidenum">
              <a:rPr lang="de-DE" smtClean="0"/>
              <a:pPr/>
              <a:t>72</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14:m>
                  <m:oMath xmlns:m="http://schemas.openxmlformats.org/officeDocument/2006/math">
                    <m:sSup>
                      <m:sSupPr>
                        <m:ctrlPr>
                          <a:rPr lang="de-DE" i="1" noProof="0" smtClean="0">
                            <a:latin typeface="Cambria Math" panose="02040503050406030204" pitchFamily="18" charset="0"/>
                          </a:rPr>
                        </m:ctrlPr>
                      </m:sSupPr>
                      <m:e>
                        <m:r>
                          <a:rPr lang="de-DE" i="1" noProof="0" smtClean="0">
                            <a:latin typeface="Cambria Math"/>
                            <a:ea typeface="Cambria Math"/>
                          </a:rPr>
                          <m:t>𝛽</m:t>
                        </m:r>
                      </m:e>
                      <m:sup>
                        <m:r>
                          <a:rPr lang="de-DE" b="0" i="1" noProof="0" smtClean="0">
                            <a:latin typeface="Cambria Math"/>
                          </a:rPr>
                          <m:t>−</m:t>
                        </m:r>
                      </m:sup>
                    </m:sSup>
                  </m:oMath>
                </a14:m>
                <a:r>
                  <a:rPr lang="de-DE" noProof="0" dirty="0"/>
                  <a:t>- Umwandlung</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84040" y="2717304"/>
            <a:ext cx="6355481" cy="3672408"/>
          </a:xfrm>
          <a:prstGeom prst="rect">
            <a:avLst/>
          </a:prstGeom>
          <a:ln>
            <a:noFill/>
          </a:ln>
        </p:spPr>
      </p:pic>
    </p:spTree>
    <p:extLst>
      <p:ext uri="{BB962C8B-B14F-4D97-AF65-F5344CB8AC3E}">
        <p14:creationId xmlns:p14="http://schemas.microsoft.com/office/powerpoint/2010/main" val="2701515017"/>
      </p:ext>
    </p:extLst>
  </p:cSld>
  <p:clrMapOvr>
    <a:masterClrMapping/>
  </p:clrMapOvr>
  <p:transition/>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3" name="Titel 2"/>
              <p:cNvSpPr>
                <a:spLocks noGrp="1"/>
              </p:cNvSpPr>
              <p:nvPr>
                <p:ph type="title"/>
              </p:nvPr>
            </p:nvSpPr>
            <p:spPr/>
            <p:txBody>
              <a:bodyPr/>
              <a:lstStyle/>
              <a:p>
                <a:r>
                  <a:rPr lang="de-DE" noProof="0" dirty="0"/>
                  <a:t>Ladungsbilanz: </a:t>
                </a:r>
                <a14:m>
                  <m:oMath xmlns:m="http://schemas.openxmlformats.org/officeDocument/2006/math">
                    <m:sSup>
                      <m:sSupPr>
                        <m:ctrlPr>
                          <a:rPr lang="de-DE" i="1" noProof="0">
                            <a:latin typeface="Cambria Math" panose="02040503050406030204" pitchFamily="18" charset="0"/>
                          </a:rPr>
                        </m:ctrlPr>
                      </m:sSupPr>
                      <m:e>
                        <m:r>
                          <a:rPr lang="de-DE" i="1" noProof="0">
                            <a:latin typeface="Cambria Math"/>
                            <a:ea typeface="Cambria Math"/>
                          </a:rPr>
                          <m:t>𝛽</m:t>
                        </m:r>
                      </m:e>
                      <m:sup>
                        <m:r>
                          <a:rPr lang="de-DE" i="1" noProof="0">
                            <a:latin typeface="Cambria Math"/>
                          </a:rPr>
                          <m:t>−</m:t>
                        </m:r>
                      </m:sup>
                    </m:sSup>
                  </m:oMath>
                </a14:m>
                <a:r>
                  <a:rPr lang="de-DE" noProof="0" dirty="0"/>
                  <a:t>- Umwandlung</a:t>
                </a:r>
              </a:p>
            </p:txBody>
          </p:sp>
        </mc:Choice>
        <mc:Fallback xmlns="">
          <p:sp>
            <p:nvSpPr>
              <p:cNvPr id="3" name="Titel 2"/>
              <p:cNvSpPr>
                <a:spLocks noGrp="1" noRot="1" noChangeAspect="1" noMove="1" noResize="1" noEditPoints="1" noAdjustHandles="1" noChangeArrowheads="1" noChangeShapeType="1" noTextEdit="1"/>
              </p:cNvSpPr>
              <p:nvPr>
                <p:ph type="title"/>
              </p:nvPr>
            </p:nvSpPr>
            <p:spPr>
              <a:blipFill rotWithShape="0">
                <a:blip r:embed="rId3"/>
                <a:stretch>
                  <a:fillRect l="-2024"/>
                </a:stretch>
              </a:blipFill>
            </p:spPr>
            <p:txBody>
              <a:bodyPr/>
              <a:lstStyle/>
              <a:p>
                <a:r>
                  <a:rPr lang="de-DE">
                    <a:noFill/>
                  </a:rPr>
                  <a:t> </a:t>
                </a:r>
              </a:p>
            </p:txBody>
          </p:sp>
        </mc:Fallback>
      </mc:AlternateContent>
      <p:sp>
        <p:nvSpPr>
          <p:cNvPr id="7" name="Foliennummernplatzhalter 6"/>
          <p:cNvSpPr>
            <a:spLocks noGrp="1"/>
          </p:cNvSpPr>
          <p:nvPr>
            <p:ph type="sldNum" sz="quarter" idx="12"/>
          </p:nvPr>
        </p:nvSpPr>
        <p:spPr/>
        <p:txBody>
          <a:bodyPr/>
          <a:lstStyle/>
          <a:p>
            <a:fld id="{13EBA283-81CD-428D-9703-4AE41BDC50AA}" type="slidenum">
              <a:rPr lang="de-DE" smtClean="0"/>
              <a:pPr/>
              <a:t>73</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Prozess:                 </a:t>
                </a:r>
                <a14:m>
                  <m:oMath xmlns:m="http://schemas.openxmlformats.org/officeDocument/2006/math">
                    <m:r>
                      <m:rPr>
                        <m:sty m:val="p"/>
                      </m:rPr>
                      <a:rPr lang="de-DE" i="0" noProof="0" smtClean="0">
                        <a:latin typeface="Cambria Math" panose="02040503050406030204" pitchFamily="18" charset="0"/>
                      </a:rPr>
                      <m:t>d</m:t>
                    </m:r>
                    <m:r>
                      <a:rPr lang="de-DE" b="0" i="1" noProof="0" smtClean="0">
                        <a:latin typeface="Cambria Math" panose="02040503050406030204" pitchFamily="18" charset="0"/>
                      </a:rPr>
                      <m:t> → </m:t>
                    </m:r>
                    <m:r>
                      <m:rPr>
                        <m:sty m:val="p"/>
                      </m:rPr>
                      <a:rPr lang="de-DE" i="0" noProof="0">
                        <a:latin typeface="Cambria Math" panose="02040503050406030204" pitchFamily="18" charset="0"/>
                      </a:rPr>
                      <m:t>u</m:t>
                    </m:r>
                  </m:oMath>
                </a14:m>
                <a:r>
                  <a:rPr lang="de-DE" noProof="0" dirty="0"/>
                  <a:t>    </a:t>
                </a:r>
                <a14:m>
                  <m:oMath xmlns:m="http://schemas.openxmlformats.org/officeDocument/2006/math">
                    <m:r>
                      <a:rPr lang="de-DE" noProof="0">
                        <a:latin typeface="Cambria Math" panose="02040503050406030204" pitchFamily="18" charset="0"/>
                      </a:rPr>
                      <m:t>+</m:t>
                    </m:r>
                  </m:oMath>
                </a14:m>
                <a:r>
                  <a:rPr lang="de-DE" noProof="0" dirty="0"/>
                  <a:t> </a:t>
                </a:r>
                <a:r>
                  <a:rPr lang="de-DE" noProof="0" dirty="0">
                    <a:latin typeface="Cambria Math" panose="02040503050406030204" pitchFamily="18" charset="0"/>
                  </a:rPr>
                  <a:t>W</a:t>
                </a:r>
                <a:r>
                  <a:rPr lang="de-DE" noProof="0" dirty="0"/>
                  <a:t> </a:t>
                </a:r>
                <a:r>
                  <a:rPr lang="de-DE" sz="2800" b="1" baseline="30000" noProof="0" dirty="0">
                    <a:latin typeface="Cambria Math" panose="02040503050406030204" pitchFamily="18" charset="0"/>
                  </a:rPr>
                  <a:t>-</a:t>
                </a:r>
                <a:r>
                  <a:rPr lang="de-DE" noProof="0" dirty="0"/>
                  <a:t> </a:t>
                </a:r>
                <a14:m>
                  <m:oMath xmlns:m="http://schemas.openxmlformats.org/officeDocument/2006/math">
                    <m:r>
                      <a:rPr lang="de-DE" i="1" noProof="0">
                        <a:latin typeface="Cambria Math" panose="02040503050406030204" pitchFamily="18" charset="0"/>
                      </a:rPr>
                      <m:t>→</m:t>
                    </m:r>
                  </m:oMath>
                </a14:m>
                <a:r>
                  <a:rPr lang="de-DE" noProof="0" dirty="0"/>
                  <a:t> </a:t>
                </a:r>
                <a14:m>
                  <m:oMath xmlns:m="http://schemas.openxmlformats.org/officeDocument/2006/math">
                    <m:r>
                      <a:rPr lang="de-DE" b="0" i="1" noProof="0" smtClean="0">
                        <a:latin typeface="Cambria Math" panose="02040503050406030204" pitchFamily="18" charset="0"/>
                      </a:rPr>
                      <m:t> </m:t>
                    </m:r>
                    <m:r>
                      <m:rPr>
                        <m:sty m:val="p"/>
                      </m:rPr>
                      <a:rPr lang="de-DE" i="0" noProof="0">
                        <a:latin typeface="Cambria Math" panose="02040503050406030204" pitchFamily="18" charset="0"/>
                      </a:rPr>
                      <m:t>u</m:t>
                    </m:r>
                  </m:oMath>
                </a14:m>
                <a:r>
                  <a:rPr lang="de-DE" noProof="0" dirty="0"/>
                  <a:t>    </a:t>
                </a:r>
                <a14:m>
                  <m:oMath xmlns:m="http://schemas.openxmlformats.org/officeDocument/2006/math">
                    <m:r>
                      <a:rPr lang="de-DE" noProof="0">
                        <a:latin typeface="Cambria Math" panose="02040503050406030204" pitchFamily="18" charset="0"/>
                      </a:rPr>
                      <m:t>+</m:t>
                    </m:r>
                    <m:r>
                      <a:rPr lang="de-DE" b="0" i="0" noProof="0" smtClean="0">
                        <a:latin typeface="Cambria Math" panose="02040503050406030204" pitchFamily="18" charset="0"/>
                      </a:rPr>
                      <m:t> </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m:rPr>
                                <m:sty m:val="p"/>
                              </m:rPr>
                              <a:rPr lang="de-DE" i="0" noProof="0">
                                <a:latin typeface="Cambria Math" panose="02040503050406030204" pitchFamily="18" charset="0"/>
                              </a:rPr>
                              <m:t>ν</m:t>
                            </m:r>
                          </m:e>
                        </m:acc>
                      </m:e>
                      <m:sub>
                        <m:r>
                          <m:rPr>
                            <m:sty m:val="p"/>
                          </m:rPr>
                          <a:rPr lang="de-DE" i="0" noProof="0">
                            <a:latin typeface="Cambria Math" panose="02040503050406030204" pitchFamily="18" charset="0"/>
                          </a:rPr>
                          <m:t>e</m:t>
                        </m:r>
                      </m:sub>
                    </m:sSub>
                  </m:oMath>
                </a14:m>
                <a:endParaRPr lang="de-DE" noProof="0" dirty="0"/>
              </a:p>
              <a:p>
                <a:pPr marL="355600" lvl="1" indent="0">
                  <a:buNone/>
                </a:pPr>
                <a:endParaRPr lang="de-DE" noProof="0" dirty="0"/>
              </a:p>
              <a:p>
                <a:pPr lvl="1"/>
                <a:r>
                  <a:rPr lang="de-DE" noProof="0" dirty="0"/>
                  <a:t>Elektrische Ladungszahl: </a:t>
                </a:r>
                <a14:m>
                  <m:oMath xmlns:m="http://schemas.openxmlformats.org/officeDocument/2006/math">
                    <m:r>
                      <a:rPr lang="de-DE" i="1" noProof="0">
                        <a:latin typeface="Cambria Math" panose="02040503050406030204" pitchFamily="18" charset="0"/>
                      </a:rPr>
                      <m:t>𝑍</m:t>
                    </m:r>
                    <m:r>
                      <a:rPr lang="de-DE" i="1" noProof="0">
                        <a:latin typeface="Cambria Math" panose="02040503050406030204" pitchFamily="18" charset="0"/>
                      </a:rPr>
                      <m:t> </m:t>
                    </m:r>
                  </m:oMath>
                </a14:m>
                <a:endParaRPr lang="de-DE" noProof="0" dirty="0"/>
              </a:p>
              <a:p>
                <a:pPr marL="355600" lvl="1" indent="0" algn="ctr">
                  <a:buNone/>
                </a:pPr>
                <a:r>
                  <a:rPr lang="de-DE" b="0" noProof="0" dirty="0"/>
                  <a:t>                    </a:t>
                </a:r>
                <a14:m>
                  <m:oMath xmlns:m="http://schemas.openxmlformats.org/officeDocument/2006/math">
                    <m:r>
                      <a:rPr lang="de-DE" b="0" i="1" noProof="0" smtClean="0">
                        <a:latin typeface="Cambria Math" panose="02040503050406030204" pitchFamily="18" charset="0"/>
                      </a:rPr>
                      <m:t>               −</m:t>
                    </m:r>
                    <m:f>
                      <m:fPr>
                        <m:ctrlPr>
                          <a:rPr lang="de-DE" b="0" i="1" noProof="0" smtClean="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3</m:t>
                        </m:r>
                      </m:den>
                    </m:f>
                    <m:r>
                      <a:rPr lang="de-DE" b="0" i="1" noProof="0" smtClean="0">
                        <a:latin typeface="Cambria Math" panose="02040503050406030204" pitchFamily="18" charset="0"/>
                      </a:rPr>
                      <m:t> =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2</m:t>
                        </m:r>
                      </m:num>
                      <m:den>
                        <m:r>
                          <a:rPr lang="de-DE" i="1" noProof="0">
                            <a:latin typeface="Cambria Math" panose="02040503050406030204" pitchFamily="18" charset="0"/>
                          </a:rPr>
                          <m:t>3</m:t>
                        </m:r>
                      </m:den>
                    </m:f>
                    <m:r>
                      <a:rPr lang="de-DE" b="0" i="1" noProof="0" smtClean="0">
                        <a:latin typeface="Cambria Math" panose="02040503050406030204" pitchFamily="18" charset="0"/>
                      </a:rPr>
                      <m:t> − 1 </m:t>
                    </m:r>
                    <m:r>
                      <a:rPr lang="de-DE" i="1" noProof="0">
                        <a:latin typeface="Cambria Math" panose="02040503050406030204" pitchFamily="18" charset="0"/>
                      </a:rPr>
                      <m:t>=</m:t>
                    </m:r>
                    <m:r>
                      <a:rPr lang="de-DE" b="0" i="1" noProof="0" smtClean="0">
                        <a:latin typeface="Cambria Math" panose="02040503050406030204" pitchFamily="18" charset="0"/>
                      </a:rPr>
                      <m:t>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2</m:t>
                        </m:r>
                      </m:num>
                      <m:den>
                        <m:r>
                          <a:rPr lang="de-DE" i="1" noProof="0">
                            <a:latin typeface="Cambria Math" panose="02040503050406030204" pitchFamily="18" charset="0"/>
                          </a:rPr>
                          <m:t>3</m:t>
                        </m:r>
                      </m:den>
                    </m:f>
                  </m:oMath>
                </a14:m>
                <a:r>
                  <a:rPr lang="de-DE" noProof="0" dirty="0"/>
                  <a:t>  </a:t>
                </a:r>
                <a14:m>
                  <m:oMath xmlns:m="http://schemas.openxmlformats.org/officeDocument/2006/math">
                    <m:r>
                      <a:rPr lang="de-DE" i="1" noProof="0">
                        <a:latin typeface="Cambria Math" panose="02040503050406030204" pitchFamily="18" charset="0"/>
                      </a:rPr>
                      <m:t>−</m:t>
                    </m:r>
                    <m:r>
                      <a:rPr lang="de-DE" b="0" i="1" noProof="0" smtClean="0">
                        <a:latin typeface="Cambria Math" panose="02040503050406030204" pitchFamily="18" charset="0"/>
                      </a:rPr>
                      <m:t> 1  +0</m:t>
                    </m:r>
                  </m:oMath>
                </a14:m>
                <a:endParaRPr lang="de-DE" noProof="0" dirty="0"/>
              </a:p>
              <a:p>
                <a:pPr lvl="1"/>
                <a:r>
                  <a:rPr lang="de-DE" noProof="0" dirty="0"/>
                  <a:t>Schwache Ladungszahl: I </a:t>
                </a:r>
                <a:endParaRPr lang="de-DE" baseline="-25000" noProof="0" dirty="0"/>
              </a:p>
              <a:p>
                <a:pPr marL="355600" lvl="1" indent="0">
                  <a:buNone/>
                </a:pPr>
                <a:r>
                  <a:rPr lang="de-DE" noProof="0" dirty="0"/>
                  <a:t>                                         </a:t>
                </a:r>
                <a14:m>
                  <m:oMath xmlns:m="http://schemas.openxmlformats.org/officeDocument/2006/math">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b="0" i="1" noProof="0" smtClean="0">
                            <a:latin typeface="Cambria Math" panose="02040503050406030204" pitchFamily="18" charset="0"/>
                          </a:rPr>
                          <m:t>2</m:t>
                        </m:r>
                      </m:den>
                    </m:f>
                    <m:r>
                      <a:rPr lang="de-DE" i="1" noProof="0">
                        <a:latin typeface="Cambria Math" panose="02040503050406030204" pitchFamily="18" charset="0"/>
                      </a:rPr>
                      <m:t> = +</m:t>
                    </m:r>
                    <m:f>
                      <m:fPr>
                        <m:ctrlPr>
                          <a:rPr lang="de-DE" i="1" noProof="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r>
                      <a:rPr lang="de-DE" i="1" noProof="0">
                        <a:latin typeface="Cambria Math" panose="02040503050406030204" pitchFamily="18" charset="0"/>
                      </a:rPr>
                      <m:t> − 1 = +</m:t>
                    </m:r>
                    <m:f>
                      <m:fPr>
                        <m:ctrlPr>
                          <a:rPr lang="de-DE" i="1" noProof="0">
                            <a:latin typeface="Cambria Math" panose="02040503050406030204" pitchFamily="18" charset="0"/>
                          </a:rPr>
                        </m:ctrlPr>
                      </m:fPr>
                      <m:num>
                        <m:r>
                          <a:rPr lang="de-DE" b="0" i="1" noProof="0" smtClean="0">
                            <a:latin typeface="Cambria Math" panose="02040503050406030204" pitchFamily="18" charset="0"/>
                          </a:rPr>
                          <m:t>1</m:t>
                        </m:r>
                      </m:num>
                      <m:den>
                        <m:r>
                          <a:rPr lang="de-DE" b="0" i="1" noProof="0" smtClean="0">
                            <a:latin typeface="Cambria Math" panose="02040503050406030204" pitchFamily="18" charset="0"/>
                          </a:rPr>
                          <m:t>2</m:t>
                        </m:r>
                      </m:den>
                    </m:f>
                  </m:oMath>
                </a14:m>
                <a:r>
                  <a:rPr lang="de-DE" noProof="0" dirty="0"/>
                  <a:t> </a:t>
                </a:r>
                <a14:m>
                  <m:oMath xmlns:m="http://schemas.openxmlformats.org/officeDocument/2006/math">
                    <m:r>
                      <a:rPr lang="de-DE" b="0" i="0" noProof="0" smtClean="0">
                        <a:latin typeface="Cambria Math" panose="02040503050406030204" pitchFamily="18" charset="0"/>
                      </a:rPr>
                      <m:t> </m:t>
                    </m:r>
                    <m:r>
                      <a:rPr lang="de-DE" i="1" noProof="0">
                        <a:latin typeface="Cambria Math" panose="02040503050406030204" pitchFamily="18" charset="0"/>
                      </a:rPr>
                      <m:t>− </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r>
                      <a:rPr lang="de-DE" b="0" i="1" noProof="0" smtClean="0">
                        <a:latin typeface="Cambria Math" panose="02040503050406030204" pitchFamily="18" charset="0"/>
                      </a:rPr>
                      <m:t>  </m:t>
                    </m:r>
                    <m:r>
                      <a:rPr lang="de-DE" i="1" noProof="0">
                        <a:latin typeface="Cambria Math" panose="02040503050406030204" pitchFamily="18" charset="0"/>
                      </a:rPr>
                      <m:t>−</m:t>
                    </m:r>
                    <m:f>
                      <m:fPr>
                        <m:ctrlPr>
                          <a:rPr lang="de-DE" i="1" noProof="0">
                            <a:latin typeface="Cambria Math" panose="02040503050406030204" pitchFamily="18" charset="0"/>
                          </a:rPr>
                        </m:ctrlPr>
                      </m:fPr>
                      <m:num>
                        <m:r>
                          <a:rPr lang="de-DE" i="1" noProof="0">
                            <a:latin typeface="Cambria Math" panose="02040503050406030204" pitchFamily="18" charset="0"/>
                          </a:rPr>
                          <m:t>1</m:t>
                        </m:r>
                      </m:num>
                      <m:den>
                        <m:r>
                          <a:rPr lang="de-DE" i="1" noProof="0">
                            <a:latin typeface="Cambria Math" panose="02040503050406030204" pitchFamily="18" charset="0"/>
                          </a:rPr>
                          <m:t>2</m:t>
                        </m:r>
                      </m:den>
                    </m:f>
                  </m:oMath>
                </a14:m>
                <a:r>
                  <a:rPr lang="de-DE" noProof="0" dirty="0"/>
                  <a:t> </a:t>
                </a:r>
              </a:p>
              <a:p>
                <a:pPr lvl="1"/>
                <a:r>
                  <a:rPr lang="de-DE" noProof="0" dirty="0"/>
                  <a:t>Starker Farbladungsvektor: </a:t>
                </a:r>
                <a14:m>
                  <m:oMath xmlns:m="http://schemas.openxmlformats.org/officeDocument/2006/math">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i="1" noProof="0">
                                <a:latin typeface="Cambria Math" panose="02040503050406030204" pitchFamily="18" charset="0"/>
                              </a:rPr>
                              <m:t>𝐶</m:t>
                            </m:r>
                          </m:e>
                        </m:acc>
                      </m:e>
                      <m:sub/>
                    </m:sSub>
                  </m:oMath>
                </a14:m>
                <a:endParaRPr lang="de-DE" noProof="0" dirty="0"/>
              </a:p>
              <a:p>
                <a:pPr marL="355600" lvl="1" indent="0">
                  <a:buNone/>
                </a:pPr>
                <a14:m>
                  <m:oMathPara xmlns:m="http://schemas.openxmlformats.org/officeDocument/2006/math">
                    <m:oMathParaPr>
                      <m:jc m:val="centerGroup"/>
                    </m:oMathParaPr>
                    <m:oMath xmlns:m="http://schemas.openxmlformats.org/officeDocument/2006/math">
                      <m:r>
                        <a:rPr lang="de-DE" b="0" i="1" noProof="0" smtClean="0">
                          <a:latin typeface="Cambria Math" panose="02040503050406030204" pitchFamily="18" charset="0"/>
                        </a:rPr>
                        <m:t>                                                      =        +  </m:t>
                      </m:r>
                      <m:acc>
                        <m:accPr>
                          <m:chr m:val="⃗"/>
                          <m:ctrlPr>
                            <a:rPr lang="de-DE" i="1" noProof="0" smtClean="0">
                              <a:latin typeface="Cambria Math" panose="02040503050406030204" pitchFamily="18" charset="0"/>
                            </a:rPr>
                          </m:ctrlPr>
                        </m:accPr>
                        <m:e>
                          <m:r>
                            <a:rPr lang="de-DE" i="1" noProof="0" smtClean="0">
                              <a:latin typeface="Cambria Math" panose="02040503050406030204" pitchFamily="18" charset="0"/>
                            </a:rPr>
                            <m:t>0</m:t>
                          </m:r>
                        </m:e>
                      </m:acc>
                      <m:r>
                        <a:rPr lang="de-DE" b="0" i="1" noProof="0" smtClean="0">
                          <a:latin typeface="Cambria Math" panose="02040503050406030204" pitchFamily="18" charset="0"/>
                        </a:rPr>
                        <m:t> =      + </m:t>
                      </m:r>
                      <m:acc>
                        <m:accPr>
                          <m:chr m:val="⃗"/>
                          <m:ctrlPr>
                            <a:rPr lang="de-DE" b="0" i="1" noProof="0" smtClean="0">
                              <a:latin typeface="Cambria Math" panose="02040503050406030204" pitchFamily="18" charset="0"/>
                            </a:rPr>
                          </m:ctrlPr>
                        </m:accPr>
                        <m:e>
                          <m:r>
                            <a:rPr lang="de-DE" b="0" i="1" noProof="0" smtClean="0">
                              <a:latin typeface="Cambria Math" panose="02040503050406030204" pitchFamily="18" charset="0"/>
                            </a:rPr>
                            <m:t>0</m:t>
                          </m:r>
                        </m:e>
                      </m:acc>
                      <m:r>
                        <a:rPr lang="de-DE" b="0" i="1" noProof="0" smtClean="0">
                          <a:latin typeface="Cambria Math" panose="02040503050406030204" pitchFamily="18" charset="0"/>
                        </a:rPr>
                        <m:t>+</m:t>
                      </m:r>
                      <m:acc>
                        <m:accPr>
                          <m:chr m:val="⃗"/>
                          <m:ctrlPr>
                            <a:rPr lang="de-DE" i="1" smtClean="0">
                              <a:latin typeface="Cambria Math" panose="02040503050406030204" pitchFamily="18" charset="0"/>
                            </a:rPr>
                          </m:ctrlPr>
                        </m:accPr>
                        <m:e>
                          <m:r>
                            <a:rPr lang="de-DE" b="0" i="1" smtClean="0">
                              <a:latin typeface="Cambria Math" panose="02040503050406030204" pitchFamily="18" charset="0"/>
                            </a:rPr>
                            <m:t>0</m:t>
                          </m:r>
                        </m:e>
                      </m:acc>
                    </m:oMath>
                  </m:oMathPara>
                </a14:m>
                <a:endParaRPr lang="de-DE" noProof="0" dirty="0"/>
              </a:p>
              <a:p>
                <a:pPr marL="355600" lvl="1" indent="0">
                  <a:buNone/>
                </a:pPr>
                <a:endParaRPr lang="de-DE" noProof="0" dirty="0"/>
              </a:p>
              <a:p>
                <a:r>
                  <a:rPr lang="de-DE" noProof="0" dirty="0"/>
                  <a:t> Alle Ladungen sind erhalten</a:t>
                </a:r>
              </a:p>
              <a:p>
                <a:pPr marL="355600" lvl="1" indent="0">
                  <a:buNone/>
                </a:pPr>
                <a:endParaRPr lang="de-DE" b="0" noProof="0" dirty="0">
                  <a:ea typeface="Cambria Math" panose="02040503050406030204" pitchFamily="18" charset="0"/>
                </a:endParaRPr>
              </a:p>
              <a:p>
                <a:pPr lvl="2"/>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4"/>
                <a:stretch>
                  <a:fillRect l="-808" t="-2773"/>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2"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37360" y="4805968"/>
            <a:ext cx="342930" cy="206604"/>
          </a:xfrm>
          <a:prstGeom prst="rect">
            <a:avLst/>
          </a:prstGeom>
        </p:spPr>
      </p:pic>
      <p:pic>
        <p:nvPicPr>
          <p:cNvPr id="23"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853971" y="2060848"/>
            <a:ext cx="181052" cy="104608"/>
          </a:xfrm>
          <a:prstGeom prst="rect">
            <a:avLst/>
          </a:prstGeom>
        </p:spPr>
      </p:pic>
      <p:pic>
        <p:nvPicPr>
          <p:cNvPr id="24"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591753" y="2060848"/>
            <a:ext cx="181052" cy="104608"/>
          </a:xfrm>
          <a:prstGeom prst="rect">
            <a:avLst/>
          </a:prstGeom>
        </p:spPr>
      </p:pic>
      <p:pic>
        <p:nvPicPr>
          <p:cNvPr id="25" name="Picture 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4109932" y="2060848"/>
            <a:ext cx="181052" cy="104608"/>
          </a:xfrm>
          <a:prstGeom prst="rect">
            <a:avLst/>
          </a:prstGeom>
        </p:spPr>
      </p:pic>
      <p:pic>
        <p:nvPicPr>
          <p:cNvPr id="26"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025606" y="4812794"/>
            <a:ext cx="342930" cy="206604"/>
          </a:xfrm>
          <a:prstGeom prst="rect">
            <a:avLst/>
          </a:prstGeom>
        </p:spPr>
      </p:pic>
      <p:pic>
        <p:nvPicPr>
          <p:cNvPr id="27" name="Picture 1"/>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233122" y="4814724"/>
            <a:ext cx="342930" cy="206604"/>
          </a:xfrm>
          <a:prstGeom prst="rect">
            <a:avLst/>
          </a:prstGeom>
        </p:spPr>
      </p:pic>
    </p:spTree>
    <p:extLst>
      <p:ext uri="{BB962C8B-B14F-4D97-AF65-F5344CB8AC3E}">
        <p14:creationId xmlns:p14="http://schemas.microsoft.com/office/powerpoint/2010/main" val="496425852"/>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„Umklappen“ von Linien</a:t>
            </a:r>
          </a:p>
        </p:txBody>
      </p:sp>
      <p:sp>
        <p:nvSpPr>
          <p:cNvPr id="3" name="Inhaltsplatzhalter 2"/>
          <p:cNvSpPr>
            <a:spLocks noGrp="1"/>
          </p:cNvSpPr>
          <p:nvPr>
            <p:ph type="body" idx="1"/>
          </p:nvPr>
        </p:nvSpPr>
        <p:spPr>
          <a:xfrm>
            <a:off x="971600" y="2060848"/>
            <a:ext cx="7538988" cy="4536504"/>
          </a:xfrm>
        </p:spPr>
        <p:txBody>
          <a:bodyPr>
            <a:normAutofit/>
          </a:bodyPr>
          <a:lstStyle/>
          <a:p>
            <a:pPr>
              <a:lnSpc>
                <a:spcPct val="110000"/>
              </a:lnSpc>
            </a:pPr>
            <a:r>
              <a:rPr lang="de-DE" sz="2000" dirty="0"/>
              <a:t>Durch “umklappen” von Linien können mögliche Prozesse </a:t>
            </a:r>
            <a:br>
              <a:rPr lang="de-DE" sz="2000" dirty="0"/>
            </a:br>
            <a:r>
              <a:rPr lang="de-DE" sz="2000" dirty="0"/>
              <a:t>vorhergesagt werden</a:t>
            </a:r>
          </a:p>
          <a:p>
            <a:pPr>
              <a:lnSpc>
                <a:spcPct val="110000"/>
              </a:lnSpc>
            </a:pPr>
            <a:r>
              <a:rPr lang="de-DE" sz="2000" dirty="0"/>
              <a:t>Beispiel:</a:t>
            </a:r>
          </a:p>
          <a:p>
            <a:pPr lvl="1">
              <a:lnSpc>
                <a:spcPct val="110000"/>
              </a:lnSpc>
            </a:pPr>
            <a:r>
              <a:rPr lang="en-US" sz="1600" dirty="0"/>
              <a:t>Von der </a:t>
            </a:r>
            <a:r>
              <a:rPr lang="en-US" sz="1600" dirty="0">
                <a:latin typeface="Symbol" panose="05050102010706020507" pitchFamily="18" charset="2"/>
              </a:rPr>
              <a:t>b</a:t>
            </a:r>
            <a:r>
              <a:rPr lang="en-US" sz="1600" baseline="30000" dirty="0">
                <a:latin typeface="Symbol" panose="05050102010706020507" pitchFamily="18" charset="2"/>
              </a:rPr>
              <a:t>+</a:t>
            </a:r>
            <a:r>
              <a:rPr lang="en-US" sz="1600" dirty="0"/>
              <a:t> </a:t>
            </a:r>
            <a:r>
              <a:rPr lang="en-US" sz="1600" dirty="0" err="1"/>
              <a:t>Umwandlung</a:t>
            </a:r>
            <a:r>
              <a:rPr lang="en-US" sz="1600" dirty="0"/>
              <a:t> </a:t>
            </a:r>
            <a:r>
              <a:rPr lang="en-US" sz="1600" dirty="0" err="1"/>
              <a:t>zum</a:t>
            </a:r>
            <a:r>
              <a:rPr lang="en-US" sz="1600" dirty="0"/>
              <a:t> </a:t>
            </a:r>
            <a:r>
              <a:rPr lang="de-DE" sz="1600" dirty="0"/>
              <a:t>Nachweis der Elektron Anti Neutrinos  </a:t>
            </a:r>
            <a:endParaRPr lang="de-DE" dirty="0"/>
          </a:p>
        </p:txBody>
      </p:sp>
      <p:sp>
        <p:nvSpPr>
          <p:cNvPr id="13" name="Foliennummernplatzhalter 6"/>
          <p:cNvSpPr txBox="1">
            <a:spLocks/>
          </p:cNvSpPr>
          <p:nvPr/>
        </p:nvSpPr>
        <p:spPr>
          <a:xfrm>
            <a:off x="7740352" y="6356361"/>
            <a:ext cx="774998" cy="365125"/>
          </a:xfrm>
          <a:prstGeom prst="rect">
            <a:avLst/>
          </a:prstGeom>
        </p:spPr>
        <p:txBody>
          <a:bodyPr anchor="ctr" anchorCtr="0"/>
          <a:lstStyle>
            <a:defPPr>
              <a:defRPr lang="de-DE"/>
            </a:defPPr>
            <a:lvl1pPr marL="0" algn="r" defTabSz="914400" rtl="0" eaLnBrk="1" latinLnBrk="0" hangingPunct="1">
              <a:defRPr sz="12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EBA283-81CD-428D-9703-4AE41BDC50AA}" type="slidenum">
              <a:rPr lang="de-DE"/>
              <a:pPr/>
              <a:t>74</a:t>
            </a:fld>
            <a:endParaRPr lang="de-DE" dirty="0"/>
          </a:p>
        </p:txBody>
      </p:sp>
      <p:sp>
        <p:nvSpPr>
          <p:cNvPr id="14" name="Datumsplatzhalter 5"/>
          <p:cNvSpPr txBox="1">
            <a:spLocks/>
          </p:cNvSpPr>
          <p:nvPr/>
        </p:nvSpPr>
        <p:spPr>
          <a:xfrm>
            <a:off x="628650" y="6356361"/>
            <a:ext cx="991022"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rgbClr val="01347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srgbClr val="013476"/>
                </a:solidFill>
                <a:effectLst/>
                <a:uLnTx/>
                <a:uFillTx/>
                <a:latin typeface="Arial" panose="020B0604020202020204" pitchFamily="34" charset="0"/>
                <a:ea typeface="+mn-ea"/>
                <a:cs typeface="Arial" panose="020B0604020202020204" pitchFamily="34" charset="0"/>
              </a:rPr>
              <a:t>04.09.2017</a:t>
            </a:r>
          </a:p>
        </p:txBody>
      </p:sp>
      <p:sp>
        <p:nvSpPr>
          <p:cNvPr id="15" name="Fußzeilenplatzhalter 5"/>
          <p:cNvSpPr txBox="1">
            <a:spLocks/>
          </p:cNvSpPr>
          <p:nvPr/>
        </p:nvSpPr>
        <p:spPr>
          <a:xfrm>
            <a:off x="2123728" y="6356360"/>
            <a:ext cx="4855418"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rgbClr val="01347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srgbClr val="013476"/>
                </a:solidFill>
                <a:effectLst/>
                <a:uLnTx/>
                <a:uFillTx/>
                <a:latin typeface="Arial" panose="020B0604020202020204" pitchFamily="34" charset="0"/>
                <a:ea typeface="+mn-ea"/>
                <a:cs typeface="Arial" panose="020B0604020202020204" pitchFamily="34" charset="0"/>
              </a:rPr>
              <a:t>Forschung trifft Schule - Lehrerfortbildung Teilchenphysik - Ratingen</a:t>
            </a:r>
          </a:p>
        </p:txBody>
      </p:sp>
      <p:pic>
        <p:nvPicPr>
          <p:cNvPr id="16" name="Grafik 1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257312" y="4196027"/>
            <a:ext cx="2759665" cy="1897269"/>
          </a:xfrm>
          <a:prstGeom prst="rect">
            <a:avLst/>
          </a:prstGeom>
        </p:spPr>
      </p:pic>
      <p:pic>
        <p:nvPicPr>
          <p:cNvPr id="17" name="Grafik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006369" y="4204392"/>
            <a:ext cx="2589967" cy="1456856"/>
          </a:xfrm>
          <a:prstGeom prst="rect">
            <a:avLst/>
          </a:prstGeom>
        </p:spPr>
      </p:pic>
      <p:sp>
        <p:nvSpPr>
          <p:cNvPr id="12" name="Freihandform 11"/>
          <p:cNvSpPr/>
          <p:nvPr/>
        </p:nvSpPr>
        <p:spPr>
          <a:xfrm>
            <a:off x="2051720" y="6007336"/>
            <a:ext cx="1493753" cy="171920"/>
          </a:xfrm>
          <a:custGeom>
            <a:avLst/>
            <a:gdLst>
              <a:gd name="connsiteX0" fmla="*/ 1493753 w 1493753"/>
              <a:gd name="connsiteY0" fmla="*/ 104702 h 406166"/>
              <a:gd name="connsiteX1" fmla="*/ 711976 w 1493753"/>
              <a:gd name="connsiteY1" fmla="*/ 404849 h 406166"/>
              <a:gd name="connsiteX2" fmla="*/ 0 w 1493753"/>
              <a:gd name="connsiteY2" fmla="*/ 0 h 406166"/>
              <a:gd name="connsiteX3" fmla="*/ 0 w 1493753"/>
              <a:gd name="connsiteY3" fmla="*/ 0 h 406166"/>
            </a:gdLst>
            <a:ahLst/>
            <a:cxnLst>
              <a:cxn ang="0">
                <a:pos x="connsiteX0" y="connsiteY0"/>
              </a:cxn>
              <a:cxn ang="0">
                <a:pos x="connsiteX1" y="connsiteY1"/>
              </a:cxn>
              <a:cxn ang="0">
                <a:pos x="connsiteX2" y="connsiteY2"/>
              </a:cxn>
              <a:cxn ang="0">
                <a:pos x="connsiteX3" y="connsiteY3"/>
              </a:cxn>
            </a:cxnLst>
            <a:rect l="l" t="t" r="r" b="b"/>
            <a:pathLst>
              <a:path w="1493753" h="406166">
                <a:moveTo>
                  <a:pt x="1493753" y="104702"/>
                </a:moveTo>
                <a:cubicBezTo>
                  <a:pt x="1227344" y="263500"/>
                  <a:pt x="960935" y="422299"/>
                  <a:pt x="711976" y="404849"/>
                </a:cubicBezTo>
                <a:cubicBezTo>
                  <a:pt x="463017" y="387399"/>
                  <a:pt x="0" y="0"/>
                  <a:pt x="0" y="0"/>
                </a:cubicBezTo>
                <a:lnTo>
                  <a:pt x="0" y="0"/>
                </a:lnTo>
              </a:path>
            </a:pathLst>
          </a:custGeom>
          <a:noFill/>
          <a:ln w="28575">
            <a:solidFill>
              <a:srgbClr val="CDC301"/>
            </a:solidFill>
            <a:headEnd type="none"/>
            <a:tailEnd type="triangle" w="lg" len="lg"/>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
        <p:nvSpPr>
          <p:cNvPr id="7" name="Datumsplatzhalter 6">
            <a:extLst>
              <a:ext uri="{FF2B5EF4-FFF2-40B4-BE49-F238E27FC236}">
                <a16:creationId xmlns:a16="http://schemas.microsoft.com/office/drawing/2014/main" id="{2C94C90F-8466-4514-8E02-AFC39DCC4179}"/>
              </a:ext>
            </a:extLst>
          </p:cNvPr>
          <p:cNvSpPr>
            <a:spLocks noGrp="1"/>
          </p:cNvSpPr>
          <p:nvPr>
            <p:ph type="dt" sz="half" idx="2"/>
          </p:nvPr>
        </p:nvSpPr>
        <p:spPr/>
        <p:txBody>
          <a:bodyPr/>
          <a:lstStyle/>
          <a:p>
            <a:r>
              <a:rPr lang="de-DE"/>
              <a:t>04.10.2017</a:t>
            </a:r>
          </a:p>
        </p:txBody>
      </p:sp>
      <p:sp>
        <p:nvSpPr>
          <p:cNvPr id="8" name="Fußzeilenplatzhalter 7">
            <a:extLst>
              <a:ext uri="{FF2B5EF4-FFF2-40B4-BE49-F238E27FC236}">
                <a16:creationId xmlns:a16="http://schemas.microsoft.com/office/drawing/2014/main" id="{7F464F96-66B5-4B41-9F78-9FE0F6F8E9B7}"/>
              </a:ext>
            </a:extLst>
          </p:cNvPr>
          <p:cNvSpPr>
            <a:spLocks noGrp="1"/>
          </p:cNvSpPr>
          <p:nvPr>
            <p:ph type="ftr" sz="quarter" idx="3"/>
          </p:nvPr>
        </p:nvSpPr>
        <p:spPr/>
        <p:txBody>
          <a:bodyPr/>
          <a:lstStyle/>
          <a:p>
            <a:r>
              <a:rPr lang="de-DE"/>
              <a:t>Forschung trifft Schule - Lehrerfortbildung Teilchenphysik - Dillingen</a:t>
            </a:r>
            <a:endParaRPr lang="de-DE" dirty="0"/>
          </a:p>
        </p:txBody>
      </p:sp>
      <p:sp>
        <p:nvSpPr>
          <p:cNvPr id="9" name="Foliennummernplatzhalter 8">
            <a:extLst>
              <a:ext uri="{FF2B5EF4-FFF2-40B4-BE49-F238E27FC236}">
                <a16:creationId xmlns:a16="http://schemas.microsoft.com/office/drawing/2014/main" id="{C0FABD75-0D81-4DE3-A1E9-1264F9E611BF}"/>
              </a:ext>
            </a:extLst>
          </p:cNvPr>
          <p:cNvSpPr>
            <a:spLocks noGrp="1"/>
          </p:cNvSpPr>
          <p:nvPr>
            <p:ph type="sldNum" sz="quarter" idx="12"/>
          </p:nvPr>
        </p:nvSpPr>
        <p:spPr/>
        <p:txBody>
          <a:bodyPr/>
          <a:lstStyle/>
          <a:p>
            <a:fld id="{13EBA283-81CD-428D-9703-4AE41BDC50AA}" type="slidenum">
              <a:rPr lang="de-DE" smtClean="0"/>
              <a:pPr/>
              <a:t>74</a:t>
            </a:fld>
            <a:endParaRPr lang="de-DE"/>
          </a:p>
        </p:txBody>
      </p:sp>
    </p:spTree>
    <p:extLst>
      <p:ext uri="{BB962C8B-B14F-4D97-AF65-F5344CB8AC3E}">
        <p14:creationId xmlns:p14="http://schemas.microsoft.com/office/powerpoint/2010/main" val="3331473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16"/>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7"/>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12" grpId="0" animBg="1"/>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r>
              <a:rPr lang="de-DE" dirty="0"/>
              <a:t>„Umklappen“ von Linien</a:t>
            </a:r>
          </a:p>
        </p:txBody>
      </p:sp>
      <p:sp>
        <p:nvSpPr>
          <p:cNvPr id="3" name="Inhaltsplatzhalter 2"/>
          <p:cNvSpPr>
            <a:spLocks noGrp="1"/>
          </p:cNvSpPr>
          <p:nvPr>
            <p:ph type="body" idx="1"/>
          </p:nvPr>
        </p:nvSpPr>
        <p:spPr>
          <a:xfrm>
            <a:off x="971600" y="2060848"/>
            <a:ext cx="7538988" cy="3456384"/>
          </a:xfrm>
        </p:spPr>
        <p:txBody>
          <a:bodyPr>
            <a:normAutofit fontScale="77500" lnSpcReduction="20000"/>
          </a:bodyPr>
          <a:lstStyle/>
          <a:p>
            <a:pPr>
              <a:lnSpc>
                <a:spcPct val="110000"/>
              </a:lnSpc>
            </a:pPr>
            <a:r>
              <a:rPr lang="de-DE" sz="2000" dirty="0"/>
              <a:t>Atomphysik: K-Einfang eines Elektrons der K-Schale</a:t>
            </a:r>
          </a:p>
          <a:p>
            <a:pPr>
              <a:lnSpc>
                <a:spcPct val="110000"/>
              </a:lnSpc>
              <a:buNone/>
            </a:pPr>
            <a:r>
              <a:rPr lang="de-DE" sz="2400" dirty="0">
                <a:solidFill>
                  <a:srgbClr val="C00000"/>
                </a:solidFill>
              </a:rPr>
              <a:t>	</a:t>
            </a:r>
            <a:br>
              <a:rPr lang="de-DE" sz="2400" dirty="0">
                <a:solidFill>
                  <a:srgbClr val="C00000"/>
                </a:solidFill>
              </a:rPr>
            </a:br>
            <a:br>
              <a:rPr lang="de-DE" sz="2400" dirty="0">
                <a:solidFill>
                  <a:srgbClr val="C00000"/>
                </a:solidFill>
              </a:rPr>
            </a:br>
            <a:br>
              <a:rPr lang="de-DE" sz="2400" dirty="0">
                <a:solidFill>
                  <a:srgbClr val="C00000"/>
                </a:solidFill>
              </a:rPr>
            </a:br>
            <a:endParaRPr lang="de-DE" sz="2400" dirty="0"/>
          </a:p>
          <a:p>
            <a:pPr>
              <a:lnSpc>
                <a:spcPct val="110000"/>
              </a:lnSpc>
            </a:pPr>
            <a:r>
              <a:rPr lang="de-DE" sz="2000" dirty="0"/>
              <a:t>Erster Nachweis von (Anti-)</a:t>
            </a:r>
            <a:r>
              <a:rPr lang="de-DE" sz="2000" dirty="0" err="1"/>
              <a:t>neutrinos</a:t>
            </a:r>
            <a:r>
              <a:rPr lang="de-DE" sz="2000" dirty="0"/>
              <a:t> 1953</a:t>
            </a:r>
          </a:p>
          <a:p>
            <a:pPr>
              <a:lnSpc>
                <a:spcPct val="110000"/>
              </a:lnSpc>
              <a:buNone/>
            </a:pPr>
            <a:r>
              <a:rPr lang="de-DE" sz="2400" dirty="0">
                <a:solidFill>
                  <a:srgbClr val="C00000"/>
                </a:solidFill>
              </a:rPr>
              <a:t>	</a:t>
            </a:r>
            <a:br>
              <a:rPr lang="de-DE" sz="2400" dirty="0">
                <a:solidFill>
                  <a:srgbClr val="C00000"/>
                </a:solidFill>
              </a:rPr>
            </a:br>
            <a:br>
              <a:rPr lang="de-DE" sz="2400" dirty="0">
                <a:solidFill>
                  <a:srgbClr val="C00000"/>
                </a:solidFill>
              </a:rPr>
            </a:br>
            <a:endParaRPr lang="de-DE" sz="2400" dirty="0"/>
          </a:p>
          <a:p>
            <a:r>
              <a:rPr lang="de-DE" sz="2000" dirty="0">
                <a:latin typeface="Symbol" pitchFamily="18" charset="2"/>
              </a:rPr>
              <a:t>b</a:t>
            </a:r>
            <a:r>
              <a:rPr lang="de-DE" sz="2000" baseline="30000" dirty="0">
                <a:latin typeface="Symbol" pitchFamily="18" charset="2"/>
              </a:rPr>
              <a:t>+</a:t>
            </a:r>
            <a:r>
              <a:rPr lang="de-DE" sz="2000" dirty="0">
                <a:latin typeface="Symbol" pitchFamily="18" charset="2"/>
              </a:rPr>
              <a:t> </a:t>
            </a:r>
            <a:r>
              <a:rPr lang="de-DE" sz="2000" dirty="0"/>
              <a:t>und </a:t>
            </a:r>
            <a:r>
              <a:rPr lang="de-DE" sz="2000" dirty="0">
                <a:latin typeface="Symbol" pitchFamily="18" charset="2"/>
              </a:rPr>
              <a:t>b</a:t>
            </a:r>
            <a:r>
              <a:rPr lang="de-DE" sz="2000" baseline="30000" dirty="0">
                <a:latin typeface="Symbol" pitchFamily="18" charset="2"/>
              </a:rPr>
              <a:t>-</a:t>
            </a:r>
            <a:r>
              <a:rPr lang="de-DE" sz="2000" dirty="0"/>
              <a:t> - Umwandlungen von Kernen</a:t>
            </a:r>
          </a:p>
          <a:p>
            <a:pPr>
              <a:lnSpc>
                <a:spcPct val="110000"/>
              </a:lnSpc>
              <a:buNone/>
            </a:pPr>
            <a:r>
              <a:rPr lang="de-DE" sz="2400" dirty="0">
                <a:solidFill>
                  <a:srgbClr val="C00000"/>
                </a:solidFill>
              </a:rPr>
              <a:t>	</a:t>
            </a:r>
          </a:p>
          <a:p>
            <a:pPr>
              <a:lnSpc>
                <a:spcPct val="110000"/>
              </a:lnSpc>
              <a:buNone/>
            </a:pPr>
            <a:endParaRPr lang="en-US" dirty="0">
              <a:solidFill>
                <a:srgbClr val="C00000"/>
              </a:solidFill>
            </a:endParaRPr>
          </a:p>
          <a:p>
            <a:pPr>
              <a:lnSpc>
                <a:spcPct val="110000"/>
              </a:lnSpc>
              <a:buNone/>
            </a:pPr>
            <a:endParaRPr lang="de-DE" sz="2400" dirty="0"/>
          </a:p>
        </p:txBody>
      </p:sp>
      <p:pic>
        <p:nvPicPr>
          <p:cNvPr id="48" name="Grafik 4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59276" y="3713954"/>
            <a:ext cx="1653066" cy="929850"/>
          </a:xfrm>
          <a:prstGeom prst="rect">
            <a:avLst/>
          </a:prstGeom>
        </p:spPr>
      </p:pic>
      <p:pic>
        <p:nvPicPr>
          <p:cNvPr id="57" name="Grafik 5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33852" y="3853315"/>
            <a:ext cx="1691680" cy="951570"/>
          </a:xfrm>
          <a:prstGeom prst="rect">
            <a:avLst/>
          </a:prstGeom>
        </p:spPr>
      </p:pic>
      <p:pic>
        <p:nvPicPr>
          <p:cNvPr id="58" name="Grafik 5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259276" y="5045119"/>
            <a:ext cx="1802520" cy="1239233"/>
          </a:xfrm>
          <a:prstGeom prst="rect">
            <a:avLst/>
          </a:prstGeom>
        </p:spPr>
      </p:pic>
      <p:pic>
        <p:nvPicPr>
          <p:cNvPr id="59" name="Grafik 5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78431" y="5099098"/>
            <a:ext cx="1802521" cy="1239233"/>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763688" y="2470502"/>
            <a:ext cx="1832009" cy="1030506"/>
          </a:xfrm>
          <a:prstGeom prst="rect">
            <a:avLst/>
          </a:prstGeom>
        </p:spPr>
      </p:pic>
      <p:pic>
        <p:nvPicPr>
          <p:cNvPr id="5" name="Grafik 4"/>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192473" y="2423997"/>
            <a:ext cx="1786673" cy="1005003"/>
          </a:xfrm>
          <a:prstGeom prst="rect">
            <a:avLst/>
          </a:prstGeom>
        </p:spPr>
      </p:pic>
      <p:sp>
        <p:nvSpPr>
          <p:cNvPr id="13" name="Foliennummernplatzhalter 6"/>
          <p:cNvSpPr txBox="1">
            <a:spLocks/>
          </p:cNvSpPr>
          <p:nvPr/>
        </p:nvSpPr>
        <p:spPr>
          <a:xfrm>
            <a:off x="7740352" y="6356361"/>
            <a:ext cx="774998" cy="365125"/>
          </a:xfrm>
          <a:prstGeom prst="rect">
            <a:avLst/>
          </a:prstGeom>
        </p:spPr>
        <p:txBody>
          <a:bodyPr anchor="ctr" anchorCtr="0"/>
          <a:lstStyle>
            <a:defPPr>
              <a:defRPr lang="de-DE"/>
            </a:defPPr>
            <a:lvl1pPr marL="0" algn="r" defTabSz="914400" rtl="0" eaLnBrk="1" latinLnBrk="0" hangingPunct="1">
              <a:defRPr sz="1200" kern="1200">
                <a:solidFill>
                  <a:srgbClr val="002060"/>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13EBA283-81CD-428D-9703-4AE41BDC50AA}" type="slidenum">
              <a:rPr lang="de-DE"/>
              <a:pPr/>
              <a:t>75</a:t>
            </a:fld>
            <a:endParaRPr lang="de-DE" dirty="0"/>
          </a:p>
        </p:txBody>
      </p:sp>
      <p:sp>
        <p:nvSpPr>
          <p:cNvPr id="14" name="Datumsplatzhalter 5"/>
          <p:cNvSpPr txBox="1">
            <a:spLocks/>
          </p:cNvSpPr>
          <p:nvPr/>
        </p:nvSpPr>
        <p:spPr>
          <a:xfrm>
            <a:off x="628650" y="6356361"/>
            <a:ext cx="991022" cy="365125"/>
          </a:xfrm>
          <a:prstGeom prst="rect">
            <a:avLst/>
          </a:prstGeom>
        </p:spPr>
        <p:txBody>
          <a:bodyPr vert="horz" lIns="91440" tIns="45720" rIns="91440" bIns="45720" rtlCol="0" anchor="ctr"/>
          <a:lstStyle>
            <a:defPPr>
              <a:defRPr lang="de-DE"/>
            </a:defPPr>
            <a:lvl1pPr marL="0" algn="l" defTabSz="914400" rtl="0" eaLnBrk="1" latinLnBrk="0" hangingPunct="1">
              <a:defRPr sz="1200" kern="1200">
                <a:solidFill>
                  <a:srgbClr val="01347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srgbClr val="013476"/>
                </a:solidFill>
                <a:effectLst/>
                <a:uLnTx/>
                <a:uFillTx/>
                <a:latin typeface="Arial" panose="020B0604020202020204" pitchFamily="34" charset="0"/>
                <a:ea typeface="+mn-ea"/>
                <a:cs typeface="Arial" panose="020B0604020202020204" pitchFamily="34" charset="0"/>
              </a:rPr>
              <a:t>04.09.2017</a:t>
            </a:r>
          </a:p>
        </p:txBody>
      </p:sp>
      <p:sp>
        <p:nvSpPr>
          <p:cNvPr id="15" name="Fußzeilenplatzhalter 5"/>
          <p:cNvSpPr txBox="1">
            <a:spLocks/>
          </p:cNvSpPr>
          <p:nvPr/>
        </p:nvSpPr>
        <p:spPr>
          <a:xfrm>
            <a:off x="2123728" y="6356360"/>
            <a:ext cx="4855418" cy="365125"/>
          </a:xfrm>
          <a:prstGeom prst="rect">
            <a:avLst/>
          </a:prstGeom>
        </p:spPr>
        <p:txBody>
          <a:bodyPr vert="horz" lIns="91440" tIns="45720" rIns="91440" bIns="45720" rtlCol="0" anchor="ctr"/>
          <a:lstStyle>
            <a:defPPr>
              <a:defRPr lang="de-DE"/>
            </a:defPPr>
            <a:lvl1pPr marL="0" algn="ctr" defTabSz="914400" rtl="0" eaLnBrk="1" latinLnBrk="0" hangingPunct="1">
              <a:defRPr sz="1200" kern="1200">
                <a:solidFill>
                  <a:srgbClr val="013476"/>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de-DE" sz="1200" b="0" i="0" u="none" strike="noStrike" kern="1200" cap="none" spc="0" normalizeH="0" baseline="0" noProof="0">
                <a:ln>
                  <a:noFill/>
                </a:ln>
                <a:solidFill>
                  <a:srgbClr val="013476"/>
                </a:solidFill>
                <a:effectLst/>
                <a:uLnTx/>
                <a:uFillTx/>
                <a:latin typeface="Arial" panose="020B0604020202020204" pitchFamily="34" charset="0"/>
                <a:ea typeface="+mn-ea"/>
                <a:cs typeface="Arial" panose="020B0604020202020204" pitchFamily="34" charset="0"/>
              </a:rPr>
              <a:t>Forschung trifft Schule - Lehrerfortbildung Teilchenphysik - Ratingen</a:t>
            </a:r>
          </a:p>
        </p:txBody>
      </p:sp>
      <p:sp>
        <p:nvSpPr>
          <p:cNvPr id="9" name="Datumsplatzhalter 8">
            <a:extLst>
              <a:ext uri="{FF2B5EF4-FFF2-40B4-BE49-F238E27FC236}">
                <a16:creationId xmlns:a16="http://schemas.microsoft.com/office/drawing/2014/main" id="{7699EBB3-D8AA-40F6-A4A1-B22531299142}"/>
              </a:ext>
            </a:extLst>
          </p:cNvPr>
          <p:cNvSpPr>
            <a:spLocks noGrp="1"/>
          </p:cNvSpPr>
          <p:nvPr>
            <p:ph type="dt" sz="half" idx="2"/>
          </p:nvPr>
        </p:nvSpPr>
        <p:spPr/>
        <p:txBody>
          <a:bodyPr/>
          <a:lstStyle/>
          <a:p>
            <a:r>
              <a:rPr lang="de-DE"/>
              <a:t>04.10.2017</a:t>
            </a:r>
          </a:p>
        </p:txBody>
      </p:sp>
      <p:sp>
        <p:nvSpPr>
          <p:cNvPr id="10" name="Fußzeilenplatzhalter 9">
            <a:extLst>
              <a:ext uri="{FF2B5EF4-FFF2-40B4-BE49-F238E27FC236}">
                <a16:creationId xmlns:a16="http://schemas.microsoft.com/office/drawing/2014/main" id="{FB2F0520-9C55-4B27-A8D1-1A1DB6E1B817}"/>
              </a:ext>
            </a:extLst>
          </p:cNvPr>
          <p:cNvSpPr>
            <a:spLocks noGrp="1"/>
          </p:cNvSpPr>
          <p:nvPr>
            <p:ph type="ftr" sz="quarter" idx="3"/>
          </p:nvPr>
        </p:nvSpPr>
        <p:spPr/>
        <p:txBody>
          <a:bodyPr/>
          <a:lstStyle/>
          <a:p>
            <a:r>
              <a:rPr lang="de-DE"/>
              <a:t>Forschung trifft Schule - Lehrerfortbildung Teilchenphysik - Dillingen</a:t>
            </a:r>
            <a:endParaRPr lang="de-DE" dirty="0"/>
          </a:p>
        </p:txBody>
      </p:sp>
      <p:sp>
        <p:nvSpPr>
          <p:cNvPr id="11" name="Foliennummernplatzhalter 10">
            <a:extLst>
              <a:ext uri="{FF2B5EF4-FFF2-40B4-BE49-F238E27FC236}">
                <a16:creationId xmlns:a16="http://schemas.microsoft.com/office/drawing/2014/main" id="{42F8EA69-785F-47FB-8768-75CDA3B6ED0D}"/>
              </a:ext>
            </a:extLst>
          </p:cNvPr>
          <p:cNvSpPr>
            <a:spLocks noGrp="1"/>
          </p:cNvSpPr>
          <p:nvPr>
            <p:ph type="sldNum" sz="quarter" idx="12"/>
          </p:nvPr>
        </p:nvSpPr>
        <p:spPr/>
        <p:txBody>
          <a:bodyPr/>
          <a:lstStyle/>
          <a:p>
            <a:fld id="{13EBA283-81CD-428D-9703-4AE41BDC50AA}" type="slidenum">
              <a:rPr lang="de-DE" smtClean="0"/>
              <a:pPr/>
              <a:t>75</a:t>
            </a:fld>
            <a:endParaRPr lang="de-DE"/>
          </a:p>
        </p:txBody>
      </p:sp>
    </p:spTree>
    <p:extLst>
      <p:ext uri="{BB962C8B-B14F-4D97-AF65-F5344CB8AC3E}">
        <p14:creationId xmlns:p14="http://schemas.microsoft.com/office/powerpoint/2010/main" val="638684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3">
                                            <p:txEl>
                                              <p:pRg st="5" end="5"/>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5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5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noProof="0" dirty="0"/>
              <a:t>Zusammenfassung: Feynman-Diagramme</a:t>
            </a:r>
          </a:p>
        </p:txBody>
      </p:sp>
      <p:sp>
        <p:nvSpPr>
          <p:cNvPr id="6" name="Foliennummernplatzhalter 5"/>
          <p:cNvSpPr>
            <a:spLocks noGrp="1"/>
          </p:cNvSpPr>
          <p:nvPr>
            <p:ph type="sldNum" sz="quarter" idx="12"/>
          </p:nvPr>
        </p:nvSpPr>
        <p:spPr/>
        <p:txBody>
          <a:bodyPr/>
          <a:lstStyle/>
          <a:p>
            <a:fld id="{13EBA283-81CD-428D-9703-4AE41BDC50AA}" type="slidenum">
              <a:rPr lang="de-DE" smtClean="0"/>
              <a:pPr/>
              <a:t>76</a:t>
            </a:fld>
            <a:endParaRPr lang="de-DE"/>
          </a:p>
        </p:txBody>
      </p:sp>
      <p:sp>
        <p:nvSpPr>
          <p:cNvPr id="4" name="Textplatzhalter 3"/>
          <p:cNvSpPr>
            <a:spLocks noGrp="1"/>
          </p:cNvSpPr>
          <p:nvPr>
            <p:ph type="body" idx="1"/>
          </p:nvPr>
        </p:nvSpPr>
        <p:spPr/>
        <p:txBody>
          <a:bodyPr/>
          <a:lstStyle/>
          <a:p>
            <a:r>
              <a:rPr lang="de-DE" sz="2000" noProof="0" dirty="0"/>
              <a:t>Wechselwirkungen werden in der Teilchenphysik durch den Austausch von Botenteilchen beschrieben</a:t>
            </a:r>
          </a:p>
          <a:p>
            <a:r>
              <a:rPr lang="de-DE" sz="2000" noProof="0" dirty="0"/>
              <a:t>Wechselwirkungen werden mittels Feynman-Diagrammen dargestellt</a:t>
            </a:r>
          </a:p>
          <a:p>
            <a:pPr lvl="1"/>
            <a:r>
              <a:rPr lang="de-DE" sz="1800" noProof="0" dirty="0"/>
              <a:t>Diese können auch zur quantitativen Berechnung dienen </a:t>
            </a:r>
          </a:p>
          <a:p>
            <a:r>
              <a:rPr lang="de-DE" sz="2000" noProof="0" dirty="0"/>
              <a:t>Ein Feynman-Diagramm ist ein x-t-Diagramm </a:t>
            </a:r>
            <a:br>
              <a:rPr lang="de-DE" sz="2000" noProof="0" dirty="0"/>
            </a:br>
            <a:r>
              <a:rPr lang="de-DE" sz="2000" noProof="0" dirty="0"/>
              <a:t>(Zeitachse nach   rechts) </a:t>
            </a:r>
          </a:p>
          <a:p>
            <a:pPr lvl="1"/>
            <a:r>
              <a:rPr lang="de-DE" sz="1600" noProof="0" dirty="0"/>
              <a:t>Eine Vorstufe der Feynman-Diagramme ist das x-y-Diagramm</a:t>
            </a:r>
          </a:p>
          <a:p>
            <a:r>
              <a:rPr lang="de-DE" sz="2000" noProof="0" dirty="0"/>
              <a:t>Wechselwirkungen werden durch Vertices symbolisiert, an denen Teilchen emittiert, absorbiert, erzeugt oder vernichtet werden</a:t>
            </a:r>
          </a:p>
          <a:p>
            <a:endParaRPr lang="de-DE" noProof="0" dirty="0"/>
          </a:p>
        </p:txBody>
      </p:sp>
      <p:sp>
        <p:nvSpPr>
          <p:cNvPr id="5" name="Datumsplatzhalter 4"/>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398040098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8064896" cy="1325563"/>
          </a:xfrm>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77</a:t>
            </a:fld>
            <a:endParaRPr lang="de-DE"/>
          </a:p>
        </p:txBody>
      </p:sp>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a:off x="575556" y="4441808"/>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5028300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Ordnung der Elementarteilchen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78</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sz="1600" b="1" noProof="0" dirty="0"/>
                  <a:t>Materieteilchen</a:t>
                </a:r>
                <a:r>
                  <a:rPr lang="de-DE" sz="1600" noProof="0" dirty="0"/>
                  <a:t> der uns umgebenden Materie: </a:t>
                </a:r>
                <a14:m>
                  <m:oMath xmlns:m="http://schemas.openxmlformats.org/officeDocument/2006/math">
                    <m:r>
                      <m:rPr>
                        <m:sty m:val="p"/>
                      </m:rPr>
                      <a:rPr lang="de-DE" sz="1600" i="0" noProof="0">
                        <a:latin typeface="Cambria Math" panose="02040503050406030204" pitchFamily="18" charset="0"/>
                      </a:rPr>
                      <m:t>u</m:t>
                    </m:r>
                    <m:r>
                      <a:rPr lang="de-DE" sz="1600" i="0" noProof="0">
                        <a:latin typeface="Cambria Math" panose="02040503050406030204" pitchFamily="18" charset="0"/>
                      </a:rPr>
                      <m:t>, </m:t>
                    </m:r>
                    <m:r>
                      <m:rPr>
                        <m:sty m:val="p"/>
                      </m:rPr>
                      <a:rPr lang="de-DE" sz="1600" i="0" noProof="0">
                        <a:latin typeface="Cambria Math" panose="02040503050406030204" pitchFamily="18" charset="0"/>
                      </a:rPr>
                      <m:t>d</m:t>
                    </m:r>
                    <m:r>
                      <a:rPr lang="de-DE" sz="1600" i="0" noProof="0">
                        <a:latin typeface="Cambria Math" panose="02040503050406030204" pitchFamily="18" charset="0"/>
                      </a:rPr>
                      <m:t>, </m:t>
                    </m:r>
                    <m:sSup>
                      <m:sSupPr>
                        <m:ctrlPr>
                          <a:rPr lang="de-DE" sz="1600" i="1" noProof="0">
                            <a:latin typeface="Cambria Math" panose="02040503050406030204" pitchFamily="18" charset="0"/>
                          </a:rPr>
                        </m:ctrlPr>
                      </m:sSupPr>
                      <m:e>
                        <m:r>
                          <m:rPr>
                            <m:sty m:val="p"/>
                          </m:rPr>
                          <a:rPr lang="de-DE" sz="1600" i="0" noProof="0">
                            <a:latin typeface="Cambria Math" panose="02040503050406030204" pitchFamily="18" charset="0"/>
                          </a:rPr>
                          <m:t>e</m:t>
                        </m:r>
                      </m:e>
                      <m:sup>
                        <m:r>
                          <a:rPr lang="de-DE" sz="1600" i="0" noProof="0">
                            <a:latin typeface="Cambria Math" panose="02040503050406030204" pitchFamily="18" charset="0"/>
                          </a:rPr>
                          <m:t>−</m:t>
                        </m:r>
                      </m:sup>
                    </m:sSup>
                    <m:r>
                      <a:rPr lang="de-DE" sz="1600" i="0" noProof="0">
                        <a:latin typeface="Cambria Math" panose="02040503050406030204" pitchFamily="18" charset="0"/>
                      </a:rPr>
                      <m:t>, </m:t>
                    </m:r>
                    <m:sSub>
                      <m:sSubPr>
                        <m:ctrlPr>
                          <a:rPr lang="de-DE" sz="1600" i="1" noProof="0">
                            <a:latin typeface="Cambria Math" panose="02040503050406030204" pitchFamily="18" charset="0"/>
                          </a:rPr>
                        </m:ctrlPr>
                      </m:sSubPr>
                      <m:e>
                        <m:r>
                          <m:rPr>
                            <m:sty m:val="p"/>
                          </m:rPr>
                          <a:rPr lang="de-DE" sz="1600" i="0" noProof="0">
                            <a:latin typeface="Cambria Math" panose="02040503050406030204" pitchFamily="18" charset="0"/>
                          </a:rPr>
                          <m:t>ν</m:t>
                        </m:r>
                      </m:e>
                      <m:sub>
                        <m:r>
                          <m:rPr>
                            <m:sty m:val="p"/>
                          </m:rPr>
                          <a:rPr lang="de-DE" sz="1600" i="0" noProof="0">
                            <a:latin typeface="Cambria Math" panose="02040503050406030204" pitchFamily="18" charset="0"/>
                          </a:rPr>
                          <m:t>e</m:t>
                        </m:r>
                      </m:sub>
                    </m:sSub>
                  </m:oMath>
                </a14:m>
                <a:r>
                  <a:rPr lang="de-DE" sz="1600" noProof="0" dirty="0"/>
                  <a:t> </a:t>
                </a:r>
              </a:p>
              <a:p>
                <a:r>
                  <a:rPr lang="de-DE" sz="1600" noProof="0" dirty="0"/>
                  <a:t>1936: Entdeckung des Myons </a:t>
                </a:r>
                <a14:m>
                  <m:oMath xmlns:m="http://schemas.openxmlformats.org/officeDocument/2006/math">
                    <m:r>
                      <a:rPr lang="de-DE" sz="1600" i="0" noProof="0">
                        <a:latin typeface="Cambria Math" panose="02040503050406030204" pitchFamily="18" charset="0"/>
                      </a:rPr>
                      <m:t>µ</m:t>
                    </m:r>
                  </m:oMath>
                </a14:m>
                <a:r>
                  <a:rPr lang="de-DE" sz="1600" baseline="30000" noProof="0" dirty="0"/>
                  <a:t>-</a:t>
                </a:r>
                <a:r>
                  <a:rPr lang="de-DE" sz="1600" noProof="0" dirty="0"/>
                  <a:t> (Rabi: „</a:t>
                </a:r>
                <a:r>
                  <a:rPr lang="de-DE" sz="1600" noProof="0" dirty="0" err="1"/>
                  <a:t>who</a:t>
                </a:r>
                <a:r>
                  <a:rPr lang="de-DE" sz="1600" noProof="0" dirty="0"/>
                  <a:t> </a:t>
                </a:r>
                <a:r>
                  <a:rPr lang="de-DE" sz="1600" noProof="0" dirty="0" err="1"/>
                  <a:t>ordered</a:t>
                </a:r>
                <a:r>
                  <a:rPr lang="de-DE" sz="1600" noProof="0" dirty="0"/>
                  <a:t> </a:t>
                </a:r>
                <a:r>
                  <a:rPr lang="de-DE" sz="1600" noProof="0" dirty="0" err="1"/>
                  <a:t>that</a:t>
                </a:r>
                <a:r>
                  <a:rPr lang="de-DE" sz="1600" noProof="0" dirty="0"/>
                  <a:t>?“)</a:t>
                </a:r>
              </a:p>
              <a:p>
                <a:pPr lvl="1"/>
                <a:r>
                  <a:rPr lang="de-DE" sz="1400" noProof="0" dirty="0"/>
                  <a:t>Gleiche Ladungszahlen wie das Elektron, aber ~200 Mal schwerer </a:t>
                </a:r>
              </a:p>
              <a:p>
                <a:pPr lvl="2">
                  <a:buFont typeface="Wingdings" panose="05000000000000000000" pitchFamily="2" charset="2"/>
                  <a:buChar char="à"/>
                </a:pPr>
                <a:r>
                  <a:rPr lang="de-DE" sz="1200" noProof="0" dirty="0">
                    <a:sym typeface="Wingdings" panose="05000000000000000000" pitchFamily="2" charset="2"/>
                  </a:rPr>
                  <a:t> Schwere „Kopie“ des Elektrons</a:t>
                </a:r>
              </a:p>
              <a:p>
                <a:r>
                  <a:rPr lang="de-DE" sz="1600" noProof="0" dirty="0">
                    <a:sym typeface="Wingdings" panose="05000000000000000000" pitchFamily="2" charset="2"/>
                  </a:rPr>
                  <a:t>1961: Nachweis des Myon-Neutrinos </a:t>
                </a:r>
                <a14:m>
                  <m:oMath xmlns:m="http://schemas.openxmlformats.org/officeDocument/2006/math">
                    <m:sSub>
                      <m:sSubPr>
                        <m:ctrlPr>
                          <a:rPr lang="de-DE" sz="1600" i="1" noProof="0">
                            <a:latin typeface="Cambria Math" panose="02040503050406030204" pitchFamily="18" charset="0"/>
                          </a:rPr>
                        </m:ctrlPr>
                      </m:sSubPr>
                      <m:e>
                        <m:r>
                          <a:rPr lang="de-DE" sz="1600" i="1" noProof="0">
                            <a:latin typeface="Cambria Math" panose="02040503050406030204" pitchFamily="18" charset="0"/>
                          </a:rPr>
                          <m:t>𝜈</m:t>
                        </m:r>
                      </m:e>
                      <m:sub>
                        <m:r>
                          <a:rPr lang="de-DE" sz="1600" b="0" i="1" noProof="0" smtClean="0">
                            <a:latin typeface="Cambria Math" panose="02040503050406030204" pitchFamily="18" charset="0"/>
                          </a:rPr>
                          <m:t>µ</m:t>
                        </m:r>
                      </m:sub>
                    </m:sSub>
                  </m:oMath>
                </a14:m>
                <a:r>
                  <a:rPr lang="de-DE" sz="1600" noProof="0" dirty="0"/>
                  <a:t> </a:t>
                </a:r>
              </a:p>
              <a:p>
                <a:r>
                  <a:rPr lang="de-DE" sz="1600" noProof="0" dirty="0"/>
                  <a:t>1961: Postulierung von </a:t>
                </a:r>
                <a:r>
                  <a:rPr lang="de-DE" sz="1600" noProof="0" dirty="0" err="1"/>
                  <a:t>Up</a:t>
                </a:r>
                <a:r>
                  <a:rPr lang="de-DE" sz="1600" noProof="0" dirty="0"/>
                  <a:t>-, Down- und Strange-Quarks </a:t>
                </a:r>
              </a:p>
              <a:p>
                <a:r>
                  <a:rPr lang="de-DE" sz="1600" noProof="0" dirty="0"/>
                  <a:t>1964: Entdeckung des </a:t>
                </a:r>
                <a:r>
                  <a:rPr lang="de-DE" sz="1600" noProof="0" dirty="0">
                    <a:latin typeface="Symbol" panose="05050102010706020507" pitchFamily="18" charset="2"/>
                  </a:rPr>
                  <a:t>W</a:t>
                </a:r>
                <a:r>
                  <a:rPr lang="de-DE" sz="1600" baseline="30000" noProof="0" dirty="0">
                    <a:latin typeface="Symbol" panose="05050102010706020507" pitchFamily="18" charset="2"/>
                  </a:rPr>
                  <a:t>-</a:t>
                </a:r>
                <a:r>
                  <a:rPr lang="de-DE" sz="1600" noProof="0" dirty="0"/>
                  <a:t>(</a:t>
                </a:r>
                <a:r>
                  <a:rPr lang="de-DE" sz="1600" noProof="0" dirty="0" err="1"/>
                  <a:t>sss</a:t>
                </a:r>
                <a:r>
                  <a:rPr lang="de-DE" sz="1600" noProof="0" dirty="0"/>
                  <a:t>)</a:t>
                </a:r>
                <a:endParaRPr lang="de-DE" sz="1600" noProof="0" dirty="0">
                  <a:sym typeface="Wingdings" panose="05000000000000000000" pitchFamily="2" charset="2"/>
                </a:endParaRPr>
              </a:p>
              <a:p>
                <a:r>
                  <a:rPr lang="de-DE" sz="1600" noProof="0" dirty="0">
                    <a:sym typeface="Wingdings" panose="05000000000000000000" pitchFamily="2" charset="2"/>
                  </a:rPr>
                  <a:t>1975: Entdeckung des </a:t>
                </a:r>
                <a:r>
                  <a:rPr lang="de-DE" sz="1600" noProof="0" dirty="0" err="1">
                    <a:sym typeface="Wingdings" panose="05000000000000000000" pitchFamily="2" charset="2"/>
                  </a:rPr>
                  <a:t>Tauons</a:t>
                </a:r>
                <a:r>
                  <a:rPr lang="de-DE" sz="1600" noProof="0" dirty="0">
                    <a:sym typeface="Wingdings" panose="05000000000000000000" pitchFamily="2" charset="2"/>
                  </a:rPr>
                  <a:t>: schwere „Kopie“ des Myons</a:t>
                </a:r>
              </a:p>
              <a:p>
                <a:r>
                  <a:rPr lang="de-DE" sz="1600" noProof="0" dirty="0"/>
                  <a:t>1974-1994: weitere „schwere Kopien“ der </a:t>
                </a:r>
                <a:r>
                  <a:rPr lang="de-DE" sz="1600" noProof="0" dirty="0" err="1"/>
                  <a:t>Up</a:t>
                </a:r>
                <a:r>
                  <a:rPr lang="de-DE" sz="1600" noProof="0" dirty="0"/>
                  <a:t>- und Down-Quarks</a:t>
                </a:r>
              </a:p>
              <a:p>
                <a:pPr lvl="1"/>
                <a:r>
                  <a:rPr lang="de-DE" sz="1400" noProof="0" dirty="0"/>
                  <a:t>1974: </a:t>
                </a:r>
                <a:r>
                  <a:rPr lang="de-DE" sz="1400" noProof="0" dirty="0" err="1"/>
                  <a:t>Charm</a:t>
                </a:r>
                <a:endParaRPr lang="de-DE" sz="1400" noProof="0" dirty="0"/>
              </a:p>
              <a:p>
                <a:pPr lvl="1"/>
                <a:r>
                  <a:rPr lang="de-DE" sz="1400" noProof="0" dirty="0"/>
                  <a:t>1977: </a:t>
                </a:r>
                <a:r>
                  <a:rPr lang="de-DE" sz="1400" noProof="0" dirty="0" err="1"/>
                  <a:t>Bottom</a:t>
                </a:r>
                <a:endParaRPr lang="de-DE" sz="1400" noProof="0" dirty="0"/>
              </a:p>
              <a:p>
                <a:pPr lvl="1"/>
                <a:r>
                  <a:rPr lang="de-DE" sz="1400" noProof="0" dirty="0"/>
                  <a:t>1994: Top</a:t>
                </a:r>
              </a:p>
              <a:p>
                <a:r>
                  <a:rPr lang="de-DE" sz="1600" noProof="0" dirty="0">
                    <a:sym typeface="Wingdings" panose="05000000000000000000" pitchFamily="2" charset="2"/>
                  </a:rPr>
                  <a:t>2000: Nachweis des </a:t>
                </a:r>
                <a:r>
                  <a:rPr lang="de-DE" sz="1600" noProof="0" dirty="0" err="1">
                    <a:sym typeface="Wingdings" panose="05000000000000000000" pitchFamily="2" charset="2"/>
                  </a:rPr>
                  <a:t>Tauon</a:t>
                </a:r>
                <a:r>
                  <a:rPr lang="de-DE" sz="1600" noProof="0" dirty="0">
                    <a:sym typeface="Wingdings" panose="05000000000000000000" pitchFamily="2" charset="2"/>
                  </a:rPr>
                  <a:t>-Neutrinos </a:t>
                </a:r>
                <a14:m>
                  <m:oMath xmlns:m="http://schemas.openxmlformats.org/officeDocument/2006/math">
                    <m:sSub>
                      <m:sSubPr>
                        <m:ctrlPr>
                          <a:rPr lang="de-DE" sz="1600" i="1" noProof="0">
                            <a:latin typeface="Cambria Math" panose="02040503050406030204" pitchFamily="18" charset="0"/>
                          </a:rPr>
                        </m:ctrlPr>
                      </m:sSubPr>
                      <m:e>
                        <m:r>
                          <a:rPr lang="de-DE" sz="1600" i="1" noProof="0">
                            <a:latin typeface="Cambria Math" panose="02040503050406030204" pitchFamily="18" charset="0"/>
                          </a:rPr>
                          <m:t>𝜈</m:t>
                        </m:r>
                      </m:e>
                      <m:sub>
                        <m:r>
                          <m:rPr>
                            <m:nor/>
                          </m:rPr>
                          <a:rPr lang="de-DE" sz="1600" noProof="0">
                            <a:latin typeface="Symbol" panose="05050102010706020507" pitchFamily="18" charset="2"/>
                          </a:rPr>
                          <m:t>t</m:t>
                        </m:r>
                        <m:r>
                          <m:rPr>
                            <m:nor/>
                          </m:rPr>
                          <a:rPr lang="de-DE" sz="1600" noProof="0"/>
                          <m:t> </m:t>
                        </m:r>
                      </m:sub>
                    </m:sSub>
                  </m:oMath>
                </a14:m>
                <a:r>
                  <a:rPr lang="de-DE" noProof="0" dirty="0"/>
                  <a:t> 	 </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162" t="-1079" b="-5547"/>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spTree>
    <p:extLst>
      <p:ext uri="{BB962C8B-B14F-4D97-AF65-F5344CB8AC3E}">
        <p14:creationId xmlns:p14="http://schemas.microsoft.com/office/powerpoint/2010/main" val="2166296011"/>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„Teilchenzoo“ oder Ordnung?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79</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Entdeckung weiterer Teilchen</a:t>
                </a:r>
              </a:p>
              <a:p>
                <a:r>
                  <a:rPr lang="de-DE" noProof="0" dirty="0"/>
                  <a:t>ausschließlich „schwere Kopien“ der </a:t>
                </a:r>
                <a:r>
                  <a:rPr lang="de-DE" noProof="0" dirty="0" err="1"/>
                  <a:t>Up</a:t>
                </a:r>
                <a:r>
                  <a:rPr lang="de-DE" noProof="0" dirty="0"/>
                  <a:t>- und Down-Quarks sowie des Elektrons und des Elektron-Neutrinos</a:t>
                </a:r>
              </a:p>
              <a:p>
                <a:pPr lvl="1"/>
                <a:r>
                  <a:rPr lang="de-DE" noProof="0" dirty="0"/>
                  <a:t>Von jedem der leichten Materieteilchen (</a:t>
                </a:r>
                <a14:m>
                  <m:oMath xmlns:m="http://schemas.openxmlformats.org/officeDocument/2006/math">
                    <m:r>
                      <m:rPr>
                        <m:sty m:val="p"/>
                      </m:rPr>
                      <a:rPr lang="de-DE" i="0" noProof="0">
                        <a:latin typeface="Cambria Math" panose="02040503050406030204" pitchFamily="18" charset="0"/>
                      </a:rPr>
                      <m:t>u</m:t>
                    </m:r>
                    <m:r>
                      <a:rPr lang="de-DE" i="0" noProof="0">
                        <a:latin typeface="Cambria Math" panose="02040503050406030204" pitchFamily="18" charset="0"/>
                      </a:rPr>
                      <m:t>, </m:t>
                    </m:r>
                    <m:r>
                      <m:rPr>
                        <m:sty m:val="p"/>
                      </m:rPr>
                      <a:rPr lang="de-DE" i="0" noProof="0">
                        <a:latin typeface="Cambria Math" panose="02040503050406030204" pitchFamily="18" charset="0"/>
                      </a:rPr>
                      <m:t>d</m:t>
                    </m:r>
                    <m:r>
                      <a:rPr lang="de-DE" i="0" noProof="0">
                        <a:latin typeface="Cambria Math" panose="02040503050406030204" pitchFamily="18" charset="0"/>
                      </a:rPr>
                      <m:t>, </m:t>
                    </m:r>
                    <m:sSup>
                      <m:sSupPr>
                        <m:ctrlPr>
                          <a:rPr lang="de-DE" i="1" noProof="0">
                            <a:latin typeface="Cambria Math" panose="02040503050406030204" pitchFamily="18" charset="0"/>
                          </a:rPr>
                        </m:ctrlPr>
                      </m:sSupPr>
                      <m:e>
                        <m:r>
                          <m:rPr>
                            <m:sty m:val="p"/>
                          </m:rPr>
                          <a:rPr lang="de-DE" i="0" noProof="0">
                            <a:latin typeface="Cambria Math" panose="02040503050406030204" pitchFamily="18" charset="0"/>
                          </a:rPr>
                          <m:t>e</m:t>
                        </m:r>
                      </m:e>
                      <m:sup>
                        <m:r>
                          <a:rPr lang="de-DE" i="0" noProof="0">
                            <a:latin typeface="Cambria Math" panose="02040503050406030204" pitchFamily="18" charset="0"/>
                          </a:rPr>
                          <m:t>−</m:t>
                        </m:r>
                      </m:sup>
                    </m:sSup>
                    <m:r>
                      <a:rPr lang="de-DE" i="0" noProof="0">
                        <a:latin typeface="Cambria Math" panose="02040503050406030204" pitchFamily="18" charset="0"/>
                      </a:rPr>
                      <m:t>, </m:t>
                    </m:r>
                    <m:sSub>
                      <m:sSubPr>
                        <m:ctrlPr>
                          <a:rPr lang="de-DE" i="1" noProof="0">
                            <a:latin typeface="Cambria Math" panose="02040503050406030204" pitchFamily="18" charset="0"/>
                          </a:rPr>
                        </m:ctrlPr>
                      </m:sSubPr>
                      <m:e>
                        <m:r>
                          <m:rPr>
                            <m:sty m:val="p"/>
                          </m:rPr>
                          <a:rPr lang="de-DE" i="0" noProof="0">
                            <a:latin typeface="Cambria Math" panose="02040503050406030204" pitchFamily="18" charset="0"/>
                          </a:rPr>
                          <m:t>ν</m:t>
                        </m:r>
                      </m:e>
                      <m:sub>
                        <m:r>
                          <m:rPr>
                            <m:sty m:val="p"/>
                          </m:rPr>
                          <a:rPr lang="de-DE" i="0" noProof="0">
                            <a:latin typeface="Cambria Math" panose="02040503050406030204" pitchFamily="18" charset="0"/>
                          </a:rPr>
                          <m:t>e</m:t>
                        </m:r>
                      </m:sub>
                    </m:sSub>
                  </m:oMath>
                </a14:m>
                <a:r>
                  <a:rPr lang="de-DE" noProof="0" dirty="0"/>
                  <a:t>) gibt es je zwei Kopien, die größere Massen besitzen. </a:t>
                </a:r>
              </a:p>
              <a:p>
                <a:pPr marL="0" indent="0">
                  <a:buNone/>
                </a:pPr>
                <a:endParaRPr lang="de-DE" noProof="0" dirty="0"/>
              </a:p>
              <a:p>
                <a:r>
                  <a:rPr lang="de-DE" noProof="0" dirty="0"/>
                  <a:t>Wie lassen sich Teilchen ordnen?</a:t>
                </a:r>
              </a:p>
              <a:p>
                <a:r>
                  <a:rPr lang="de-DE" noProof="0" dirty="0"/>
                  <a:t>Gleiche Ladungen </a:t>
                </a:r>
                <a:r>
                  <a:rPr lang="de-DE" noProof="0" dirty="0">
                    <a:solidFill>
                      <a:srgbClr val="CDC301"/>
                    </a:solidFill>
                  </a:rPr>
                  <a:t>↔</a:t>
                </a:r>
                <a:r>
                  <a:rPr lang="de-DE" noProof="0" dirty="0"/>
                  <a:t> Gleiche Eigenschaften</a:t>
                </a: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t="-2003" r="-647"/>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spTree>
    <p:extLst>
      <p:ext uri="{BB962C8B-B14F-4D97-AF65-F5344CB8AC3E}">
        <p14:creationId xmlns:p14="http://schemas.microsoft.com/office/powerpoint/2010/main" val="28102714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noProof="0" dirty="0"/>
              <a:t>Das Standardmodell der Teilchenphysik</a:t>
            </a:r>
          </a:p>
        </p:txBody>
      </p:sp>
      <p:sp>
        <p:nvSpPr>
          <p:cNvPr id="8" name="Foliennummernplatzhalter 7"/>
          <p:cNvSpPr>
            <a:spLocks noGrp="1"/>
          </p:cNvSpPr>
          <p:nvPr>
            <p:ph type="sldNum" sz="quarter" idx="12"/>
          </p:nvPr>
        </p:nvSpPr>
        <p:spPr/>
        <p:txBody>
          <a:bodyPr/>
          <a:lstStyle/>
          <a:p>
            <a:fld id="{13EBA283-81CD-428D-9703-4AE41BDC50AA}" type="slidenum">
              <a:rPr lang="de-DE" smtClean="0"/>
              <a:pPr/>
              <a:t>8</a:t>
            </a:fld>
            <a:endParaRPr lang="de-DE" dirty="0"/>
          </a:p>
        </p:txBody>
      </p:sp>
      <p:sp>
        <p:nvSpPr>
          <p:cNvPr id="4" name="Text Placeholder 3"/>
          <p:cNvSpPr>
            <a:spLocks noGrp="1"/>
          </p:cNvSpPr>
          <p:nvPr>
            <p:ph type="body" idx="1"/>
          </p:nvPr>
        </p:nvSpPr>
        <p:spPr>
          <a:xfrm>
            <a:off x="971600" y="1700808"/>
            <a:ext cx="7538988" cy="4316845"/>
          </a:xfrm>
        </p:spPr>
        <p:txBody>
          <a:bodyPr/>
          <a:lstStyle/>
          <a:p>
            <a:r>
              <a:rPr lang="de-DE" noProof="0" dirty="0"/>
              <a:t>Das Standardmodell</a:t>
            </a:r>
          </a:p>
          <a:p>
            <a:pPr lvl="1"/>
            <a:r>
              <a:rPr lang="de-DE" dirty="0"/>
              <a:t>Elegantes Theoriegebäude („Quantenfeldtheorie“)</a:t>
            </a:r>
            <a:br>
              <a:rPr lang="de-DE" dirty="0"/>
            </a:br>
            <a:r>
              <a:rPr lang="de-DE" dirty="0"/>
              <a:t>mit großer Vorhersagekraft angereichert mit</a:t>
            </a:r>
            <a:br>
              <a:rPr lang="de-DE" dirty="0"/>
            </a:br>
            <a:r>
              <a:rPr lang="de-DE" dirty="0"/>
              <a:t>experimentellen Erkenntnissen</a:t>
            </a:r>
          </a:p>
          <a:p>
            <a:pPr lvl="1"/>
            <a:r>
              <a:rPr lang="de-DE" dirty="0"/>
              <a:t>Grundlage: Fundamentale Symmetrien (lokale Eichsymmetrien)</a:t>
            </a:r>
          </a:p>
          <a:p>
            <a:pPr lvl="1"/>
            <a:r>
              <a:rPr lang="de-DE" dirty="0"/>
              <a:t>Beschreibt alle bekannten Wechselwirkungen auf Teilchenebene </a:t>
            </a:r>
          </a:p>
          <a:p>
            <a:pPr lvl="1"/>
            <a:r>
              <a:rPr lang="de-DE" dirty="0"/>
              <a:t>Wurde </a:t>
            </a:r>
            <a:r>
              <a:rPr lang="de-DE" noProof="0" dirty="0"/>
              <a:t>1960er und 1970er Jahren entwickelt. Seitdem in zahlreichen Experimenten überprüft und bestätigt</a:t>
            </a:r>
          </a:p>
          <a:p>
            <a:pPr lvl="1"/>
            <a:endParaRPr lang="de-DE" noProof="0" dirty="0"/>
          </a:p>
        </p:txBody>
      </p:sp>
      <p:sp>
        <p:nvSpPr>
          <p:cNvPr id="6" name="Datumsplatzhalter 5"/>
          <p:cNvSpPr>
            <a:spLocks noGrp="1"/>
          </p:cNvSpPr>
          <p:nvPr>
            <p:ph type="dt" sz="half" idx="2"/>
          </p:nvPr>
        </p:nvSpPr>
        <p:spPr/>
        <p:txBody>
          <a:bodyPr/>
          <a:lstStyle/>
          <a:p>
            <a:r>
              <a:rPr lang="de-DE"/>
              <a:t>04.10.2017</a:t>
            </a:r>
            <a:endParaRPr lang="de-DE" dirty="0"/>
          </a:p>
        </p:txBody>
      </p:sp>
      <p:sp>
        <p:nvSpPr>
          <p:cNvPr id="5" name="Footer Placeholder 4"/>
          <p:cNvSpPr>
            <a:spLocks noGrp="1"/>
          </p:cNvSpPr>
          <p:nvPr>
            <p:ph type="ftr" sz="quarter" idx="3"/>
          </p:nvPr>
        </p:nvSpPr>
        <p:spPr/>
        <p:txBody>
          <a:bodyPr/>
          <a:lstStyle/>
          <a:p>
            <a:r>
              <a:rPr lang="de-DE"/>
              <a:t>Forschung trifft Schule - Lehrerfortbildung Teilchenphysik - Dillingen</a:t>
            </a:r>
            <a:endParaRPr lang="de-DE" dirty="0"/>
          </a:p>
        </p:txBody>
      </p:sp>
    </p:spTree>
    <p:extLst>
      <p:ext uri="{BB962C8B-B14F-4D97-AF65-F5344CB8AC3E}">
        <p14:creationId xmlns:p14="http://schemas.microsoft.com/office/powerpoint/2010/main" val="4224399163"/>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Anordnung von Teilchen in Generationen</a:t>
            </a:r>
          </a:p>
        </p:txBody>
      </p:sp>
      <p:sp>
        <p:nvSpPr>
          <p:cNvPr id="9" name="Foliennummernplatzhalter 8"/>
          <p:cNvSpPr>
            <a:spLocks noGrp="1"/>
          </p:cNvSpPr>
          <p:nvPr>
            <p:ph type="sldNum" sz="quarter" idx="12"/>
          </p:nvPr>
        </p:nvSpPr>
        <p:spPr/>
        <p:txBody>
          <a:bodyPr/>
          <a:lstStyle/>
          <a:p>
            <a:fld id="{13EBA283-81CD-428D-9703-4AE41BDC50AA}" type="slidenum">
              <a:rPr lang="de-DE" smtClean="0"/>
              <a:pPr/>
              <a:t>80</a:t>
            </a:fld>
            <a:endParaRPr lang="de-DE"/>
          </a:p>
        </p:txBody>
      </p:sp>
      <p:sp>
        <p:nvSpPr>
          <p:cNvPr id="3" name="Textplatzhalter 2"/>
          <p:cNvSpPr>
            <a:spLocks noGrp="1"/>
          </p:cNvSpPr>
          <p:nvPr>
            <p:ph type="body" idx="1"/>
          </p:nvPr>
        </p:nvSpPr>
        <p:spPr/>
        <p:txBody>
          <a:bodyPr/>
          <a:lstStyle/>
          <a:p>
            <a:endParaRPr lang="de-DE"/>
          </a:p>
        </p:txBody>
      </p:sp>
      <p:sp>
        <p:nvSpPr>
          <p:cNvPr id="8" name="Datumsplatzhalter 7"/>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pic>
        <p:nvPicPr>
          <p:cNvPr id="10" name="Grafik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8989" y="1916832"/>
            <a:ext cx="7997507" cy="3966764"/>
          </a:xfrm>
          <a:prstGeom prst="rect">
            <a:avLst/>
          </a:prstGeom>
        </p:spPr>
      </p:pic>
    </p:spTree>
    <p:extLst>
      <p:ext uri="{BB962C8B-B14F-4D97-AF65-F5344CB8AC3E}">
        <p14:creationId xmlns:p14="http://schemas.microsoft.com/office/powerpoint/2010/main" val="1214862282"/>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Ordnungsschema: </a:t>
            </a:r>
            <a:br>
              <a:rPr lang="de-DE" noProof="0" dirty="0"/>
            </a:br>
            <a:r>
              <a:rPr lang="de-DE" noProof="0" dirty="0"/>
              <a:t>Analogie zum Periodensystem</a:t>
            </a:r>
          </a:p>
        </p:txBody>
      </p:sp>
      <p:sp>
        <p:nvSpPr>
          <p:cNvPr id="9" name="Foliennummernplatzhalter 8"/>
          <p:cNvSpPr>
            <a:spLocks noGrp="1"/>
          </p:cNvSpPr>
          <p:nvPr>
            <p:ph type="sldNum" sz="quarter" idx="12"/>
          </p:nvPr>
        </p:nvSpPr>
        <p:spPr/>
        <p:txBody>
          <a:bodyPr/>
          <a:lstStyle/>
          <a:p>
            <a:fld id="{13EBA283-81CD-428D-9703-4AE41BDC50AA}" type="slidenum">
              <a:rPr lang="de-DE" smtClean="0"/>
              <a:pPr/>
              <a:t>81</a:t>
            </a:fld>
            <a:endParaRPr lang="de-DE"/>
          </a:p>
        </p:txBody>
      </p:sp>
      <p:sp>
        <p:nvSpPr>
          <p:cNvPr id="11" name="Textplatzhalter 10"/>
          <p:cNvSpPr>
            <a:spLocks noGrp="1"/>
          </p:cNvSpPr>
          <p:nvPr>
            <p:ph type="body" idx="1"/>
          </p:nvPr>
        </p:nvSpPr>
        <p:spPr>
          <a:xfrm>
            <a:off x="971600" y="2060848"/>
            <a:ext cx="5832648" cy="3956805"/>
          </a:xfrm>
        </p:spPr>
        <p:txBody>
          <a:bodyPr/>
          <a:lstStyle/>
          <a:p>
            <a:r>
              <a:rPr lang="de-DE" noProof="0" dirty="0"/>
              <a:t>Teilchen sind nach Ladungen geordnet </a:t>
            </a:r>
            <a:br>
              <a:rPr lang="de-DE" noProof="0" dirty="0"/>
            </a:br>
            <a:r>
              <a:rPr lang="de-DE" noProof="0" dirty="0"/>
              <a:t>analog den chemischen Elementen </a:t>
            </a:r>
            <a:br>
              <a:rPr lang="de-DE" noProof="0" dirty="0"/>
            </a:br>
            <a:r>
              <a:rPr lang="de-DE" noProof="0" dirty="0"/>
              <a:t>in die Hauptgruppen </a:t>
            </a:r>
          </a:p>
          <a:p>
            <a:r>
              <a:rPr lang="de-DE" noProof="0" dirty="0"/>
              <a:t>Im PSE sind die chemischen Elemente </a:t>
            </a:r>
            <a:br>
              <a:rPr lang="de-DE" noProof="0" dirty="0"/>
            </a:br>
            <a:r>
              <a:rPr lang="de-DE" noProof="0" dirty="0"/>
              <a:t>innerhalb einer Hauptgruppe von oben </a:t>
            </a:r>
            <a:br>
              <a:rPr lang="de-DE" noProof="0" dirty="0"/>
            </a:br>
            <a:r>
              <a:rPr lang="de-DE" noProof="0" dirty="0"/>
              <a:t>nach unten nach ihrer Masse aufsteigen geordnet</a:t>
            </a:r>
          </a:p>
        </p:txBody>
      </p:sp>
      <p:sp>
        <p:nvSpPr>
          <p:cNvPr id="8" name="Datumsplatzhalter 7"/>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sp>
        <p:nvSpPr>
          <p:cNvPr id="10" name="Inhaltsplatzhalter 8"/>
          <p:cNvSpPr txBox="1">
            <a:spLocks/>
          </p:cNvSpPr>
          <p:nvPr/>
        </p:nvSpPr>
        <p:spPr>
          <a:xfrm>
            <a:off x="861764" y="4293095"/>
            <a:ext cx="5438428" cy="2063263"/>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en-US" sz="2000">
              <a:latin typeface="Arial" panose="020B0604020202020204" pitchFamily="34" charset="0"/>
              <a:cs typeface="Arial" panose="020B0604020202020204" pitchFamily="34" charset="0"/>
            </a:endParaRPr>
          </a:p>
        </p:txBody>
      </p:sp>
      <p:pic>
        <p:nvPicPr>
          <p:cNvPr id="3" name="Grafik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3325" y="4628626"/>
            <a:ext cx="2082642" cy="1579935"/>
          </a:xfrm>
          <a:prstGeom prst="rect">
            <a:avLst/>
          </a:prstGeom>
        </p:spPr>
      </p:pic>
      <p:pic>
        <p:nvPicPr>
          <p:cNvPr id="12" name="Grafik 1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06751" y="1484784"/>
            <a:ext cx="3865849" cy="1917461"/>
          </a:xfrm>
          <a:prstGeom prst="rect">
            <a:avLst/>
          </a:prstGeom>
          <a:scene3d>
            <a:camera prst="orthographicFront">
              <a:rot lat="0" lon="0" rev="16200000"/>
            </a:camera>
            <a:lightRig rig="threePt" dir="t"/>
          </a:scene3d>
        </p:spPr>
      </p:pic>
    </p:spTree>
    <p:extLst>
      <p:ext uri="{BB962C8B-B14F-4D97-AF65-F5344CB8AC3E}">
        <p14:creationId xmlns:p14="http://schemas.microsoft.com/office/powerpoint/2010/main" val="1389964123"/>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8064896" cy="1325563"/>
          </a:xfrm>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82</a:t>
            </a:fld>
            <a:endParaRPr lang="de-DE"/>
          </a:p>
        </p:txBody>
      </p:sp>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
        <p:nvSpPr>
          <p:cNvPr id="3" name="Rechteck 2"/>
          <p:cNvSpPr/>
          <p:nvPr/>
        </p:nvSpPr>
        <p:spPr>
          <a:xfrm rot="19172122">
            <a:off x="1276624" y="2864759"/>
            <a:ext cx="2520280" cy="1320353"/>
          </a:xfrm>
          <a:prstGeom prst="rect">
            <a:avLst/>
          </a:prstGeom>
          <a:noFill/>
          <a:ln w="38100">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extLst>
      <p:ext uri="{BB962C8B-B14F-4D97-AF65-F5344CB8AC3E}">
        <p14:creationId xmlns:p14="http://schemas.microsoft.com/office/powerpoint/2010/main" val="13860065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Teilchenumwandlungen als Schlüssel zur Ordnung</a:t>
            </a:r>
          </a:p>
        </p:txBody>
      </p:sp>
      <p:sp>
        <p:nvSpPr>
          <p:cNvPr id="9" name="Foliennummernplatzhalter 8"/>
          <p:cNvSpPr>
            <a:spLocks noGrp="1"/>
          </p:cNvSpPr>
          <p:nvPr>
            <p:ph type="sldNum" sz="quarter" idx="12"/>
          </p:nvPr>
        </p:nvSpPr>
        <p:spPr/>
        <p:txBody>
          <a:bodyPr/>
          <a:lstStyle/>
          <a:p>
            <a:fld id="{13EBA283-81CD-428D-9703-4AE41BDC50AA}" type="slidenum">
              <a:rPr lang="de-DE" smtClean="0"/>
              <a:pPr/>
              <a:t>83</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Schwache Wechselwirkung</a:t>
                </a:r>
              </a:p>
              <a:p>
                <a:pPr lvl="1"/>
                <a:r>
                  <a:rPr lang="de-DE" noProof="0" dirty="0"/>
                  <a:t>Nur bestimmte Paare von Teilchen beteiligt</a:t>
                </a:r>
              </a:p>
              <a:p>
                <a:pPr lvl="1"/>
                <a:r>
                  <a:rPr lang="de-DE" noProof="0" dirty="0"/>
                  <a:t>Unterscheiden sich in schwacher Ladungszahl </a:t>
                </a:r>
                <a14:m>
                  <m:oMath xmlns:m="http://schemas.openxmlformats.org/officeDocument/2006/math">
                    <m:r>
                      <a:rPr lang="de-DE" i="1" noProof="0">
                        <a:latin typeface="Cambria Math" panose="02040503050406030204" pitchFamily="18" charset="0"/>
                      </a:rPr>
                      <m:t>𝐼</m:t>
                    </m:r>
                  </m:oMath>
                </a14:m>
                <a:r>
                  <a:rPr lang="de-DE" noProof="0" dirty="0"/>
                  <a:t> und in elektrischer Ladungszahl </a:t>
                </a:r>
                <a14:m>
                  <m:oMath xmlns:m="http://schemas.openxmlformats.org/officeDocument/2006/math">
                    <m:r>
                      <a:rPr lang="de-DE" b="0" i="1" noProof="0" smtClean="0">
                        <a:latin typeface="Cambria Math" panose="02040503050406030204" pitchFamily="18" charset="0"/>
                      </a:rPr>
                      <m:t>𝑍</m:t>
                    </m:r>
                  </m:oMath>
                </a14:m>
                <a:r>
                  <a:rPr lang="de-DE" noProof="0" dirty="0"/>
                  <a:t> immer genau um Betrag 1</a:t>
                </a:r>
              </a:p>
              <a:p>
                <a:pPr lvl="1"/>
                <a:r>
                  <a:rPr lang="de-DE" b="1" noProof="0" dirty="0"/>
                  <a:t>Dupletts</a:t>
                </a:r>
                <a:r>
                  <a:rPr lang="de-DE" noProof="0" dirty="0"/>
                  <a:t> bezüglich der schwachen Ladung</a:t>
                </a:r>
              </a:p>
              <a:p>
                <a14:m>
                  <m:oMath xmlns:m="http://schemas.openxmlformats.org/officeDocument/2006/math">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r>
                                <m:rPr>
                                  <m:sty m:val="p"/>
                                </m:rPr>
                                <a:rPr lang="de-DE" i="0" noProof="0">
                                  <a:latin typeface="Cambria Math" panose="02040503050406030204" pitchFamily="18" charset="0"/>
                                </a:rPr>
                                <m:t>u</m:t>
                              </m:r>
                            </m:e>
                          </m:mr>
                          <m:mr>
                            <m:e>
                              <m:r>
                                <m:rPr>
                                  <m:sty m:val="p"/>
                                </m:rPr>
                                <a:rPr lang="de-DE" i="0" noProof="0">
                                  <a:latin typeface="Cambria Math" panose="02040503050406030204" pitchFamily="18" charset="0"/>
                                </a:rPr>
                                <m:t>d</m:t>
                              </m:r>
                            </m:e>
                          </m:mr>
                        </m:m>
                      </m:e>
                    </m:d>
                    <m:r>
                      <a:rPr lang="de-DE" noProof="0">
                        <a:latin typeface="Cambria Math" panose="02040503050406030204" pitchFamily="18" charset="0"/>
                      </a:rPr>
                      <m:t> </m:t>
                    </m:r>
                    <m:m>
                      <m:mPr>
                        <m:mcs>
                          <m:mc>
                            <m:mcPr>
                              <m:count m:val="1"/>
                              <m:mcJc m:val="center"/>
                            </m:mcPr>
                          </m:mc>
                        </m:mcs>
                        <m:ctrlPr>
                          <a:rPr lang="de-DE" i="1" noProof="0">
                            <a:latin typeface="Cambria Math" panose="02040503050406030204" pitchFamily="18" charset="0"/>
                          </a:rPr>
                        </m:ctrlPr>
                      </m:mPr>
                      <m:mr>
                        <m:e>
                          <m:r>
                            <a:rPr lang="de-DE" i="1" noProof="0">
                              <a:latin typeface="Cambria Math" panose="02040503050406030204" pitchFamily="18" charset="0"/>
                            </a:rPr>
                            <m:t>𝐼</m:t>
                          </m:r>
                          <m:r>
                            <a:rPr lang="de-DE" i="1" noProof="0">
                              <a:latin typeface="Cambria Math" panose="02040503050406030204" pitchFamily="18" charset="0"/>
                            </a:rPr>
                            <m:t>=</m:t>
                          </m:r>
                          <m:r>
                            <a:rPr lang="de-DE" noProof="0">
                              <a:latin typeface="Cambria Math" panose="02040503050406030204" pitchFamily="18" charset="0"/>
                            </a:rPr>
                            <m:t>+</m:t>
                          </m:r>
                          <m:r>
                            <m:rPr>
                              <m:nor/>
                            </m:rPr>
                            <a:rPr lang="de-DE" noProof="0"/>
                            <m:t>1/2</m:t>
                          </m:r>
                          <m:r>
                            <a:rPr lang="de-DE" noProof="0">
                              <a:latin typeface="Cambria Math" panose="02040503050406030204" pitchFamily="18" charset="0"/>
                            </a:rPr>
                            <m:t> </m:t>
                          </m:r>
                        </m:e>
                      </m:mr>
                      <m:mr>
                        <m:e>
                          <m:r>
                            <a:rPr lang="de-DE" i="1" noProof="0">
                              <a:latin typeface="Cambria Math" panose="02040503050406030204" pitchFamily="18" charset="0"/>
                            </a:rPr>
                            <m:t>𝐼</m:t>
                          </m:r>
                          <m:r>
                            <a:rPr lang="de-DE" i="1" noProof="0">
                              <a:latin typeface="Cambria Math" panose="02040503050406030204" pitchFamily="18" charset="0"/>
                            </a:rPr>
                            <m:t>=−</m:t>
                          </m:r>
                          <m:r>
                            <m:rPr>
                              <m:nor/>
                            </m:rPr>
                            <a:rPr lang="de-DE" noProof="0"/>
                            <m:t>1/2</m:t>
                          </m:r>
                        </m:e>
                      </m:mr>
                    </m:m>
                    <m:m>
                      <m:mPr>
                        <m:mcs>
                          <m:mc>
                            <m:mcPr>
                              <m:count m:val="1"/>
                              <m:mcJc m:val="center"/>
                            </m:mcPr>
                          </m:mc>
                        </m:mcs>
                        <m:ctrlPr>
                          <a:rPr lang="de-DE" i="1" noProof="0">
                            <a:latin typeface="Cambria Math" panose="02040503050406030204" pitchFamily="18" charset="0"/>
                          </a:rPr>
                        </m:ctrlPr>
                      </m:mPr>
                      <m:mr>
                        <m:e>
                          <m:r>
                            <a:rPr lang="de-DE" noProof="0">
                              <a:latin typeface="Cambria Math" panose="02040503050406030204" pitchFamily="18" charset="0"/>
                            </a:rPr>
                            <m:t> </m:t>
                          </m:r>
                          <m:r>
                            <a:rPr lang="de-DE" b="0" i="1" noProof="0" smtClean="0">
                              <a:latin typeface="Cambria Math" panose="02040503050406030204" pitchFamily="18" charset="0"/>
                            </a:rPr>
                            <m:t>𝑍</m:t>
                          </m:r>
                          <m:r>
                            <a:rPr lang="de-DE" noProof="0">
                              <a:latin typeface="Cambria Math" panose="02040503050406030204" pitchFamily="18" charset="0"/>
                            </a:rPr>
                            <m:t>= +</m:t>
                          </m:r>
                          <m:r>
                            <m:rPr>
                              <m:nor/>
                            </m:rPr>
                            <a:rPr lang="de-DE" noProof="0"/>
                            <m:t>2/3</m:t>
                          </m:r>
                        </m:e>
                      </m:mr>
                      <m:mr>
                        <m:e>
                          <m:r>
                            <a:rPr lang="de-DE" noProof="0">
                              <a:latin typeface="Cambria Math" panose="02040503050406030204" pitchFamily="18" charset="0"/>
                            </a:rPr>
                            <m:t> </m:t>
                          </m:r>
                          <m:r>
                            <a:rPr lang="de-DE" b="0" i="1" noProof="0" smtClean="0">
                              <a:latin typeface="Cambria Math" panose="02040503050406030204" pitchFamily="18" charset="0"/>
                            </a:rPr>
                            <m:t>𝑍</m:t>
                          </m:r>
                          <m:r>
                            <a:rPr lang="de-DE" noProof="0">
                              <a:latin typeface="Cambria Math" panose="02040503050406030204" pitchFamily="18" charset="0"/>
                            </a:rPr>
                            <m:t>= </m:t>
                          </m:r>
                          <m:r>
                            <a:rPr lang="de-DE" i="1" noProof="0">
                              <a:latin typeface="Cambria Math" panose="02040503050406030204" pitchFamily="18" charset="0"/>
                            </a:rPr>
                            <m:t>−</m:t>
                          </m:r>
                          <m:r>
                            <m:rPr>
                              <m:nor/>
                            </m:rPr>
                            <a:rPr lang="de-DE" noProof="0"/>
                            <m:t>1/3</m:t>
                          </m:r>
                        </m:e>
                      </m:mr>
                    </m:m>
                  </m:oMath>
                </a14:m>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3"/>
                <a:stretch>
                  <a:fillRect l="-808" t="-2003"/>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pic>
        <p:nvPicPr>
          <p:cNvPr id="7" name="Bild 10" descr="C:\Users\Bernadette\Desktop\AG1 AG2\Abbildungen\Beta-Minus-Umwandlung.png"/>
          <p:cNvPicPr/>
          <p:nvPr/>
        </p:nvPicPr>
        <p:blipFill>
          <a:blip r:embed="rId4" cstate="print"/>
          <a:stretch>
            <a:fillRect/>
          </a:stretch>
        </p:blipFill>
        <p:spPr bwMode="auto">
          <a:xfrm>
            <a:off x="4860032" y="3933056"/>
            <a:ext cx="4024630" cy="2325370"/>
          </a:xfrm>
          <a:prstGeom prst="rect">
            <a:avLst/>
          </a:prstGeom>
          <a:noFill/>
          <a:ln w="9525">
            <a:noFill/>
            <a:miter lim="800000"/>
            <a:headEnd/>
            <a:tailEnd/>
          </a:ln>
        </p:spPr>
      </p:pic>
    </p:spTree>
    <p:extLst>
      <p:ext uri="{BB962C8B-B14F-4D97-AF65-F5344CB8AC3E}">
        <p14:creationId xmlns:p14="http://schemas.microsoft.com/office/powerpoint/2010/main" val="123139224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Teilchenumwandlungen als Schlüssel zur Ordnung</a:t>
            </a:r>
          </a:p>
        </p:txBody>
      </p:sp>
      <p:sp>
        <p:nvSpPr>
          <p:cNvPr id="8" name="Foliennummernplatzhalter 7"/>
          <p:cNvSpPr>
            <a:spLocks noGrp="1"/>
          </p:cNvSpPr>
          <p:nvPr>
            <p:ph type="sldNum" sz="quarter" idx="12"/>
          </p:nvPr>
        </p:nvSpPr>
        <p:spPr/>
        <p:txBody>
          <a:bodyPr/>
          <a:lstStyle/>
          <a:p>
            <a:fld id="{13EBA283-81CD-428D-9703-4AE41BDC50AA}" type="slidenum">
              <a:rPr lang="de-DE" smtClean="0"/>
              <a:pPr/>
              <a:t>84</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Schwache Wechselwirkung</a:t>
                </a:r>
              </a:p>
              <a:p>
                <a:pPr lvl="1"/>
                <a:r>
                  <a:rPr lang="de-DE" noProof="0" dirty="0"/>
                  <a:t>Drei </a:t>
                </a:r>
                <a:r>
                  <a:rPr lang="de-DE" noProof="0" dirty="0" err="1"/>
                  <a:t>Up</a:t>
                </a:r>
                <a:r>
                  <a:rPr lang="de-DE" noProof="0" dirty="0"/>
                  <a:t>-Quarks mit Farbladungsvektoren       ,       , oder      haben alle schwache Ladungszahl </a:t>
                </a:r>
                <a14:m>
                  <m:oMath xmlns:m="http://schemas.openxmlformats.org/officeDocument/2006/math">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m:rPr>
                            <m:nor/>
                          </m:rPr>
                          <a:rPr lang="de-DE" noProof="0"/>
                          <m:t>1</m:t>
                        </m:r>
                      </m:num>
                      <m:den>
                        <m:r>
                          <m:rPr>
                            <m:nor/>
                          </m:rPr>
                          <a:rPr lang="de-DE" noProof="0"/>
                          <m:t>2</m:t>
                        </m:r>
                      </m:den>
                    </m:f>
                  </m:oMath>
                </a14:m>
                <a:r>
                  <a:rPr lang="de-DE" noProof="0" dirty="0"/>
                  <a:t>, Down-Quarks hingegen </a:t>
                </a:r>
                <a14:m>
                  <m:oMath xmlns:m="http://schemas.openxmlformats.org/officeDocument/2006/math">
                    <m:r>
                      <a:rPr lang="de-DE" i="1" noProof="0">
                        <a:latin typeface="Cambria Math" panose="02040503050406030204" pitchFamily="18" charset="0"/>
                      </a:rPr>
                      <m:t>𝐼</m:t>
                    </m:r>
                    <m:r>
                      <a:rPr lang="de-DE" i="1" noProof="0">
                        <a:latin typeface="Cambria Math" panose="02040503050406030204" pitchFamily="18" charset="0"/>
                      </a:rPr>
                      <m:t>=−</m:t>
                    </m:r>
                    <m:f>
                      <m:fPr>
                        <m:ctrlPr>
                          <a:rPr lang="de-DE" i="1" noProof="0">
                            <a:latin typeface="Cambria Math" panose="02040503050406030204" pitchFamily="18" charset="0"/>
                          </a:rPr>
                        </m:ctrlPr>
                      </m:fPr>
                      <m:num>
                        <m:r>
                          <m:rPr>
                            <m:nor/>
                          </m:rPr>
                          <a:rPr lang="de-DE" noProof="0"/>
                          <m:t>1</m:t>
                        </m:r>
                      </m:num>
                      <m:den>
                        <m:r>
                          <m:rPr>
                            <m:nor/>
                          </m:rPr>
                          <a:rPr lang="de-DE" noProof="0"/>
                          <m:t>2</m:t>
                        </m:r>
                      </m:den>
                    </m:f>
                  </m:oMath>
                </a14:m>
                <a:endParaRPr lang="de-DE" noProof="0" dirty="0"/>
              </a:p>
              <a:p>
                <a:pPr lvl="1"/>
                <a14:m>
                  <m:oMath xmlns:m="http://schemas.openxmlformats.org/officeDocument/2006/math">
                    <m:d>
                      <m:dPr>
                        <m:ctrlPr>
                          <a:rPr lang="de-DE" i="1" noProof="0" smtClean="0">
                            <a:latin typeface="Cambria Math" panose="02040503050406030204" pitchFamily="18" charset="0"/>
                          </a:rPr>
                        </m:ctrlPr>
                      </m:dPr>
                      <m:e>
                        <m:m>
                          <m:mPr>
                            <m:mcs>
                              <m:mc>
                                <m:mcPr>
                                  <m:count m:val="1"/>
                                  <m:mcJc m:val="center"/>
                                </m:mcPr>
                              </m:mc>
                            </m:mcs>
                            <m:ctrlPr>
                              <a:rPr lang="de-DE" i="1" noProof="0" smtClean="0">
                                <a:latin typeface="Cambria Math" panose="02040503050406030204" pitchFamily="18" charset="0"/>
                              </a:rPr>
                            </m:ctrlPr>
                          </m:mPr>
                          <m:mr>
                            <m:e/>
                          </m:mr>
                          <m:mr>
                            <m:e/>
                          </m:mr>
                        </m:m>
                      </m:e>
                    </m:d>
                    <m:r>
                      <a:rPr lang="de-DE" b="0" i="1" noProof="0" smtClean="0">
                        <a:latin typeface="Cambria Math" panose="02040503050406030204" pitchFamily="18" charset="0"/>
                      </a:rPr>
                      <m:t>,</m:t>
                    </m:r>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mr>
                          <m:mr>
                            <m:e/>
                          </m:mr>
                        </m:m>
                      </m:e>
                    </m:d>
                    <m:r>
                      <a:rPr lang="de-DE" b="0" i="1" noProof="0" smtClean="0">
                        <a:latin typeface="Cambria Math" panose="02040503050406030204" pitchFamily="18" charset="0"/>
                      </a:rPr>
                      <m:t>,</m:t>
                    </m:r>
                    <m:d>
                      <m:dPr>
                        <m:ctrlPr>
                          <a:rPr lang="de-DE" i="1" noProof="0">
                            <a:latin typeface="Cambria Math" panose="02040503050406030204" pitchFamily="18" charset="0"/>
                          </a:rPr>
                        </m:ctrlPr>
                      </m:dPr>
                      <m:e>
                        <m:m>
                          <m:mPr>
                            <m:mcs>
                              <m:mc>
                                <m:mcPr>
                                  <m:count m:val="1"/>
                                  <m:mcJc m:val="center"/>
                                </m:mcPr>
                              </m:mc>
                            </m:mcs>
                            <m:ctrlPr>
                              <a:rPr lang="de-DE" i="1" noProof="0">
                                <a:latin typeface="Cambria Math" panose="02040503050406030204" pitchFamily="18" charset="0"/>
                              </a:rPr>
                            </m:ctrlPr>
                          </m:mPr>
                          <m:mr>
                            <m:e/>
                          </m:mr>
                          <m:mr>
                            <m:e/>
                          </m:mr>
                        </m:m>
                      </m:e>
                    </m:d>
                  </m:oMath>
                </a14:m>
                <a:endParaRPr lang="de-DE" noProof="0" dirty="0"/>
              </a:p>
              <a:p>
                <a:pPr lvl="1"/>
                <a:endParaRPr lang="de-DE" noProof="0" dirty="0"/>
              </a:p>
              <a:p>
                <a:pPr lvl="1"/>
                <a:endParaRPr lang="de-DE" noProof="0" dirty="0"/>
              </a:p>
              <a:p>
                <a:pPr lvl="1"/>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pic>
        <p:nvPicPr>
          <p:cNvPr id="33" name="Bild 1" descr="C:\Users\Bernadette\Desktop\AG1 AG2\Abbildungen\rot.png"/>
          <p:cNvPicPr/>
          <p:nvPr/>
        </p:nvPicPr>
        <p:blipFill>
          <a:blip r:embed="rId3" cstate="print"/>
          <a:stretch>
            <a:fillRect/>
          </a:stretch>
        </p:blipFill>
        <p:spPr bwMode="auto">
          <a:xfrm>
            <a:off x="6403186" y="2559983"/>
            <a:ext cx="240665" cy="141605"/>
          </a:xfrm>
          <a:prstGeom prst="rect">
            <a:avLst/>
          </a:prstGeom>
          <a:noFill/>
          <a:ln w="9525">
            <a:noFill/>
            <a:miter lim="800000"/>
            <a:headEnd/>
            <a:tailEnd/>
          </a:ln>
        </p:spPr>
      </p:pic>
      <p:pic>
        <p:nvPicPr>
          <p:cNvPr id="35" name="Bild 3" descr="C:\Users\Bernadette\Desktop\AG1 AG2\Abbildungen\gruen.png"/>
          <p:cNvPicPr/>
          <p:nvPr/>
        </p:nvPicPr>
        <p:blipFill>
          <a:blip r:embed="rId4" cstate="print"/>
          <a:stretch>
            <a:fillRect/>
          </a:stretch>
        </p:blipFill>
        <p:spPr bwMode="auto">
          <a:xfrm>
            <a:off x="6899304" y="2559983"/>
            <a:ext cx="241935" cy="142875"/>
          </a:xfrm>
          <a:prstGeom prst="rect">
            <a:avLst/>
          </a:prstGeom>
          <a:noFill/>
          <a:ln w="9525">
            <a:noFill/>
            <a:miter lim="800000"/>
            <a:headEnd/>
            <a:tailEnd/>
          </a:ln>
        </p:spPr>
      </p:pic>
      <p:pic>
        <p:nvPicPr>
          <p:cNvPr id="36" name="Bild 2" descr="C:\Users\Bernadette\Desktop\AG1 AG2\Abbildungen\blau.png"/>
          <p:cNvPicPr/>
          <p:nvPr/>
        </p:nvPicPr>
        <p:blipFill>
          <a:blip r:embed="rId5" cstate="print"/>
          <a:stretch>
            <a:fillRect/>
          </a:stretch>
        </p:blipFill>
        <p:spPr bwMode="auto">
          <a:xfrm>
            <a:off x="8104038" y="2507277"/>
            <a:ext cx="47625" cy="247015"/>
          </a:xfrm>
          <a:prstGeom prst="rect">
            <a:avLst/>
          </a:prstGeom>
          <a:noFill/>
          <a:ln w="9525">
            <a:noFill/>
            <a:miter lim="800000"/>
            <a:headEnd/>
            <a:tailEnd/>
          </a:ln>
        </p:spPr>
      </p:pic>
      <p:pic>
        <p:nvPicPr>
          <p:cNvPr id="51" name="Bild 18" descr="C:\Users\Bernadette\Desktop\AG1 AG2\Abbildungen\farbindizes\u-r.png"/>
          <p:cNvPicPr>
            <a:picLocks noChangeAspect="1"/>
          </p:cNvPicPr>
          <p:nvPr/>
        </p:nvPicPr>
        <p:blipFill>
          <a:blip r:embed="rId6" cstate="print"/>
          <a:srcRect/>
          <a:stretch>
            <a:fillRect/>
          </a:stretch>
        </p:blipFill>
        <p:spPr bwMode="auto">
          <a:xfrm>
            <a:off x="1781704" y="3775803"/>
            <a:ext cx="252000" cy="198913"/>
          </a:xfrm>
          <a:prstGeom prst="rect">
            <a:avLst/>
          </a:prstGeom>
          <a:noFill/>
          <a:ln w="9525">
            <a:noFill/>
            <a:miter lim="800000"/>
            <a:headEnd/>
            <a:tailEnd/>
          </a:ln>
        </p:spPr>
      </p:pic>
      <p:pic>
        <p:nvPicPr>
          <p:cNvPr id="52" name="Bild 17" descr="C:\Users\Bernadette\Desktop\AG1 AG2\Abbildungen\farbindizes\u-g.png"/>
          <p:cNvPicPr>
            <a:picLocks noChangeAspect="1"/>
          </p:cNvPicPr>
          <p:nvPr/>
        </p:nvPicPr>
        <p:blipFill>
          <a:blip r:embed="rId7" cstate="print"/>
          <a:srcRect/>
          <a:stretch>
            <a:fillRect/>
          </a:stretch>
        </p:blipFill>
        <p:spPr bwMode="auto">
          <a:xfrm>
            <a:off x="2404081" y="3781119"/>
            <a:ext cx="252000" cy="193597"/>
          </a:xfrm>
          <a:prstGeom prst="rect">
            <a:avLst/>
          </a:prstGeom>
          <a:noFill/>
          <a:ln w="9525">
            <a:noFill/>
            <a:miter lim="800000"/>
            <a:headEnd/>
            <a:tailEnd/>
          </a:ln>
        </p:spPr>
      </p:pic>
      <p:pic>
        <p:nvPicPr>
          <p:cNvPr id="53" name="Bild 16" descr="C:\Users\Bernadette\Desktop\AG1 AG2\Abbildungen\farbindizes\u-b.png"/>
          <p:cNvPicPr>
            <a:picLocks noChangeAspect="1"/>
          </p:cNvPicPr>
          <p:nvPr/>
        </p:nvPicPr>
        <p:blipFill>
          <a:blip r:embed="rId8" cstate="print"/>
          <a:srcRect/>
          <a:stretch>
            <a:fillRect/>
          </a:stretch>
        </p:blipFill>
        <p:spPr bwMode="auto">
          <a:xfrm>
            <a:off x="3101651" y="3982725"/>
            <a:ext cx="180000" cy="240374"/>
          </a:xfrm>
          <a:prstGeom prst="rect">
            <a:avLst/>
          </a:prstGeom>
          <a:noFill/>
          <a:ln w="9525">
            <a:noFill/>
            <a:miter lim="800000"/>
            <a:headEnd/>
            <a:tailEnd/>
          </a:ln>
        </p:spPr>
      </p:pic>
      <p:pic>
        <p:nvPicPr>
          <p:cNvPr id="54" name="Bild 6" descr="C:\Users\Bernadette\Desktop\AG1 AG2\Abbildungen\farbindizes\d-r.png"/>
          <p:cNvPicPr>
            <a:picLocks noChangeAspect="1"/>
          </p:cNvPicPr>
          <p:nvPr/>
        </p:nvPicPr>
        <p:blipFill>
          <a:blip r:embed="rId9" cstate="print"/>
          <a:srcRect/>
          <a:stretch>
            <a:fillRect/>
          </a:stretch>
        </p:blipFill>
        <p:spPr bwMode="auto">
          <a:xfrm>
            <a:off x="1781704" y="4039250"/>
            <a:ext cx="252000" cy="182411"/>
          </a:xfrm>
          <a:prstGeom prst="rect">
            <a:avLst/>
          </a:prstGeom>
          <a:noFill/>
          <a:ln w="9525">
            <a:noFill/>
            <a:miter lim="800000"/>
            <a:headEnd/>
            <a:tailEnd/>
          </a:ln>
        </p:spPr>
      </p:pic>
      <p:pic>
        <p:nvPicPr>
          <p:cNvPr id="55" name="Bild 5" descr="C:\Users\Bernadette\Desktop\AG1 AG2\Abbildungen\farbindizes\d-g.png"/>
          <p:cNvPicPr>
            <a:picLocks noChangeAspect="1"/>
          </p:cNvPicPr>
          <p:nvPr/>
        </p:nvPicPr>
        <p:blipFill>
          <a:blip r:embed="rId10" cstate="print"/>
          <a:srcRect/>
          <a:stretch>
            <a:fillRect/>
          </a:stretch>
        </p:blipFill>
        <p:spPr bwMode="auto">
          <a:xfrm>
            <a:off x="2404081" y="3982725"/>
            <a:ext cx="252000" cy="182411"/>
          </a:xfrm>
          <a:prstGeom prst="rect">
            <a:avLst/>
          </a:prstGeom>
          <a:noFill/>
          <a:ln w="9525">
            <a:noFill/>
            <a:miter lim="800000"/>
            <a:headEnd/>
            <a:tailEnd/>
          </a:ln>
        </p:spPr>
      </p:pic>
      <p:pic>
        <p:nvPicPr>
          <p:cNvPr id="56" name="Bild 4" descr="C:\Users\Bernadette\Desktop\AG1 AG2\Abbildungen\farbindizes\d-b.png"/>
          <p:cNvPicPr>
            <a:picLocks noChangeAspect="1"/>
          </p:cNvPicPr>
          <p:nvPr/>
        </p:nvPicPr>
        <p:blipFill>
          <a:blip r:embed="rId11" cstate="print"/>
          <a:srcRect/>
          <a:stretch>
            <a:fillRect/>
          </a:stretch>
        </p:blipFill>
        <p:spPr bwMode="auto">
          <a:xfrm>
            <a:off x="3101651" y="3726218"/>
            <a:ext cx="180000" cy="225270"/>
          </a:xfrm>
          <a:prstGeom prst="rect">
            <a:avLst/>
          </a:prstGeom>
          <a:noFill/>
          <a:ln w="9525">
            <a:noFill/>
            <a:miter lim="800000"/>
            <a:headEnd/>
            <a:tailEnd/>
          </a:ln>
        </p:spPr>
      </p:pic>
    </p:spTree>
    <p:extLst>
      <p:ext uri="{BB962C8B-B14F-4D97-AF65-F5344CB8AC3E}">
        <p14:creationId xmlns:p14="http://schemas.microsoft.com/office/powerpoint/2010/main" val="727162378"/>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el 1"/>
          <p:cNvSpPr>
            <a:spLocks noGrp="1"/>
          </p:cNvSpPr>
          <p:nvPr>
            <p:ph type="title"/>
          </p:nvPr>
        </p:nvSpPr>
        <p:spPr/>
        <p:txBody>
          <a:bodyPr/>
          <a:lstStyle/>
          <a:p>
            <a:r>
              <a:rPr lang="de-DE" noProof="0" dirty="0"/>
              <a:t>Erinnerung: Starke Wechselwirkung </a:t>
            </a:r>
          </a:p>
        </p:txBody>
      </p:sp>
      <p:sp>
        <p:nvSpPr>
          <p:cNvPr id="3" name="Foliennummernplatzhalter 2"/>
          <p:cNvSpPr>
            <a:spLocks noGrp="1"/>
          </p:cNvSpPr>
          <p:nvPr>
            <p:ph type="sldNum" sz="quarter" idx="12"/>
          </p:nvPr>
        </p:nvSpPr>
        <p:spPr/>
        <p:txBody>
          <a:bodyPr/>
          <a:lstStyle/>
          <a:p>
            <a:fld id="{13EBA283-81CD-428D-9703-4AE41BDC50AA}" type="slidenum">
              <a:rPr lang="de-DE" smtClean="0"/>
              <a:pPr/>
              <a:t>85</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pPr algn="just"/>
                <a14:m>
                  <m:oMath xmlns:m="http://schemas.openxmlformats.org/officeDocument/2006/math">
                    <m:sSub>
                      <m:sSubPr>
                        <m:ctrlPr>
                          <a:rPr lang="de-DE" i="1" noProof="0" smtClean="0">
                            <a:latin typeface="Cambria Math" panose="02040503050406030204" pitchFamily="18" charset="0"/>
                          </a:rPr>
                        </m:ctrlPr>
                      </m:sSubPr>
                      <m:e>
                        <m:r>
                          <a:rPr lang="de-DE" noProof="0">
                            <a:latin typeface="Cambria Math"/>
                          </a:rPr>
                          <m:t>𝐹</m:t>
                        </m:r>
                      </m:e>
                      <m:sub>
                        <m:r>
                          <m:rPr>
                            <m:sty m:val="p"/>
                          </m:rPr>
                          <a:rPr lang="de-DE" i="0" noProof="0">
                            <a:latin typeface="Cambria Math"/>
                          </a:rPr>
                          <m:t>s</m:t>
                        </m:r>
                      </m:sub>
                    </m:sSub>
                    <m:r>
                      <a:rPr lang="de-DE" noProof="0">
                        <a:latin typeface="Cambria Math"/>
                      </a:rPr>
                      <m:t>=ħ</m:t>
                    </m:r>
                    <m:r>
                      <a:rPr lang="de-DE" b="0" i="0" noProof="0" smtClean="0">
                        <a:latin typeface="Cambria Math" panose="02040503050406030204" pitchFamily="18" charset="0"/>
                      </a:rPr>
                      <m:t> </m:t>
                    </m:r>
                    <m:r>
                      <m:rPr>
                        <m:sty m:val="p"/>
                      </m:rPr>
                      <a:rPr lang="de-DE" i="0" noProof="0">
                        <a:latin typeface="Cambria Math"/>
                      </a:rPr>
                      <m:t>c</m:t>
                    </m:r>
                    <m:r>
                      <a:rPr lang="de-DE" b="0" i="1" noProof="0" smtClean="0">
                        <a:latin typeface="Cambria Math" panose="02040503050406030204" pitchFamily="18" charset="0"/>
                      </a:rPr>
                      <m:t> </m:t>
                    </m:r>
                    <m:sSub>
                      <m:sSubPr>
                        <m:ctrlPr>
                          <a:rPr lang="de-DE" i="1" noProof="0">
                            <a:latin typeface="Cambria Math" panose="02040503050406030204" pitchFamily="18" charset="0"/>
                          </a:rPr>
                        </m:ctrlPr>
                      </m:sSubPr>
                      <m:e>
                        <m:r>
                          <a:rPr lang="de-DE" noProof="0">
                            <a:latin typeface="Cambria Math"/>
                          </a:rPr>
                          <m:t>𝛼</m:t>
                        </m:r>
                      </m:e>
                      <m:sub>
                        <m:r>
                          <m:rPr>
                            <m:sty m:val="p"/>
                          </m:rPr>
                          <a:rPr lang="de-DE" i="0" noProof="0">
                            <a:latin typeface="Cambria Math"/>
                          </a:rPr>
                          <m:t>s</m:t>
                        </m:r>
                      </m:sub>
                    </m:sSub>
                    <m:f>
                      <m:fPr>
                        <m:ctrlPr>
                          <a:rPr lang="de-DE" i="1" noProof="0">
                            <a:latin typeface="Cambria Math" panose="02040503050406030204" pitchFamily="18" charset="0"/>
                          </a:rPr>
                        </m:ctrlPr>
                      </m:fPr>
                      <m:num>
                        <m:box>
                          <m:boxPr>
                            <m:ctrlPr>
                              <a:rPr lang="de-DE" i="1" noProof="0">
                                <a:latin typeface="Cambria Math" panose="02040503050406030204" pitchFamily="18" charset="0"/>
                              </a:rPr>
                            </m:ctrlPr>
                          </m:boxPr>
                          <m:e>
                            <m:argPr>
                              <m:argSz m:val="-1"/>
                            </m:argPr>
                            <m:r>
                              <a:rPr lang="de-DE" noProof="0">
                                <a:latin typeface="Cambria Math"/>
                              </a:rPr>
                              <m:t> </m:t>
                            </m:r>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noProof="0">
                                        <a:latin typeface="Cambria Math"/>
                                      </a:rPr>
                                      <m:t>𝐶</m:t>
                                    </m:r>
                                  </m:e>
                                </m:acc>
                              </m:e>
                              <m:sub>
                                <m:r>
                                  <a:rPr lang="de-DE" noProof="0">
                                    <a:latin typeface="Cambria Math"/>
                                  </a:rPr>
                                  <m:t>1</m:t>
                                </m:r>
                              </m:sub>
                            </m:sSub>
                            <m:sSub>
                              <m:sSubPr>
                                <m:ctrlPr>
                                  <a:rPr lang="de-DE" i="1" noProof="0">
                                    <a:latin typeface="Cambria Math" panose="02040503050406030204" pitchFamily="18" charset="0"/>
                                  </a:rPr>
                                </m:ctrlPr>
                              </m:sSubPr>
                              <m:e>
                                <m:acc>
                                  <m:accPr>
                                    <m:chr m:val="⃗"/>
                                    <m:ctrlPr>
                                      <a:rPr lang="de-DE" i="1" noProof="0">
                                        <a:latin typeface="Cambria Math" panose="02040503050406030204" pitchFamily="18" charset="0"/>
                                      </a:rPr>
                                    </m:ctrlPr>
                                  </m:accPr>
                                  <m:e>
                                    <m:r>
                                      <a:rPr lang="de-DE" noProof="0">
                                        <a:latin typeface="Cambria Math"/>
                                      </a:rPr>
                                      <m:t>𝐶</m:t>
                                    </m:r>
                                  </m:e>
                                </m:acc>
                              </m:e>
                              <m:sub>
                                <m:r>
                                  <a:rPr lang="de-DE" noProof="0">
                                    <a:latin typeface="Cambria Math"/>
                                  </a:rPr>
                                  <m:t>2</m:t>
                                </m:r>
                              </m:sub>
                            </m:sSub>
                          </m:e>
                        </m:box>
                      </m:num>
                      <m:den>
                        <m:sSup>
                          <m:sSupPr>
                            <m:ctrlPr>
                              <a:rPr lang="de-DE" i="1" noProof="0">
                                <a:latin typeface="Cambria Math" panose="02040503050406030204" pitchFamily="18" charset="0"/>
                              </a:rPr>
                            </m:ctrlPr>
                          </m:sSupPr>
                          <m:e>
                            <m:r>
                              <a:rPr lang="de-DE" noProof="0">
                                <a:latin typeface="Cambria Math"/>
                              </a:rPr>
                              <m:t>𝑟</m:t>
                            </m:r>
                          </m:e>
                          <m:sup>
                            <m:r>
                              <a:rPr lang="de-DE" noProof="0">
                                <a:latin typeface="Cambria Math"/>
                              </a:rPr>
                              <m:t>2</m:t>
                            </m:r>
                          </m:sup>
                        </m:sSup>
                      </m:den>
                    </m:f>
                    <m:r>
                      <a:rPr lang="de-DE" i="1" noProof="0">
                        <a:solidFill>
                          <a:srgbClr val="CDC301"/>
                        </a:solidFill>
                        <a:latin typeface="Cambria Math"/>
                        <a:ea typeface="Cambria Math"/>
                      </a:rPr>
                      <m:t>+</m:t>
                    </m:r>
                    <m:r>
                      <m:rPr>
                        <m:sty m:val="p"/>
                      </m:rPr>
                      <a:rPr lang="de-DE" i="0" noProof="0">
                        <a:solidFill>
                          <a:srgbClr val="CDC301"/>
                        </a:solidFill>
                        <a:latin typeface="Cambria Math"/>
                        <a:ea typeface="Cambria Math"/>
                      </a:rPr>
                      <m:t>k</m:t>
                    </m:r>
                    <m:r>
                      <m:rPr>
                        <m:nor/>
                      </m:rPr>
                      <a:rPr lang="de-DE" i="1" noProof="0">
                        <a:solidFill>
                          <a:srgbClr val="CDC301"/>
                        </a:solidFill>
                        <a:latin typeface="Cambria Math" panose="02040503050406030204" pitchFamily="18" charset="0"/>
                        <a:ea typeface="Cambria Math" panose="02040503050406030204" pitchFamily="18" charset="0"/>
                      </a:rPr>
                      <m:t>r</m:t>
                    </m:r>
                  </m:oMath>
                </a14:m>
                <a:endParaRPr lang="de-DE" i="1" noProof="0" dirty="0">
                  <a:solidFill>
                    <a:srgbClr val="CDC301"/>
                  </a:solidFill>
                </a:endParaRPr>
              </a:p>
              <a:p>
                <a:r>
                  <a:rPr lang="de-DE" noProof="0" dirty="0"/>
                  <a:t>Botenteilchen (</a:t>
                </a:r>
                <a:r>
                  <a:rPr lang="de-DE" noProof="0" dirty="0" err="1"/>
                  <a:t>Gluonen</a:t>
                </a:r>
                <a:r>
                  <a:rPr lang="de-DE" noProof="0" dirty="0"/>
                  <a:t>) besitzen selbst Ladung</a:t>
                </a:r>
              </a:p>
              <a:p>
                <a:pPr marL="355600" lvl="1" indent="0">
                  <a:buNone/>
                </a:pPr>
                <a:endParaRPr lang="de-DE" sz="2000"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a:blip r:embed="rId2"/>
                <a:stretch>
                  <a:fillRect l="-808"/>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pic>
        <p:nvPicPr>
          <p:cNvPr id="20" name="Grafik 19"/>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060371" y="3675310"/>
            <a:ext cx="4472333" cy="2449395"/>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81224" y="3515634"/>
            <a:ext cx="2502019" cy="2502019"/>
          </a:xfrm>
          <a:prstGeom prst="rect">
            <a:avLst/>
          </a:prstGeom>
        </p:spPr>
      </p:pic>
    </p:spTree>
    <p:extLst>
      <p:ext uri="{BB962C8B-B14F-4D97-AF65-F5344CB8AC3E}">
        <p14:creationId xmlns:p14="http://schemas.microsoft.com/office/powerpoint/2010/main" val="382983005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Teilchenumwandlungen als Schlüssel zur Ordnung</a:t>
            </a:r>
          </a:p>
        </p:txBody>
      </p:sp>
      <p:sp>
        <p:nvSpPr>
          <p:cNvPr id="9" name="Foliennummernplatzhalter 8"/>
          <p:cNvSpPr>
            <a:spLocks noGrp="1"/>
          </p:cNvSpPr>
          <p:nvPr>
            <p:ph type="sldNum" sz="quarter" idx="12"/>
          </p:nvPr>
        </p:nvSpPr>
        <p:spPr/>
        <p:txBody>
          <a:bodyPr/>
          <a:lstStyle/>
          <a:p>
            <a:fld id="{13EBA283-81CD-428D-9703-4AE41BDC50AA}" type="slidenum">
              <a:rPr lang="de-DE" smtClean="0"/>
              <a:pPr/>
              <a:t>86</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p:txBody>
              <a:bodyPr/>
              <a:lstStyle/>
              <a:p>
                <a:r>
                  <a:rPr lang="de-DE" noProof="0" dirty="0"/>
                  <a:t>Starke Wechselwirkung</a:t>
                </a:r>
              </a:p>
              <a:p>
                <a:pPr lvl="1"/>
                <a:r>
                  <a:rPr lang="de-DE" noProof="0" dirty="0"/>
                  <a:t>Durch </a:t>
                </a:r>
                <a:r>
                  <a:rPr lang="de-DE" noProof="0" dirty="0" err="1"/>
                  <a:t>Gluonen</a:t>
                </a:r>
                <a:r>
                  <a:rPr lang="de-DE" noProof="0" dirty="0"/>
                  <a:t> nur Änderung der Farbladung eines Teilchens</a:t>
                </a:r>
              </a:p>
              <a:p>
                <a:pPr lvl="1"/>
                <a:r>
                  <a:rPr lang="de-DE" noProof="0" dirty="0"/>
                  <a:t>Drei verschiedene Farbladungsvektoren für Quarks:</a:t>
                </a:r>
                <a:br>
                  <a:rPr lang="de-DE" noProof="0" dirty="0"/>
                </a:br>
                <a:r>
                  <a:rPr lang="de-DE" noProof="0" dirty="0"/>
                  <a:t>Quarks bilden </a:t>
                </a:r>
                <a:r>
                  <a:rPr lang="de-DE" b="1" noProof="0" dirty="0"/>
                  <a:t>Tripletts</a:t>
                </a:r>
                <a:r>
                  <a:rPr lang="de-DE" noProof="0" dirty="0"/>
                  <a:t> bezüglich der starken Ladung</a:t>
                </a:r>
              </a:p>
              <a:p>
                <a14:m>
                  <m:oMath xmlns:m="http://schemas.openxmlformats.org/officeDocument/2006/math">
                    <m:r>
                      <a:rPr lang="de-DE" b="0" i="1" noProof="0" smtClean="0">
                        <a:latin typeface="Cambria Math" panose="02040503050406030204" pitchFamily="18" charset="0"/>
                      </a:rPr>
                      <m:t>(</m:t>
                    </m:r>
                    <m:m>
                      <m:mPr>
                        <m:mcs>
                          <m:mc>
                            <m:mcPr>
                              <m:count m:val="3"/>
                              <m:mcJc m:val="center"/>
                            </m:mcPr>
                          </m:mc>
                        </m:mcs>
                        <m:ctrlPr>
                          <a:rPr lang="de-DE" b="0" i="1" noProof="0" smtClean="0">
                            <a:latin typeface="Cambria Math" panose="02040503050406030204" pitchFamily="18" charset="0"/>
                          </a:rPr>
                        </m:ctrlPr>
                      </m:mPr>
                      <m:mr>
                        <m:e/>
                        <m:e/>
                        <m:e/>
                      </m:mr>
                    </m:m>
                    <m:r>
                      <a:rPr lang="de-DE" b="0" i="1" noProof="0" smtClean="0">
                        <a:latin typeface="Cambria Math" panose="02040503050406030204" pitchFamily="18" charset="0"/>
                      </a:rPr>
                      <m:t>)</m:t>
                    </m:r>
                  </m:oMath>
                </a14:m>
                <a:endParaRPr lang="de-DE" noProof="0" dirty="0"/>
              </a:p>
              <a:p>
                <a:pPr marL="355600" lvl="1" indent="0">
                  <a:buNone/>
                </a:pPr>
                <a:endParaRPr lang="de-DE" noProof="0" dirty="0"/>
              </a:p>
              <a:p>
                <a:pPr marL="355600" lvl="1" indent="0">
                  <a:buNone/>
                </a:pPr>
                <a:endParaRPr lang="de-DE" noProof="0" dirty="0"/>
              </a:p>
              <a:p>
                <a:pPr marL="355600" lvl="1" indent="0">
                  <a:buNone/>
                </a:pPr>
                <a:endParaRPr lang="de-DE" noProof="0" dirty="0"/>
              </a:p>
              <a:p>
                <a:pPr marL="0" indent="0">
                  <a:buNone/>
                </a:pPr>
                <a:endParaRPr lang="de-DE" noProof="0" dirty="0"/>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blipFill rotWithShape="0">
                <a:blip r:embed="rId2"/>
                <a:stretch>
                  <a:fillRect l="-808" t="-2003"/>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pic>
        <p:nvPicPr>
          <p:cNvPr id="11" name="Bild 17" descr="C:\Users\Bernadette\Desktop\AG1 AG2\Abbildungen\farbindizes\u-g.png"/>
          <p:cNvPicPr>
            <a:picLocks noChangeAspect="1"/>
          </p:cNvPicPr>
          <p:nvPr/>
        </p:nvPicPr>
        <p:blipFill>
          <a:blip r:embed="rId3" cstate="print"/>
          <a:srcRect/>
          <a:stretch>
            <a:fillRect/>
          </a:stretch>
        </p:blipFill>
        <p:spPr bwMode="auto">
          <a:xfrm>
            <a:off x="2047885" y="3787391"/>
            <a:ext cx="381021" cy="292717"/>
          </a:xfrm>
          <a:prstGeom prst="rect">
            <a:avLst/>
          </a:prstGeom>
          <a:noFill/>
          <a:ln w="9525">
            <a:noFill/>
            <a:miter lim="800000"/>
            <a:headEnd/>
            <a:tailEnd/>
          </a:ln>
        </p:spPr>
      </p:pic>
      <p:pic>
        <p:nvPicPr>
          <p:cNvPr id="3" name="Grafik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446531" y="3817770"/>
            <a:ext cx="371429" cy="285714"/>
          </a:xfrm>
          <a:prstGeom prst="rect">
            <a:avLst/>
          </a:prstGeom>
        </p:spPr>
      </p:pic>
      <p:pic>
        <p:nvPicPr>
          <p:cNvPr id="7" name="Grafik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53217" y="3785406"/>
            <a:ext cx="4472333" cy="2449395"/>
          </a:xfrm>
          <a:prstGeom prst="rect">
            <a:avLst/>
          </a:prstGeom>
        </p:spPr>
      </p:pic>
      <p:pic>
        <p:nvPicPr>
          <p:cNvPr id="13" name="Bild 16" descr="C:\Users\Bernadette\Desktop\AG1 AG2\Abbildungen\farbindizes\u-b.png"/>
          <p:cNvPicPr>
            <a:picLocks noChangeAspect="1"/>
          </p:cNvPicPr>
          <p:nvPr/>
        </p:nvPicPr>
        <p:blipFill>
          <a:blip r:embed="rId6" cstate="print"/>
          <a:srcRect/>
          <a:stretch>
            <a:fillRect/>
          </a:stretch>
        </p:blipFill>
        <p:spPr bwMode="auto">
          <a:xfrm>
            <a:off x="2611099" y="3736277"/>
            <a:ext cx="274977" cy="367207"/>
          </a:xfrm>
          <a:prstGeom prst="rect">
            <a:avLst/>
          </a:prstGeom>
          <a:noFill/>
          <a:ln w="9525">
            <a:noFill/>
            <a:miter lim="800000"/>
            <a:headEnd/>
            <a:tailEnd/>
          </a:ln>
        </p:spPr>
      </p:pic>
    </p:spTree>
    <p:extLst>
      <p:ext uri="{BB962C8B-B14F-4D97-AF65-F5344CB8AC3E}">
        <p14:creationId xmlns:p14="http://schemas.microsoft.com/office/powerpoint/2010/main" val="1914666434"/>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Grafik 17"/>
          <p:cNvPicPr>
            <a:picLocks noChangeAspect="1"/>
          </p:cNvPicPr>
          <p:nvPr/>
        </p:nvPicPr>
        <p:blipFill rotWithShape="1">
          <a:blip r:embed="rId2">
            <a:extLst>
              <a:ext uri="{28A0092B-C50C-407E-A947-70E740481C1C}">
                <a14:useLocalDpi xmlns:a14="http://schemas.microsoft.com/office/drawing/2010/main" val="0"/>
              </a:ext>
            </a:extLst>
          </a:blip>
          <a:srcRect l="9364" t="12154" b="46689"/>
          <a:stretch/>
        </p:blipFill>
        <p:spPr>
          <a:xfrm>
            <a:off x="4572000" y="5445224"/>
            <a:ext cx="4053550" cy="1008111"/>
          </a:xfrm>
          <a:prstGeom prst="rect">
            <a:avLst/>
          </a:prstGeom>
        </p:spPr>
      </p:pic>
      <p:sp>
        <p:nvSpPr>
          <p:cNvPr id="8" name="Titel 7"/>
          <p:cNvSpPr>
            <a:spLocks noGrp="1"/>
          </p:cNvSpPr>
          <p:nvPr>
            <p:ph type="title"/>
          </p:nvPr>
        </p:nvSpPr>
        <p:spPr/>
        <p:txBody>
          <a:bodyPr/>
          <a:lstStyle/>
          <a:p>
            <a:r>
              <a:rPr lang="de-DE" sz="2800" dirty="0"/>
              <a:t>Umwandlung innerhalb </a:t>
            </a:r>
            <a:r>
              <a:rPr lang="de-DE" sz="2800" dirty="0" err="1"/>
              <a:t>Multipletts</a:t>
            </a:r>
            <a:r>
              <a:rPr lang="de-DE" sz="2800" dirty="0"/>
              <a:t> </a:t>
            </a:r>
          </a:p>
        </p:txBody>
      </p:sp>
      <p:sp>
        <p:nvSpPr>
          <p:cNvPr id="10" name="Foliennummernplatzhalter 9"/>
          <p:cNvSpPr>
            <a:spLocks noGrp="1"/>
          </p:cNvSpPr>
          <p:nvPr>
            <p:ph type="sldNum" sz="quarter" idx="12"/>
          </p:nvPr>
        </p:nvSpPr>
        <p:spPr/>
        <p:txBody>
          <a:bodyPr/>
          <a:lstStyle/>
          <a:p>
            <a:pPr algn="l"/>
            <a:fld id="{13EBA283-81CD-428D-9703-4AE41BDC50AA}" type="slidenum">
              <a:rPr lang="de-DE">
                <a:solidFill>
                  <a:srgbClr val="013476"/>
                </a:solidFill>
              </a:rPr>
              <a:pPr algn="l"/>
              <a:t>87</a:t>
            </a:fld>
            <a:endParaRPr lang="de-DE" dirty="0">
              <a:solidFill>
                <a:srgbClr val="013476"/>
              </a:solidFill>
            </a:endParaRPr>
          </a:p>
        </p:txBody>
      </p:sp>
      <p:sp>
        <p:nvSpPr>
          <p:cNvPr id="2" name="Textplatzhalter 1"/>
          <p:cNvSpPr>
            <a:spLocks noGrp="1"/>
          </p:cNvSpPr>
          <p:nvPr>
            <p:ph type="body" idx="1"/>
          </p:nvPr>
        </p:nvSpPr>
        <p:spPr/>
        <p:txBody>
          <a:bodyPr/>
          <a:lstStyle/>
          <a:p>
            <a:r>
              <a:rPr lang="de-DE" sz="2000" dirty="0"/>
              <a:t>Eine Rotation (~Eichsymmetrie) eines Quark-</a:t>
            </a:r>
            <a:r>
              <a:rPr lang="de-DE" sz="2000" dirty="0" err="1"/>
              <a:t>Multipletts</a:t>
            </a:r>
            <a:br>
              <a:rPr lang="de-DE" sz="2000" dirty="0"/>
            </a:br>
            <a:endParaRPr lang="de-DE" sz="2000" dirty="0"/>
          </a:p>
          <a:p>
            <a:endParaRPr lang="de-DE" dirty="0"/>
          </a:p>
          <a:p>
            <a:endParaRPr lang="de-DE" dirty="0"/>
          </a:p>
          <a:p>
            <a:endParaRPr lang="de-DE" dirty="0"/>
          </a:p>
          <a:p>
            <a:pPr>
              <a:buNone/>
            </a:pPr>
            <a:br>
              <a:rPr lang="de-DE" dirty="0"/>
            </a:br>
            <a:br>
              <a:rPr lang="de-DE" dirty="0"/>
            </a:br>
            <a:endParaRPr lang="de-DE" dirty="0"/>
          </a:p>
          <a:p>
            <a:r>
              <a:rPr lang="de-DE" sz="2000" dirty="0"/>
              <a:t>hat denselben Effekt wie Emission oder Absorption eines </a:t>
            </a:r>
            <a:r>
              <a:rPr lang="de-DE" sz="2000" dirty="0" err="1"/>
              <a:t>Gluons</a:t>
            </a:r>
            <a:r>
              <a:rPr lang="de-DE" sz="2000" dirty="0"/>
              <a:t>  </a:t>
            </a:r>
          </a:p>
          <a:p>
            <a:endParaRPr lang="de-DE" dirty="0"/>
          </a:p>
        </p:txBody>
      </p:sp>
      <p:sp>
        <p:nvSpPr>
          <p:cNvPr id="9" name="Datumsplatzhalter 8"/>
          <p:cNvSpPr>
            <a:spLocks noGrp="1"/>
          </p:cNvSpPr>
          <p:nvPr>
            <p:ph type="dt" sz="half" idx="2"/>
          </p:nvPr>
        </p:nvSpPr>
        <p:spPr>
          <a:prstGeom prst="rect">
            <a:avLst/>
          </a:prstGeom>
        </p:spPr>
        <p:txBody>
          <a:bodyPr/>
          <a:lstStyle/>
          <a:p>
            <a:r>
              <a:rPr lang="de-DE" sz="1200">
                <a:solidFill>
                  <a:srgbClr val="013476"/>
                </a:solidFill>
                <a:latin typeface="Arial" panose="020B0604020202020204" pitchFamily="34" charset="0"/>
                <a:cs typeface="Arial" panose="020B0604020202020204" pitchFamily="34" charset="0"/>
              </a:rPr>
              <a:t>04.10.2017</a:t>
            </a:r>
            <a:endParaRPr lang="de-DE" sz="1200" dirty="0">
              <a:solidFill>
                <a:srgbClr val="013476"/>
              </a:solidFill>
              <a:latin typeface="Arial" panose="020B0604020202020204" pitchFamily="34" charset="0"/>
              <a:cs typeface="Arial" panose="020B0604020202020204" pitchFamily="34" charset="0"/>
            </a:endParaRPr>
          </a:p>
        </p:txBody>
      </p:sp>
      <p:sp>
        <p:nvSpPr>
          <p:cNvPr id="5" name="Fußzeilenplatzhalter 4"/>
          <p:cNvSpPr>
            <a:spLocks noGrp="1"/>
          </p:cNvSpPr>
          <p:nvPr>
            <p:ph type="ftr" sz="quarter" idx="3"/>
          </p:nvPr>
        </p:nvSpPr>
        <p:spPr>
          <a:prstGeom prst="rect">
            <a:avLst/>
          </a:prstGeom>
        </p:spPr>
        <p:txBody>
          <a:bodyPr/>
          <a:lstStyle/>
          <a:p>
            <a:pPr algn="ctr"/>
            <a:r>
              <a:rPr lang="de-DE" sz="1200">
                <a:solidFill>
                  <a:srgbClr val="013476"/>
                </a:solidFill>
                <a:latin typeface="Arial" panose="020B0604020202020204" pitchFamily="34" charset="0"/>
                <a:cs typeface="Arial" panose="020B0604020202020204" pitchFamily="34" charset="0"/>
              </a:rPr>
              <a:t>Forschung trifft Schule - Lehrerfortbildung Teilchenphysik - Dillingen</a:t>
            </a:r>
            <a:endParaRPr lang="de-DE" sz="1200" dirty="0">
              <a:solidFill>
                <a:srgbClr val="013476"/>
              </a:solidFill>
              <a:latin typeface="Arial" panose="020B0604020202020204" pitchFamily="34" charset="0"/>
              <a:cs typeface="Arial" panose="020B0604020202020204" pitchFamily="34" charset="0"/>
            </a:endParaRPr>
          </a:p>
        </p:txBody>
      </p:sp>
      <p:sp>
        <p:nvSpPr>
          <p:cNvPr id="270341" name="Rectangle 5"/>
          <p:cNvSpPr>
            <a:spLocks noChangeArrowheads="1"/>
          </p:cNvSpPr>
          <p:nvPr/>
        </p:nvSpPr>
        <p:spPr bwMode="auto">
          <a:xfrm>
            <a:off x="0" y="4572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de-DE"/>
          </a:p>
        </p:txBody>
      </p:sp>
      <p:sp>
        <p:nvSpPr>
          <p:cNvPr id="270343" name="Rectangle 7"/>
          <p:cNvSpPr>
            <a:spLocks noChangeArrowheads="1"/>
          </p:cNvSpPr>
          <p:nvPr/>
        </p:nvSpPr>
        <p:spPr bwMode="auto">
          <a:xfrm>
            <a:off x="0" y="52387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de-DE" sz="1200" b="0" i="0" u="none" strike="noStrike" cap="none" normalizeH="0" baseline="0">
                <a:ln>
                  <a:noFill/>
                </a:ln>
                <a:solidFill>
                  <a:schemeClr val="tx1"/>
                </a:solidFill>
                <a:effectLst/>
                <a:latin typeface="Arial" pitchFamily="34" charset="0"/>
                <a:ea typeface="Calibri" pitchFamily="34" charset="0"/>
                <a:cs typeface="Times New Roman" pitchFamily="18" charset="0"/>
              </a:rPr>
              <a:t> </a:t>
            </a:r>
            <a:endParaRPr kumimoji="0" lang="de-DE" sz="800" b="0" i="0" u="none" strike="noStrike" cap="none" normalizeH="0" baseline="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de-DE" sz="1800" b="0" i="0" u="none" strike="noStrike" cap="none" normalizeH="0" baseline="0">
              <a:ln>
                <a:noFill/>
              </a:ln>
              <a:solidFill>
                <a:schemeClr val="tx1"/>
              </a:solidFill>
              <a:effectLst/>
              <a:latin typeface="Arial" pitchFamily="34" charset="0"/>
              <a:cs typeface="Arial" pitchFamily="34" charset="0"/>
            </a:endParaRP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980198" y="2397038"/>
            <a:ext cx="2760154" cy="2760154"/>
          </a:xfrm>
          <a:prstGeom prst="rect">
            <a:avLst/>
          </a:prstGeom>
        </p:spPr>
      </p:pic>
      <p:sp>
        <p:nvSpPr>
          <p:cNvPr id="11" name="Pfeil nach rechts 10"/>
          <p:cNvSpPr/>
          <p:nvPr/>
        </p:nvSpPr>
        <p:spPr>
          <a:xfrm>
            <a:off x="3995936" y="3492781"/>
            <a:ext cx="965663" cy="440275"/>
          </a:xfrm>
          <a:prstGeom prst="rightArrow">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pic>
        <p:nvPicPr>
          <p:cNvPr id="14" name="Grafik 13"/>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311465" y="2498516"/>
            <a:ext cx="2730684" cy="2730684"/>
          </a:xfrm>
          <a:prstGeom prst="rect">
            <a:avLst/>
          </a:prstGeom>
        </p:spPr>
      </p:pic>
      <p:sp>
        <p:nvSpPr>
          <p:cNvPr id="24" name="Inhaltsplatzhalter 8"/>
          <p:cNvSpPr txBox="1">
            <a:spLocks/>
          </p:cNvSpPr>
          <p:nvPr/>
        </p:nvSpPr>
        <p:spPr>
          <a:xfrm>
            <a:off x="922672" y="2582117"/>
            <a:ext cx="8115052" cy="3956805"/>
          </a:xfrm>
          <a:prstGeom prst="rect">
            <a:avLst/>
          </a:prstGeom>
        </p:spPr>
        <p:txBody>
          <a:bodyPr vert="horz" lIns="91440" tIns="45720" rIns="91440" bIns="45720" rtlCol="0">
            <a:noAutofit/>
          </a:bodyPr>
          <a:lstStyle>
            <a:lvl1pPr marL="228600" indent="-228600" algn="l" defTabSz="914400" rtl="0" eaLnBrk="1" latinLnBrk="0" hangingPunct="1">
              <a:lnSpc>
                <a:spcPct val="90000"/>
              </a:lnSpc>
              <a:spcBef>
                <a:spcPts val="1000"/>
              </a:spcBef>
              <a:buClr>
                <a:srgbClr val="CCCC00"/>
              </a:buClr>
              <a:buSzPct val="90000"/>
              <a:buFont typeface="Arial Narrow" panose="020B0606020202030204" pitchFamily="34" charset="0"/>
              <a:buChar char="►"/>
              <a:defRPr lang="de-DE" sz="2400" kern="1200" baseline="0">
                <a:solidFill>
                  <a:srgbClr val="002060"/>
                </a:solidFill>
                <a:latin typeface="Arial Narrow" panose="020B0606020202030204" pitchFamily="34" charset="0"/>
                <a:ea typeface="+mn-ea"/>
                <a:cs typeface="+mn-cs"/>
              </a:defRPr>
            </a:lvl1pPr>
            <a:lvl2pPr marL="622300" indent="-266700" algn="l" defTabSz="914400" rtl="0" eaLnBrk="1" latinLnBrk="0" hangingPunct="1">
              <a:lnSpc>
                <a:spcPct val="90000"/>
              </a:lnSpc>
              <a:spcBef>
                <a:spcPts val="500"/>
              </a:spcBef>
              <a:buClr>
                <a:srgbClr val="002060"/>
              </a:buClr>
              <a:buSzPct val="120000"/>
              <a:buFont typeface="Wingdings" panose="05000000000000000000" pitchFamily="2" charset="2"/>
              <a:buChar char="§"/>
              <a:defRPr lang="de-DE" sz="2000" kern="1200">
                <a:solidFill>
                  <a:srgbClr val="002060"/>
                </a:solidFill>
                <a:latin typeface="Arial Narrow" panose="020B0606020202030204" pitchFamily="34" charset="0"/>
                <a:ea typeface="+mn-ea"/>
                <a:cs typeface="+mn-cs"/>
              </a:defRPr>
            </a:lvl2pPr>
            <a:lvl3pPr marL="901700" indent="-279400" algn="l" defTabSz="914400" rtl="0" eaLnBrk="1" latinLnBrk="0" hangingPunct="1">
              <a:lnSpc>
                <a:spcPct val="90000"/>
              </a:lnSpc>
              <a:spcBef>
                <a:spcPts val="500"/>
              </a:spcBef>
              <a:buClr>
                <a:srgbClr val="CCCC00"/>
              </a:buClr>
              <a:buSzPct val="135000"/>
              <a:buFont typeface="Arial" panose="020B0604020202020204" pitchFamily="34" charset="0"/>
              <a:buChar char="•"/>
              <a:defRPr lang="de-DE" sz="1800" kern="1200">
                <a:solidFill>
                  <a:srgbClr val="002060"/>
                </a:solidFill>
                <a:latin typeface="Arial Narrow" panose="020B0606020202030204" pitchFamily="34" charset="0"/>
                <a:ea typeface="+mn-ea"/>
                <a:cs typeface="+mn-cs"/>
              </a:defRPr>
            </a:lvl3pPr>
            <a:lvl4pPr marL="1371600" indent="0" algn="l" defTabSz="914400" rtl="0" eaLnBrk="1" latinLnBrk="0" hangingPunct="1">
              <a:lnSpc>
                <a:spcPct val="90000"/>
              </a:lnSpc>
              <a:spcBef>
                <a:spcPts val="500"/>
              </a:spcBef>
              <a:buFont typeface="Wingdings" panose="05000000000000000000" pitchFamily="2" charset="2"/>
              <a:buNone/>
              <a:defRPr sz="1600" kern="1200">
                <a:solidFill>
                  <a:schemeClr val="tx1">
                    <a:tint val="75000"/>
                  </a:schemeClr>
                </a:solidFill>
                <a:latin typeface="+mn-lt"/>
                <a:ea typeface="+mn-ea"/>
                <a:cs typeface="+mn-cs"/>
              </a:defRPr>
            </a:lvl4pPr>
            <a:lvl5pPr marL="1828800" indent="0" algn="l" defTabSz="914400" rtl="0" eaLnBrk="1" latinLnBrk="0" hangingPunct="1">
              <a:lnSpc>
                <a:spcPct val="90000"/>
              </a:lnSpc>
              <a:spcBef>
                <a:spcPts val="500"/>
              </a:spcBef>
              <a:buFont typeface="Wingdings" panose="05000000000000000000" pitchFamily="2" charset="2"/>
              <a:buNone/>
              <a:defRPr sz="1600" kern="1200" baseline="0">
                <a:solidFill>
                  <a:schemeClr val="tx1">
                    <a:tint val="75000"/>
                  </a:schemeClr>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kern="1200">
                <a:solidFill>
                  <a:schemeClr val="tx1">
                    <a:tint val="75000"/>
                  </a:schemeClr>
                </a:solidFill>
                <a:latin typeface="+mn-lt"/>
                <a:ea typeface="+mn-ea"/>
                <a:cs typeface="+mn-cs"/>
              </a:defRPr>
            </a:lvl9pPr>
          </a:lstStyle>
          <a:p>
            <a:endParaRPr lang="de-DE" dirty="0"/>
          </a:p>
        </p:txBody>
      </p:sp>
      <p:sp>
        <p:nvSpPr>
          <p:cNvPr id="17" name="Nach unten gekrümmter Pfeil 16"/>
          <p:cNvSpPr/>
          <p:nvPr/>
        </p:nvSpPr>
        <p:spPr>
          <a:xfrm rot="6799309">
            <a:off x="2692214" y="3869064"/>
            <a:ext cx="768541" cy="252593"/>
          </a:xfrm>
          <a:prstGeom prst="curvedDownArrow">
            <a:avLst/>
          </a:prstGeom>
          <a:solidFill>
            <a:srgbClr val="013476"/>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solidFill>
                <a:schemeClr val="tx1"/>
              </a:solidFill>
            </a:endParaRPr>
          </a:p>
        </p:txBody>
      </p:sp>
    </p:spTree>
    <p:extLst>
      <p:ext uri="{BB962C8B-B14F-4D97-AF65-F5344CB8AC3E}">
        <p14:creationId xmlns:p14="http://schemas.microsoft.com/office/powerpoint/2010/main" val="3903082032"/>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Teilchenumwandlungen als Schlüssel zur Ordnung</a:t>
            </a:r>
          </a:p>
        </p:txBody>
      </p:sp>
      <p:sp>
        <p:nvSpPr>
          <p:cNvPr id="9" name="Foliennummernplatzhalter 8"/>
          <p:cNvSpPr>
            <a:spLocks noGrp="1"/>
          </p:cNvSpPr>
          <p:nvPr>
            <p:ph type="sldNum" sz="quarter" idx="12"/>
          </p:nvPr>
        </p:nvSpPr>
        <p:spPr/>
        <p:txBody>
          <a:bodyPr/>
          <a:lstStyle/>
          <a:p>
            <a:fld id="{13EBA283-81CD-428D-9703-4AE41BDC50AA}" type="slidenum">
              <a:rPr lang="de-DE" smtClean="0"/>
              <a:pPr/>
              <a:t>88</a:t>
            </a:fld>
            <a:endParaRPr lang="de-DE"/>
          </a:p>
        </p:txBody>
      </p:sp>
      <p:sp>
        <p:nvSpPr>
          <p:cNvPr id="4" name="Textplatzhalter 3"/>
          <p:cNvSpPr>
            <a:spLocks noGrp="1"/>
          </p:cNvSpPr>
          <p:nvPr>
            <p:ph type="body" idx="1"/>
          </p:nvPr>
        </p:nvSpPr>
        <p:spPr/>
        <p:txBody>
          <a:bodyPr/>
          <a:lstStyle/>
          <a:p>
            <a:r>
              <a:rPr lang="de-DE" noProof="0" dirty="0"/>
              <a:t>Elektromagnetische Wechselwirkung</a:t>
            </a:r>
          </a:p>
          <a:p>
            <a:pPr lvl="1"/>
            <a:r>
              <a:rPr lang="de-DE" noProof="0" dirty="0"/>
              <a:t>Photonen besitzen keine Ladungen: durch elektromagnetische Wechselwirkung können die Ladungen eines Teilchens nicht geändert werden</a:t>
            </a:r>
          </a:p>
          <a:p>
            <a:pPr lvl="1"/>
            <a:r>
              <a:rPr lang="de-DE" noProof="0" dirty="0"/>
              <a:t>Alle Teilchen sind </a:t>
            </a:r>
            <a:r>
              <a:rPr lang="de-DE" b="1" noProof="0" dirty="0" err="1"/>
              <a:t>Singuletts</a:t>
            </a:r>
            <a:r>
              <a:rPr lang="de-DE" noProof="0" dirty="0"/>
              <a:t> bezüglich der elektrischen Ladung</a:t>
            </a:r>
          </a:p>
          <a:p>
            <a:pPr lvl="1"/>
            <a:endParaRPr lang="de-DE" noProof="0" dirty="0"/>
          </a:p>
          <a:p>
            <a:pPr marL="355600" lvl="1" indent="0">
              <a:buNone/>
            </a:pPr>
            <a:endParaRPr lang="de-DE" noProof="0" dirty="0"/>
          </a:p>
          <a:p>
            <a:pPr lvl="1"/>
            <a:endParaRPr lang="de-DE" noProof="0" dirty="0"/>
          </a:p>
          <a:p>
            <a:pPr lvl="1"/>
            <a:endParaRPr lang="de-DE" noProof="0" dirty="0"/>
          </a:p>
          <a:p>
            <a:pPr marL="0" indent="0">
              <a:buNone/>
            </a:pPr>
            <a:endParaRPr lang="de-DE" noProof="0" dirty="0"/>
          </a:p>
        </p:txBody>
      </p:sp>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endParaRPr lang="de-DE" dirty="0"/>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07053" y="3861047"/>
            <a:ext cx="2866854" cy="2228613"/>
          </a:xfrm>
          <a:prstGeom prst="rect">
            <a:avLst/>
          </a:prstGeom>
        </p:spPr>
      </p:pic>
    </p:spTree>
    <p:extLst>
      <p:ext uri="{BB962C8B-B14F-4D97-AF65-F5344CB8AC3E}">
        <p14:creationId xmlns:p14="http://schemas.microsoft.com/office/powerpoint/2010/main" val="3021354410"/>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err="1"/>
              <a:t>Multipletts</a:t>
            </a:r>
            <a:r>
              <a:rPr lang="de-DE" noProof="0" dirty="0"/>
              <a:t> – Ladungen als Ordnungsprinzip</a:t>
            </a:r>
          </a:p>
        </p:txBody>
      </p:sp>
      <p:sp>
        <p:nvSpPr>
          <p:cNvPr id="9" name="Foliennummernplatzhalter 8"/>
          <p:cNvSpPr>
            <a:spLocks noGrp="1"/>
          </p:cNvSpPr>
          <p:nvPr>
            <p:ph type="sldNum" sz="quarter" idx="12"/>
          </p:nvPr>
        </p:nvSpPr>
        <p:spPr>
          <a:prstGeom prst="rect">
            <a:avLst/>
          </a:prstGeom>
        </p:spPr>
        <p:txBody>
          <a:bodyPr/>
          <a:lstStyle/>
          <a:p>
            <a:fld id="{13EBA283-81CD-428D-9703-4AE41BDC50AA}" type="slidenum">
              <a:rPr lang="de-DE" smtClean="0"/>
              <a:pPr/>
              <a:t>89</a:t>
            </a:fld>
            <a:endParaRPr lang="de-DE"/>
          </a:p>
        </p:txBody>
      </p:sp>
      <p:sp>
        <p:nvSpPr>
          <p:cNvPr id="4" name="Textplatzhalter 3"/>
          <p:cNvSpPr>
            <a:spLocks noGrp="1"/>
          </p:cNvSpPr>
          <p:nvPr>
            <p:ph type="body" idx="1"/>
          </p:nvPr>
        </p:nvSpPr>
        <p:spPr/>
        <p:txBody>
          <a:bodyPr/>
          <a:lstStyle/>
          <a:p>
            <a:endParaRPr lang="de-DE"/>
          </a:p>
        </p:txBody>
      </p:sp>
      <p:sp>
        <p:nvSpPr>
          <p:cNvPr id="7" name="Datumsplatzhalter 6"/>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pic>
        <p:nvPicPr>
          <p:cNvPr id="10" name="Grafik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1988840"/>
            <a:ext cx="7997507" cy="3966764"/>
          </a:xfrm>
          <a:prstGeom prst="rect">
            <a:avLst/>
          </a:prstGeom>
        </p:spPr>
      </p:pic>
    </p:spTree>
    <p:extLst>
      <p:ext uri="{BB962C8B-B14F-4D97-AF65-F5344CB8AC3E}">
        <p14:creationId xmlns:p14="http://schemas.microsoft.com/office/powerpoint/2010/main" val="13110695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Einschub: Größenordnungen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9</a:t>
            </a:fld>
            <a:endParaRPr lang="de-DE"/>
          </a:p>
        </p:txBody>
      </p:sp>
      <p:sp>
        <p:nvSpPr>
          <p:cNvPr id="4" name="Textplatzhalter 3"/>
          <p:cNvSpPr>
            <a:spLocks noGrp="1"/>
          </p:cNvSpPr>
          <p:nvPr>
            <p:ph type="body" idx="1"/>
          </p:nvPr>
        </p:nvSpPr>
        <p:spPr/>
        <p:txBody>
          <a:bodyPr/>
          <a:lstStyle/>
          <a:p>
            <a:endParaRPr lang="de-DE"/>
          </a:p>
        </p:txBody>
      </p:sp>
      <p:sp>
        <p:nvSpPr>
          <p:cNvPr id="5" name="Datumsplatzhalter 4"/>
          <p:cNvSpPr>
            <a:spLocks noGrp="1"/>
          </p:cNvSpPr>
          <p:nvPr>
            <p:ph type="dt" sz="half" idx="2"/>
          </p:nvPr>
        </p:nvSpPr>
        <p:spPr/>
        <p:txBody>
          <a:bodyPr/>
          <a:lstStyle/>
          <a:p>
            <a:r>
              <a:rPr lang="de-DE"/>
              <a:t>04.10.2017</a:t>
            </a:r>
          </a:p>
        </p:txBody>
      </p:sp>
      <p:sp>
        <p:nvSpPr>
          <p:cNvPr id="6" name="Fußzeilenplatzhalter 5"/>
          <p:cNvSpPr>
            <a:spLocks noGrp="1"/>
          </p:cNvSpPr>
          <p:nvPr>
            <p:ph type="ftr" sz="quarter" idx="3"/>
          </p:nvPr>
        </p:nvSpPr>
        <p:spPr/>
        <p:txBody>
          <a:bodyPr/>
          <a:lstStyle/>
          <a:p>
            <a:r>
              <a:rPr lang="de-DE"/>
              <a:t>Forschung trifft Schule - Lehrerfortbildung Teilchenphysik - Dillingen</a:t>
            </a:r>
            <a:endParaRPr lang="de-DE" dirty="0"/>
          </a:p>
        </p:txBody>
      </p:sp>
      <p:pic>
        <p:nvPicPr>
          <p:cNvPr id="7" name="Grafik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9592" y="2204864"/>
            <a:ext cx="8032319" cy="2709045"/>
          </a:xfrm>
          <a:prstGeom prst="rect">
            <a:avLst/>
          </a:prstGeom>
        </p:spPr>
      </p:pic>
    </p:spTree>
    <p:extLst>
      <p:ext uri="{BB962C8B-B14F-4D97-AF65-F5344CB8AC3E}">
        <p14:creationId xmlns:p14="http://schemas.microsoft.com/office/powerpoint/2010/main" val="489572875"/>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Grafik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5671" y="2564904"/>
            <a:ext cx="7044721" cy="3773380"/>
          </a:xfrm>
          <a:prstGeom prst="rect">
            <a:avLst/>
          </a:prstGeom>
        </p:spPr>
      </p:pic>
      <p:sp>
        <p:nvSpPr>
          <p:cNvPr id="2" name="Titel 1"/>
          <p:cNvSpPr>
            <a:spLocks noGrp="1"/>
          </p:cNvSpPr>
          <p:nvPr>
            <p:ph type="title"/>
          </p:nvPr>
        </p:nvSpPr>
        <p:spPr/>
        <p:txBody>
          <a:bodyPr/>
          <a:lstStyle/>
          <a:p>
            <a:r>
              <a:rPr lang="de-DE" noProof="0" dirty="0" err="1"/>
              <a:t>Multipletts</a:t>
            </a:r>
            <a:r>
              <a:rPr lang="de-DE" noProof="0" dirty="0"/>
              <a:t> – Ladungen als Ordnungsprinzip</a:t>
            </a:r>
          </a:p>
        </p:txBody>
      </p:sp>
      <p:sp>
        <p:nvSpPr>
          <p:cNvPr id="9" name="Foliennummernplatzhalter 8"/>
          <p:cNvSpPr>
            <a:spLocks noGrp="1"/>
          </p:cNvSpPr>
          <p:nvPr>
            <p:ph type="sldNum" sz="quarter" idx="12"/>
          </p:nvPr>
        </p:nvSpPr>
        <p:spPr/>
        <p:txBody>
          <a:bodyPr/>
          <a:lstStyle/>
          <a:p>
            <a:fld id="{13EBA283-81CD-428D-9703-4AE41BDC50AA}" type="slidenum">
              <a:rPr lang="de-DE" smtClean="0"/>
              <a:pPr/>
              <a:t>90</a:t>
            </a:fld>
            <a:endParaRPr lang="de-DE"/>
          </a:p>
        </p:txBody>
      </p:sp>
      <p:sp>
        <p:nvSpPr>
          <p:cNvPr id="4" name="Textplatzhalter 3"/>
          <p:cNvSpPr>
            <a:spLocks noGrp="1"/>
          </p:cNvSpPr>
          <p:nvPr>
            <p:ph type="body" idx="1"/>
          </p:nvPr>
        </p:nvSpPr>
        <p:spPr>
          <a:xfrm>
            <a:off x="971600" y="1772816"/>
            <a:ext cx="7538988" cy="3956805"/>
          </a:xfrm>
        </p:spPr>
        <p:txBody>
          <a:bodyPr/>
          <a:lstStyle/>
          <a:p>
            <a:r>
              <a:rPr lang="de-DE" sz="2000" noProof="0" dirty="0"/>
              <a:t>Zu jedem Teilchen gibt es ein zugehöriges Anti-Teilchen, </a:t>
            </a:r>
            <a:br>
              <a:rPr lang="de-DE" sz="2000" noProof="0" dirty="0"/>
            </a:br>
            <a:r>
              <a:rPr lang="de-DE" sz="2000" noProof="0" dirty="0"/>
              <a:t>mit gleicher Masse jedoch entgegengesetzten Ladungen</a:t>
            </a:r>
          </a:p>
          <a:p>
            <a:r>
              <a:rPr lang="de-DE" sz="2000" noProof="0" dirty="0"/>
              <a:t>Anti-Materieteilchen ebenfalls in drei Generationen</a:t>
            </a:r>
            <a:endParaRPr lang="de-DE" noProof="0" dirty="0"/>
          </a:p>
        </p:txBody>
      </p:sp>
      <p:sp>
        <p:nvSpPr>
          <p:cNvPr id="7" name="Datumsplatzhalter 6"/>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spTree>
    <p:extLst>
      <p:ext uri="{BB962C8B-B14F-4D97-AF65-F5344CB8AC3E}">
        <p14:creationId xmlns:p14="http://schemas.microsoft.com/office/powerpoint/2010/main" val="2123428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el 1"/>
          <p:cNvSpPr>
            <a:spLocks noGrp="1"/>
          </p:cNvSpPr>
          <p:nvPr>
            <p:ph type="title"/>
          </p:nvPr>
        </p:nvSpPr>
        <p:spPr>
          <a:prstGeom prst="roundRect">
            <a:avLst/>
          </a:prstGeom>
          <a:noFill/>
        </p:spPr>
        <p:txBody>
          <a:bodyPr/>
          <a:lstStyle/>
          <a:p>
            <a:r>
              <a:rPr lang="de-DE" noProof="0" dirty="0"/>
              <a:t> Zusammenfassung: </a:t>
            </a:r>
            <a:r>
              <a:rPr lang="de-DE" noProof="0" dirty="0" err="1"/>
              <a:t>Multipletts</a:t>
            </a:r>
            <a:endParaRPr lang="de-DE" noProof="0" dirty="0"/>
          </a:p>
        </p:txBody>
      </p:sp>
      <p:sp>
        <p:nvSpPr>
          <p:cNvPr id="3" name="Foliennummernplatzhalter 2"/>
          <p:cNvSpPr>
            <a:spLocks noGrp="1"/>
          </p:cNvSpPr>
          <p:nvPr>
            <p:ph type="sldNum" sz="quarter" idx="12"/>
          </p:nvPr>
        </p:nvSpPr>
        <p:spPr/>
        <p:txBody>
          <a:bodyPr/>
          <a:lstStyle/>
          <a:p>
            <a:fld id="{13EBA283-81CD-428D-9703-4AE41BDC50AA}" type="slidenum">
              <a:rPr lang="de-DE" smtClean="0"/>
              <a:pPr/>
              <a:t>91</a:t>
            </a:fld>
            <a:endParaRPr lang="de-DE"/>
          </a:p>
        </p:txBody>
      </p:sp>
      <p:sp>
        <p:nvSpPr>
          <p:cNvPr id="4" name="Textplatzhalter 3"/>
          <p:cNvSpPr>
            <a:spLocks noGrp="1"/>
          </p:cNvSpPr>
          <p:nvPr>
            <p:ph type="body" idx="1"/>
          </p:nvPr>
        </p:nvSpPr>
        <p:spPr/>
        <p:txBody>
          <a:bodyPr/>
          <a:lstStyle/>
          <a:p>
            <a:r>
              <a:rPr lang="de-DE" sz="2000" noProof="0" dirty="0"/>
              <a:t>Teilchen lassen sich anhand ihrer Ladungen ordnen</a:t>
            </a:r>
          </a:p>
          <a:p>
            <a:r>
              <a:rPr lang="de-DE" sz="2000" noProof="0" dirty="0"/>
              <a:t>Die Zahl und </a:t>
            </a:r>
            <a:r>
              <a:rPr lang="de-DE" sz="2000" noProof="0" dirty="0" err="1"/>
              <a:t>Multipletts</a:t>
            </a:r>
            <a:r>
              <a:rPr lang="de-DE" sz="2000" noProof="0" dirty="0"/>
              <a:t> der Botenteilchen werden</a:t>
            </a:r>
            <a:br>
              <a:rPr lang="de-DE" sz="2000" noProof="0" dirty="0"/>
            </a:br>
            <a:r>
              <a:rPr lang="de-DE" sz="2000" noProof="0" dirty="0"/>
              <a:t> aus den Symmetrien des Standardmodells vorhergesagt </a:t>
            </a:r>
          </a:p>
          <a:p>
            <a:r>
              <a:rPr lang="de-DE" sz="2000" noProof="0" dirty="0"/>
              <a:t>Für die Materieteilchen findet man experimentell  </a:t>
            </a:r>
          </a:p>
          <a:p>
            <a:pPr lvl="1"/>
            <a:r>
              <a:rPr lang="de-DE" sz="1800" noProof="0" dirty="0"/>
              <a:t>Dupletts der schwachen Wechselwirkung (nicht vorhersagbar!)</a:t>
            </a:r>
          </a:p>
          <a:p>
            <a:pPr lvl="1"/>
            <a:r>
              <a:rPr lang="de-DE" sz="1800" noProof="0" dirty="0"/>
              <a:t>Tripletts der starken Wechselwirkung (nicht vorhersagbar!)</a:t>
            </a:r>
          </a:p>
          <a:p>
            <a:pPr lvl="1"/>
            <a:r>
              <a:rPr lang="de-DE" sz="1800" noProof="0" dirty="0" err="1"/>
              <a:t>Singuletts</a:t>
            </a:r>
            <a:r>
              <a:rPr lang="de-DE" sz="1800" noProof="0" dirty="0"/>
              <a:t> der elektromagnetischen Wechselwirkung (vorhersagbar)</a:t>
            </a:r>
            <a:endParaRPr lang="de-DE" sz="1800" dirty="0"/>
          </a:p>
          <a:p>
            <a:r>
              <a:rPr lang="de-DE" sz="2000" noProof="0" dirty="0"/>
              <a:t>Umwandlungen nur innerhalb der </a:t>
            </a:r>
            <a:r>
              <a:rPr lang="de-DE" sz="2000" noProof="0" dirty="0" err="1"/>
              <a:t>Multipletts</a:t>
            </a:r>
            <a:r>
              <a:rPr lang="de-DE" sz="2000" noProof="0" dirty="0"/>
              <a:t> möglich</a:t>
            </a:r>
          </a:p>
          <a:p>
            <a:pPr lvl="1"/>
            <a:r>
              <a:rPr lang="de-DE" sz="1800" noProof="0" dirty="0"/>
              <a:t> (zuzüglich: hier nicht diskutierte Effekte der Zustandsmischung)</a:t>
            </a:r>
          </a:p>
        </p:txBody>
      </p:sp>
      <p:sp>
        <p:nvSpPr>
          <p:cNvPr id="6" name="Datumsplatzhalter 5"/>
          <p:cNvSpPr>
            <a:spLocks noGrp="1"/>
          </p:cNvSpPr>
          <p:nvPr>
            <p:ph type="dt" sz="half" idx="2"/>
          </p:nvPr>
        </p:nvSpPr>
        <p:spPr/>
        <p:txBody>
          <a:bodyPr/>
          <a:lstStyle/>
          <a:p>
            <a:r>
              <a:rPr lang="de-DE"/>
              <a:t>04.10.2017</a:t>
            </a:r>
            <a:endParaRPr lang="de-DE" dirty="0"/>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spTree>
    <p:extLst>
      <p:ext uri="{BB962C8B-B14F-4D97-AF65-F5344CB8AC3E}">
        <p14:creationId xmlns:p14="http://schemas.microsoft.com/office/powerpoint/2010/main" val="1531382037"/>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7"/>
            <a:ext cx="8064896" cy="1325563"/>
          </a:xfrm>
        </p:spPr>
        <p:txBody>
          <a:bodyPr/>
          <a:lstStyle/>
          <a:p>
            <a:r>
              <a:rPr lang="de-DE" noProof="0" dirty="0"/>
              <a:t>Die drei Basiskonzepte des Standardmodells</a:t>
            </a:r>
          </a:p>
        </p:txBody>
      </p:sp>
      <p:sp>
        <p:nvSpPr>
          <p:cNvPr id="7" name="Foliennummernplatzhalter 6"/>
          <p:cNvSpPr>
            <a:spLocks noGrp="1"/>
          </p:cNvSpPr>
          <p:nvPr>
            <p:ph type="sldNum" sz="quarter" idx="12"/>
          </p:nvPr>
        </p:nvSpPr>
        <p:spPr>
          <a:prstGeom prst="rect">
            <a:avLst/>
          </a:prstGeom>
        </p:spPr>
        <p:txBody>
          <a:bodyPr/>
          <a:lstStyle/>
          <a:p>
            <a:fld id="{13EBA283-81CD-428D-9703-4AE41BDC50AA}" type="slidenum">
              <a:rPr lang="de-DE" smtClean="0"/>
              <a:pPr/>
              <a:t>92</a:t>
            </a:fld>
            <a:endParaRPr lang="de-DE"/>
          </a:p>
        </p:txBody>
      </p:sp>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p>
        </p:txBody>
      </p:sp>
      <p:sp>
        <p:nvSpPr>
          <p:cNvPr id="4" name="Rechteck 3">
            <a:extLst>
              <a:ext uri="{FF2B5EF4-FFF2-40B4-BE49-F238E27FC236}">
                <a16:creationId xmlns:a16="http://schemas.microsoft.com/office/drawing/2014/main" id="{BC329FBE-A5DC-47C2-AFE3-7FF36993CA79}"/>
              </a:ext>
            </a:extLst>
          </p:cNvPr>
          <p:cNvSpPr/>
          <p:nvPr/>
        </p:nvSpPr>
        <p:spPr>
          <a:xfrm>
            <a:off x="3563888" y="2142829"/>
            <a:ext cx="2016224" cy="782115"/>
          </a:xfrm>
          <a:prstGeom prst="rect">
            <a:avLst/>
          </a:prstGeom>
          <a:solidFill>
            <a:srgbClr val="CDC301">
              <a:alpha val="50000"/>
            </a:srgbClr>
          </a:solidFill>
          <a:ln>
            <a:solidFill>
              <a:srgbClr val="CDC30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Ladungen</a:t>
            </a:r>
            <a:endParaRPr lang="de-DE" sz="2400">
              <a:solidFill>
                <a:schemeClr val="tx1"/>
              </a:solidFill>
              <a:latin typeface="Arial Narrow" panose="020B0606020202030204" pitchFamily="34" charset="0"/>
            </a:endParaRPr>
          </a:p>
        </p:txBody>
      </p:sp>
      <p:sp>
        <p:nvSpPr>
          <p:cNvPr id="8" name="Rechteck 7">
            <a:extLst>
              <a:ext uri="{FF2B5EF4-FFF2-40B4-BE49-F238E27FC236}">
                <a16:creationId xmlns:a16="http://schemas.microsoft.com/office/drawing/2014/main" id="{B64FC32A-F92A-4710-BF09-C075785ADED2}"/>
              </a:ext>
            </a:extLst>
          </p:cNvPr>
          <p:cNvSpPr/>
          <p:nvPr/>
        </p:nvSpPr>
        <p:spPr>
          <a:xfrm>
            <a:off x="6012160" y="4638141"/>
            <a:ext cx="2016224" cy="782115"/>
          </a:xfrm>
          <a:prstGeom prst="rect">
            <a:avLst/>
          </a:prstGeom>
          <a:solidFill>
            <a:srgbClr val="013476">
              <a:alpha val="50000"/>
            </a:srgbClr>
          </a:solidFill>
          <a:ln>
            <a:solidFill>
              <a:srgbClr val="01347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Wechsel</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wirkungen</a:t>
            </a:r>
            <a:endParaRPr lang="de-DE" sz="2400">
              <a:solidFill>
                <a:schemeClr val="tx1"/>
              </a:solidFill>
              <a:latin typeface="Arial Narrow" panose="020B0606020202030204" pitchFamily="34" charset="0"/>
            </a:endParaRPr>
          </a:p>
        </p:txBody>
      </p:sp>
      <p:sp>
        <p:nvSpPr>
          <p:cNvPr id="9" name="Rechteck 8">
            <a:extLst>
              <a:ext uri="{FF2B5EF4-FFF2-40B4-BE49-F238E27FC236}">
                <a16:creationId xmlns:a16="http://schemas.microsoft.com/office/drawing/2014/main" id="{BB23583F-6D18-491D-A402-B32CDB8A7348}"/>
              </a:ext>
            </a:extLst>
          </p:cNvPr>
          <p:cNvSpPr/>
          <p:nvPr/>
        </p:nvSpPr>
        <p:spPr>
          <a:xfrm>
            <a:off x="755952" y="4638140"/>
            <a:ext cx="2016224" cy="782115"/>
          </a:xfrm>
          <a:prstGeom prst="rect">
            <a:avLst/>
          </a:prstGeom>
          <a:solidFill>
            <a:schemeClr val="accent4">
              <a:alpha val="50000"/>
            </a:schemeClr>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err="1">
                <a:solidFill>
                  <a:schemeClr val="tx1"/>
                </a:solidFill>
                <a:latin typeface="Arial Narrow" panose="020B0606020202030204" pitchFamily="34" charset="0"/>
              </a:rPr>
              <a:t>Elementar</a:t>
            </a:r>
            <a:r>
              <a:rPr lang="en-US" sz="2400">
                <a:solidFill>
                  <a:schemeClr val="tx1"/>
                </a:solidFill>
                <a:latin typeface="Arial Narrow" panose="020B0606020202030204" pitchFamily="34" charset="0"/>
              </a:rPr>
              <a:t>-</a:t>
            </a:r>
            <a:br>
              <a:rPr lang="en-US" sz="2400">
                <a:solidFill>
                  <a:schemeClr val="tx1"/>
                </a:solidFill>
                <a:latin typeface="Arial Narrow" panose="020B0606020202030204" pitchFamily="34" charset="0"/>
              </a:rPr>
            </a:br>
            <a:r>
              <a:rPr lang="en-US" sz="2400" err="1">
                <a:solidFill>
                  <a:schemeClr val="tx1"/>
                </a:solidFill>
                <a:latin typeface="Arial Narrow" panose="020B0606020202030204" pitchFamily="34" charset="0"/>
              </a:rPr>
              <a:t>teilchen</a:t>
            </a:r>
            <a:endParaRPr lang="de-DE" sz="2400">
              <a:solidFill>
                <a:schemeClr val="tx1"/>
              </a:solidFill>
              <a:latin typeface="Arial Narrow" panose="020B0606020202030204" pitchFamily="34" charset="0"/>
            </a:endParaRPr>
          </a:p>
        </p:txBody>
      </p:sp>
      <p:cxnSp>
        <p:nvCxnSpPr>
          <p:cNvPr id="11" name="Gerade Verbindung mit Pfeil 10">
            <a:extLst>
              <a:ext uri="{FF2B5EF4-FFF2-40B4-BE49-F238E27FC236}">
                <a16:creationId xmlns:a16="http://schemas.microsoft.com/office/drawing/2014/main" id="{C8AB24FE-997B-4E17-BDE1-3D9E0B8C0B08}"/>
              </a:ext>
            </a:extLst>
          </p:cNvPr>
          <p:cNvCxnSpPr>
            <a:cxnSpLocks/>
          </p:cNvCxnSpPr>
          <p:nvPr/>
        </p:nvCxnSpPr>
        <p:spPr>
          <a:xfrm>
            <a:off x="2987824" y="4869160"/>
            <a:ext cx="2736304" cy="0"/>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4" name="Textfeld 13">
            <a:extLst>
              <a:ext uri="{FF2B5EF4-FFF2-40B4-BE49-F238E27FC236}">
                <a16:creationId xmlns:a16="http://schemas.microsoft.com/office/drawing/2014/main" id="{259B6B9C-EF5A-4522-93AC-791EC30D4417}"/>
              </a:ext>
            </a:extLst>
          </p:cNvPr>
          <p:cNvSpPr txBox="1"/>
          <p:nvPr/>
        </p:nvSpPr>
        <p:spPr>
          <a:xfrm>
            <a:off x="3779660" y="4372943"/>
            <a:ext cx="122501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unterliegen</a:t>
            </a:r>
            <a:endParaRPr lang="de-DE" sz="2400">
              <a:latin typeface="Arial Narrow" panose="020B0606020202030204" pitchFamily="34" charset="0"/>
            </a:endParaRPr>
          </a:p>
        </p:txBody>
      </p:sp>
      <p:cxnSp>
        <p:nvCxnSpPr>
          <p:cNvPr id="15" name="Gerade Verbindung mit Pfeil 14">
            <a:extLst>
              <a:ext uri="{FF2B5EF4-FFF2-40B4-BE49-F238E27FC236}">
                <a16:creationId xmlns:a16="http://schemas.microsoft.com/office/drawing/2014/main" id="{8223C55F-6556-4326-986C-E0F098CEF8B1}"/>
              </a:ext>
            </a:extLst>
          </p:cNvPr>
          <p:cNvCxnSpPr>
            <a:cxnSpLocks/>
          </p:cNvCxnSpPr>
          <p:nvPr/>
        </p:nvCxnSpPr>
        <p:spPr>
          <a:xfrm>
            <a:off x="2987824" y="5157192"/>
            <a:ext cx="2736304" cy="0"/>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16" name="Textfeld 15">
            <a:extLst>
              <a:ext uri="{FF2B5EF4-FFF2-40B4-BE49-F238E27FC236}">
                <a16:creationId xmlns:a16="http://schemas.microsoft.com/office/drawing/2014/main" id="{4F87054F-7D65-4832-B514-AC4434FE23F0}"/>
              </a:ext>
            </a:extLst>
          </p:cNvPr>
          <p:cNvSpPr txBox="1"/>
          <p:nvPr/>
        </p:nvSpPr>
        <p:spPr>
          <a:xfrm>
            <a:off x="3796428" y="5260558"/>
            <a:ext cx="1366080"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beeinflussen</a:t>
            </a:r>
            <a:endParaRPr lang="de-DE" sz="2400">
              <a:latin typeface="Arial Narrow" panose="020B0606020202030204" pitchFamily="34" charset="0"/>
            </a:endParaRPr>
          </a:p>
        </p:txBody>
      </p:sp>
      <p:cxnSp>
        <p:nvCxnSpPr>
          <p:cNvPr id="17" name="Gerade Verbindung mit Pfeil 16">
            <a:extLst>
              <a:ext uri="{FF2B5EF4-FFF2-40B4-BE49-F238E27FC236}">
                <a16:creationId xmlns:a16="http://schemas.microsoft.com/office/drawing/2014/main" id="{E1630982-5747-4F92-8630-FFACE76A1072}"/>
              </a:ext>
            </a:extLst>
          </p:cNvPr>
          <p:cNvCxnSpPr>
            <a:cxnSpLocks/>
          </p:cNvCxnSpPr>
          <p:nvPr/>
        </p:nvCxnSpPr>
        <p:spPr>
          <a:xfrm flipV="1">
            <a:off x="1404024" y="2564904"/>
            <a:ext cx="1943840" cy="1728192"/>
          </a:xfrm>
          <a:prstGeom prst="straightConnector1">
            <a:avLst/>
          </a:prstGeom>
          <a:ln w="25400">
            <a:solidFill>
              <a:schemeClr val="accent4"/>
            </a:solidFill>
            <a:tailEnd type="triangle" w="lg" len="lg"/>
          </a:ln>
        </p:spPr>
        <p:style>
          <a:lnRef idx="1">
            <a:schemeClr val="accent1"/>
          </a:lnRef>
          <a:fillRef idx="0">
            <a:schemeClr val="accent1"/>
          </a:fillRef>
          <a:effectRef idx="0">
            <a:schemeClr val="accent1"/>
          </a:effectRef>
          <a:fontRef idx="minor">
            <a:schemeClr val="tx1"/>
          </a:fontRef>
        </p:style>
      </p:cxnSp>
      <p:sp>
        <p:nvSpPr>
          <p:cNvPr id="19" name="Textfeld 18">
            <a:extLst>
              <a:ext uri="{FF2B5EF4-FFF2-40B4-BE49-F238E27FC236}">
                <a16:creationId xmlns:a16="http://schemas.microsoft.com/office/drawing/2014/main" id="{C56E7051-C4E7-4EAA-8646-78745D2DD44B}"/>
              </a:ext>
            </a:extLst>
          </p:cNvPr>
          <p:cNvSpPr txBox="1"/>
          <p:nvPr/>
        </p:nvSpPr>
        <p:spPr>
          <a:xfrm rot="19119018">
            <a:off x="1692948" y="3128824"/>
            <a:ext cx="96853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besitzen</a:t>
            </a:r>
            <a:endParaRPr lang="de-DE" sz="2400">
              <a:latin typeface="Arial Narrow" panose="020B0606020202030204" pitchFamily="34" charset="0"/>
            </a:endParaRPr>
          </a:p>
        </p:txBody>
      </p:sp>
      <p:cxnSp>
        <p:nvCxnSpPr>
          <p:cNvPr id="20" name="Gerade Verbindung mit Pfeil 19">
            <a:extLst>
              <a:ext uri="{FF2B5EF4-FFF2-40B4-BE49-F238E27FC236}">
                <a16:creationId xmlns:a16="http://schemas.microsoft.com/office/drawing/2014/main" id="{8B1013CD-C7BE-48B9-A168-3D40EA1EE8A9}"/>
              </a:ext>
            </a:extLst>
          </p:cNvPr>
          <p:cNvCxnSpPr>
            <a:cxnSpLocks/>
          </p:cNvCxnSpPr>
          <p:nvPr/>
        </p:nvCxnSpPr>
        <p:spPr>
          <a:xfrm flipV="1">
            <a:off x="1835696" y="3068960"/>
            <a:ext cx="1512168" cy="1303983"/>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2" name="Textfeld 21">
            <a:extLst>
              <a:ext uri="{FF2B5EF4-FFF2-40B4-BE49-F238E27FC236}">
                <a16:creationId xmlns:a16="http://schemas.microsoft.com/office/drawing/2014/main" id="{A578F68E-50CA-4A68-8224-2A1B17BB1472}"/>
              </a:ext>
            </a:extLst>
          </p:cNvPr>
          <p:cNvSpPr txBox="1"/>
          <p:nvPr/>
        </p:nvSpPr>
        <p:spPr>
          <a:xfrm rot="19119018">
            <a:off x="2350618" y="3700432"/>
            <a:ext cx="840295"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ordnen</a:t>
            </a:r>
            <a:endParaRPr lang="de-DE" sz="2400">
              <a:latin typeface="Arial Narrow" panose="020B0606020202030204" pitchFamily="34" charset="0"/>
            </a:endParaRPr>
          </a:p>
        </p:txBody>
      </p:sp>
      <p:cxnSp>
        <p:nvCxnSpPr>
          <p:cNvPr id="23" name="Gerade Verbindung mit Pfeil 22">
            <a:extLst>
              <a:ext uri="{FF2B5EF4-FFF2-40B4-BE49-F238E27FC236}">
                <a16:creationId xmlns:a16="http://schemas.microsoft.com/office/drawing/2014/main" id="{00ACDA5B-5F87-4E40-9656-D3BF64A303BA}"/>
              </a:ext>
            </a:extLst>
          </p:cNvPr>
          <p:cNvCxnSpPr>
            <a:cxnSpLocks/>
          </p:cNvCxnSpPr>
          <p:nvPr/>
        </p:nvCxnSpPr>
        <p:spPr>
          <a:xfrm>
            <a:off x="5796136" y="2924944"/>
            <a:ext cx="1080120" cy="1390527"/>
          </a:xfrm>
          <a:prstGeom prst="straightConnector1">
            <a:avLst/>
          </a:prstGeom>
          <a:ln w="25400">
            <a:solidFill>
              <a:srgbClr val="013476"/>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cxnSp>
        <p:nvCxnSpPr>
          <p:cNvPr id="25" name="Gerade Verbindung mit Pfeil 24">
            <a:extLst>
              <a:ext uri="{FF2B5EF4-FFF2-40B4-BE49-F238E27FC236}">
                <a16:creationId xmlns:a16="http://schemas.microsoft.com/office/drawing/2014/main" id="{2340D33F-A4FF-4639-9E83-792FCA95E13C}"/>
              </a:ext>
            </a:extLst>
          </p:cNvPr>
          <p:cNvCxnSpPr>
            <a:cxnSpLocks/>
          </p:cNvCxnSpPr>
          <p:nvPr/>
        </p:nvCxnSpPr>
        <p:spPr>
          <a:xfrm flipH="1" flipV="1">
            <a:off x="5796136" y="2344961"/>
            <a:ext cx="1584176" cy="1948135"/>
          </a:xfrm>
          <a:prstGeom prst="straightConnector1">
            <a:avLst/>
          </a:prstGeom>
          <a:ln w="25400">
            <a:solidFill>
              <a:srgbClr val="CDC301"/>
            </a:solidFill>
            <a:headEnd type="triangle" w="lg" len="lg"/>
            <a:tailEnd type="none" w="lg" len="lg"/>
          </a:ln>
        </p:spPr>
        <p:style>
          <a:lnRef idx="1">
            <a:schemeClr val="accent1"/>
          </a:lnRef>
          <a:fillRef idx="0">
            <a:schemeClr val="accent1"/>
          </a:fillRef>
          <a:effectRef idx="0">
            <a:schemeClr val="accent1"/>
          </a:effectRef>
          <a:fontRef idx="minor">
            <a:schemeClr val="tx1"/>
          </a:fontRef>
        </p:style>
      </p:cxnSp>
      <p:sp>
        <p:nvSpPr>
          <p:cNvPr id="27" name="Textfeld 26">
            <a:extLst>
              <a:ext uri="{FF2B5EF4-FFF2-40B4-BE49-F238E27FC236}">
                <a16:creationId xmlns:a16="http://schemas.microsoft.com/office/drawing/2014/main" id="{735B8896-D323-4298-B32B-FC2FBCC78B75}"/>
              </a:ext>
            </a:extLst>
          </p:cNvPr>
          <p:cNvSpPr txBox="1"/>
          <p:nvPr/>
        </p:nvSpPr>
        <p:spPr>
          <a:xfrm rot="3104018">
            <a:off x="5674940" y="3536285"/>
            <a:ext cx="944489"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erhalten</a:t>
            </a:r>
            <a:endParaRPr lang="de-DE" sz="2400">
              <a:latin typeface="Arial Narrow" panose="020B0606020202030204" pitchFamily="34" charset="0"/>
            </a:endParaRPr>
          </a:p>
        </p:txBody>
      </p:sp>
      <p:sp>
        <p:nvSpPr>
          <p:cNvPr id="28" name="Textfeld 27">
            <a:extLst>
              <a:ext uri="{FF2B5EF4-FFF2-40B4-BE49-F238E27FC236}">
                <a16:creationId xmlns:a16="http://schemas.microsoft.com/office/drawing/2014/main" id="{048EC96D-21DA-4AE2-ADDE-4A47C1EE70E9}"/>
              </a:ext>
            </a:extLst>
          </p:cNvPr>
          <p:cNvSpPr txBox="1"/>
          <p:nvPr/>
        </p:nvSpPr>
        <p:spPr>
          <a:xfrm rot="3104018">
            <a:off x="6204991" y="3028763"/>
            <a:ext cx="1191352" cy="369332"/>
          </a:xfrm>
          <a:prstGeom prst="rect">
            <a:avLst/>
          </a:prstGeom>
          <a:noFill/>
        </p:spPr>
        <p:txBody>
          <a:bodyPr wrap="none" rtlCol="0">
            <a:spAutoFit/>
          </a:bodyPr>
          <a:lstStyle/>
          <a:p>
            <a:pPr>
              <a:lnSpc>
                <a:spcPct val="90000"/>
              </a:lnSpc>
              <a:spcBef>
                <a:spcPts val="1000"/>
              </a:spcBef>
              <a:buClr>
                <a:srgbClr val="CCCC00"/>
              </a:buClr>
              <a:buSzPct val="90000"/>
            </a:pPr>
            <a:r>
              <a:rPr lang="en-US" sz="2000" err="1">
                <a:latin typeface="Arial Narrow" panose="020B0606020202030204" pitchFamily="34" charset="0"/>
              </a:rPr>
              <a:t>generieren</a:t>
            </a:r>
            <a:endParaRPr lang="de-DE" sz="2400">
              <a:latin typeface="Arial Narrow" panose="020B0606020202030204" pitchFamily="34" charset="0"/>
            </a:endParaRPr>
          </a:p>
        </p:txBody>
      </p:sp>
    </p:spTree>
    <p:extLst>
      <p:ext uri="{BB962C8B-B14F-4D97-AF65-F5344CB8AC3E}">
        <p14:creationId xmlns:p14="http://schemas.microsoft.com/office/powerpoint/2010/main" val="1293552680"/>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Mögliche experimentelle Diskussionspunkte für den Unterricht</a:t>
            </a:r>
          </a:p>
        </p:txBody>
      </p:sp>
      <p:sp>
        <p:nvSpPr>
          <p:cNvPr id="3" name="Foliennummernplatzhalter 2"/>
          <p:cNvSpPr>
            <a:spLocks noGrp="1"/>
          </p:cNvSpPr>
          <p:nvPr>
            <p:ph type="sldNum" sz="quarter" idx="12"/>
          </p:nvPr>
        </p:nvSpPr>
        <p:spPr/>
        <p:txBody>
          <a:bodyPr/>
          <a:lstStyle/>
          <a:p>
            <a:fld id="{13EBA283-81CD-428D-9703-4AE41BDC50AA}" type="slidenum">
              <a:rPr lang="de-DE" smtClean="0"/>
              <a:pPr/>
              <a:t>93</a:t>
            </a:fld>
            <a:endParaRPr lang="de-DE"/>
          </a:p>
        </p:txBody>
      </p:sp>
      <p:sp>
        <p:nvSpPr>
          <p:cNvPr id="6" name="Textplatzhalter 5"/>
          <p:cNvSpPr>
            <a:spLocks noGrp="1"/>
          </p:cNvSpPr>
          <p:nvPr>
            <p:ph type="body" idx="1"/>
          </p:nvPr>
        </p:nvSpPr>
        <p:spPr/>
        <p:txBody>
          <a:bodyPr/>
          <a:lstStyle/>
          <a:p>
            <a:pPr marL="0" indent="0">
              <a:buNone/>
            </a:pPr>
            <a:r>
              <a:rPr lang="de-DE" noProof="0" dirty="0"/>
              <a:t>Woher weiß man,:</a:t>
            </a:r>
          </a:p>
          <a:p>
            <a:r>
              <a:rPr lang="de-DE" noProof="0" dirty="0"/>
              <a:t>dass es Quarks gibt?</a:t>
            </a:r>
          </a:p>
          <a:p>
            <a:r>
              <a:rPr lang="de-DE" noProof="0" dirty="0"/>
              <a:t>dass es drei verschieden Farbladungen gibt?</a:t>
            </a:r>
          </a:p>
          <a:p>
            <a:r>
              <a:rPr lang="de-DE" noProof="0" dirty="0"/>
              <a:t>dass Farbladungen vektoriellen Charakter haben? </a:t>
            </a:r>
          </a:p>
          <a:p>
            <a:r>
              <a:rPr lang="de-DE" noProof="0" dirty="0"/>
              <a:t>dass die </a:t>
            </a:r>
            <a:r>
              <a:rPr lang="de-DE" noProof="0" dirty="0" err="1"/>
              <a:t>Leptonenuniversalität</a:t>
            </a:r>
            <a:r>
              <a:rPr lang="de-DE" noProof="0" dirty="0"/>
              <a:t> gilt?</a:t>
            </a:r>
          </a:p>
          <a:p>
            <a:r>
              <a:rPr lang="de-DE" noProof="0" dirty="0"/>
              <a:t>dass es drei Arten leichter Neutrinos gibt?</a:t>
            </a:r>
          </a:p>
          <a:p>
            <a:r>
              <a:rPr lang="de-DE" noProof="0" dirty="0"/>
              <a:t>Welche Werte die Kopplungsparameter der fundamentalen Wechselwirkungen haben?</a:t>
            </a:r>
          </a:p>
          <a:p>
            <a:endParaRPr lang="de-DE" noProof="0" dirty="0"/>
          </a:p>
        </p:txBody>
      </p:sp>
      <p:sp>
        <p:nvSpPr>
          <p:cNvPr id="4" name="Datumsplatzhalter 3"/>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pPr algn="ctr"/>
            <a:r>
              <a:rPr lang="de-DE"/>
              <a:t>Forschung trifft Schule - Lehrerfortbildung Teilchenphysik - Dillingen</a:t>
            </a:r>
          </a:p>
        </p:txBody>
      </p:sp>
    </p:spTree>
    <p:extLst>
      <p:ext uri="{BB962C8B-B14F-4D97-AF65-F5344CB8AC3E}">
        <p14:creationId xmlns:p14="http://schemas.microsoft.com/office/powerpoint/2010/main" val="88418868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platzhalter 6"/>
          <p:cNvSpPr>
            <a:spLocks noGrp="1"/>
          </p:cNvSpPr>
          <p:nvPr>
            <p:ph type="body" idx="1"/>
          </p:nvPr>
        </p:nvSpPr>
        <p:spPr/>
        <p:txBody>
          <a:bodyPr/>
          <a:lstStyle/>
          <a:p>
            <a:r>
              <a:rPr lang="de-DE" sz="3200" b="1" noProof="0" dirty="0">
                <a:solidFill>
                  <a:srgbClr val="013476"/>
                </a:solidFill>
              </a:rPr>
              <a:t>Vielen Dank für Ihre Aufmerksamkeit!</a:t>
            </a:r>
          </a:p>
          <a:p>
            <a:endParaRPr lang="de-DE" sz="3200" noProof="0" dirty="0">
              <a:solidFill>
                <a:srgbClr val="013476"/>
              </a:solidFill>
            </a:endParaRPr>
          </a:p>
          <a:p>
            <a:r>
              <a:rPr lang="de-DE" sz="3400" noProof="0" dirty="0">
                <a:solidFill>
                  <a:srgbClr val="013476"/>
                </a:solidFill>
              </a:rPr>
              <a:t>		</a:t>
            </a:r>
            <a:r>
              <a:rPr lang="de-DE" sz="3000" noProof="0" dirty="0">
                <a:solidFill>
                  <a:srgbClr val="013476"/>
                </a:solidFill>
              </a:rPr>
              <a:t>www.teilchenwelt.de</a:t>
            </a:r>
          </a:p>
          <a:p>
            <a:endParaRPr lang="de-DE" sz="3400" noProof="0" dirty="0">
              <a:solidFill>
                <a:srgbClr val="013476"/>
              </a:solidFill>
            </a:endParaRP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4" name="Grafik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
        <p:nvSpPr>
          <p:cNvPr id="5" name="Datumsplatzhalter 4">
            <a:extLst>
              <a:ext uri="{FF2B5EF4-FFF2-40B4-BE49-F238E27FC236}">
                <a16:creationId xmlns:a16="http://schemas.microsoft.com/office/drawing/2014/main" id="{4DA1E642-FDF3-4205-80EE-2F9FD93F3784}"/>
              </a:ext>
            </a:extLst>
          </p:cNvPr>
          <p:cNvSpPr>
            <a:spLocks noGrp="1"/>
          </p:cNvSpPr>
          <p:nvPr>
            <p:ph type="dt" sz="half" idx="10"/>
          </p:nvPr>
        </p:nvSpPr>
        <p:spPr/>
        <p:txBody>
          <a:bodyPr/>
          <a:lstStyle/>
          <a:p>
            <a:r>
              <a:rPr lang="de-DE"/>
              <a:t>04.10.2017</a:t>
            </a:r>
          </a:p>
        </p:txBody>
      </p:sp>
    </p:spTree>
    <p:extLst>
      <p:ext uri="{BB962C8B-B14F-4D97-AF65-F5344CB8AC3E}">
        <p14:creationId xmlns:p14="http://schemas.microsoft.com/office/powerpoint/2010/main" val="162363030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noProof="0" dirty="0"/>
              <a:t>Diskussion / Fragen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95</a:t>
            </a:fld>
            <a:endParaRPr lang="de-DE"/>
          </a:p>
        </p:txBody>
      </p:sp>
      <p:sp>
        <p:nvSpPr>
          <p:cNvPr id="3" name="Textplatzhalter 2"/>
          <p:cNvSpPr>
            <a:spLocks noGrp="1"/>
          </p:cNvSpPr>
          <p:nvPr>
            <p:ph type="body" idx="1"/>
          </p:nvPr>
        </p:nvSpPr>
        <p:spPr/>
        <p:txBody>
          <a:bodyPr/>
          <a:lstStyle/>
          <a:p>
            <a:endParaRPr lang="de-DE"/>
          </a:p>
        </p:txBody>
      </p:sp>
      <p:sp>
        <p:nvSpPr>
          <p:cNvPr id="5" name="Datumsplatzhalter 4"/>
          <p:cNvSpPr>
            <a:spLocks noGrp="1"/>
          </p:cNvSpPr>
          <p:nvPr>
            <p:ph type="dt" sz="half" idx="2"/>
          </p:nvPr>
        </p:nvSpPr>
        <p:spPr/>
        <p:txBody>
          <a:bodyPr/>
          <a:lstStyle/>
          <a:p>
            <a:r>
              <a:rPr lang="de-DE"/>
              <a:t>04.10.2017</a:t>
            </a:r>
          </a:p>
        </p:txBody>
      </p:sp>
      <p:sp>
        <p:nvSpPr>
          <p:cNvPr id="9" name="Fußzeilenplatzhalter 5"/>
          <p:cNvSpPr>
            <a:spLocks noGrp="1"/>
          </p:cNvSpPr>
          <p:nvPr>
            <p:ph type="ftr" sz="quarter" idx="3"/>
          </p:nvPr>
        </p:nvSpPr>
        <p:spPr/>
        <p:txBody>
          <a:bodyPr/>
          <a:lstStyle/>
          <a:p>
            <a:r>
              <a:rPr lang="de-DE"/>
              <a:t>Forschung trifft Schule - Lehrerfortbildung Teilchenphysik - Dillingen</a:t>
            </a:r>
          </a:p>
        </p:txBody>
      </p:sp>
      <p:pic>
        <p:nvPicPr>
          <p:cNvPr id="6" name="Grafik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75655" y="2568090"/>
            <a:ext cx="6781047" cy="2838726"/>
          </a:xfrm>
          <a:prstGeom prst="rect">
            <a:avLst/>
          </a:prstGeom>
        </p:spPr>
      </p:pic>
    </p:spTree>
    <p:extLst>
      <p:ext uri="{BB962C8B-B14F-4D97-AF65-F5344CB8AC3E}">
        <p14:creationId xmlns:p14="http://schemas.microsoft.com/office/powerpoint/2010/main" val="168839899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ctr"/>
            <a:r>
              <a:rPr lang="de-DE" noProof="0" dirty="0"/>
              <a:t>Extrafolien</a:t>
            </a:r>
          </a:p>
        </p:txBody>
      </p:sp>
      <p:sp>
        <p:nvSpPr>
          <p:cNvPr id="3" name="Foliennummernplatzhalter 2"/>
          <p:cNvSpPr>
            <a:spLocks noGrp="1"/>
          </p:cNvSpPr>
          <p:nvPr>
            <p:ph type="sldNum" sz="quarter" idx="12"/>
          </p:nvPr>
        </p:nvSpPr>
        <p:spPr/>
        <p:txBody>
          <a:bodyPr/>
          <a:lstStyle/>
          <a:p>
            <a:fld id="{13EBA283-81CD-428D-9703-4AE41BDC50AA}" type="slidenum">
              <a:rPr lang="de-DE" smtClean="0"/>
              <a:pPr/>
              <a:t>96</a:t>
            </a:fld>
            <a:endParaRPr lang="de-DE"/>
          </a:p>
        </p:txBody>
      </p:sp>
      <p:sp>
        <p:nvSpPr>
          <p:cNvPr id="7" name="Textplatzhalter 6"/>
          <p:cNvSpPr>
            <a:spLocks noGrp="1"/>
          </p:cNvSpPr>
          <p:nvPr>
            <p:ph type="body" idx="1"/>
          </p:nvPr>
        </p:nvSpPr>
        <p:spPr/>
        <p:txBody>
          <a:bodyPr/>
          <a:lstStyle/>
          <a:p>
            <a:endParaRPr lang="de-DE"/>
          </a:p>
        </p:txBody>
      </p:sp>
      <p:sp>
        <p:nvSpPr>
          <p:cNvPr id="4" name="Datumsplatzhalter 3"/>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pPr algn="ctr"/>
            <a:r>
              <a:rPr lang="de-DE"/>
              <a:t>Forschung trifft Schule - Lehrerfortbildung Teilchenphysik - Dillingen</a:t>
            </a:r>
          </a:p>
        </p:txBody>
      </p:sp>
    </p:spTree>
    <p:extLst>
      <p:ext uri="{BB962C8B-B14F-4D97-AF65-F5344CB8AC3E}">
        <p14:creationId xmlns:p14="http://schemas.microsoft.com/office/powerpoint/2010/main" val="563392952"/>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r>
              <a:rPr lang="de-DE" sz="2800" noProof="0" dirty="0"/>
              <a:t>Exkurs: warum schwache „</a:t>
            </a:r>
            <a:r>
              <a:rPr lang="de-DE" sz="2800" noProof="0" dirty="0" err="1"/>
              <a:t>Isospin</a:t>
            </a:r>
            <a:r>
              <a:rPr lang="de-DE" sz="2800" noProof="0" dirty="0"/>
              <a:t>“-Ladung?</a:t>
            </a:r>
          </a:p>
        </p:txBody>
      </p:sp>
      <p:sp>
        <p:nvSpPr>
          <p:cNvPr id="13" name="Foliennummernplatzhalter 12"/>
          <p:cNvSpPr>
            <a:spLocks noGrp="1"/>
          </p:cNvSpPr>
          <p:nvPr>
            <p:ph type="sldNum" sz="quarter" idx="12"/>
          </p:nvPr>
        </p:nvSpPr>
        <p:spPr>
          <a:prstGeom prst="rect">
            <a:avLst/>
          </a:prstGeom>
        </p:spPr>
        <p:txBody>
          <a:bodyPr/>
          <a:lstStyle/>
          <a:p>
            <a:fld id="{8A8273E9-608F-490E-901B-D137EDF7F20B}" type="slidenum">
              <a:rPr lang="de-DE" smtClean="0"/>
              <a:pPr/>
              <a:t>97</a:t>
            </a:fld>
            <a:r>
              <a:rPr lang="de-DE"/>
              <a:t>  </a:t>
            </a:r>
          </a:p>
        </p:txBody>
      </p:sp>
      <p:sp>
        <p:nvSpPr>
          <p:cNvPr id="6" name="Inhaltsplatzhalter 5"/>
          <p:cNvSpPr>
            <a:spLocks noGrp="1"/>
          </p:cNvSpPr>
          <p:nvPr>
            <p:ph type="body" idx="1"/>
          </p:nvPr>
        </p:nvSpPr>
        <p:spPr>
          <a:xfrm>
            <a:off x="980119" y="1834586"/>
            <a:ext cx="7538988" cy="3956805"/>
          </a:xfrm>
        </p:spPr>
        <p:txBody>
          <a:bodyPr/>
          <a:lstStyle/>
          <a:p>
            <a:r>
              <a:rPr lang="de-DE" sz="2000" noProof="0" dirty="0"/>
              <a:t>Zugrundeliegende Symmetrie </a:t>
            </a:r>
            <a:br>
              <a:rPr lang="de-DE" sz="2000" noProof="0" dirty="0"/>
            </a:br>
            <a:r>
              <a:rPr lang="de-DE" sz="2000" noProof="0" dirty="0"/>
              <a:t> genau dieselbe wie bei Spin </a:t>
            </a:r>
            <a:endParaRPr lang="de-DE" sz="1100" noProof="0" dirty="0"/>
          </a:p>
          <a:p>
            <a:r>
              <a:rPr lang="de-DE" sz="2000" noProof="0" dirty="0"/>
              <a:t>Jeweils Vektor mit 3 Komponenten</a:t>
            </a:r>
          </a:p>
          <a:p>
            <a:pPr lvl="1"/>
            <a:r>
              <a:rPr lang="de-DE" sz="1800" noProof="0" dirty="0"/>
              <a:t>Spin</a:t>
            </a:r>
            <a:r>
              <a:rPr lang="de-DE" sz="1800" noProof="0" dirty="0">
                <a:latin typeface="Cambria Math" panose="02040503050406030204" pitchFamily="18" charset="0"/>
                <a:ea typeface="Cambria Math" panose="02040503050406030204" pitchFamily="18" charset="0"/>
              </a:rPr>
              <a:t> </a:t>
            </a:r>
            <a:r>
              <a:rPr lang="de-DE" sz="1800" b="1" noProof="0" dirty="0">
                <a:latin typeface="Cambria Math" panose="02040503050406030204" pitchFamily="18" charset="0"/>
                <a:ea typeface="Cambria Math" panose="02040503050406030204" pitchFamily="18" charset="0"/>
              </a:rPr>
              <a:t>S </a:t>
            </a:r>
            <a:r>
              <a:rPr lang="de-DE" sz="1800" noProof="0" dirty="0">
                <a:latin typeface="Cambria Math" panose="02040503050406030204" pitchFamily="18" charset="0"/>
                <a:ea typeface="Cambria Math" panose="02040503050406030204" pitchFamily="18" charset="0"/>
              </a:rPr>
              <a:t>= (</a:t>
            </a:r>
            <a:r>
              <a:rPr lang="de-DE" sz="1800" noProof="0" dirty="0" err="1">
                <a:latin typeface="Cambria Math" panose="02040503050406030204" pitchFamily="18" charset="0"/>
                <a:ea typeface="Cambria Math" panose="02040503050406030204" pitchFamily="18" charset="0"/>
              </a:rPr>
              <a:t>S</a:t>
            </a:r>
            <a:r>
              <a:rPr lang="de-DE" sz="1800" baseline="-25000" noProof="0" dirty="0" err="1">
                <a:latin typeface="Cambria Math" panose="02040503050406030204" pitchFamily="18" charset="0"/>
                <a:ea typeface="Cambria Math" panose="02040503050406030204" pitchFamily="18" charset="0"/>
              </a:rPr>
              <a:t>x</a:t>
            </a:r>
            <a:r>
              <a:rPr lang="de-DE" sz="1800" noProof="0" dirty="0">
                <a:latin typeface="Cambria Math" panose="02040503050406030204" pitchFamily="18" charset="0"/>
                <a:ea typeface="Cambria Math" panose="02040503050406030204" pitchFamily="18" charset="0"/>
              </a:rPr>
              <a:t>, </a:t>
            </a:r>
            <a:r>
              <a:rPr lang="de-DE" sz="1800" noProof="0" dirty="0" err="1">
                <a:latin typeface="Cambria Math" panose="02040503050406030204" pitchFamily="18" charset="0"/>
                <a:ea typeface="Cambria Math" panose="02040503050406030204" pitchFamily="18" charset="0"/>
              </a:rPr>
              <a:t>S</a:t>
            </a:r>
            <a:r>
              <a:rPr lang="de-DE" sz="1800" baseline="-25000" noProof="0" dirty="0" err="1">
                <a:latin typeface="Cambria Math" panose="02040503050406030204" pitchFamily="18" charset="0"/>
                <a:ea typeface="Cambria Math" panose="02040503050406030204" pitchFamily="18" charset="0"/>
              </a:rPr>
              <a:t>y</a:t>
            </a:r>
            <a:r>
              <a:rPr lang="de-DE" sz="1800" noProof="0" dirty="0">
                <a:latin typeface="Cambria Math" panose="02040503050406030204" pitchFamily="18" charset="0"/>
                <a:ea typeface="Cambria Math" panose="02040503050406030204" pitchFamily="18" charset="0"/>
              </a:rPr>
              <a:t>, </a:t>
            </a:r>
            <a:r>
              <a:rPr lang="de-DE" sz="1800" noProof="0" dirty="0" err="1">
                <a:latin typeface="Cambria Math" panose="02040503050406030204" pitchFamily="18" charset="0"/>
                <a:ea typeface="Cambria Math" panose="02040503050406030204" pitchFamily="18" charset="0"/>
              </a:rPr>
              <a:t>S</a:t>
            </a:r>
            <a:r>
              <a:rPr lang="de-DE" sz="1800" baseline="-25000" noProof="0" dirty="0" err="1">
                <a:latin typeface="Cambria Math" panose="02040503050406030204" pitchFamily="18" charset="0"/>
                <a:ea typeface="Cambria Math" panose="02040503050406030204" pitchFamily="18" charset="0"/>
              </a:rPr>
              <a:t>z</a:t>
            </a:r>
            <a:r>
              <a:rPr lang="de-DE" sz="1800" noProof="0" dirty="0">
                <a:latin typeface="Cambria Math" panose="02040503050406030204" pitchFamily="18" charset="0"/>
                <a:ea typeface="Cambria Math" panose="02040503050406030204" pitchFamily="18" charset="0"/>
              </a:rPr>
              <a:t>) </a:t>
            </a:r>
            <a:r>
              <a:rPr lang="de-DE" sz="1800" noProof="0" dirty="0"/>
              <a:t>im </a:t>
            </a:r>
            <a:r>
              <a:rPr lang="de-DE" sz="1800" noProof="0" dirty="0" err="1"/>
              <a:t>Ortsraum</a:t>
            </a:r>
            <a:endParaRPr lang="de-DE" sz="1800" noProof="0" dirty="0"/>
          </a:p>
          <a:p>
            <a:pPr lvl="1"/>
            <a:r>
              <a:rPr lang="de-DE" sz="1800" noProof="0" dirty="0"/>
              <a:t>Schwacher </a:t>
            </a:r>
            <a:r>
              <a:rPr lang="de-DE" sz="1800" noProof="0" dirty="0" err="1"/>
              <a:t>Isospin</a:t>
            </a:r>
            <a:r>
              <a:rPr lang="de-DE" sz="1800" noProof="0" dirty="0"/>
              <a:t> </a:t>
            </a:r>
            <a:r>
              <a:rPr lang="de-DE" sz="1800" b="1" noProof="0" dirty="0">
                <a:latin typeface="Cambria Math" panose="02040503050406030204" pitchFamily="18" charset="0"/>
                <a:ea typeface="Cambria Math" panose="02040503050406030204" pitchFamily="18" charset="0"/>
              </a:rPr>
              <a:t>I</a:t>
            </a:r>
            <a:r>
              <a:rPr lang="de-DE" sz="1800" b="1"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 (I</a:t>
            </a:r>
            <a:r>
              <a:rPr lang="de-DE" sz="1800" baseline="-25000" noProof="0" dirty="0">
                <a:latin typeface="Cambria Math" panose="02040503050406030204" pitchFamily="18" charset="0"/>
                <a:ea typeface="Cambria Math" panose="02040503050406030204" pitchFamily="18" charset="0"/>
              </a:rPr>
              <a:t>1</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I</a:t>
            </a:r>
            <a:r>
              <a:rPr lang="de-DE" sz="1800" baseline="-25000" noProof="0" dirty="0">
                <a:latin typeface="Cambria Math" panose="02040503050406030204" pitchFamily="18" charset="0"/>
                <a:ea typeface="Cambria Math" panose="02040503050406030204" pitchFamily="18" charset="0"/>
              </a:rPr>
              <a:t>2</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 I</a:t>
            </a:r>
            <a:r>
              <a:rPr lang="de-DE" sz="1800" baseline="-25000" noProof="0" dirty="0">
                <a:latin typeface="Cambria Math" panose="02040503050406030204" pitchFamily="18" charset="0"/>
                <a:ea typeface="Cambria Math" panose="02040503050406030204" pitchFamily="18" charset="0"/>
              </a:rPr>
              <a:t>3</a:t>
            </a:r>
            <a:r>
              <a:rPr lang="de-DE" sz="1800" baseline="30000" noProof="0" dirty="0">
                <a:latin typeface="Cambria Math" panose="02040503050406030204" pitchFamily="18" charset="0"/>
                <a:ea typeface="Cambria Math" panose="02040503050406030204" pitchFamily="18" charset="0"/>
              </a:rPr>
              <a:t>W</a:t>
            </a:r>
            <a:r>
              <a:rPr lang="de-DE" sz="1800" noProof="0" dirty="0">
                <a:latin typeface="Cambria Math" panose="02040503050406030204" pitchFamily="18" charset="0"/>
                <a:ea typeface="Cambria Math" panose="02040503050406030204" pitchFamily="18" charset="0"/>
              </a:rPr>
              <a:t>)</a:t>
            </a:r>
            <a:br>
              <a:rPr lang="de-DE" sz="1800" noProof="0" dirty="0"/>
            </a:br>
            <a:r>
              <a:rPr lang="de-DE" sz="1800" noProof="0" dirty="0"/>
              <a:t>im abstrakten schwachen </a:t>
            </a:r>
            <a:r>
              <a:rPr lang="de-DE" sz="1800" noProof="0" dirty="0" err="1"/>
              <a:t>Isospinraum</a:t>
            </a:r>
            <a:endParaRPr lang="de-DE" sz="1100" noProof="0" dirty="0"/>
          </a:p>
          <a:p>
            <a:r>
              <a:rPr lang="de-DE" sz="2000" noProof="0" dirty="0"/>
              <a:t>Messbar bei beiden nur:</a:t>
            </a:r>
          </a:p>
          <a:p>
            <a:pPr lvl="1"/>
            <a:r>
              <a:rPr lang="de-DE" sz="1800" noProof="0" dirty="0"/>
              <a:t>Gesamter Betrag und eine Komponente (meist gewählt: die 3.)</a:t>
            </a:r>
          </a:p>
          <a:p>
            <a:pPr lvl="1"/>
            <a:r>
              <a:rPr lang="de-DE" sz="1800" noProof="0" dirty="0"/>
              <a:t>die beiden anderen Komponenten sind „unscharf“ (Heisenberg)</a:t>
            </a:r>
          </a:p>
          <a:p>
            <a:pPr lvl="0"/>
            <a:r>
              <a:rPr lang="de-DE" sz="2000" noProof="0" dirty="0"/>
              <a:t>Wir sprechen daher nur von schwacher Ladungs</a:t>
            </a:r>
            <a:r>
              <a:rPr lang="de-DE" sz="2000" b="1" noProof="0" dirty="0"/>
              <a:t>zahl</a:t>
            </a:r>
            <a:r>
              <a:rPr lang="de-DE" sz="2000" noProof="0" dirty="0"/>
              <a:t>  </a:t>
            </a:r>
            <a:r>
              <a:rPr lang="de-DE" sz="2000" noProof="0" dirty="0">
                <a:latin typeface="Cambria Math" panose="02040503050406030204" pitchFamily="18" charset="0"/>
                <a:ea typeface="Cambria Math" panose="02040503050406030204" pitchFamily="18" charset="0"/>
              </a:rPr>
              <a:t>I := I</a:t>
            </a:r>
            <a:r>
              <a:rPr lang="de-DE" sz="2000" baseline="-25000" noProof="0" dirty="0">
                <a:latin typeface="Cambria Math" panose="02040503050406030204" pitchFamily="18" charset="0"/>
                <a:ea typeface="Cambria Math" panose="02040503050406030204" pitchFamily="18" charset="0"/>
              </a:rPr>
              <a:t>3</a:t>
            </a:r>
            <a:r>
              <a:rPr lang="de-DE" sz="2000" baseline="30000" noProof="0" dirty="0">
                <a:latin typeface="Cambria Math" panose="02040503050406030204" pitchFamily="18" charset="0"/>
                <a:ea typeface="Cambria Math" panose="02040503050406030204" pitchFamily="18" charset="0"/>
              </a:rPr>
              <a:t>W</a:t>
            </a:r>
            <a:endParaRPr lang="de-DE" sz="900" noProof="0" dirty="0"/>
          </a:p>
          <a:p>
            <a:r>
              <a:rPr lang="de-DE" sz="2000" noProof="0" dirty="0"/>
              <a:t>Ordnung in </a:t>
            </a:r>
            <a:r>
              <a:rPr lang="de-DE" sz="2000" noProof="0" dirty="0" err="1"/>
              <a:t>Multipletts</a:t>
            </a:r>
            <a:r>
              <a:rPr lang="de-DE" sz="2000" noProof="0" dirty="0"/>
              <a:t> von </a:t>
            </a:r>
            <a:r>
              <a:rPr lang="de-DE" sz="2000" noProof="0" dirty="0">
                <a:latin typeface="Cambria Math" panose="02040503050406030204" pitchFamily="18" charset="0"/>
                <a:ea typeface="Cambria Math" panose="02040503050406030204" pitchFamily="18" charset="0"/>
              </a:rPr>
              <a:t>I := I</a:t>
            </a:r>
            <a:r>
              <a:rPr lang="de-DE" sz="2000" baseline="-25000" noProof="0" dirty="0">
                <a:latin typeface="Cambria Math" panose="02040503050406030204" pitchFamily="18" charset="0"/>
                <a:ea typeface="Cambria Math" panose="02040503050406030204" pitchFamily="18" charset="0"/>
              </a:rPr>
              <a:t>3</a:t>
            </a:r>
            <a:r>
              <a:rPr lang="de-DE" sz="2000" baseline="30000" noProof="0" dirty="0">
                <a:latin typeface="Cambria Math" panose="02040503050406030204" pitchFamily="18" charset="0"/>
                <a:ea typeface="Cambria Math" panose="02040503050406030204" pitchFamily="18" charset="0"/>
              </a:rPr>
              <a:t>W</a:t>
            </a:r>
            <a:endParaRPr lang="de-DE" sz="2000" noProof="0" dirty="0">
              <a:latin typeface="Cambria Math" panose="02040503050406030204" pitchFamily="18" charset="0"/>
              <a:ea typeface="Cambria Math" panose="02040503050406030204" pitchFamily="18" charset="0"/>
            </a:endParaRPr>
          </a:p>
          <a:p>
            <a:pPr lvl="1"/>
            <a:endParaRPr lang="de-DE" sz="1800" noProof="0" dirty="0"/>
          </a:p>
        </p:txBody>
      </p:sp>
      <p:sp>
        <p:nvSpPr>
          <p:cNvPr id="3" name="Datumsplatzhalter 2"/>
          <p:cNvSpPr>
            <a:spLocks noGrp="1"/>
          </p:cNvSpPr>
          <p:nvPr>
            <p:ph type="dt" sz="half" idx="2"/>
          </p:nvPr>
        </p:nvSpPr>
        <p:spPr>
          <a:prstGeom prst="rect">
            <a:avLst/>
          </a:prstGeom>
        </p:spPr>
        <p:txBody>
          <a:bodyPr/>
          <a:lstStyle/>
          <a:p>
            <a:r>
              <a:rPr lang="de-DE"/>
              <a:t>04.10.2017</a:t>
            </a:r>
          </a:p>
        </p:txBody>
      </p:sp>
      <p:sp>
        <p:nvSpPr>
          <p:cNvPr id="4" name="Fußzeilenplatzhalter 3"/>
          <p:cNvSpPr>
            <a:spLocks noGrp="1"/>
          </p:cNvSpPr>
          <p:nvPr>
            <p:ph type="ftr" sz="quarter" idx="3"/>
          </p:nvPr>
        </p:nvSpPr>
        <p:spPr>
          <a:prstGeom prst="rect">
            <a:avLst/>
          </a:prstGeom>
        </p:spPr>
        <p:txBody>
          <a:bodyPr/>
          <a:lstStyle/>
          <a:p>
            <a:r>
              <a:rPr lang="de-DE"/>
              <a:t>Forschung trifft Schule - Lehrerfortbildung Teilchenphysik - Dillingen</a:t>
            </a:r>
          </a:p>
        </p:txBody>
      </p:sp>
      <p:graphicFrame>
        <p:nvGraphicFramePr>
          <p:cNvPr id="8" name="Objekt 7"/>
          <p:cNvGraphicFramePr>
            <a:graphicFrameLocks noChangeAspect="1"/>
          </p:cNvGraphicFramePr>
          <p:nvPr>
            <p:extLst>
              <p:ext uri="{D42A27DB-BD31-4B8C-83A1-F6EECF244321}">
                <p14:modId xmlns:p14="http://schemas.microsoft.com/office/powerpoint/2010/main" val="466891938"/>
              </p:ext>
            </p:extLst>
          </p:nvPr>
        </p:nvGraphicFramePr>
        <p:xfrm>
          <a:off x="7023746" y="5476500"/>
          <a:ext cx="918911" cy="900347"/>
        </p:xfrm>
        <a:graphic>
          <a:graphicData uri="http://schemas.openxmlformats.org/presentationml/2006/ole">
            <mc:AlternateContent xmlns:mc="http://schemas.openxmlformats.org/markup-compatibility/2006">
              <mc:Choice xmlns:v="urn:schemas-microsoft-com:vml" Requires="v">
                <p:oleObj spid="_x0000_s4576" name="Formel" r:id="rId3" imgW="1257120" imgH="1231560" progId="Equation.3">
                  <p:embed/>
                </p:oleObj>
              </mc:Choice>
              <mc:Fallback>
                <p:oleObj name="Formel" r:id="rId3" imgW="1257120" imgH="1231560" progId="Equation.3">
                  <p:embed/>
                  <p:pic>
                    <p:nvPicPr>
                      <p:cNvPr id="0" name=""/>
                      <p:cNvPicPr>
                        <a:picLocks noChangeAspect="1" noChangeArrowheads="1"/>
                      </p:cNvPicPr>
                      <p:nvPr/>
                    </p:nvPicPr>
                    <p:blipFill>
                      <a:blip r:embed="rId4"/>
                      <a:srcRect/>
                      <a:stretch>
                        <a:fillRect/>
                      </a:stretch>
                    </p:blipFill>
                    <p:spPr bwMode="auto">
                      <a:xfrm>
                        <a:off x="7023746" y="5476500"/>
                        <a:ext cx="918911" cy="900347"/>
                      </a:xfrm>
                      <a:prstGeom prst="rect">
                        <a:avLst/>
                      </a:prstGeom>
                      <a:noFill/>
                      <a:extLst/>
                    </p:spPr>
                  </p:pic>
                </p:oleObj>
              </mc:Fallback>
            </mc:AlternateContent>
          </a:graphicData>
        </a:graphic>
      </p:graphicFrame>
      <p:graphicFrame>
        <p:nvGraphicFramePr>
          <p:cNvPr id="414724" name="Object 4"/>
          <p:cNvGraphicFramePr>
            <a:graphicFrameLocks noChangeAspect="1"/>
          </p:cNvGraphicFramePr>
          <p:nvPr>
            <p:extLst>
              <p:ext uri="{D42A27DB-BD31-4B8C-83A1-F6EECF244321}">
                <p14:modId xmlns:p14="http://schemas.microsoft.com/office/powerpoint/2010/main" val="3184508879"/>
              </p:ext>
            </p:extLst>
          </p:nvPr>
        </p:nvGraphicFramePr>
        <p:xfrm>
          <a:off x="1769999" y="5521422"/>
          <a:ext cx="4638497" cy="810502"/>
        </p:xfrm>
        <a:graphic>
          <a:graphicData uri="http://schemas.openxmlformats.org/presentationml/2006/ole">
            <mc:AlternateContent xmlns:mc="http://schemas.openxmlformats.org/markup-compatibility/2006">
              <mc:Choice xmlns:v="urn:schemas-microsoft-com:vml" Requires="v">
                <p:oleObj spid="_x0000_s4577" name="Formel" r:id="rId5" imgW="4279680" imgH="863280" progId="Equation.3">
                  <p:embed/>
                </p:oleObj>
              </mc:Choice>
              <mc:Fallback>
                <p:oleObj name="Formel" r:id="rId5" imgW="4279680" imgH="863280" progId="Equation.3">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769999" y="5521422"/>
                        <a:ext cx="4638497" cy="810502"/>
                      </a:xfrm>
                      <a:prstGeom prst="rect">
                        <a:avLst/>
                      </a:prstGeom>
                      <a:noFill/>
                      <a:extLst/>
                    </p:spPr>
                  </p:pic>
                </p:oleObj>
              </mc:Fallback>
            </mc:AlternateContent>
          </a:graphicData>
        </a:graphic>
      </p:graphicFrame>
      <p:pic>
        <p:nvPicPr>
          <p:cNvPr id="414726" name="Picture 6" descr="File:Quantum projection of S onto z for spin half particles.PNG"/>
          <p:cNvPicPr>
            <a:picLocks noChangeAspect="1" noChangeArrowheads="1"/>
          </p:cNvPicPr>
          <p:nvPr/>
        </p:nvPicPr>
        <p:blipFill>
          <a:blip r:embed="rId7" cstate="print"/>
          <a:srcRect/>
          <a:stretch>
            <a:fillRect/>
          </a:stretch>
        </p:blipFill>
        <p:spPr bwMode="auto">
          <a:xfrm>
            <a:off x="6444208" y="908720"/>
            <a:ext cx="1657350" cy="2305050"/>
          </a:xfrm>
          <a:prstGeom prst="rect">
            <a:avLst/>
          </a:prstGeom>
          <a:noFill/>
        </p:spPr>
      </p:pic>
      <p:sp>
        <p:nvSpPr>
          <p:cNvPr id="12" name="Rechteck 11"/>
          <p:cNvSpPr/>
          <p:nvPr/>
        </p:nvSpPr>
        <p:spPr>
          <a:xfrm>
            <a:off x="5724128" y="3212976"/>
            <a:ext cx="3410229" cy="276999"/>
          </a:xfrm>
          <a:prstGeom prst="rect">
            <a:avLst/>
          </a:prstGeom>
        </p:spPr>
        <p:txBody>
          <a:bodyPr wrap="none">
            <a:spAutoFit/>
          </a:bodyPr>
          <a:lstStyle/>
          <a:p>
            <a:r>
              <a:rPr lang="de-DE" sz="1200">
                <a:hlinkClick r:id="rId8"/>
              </a:rPr>
              <a:t>http://de.wikipedia.org/wiki/Stern-Gerlach-Versuch</a:t>
            </a:r>
            <a:endParaRPr lang="de-DE" sz="1200"/>
          </a:p>
        </p:txBody>
      </p:sp>
    </p:spTree>
    <p:extLst>
      <p:ext uri="{BB962C8B-B14F-4D97-AF65-F5344CB8AC3E}">
        <p14:creationId xmlns:p14="http://schemas.microsoft.com/office/powerpoint/2010/main" val="2261903906"/>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6">
                                            <p:txEl>
                                              <p:pRg st="4" end="4"/>
                                            </p:txEl>
                                          </p:spTgt>
                                        </p:tgtEl>
                                        <p:attrNameLst>
                                          <p:attrName>style.visibility</p:attrName>
                                        </p:attrNameLst>
                                      </p:cBhvr>
                                      <p:to>
                                        <p:strVal val="visible"/>
                                      </p:to>
                                    </p:set>
                                    <p:anim calcmode="lin" valueType="num">
                                      <p:cBhvr>
                                        <p:cTn id="7" dur="500" fill="hold"/>
                                        <p:tgtEl>
                                          <p:spTgt spid="6">
                                            <p:txEl>
                                              <p:pRg st="4" end="4"/>
                                            </p:txEl>
                                          </p:spTgt>
                                        </p:tgtEl>
                                        <p:attrNameLst>
                                          <p:attrName>ppt_w</p:attrName>
                                        </p:attrNameLst>
                                      </p:cBhvr>
                                      <p:tavLst>
                                        <p:tav tm="0">
                                          <p:val>
                                            <p:fltVal val="0"/>
                                          </p:val>
                                        </p:tav>
                                        <p:tav tm="100000">
                                          <p:val>
                                            <p:strVal val="#ppt_w"/>
                                          </p:val>
                                        </p:tav>
                                      </p:tavLst>
                                    </p:anim>
                                    <p:anim calcmode="lin" valueType="num">
                                      <p:cBhvr>
                                        <p:cTn id="8" dur="500" fill="hold"/>
                                        <p:tgtEl>
                                          <p:spTgt spid="6">
                                            <p:txEl>
                                              <p:pRg st="4" end="4"/>
                                            </p:txEl>
                                          </p:spTgt>
                                        </p:tgtEl>
                                        <p:attrNameLst>
                                          <p:attrName>ppt_h</p:attrName>
                                        </p:attrNameLst>
                                      </p:cBhvr>
                                      <p:tavLst>
                                        <p:tav tm="0">
                                          <p:val>
                                            <p:fltVal val="0"/>
                                          </p:val>
                                        </p:tav>
                                        <p:tav tm="100000">
                                          <p:val>
                                            <p:strVal val="#ppt_h"/>
                                          </p:val>
                                        </p:tav>
                                      </p:tavLst>
                                    </p:anim>
                                    <p:animEffect transition="in" filter="fade">
                                      <p:cBhvr>
                                        <p:cTn id="9" dur="500"/>
                                        <p:tgtEl>
                                          <p:spTgt spid="6">
                                            <p:txEl>
                                              <p:pRg st="4" end="4"/>
                                            </p:txEl>
                                          </p:spTgt>
                                        </p:tgtEl>
                                      </p:cBhvr>
                                    </p:animEffect>
                                  </p:childTnLst>
                                </p:cTn>
                              </p:par>
                              <p:par>
                                <p:cTn id="10" presetID="53" presetClass="entr" presetSubtype="16" fill="hold" nodeType="withEffect">
                                  <p:stCondLst>
                                    <p:cond delay="0"/>
                                  </p:stCondLst>
                                  <p:childTnLst>
                                    <p:set>
                                      <p:cBhvr>
                                        <p:cTn id="11" dur="1" fill="hold">
                                          <p:stCondLst>
                                            <p:cond delay="0"/>
                                          </p:stCondLst>
                                        </p:cTn>
                                        <p:tgtEl>
                                          <p:spTgt spid="6">
                                            <p:txEl>
                                              <p:pRg st="5" end="5"/>
                                            </p:txEl>
                                          </p:spTgt>
                                        </p:tgtEl>
                                        <p:attrNameLst>
                                          <p:attrName>style.visibility</p:attrName>
                                        </p:attrNameLst>
                                      </p:cBhvr>
                                      <p:to>
                                        <p:strVal val="visible"/>
                                      </p:to>
                                    </p:set>
                                    <p:anim calcmode="lin" valueType="num">
                                      <p:cBhvr>
                                        <p:cTn id="12" dur="500" fill="hold"/>
                                        <p:tgtEl>
                                          <p:spTgt spid="6">
                                            <p:txEl>
                                              <p:pRg st="5" end="5"/>
                                            </p:txEl>
                                          </p:spTgt>
                                        </p:tgtEl>
                                        <p:attrNameLst>
                                          <p:attrName>ppt_w</p:attrName>
                                        </p:attrNameLst>
                                      </p:cBhvr>
                                      <p:tavLst>
                                        <p:tav tm="0">
                                          <p:val>
                                            <p:fltVal val="0"/>
                                          </p:val>
                                        </p:tav>
                                        <p:tav tm="100000">
                                          <p:val>
                                            <p:strVal val="#ppt_w"/>
                                          </p:val>
                                        </p:tav>
                                      </p:tavLst>
                                    </p:anim>
                                    <p:anim calcmode="lin" valueType="num">
                                      <p:cBhvr>
                                        <p:cTn id="13" dur="500" fill="hold"/>
                                        <p:tgtEl>
                                          <p:spTgt spid="6">
                                            <p:txEl>
                                              <p:pRg st="5" end="5"/>
                                            </p:txEl>
                                          </p:spTgt>
                                        </p:tgtEl>
                                        <p:attrNameLst>
                                          <p:attrName>ppt_h</p:attrName>
                                        </p:attrNameLst>
                                      </p:cBhvr>
                                      <p:tavLst>
                                        <p:tav tm="0">
                                          <p:val>
                                            <p:fltVal val="0"/>
                                          </p:val>
                                        </p:tav>
                                        <p:tav tm="100000">
                                          <p:val>
                                            <p:strVal val="#ppt_h"/>
                                          </p:val>
                                        </p:tav>
                                      </p:tavLst>
                                    </p:anim>
                                    <p:animEffect transition="in" filter="fade">
                                      <p:cBhvr>
                                        <p:cTn id="14" dur="500"/>
                                        <p:tgtEl>
                                          <p:spTgt spid="6">
                                            <p:txEl>
                                              <p:pRg st="5" end="5"/>
                                            </p:txEl>
                                          </p:spTgt>
                                        </p:tgtEl>
                                      </p:cBhvr>
                                    </p:animEffect>
                                  </p:childTnLst>
                                </p:cTn>
                              </p:par>
                              <p:par>
                                <p:cTn id="15" presetID="53" presetClass="entr" presetSubtype="16" fill="hold" nodeType="withEffect">
                                  <p:stCondLst>
                                    <p:cond delay="0"/>
                                  </p:stCondLst>
                                  <p:childTnLst>
                                    <p:set>
                                      <p:cBhvr>
                                        <p:cTn id="16" dur="1" fill="hold">
                                          <p:stCondLst>
                                            <p:cond delay="0"/>
                                          </p:stCondLst>
                                        </p:cTn>
                                        <p:tgtEl>
                                          <p:spTgt spid="6">
                                            <p:txEl>
                                              <p:pRg st="6" end="6"/>
                                            </p:txEl>
                                          </p:spTgt>
                                        </p:tgtEl>
                                        <p:attrNameLst>
                                          <p:attrName>style.visibility</p:attrName>
                                        </p:attrNameLst>
                                      </p:cBhvr>
                                      <p:to>
                                        <p:strVal val="visible"/>
                                      </p:to>
                                    </p:set>
                                    <p:anim calcmode="lin" valueType="num">
                                      <p:cBhvr>
                                        <p:cTn id="17" dur="500" fill="hold"/>
                                        <p:tgtEl>
                                          <p:spTgt spid="6">
                                            <p:txEl>
                                              <p:pRg st="6" end="6"/>
                                            </p:txEl>
                                          </p:spTgt>
                                        </p:tgtEl>
                                        <p:attrNameLst>
                                          <p:attrName>ppt_w</p:attrName>
                                        </p:attrNameLst>
                                      </p:cBhvr>
                                      <p:tavLst>
                                        <p:tav tm="0">
                                          <p:val>
                                            <p:fltVal val="0"/>
                                          </p:val>
                                        </p:tav>
                                        <p:tav tm="100000">
                                          <p:val>
                                            <p:strVal val="#ppt_w"/>
                                          </p:val>
                                        </p:tav>
                                      </p:tavLst>
                                    </p:anim>
                                    <p:anim calcmode="lin" valueType="num">
                                      <p:cBhvr>
                                        <p:cTn id="18" dur="500" fill="hold"/>
                                        <p:tgtEl>
                                          <p:spTgt spid="6">
                                            <p:txEl>
                                              <p:pRg st="6" end="6"/>
                                            </p:txEl>
                                          </p:spTgt>
                                        </p:tgtEl>
                                        <p:attrNameLst>
                                          <p:attrName>ppt_h</p:attrName>
                                        </p:attrNameLst>
                                      </p:cBhvr>
                                      <p:tavLst>
                                        <p:tav tm="0">
                                          <p:val>
                                            <p:fltVal val="0"/>
                                          </p:val>
                                        </p:tav>
                                        <p:tav tm="100000">
                                          <p:val>
                                            <p:strVal val="#ppt_h"/>
                                          </p:val>
                                        </p:tav>
                                      </p:tavLst>
                                    </p:anim>
                                    <p:animEffect transition="in" filter="fade">
                                      <p:cBhvr>
                                        <p:cTn id="19" dur="500"/>
                                        <p:tgtEl>
                                          <p:spTgt spid="6">
                                            <p:txEl>
                                              <p:pRg st="6" end="6"/>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3" presetClass="entr" presetSubtype="16" fill="hold" nodeType="clickEffect">
                                  <p:stCondLst>
                                    <p:cond delay="0"/>
                                  </p:stCondLst>
                                  <p:childTnLst>
                                    <p:set>
                                      <p:cBhvr>
                                        <p:cTn id="23" dur="1" fill="hold">
                                          <p:stCondLst>
                                            <p:cond delay="0"/>
                                          </p:stCondLst>
                                        </p:cTn>
                                        <p:tgtEl>
                                          <p:spTgt spid="6">
                                            <p:txEl>
                                              <p:pRg st="7" end="7"/>
                                            </p:txEl>
                                          </p:spTgt>
                                        </p:tgtEl>
                                        <p:attrNameLst>
                                          <p:attrName>style.visibility</p:attrName>
                                        </p:attrNameLst>
                                      </p:cBhvr>
                                      <p:to>
                                        <p:strVal val="visible"/>
                                      </p:to>
                                    </p:set>
                                    <p:anim calcmode="lin" valueType="num">
                                      <p:cBhvr>
                                        <p:cTn id="24" dur="500" fill="hold"/>
                                        <p:tgtEl>
                                          <p:spTgt spid="6">
                                            <p:txEl>
                                              <p:pRg st="7" end="7"/>
                                            </p:txEl>
                                          </p:spTgt>
                                        </p:tgtEl>
                                        <p:attrNameLst>
                                          <p:attrName>ppt_w</p:attrName>
                                        </p:attrNameLst>
                                      </p:cBhvr>
                                      <p:tavLst>
                                        <p:tav tm="0">
                                          <p:val>
                                            <p:fltVal val="0"/>
                                          </p:val>
                                        </p:tav>
                                        <p:tav tm="100000">
                                          <p:val>
                                            <p:strVal val="#ppt_w"/>
                                          </p:val>
                                        </p:tav>
                                      </p:tavLst>
                                    </p:anim>
                                    <p:anim calcmode="lin" valueType="num">
                                      <p:cBhvr>
                                        <p:cTn id="25" dur="500" fill="hold"/>
                                        <p:tgtEl>
                                          <p:spTgt spid="6">
                                            <p:txEl>
                                              <p:pRg st="7" end="7"/>
                                            </p:txEl>
                                          </p:spTgt>
                                        </p:tgtEl>
                                        <p:attrNameLst>
                                          <p:attrName>ppt_h</p:attrName>
                                        </p:attrNameLst>
                                      </p:cBhvr>
                                      <p:tavLst>
                                        <p:tav tm="0">
                                          <p:val>
                                            <p:fltVal val="0"/>
                                          </p:val>
                                        </p:tav>
                                        <p:tav tm="100000">
                                          <p:val>
                                            <p:strVal val="#ppt_h"/>
                                          </p:val>
                                        </p:tav>
                                      </p:tavLst>
                                    </p:anim>
                                    <p:animEffect transition="in" filter="fade">
                                      <p:cBhvr>
                                        <p:cTn id="26" dur="500"/>
                                        <p:tgtEl>
                                          <p:spTgt spid="6">
                                            <p:txEl>
                                              <p:pRg st="7" end="7"/>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3" presetClass="entr" presetSubtype="10" fill="hold" nodeType="click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blinds(horizontal)">
                                      <p:cBhvr>
                                        <p:cTn id="31" dur="500"/>
                                        <p:tgtEl>
                                          <p:spTgt spid="8"/>
                                        </p:tgtEl>
                                      </p:cBhvr>
                                    </p:animEffect>
                                  </p:childTnLst>
                                </p:cTn>
                              </p:par>
                              <p:par>
                                <p:cTn id="32" presetID="3" presetClass="entr" presetSubtype="10" fill="hold" nodeType="withEffect">
                                  <p:stCondLst>
                                    <p:cond delay="0"/>
                                  </p:stCondLst>
                                  <p:childTnLst>
                                    <p:set>
                                      <p:cBhvr>
                                        <p:cTn id="33" dur="1" fill="hold">
                                          <p:stCondLst>
                                            <p:cond delay="0"/>
                                          </p:stCondLst>
                                        </p:cTn>
                                        <p:tgtEl>
                                          <p:spTgt spid="414724"/>
                                        </p:tgtEl>
                                        <p:attrNameLst>
                                          <p:attrName>style.visibility</p:attrName>
                                        </p:attrNameLst>
                                      </p:cBhvr>
                                      <p:to>
                                        <p:strVal val="visible"/>
                                      </p:to>
                                    </p:set>
                                    <p:animEffect transition="in" filter="blinds(horizontal)">
                                      <p:cBhvr>
                                        <p:cTn id="34" dur="500"/>
                                        <p:tgtEl>
                                          <p:spTgt spid="414724"/>
                                        </p:tgtEl>
                                      </p:cBhvr>
                                    </p:animEffect>
                                  </p:childTnLst>
                                </p:cTn>
                              </p:par>
                              <p:par>
                                <p:cTn id="35" presetID="3" presetClass="entr" presetSubtype="10" fill="hold" nodeType="withEffect">
                                  <p:stCondLst>
                                    <p:cond delay="0"/>
                                  </p:stCondLst>
                                  <p:childTnLst>
                                    <p:set>
                                      <p:cBhvr>
                                        <p:cTn id="36" dur="1" fill="hold">
                                          <p:stCondLst>
                                            <p:cond delay="0"/>
                                          </p:stCondLst>
                                        </p:cTn>
                                        <p:tgtEl>
                                          <p:spTgt spid="6">
                                            <p:txEl>
                                              <p:pRg st="8" end="8"/>
                                            </p:txEl>
                                          </p:spTgt>
                                        </p:tgtEl>
                                        <p:attrNameLst>
                                          <p:attrName>style.visibility</p:attrName>
                                        </p:attrNameLst>
                                      </p:cBhvr>
                                      <p:to>
                                        <p:strVal val="visible"/>
                                      </p:to>
                                    </p:set>
                                    <p:animEffect transition="in" filter="blinds(horizontal)">
                                      <p:cBhvr>
                                        <p:cTn id="37" dur="500"/>
                                        <p:tgtEl>
                                          <p:spTgt spid="6">
                                            <p:txEl>
                                              <p:pRg st="8" end="8"/>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z="3200" noProof="0" dirty="0"/>
              <a:t>Ein Beispiel:</a:t>
            </a:r>
          </a:p>
        </p:txBody>
      </p:sp>
      <p:sp>
        <p:nvSpPr>
          <p:cNvPr id="9" name="Foliennummernplatzhalter 8"/>
          <p:cNvSpPr>
            <a:spLocks noGrp="1"/>
          </p:cNvSpPr>
          <p:nvPr>
            <p:ph type="sldNum" sz="quarter" idx="12"/>
          </p:nvPr>
        </p:nvSpPr>
        <p:spPr/>
        <p:txBody>
          <a:bodyPr/>
          <a:lstStyle/>
          <a:p>
            <a:fld id="{13EBA283-81CD-428D-9703-4AE41BDC50AA}" type="slidenum">
              <a:rPr lang="de-DE" smtClean="0"/>
              <a:pPr/>
              <a:t>98</a:t>
            </a:fld>
            <a:endParaRPr lang="de-DE"/>
          </a:p>
        </p:txBody>
      </p:sp>
      <p:sp>
        <p:nvSpPr>
          <p:cNvPr id="3" name="Inhaltsplatzhalter 2"/>
          <p:cNvSpPr>
            <a:spLocks noGrp="1"/>
          </p:cNvSpPr>
          <p:nvPr>
            <p:ph type="body" idx="1"/>
          </p:nvPr>
        </p:nvSpPr>
        <p:spPr/>
        <p:txBody>
          <a:bodyPr/>
          <a:lstStyle/>
          <a:p>
            <a:r>
              <a:rPr lang="de-DE" sz="2400" noProof="0" dirty="0">
                <a:solidFill>
                  <a:srgbClr val="002060"/>
                </a:solidFill>
              </a:rPr>
              <a:t>Noch ein Beispiel:</a:t>
            </a:r>
          </a:p>
          <a:p>
            <a:pPr>
              <a:buNone/>
            </a:pPr>
            <a:endParaRPr lang="de-DE" noProof="0" dirty="0"/>
          </a:p>
          <a:p>
            <a:endParaRPr lang="de-DE" noProof="0" dirty="0"/>
          </a:p>
          <a:p>
            <a:endParaRPr lang="de-DE" noProof="0" dirty="0"/>
          </a:p>
        </p:txBody>
      </p:sp>
      <p:sp>
        <p:nvSpPr>
          <p:cNvPr id="4" name="Datumsplatzhalter 3"/>
          <p:cNvSpPr>
            <a:spLocks noGrp="1"/>
          </p:cNvSpPr>
          <p:nvPr>
            <p:ph type="dt" sz="half" idx="2"/>
          </p:nvPr>
        </p:nvSpPr>
        <p:spPr/>
        <p:txBody>
          <a:bodyPr/>
          <a:lstStyle/>
          <a:p>
            <a:r>
              <a:rPr lang="de-DE"/>
              <a:t>04.10.2017</a:t>
            </a:r>
          </a:p>
        </p:txBody>
      </p:sp>
      <p:sp>
        <p:nvSpPr>
          <p:cNvPr id="8" name="Fußzeilenplatzhalter 7"/>
          <p:cNvSpPr>
            <a:spLocks noGrp="1"/>
          </p:cNvSpPr>
          <p:nvPr>
            <p:ph type="ftr" sz="quarter" idx="3"/>
          </p:nvPr>
        </p:nvSpPr>
        <p:spPr/>
        <p:txBody>
          <a:bodyPr/>
          <a:lstStyle/>
          <a:p>
            <a:r>
              <a:rPr lang="de-DE"/>
              <a:t>Forschung trifft Schule - Lehrerfortbildung Teilchenphysik - Dillingen</a:t>
            </a:r>
          </a:p>
        </p:txBody>
      </p:sp>
      <p:pic>
        <p:nvPicPr>
          <p:cNvPr id="113666" name="Picture 2" descr="http://www.fnal.gov/pub/today/images10/ROW041510Figure1.jpg"/>
          <p:cNvPicPr>
            <a:picLocks noChangeAspect="1" noChangeArrowheads="1"/>
          </p:cNvPicPr>
          <p:nvPr/>
        </p:nvPicPr>
        <p:blipFill>
          <a:blip r:embed="rId3" cstate="print"/>
          <a:srcRect/>
          <a:stretch>
            <a:fillRect/>
          </a:stretch>
        </p:blipFill>
        <p:spPr bwMode="auto">
          <a:xfrm>
            <a:off x="4916363" y="70445"/>
            <a:ext cx="3534175" cy="5446787"/>
          </a:xfrm>
          <a:prstGeom prst="rect">
            <a:avLst/>
          </a:prstGeom>
          <a:noFill/>
        </p:spPr>
      </p:pic>
      <p:sp>
        <p:nvSpPr>
          <p:cNvPr id="5" name="Rechteck 4"/>
          <p:cNvSpPr/>
          <p:nvPr/>
        </p:nvSpPr>
        <p:spPr>
          <a:xfrm>
            <a:off x="4860032" y="5240233"/>
            <a:ext cx="3960440" cy="261610"/>
          </a:xfrm>
          <a:prstGeom prst="rect">
            <a:avLst/>
          </a:prstGeom>
        </p:spPr>
        <p:txBody>
          <a:bodyPr wrap="square">
            <a:spAutoFit/>
          </a:bodyPr>
          <a:lstStyle/>
          <a:p>
            <a:r>
              <a:rPr lang="de-DE" sz="1100">
                <a:solidFill>
                  <a:schemeClr val="bg1"/>
                </a:solidFill>
              </a:rPr>
              <a:t>www.fnal.gov/pub/today/archive_2010/today10-04-15.html</a:t>
            </a:r>
          </a:p>
        </p:txBody>
      </p:sp>
      <p:pic>
        <p:nvPicPr>
          <p:cNvPr id="6" name="Picture 5" descr="mirror"/>
          <p:cNvPicPr>
            <a:picLocks noChangeAspect="1" noChangeArrowheads="1"/>
          </p:cNvPicPr>
          <p:nvPr/>
        </p:nvPicPr>
        <p:blipFill>
          <a:blip r:embed="rId4" cstate="print"/>
          <a:srcRect/>
          <a:stretch>
            <a:fillRect/>
          </a:stretch>
        </p:blipFill>
        <p:spPr bwMode="auto">
          <a:xfrm>
            <a:off x="2267744" y="2564904"/>
            <a:ext cx="2012951" cy="2952328"/>
          </a:xfrm>
          <a:prstGeom prst="rect">
            <a:avLst/>
          </a:prstGeom>
          <a:noFill/>
          <a:ln w="9525">
            <a:noFill/>
            <a:miter lim="800000"/>
            <a:headEnd/>
            <a:tailEnd/>
          </a:ln>
        </p:spPr>
      </p:pic>
      <p:graphicFrame>
        <p:nvGraphicFramePr>
          <p:cNvPr id="7" name="Objekt 6"/>
          <p:cNvGraphicFramePr>
            <a:graphicFrameLocks noChangeAspect="1"/>
          </p:cNvGraphicFramePr>
          <p:nvPr>
            <p:extLst>
              <p:ext uri="{D42A27DB-BD31-4B8C-83A1-F6EECF244321}">
                <p14:modId xmlns:p14="http://schemas.microsoft.com/office/powerpoint/2010/main" val="4260836524"/>
              </p:ext>
            </p:extLst>
          </p:nvPr>
        </p:nvGraphicFramePr>
        <p:xfrm>
          <a:off x="661716" y="5477320"/>
          <a:ext cx="7375525" cy="757237"/>
        </p:xfrm>
        <a:graphic>
          <a:graphicData uri="http://schemas.openxmlformats.org/presentationml/2006/ole">
            <mc:AlternateContent xmlns:mc="http://schemas.openxmlformats.org/markup-compatibility/2006">
              <mc:Choice xmlns:v="urn:schemas-microsoft-com:vml" Requires="v">
                <p:oleObj spid="_x0000_s1278" name="Formel" r:id="rId5" imgW="4203360" imgH="431640" progId="Equation.3">
                  <p:embed/>
                </p:oleObj>
              </mc:Choice>
              <mc:Fallback>
                <p:oleObj name="Formel" r:id="rId5" imgW="4203360" imgH="431640" progId="Equation.3">
                  <p:embed/>
                  <p:pic>
                    <p:nvPicPr>
                      <p:cNvPr id="0" name=""/>
                      <p:cNvPicPr>
                        <a:picLocks noChangeAspect="1" noChangeArrowheads="1"/>
                      </p:cNvPicPr>
                      <p:nvPr/>
                    </p:nvPicPr>
                    <p:blipFill>
                      <a:blip r:embed="rId6"/>
                      <a:srcRect/>
                      <a:stretch>
                        <a:fillRect/>
                      </a:stretch>
                    </p:blipFill>
                    <p:spPr bwMode="auto">
                      <a:xfrm>
                        <a:off x="661716" y="5477320"/>
                        <a:ext cx="7375525" cy="757237"/>
                      </a:xfrm>
                      <a:prstGeom prst="rect">
                        <a:avLst/>
                      </a:prstGeom>
                      <a:noFill/>
                      <a:extLst/>
                    </p:spPr>
                  </p:pic>
                </p:oleObj>
              </mc:Fallback>
            </mc:AlternateContent>
          </a:graphicData>
        </a:graphic>
      </p:graphicFrame>
    </p:spTree>
    <p:extLst>
      <p:ext uri="{BB962C8B-B14F-4D97-AF65-F5344CB8AC3E}">
        <p14:creationId xmlns:p14="http://schemas.microsoft.com/office/powerpoint/2010/main" val="2030004055"/>
      </p:ext>
    </p:extLst>
  </p:cSld>
  <p:clrMapOvr>
    <a:masterClrMapping/>
  </p:clrMapOvr>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liennummernplatzhalter 2"/>
          <p:cNvSpPr>
            <a:spLocks noGrp="1"/>
          </p:cNvSpPr>
          <p:nvPr>
            <p:ph type="sldNum" sz="quarter" idx="12"/>
          </p:nvPr>
        </p:nvSpPr>
        <p:spPr/>
        <p:txBody>
          <a:bodyPr/>
          <a:lstStyle/>
          <a:p>
            <a:fld id="{13EBA283-81CD-428D-9703-4AE41BDC50AA}" type="slidenum">
              <a:rPr lang="de-DE" smtClean="0"/>
              <a:pPr/>
              <a:t>99</a:t>
            </a:fld>
            <a:endParaRPr lang="de-DE"/>
          </a:p>
        </p:txBody>
      </p:sp>
      <mc:AlternateContent xmlns:mc="http://schemas.openxmlformats.org/markup-compatibility/2006" xmlns:a14="http://schemas.microsoft.com/office/drawing/2010/main">
        <mc:Choice Requires="a14">
          <p:sp>
            <p:nvSpPr>
              <p:cNvPr id="4" name="Textplatzhalter 3"/>
              <p:cNvSpPr>
                <a:spLocks noGrp="1"/>
              </p:cNvSpPr>
              <p:nvPr>
                <p:ph type="body" idx="1"/>
              </p:nvPr>
            </p:nvSpPr>
            <p:spPr>
              <a:xfrm>
                <a:off x="971600" y="962603"/>
                <a:ext cx="7538988" cy="3956805"/>
              </a:xfrm>
            </p:spPr>
            <p:txBody>
              <a:bodyPr/>
              <a:lstStyle/>
              <a:p>
                <a:r>
                  <a:rPr lang="de-DE" noProof="0" dirty="0">
                    <a:sym typeface="Wingdings" panose="05000000000000000000" pitchFamily="2" charset="2"/>
                  </a:rPr>
                  <a:t> </a:t>
                </a:r>
                <a:r>
                  <a:rPr lang="de-DE" sz="2000" noProof="0" dirty="0">
                    <a:sym typeface="Wingdings" panose="05000000000000000000" pitchFamily="2" charset="2"/>
                  </a:rPr>
                  <a:t>Klassisch analog Dielektrikum :  Abschirmung der Feldlinien</a:t>
                </a:r>
                <a14:m>
                  <m:oMath xmlns:m="http://schemas.openxmlformats.org/officeDocument/2006/math">
                    <m:r>
                      <a:rPr lang="de-DE" sz="2000" noProof="0">
                        <a:latin typeface="Cambria Math" panose="02040503050406030204" pitchFamily="18" charset="0"/>
                        <a:sym typeface="Wingdings" panose="05000000000000000000" pitchFamily="2" charset="2"/>
                      </a:rPr>
                      <m:t> </m:t>
                    </m:r>
                  </m:oMath>
                </a14:m>
                <a:endParaRPr lang="de-DE" sz="2000" noProof="0" dirty="0">
                  <a:sym typeface="Wingdings" panose="05000000000000000000" pitchFamily="2" charset="2"/>
                </a:endParaRPr>
              </a:p>
              <a:p>
                <a:pPr lvl="1"/>
                <a:r>
                  <a:rPr lang="de-DE" noProof="0" dirty="0">
                    <a:solidFill>
                      <a:srgbClr val="013476"/>
                    </a:solidFill>
                    <a:sym typeface="Wingdings" panose="05000000000000000000" pitchFamily="2" charset="2"/>
                  </a:rPr>
                  <a:t>Abschirmung „schwacher Felder“ durch </a:t>
                </a:r>
                <a:r>
                  <a:rPr lang="de-DE" noProof="0" dirty="0" err="1">
                    <a:solidFill>
                      <a:srgbClr val="013476"/>
                    </a:solidFill>
                    <a:sym typeface="Wingdings" panose="05000000000000000000" pitchFamily="2" charset="2"/>
                  </a:rPr>
                  <a:t>BEHiggs</a:t>
                </a:r>
                <a:r>
                  <a:rPr lang="de-DE" noProof="0" dirty="0">
                    <a:solidFill>
                      <a:srgbClr val="013476"/>
                    </a:solidFill>
                    <a:sym typeface="Wingdings" panose="05000000000000000000" pitchFamily="2" charset="2"/>
                  </a:rPr>
                  <a:t>-Hintergrundfeld </a:t>
                </a:r>
                <a:r>
                  <a:rPr lang="de-DE" noProof="0" dirty="0">
                    <a:sym typeface="Wingdings" panose="05000000000000000000" pitchFamily="2" charset="2"/>
                  </a:rPr>
                  <a:t>= unendlicher See schwacher Ladung</a:t>
                </a:r>
                <a:br>
                  <a:rPr lang="de-DE" noProof="0" dirty="0">
                    <a:sym typeface="Wingdings" panose="05000000000000000000" pitchFamily="2" charset="2"/>
                  </a:rPr>
                </a:br>
                <a:endParaRPr lang="de-DE" noProof="0" dirty="0">
                  <a:solidFill>
                    <a:srgbClr val="FF0000"/>
                  </a:solidFill>
                  <a:sym typeface="Wingdings" panose="05000000000000000000" pitchFamily="2" charset="2"/>
                </a:endParaRPr>
              </a:p>
              <a:p>
                <a:pPr lvl="1"/>
                <a:r>
                  <a:rPr lang="de-DE" noProof="0" dirty="0">
                    <a:sym typeface="Wingdings" panose="05000000000000000000" pitchFamily="2" charset="2"/>
                  </a:rPr>
                  <a:t>Abschirmendes Feld</a:t>
                </a:r>
                <a:br>
                  <a:rPr lang="de-DE" noProof="0" dirty="0">
                    <a:sym typeface="Wingdings" panose="05000000000000000000" pitchFamily="2" charset="2"/>
                  </a:rPr>
                </a:br>
                <a:r>
                  <a:rPr lang="de-DE" noProof="0" dirty="0">
                    <a:sym typeface="Wingdings" panose="05000000000000000000" pitchFamily="2" charset="2"/>
                  </a:rPr>
                  <a:t>Duplett in schw. Ladung </a:t>
                </a:r>
                <a:br>
                  <a:rPr lang="de-DE" noProof="0" dirty="0">
                    <a:sym typeface="Wingdings" panose="05000000000000000000" pitchFamily="2" charset="2"/>
                  </a:rPr>
                </a:br>
                <a:r>
                  <a:rPr lang="de-DE" noProof="0" dirty="0">
                    <a:sym typeface="Wingdings" panose="05000000000000000000" pitchFamily="2" charset="2"/>
                  </a:rPr>
                  <a:t>Komponente</a:t>
                </a:r>
                <a:r>
                  <a:rPr lang="de-DE" noProof="0" dirty="0">
                    <a:solidFill>
                      <a:srgbClr val="002060"/>
                    </a:solidFill>
                    <a:sym typeface="Wingdings" panose="05000000000000000000" pitchFamily="2" charset="2"/>
                  </a:rPr>
                  <a:t> </a:t>
                </a:r>
                <a14:m>
                  <m:oMath xmlns:m="http://schemas.openxmlformats.org/officeDocument/2006/math">
                    <m:r>
                      <a:rPr lang="de-DE" i="1" noProof="0">
                        <a:solidFill>
                          <a:srgbClr val="002060"/>
                        </a:solidFill>
                        <a:latin typeface="Cambria Math" panose="02040503050406030204" pitchFamily="18" charset="0"/>
                        <a:sym typeface="Wingdings" panose="05000000000000000000" pitchFamily="2" charset="2"/>
                      </a:rPr>
                      <m:t>𝑣</m:t>
                    </m:r>
                  </m:oMath>
                </a14:m>
                <a:r>
                  <a:rPr lang="de-DE" noProof="0" dirty="0">
                    <a:solidFill>
                      <a:srgbClr val="002060"/>
                    </a:solidFill>
                    <a:sym typeface="Wingdings" panose="05000000000000000000" pitchFamily="2" charset="2"/>
                  </a:rPr>
                  <a:t> </a:t>
                </a:r>
                <a:r>
                  <a:rPr lang="de-DE" noProof="0" dirty="0">
                    <a:sym typeface="Wingdings" panose="05000000000000000000" pitchFamily="2" charset="2"/>
                  </a:rPr>
                  <a:t>= 246 </a:t>
                </a:r>
                <a:r>
                  <a:rPr lang="de-DE" noProof="0" dirty="0" err="1">
                    <a:sym typeface="Wingdings" panose="05000000000000000000" pitchFamily="2" charset="2"/>
                  </a:rPr>
                  <a:t>GeV</a:t>
                </a:r>
                <a:br>
                  <a:rPr lang="de-DE" noProof="0" dirty="0">
                    <a:sym typeface="Wingdings" panose="05000000000000000000" pitchFamily="2" charset="2"/>
                  </a:rPr>
                </a:br>
                <a:r>
                  <a:rPr lang="de-DE" noProof="0" dirty="0">
                    <a:sym typeface="Wingdings" panose="05000000000000000000" pitchFamily="2" charset="2"/>
                  </a:rPr>
                  <a:t>im Vakuum                         </a:t>
                </a:r>
                <a:br>
                  <a:rPr lang="de-DE" noProof="0" dirty="0">
                    <a:sym typeface="Wingdings" panose="05000000000000000000" pitchFamily="2" charset="2"/>
                  </a:rPr>
                </a:br>
                <a:endParaRPr lang="de-DE" noProof="0" dirty="0">
                  <a:sym typeface="Wingdings" panose="05000000000000000000" pitchFamily="2" charset="2"/>
                </a:endParaRPr>
              </a:p>
              <a:p>
                <a:pPr lvl="1"/>
                <a:r>
                  <a:rPr lang="de-DE" noProof="0" dirty="0">
                    <a:sym typeface="Wingdings" panose="05000000000000000000" pitchFamily="2" charset="2"/>
                  </a:rPr>
                  <a:t>Anregung = </a:t>
                </a:r>
                <a:r>
                  <a:rPr lang="de-DE" noProof="0" dirty="0" err="1">
                    <a:sym typeface="Wingdings" panose="05000000000000000000" pitchFamily="2" charset="2"/>
                  </a:rPr>
                  <a:t>Higgs</a:t>
                </a:r>
                <a:r>
                  <a:rPr lang="de-DE" noProof="0" dirty="0">
                    <a:sym typeface="Wingdings" panose="05000000000000000000" pitchFamily="2" charset="2"/>
                  </a:rPr>
                  <a:t>-Teilchen</a:t>
                </a:r>
              </a:p>
              <a:p>
                <a:endParaRPr lang="de-DE" sz="2000" noProof="0" dirty="0">
                  <a:sym typeface="Wingdings" panose="05000000000000000000" pitchFamily="2" charset="2"/>
                </a:endParaRPr>
              </a:p>
              <a:p>
                <a:r>
                  <a:rPr lang="de-DE" sz="2000" noProof="0" dirty="0">
                    <a:sym typeface="Wingdings" panose="05000000000000000000" pitchFamily="2" charset="2"/>
                  </a:rPr>
                  <a:t>Quantenfeldtheorie: Feldquanten (W und Z </a:t>
                </a:r>
                <a:r>
                  <a:rPr lang="de-DE" sz="2000" noProof="0" dirty="0" err="1">
                    <a:sym typeface="Wingdings" panose="05000000000000000000" pitchFamily="2" charset="2"/>
                  </a:rPr>
                  <a:t>Boson</a:t>
                </a:r>
                <a:r>
                  <a:rPr lang="de-DE" sz="2000" noProof="0" dirty="0">
                    <a:sym typeface="Wingdings" panose="05000000000000000000" pitchFamily="2" charset="2"/>
                  </a:rPr>
                  <a:t>)</a:t>
                </a:r>
              </a:p>
              <a:p>
                <a:pPr lvl="1"/>
                <a:r>
                  <a:rPr lang="de-DE" noProof="0" dirty="0">
                    <a:sym typeface="Wingdings" panose="05000000000000000000" pitchFamily="2" charset="2"/>
                  </a:rPr>
                  <a:t>Quantenmechanik: Masse &lt;-&gt; Endliche Reichweite von W und Z Stichwort: Compton-Wellenlänge </a:t>
                </a:r>
              </a:p>
              <a:p>
                <a:pPr lvl="1"/>
                <a:r>
                  <a:rPr lang="de-DE" noProof="0" dirty="0">
                    <a:sym typeface="Wingdings" panose="05000000000000000000" pitchFamily="2" charset="2"/>
                  </a:rPr>
                  <a:t>SM: Kopplung mit </a:t>
                </a:r>
                <a:r>
                  <a:rPr lang="de-DE" noProof="0" dirty="0" err="1">
                    <a:latin typeface="Symbol" panose="05050102010706020507" pitchFamily="18" charset="2"/>
                    <a:sym typeface="Wingdings" panose="05000000000000000000" pitchFamily="2" charset="2"/>
                  </a:rPr>
                  <a:t>a</a:t>
                </a:r>
                <a:r>
                  <a:rPr lang="de-DE" baseline="-25000" noProof="0" dirty="0" err="1">
                    <a:sym typeface="Wingdings" panose="05000000000000000000" pitchFamily="2" charset="2"/>
                  </a:rPr>
                  <a:t>W</a:t>
                </a:r>
                <a:r>
                  <a:rPr lang="de-DE" noProof="0" dirty="0">
                    <a:sym typeface="Wingdings" panose="05000000000000000000" pitchFamily="2" charset="2"/>
                  </a:rPr>
                  <a:t> an schwache Ladung von </a:t>
                </a:r>
                <a14:m>
                  <m:oMath xmlns:m="http://schemas.openxmlformats.org/officeDocument/2006/math">
                    <m:r>
                      <a:rPr lang="de-DE" i="1" noProof="0">
                        <a:latin typeface="Cambria Math" panose="02040503050406030204" pitchFamily="18" charset="0"/>
                        <a:sym typeface="Wingdings" panose="05000000000000000000" pitchFamily="2" charset="2"/>
                      </a:rPr>
                      <m:t>𝑣</m:t>
                    </m:r>
                    <m:r>
                      <a:rPr lang="de-DE" noProof="0">
                        <a:latin typeface="Cambria Math" panose="02040503050406030204" pitchFamily="18" charset="0"/>
                        <a:sym typeface="Wingdings" panose="05000000000000000000" pitchFamily="2" charset="2"/>
                      </a:rPr>
                      <m:t> </m:t>
                    </m:r>
                  </m:oMath>
                </a14:m>
                <a:r>
                  <a:rPr lang="de-DE" noProof="0" dirty="0">
                    <a:sym typeface="Wingdings" panose="05000000000000000000" pitchFamily="2" charset="2"/>
                  </a:rPr>
                  <a:t>ergibt Masse von W und Z (vorhersagbar: </a:t>
                </a:r>
                <a:r>
                  <a:rPr lang="de-DE" kern="0" noProof="0" dirty="0">
                    <a:solidFill>
                      <a:srgbClr val="003477"/>
                    </a:solidFill>
                    <a:sym typeface="Wingdings" panose="05000000000000000000" pitchFamily="2" charset="2"/>
                  </a:rPr>
                  <a:t>m</a:t>
                </a:r>
                <a:r>
                  <a:rPr lang="de-DE" kern="0" baseline="-25000" noProof="0" dirty="0">
                    <a:solidFill>
                      <a:srgbClr val="003477"/>
                    </a:solidFill>
                    <a:sym typeface="Wingdings" panose="05000000000000000000" pitchFamily="2" charset="2"/>
                  </a:rPr>
                  <a:t>W</a:t>
                </a:r>
                <a:r>
                  <a:rPr lang="de-DE" kern="0" noProof="0" dirty="0">
                    <a:solidFill>
                      <a:srgbClr val="003477"/>
                    </a:solidFill>
                    <a:sym typeface="Wingdings" panose="05000000000000000000" pitchFamily="2" charset="2"/>
                  </a:rPr>
                  <a:t>c²=</a:t>
                </a:r>
                <a:r>
                  <a:rPr lang="de-DE" kern="0" noProof="0" dirty="0">
                    <a:solidFill>
                      <a:srgbClr val="003477"/>
                    </a:solidFill>
                  </a:rPr>
                  <a:t> 80,37 </a:t>
                </a:r>
                <a:r>
                  <a:rPr lang="de-DE" kern="0" noProof="0" dirty="0" err="1">
                    <a:solidFill>
                      <a:srgbClr val="003477"/>
                    </a:solidFill>
                  </a:rPr>
                  <a:t>GeV</a:t>
                </a:r>
                <a:r>
                  <a:rPr lang="de-DE" kern="0" noProof="0" dirty="0">
                    <a:solidFill>
                      <a:srgbClr val="003477"/>
                    </a:solidFill>
                  </a:rPr>
                  <a:t>;  Messung: 80,40 </a:t>
                </a:r>
                <a:r>
                  <a:rPr lang="de-DE" kern="0" noProof="0" dirty="0" err="1">
                    <a:solidFill>
                      <a:srgbClr val="003477"/>
                    </a:solidFill>
                  </a:rPr>
                  <a:t>GeV</a:t>
                </a:r>
                <a:r>
                  <a:rPr lang="de-DE" kern="0" noProof="0" dirty="0">
                    <a:solidFill>
                      <a:srgbClr val="003477"/>
                    </a:solidFill>
                  </a:rPr>
                  <a:t> (Präzision &lt; </a:t>
                </a:r>
                <a:r>
                  <a:rPr lang="de-DE" kern="0" noProof="0" dirty="0" err="1">
                    <a:solidFill>
                      <a:srgbClr val="003477"/>
                    </a:solidFill>
                  </a:rPr>
                  <a:t>Promill</a:t>
                </a:r>
                <a:r>
                  <a:rPr lang="de-DE" kern="0" noProof="0" dirty="0">
                    <a:solidFill>
                      <a:srgbClr val="003477"/>
                    </a:solidFill>
                  </a:rPr>
                  <a:t> !)</a:t>
                </a:r>
                <a:br>
                  <a:rPr lang="de-DE" noProof="0" dirty="0">
                    <a:sym typeface="Wingdings" panose="05000000000000000000" pitchFamily="2" charset="2"/>
                  </a:rPr>
                </a:br>
                <a:endParaRPr lang="de-DE" noProof="0" dirty="0">
                  <a:sym typeface="Wingdings" panose="05000000000000000000" pitchFamily="2" charset="2"/>
                </a:endParaRPr>
              </a:p>
              <a:p>
                <a:pPr lvl="1"/>
                <a:endParaRPr lang="de-DE" noProof="0" dirty="0">
                  <a:sym typeface="Wingdings" panose="05000000000000000000" pitchFamily="2" charset="2"/>
                </a:endParaRPr>
              </a:p>
            </p:txBody>
          </p:sp>
        </mc:Choice>
        <mc:Fallback xmlns="">
          <p:sp>
            <p:nvSpPr>
              <p:cNvPr id="4" name="Textplatzhalter 3"/>
              <p:cNvSpPr>
                <a:spLocks noGrp="1" noRot="1" noChangeAspect="1" noMove="1" noResize="1" noEditPoints="1" noAdjustHandles="1" noChangeArrowheads="1" noChangeShapeType="1" noTextEdit="1"/>
              </p:cNvSpPr>
              <p:nvPr>
                <p:ph type="body" idx="1"/>
              </p:nvPr>
            </p:nvSpPr>
            <p:spPr>
              <a:xfrm>
                <a:off x="971600" y="962603"/>
                <a:ext cx="7538988" cy="3956805"/>
              </a:xfrm>
              <a:blipFill>
                <a:blip r:embed="rId3"/>
                <a:stretch>
                  <a:fillRect l="-808" t="-616" b="-38829"/>
                </a:stretch>
              </a:blipFill>
            </p:spPr>
            <p:txBody>
              <a:bodyPr/>
              <a:lstStyle/>
              <a:p>
                <a:r>
                  <a:rPr lang="de-DE">
                    <a:noFill/>
                  </a:rPr>
                  <a:t> </a:t>
                </a:r>
              </a:p>
            </p:txBody>
          </p:sp>
        </mc:Fallback>
      </mc:AlternateContent>
      <p:sp>
        <p:nvSpPr>
          <p:cNvPr id="6" name="Datumsplatzhalter 5"/>
          <p:cNvSpPr>
            <a:spLocks noGrp="1"/>
          </p:cNvSpPr>
          <p:nvPr>
            <p:ph type="dt" sz="half" idx="2"/>
          </p:nvPr>
        </p:nvSpPr>
        <p:spPr/>
        <p:txBody>
          <a:bodyPr/>
          <a:lstStyle/>
          <a:p>
            <a:r>
              <a:rPr lang="de-DE"/>
              <a:t>04.10.2017</a:t>
            </a:r>
          </a:p>
        </p:txBody>
      </p:sp>
      <p:sp>
        <p:nvSpPr>
          <p:cNvPr id="5" name="Fußzeilenplatzhalter 4"/>
          <p:cNvSpPr>
            <a:spLocks noGrp="1"/>
          </p:cNvSpPr>
          <p:nvPr>
            <p:ph type="ftr" sz="quarter" idx="3"/>
          </p:nvPr>
        </p:nvSpPr>
        <p:spPr/>
        <p:txBody>
          <a:bodyPr/>
          <a:lstStyle/>
          <a:p>
            <a:r>
              <a:rPr lang="de-DE"/>
              <a:t>Forschung trifft Schule - Lehrerfortbildung Teilchenphysik - Dillingen</a:t>
            </a:r>
            <a:endParaRPr lang="de-DE" dirty="0"/>
          </a:p>
        </p:txBody>
      </p:sp>
      <p:pic>
        <p:nvPicPr>
          <p:cNvPr id="7" name="Grafik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46623" y="3437671"/>
            <a:ext cx="1362456" cy="996696"/>
          </a:xfrm>
          <a:prstGeom prst="rect">
            <a:avLst/>
          </a:prstGeom>
        </p:spPr>
      </p:pic>
      <p:graphicFrame>
        <p:nvGraphicFramePr>
          <p:cNvPr id="8" name="Object 2"/>
          <p:cNvGraphicFramePr>
            <a:graphicFrameLocks noChangeAspect="1"/>
          </p:cNvGraphicFramePr>
          <p:nvPr>
            <p:extLst>
              <p:ext uri="{D42A27DB-BD31-4B8C-83A1-F6EECF244321}">
                <p14:modId xmlns:p14="http://schemas.microsoft.com/office/powerpoint/2010/main" val="3480546551"/>
              </p:ext>
            </p:extLst>
          </p:nvPr>
        </p:nvGraphicFramePr>
        <p:xfrm>
          <a:off x="5662191" y="2574366"/>
          <a:ext cx="1192213" cy="630238"/>
        </p:xfrm>
        <a:graphic>
          <a:graphicData uri="http://schemas.openxmlformats.org/presentationml/2006/ole">
            <mc:AlternateContent xmlns:mc="http://schemas.openxmlformats.org/markup-compatibility/2006">
              <mc:Choice xmlns:v="urn:schemas-microsoft-com:vml" Requires="v">
                <p:oleObj spid="_x0000_s6590" name="Formel" r:id="rId5" imgW="863280" imgH="457200" progId="Equation.3">
                  <p:embed/>
                </p:oleObj>
              </mc:Choice>
              <mc:Fallback>
                <p:oleObj name="Formel" r:id="rId5" imgW="863280" imgH="457200" progId="Equation.3">
                  <p:embed/>
                  <p:pic>
                    <p:nvPicPr>
                      <p:cNvPr id="8" name="Object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662191" y="2574366"/>
                        <a:ext cx="1192213" cy="630238"/>
                      </a:xfrm>
                      <a:prstGeom prst="rect">
                        <a:avLst/>
                      </a:prstGeom>
                      <a:solidFill>
                        <a:srgbClr val="99CC00"/>
                      </a:solidFill>
                      <a:ln w="9525">
                        <a:solidFill>
                          <a:srgbClr val="008000"/>
                        </a:solidFill>
                        <a:miter lim="800000"/>
                        <a:headEnd/>
                        <a:tailEnd/>
                      </a:ln>
                    </p:spPr>
                  </p:pic>
                </p:oleObj>
              </mc:Fallback>
            </mc:AlternateContent>
          </a:graphicData>
        </a:graphic>
      </p:graphicFrame>
      <p:graphicFrame>
        <p:nvGraphicFramePr>
          <p:cNvPr id="9" name="Object 4"/>
          <p:cNvGraphicFramePr>
            <a:graphicFrameLocks noChangeAspect="1"/>
          </p:cNvGraphicFramePr>
          <p:nvPr>
            <p:extLst>
              <p:ext uri="{D42A27DB-BD31-4B8C-83A1-F6EECF244321}">
                <p14:modId xmlns:p14="http://schemas.microsoft.com/office/powerpoint/2010/main" val="4166639084"/>
              </p:ext>
            </p:extLst>
          </p:nvPr>
        </p:nvGraphicFramePr>
        <p:xfrm>
          <a:off x="5598554" y="3613606"/>
          <a:ext cx="1509712" cy="615950"/>
        </p:xfrm>
        <a:graphic>
          <a:graphicData uri="http://schemas.openxmlformats.org/presentationml/2006/ole">
            <mc:AlternateContent xmlns:mc="http://schemas.openxmlformats.org/markup-compatibility/2006">
              <mc:Choice xmlns:v="urn:schemas-microsoft-com:vml" Requires="v">
                <p:oleObj spid="_x0000_s6591" name="Formel" r:id="rId7" imgW="1117440" imgH="457200" progId="Equation.3">
                  <p:embed/>
                </p:oleObj>
              </mc:Choice>
              <mc:Fallback>
                <p:oleObj name="Formel" r:id="rId7" imgW="1117440" imgH="457200" progId="Equation.3">
                  <p:embed/>
                  <p:pic>
                    <p:nvPicPr>
                      <p:cNvPr id="9" name="Object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98554" y="3613606"/>
                        <a:ext cx="1509712" cy="615950"/>
                      </a:xfrm>
                      <a:prstGeom prst="rect">
                        <a:avLst/>
                      </a:prstGeom>
                      <a:solidFill>
                        <a:srgbClr val="FF0000"/>
                      </a:solidFill>
                      <a:ln w="9525">
                        <a:solidFill>
                          <a:schemeClr val="tx1"/>
                        </a:solidFill>
                        <a:miter lim="800000"/>
                        <a:headEnd/>
                        <a:tailEnd/>
                      </a:ln>
                    </p:spPr>
                  </p:pic>
                </p:oleObj>
              </mc:Fallback>
            </mc:AlternateContent>
          </a:graphicData>
        </a:graphic>
      </p:graphicFrame>
      <p:pic>
        <p:nvPicPr>
          <p:cNvPr id="10" name="Picture 8" descr="http://cph-theory.persiangig.com/90.11.26-t11.JPG"/>
          <p:cNvPicPr>
            <a:picLocks noChangeAspect="1" noChangeArrowheads="1"/>
          </p:cNvPicPr>
          <p:nvPr/>
        </p:nvPicPr>
        <p:blipFill>
          <a:blip r:embed="rId9" cstate="print"/>
          <a:srcRect/>
          <a:stretch>
            <a:fillRect/>
          </a:stretch>
        </p:blipFill>
        <p:spPr bwMode="auto">
          <a:xfrm>
            <a:off x="7299759" y="2276872"/>
            <a:ext cx="1656184" cy="1051737"/>
          </a:xfrm>
          <a:prstGeom prst="rect">
            <a:avLst/>
          </a:prstGeom>
          <a:noFill/>
        </p:spPr>
      </p:pic>
    </p:spTree>
    <p:extLst>
      <p:ext uri="{BB962C8B-B14F-4D97-AF65-F5344CB8AC3E}">
        <p14:creationId xmlns:p14="http://schemas.microsoft.com/office/powerpoint/2010/main" val="749985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p:cTn id="7" dur="500" fill="hold"/>
                                        <p:tgtEl>
                                          <p:spTgt spid="8"/>
                                        </p:tgtEl>
                                        <p:attrNameLst>
                                          <p:attrName>ppt_w</p:attrName>
                                        </p:attrNameLst>
                                      </p:cBhvr>
                                      <p:tavLst>
                                        <p:tav tm="0">
                                          <p:val>
                                            <p:fltVal val="0"/>
                                          </p:val>
                                        </p:tav>
                                        <p:tav tm="100000">
                                          <p:val>
                                            <p:strVal val="#ppt_w"/>
                                          </p:val>
                                        </p:tav>
                                      </p:tavLst>
                                    </p:anim>
                                    <p:anim calcmode="lin" valueType="num">
                                      <p:cBhvr>
                                        <p:cTn id="8" dur="500" fill="hold"/>
                                        <p:tgtEl>
                                          <p:spTgt spid="8"/>
                                        </p:tgtEl>
                                        <p:attrNameLst>
                                          <p:attrName>ppt_h</p:attrName>
                                        </p:attrNameLst>
                                      </p:cBhvr>
                                      <p:tavLst>
                                        <p:tav tm="0">
                                          <p:val>
                                            <p:fltVal val="0"/>
                                          </p:val>
                                        </p:tav>
                                        <p:tav tm="100000">
                                          <p:val>
                                            <p:strVal val="#ppt_h"/>
                                          </p:val>
                                        </p:tav>
                                      </p:tavLst>
                                    </p:anim>
                                    <p:animEffect transition="in" filter="fade">
                                      <p:cBhvr>
                                        <p:cTn id="9" dur="500"/>
                                        <p:tgtEl>
                                          <p:spTgt spid="8"/>
                                        </p:tgtEl>
                                      </p:cBhvr>
                                    </p:animEffect>
                                  </p:childTnLst>
                                </p:cTn>
                              </p:par>
                              <p:par>
                                <p:cTn id="10" presetID="53" presetClass="entr" presetSubtype="16" fill="hold" nodeType="with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p:cTn id="12" dur="500" fill="hold"/>
                                        <p:tgtEl>
                                          <p:spTgt spid="10"/>
                                        </p:tgtEl>
                                        <p:attrNameLst>
                                          <p:attrName>ppt_w</p:attrName>
                                        </p:attrNameLst>
                                      </p:cBhvr>
                                      <p:tavLst>
                                        <p:tav tm="0">
                                          <p:val>
                                            <p:fltVal val="0"/>
                                          </p:val>
                                        </p:tav>
                                        <p:tav tm="100000">
                                          <p:val>
                                            <p:strVal val="#ppt_w"/>
                                          </p:val>
                                        </p:tav>
                                      </p:tavLst>
                                    </p:anim>
                                    <p:anim calcmode="lin" valueType="num">
                                      <p:cBhvr>
                                        <p:cTn id="13" dur="500" fill="hold"/>
                                        <p:tgtEl>
                                          <p:spTgt spid="10"/>
                                        </p:tgtEl>
                                        <p:attrNameLst>
                                          <p:attrName>ppt_h</p:attrName>
                                        </p:attrNameLst>
                                      </p:cBhvr>
                                      <p:tavLst>
                                        <p:tav tm="0">
                                          <p:val>
                                            <p:fltVal val="0"/>
                                          </p:val>
                                        </p:tav>
                                        <p:tav tm="100000">
                                          <p:val>
                                            <p:strVal val="#ppt_h"/>
                                          </p:val>
                                        </p:tav>
                                      </p:tavLst>
                                    </p:anim>
                                    <p:animEffect transition="in" filter="fade">
                                      <p:cBhvr>
                                        <p:cTn id="14" dur="500"/>
                                        <p:tgtEl>
                                          <p:spTgt spid="10"/>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p:cTn id="19" dur="500" fill="hold"/>
                                        <p:tgtEl>
                                          <p:spTgt spid="7"/>
                                        </p:tgtEl>
                                        <p:attrNameLst>
                                          <p:attrName>ppt_w</p:attrName>
                                        </p:attrNameLst>
                                      </p:cBhvr>
                                      <p:tavLst>
                                        <p:tav tm="0">
                                          <p:val>
                                            <p:fltVal val="0"/>
                                          </p:val>
                                        </p:tav>
                                        <p:tav tm="100000">
                                          <p:val>
                                            <p:strVal val="#ppt_w"/>
                                          </p:val>
                                        </p:tav>
                                      </p:tavLst>
                                    </p:anim>
                                    <p:anim calcmode="lin" valueType="num">
                                      <p:cBhvr>
                                        <p:cTn id="20" dur="500" fill="hold"/>
                                        <p:tgtEl>
                                          <p:spTgt spid="7"/>
                                        </p:tgtEl>
                                        <p:attrNameLst>
                                          <p:attrName>ppt_h</p:attrName>
                                        </p:attrNameLst>
                                      </p:cBhvr>
                                      <p:tavLst>
                                        <p:tav tm="0">
                                          <p:val>
                                            <p:fltVal val="0"/>
                                          </p:val>
                                        </p:tav>
                                        <p:tav tm="100000">
                                          <p:val>
                                            <p:strVal val="#ppt_h"/>
                                          </p:val>
                                        </p:tav>
                                      </p:tavLst>
                                    </p:anim>
                                    <p:animEffect transition="in" filter="fade">
                                      <p:cBhvr>
                                        <p:cTn id="21" dur="500"/>
                                        <p:tgtEl>
                                          <p:spTgt spid="7"/>
                                        </p:tgtEl>
                                      </p:cBhvr>
                                    </p:animEffect>
                                  </p:childTnLst>
                                </p:cTn>
                              </p:par>
                              <p:par>
                                <p:cTn id="22" presetID="53" presetClass="entr" presetSubtype="16" fill="hold" nodeType="with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p:cTn id="24" dur="500" fill="hold"/>
                                        <p:tgtEl>
                                          <p:spTgt spid="9"/>
                                        </p:tgtEl>
                                        <p:attrNameLst>
                                          <p:attrName>ppt_w</p:attrName>
                                        </p:attrNameLst>
                                      </p:cBhvr>
                                      <p:tavLst>
                                        <p:tav tm="0">
                                          <p:val>
                                            <p:fltVal val="0"/>
                                          </p:val>
                                        </p:tav>
                                        <p:tav tm="100000">
                                          <p:val>
                                            <p:strVal val="#ppt_w"/>
                                          </p:val>
                                        </p:tav>
                                      </p:tavLst>
                                    </p:anim>
                                    <p:anim calcmode="lin" valueType="num">
                                      <p:cBhvr>
                                        <p:cTn id="25" dur="500" fill="hold"/>
                                        <p:tgtEl>
                                          <p:spTgt spid="9"/>
                                        </p:tgtEl>
                                        <p:attrNameLst>
                                          <p:attrName>ppt_h</p:attrName>
                                        </p:attrNameLst>
                                      </p:cBhvr>
                                      <p:tavLst>
                                        <p:tav tm="0">
                                          <p:val>
                                            <p:fltVal val="0"/>
                                          </p:val>
                                        </p:tav>
                                        <p:tav tm="100000">
                                          <p:val>
                                            <p:strVal val="#ppt_h"/>
                                          </p:val>
                                        </p:tav>
                                      </p:tavLst>
                                    </p:anim>
                                    <p:animEffect transition="in" filter="fade">
                                      <p:cBhvr>
                                        <p:cTn id="26"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aster">
  <a:themeElements>
    <a:clrScheme name="Graustuf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Präsentation11" id="{7A9E9116-8DA6-43E3-9E23-D7EC8585324F}" vid="{45261237-4FA5-4716-B186-BB1AA9592BCB}"/>
    </a:ext>
  </a:extLst>
</a:theme>
</file>

<file path=ppt/theme/theme2.xml><?xml version="1.0" encoding="utf-8"?>
<a:theme xmlns:a="http://schemas.openxmlformats.org/drawingml/2006/main" name="3_Office-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4935</Words>
  <Application>Microsoft Office PowerPoint</Application>
  <PresentationFormat>Bildschirmpräsentation (4:3)</PresentationFormat>
  <Paragraphs>1279</Paragraphs>
  <Slides>103</Slides>
  <Notes>54</Notes>
  <HiddenSlides>0</HiddenSlides>
  <MMClips>0</MMClips>
  <ScaleCrop>false</ScaleCrop>
  <HeadingPairs>
    <vt:vector size="8" baseType="variant">
      <vt:variant>
        <vt:lpstr>Verwendete Schriftarten</vt:lpstr>
      </vt:variant>
      <vt:variant>
        <vt:i4>8</vt:i4>
      </vt:variant>
      <vt:variant>
        <vt:lpstr>Design</vt:lpstr>
      </vt:variant>
      <vt:variant>
        <vt:i4>2</vt:i4>
      </vt:variant>
      <vt:variant>
        <vt:lpstr>Eingebettete OLE-Server</vt:lpstr>
      </vt:variant>
      <vt:variant>
        <vt:i4>1</vt:i4>
      </vt:variant>
      <vt:variant>
        <vt:lpstr>Folientitel</vt:lpstr>
      </vt:variant>
      <vt:variant>
        <vt:i4>103</vt:i4>
      </vt:variant>
    </vt:vector>
  </HeadingPairs>
  <TitlesOfParts>
    <vt:vector size="114" baseType="lpstr">
      <vt:lpstr>Arial</vt:lpstr>
      <vt:lpstr>Arial Narrow</vt:lpstr>
      <vt:lpstr>Arial Unicode MS</vt:lpstr>
      <vt:lpstr>Calibri</vt:lpstr>
      <vt:lpstr>Cambria Math</vt:lpstr>
      <vt:lpstr>Symbol</vt:lpstr>
      <vt:lpstr>Times New Roman</vt:lpstr>
      <vt:lpstr>Wingdings</vt:lpstr>
      <vt:lpstr>Master</vt:lpstr>
      <vt:lpstr>3_Office-Design</vt:lpstr>
      <vt:lpstr>Formel</vt:lpstr>
      <vt:lpstr>Das Standardmodell der Teilchenphysik im Schulunterricht</vt:lpstr>
      <vt:lpstr>PowerPoint-Präsentation</vt:lpstr>
      <vt:lpstr>Unterrichtsmaterial Teilchenphysik </vt:lpstr>
      <vt:lpstr>Band 1: Ladungen, Wechselwirkungen und Teilchen </vt:lpstr>
      <vt:lpstr>Was ist Physik?</vt:lpstr>
      <vt:lpstr>Vereinheitlichungen in der Physikgeschichte</vt:lpstr>
      <vt:lpstr>Vereinheitlichungen</vt:lpstr>
      <vt:lpstr>Das Standardmodell der Teilchenphysik</vt:lpstr>
      <vt:lpstr>Einschub: Größenordnungen</vt:lpstr>
      <vt:lpstr>Die drei Basiskonzepte des Standardmodells</vt:lpstr>
      <vt:lpstr>Das Standardmodell der Teilchenphysik</vt:lpstr>
      <vt:lpstr>Fußball - Analogie</vt:lpstr>
      <vt:lpstr>Die drei Basiskonzepte des Standardmodells</vt:lpstr>
      <vt:lpstr>Basiskonzept:  Wechselwirkung</vt:lpstr>
      <vt:lpstr>Vereinheitlichungen</vt:lpstr>
      <vt:lpstr>Ausgangspunkt:  Zwei Bekannte Wechselwirkungen</vt:lpstr>
      <vt:lpstr>Einschub: Elektronenvolt</vt:lpstr>
      <vt:lpstr>Die Starke Wechselwirkung</vt:lpstr>
      <vt:lpstr>Einschub: Experimenteller Nachweis von Quarks</vt:lpstr>
      <vt:lpstr>Bindung von Nukleonen</vt:lpstr>
      <vt:lpstr>Die Schwache Wechselwirkung</vt:lpstr>
      <vt:lpstr>Die 4 fundamentalen Wechselwirkungen</vt:lpstr>
      <vt:lpstr>Vergleich der potenziellen Energien</vt:lpstr>
      <vt:lpstr>Vergleich der potenziellen Energien bei sehr kleinen Abständen       (Achsen jeweils mit Faktor 25 gedehnt bzw gestaucht)</vt:lpstr>
      <vt:lpstr>Die drei Basiskonzepte des Standardmodells</vt:lpstr>
      <vt:lpstr>Basiskonzept der Ladung</vt:lpstr>
      <vt:lpstr>Konzept der Ladung Erweiterung auf andere Wechselwirkungen</vt:lpstr>
      <vt:lpstr>Erweiterung: Konzept der Ladung</vt:lpstr>
      <vt:lpstr>Konzept der Ladung Erweiterung auf andere Wechselwirkungen</vt:lpstr>
      <vt:lpstr>Erweiterung: Konzept der Ladung</vt:lpstr>
      <vt:lpstr>Und Gravitation?</vt:lpstr>
      <vt:lpstr>Ladung der Gravitation?</vt:lpstr>
      <vt:lpstr>Konzept der Ladung</vt:lpstr>
      <vt:lpstr>Die drei Basiskonzepte des Standardmodells</vt:lpstr>
      <vt:lpstr>Die 4 fundamentalen Wechselwirkungen</vt:lpstr>
      <vt:lpstr>Kräfte der Wechselwirkungen</vt:lpstr>
      <vt:lpstr>Kräfte der Wechselwirkungen</vt:lpstr>
      <vt:lpstr>Stärke der Wechselwirkungen</vt:lpstr>
      <vt:lpstr>Die 4 fundamentalen Wechselwirkungen</vt:lpstr>
      <vt:lpstr>Ausgangspunkt: Geometrische Betrachtung</vt:lpstr>
      <vt:lpstr>Schwierigkeiten des Feldlinienbilds</vt:lpstr>
      <vt:lpstr>Übergang: Feldlinien zu Botenteilchen</vt:lpstr>
      <vt:lpstr>Übergang: Feldlinien zu Botenteilchen</vt:lpstr>
      <vt:lpstr>Ausgangspunkt: Elektromagnetische Wechselwirkung </vt:lpstr>
      <vt:lpstr>Schwache Wechselwirkung</vt:lpstr>
      <vt:lpstr>Ausgangspunkt: Elektromagnetische Wechselwirkung </vt:lpstr>
      <vt:lpstr>Starke Wechselwirkung </vt:lpstr>
      <vt:lpstr>Starke Wechselwirkung </vt:lpstr>
      <vt:lpstr> Zusammenfassung: Wechselwirkungen</vt:lpstr>
      <vt:lpstr>Diskussion / Fragen</vt:lpstr>
      <vt:lpstr>Die drei Basiskonzepte des Standardmodells</vt:lpstr>
      <vt:lpstr>Konzept der Ladung</vt:lpstr>
      <vt:lpstr>Elektrische Ladung</vt:lpstr>
      <vt:lpstr>Schwache Ladung</vt:lpstr>
      <vt:lpstr>Schwache Ladungszahl </vt:lpstr>
      <vt:lpstr>Starke Ladung</vt:lpstr>
      <vt:lpstr>Starke Ladung</vt:lpstr>
      <vt:lpstr>Starke Ladung</vt:lpstr>
      <vt:lpstr>PowerPoint-Präsentation</vt:lpstr>
      <vt:lpstr>PowerPoint-Präsentation</vt:lpstr>
      <vt:lpstr>PowerPoint-Präsentation</vt:lpstr>
      <vt:lpstr> Zusammenfassung: Ladungen</vt:lpstr>
      <vt:lpstr>Die drei Basiskonzepte des Standardmodells</vt:lpstr>
      <vt:lpstr>Darstellung durch Botenteilchen</vt:lpstr>
      <vt:lpstr>Feynman - Diagramme</vt:lpstr>
      <vt:lpstr>Feynman - Diagramme</vt:lpstr>
      <vt:lpstr>Grundbausteine 1/2</vt:lpstr>
      <vt:lpstr>Grundbausteine 2/2</vt:lpstr>
      <vt:lpstr>Prozesse</vt:lpstr>
      <vt:lpstr>Blackbox Vertex</vt:lpstr>
      <vt:lpstr>Prozesse</vt:lpstr>
      <vt:lpstr>Prozesse</vt:lpstr>
      <vt:lpstr>Ladungsbilanz: β^-- Umwandlung</vt:lpstr>
      <vt:lpstr>„Umklappen“ von Linien</vt:lpstr>
      <vt:lpstr>„Umklappen“ von Linien</vt:lpstr>
      <vt:lpstr>Zusammenfassung: Feynman-Diagramme</vt:lpstr>
      <vt:lpstr>Die drei Basiskonzepte des Standardmodells</vt:lpstr>
      <vt:lpstr>Ordnung der Elementarteilchen</vt:lpstr>
      <vt:lpstr>„Teilchenzoo“ oder Ordnung?</vt:lpstr>
      <vt:lpstr>Anordnung von Teilchen in Generationen</vt:lpstr>
      <vt:lpstr>Ordnungsschema:  Analogie zum Periodensystem</vt:lpstr>
      <vt:lpstr>Die drei Basiskonzepte des Standardmodells</vt:lpstr>
      <vt:lpstr>Teilchenumwandlungen als Schlüssel zur Ordnung</vt:lpstr>
      <vt:lpstr>Teilchenumwandlungen als Schlüssel zur Ordnung</vt:lpstr>
      <vt:lpstr>Erinnerung: Starke Wechselwirkung </vt:lpstr>
      <vt:lpstr>Teilchenumwandlungen als Schlüssel zur Ordnung</vt:lpstr>
      <vt:lpstr>Umwandlung innerhalb Multipletts </vt:lpstr>
      <vt:lpstr>Teilchenumwandlungen als Schlüssel zur Ordnung</vt:lpstr>
      <vt:lpstr>Multipletts – Ladungen als Ordnungsprinzip</vt:lpstr>
      <vt:lpstr>Multipletts – Ladungen als Ordnungsprinzip</vt:lpstr>
      <vt:lpstr> Zusammenfassung: Multipletts</vt:lpstr>
      <vt:lpstr>Die drei Basiskonzepte des Standardmodells</vt:lpstr>
      <vt:lpstr>Mögliche experimentelle Diskussionspunkte für den Unterricht</vt:lpstr>
      <vt:lpstr>PowerPoint-Präsentation</vt:lpstr>
      <vt:lpstr>Diskussion / Fragen</vt:lpstr>
      <vt:lpstr>Extrafolien</vt:lpstr>
      <vt:lpstr>Exkurs: warum schwache „Isospin“-Ladung?</vt:lpstr>
      <vt:lpstr>Ein Beispiel:</vt:lpstr>
      <vt:lpstr>PowerPoint-Präsentation</vt:lpstr>
      <vt:lpstr>Einschub:</vt:lpstr>
      <vt:lpstr>Spekulationen</vt:lpstr>
      <vt:lpstr>Feynman-Diagramme: Ladungsfluss-Diagramme</vt:lpstr>
      <vt:lpstr>„Umklappen“ von Linien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Unterrichtsmaterialien zur Teilchenphysik  Philipp Lindenau Dresden | 12.03.2016  Herzlich willkommen!</dc:title>
  <dc:creator>Philipp Lindenau;Michael Kobel</dc:creator>
  <cp:lastModifiedBy>Claudia Behnke</cp:lastModifiedBy>
  <cp:revision>310</cp:revision>
  <dcterms:created xsi:type="dcterms:W3CDTF">2016-08-22T11:14:34Z</dcterms:created>
  <dcterms:modified xsi:type="dcterms:W3CDTF">2017-10-04T13:45:28Z</dcterms:modified>
</cp:coreProperties>
</file>