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1" r:id="rId1"/>
  </p:sldMasterIdLst>
  <p:notesMasterIdLst>
    <p:notesMasterId r:id="rId14"/>
  </p:notesMasterIdLst>
  <p:handoutMasterIdLst>
    <p:handoutMasterId r:id="rId15"/>
  </p:handoutMasterIdLst>
  <p:sldIdLst>
    <p:sldId id="381" r:id="rId2"/>
    <p:sldId id="395" r:id="rId3"/>
    <p:sldId id="396" r:id="rId4"/>
    <p:sldId id="397" r:id="rId5"/>
    <p:sldId id="401" r:id="rId6"/>
    <p:sldId id="399" r:id="rId7"/>
    <p:sldId id="377" r:id="rId8"/>
    <p:sldId id="384" r:id="rId9"/>
    <p:sldId id="385" r:id="rId10"/>
    <p:sldId id="386" r:id="rId11"/>
    <p:sldId id="391" r:id="rId12"/>
    <p:sldId id="392" r:id="rId13"/>
  </p:sldIdLst>
  <p:sldSz cx="9144000" cy="6858000" type="screen4x3"/>
  <p:notesSz cx="6648450" cy="98504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0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C301"/>
    <a:srgbClr val="013476"/>
    <a:srgbClr val="00206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69" autoAdjust="0"/>
    <p:restoredTop sz="95332" autoAdjust="0"/>
  </p:normalViewPr>
  <p:slideViewPr>
    <p:cSldViewPr>
      <p:cViewPr>
        <p:scale>
          <a:sx n="40" d="100"/>
          <a:sy n="40" d="100"/>
        </p:scale>
        <p:origin x="1424" y="952"/>
      </p:cViewPr>
      <p:guideLst>
        <p:guide orient="horz" pos="2160"/>
        <p:guide pos="3016"/>
      </p:guideLst>
    </p:cSldViewPr>
  </p:slideViewPr>
  <p:outlineViewPr>
    <p:cViewPr>
      <p:scale>
        <a:sx n="33" d="100"/>
        <a:sy n="33" d="100"/>
      </p:scale>
      <p:origin x="0" y="0"/>
    </p:cViewPr>
  </p:outlineViewPr>
  <p:notesTextViewPr>
    <p:cViewPr>
      <p:scale>
        <a:sx n="1" d="1"/>
        <a:sy n="1" d="1"/>
      </p:scale>
      <p:origin x="0" y="0"/>
    </p:cViewPr>
  </p:notesTextViewPr>
  <p:sorterViewPr>
    <p:cViewPr>
      <p:scale>
        <a:sx n="110" d="100"/>
        <a:sy n="110" d="100"/>
      </p:scale>
      <p:origin x="0" y="-152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1313"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765550" y="0"/>
            <a:ext cx="2881313" cy="493713"/>
          </a:xfrm>
          <a:prstGeom prst="rect">
            <a:avLst/>
          </a:prstGeom>
        </p:spPr>
        <p:txBody>
          <a:bodyPr vert="horz" lIns="91440" tIns="45720" rIns="91440" bIns="45720" rtlCol="0"/>
          <a:lstStyle>
            <a:lvl1pPr algn="r">
              <a:defRPr sz="1200"/>
            </a:lvl1pPr>
          </a:lstStyle>
          <a:p>
            <a:fld id="{3570FFFC-8081-441A-BF7B-EC88A3B29A57}" type="datetimeFigureOut">
              <a:rPr lang="de-DE" smtClean="0"/>
              <a:t>05.10.2017</a:t>
            </a:fld>
            <a:endParaRPr lang="de-DE"/>
          </a:p>
        </p:txBody>
      </p:sp>
      <p:sp>
        <p:nvSpPr>
          <p:cNvPr id="4" name="Fußzeilenplatzhalter 3"/>
          <p:cNvSpPr>
            <a:spLocks noGrp="1"/>
          </p:cNvSpPr>
          <p:nvPr>
            <p:ph type="ftr" sz="quarter" idx="2"/>
          </p:nvPr>
        </p:nvSpPr>
        <p:spPr>
          <a:xfrm>
            <a:off x="0" y="9356725"/>
            <a:ext cx="2881313" cy="493713"/>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765550" y="9356725"/>
            <a:ext cx="2881313" cy="493713"/>
          </a:xfrm>
          <a:prstGeom prst="rect">
            <a:avLst/>
          </a:prstGeom>
        </p:spPr>
        <p:txBody>
          <a:bodyPr vert="horz" lIns="91440" tIns="45720" rIns="91440" bIns="45720" rtlCol="0" anchor="b"/>
          <a:lstStyle>
            <a:lvl1pPr algn="r">
              <a:defRPr sz="1200"/>
            </a:lvl1pPr>
          </a:lstStyle>
          <a:p>
            <a:fld id="{96C062E7-FDFC-4CAE-869A-A3BBA45CBCC6}" type="slidenum">
              <a:rPr lang="de-DE" smtClean="0"/>
              <a:t>‹Nr.›</a:t>
            </a:fld>
            <a:endParaRPr lang="de-DE"/>
          </a:p>
        </p:txBody>
      </p:sp>
    </p:spTree>
    <p:extLst>
      <p:ext uri="{BB962C8B-B14F-4D97-AF65-F5344CB8AC3E}">
        <p14:creationId xmlns:p14="http://schemas.microsoft.com/office/powerpoint/2010/main" val="23860526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0995" cy="492522"/>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765916" y="0"/>
            <a:ext cx="2880995" cy="492522"/>
          </a:xfrm>
          <a:prstGeom prst="rect">
            <a:avLst/>
          </a:prstGeom>
        </p:spPr>
        <p:txBody>
          <a:bodyPr vert="horz" lIns="91440" tIns="45720" rIns="91440" bIns="45720" rtlCol="0"/>
          <a:lstStyle>
            <a:lvl1pPr algn="r">
              <a:defRPr sz="1200"/>
            </a:lvl1pPr>
          </a:lstStyle>
          <a:p>
            <a:fld id="{4A6E73D9-09DC-4AAD-A2E8-54D9A456F590}" type="datetimeFigureOut">
              <a:rPr lang="de-DE" smtClean="0"/>
              <a:pPr/>
              <a:t>05.10.2017</a:t>
            </a:fld>
            <a:endParaRPr lang="de-DE"/>
          </a:p>
        </p:txBody>
      </p:sp>
      <p:sp>
        <p:nvSpPr>
          <p:cNvPr id="4" name="Slide Image Placeholder 3"/>
          <p:cNvSpPr>
            <a:spLocks noGrp="1" noRot="1" noChangeAspect="1"/>
          </p:cNvSpPr>
          <p:nvPr>
            <p:ph type="sldImg" idx="2"/>
          </p:nvPr>
        </p:nvSpPr>
        <p:spPr>
          <a:xfrm>
            <a:off x="862013" y="738188"/>
            <a:ext cx="4924425" cy="3694112"/>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64845" y="4678958"/>
            <a:ext cx="5318760" cy="443269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9356206"/>
            <a:ext cx="2880995" cy="492522"/>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765916" y="9356206"/>
            <a:ext cx="2880995" cy="492522"/>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58334F4-BBE0-466D-8A8D-8869AE82A8CE}" type="slidenum">
              <a:rPr lang="de-DE" smtClean="0"/>
              <a:pPr/>
              <a:t>1</a:t>
            </a:fld>
            <a:endParaRPr lang="de-DE"/>
          </a:p>
        </p:txBody>
      </p:sp>
    </p:spTree>
    <p:extLst>
      <p:ext uri="{BB962C8B-B14F-4D97-AF65-F5344CB8AC3E}">
        <p14:creationId xmlns:p14="http://schemas.microsoft.com/office/powerpoint/2010/main" val="3982285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solidFill>
                  <a:prstClr val="black"/>
                </a:solidFill>
              </a:rPr>
              <a:pPr/>
              <a:t>7</a:t>
            </a:fld>
            <a:endParaRPr lang="de-DE" dirty="0">
              <a:solidFill>
                <a:prstClr val="black"/>
              </a:solidFill>
            </a:endParaRPr>
          </a:p>
        </p:txBody>
      </p:sp>
    </p:spTree>
    <p:extLst>
      <p:ext uri="{BB962C8B-B14F-4D97-AF65-F5344CB8AC3E}">
        <p14:creationId xmlns:p14="http://schemas.microsoft.com/office/powerpoint/2010/main" val="1563996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4035" name="Rectangle 2"/>
          <p:cNvSpPr>
            <a:spLocks noGrp="1" noChangeArrowheads="1"/>
          </p:cNvSpPr>
          <p:nvPr>
            <p:ph type="body" idx="1"/>
          </p:nvPr>
        </p:nvSpPr>
        <p:spPr bwMode="auto">
          <a:xfrm>
            <a:off x="685637" y="4342449"/>
            <a:ext cx="5486727" cy="4117286"/>
          </a:xfrm>
          <a:noFill/>
        </p:spPr>
        <p:txBody>
          <a:bodyPr wrap="none" anchor="ctr"/>
          <a:lstStyle/>
          <a:p>
            <a:r>
              <a:rPr lang="en-US"/>
              <a:t>In der Krebsmedizin wird als Tracerflüssigkeit meistens 18F-Desoxyglucose verwendet.</a:t>
            </a:r>
          </a:p>
          <a:p>
            <a:r>
              <a:rPr lang="en-US"/>
              <a:t>Das Bild oben rechts zeigt ein Schnittbild eines menschlichen Gehirns. Die Stellen, wo sich viel Zucker angesammelt hat, sind rot / orange markiert; blau und grün sind die Stellen mit wenig Zucker.</a:t>
            </a:r>
          </a:p>
          <a:p>
            <a:r>
              <a:rPr lang="en-US"/>
              <a:t>Mehr Informationen zur PET finden Sie im Hauptdokument auf S. 13. </a:t>
            </a:r>
          </a:p>
        </p:txBody>
      </p:sp>
    </p:spTree>
    <p:extLst>
      <p:ext uri="{BB962C8B-B14F-4D97-AF65-F5344CB8AC3E}">
        <p14:creationId xmlns:p14="http://schemas.microsoft.com/office/powerpoint/2010/main" val="440431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5059" name="Text Box 2"/>
          <p:cNvSpPr>
            <a:spLocks noGrp="1" noChangeArrowheads="1"/>
          </p:cNvSpPr>
          <p:nvPr>
            <p:ph type="body" idx="1"/>
          </p:nvPr>
        </p:nvSpPr>
        <p:spPr bwMode="auto">
          <a:xfrm>
            <a:off x="685637" y="4342449"/>
            <a:ext cx="5486727" cy="4117286"/>
          </a:xfrm>
          <a:noFill/>
        </p:spPr>
        <p:txBody>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Elektronen und Photonen (z.B. Röntgenstrahlen) geben ihre Energie beim Eindringen ins Körpergewebe kontinuierlich ab. Wenn man sie also zur Behandlung tiefliegender Tumoren verwendet, wird darüberliegendes Gewebe mit geschädigt.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Bei Hadronen dagegen lässt sich die Eindringtiefe genau einstellen. Sie geben beim Eindringen ins Gewebe zunächst nur wenig Energie ab; die Energiedeposition ist im Bereich des „Bragg-Peak“ (oben grün gekennzeichnet) am höchsten. Daher sind Hadronen sehr gut für tiefliegende Tumore geeignet, da das darüberliegende Gewebe weniger geschädigt wird und da eine geringere Dosis nötig ist, um den gleichen Effekt wie bei Photonen zu erzielen.</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Mehr Informationen zur Tumortherapie mit Hadronen finden Sie im Hauptdokument auf S. 13.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p:txBody>
      </p:sp>
      <p:sp>
        <p:nvSpPr>
          <p:cNvPr id="45060"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FD81D4C3-7AAE-4E45-AD73-79BF6DDEBF4B}"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9</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261081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11</a:t>
            </a:fld>
            <a:endParaRPr lang="de-DE"/>
          </a:p>
        </p:txBody>
      </p:sp>
    </p:spTree>
    <p:extLst>
      <p:ext uri="{BB962C8B-B14F-4D97-AF65-F5344CB8AC3E}">
        <p14:creationId xmlns:p14="http://schemas.microsoft.com/office/powerpoint/2010/main" val="18661112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3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p:spPr>
        <p:txBody>
          <a:bodyPr anchor="b">
            <a:noAutofit/>
          </a:bodyPr>
          <a:lstStyle>
            <a:lvl1pPr algn="ctr">
              <a:defRPr sz="48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endParaRPr lang="en-US" dirty="0"/>
          </a:p>
        </p:txBody>
      </p:sp>
      <p:sp>
        <p:nvSpPr>
          <p:cNvPr id="3" name="Subtitle 2"/>
          <p:cNvSpPr>
            <a:spLocks noGrp="1"/>
          </p:cNvSpPr>
          <p:nvPr>
            <p:ph type="subTitle" idx="1"/>
          </p:nvPr>
        </p:nvSpPr>
        <p:spPr>
          <a:xfrm>
            <a:off x="2411760" y="2780928"/>
            <a:ext cx="5256584" cy="1096899"/>
          </a:xfrm>
        </p:spPr>
        <p:txBody>
          <a:bodyPr anchor="t"/>
          <a:lstStyle>
            <a:lvl1pPr marL="0" indent="0" algn="ctr">
              <a:buNone/>
              <a:defRPr b="0">
                <a:solidFill>
                  <a:srgbClr val="CDC30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endParaRPr lang="en-US" dirty="0"/>
          </a:p>
        </p:txBody>
      </p:sp>
      <p:sp>
        <p:nvSpPr>
          <p:cNvPr id="4"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06.10.17</a:t>
            </a:r>
            <a:endParaRPr lang="de-DE" dirty="0"/>
          </a:p>
        </p:txBody>
      </p:sp>
    </p:spTree>
    <p:extLst>
      <p:ext uri="{BB962C8B-B14F-4D97-AF65-F5344CB8AC3E}">
        <p14:creationId xmlns:p14="http://schemas.microsoft.com/office/powerpoint/2010/main" val="3350770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609600"/>
            <a:ext cx="3008313" cy="825500"/>
          </a:xfrm>
        </p:spPr>
        <p:txBody>
          <a:bodyPr anchor="b"/>
          <a:lstStyle>
            <a:lvl1pPr algn="r">
              <a:defRPr sz="1500" b="1">
                <a:solidFill>
                  <a:srgbClr val="C2C420"/>
                </a:solidFill>
              </a:defRPr>
            </a:lvl1pPr>
          </a:lstStyle>
          <a:p>
            <a:r>
              <a:rPr lang="de-DE" dirty="0"/>
              <a:t>Mastertitelformat bearbeiten</a:t>
            </a:r>
          </a:p>
        </p:txBody>
      </p:sp>
      <p:sp>
        <p:nvSpPr>
          <p:cNvPr id="3" name="Inhaltsplatzhalter 2"/>
          <p:cNvSpPr>
            <a:spLocks noGrp="1"/>
          </p:cNvSpPr>
          <p:nvPr>
            <p:ph idx="1"/>
          </p:nvPr>
        </p:nvSpPr>
        <p:spPr>
          <a:xfrm>
            <a:off x="3575050" y="609600"/>
            <a:ext cx="5111750" cy="5516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lgn="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a:t>Mastertextformat bearbeiten</a:t>
            </a:r>
          </a:p>
        </p:txBody>
      </p:sp>
    </p:spTree>
    <p:extLst>
      <p:ext uri="{BB962C8B-B14F-4D97-AF65-F5344CB8AC3E}">
        <p14:creationId xmlns:p14="http://schemas.microsoft.com/office/powerpoint/2010/main" val="3184208025"/>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609599"/>
            <a:ext cx="6781800" cy="659161"/>
          </a:xfrm>
        </p:spPr>
        <p:txBody>
          <a:bodyPr/>
          <a:lstStyle/>
          <a:p>
            <a:r>
              <a:rPr lang="de-DE" dirty="0"/>
              <a:t>Mastertitelformat bearbeiten</a:t>
            </a:r>
          </a:p>
        </p:txBody>
      </p:sp>
      <p:sp>
        <p:nvSpPr>
          <p:cNvPr id="4" name="Inhaltsplatzhalter 2"/>
          <p:cNvSpPr>
            <a:spLocks noGrp="1"/>
          </p:cNvSpPr>
          <p:nvPr>
            <p:ph idx="10"/>
          </p:nvPr>
        </p:nvSpPr>
        <p:spPr>
          <a:xfrm>
            <a:off x="1905000" y="1412776"/>
            <a:ext cx="6781800" cy="4813995"/>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646039872"/>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sp>
        <p:nvSpPr>
          <p:cNvPr id="4" name="Inhaltsplatzhalter 2"/>
          <p:cNvSpPr>
            <a:spLocks noGrp="1"/>
          </p:cNvSpPr>
          <p:nvPr>
            <p:ph idx="10"/>
          </p:nvPr>
        </p:nvSpPr>
        <p:spPr>
          <a:xfrm>
            <a:off x="1115616" y="1628800"/>
            <a:ext cx="7416824" cy="4669508"/>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Titelplatzhalter 5"/>
          <p:cNvSpPr>
            <a:spLocks noGrp="1"/>
          </p:cNvSpPr>
          <p:nvPr>
            <p:ph type="title"/>
          </p:nvPr>
        </p:nvSpPr>
        <p:spPr>
          <a:xfrm>
            <a:off x="1907704" y="620688"/>
            <a:ext cx="6624736" cy="796950"/>
          </a:xfrm>
          <a:prstGeom prst="rect">
            <a:avLst/>
          </a:prstGeom>
        </p:spPr>
        <p:txBody>
          <a:bodyPr rtlCol="0">
            <a:normAutofit/>
          </a:bodyPr>
          <a:lstStyle/>
          <a:p>
            <a:r>
              <a:rPr lang="de-DE" dirty="0"/>
              <a:t>Titelmasterformat durch Klicken bearbeiten</a:t>
            </a:r>
          </a:p>
        </p:txBody>
      </p:sp>
      <p:sp>
        <p:nvSpPr>
          <p:cNvPr id="5" name="Foliennummernplatzhalter 3"/>
          <p:cNvSpPr>
            <a:spLocks noGrp="1"/>
          </p:cNvSpPr>
          <p:nvPr>
            <p:ph type="sldNum" sz="quarter" idx="11"/>
          </p:nvPr>
        </p:nvSpPr>
        <p:spPr/>
        <p:txBody>
          <a:bodyPr/>
          <a:lstStyle>
            <a:lvl1pPr>
              <a:defRPr/>
            </a:lvl1pPr>
          </a:lstStyle>
          <a:p>
            <a:pPr>
              <a:defRPr/>
            </a:pPr>
            <a:fld id="{6464A90A-B7A7-467E-A29A-F148EE971836}" type="slidenum">
              <a:rPr lang="de-DE"/>
              <a:pPr>
                <a:defRPr/>
              </a:pPr>
              <a:t>‹Nr.›</a:t>
            </a:fld>
            <a:endParaRPr lang="de-DE"/>
          </a:p>
        </p:txBody>
      </p:sp>
    </p:spTree>
    <p:extLst>
      <p:ext uri="{BB962C8B-B14F-4D97-AF65-F5344CB8AC3E}">
        <p14:creationId xmlns:p14="http://schemas.microsoft.com/office/powerpoint/2010/main" val="378092209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Titelfolie">
    <p:spTree>
      <p:nvGrpSpPr>
        <p:cNvPr id="1" name=""/>
        <p:cNvGrpSpPr/>
        <p:nvPr/>
      </p:nvGrpSpPr>
      <p:grpSpPr>
        <a:xfrm>
          <a:off x="0" y="0"/>
          <a:ext cx="0" cy="0"/>
          <a:chOff x="0" y="0"/>
          <a:chExt cx="0" cy="0"/>
        </a:xfrm>
      </p:grpSpPr>
      <p:sp>
        <p:nvSpPr>
          <p:cNvPr id="7" name="Inhaltsplatzhalter 2"/>
          <p:cNvSpPr>
            <a:spLocks noGrp="1"/>
          </p:cNvSpPr>
          <p:nvPr>
            <p:ph idx="11"/>
          </p:nvPr>
        </p:nvSpPr>
        <p:spPr>
          <a:xfrm>
            <a:off x="1115616" y="1628800"/>
            <a:ext cx="3528392" cy="4669508"/>
          </a:xfrm>
        </p:spPr>
        <p:txBody>
          <a:bodyPr/>
          <a:lstStyle>
            <a:lvl1pPr>
              <a:defRPr sz="2400"/>
            </a:lvl1pPr>
            <a:lvl2pPr>
              <a:defRPr sz="2200"/>
            </a:lvl2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Inhaltsplatzhalter 2"/>
          <p:cNvSpPr>
            <a:spLocks noGrp="1"/>
          </p:cNvSpPr>
          <p:nvPr>
            <p:ph idx="12"/>
          </p:nvPr>
        </p:nvSpPr>
        <p:spPr>
          <a:xfrm>
            <a:off x="4788024" y="1628800"/>
            <a:ext cx="3744416" cy="4669508"/>
          </a:xfrm>
        </p:spPr>
        <p:txBody>
          <a:bodyPr/>
          <a:lstStyle>
            <a:lvl1pPr>
              <a:defRPr sz="2400"/>
            </a:lvl1pPr>
            <a:lvl2pPr>
              <a:defRPr sz="2200"/>
            </a:lvl2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itelplatzhalter 5"/>
          <p:cNvSpPr>
            <a:spLocks noGrp="1"/>
          </p:cNvSpPr>
          <p:nvPr>
            <p:ph type="title"/>
          </p:nvPr>
        </p:nvSpPr>
        <p:spPr>
          <a:xfrm>
            <a:off x="1907704" y="620688"/>
            <a:ext cx="6624736" cy="796950"/>
          </a:xfrm>
          <a:prstGeom prst="rect">
            <a:avLst/>
          </a:prstGeom>
        </p:spPr>
        <p:txBody>
          <a:bodyPr rtlCol="0">
            <a:normAutofit/>
          </a:bodyPr>
          <a:lstStyle/>
          <a:p>
            <a:r>
              <a:rPr lang="de-DE" dirty="0"/>
              <a:t>Titelmasterformat durch Klicken bearbeiten</a:t>
            </a:r>
          </a:p>
        </p:txBody>
      </p:sp>
      <p:sp>
        <p:nvSpPr>
          <p:cNvPr id="5" name="Foliennummernplatzhalter 3"/>
          <p:cNvSpPr>
            <a:spLocks noGrp="1"/>
          </p:cNvSpPr>
          <p:nvPr>
            <p:ph type="sldNum" sz="quarter" idx="13"/>
          </p:nvPr>
        </p:nvSpPr>
        <p:spPr>
          <a:xfrm>
            <a:off x="6553200" y="6356350"/>
            <a:ext cx="2133600" cy="365125"/>
          </a:xfrm>
          <a:prstGeom prst="rect">
            <a:avLst/>
          </a:prstGeom>
        </p:spPr>
        <p:txBody>
          <a:bodyPr/>
          <a:lstStyle>
            <a:lvl1pPr>
              <a:defRPr/>
            </a:lvl1pPr>
          </a:lstStyle>
          <a:p>
            <a:pPr>
              <a:defRPr/>
            </a:pPr>
            <a:fld id="{0904551B-71C4-4120-91B8-9A2C28074B1A}" type="slidenum">
              <a:rPr lang="de-DE"/>
              <a:pPr>
                <a:defRPr/>
              </a:pPr>
              <a:t>‹Nr.›</a:t>
            </a:fld>
            <a:endParaRPr lang="de-DE"/>
          </a:p>
        </p:txBody>
      </p:sp>
    </p:spTree>
    <p:extLst>
      <p:ext uri="{BB962C8B-B14F-4D97-AF65-F5344CB8AC3E}">
        <p14:creationId xmlns:p14="http://schemas.microsoft.com/office/powerpoint/2010/main" val="2565546386"/>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Titelfolie">
    <p:spTree>
      <p:nvGrpSpPr>
        <p:cNvPr id="1" name=""/>
        <p:cNvGrpSpPr/>
        <p:nvPr/>
      </p:nvGrpSpPr>
      <p:grpSpPr>
        <a:xfrm>
          <a:off x="0" y="0"/>
          <a:ext cx="0" cy="0"/>
          <a:chOff x="0" y="0"/>
          <a:chExt cx="0" cy="0"/>
        </a:xfrm>
      </p:grpSpPr>
      <p:sp>
        <p:nvSpPr>
          <p:cNvPr id="7" name="Inhaltsplatzhalter 2"/>
          <p:cNvSpPr>
            <a:spLocks noGrp="1"/>
          </p:cNvSpPr>
          <p:nvPr>
            <p:ph idx="11"/>
          </p:nvPr>
        </p:nvSpPr>
        <p:spPr>
          <a:xfrm>
            <a:off x="1115616" y="1628800"/>
            <a:ext cx="3528392" cy="4669508"/>
          </a:xfrm>
        </p:spPr>
        <p:txBody>
          <a:bodyPr/>
          <a:lstStyle>
            <a:lvl1pPr>
              <a:defRPr sz="2400"/>
            </a:lvl1pPr>
            <a:lvl2pPr>
              <a:defRPr sz="2200"/>
            </a:lvl2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Inhaltsplatzhalter 2"/>
          <p:cNvSpPr>
            <a:spLocks noGrp="1"/>
          </p:cNvSpPr>
          <p:nvPr>
            <p:ph idx="12"/>
          </p:nvPr>
        </p:nvSpPr>
        <p:spPr>
          <a:xfrm>
            <a:off x="4788024" y="1628800"/>
            <a:ext cx="3744416" cy="4669508"/>
          </a:xfrm>
        </p:spPr>
        <p:txBody>
          <a:bodyPr/>
          <a:lstStyle>
            <a:lvl1pPr>
              <a:defRPr sz="2400"/>
            </a:lvl1pPr>
            <a:lvl2pPr>
              <a:defRPr sz="2200"/>
            </a:lvl2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itelplatzhalter 5"/>
          <p:cNvSpPr>
            <a:spLocks noGrp="1"/>
          </p:cNvSpPr>
          <p:nvPr>
            <p:ph type="title"/>
          </p:nvPr>
        </p:nvSpPr>
        <p:spPr>
          <a:xfrm>
            <a:off x="1907704" y="620688"/>
            <a:ext cx="6624736" cy="796950"/>
          </a:xfrm>
          <a:prstGeom prst="rect">
            <a:avLst/>
          </a:prstGeom>
        </p:spPr>
        <p:txBody>
          <a:bodyPr rtlCol="0">
            <a:normAutofit/>
          </a:bodyPr>
          <a:lstStyle/>
          <a:p>
            <a:r>
              <a:rPr lang="de-DE" dirty="0"/>
              <a:t>Titelmasterformat durch Klicken bearbeiten</a:t>
            </a:r>
          </a:p>
        </p:txBody>
      </p:sp>
      <p:sp>
        <p:nvSpPr>
          <p:cNvPr id="5" name="Foliennummernplatzhalter 3"/>
          <p:cNvSpPr>
            <a:spLocks noGrp="1"/>
          </p:cNvSpPr>
          <p:nvPr>
            <p:ph type="sldNum" sz="quarter" idx="13"/>
          </p:nvPr>
        </p:nvSpPr>
        <p:spPr>
          <a:xfrm>
            <a:off x="6553200" y="6356350"/>
            <a:ext cx="2133600" cy="365125"/>
          </a:xfrm>
          <a:prstGeom prst="rect">
            <a:avLst/>
          </a:prstGeom>
        </p:spPr>
        <p:txBody>
          <a:bodyPr/>
          <a:lstStyle>
            <a:lvl1pPr>
              <a:defRPr/>
            </a:lvl1pPr>
          </a:lstStyle>
          <a:p>
            <a:pPr>
              <a:defRPr/>
            </a:pPr>
            <a:fld id="{0904551B-71C4-4120-91B8-9A2C28074B1A}" type="slidenum">
              <a:rPr lang="de-DE"/>
              <a:pPr>
                <a:defRPr/>
              </a:pPr>
              <a:t>‹Nr.›</a:t>
            </a:fld>
            <a:endParaRPr lang="de-DE"/>
          </a:p>
        </p:txBody>
      </p:sp>
    </p:spTree>
    <p:extLst>
      <p:ext uri="{BB962C8B-B14F-4D97-AF65-F5344CB8AC3E}">
        <p14:creationId xmlns:p14="http://schemas.microsoft.com/office/powerpoint/2010/main" val="412102354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5" name="Foliennummernplatzhalter 4"/>
          <p:cNvSpPr>
            <a:spLocks noGrp="1"/>
          </p:cNvSpPr>
          <p:nvPr>
            <p:ph type="sldNum" sz="quarter" idx="12"/>
          </p:nvPr>
        </p:nvSpPr>
        <p:spPr>
          <a:xfrm>
            <a:off x="7956376" y="6356361"/>
            <a:ext cx="558974"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06.10.17</a:t>
            </a:r>
            <a:endParaRPr lang="de-DE" dirty="0"/>
          </a:p>
        </p:txBody>
      </p:sp>
      <p:sp>
        <p:nvSpPr>
          <p:cNvPr id="7" name="Footer Placeholder 4"/>
          <p:cNvSpPr>
            <a:spLocks noGrp="1"/>
          </p:cNvSpPr>
          <p:nvPr>
            <p:ph type="ftr" sz="quarter" idx="11"/>
          </p:nvPr>
        </p:nvSpPr>
        <p:spPr>
          <a:xfrm>
            <a:off x="1907704" y="6356360"/>
            <a:ext cx="5040560" cy="365125"/>
          </a:xfrm>
        </p:spPr>
        <p:txBody>
          <a:bodyPr/>
          <a:lstStyle>
            <a:lvl1pPr algn="l">
              <a:defRPr>
                <a:solidFill>
                  <a:srgbClr val="013476"/>
                </a:solidFill>
                <a:latin typeface="Arial" panose="020B0604020202020204" pitchFamily="34" charset="0"/>
                <a:cs typeface="Arial" panose="020B0604020202020204" pitchFamily="34" charset="0"/>
              </a:defRPr>
            </a:lvl1pPr>
          </a:lstStyle>
          <a:p>
            <a:pPr algn="ctr"/>
            <a:r>
              <a:rPr lang="de-DE"/>
              <a:t>Forschung trifft Schule - Lehrerfortbildung Teilchenphysik - Dillingen</a:t>
            </a:r>
            <a:endParaRPr lang="de-DE" dirty="0"/>
          </a:p>
        </p:txBody>
      </p:sp>
      <p:sp>
        <p:nvSpPr>
          <p:cNvPr id="10" name="Textplatzhalter 2"/>
          <p:cNvSpPr>
            <a:spLocks noGrp="1"/>
          </p:cNvSpPr>
          <p:nvPr>
            <p:ph type="body" idx="1" hasCustomPrompt="1"/>
          </p:nvPr>
        </p:nvSpPr>
        <p:spPr>
          <a:xfrm>
            <a:off x="971600" y="2060848"/>
            <a:ext cx="7538988"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13476"/>
              </a:buClr>
              <a:buSzPct val="120000"/>
              <a:buFont typeface="Wingdings" panose="05000000000000000000" pitchFamily="2" charset="2"/>
              <a:buChar char="§"/>
              <a:defRPr sz="2000">
                <a:solidFill>
                  <a:srgbClr val="013476"/>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Tree>
    <p:extLst>
      <p:ext uri="{BB962C8B-B14F-4D97-AF65-F5344CB8AC3E}">
        <p14:creationId xmlns:p14="http://schemas.microsoft.com/office/powerpoint/2010/main" val="1673761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leiner Titel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Bildplatzhalter 3"/>
          <p:cNvSpPr>
            <a:spLocks noGrp="1"/>
          </p:cNvSpPr>
          <p:nvPr>
            <p:ph type="pic" sz="quarter" idx="13"/>
          </p:nvPr>
        </p:nvSpPr>
        <p:spPr>
          <a:xfrm>
            <a:off x="971550" y="2060848"/>
            <a:ext cx="7543800" cy="3960540"/>
          </a:xfrm>
        </p:spPr>
        <p:txBody>
          <a:bodyPr/>
          <a:lstStyle/>
          <a:p>
            <a:endParaRPr lang="de-DE"/>
          </a:p>
        </p:txBody>
      </p:sp>
      <p:sp>
        <p:nvSpPr>
          <p:cNvPr id="2" name="Titel 1"/>
          <p:cNvSpPr>
            <a:spLocks noGrp="1"/>
          </p:cNvSpPr>
          <p:nvPr>
            <p:ph type="title"/>
          </p:nvPr>
        </p:nvSpPr>
        <p:spPr>
          <a:xfrm>
            <a:off x="971600" y="663277"/>
            <a:ext cx="7526660" cy="1325563"/>
          </a:xfrm>
        </p:spPr>
        <p:txBody>
          <a:bodyPr/>
          <a:lstStyle>
            <a:lvl1pPr>
              <a:defRPr sz="3200" b="0">
                <a:solidFill>
                  <a:srgbClr val="013476"/>
                </a:solidFill>
              </a:defRPr>
            </a:lvl1pPr>
          </a:lstStyle>
          <a:p>
            <a:r>
              <a:rPr lang="de-DE" dirty="0"/>
              <a:t>Titelmasterformat durch Klicken bearbeiten</a:t>
            </a:r>
          </a:p>
        </p:txBody>
      </p:sp>
      <p:sp>
        <p:nvSpPr>
          <p:cNvPr id="8" name="Foliennummernplatzhalter 4"/>
          <p:cNvSpPr>
            <a:spLocks noGrp="1"/>
          </p:cNvSpPr>
          <p:nvPr>
            <p:ph type="sldNum" sz="quarter" idx="12"/>
          </p:nvPr>
        </p:nvSpPr>
        <p:spPr>
          <a:xfrm>
            <a:off x="7956376" y="6356361"/>
            <a:ext cx="558974"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10"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06.10.17</a:t>
            </a:r>
            <a:endParaRPr lang="de-DE" dirty="0"/>
          </a:p>
        </p:txBody>
      </p:sp>
      <p:sp>
        <p:nvSpPr>
          <p:cNvPr id="11" name="Footer Placeholder 4"/>
          <p:cNvSpPr>
            <a:spLocks noGrp="1"/>
          </p:cNvSpPr>
          <p:nvPr>
            <p:ph type="ftr" sz="quarter" idx="11"/>
          </p:nvPr>
        </p:nvSpPr>
        <p:spPr>
          <a:xfrm>
            <a:off x="1907704" y="6356360"/>
            <a:ext cx="5040560" cy="365125"/>
          </a:xfrm>
        </p:spPr>
        <p:txBody>
          <a:bodyPr/>
          <a:lstStyle>
            <a:lvl1pPr algn="l">
              <a:defRPr>
                <a:solidFill>
                  <a:srgbClr val="013476"/>
                </a:solidFill>
                <a:latin typeface="Arial" panose="020B0604020202020204" pitchFamily="34" charset="0"/>
                <a:cs typeface="Arial" panose="020B0604020202020204" pitchFamily="34" charset="0"/>
              </a:defRPr>
            </a:lvl1pPr>
          </a:lstStyle>
          <a:p>
            <a:pPr algn="ctr"/>
            <a:r>
              <a:rPr lang="de-DE"/>
              <a:t>Forschung trifft Schule - Lehrerfortbildung Teilchenphysik - Dillingen</a:t>
            </a:r>
            <a:endParaRPr lang="de-DE" dirty="0"/>
          </a:p>
        </p:txBody>
      </p:sp>
    </p:spTree>
    <p:extLst>
      <p:ext uri="{BB962C8B-B14F-4D97-AF65-F5344CB8AC3E}">
        <p14:creationId xmlns:p14="http://schemas.microsoft.com/office/powerpoint/2010/main" val="3089149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13476"/>
                </a:solidFill>
              </a:defRPr>
            </a:lvl1pPr>
          </a:lstStyle>
          <a:p>
            <a:r>
              <a:rPr lang="de-DE" dirty="0"/>
              <a:t>Titelmasterformat durch Klicken bearbeiten</a:t>
            </a:r>
          </a:p>
        </p:txBody>
      </p:sp>
      <p:sp>
        <p:nvSpPr>
          <p:cNvPr id="10"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13476"/>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11" name="Textplatzhalter 2"/>
          <p:cNvSpPr>
            <a:spLocks noGrp="1"/>
          </p:cNvSpPr>
          <p:nvPr>
            <p:ph type="body" idx="13" hasCustomPrompt="1"/>
          </p:nvPr>
        </p:nvSpPr>
        <p:spPr>
          <a:xfrm>
            <a:off x="4716016" y="2060848"/>
            <a:ext cx="3744416"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13476"/>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8" name="Foliennummernplatzhalter 4"/>
          <p:cNvSpPr>
            <a:spLocks noGrp="1"/>
          </p:cNvSpPr>
          <p:nvPr>
            <p:ph type="sldNum" sz="quarter" idx="12"/>
          </p:nvPr>
        </p:nvSpPr>
        <p:spPr>
          <a:xfrm>
            <a:off x="7956376" y="6356361"/>
            <a:ext cx="558974"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12"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06.10.17</a:t>
            </a:r>
            <a:endParaRPr lang="de-DE" dirty="0"/>
          </a:p>
        </p:txBody>
      </p:sp>
      <p:sp>
        <p:nvSpPr>
          <p:cNvPr id="13" name="Footer Placeholder 4"/>
          <p:cNvSpPr>
            <a:spLocks noGrp="1"/>
          </p:cNvSpPr>
          <p:nvPr>
            <p:ph type="ftr" sz="quarter" idx="11"/>
          </p:nvPr>
        </p:nvSpPr>
        <p:spPr>
          <a:xfrm>
            <a:off x="1907704" y="6356360"/>
            <a:ext cx="5040560" cy="365125"/>
          </a:xfrm>
        </p:spPr>
        <p:txBody>
          <a:bodyPr/>
          <a:lstStyle>
            <a:lvl1pPr algn="l">
              <a:defRPr>
                <a:solidFill>
                  <a:srgbClr val="013476"/>
                </a:solidFill>
                <a:latin typeface="Arial" panose="020B0604020202020204" pitchFamily="34" charset="0"/>
                <a:cs typeface="Arial" panose="020B0604020202020204" pitchFamily="34" charset="0"/>
              </a:defRPr>
            </a:lvl1pPr>
          </a:lstStyle>
          <a:p>
            <a:pPr algn="ctr"/>
            <a:r>
              <a:rPr lang="de-DE"/>
              <a:t>Forschung trifft Schule - Lehrerfortbildung Teilchenphysik - Dillingen</a:t>
            </a:r>
            <a:endParaRPr lang="de-DE" dirty="0"/>
          </a:p>
        </p:txBody>
      </p:sp>
    </p:spTree>
    <p:extLst>
      <p:ext uri="{BB962C8B-B14F-4D97-AF65-F5344CB8AC3E}">
        <p14:creationId xmlns:p14="http://schemas.microsoft.com/office/powerpoint/2010/main" val="3104890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ext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de-DE"/>
              <a:t>Titelmasterformat durch Klicken bearbeiten</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13"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
        <p:nvSpPr>
          <p:cNvPr id="16" name="Foliennummernplatzhalter 4"/>
          <p:cNvSpPr>
            <a:spLocks noGrp="1"/>
          </p:cNvSpPr>
          <p:nvPr>
            <p:ph type="sldNum" sz="quarter" idx="12"/>
          </p:nvPr>
        </p:nvSpPr>
        <p:spPr>
          <a:xfrm>
            <a:off x="7956376" y="6356361"/>
            <a:ext cx="558974"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17"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06.10.17</a:t>
            </a:r>
            <a:endParaRPr lang="de-DE" dirty="0"/>
          </a:p>
        </p:txBody>
      </p:sp>
      <p:sp>
        <p:nvSpPr>
          <p:cNvPr id="18" name="Footer Placeholder 4"/>
          <p:cNvSpPr>
            <a:spLocks noGrp="1"/>
          </p:cNvSpPr>
          <p:nvPr>
            <p:ph type="ftr" sz="quarter" idx="11"/>
          </p:nvPr>
        </p:nvSpPr>
        <p:spPr>
          <a:xfrm>
            <a:off x="1907704" y="6356360"/>
            <a:ext cx="5040560" cy="365125"/>
          </a:xfrm>
        </p:spPr>
        <p:txBody>
          <a:bodyPr/>
          <a:lstStyle>
            <a:lvl1pPr algn="l">
              <a:defRPr>
                <a:solidFill>
                  <a:srgbClr val="013476"/>
                </a:solidFill>
                <a:latin typeface="Arial" panose="020B0604020202020204" pitchFamily="34" charset="0"/>
                <a:cs typeface="Arial" panose="020B0604020202020204" pitchFamily="34" charset="0"/>
              </a:defRPr>
            </a:lvl1pPr>
          </a:lstStyle>
          <a:p>
            <a:pPr algn="ctr"/>
            <a:r>
              <a:rPr lang="de-DE"/>
              <a:t>Forschung trifft Schule - Lehrerfortbildung Teilchenphysik - Dillingen</a:t>
            </a:r>
            <a:endParaRPr lang="de-DE" dirty="0"/>
          </a:p>
        </p:txBody>
      </p:sp>
    </p:spTree>
    <p:extLst>
      <p:ext uri="{BB962C8B-B14F-4D97-AF65-F5344CB8AC3E}">
        <p14:creationId xmlns:p14="http://schemas.microsoft.com/office/powerpoint/2010/main" val="2756505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Foliennummernplatzhalter 4"/>
          <p:cNvSpPr>
            <a:spLocks noGrp="1"/>
          </p:cNvSpPr>
          <p:nvPr>
            <p:ph type="sldNum" sz="quarter" idx="12"/>
          </p:nvPr>
        </p:nvSpPr>
        <p:spPr>
          <a:xfrm>
            <a:off x="7956376" y="6356361"/>
            <a:ext cx="558974"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7"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06.10.17</a:t>
            </a:r>
            <a:endParaRPr lang="de-DE" dirty="0"/>
          </a:p>
        </p:txBody>
      </p:sp>
      <p:sp>
        <p:nvSpPr>
          <p:cNvPr id="8" name="Footer Placeholder 4"/>
          <p:cNvSpPr>
            <a:spLocks noGrp="1"/>
          </p:cNvSpPr>
          <p:nvPr>
            <p:ph type="ftr" sz="quarter" idx="11"/>
          </p:nvPr>
        </p:nvSpPr>
        <p:spPr>
          <a:xfrm>
            <a:off x="1907704" y="6356360"/>
            <a:ext cx="5040560" cy="365125"/>
          </a:xfrm>
        </p:spPr>
        <p:txBody>
          <a:bodyPr/>
          <a:lstStyle>
            <a:lvl1pPr algn="l">
              <a:defRPr>
                <a:solidFill>
                  <a:srgbClr val="013476"/>
                </a:solidFill>
                <a:latin typeface="Arial" panose="020B0604020202020204" pitchFamily="34" charset="0"/>
                <a:cs typeface="Arial" panose="020B0604020202020204" pitchFamily="34" charset="0"/>
              </a:defRPr>
            </a:lvl1pPr>
          </a:lstStyle>
          <a:p>
            <a:pPr algn="ctr"/>
            <a:r>
              <a:rPr lang="de-DE"/>
              <a:t>Forschung trifft Schule - Lehrerfortbildung Teilchenphysik - Dillingen</a:t>
            </a:r>
            <a:endParaRPr lang="de-DE" dirty="0"/>
          </a:p>
        </p:txBody>
      </p:sp>
    </p:spTree>
    <p:extLst>
      <p:ext uri="{BB962C8B-B14F-4D97-AF65-F5344CB8AC3E}">
        <p14:creationId xmlns:p14="http://schemas.microsoft.com/office/powerpoint/2010/main" val="511962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6084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rgbClr val="01347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pic>
        <p:nvPicPr>
          <p:cNvPr id="18" name="Grafik 17"/>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9" name="Textfeld 18"/>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20" name="Textfeld 19"/>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21" name="Grafik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2" name="Textfeld 21"/>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23" name="Grafik 2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4" name="Grafik 23"/>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5" name="Grafik 24"/>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6" name="Grafik 25"/>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13" name="Textfeld 12"/>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spTree>
    <p:extLst>
      <p:ext uri="{BB962C8B-B14F-4D97-AF65-F5344CB8AC3E}">
        <p14:creationId xmlns:p14="http://schemas.microsoft.com/office/powerpoint/2010/main" val="1598306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6045211"/>
            <a:ext cx="1520825" cy="676275"/>
          </a:xfrm>
        </p:spPr>
        <p:txBody>
          <a:bodyPr/>
          <a:lstStyle>
            <a:lvl1pPr>
              <a:defRPr/>
            </a:lvl1pPr>
          </a:lstStyle>
          <a:p>
            <a:r>
              <a:rPr lang="de-DE" dirty="0"/>
              <a:t>Logo</a:t>
            </a:r>
          </a:p>
        </p:txBody>
      </p:sp>
      <p:sp>
        <p:nvSpPr>
          <p:cNvPr id="6" name="Date Placeholder 3"/>
          <p:cNvSpPr>
            <a:spLocks noGrp="1"/>
          </p:cNvSpPr>
          <p:nvPr>
            <p:ph type="dt" sz="half" idx="10"/>
          </p:nvPr>
        </p:nvSpPr>
        <p:spPr>
          <a:xfrm>
            <a:off x="628650" y="6356361"/>
            <a:ext cx="1135414" cy="365125"/>
          </a:xfrm>
        </p:spPr>
        <p:txBody>
          <a:bodyPr/>
          <a:lstStyle/>
          <a:p>
            <a:r>
              <a:rPr lang="de-DE"/>
              <a:t>06.10.17</a:t>
            </a:r>
          </a:p>
        </p:txBody>
      </p:sp>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pic>
        <p:nvPicPr>
          <p:cNvPr id="14" name="Grafik 13"/>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16" name="Textfeld 15"/>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17" name="Grafik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19" name="Grafik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spTree>
    <p:extLst>
      <p:ext uri="{BB962C8B-B14F-4D97-AF65-F5344CB8AC3E}">
        <p14:creationId xmlns:p14="http://schemas.microsoft.com/office/powerpoint/2010/main" val="2427243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27584" y="447253"/>
            <a:ext cx="7687766" cy="1325563"/>
          </a:xfrm>
          <a:prstGeom prst="rect">
            <a:avLst/>
          </a:prstGeom>
        </p:spPr>
        <p:txBody>
          <a:bodyPr vert="horz" lIns="91440" tIns="45720" rIns="91440" bIns="45720" rtlCol="0" anchor="ctr">
            <a:noAutofit/>
          </a:bodyPr>
          <a:lstStyle/>
          <a:p>
            <a:r>
              <a:rPr lang="de-DE" dirty="0"/>
              <a:t>Titelmasterformat durch Klicken bearbeiten</a:t>
            </a:r>
          </a:p>
        </p:txBody>
      </p:sp>
      <p:sp>
        <p:nvSpPr>
          <p:cNvPr id="3" name="Textplatzhalter 2"/>
          <p:cNvSpPr>
            <a:spLocks noGrp="1"/>
          </p:cNvSpPr>
          <p:nvPr>
            <p:ph type="body" idx="1"/>
          </p:nvPr>
        </p:nvSpPr>
        <p:spPr>
          <a:xfrm>
            <a:off x="827584" y="1825625"/>
            <a:ext cx="7687766" cy="4351338"/>
          </a:xfrm>
          <a:prstGeom prst="rect">
            <a:avLst/>
          </a:prstGeom>
        </p:spPr>
        <p:txBody>
          <a:bodyPr vert="horz" lIns="91440" tIns="45720" rIns="91440" bIns="45720" rtlCol="0">
            <a:noAutofit/>
          </a:body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4" name="Datumsplatzhalter 3"/>
          <p:cNvSpPr>
            <a:spLocks noGrp="1"/>
          </p:cNvSpPr>
          <p:nvPr>
            <p:ph type="dt" sz="half" idx="2"/>
          </p:nvPr>
        </p:nvSpPr>
        <p:spPr>
          <a:xfrm>
            <a:off x="628650" y="6356361"/>
            <a:ext cx="2057400" cy="365125"/>
          </a:xfrm>
          <a:prstGeom prst="rect">
            <a:avLst/>
          </a:prstGeom>
        </p:spPr>
        <p:txBody>
          <a:bodyPr vert="horz" lIns="91440" tIns="45720" rIns="91440" bIns="45720" rtlCol="0" anchor="ctr"/>
          <a:lstStyle>
            <a:lvl1pPr algn="l">
              <a:defRPr sz="1200">
                <a:solidFill>
                  <a:srgbClr val="013476"/>
                </a:solidFill>
                <a:latin typeface="Arial Narrow" panose="020B0606020202030204" pitchFamily="34" charset="0"/>
              </a:defRPr>
            </a:lvl1pPr>
          </a:lstStyle>
          <a:p>
            <a:r>
              <a:rPr lang="de-DE"/>
              <a:t>06.10.17</a:t>
            </a:r>
            <a:endParaRPr lang="de-DE" dirty="0"/>
          </a:p>
        </p:txBody>
      </p:sp>
      <p:sp>
        <p:nvSpPr>
          <p:cNvPr id="5" name="Fußzeilenplatzhalter 4"/>
          <p:cNvSpPr>
            <a:spLocks noGrp="1"/>
          </p:cNvSpPr>
          <p:nvPr>
            <p:ph type="ftr" sz="quarter" idx="3"/>
          </p:nvPr>
        </p:nvSpPr>
        <p:spPr>
          <a:xfrm>
            <a:off x="3028950" y="6356361"/>
            <a:ext cx="3086100" cy="365125"/>
          </a:xfrm>
          <a:prstGeom prst="rect">
            <a:avLst/>
          </a:prstGeom>
        </p:spPr>
        <p:txBody>
          <a:bodyPr vert="horz" lIns="91440" tIns="45720" rIns="91440" bIns="45720" rtlCol="0" anchor="ctr"/>
          <a:lstStyle>
            <a:lvl1pPr algn="ctr">
              <a:defRPr sz="1200">
                <a:solidFill>
                  <a:srgbClr val="013476"/>
                </a:solidFill>
              </a:defRPr>
            </a:lvl1p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1013981501"/>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25" r:id="rId3"/>
    <p:sldLayoutId id="2147483714" r:id="rId4"/>
    <p:sldLayoutId id="2147483715" r:id="rId5"/>
    <p:sldLayoutId id="2147483717" r:id="rId6"/>
    <p:sldLayoutId id="2147483726" r:id="rId7"/>
    <p:sldLayoutId id="2147483723" r:id="rId8"/>
    <p:sldLayoutId id="2147483724" r:id="rId9"/>
    <p:sldLayoutId id="2147483727" r:id="rId10"/>
    <p:sldLayoutId id="2147483729" r:id="rId11"/>
    <p:sldLayoutId id="2147483730" r:id="rId12"/>
    <p:sldLayoutId id="2147483731" r:id="rId13"/>
    <p:sldLayoutId id="2147483732" r:id="rId14"/>
  </p:sldLayoutIdLst>
  <p:hf hdr="0"/>
  <p:txStyles>
    <p:titleStyle>
      <a:lvl1pPr algn="l" defTabSz="914400" rtl="0" eaLnBrk="1" latinLnBrk="0" hangingPunct="1">
        <a:lnSpc>
          <a:spcPct val="90000"/>
        </a:lnSpc>
        <a:spcBef>
          <a:spcPct val="0"/>
        </a:spcBef>
        <a:buNone/>
        <a:defRPr sz="3200" kern="1200">
          <a:solidFill>
            <a:srgbClr val="002060"/>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Ø"/>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13476"/>
        </a:buClr>
        <a:buFont typeface="Wingdings" panose="05000000000000000000" pitchFamily="2" charset="2"/>
        <a:buChar char="Ø"/>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Font typeface="Wingdings" panose="05000000000000000000" pitchFamily="2" charset="2"/>
        <a:buChar char="Ø"/>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Ø"/>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3.png"/><Relationship Id="rId11" Type="http://schemas.openxmlformats.org/officeDocument/2006/relationships/image" Target="../media/image19.wmf"/><Relationship Id="rId5" Type="http://schemas.openxmlformats.org/officeDocument/2006/relationships/image" Target="../media/image22.JPG"/><Relationship Id="rId10" Type="http://schemas.openxmlformats.org/officeDocument/2006/relationships/oleObject" Target="../embeddings/oleObject2.bin"/><Relationship Id="rId4" Type="http://schemas.openxmlformats.org/officeDocument/2006/relationships/image" Target="../media/image21.png"/><Relationship Id="rId9" Type="http://schemas.openxmlformats.org/officeDocument/2006/relationships/image" Target="../media/image18.wmf"/></Relationships>
</file>

<file path=ppt/slides/_rels/slide7.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835696" y="188640"/>
            <a:ext cx="5825202" cy="2582406"/>
          </a:xfrm>
        </p:spPr>
        <p:txBody>
          <a:bodyPr>
            <a:normAutofit/>
          </a:bodyPr>
          <a:lstStyle/>
          <a:p>
            <a:r>
              <a:rPr lang="de-DE" b="1" dirty="0"/>
              <a:t>Bonus und Diskussion</a:t>
            </a:r>
            <a:br>
              <a:rPr lang="de-DE" b="1" dirty="0"/>
            </a:br>
            <a:endParaRPr lang="de-DE" b="1" dirty="0"/>
          </a:p>
        </p:txBody>
      </p:sp>
      <p:sp>
        <p:nvSpPr>
          <p:cNvPr id="3" name="Untertitel 2"/>
          <p:cNvSpPr>
            <a:spLocks noGrp="1"/>
          </p:cNvSpPr>
          <p:nvPr>
            <p:ph type="subTitle" idx="1"/>
          </p:nvPr>
        </p:nvSpPr>
        <p:spPr/>
        <p:txBody>
          <a:bodyPr/>
          <a:lstStyle/>
          <a:p>
            <a:r>
              <a:rPr lang="de-DE" sz="3200" dirty="0"/>
              <a:t>Offene Fragen</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8" name="Rechteck 7"/>
          <p:cNvSpPr/>
          <p:nvPr/>
        </p:nvSpPr>
        <p:spPr>
          <a:xfrm>
            <a:off x="2128294" y="6078027"/>
            <a:ext cx="4801714" cy="584775"/>
          </a:xfrm>
          <a:prstGeom prst="rect">
            <a:avLst/>
          </a:prstGeom>
        </p:spPr>
        <p:txBody>
          <a:bodyPr wrap="square">
            <a:spAutoFit/>
          </a:bodyPr>
          <a:lstStyle/>
          <a:p>
            <a:pPr algn="ctr"/>
            <a:r>
              <a:rPr lang="de-DE" sz="1600" dirty="0">
                <a:solidFill>
                  <a:srgbClr val="013476"/>
                </a:solidFill>
                <a:latin typeface="Arial" panose="020B0604020202020204" pitchFamily="34" charset="0"/>
                <a:ea typeface="+mj-ea"/>
                <a:cs typeface="Arial" panose="020B0604020202020204" pitchFamily="34" charset="0"/>
              </a:rPr>
              <a:t>Philipp Lindenau, Claudia Behnke</a:t>
            </a:r>
            <a:br>
              <a:rPr lang="de-DE" sz="2400" dirty="0">
                <a:solidFill>
                  <a:srgbClr val="013476"/>
                </a:solidFill>
                <a:latin typeface="Arial" panose="020B0604020202020204" pitchFamily="34" charset="0"/>
                <a:ea typeface="+mj-ea"/>
                <a:cs typeface="Arial" panose="020B0604020202020204" pitchFamily="34" charset="0"/>
              </a:rPr>
            </a:br>
            <a:r>
              <a:rPr lang="de-DE" sz="1600" dirty="0">
                <a:solidFill>
                  <a:srgbClr val="CDC301"/>
                </a:solidFill>
                <a:latin typeface="Arial" panose="020B0604020202020204" pitchFamily="34" charset="0"/>
                <a:ea typeface="+mj-ea"/>
                <a:cs typeface="Arial" panose="020B0604020202020204" pitchFamily="34" charset="0"/>
              </a:rPr>
              <a:t> Dillingen | 04. – 06.10.2017</a:t>
            </a:r>
            <a:endParaRPr lang="de-DE" dirty="0"/>
          </a:p>
        </p:txBody>
      </p:sp>
    </p:spTree>
    <p:extLst>
      <p:ext uri="{BB962C8B-B14F-4D97-AF65-F5344CB8AC3E}">
        <p14:creationId xmlns:p14="http://schemas.microsoft.com/office/powerpoint/2010/main" val="3240974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„The CERN </a:t>
            </a:r>
            <a:r>
              <a:rPr lang="de-DE" dirty="0" err="1"/>
              <a:t>Weasel</a:t>
            </a:r>
            <a:r>
              <a:rPr lang="de-DE" dirty="0"/>
              <a:t>“ </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10</a:t>
            </a:fld>
            <a:endParaRPr lang="de-DE" dirty="0"/>
          </a:p>
        </p:txBody>
      </p:sp>
      <p:sp>
        <p:nvSpPr>
          <p:cNvPr id="5" name="Datumsplatzhalter 4"/>
          <p:cNvSpPr>
            <a:spLocks noGrp="1"/>
          </p:cNvSpPr>
          <p:nvPr>
            <p:ph type="dt" sz="half" idx="10"/>
          </p:nvPr>
        </p:nvSpPr>
        <p:spPr/>
        <p:txBody>
          <a:bodyPr/>
          <a:lstStyle/>
          <a:p>
            <a:r>
              <a:rPr lang="de-DE"/>
              <a:t>06.10.17</a:t>
            </a:r>
            <a:endParaRPr lang="de-DE" dirty="0"/>
          </a:p>
        </p:txBody>
      </p:sp>
      <p:sp>
        <p:nvSpPr>
          <p:cNvPr id="6" name="Fußzeilenplatzhalter 5"/>
          <p:cNvSpPr>
            <a:spLocks noGrp="1"/>
          </p:cNvSpPr>
          <p:nvPr>
            <p:ph type="ftr" sz="quarter" idx="11"/>
          </p:nvPr>
        </p:nvSpPr>
        <p:spPr/>
        <p:txBody>
          <a:bodyPr/>
          <a:lstStyle/>
          <a:p>
            <a:r>
              <a:rPr lang="de-DE"/>
              <a:t>Forschung trifft Schule - Lehrerfortbildung Teilchenphysik - Dillingen</a:t>
            </a:r>
            <a:endParaRPr lang="de-DE" dirty="0"/>
          </a:p>
        </p:txBody>
      </p:sp>
      <p:sp>
        <p:nvSpPr>
          <p:cNvPr id="4" name="Textplatzhalter 3"/>
          <p:cNvSpPr>
            <a:spLocks noGrp="1"/>
          </p:cNvSpPr>
          <p:nvPr>
            <p:ph type="body" idx="1"/>
          </p:nvPr>
        </p:nvSpPr>
        <p:spPr/>
        <p:txBody>
          <a:bodyPr/>
          <a:lstStyle/>
          <a:p>
            <a:r>
              <a:rPr lang="de-DE" dirty="0"/>
              <a:t>Der Marder schaffte es im November 2016 den gesamten LHC auszuschalten, indem er in eine 18.000 V Leitung biss. </a:t>
            </a:r>
          </a:p>
          <a:p>
            <a:r>
              <a:rPr lang="de-DE" dirty="0"/>
              <a:t>Jetzt Ausstellungstück im Rotterdam Natural </a:t>
            </a:r>
            <a:r>
              <a:rPr lang="de-DE" dirty="0" err="1"/>
              <a:t>History</a:t>
            </a:r>
            <a:r>
              <a:rPr lang="de-DE" dirty="0"/>
              <a:t> Museum</a:t>
            </a:r>
          </a:p>
          <a:p>
            <a:r>
              <a:rPr lang="de-DE" dirty="0"/>
              <a:t>Das war der 2. Vorfall </a:t>
            </a:r>
            <a:br>
              <a:rPr lang="de-DE" dirty="0"/>
            </a:br>
            <a:r>
              <a:rPr lang="de-DE" dirty="0"/>
              <a:t>dieser Art</a:t>
            </a:r>
            <a:br>
              <a:rPr lang="en-US" dirty="0"/>
            </a:br>
            <a:br>
              <a:rPr lang="en-US" dirty="0"/>
            </a:br>
            <a:endParaRPr lang="de-DE" dirty="0"/>
          </a:p>
        </p:txBody>
      </p:sp>
      <p:pic>
        <p:nvPicPr>
          <p:cNvPr id="7" name="Grafik 6"/>
          <p:cNvPicPr>
            <a:picLocks noChangeAspect="1"/>
          </p:cNvPicPr>
          <p:nvPr/>
        </p:nvPicPr>
        <p:blipFill>
          <a:blip r:embed="rId2"/>
          <a:stretch>
            <a:fillRect/>
          </a:stretch>
        </p:blipFill>
        <p:spPr>
          <a:xfrm>
            <a:off x="4734930" y="3929132"/>
            <a:ext cx="4038841" cy="2423304"/>
          </a:xfrm>
          <a:prstGeom prst="rect">
            <a:avLst/>
          </a:prstGeom>
        </p:spPr>
      </p:pic>
    </p:spTree>
    <p:extLst>
      <p:ext uri="{BB962C8B-B14F-4D97-AF65-F5344CB8AC3E}">
        <p14:creationId xmlns:p14="http://schemas.microsoft.com/office/powerpoint/2010/main" val="2208850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a:t>Einschub:</a:t>
            </a:r>
            <a:endParaRPr lang="de-DE" sz="2800" noProof="0"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11</a:t>
            </a:fld>
            <a:endParaRPr lang="de-DE"/>
          </a:p>
        </p:txBody>
      </p:sp>
      <p:sp>
        <p:nvSpPr>
          <p:cNvPr id="7" name="Datumsplatzhalter 6"/>
          <p:cNvSpPr>
            <a:spLocks noGrp="1"/>
          </p:cNvSpPr>
          <p:nvPr>
            <p:ph type="dt" sz="half" idx="10"/>
          </p:nvPr>
        </p:nvSpPr>
        <p:spPr/>
        <p:txBody>
          <a:bodyPr/>
          <a:lstStyle/>
          <a:p>
            <a:r>
              <a:rPr lang="de-DE"/>
              <a:t>06.10.17</a:t>
            </a:r>
          </a:p>
        </p:txBody>
      </p:sp>
      <p:sp>
        <p:nvSpPr>
          <p:cNvPr id="9" name="Fußzeilenplatzhalter 5"/>
          <p:cNvSpPr>
            <a:spLocks noGrp="1"/>
          </p:cNvSpPr>
          <p:nvPr>
            <p:ph type="ftr" sz="quarter" idx="11"/>
          </p:nvPr>
        </p:nvSpPr>
        <p:spPr/>
        <p:txBody>
          <a:bodyPr/>
          <a:lstStyle/>
          <a:p>
            <a:r>
              <a:rPr lang="de-DE"/>
              <a:t>Forschung trifft Schule - Lehrerfortbildung Teilchenphysik - Dillingen</a:t>
            </a:r>
            <a:endParaRPr lang="de-DE" dirty="0"/>
          </a:p>
        </p:txBody>
      </p:sp>
      <p:sp>
        <p:nvSpPr>
          <p:cNvPr id="4" name="Textplatzhalter 3"/>
          <p:cNvSpPr>
            <a:spLocks noGrp="1"/>
          </p:cNvSpPr>
          <p:nvPr>
            <p:ph type="body" idx="1"/>
          </p:nvPr>
        </p:nvSpPr>
        <p:spPr/>
        <p:txBody>
          <a:bodyPr/>
          <a:lstStyle/>
          <a:p>
            <a:r>
              <a:rPr lang="de-DE" sz="2000" noProof="0" dirty="0"/>
              <a:t>Alle Kraftgesetze beinhalten den Abstand r </a:t>
            </a:r>
          </a:p>
          <a:p>
            <a:pPr lvl="1"/>
            <a:r>
              <a:rPr lang="de-DE" sz="1600" noProof="0" dirty="0"/>
              <a:t>Bei kleinen Abständen F~1/r</a:t>
            </a:r>
            <a:r>
              <a:rPr lang="de-DE" sz="1600" baseline="30000" noProof="0" dirty="0"/>
              <a:t>2</a:t>
            </a:r>
            <a:endParaRPr lang="de-DE" sz="1600" noProof="0" dirty="0"/>
          </a:p>
          <a:p>
            <a:r>
              <a:rPr lang="de-DE" sz="2000" noProof="0" dirty="0"/>
              <a:t>Reichweiten sind Konsequenzen dieser Kraftgesetze </a:t>
            </a:r>
          </a:p>
          <a:p>
            <a:pPr lvl="1"/>
            <a:r>
              <a:rPr lang="de-DE" sz="1800" noProof="0" dirty="0"/>
              <a:t>Unendlich: im Alltag spürbar</a:t>
            </a:r>
          </a:p>
          <a:p>
            <a:pPr lvl="1"/>
            <a:r>
              <a:rPr lang="de-DE" sz="1800" noProof="0" dirty="0"/>
              <a:t>Endlich: nur subatomar  </a:t>
            </a:r>
          </a:p>
          <a:p>
            <a:r>
              <a:rPr lang="de-DE" sz="2000" noProof="0" dirty="0"/>
              <a:t>Reihenfolge der Stärken</a:t>
            </a:r>
          </a:p>
          <a:p>
            <a:pPr lvl="1"/>
            <a:r>
              <a:rPr lang="de-DE" sz="1800" noProof="0" dirty="0"/>
              <a:t>Kann für Kräfte nicht definiert werden wegen F(r) </a:t>
            </a:r>
          </a:p>
          <a:p>
            <a:pPr lvl="1"/>
            <a:r>
              <a:rPr lang="de-DE" sz="1800" noProof="0" dirty="0"/>
              <a:t>Kann nur für Wechselwirkungen definiert werden: </a:t>
            </a:r>
            <a:r>
              <a:rPr lang="de-DE" sz="1800" noProof="0" dirty="0">
                <a:latin typeface="Symbol" pitchFamily="18" charset="2"/>
              </a:rPr>
              <a:t>a !</a:t>
            </a:r>
          </a:p>
          <a:p>
            <a:r>
              <a:rPr lang="de-DE" sz="2000" noProof="0" dirty="0"/>
              <a:t>Stärken aller </a:t>
            </a:r>
            <a:r>
              <a:rPr lang="de-DE" sz="2000" b="1" noProof="0" dirty="0"/>
              <a:t>Wechselwirkungen sehr </a:t>
            </a:r>
            <a:r>
              <a:rPr lang="de-DE" sz="2000" noProof="0" dirty="0"/>
              <a:t>ähnlich </a:t>
            </a:r>
            <a:br>
              <a:rPr lang="de-DE" sz="2000" noProof="0" dirty="0"/>
            </a:br>
            <a:r>
              <a:rPr lang="de-DE" sz="2000" noProof="0" dirty="0"/>
              <a:t>(außer für Gravitation)</a:t>
            </a:r>
          </a:p>
          <a:p>
            <a:endParaRPr lang="de-DE" sz="2200" noProof="0" dirty="0"/>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2180564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Spekulationen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12</a:t>
            </a:fld>
            <a:endParaRPr lang="de-DE"/>
          </a:p>
        </p:txBody>
      </p:sp>
      <p:sp>
        <p:nvSpPr>
          <p:cNvPr id="6" name="Datumsplatzhalter 5"/>
          <p:cNvSpPr>
            <a:spLocks noGrp="1"/>
          </p:cNvSpPr>
          <p:nvPr>
            <p:ph type="dt" sz="half" idx="10"/>
          </p:nvPr>
        </p:nvSpPr>
        <p:spPr/>
        <p:txBody>
          <a:bodyPr/>
          <a:lstStyle/>
          <a:p>
            <a:r>
              <a:rPr lang="de-DE"/>
              <a:t>06.10.17</a:t>
            </a:r>
          </a:p>
        </p:txBody>
      </p:sp>
      <p:sp>
        <p:nvSpPr>
          <p:cNvPr id="5" name="Fußzeilenplatzhalter 4"/>
          <p:cNvSpPr>
            <a:spLocks noGrp="1"/>
          </p:cNvSpPr>
          <p:nvPr>
            <p:ph type="ftr" sz="quarter" idx="11"/>
          </p:nvPr>
        </p:nvSpPr>
        <p:spPr/>
        <p:txBody>
          <a:bodyPr/>
          <a:lstStyle/>
          <a:p>
            <a:r>
              <a:rPr lang="de-DE"/>
              <a:t>Forschung trifft Schule - Lehrerfortbildung Teilchenphysik - Dillingen</a:t>
            </a:r>
          </a:p>
        </p:txBody>
      </p:sp>
      <p:sp>
        <p:nvSpPr>
          <p:cNvPr id="4" name="Textplatzhalter 3"/>
          <p:cNvSpPr>
            <a:spLocks noGrp="1"/>
          </p:cNvSpPr>
          <p:nvPr>
            <p:ph type="body" idx="1"/>
          </p:nvPr>
        </p:nvSpPr>
        <p:spPr/>
        <p:txBody>
          <a:bodyPr/>
          <a:lstStyle/>
          <a:p>
            <a:r>
              <a:rPr lang="de-DE" noProof="0" dirty="0"/>
              <a:t>Zusätzliche Dimensionen für Gravitation könnten die Kräfte „vereinigen“</a:t>
            </a:r>
          </a:p>
          <a:p>
            <a:endParaRPr lang="de-DE" noProof="0"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2501" y="2665122"/>
            <a:ext cx="4937691" cy="3456384"/>
          </a:xfrm>
          <a:prstGeom prst="rect">
            <a:avLst/>
          </a:prstGeom>
        </p:spPr>
      </p:pic>
      <p:cxnSp>
        <p:nvCxnSpPr>
          <p:cNvPr id="9" name="Gerader Verbinder 8"/>
          <p:cNvCxnSpPr/>
          <p:nvPr/>
        </p:nvCxnSpPr>
        <p:spPr>
          <a:xfrm>
            <a:off x="2154589" y="4077072"/>
            <a:ext cx="2808312" cy="1440160"/>
          </a:xfrm>
          <a:prstGeom prst="line">
            <a:avLst/>
          </a:prstGeom>
          <a:ln w="15875">
            <a:solidFill>
              <a:srgbClr val="FFC000"/>
            </a:solidFill>
            <a:prstDash val="lgDash"/>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4330126" y="4599662"/>
            <a:ext cx="1728192" cy="646331"/>
          </a:xfrm>
          <a:prstGeom prst="rect">
            <a:avLst/>
          </a:prstGeom>
          <a:noFill/>
        </p:spPr>
        <p:txBody>
          <a:bodyPr wrap="square" rtlCol="0">
            <a:spAutoFit/>
          </a:bodyPr>
          <a:lstStyle/>
          <a:p>
            <a:r>
              <a:rPr lang="de-DE" sz="1200">
                <a:solidFill>
                  <a:srgbClr val="FFC000"/>
                </a:solidFill>
              </a:rPr>
              <a:t>Gravitationskraft für 4 zusätzliche Dimensionen unterhalb 10 </a:t>
            </a:r>
            <a:r>
              <a:rPr lang="de-DE" sz="1200" err="1">
                <a:solidFill>
                  <a:srgbClr val="FFC000"/>
                </a:solidFill>
              </a:rPr>
              <a:t>fm</a:t>
            </a:r>
            <a:endParaRPr lang="de-DE" sz="1200">
              <a:solidFill>
                <a:srgbClr val="FFC000"/>
              </a:solidFill>
            </a:endParaRPr>
          </a:p>
        </p:txBody>
      </p:sp>
      <p:pic>
        <p:nvPicPr>
          <p:cNvPr id="14" name="Picture 2" descr="https://briankoberlein.com/wp-content/uploads/11c.gif"/>
          <p:cNvPicPr>
            <a:picLocks noChangeAspect="1" noChangeArrowheads="1"/>
          </p:cNvPicPr>
          <p:nvPr/>
        </p:nvPicPr>
        <p:blipFill>
          <a:blip r:embed="rId3" cstate="print"/>
          <a:srcRect/>
          <a:stretch>
            <a:fillRect/>
          </a:stretch>
        </p:blipFill>
        <p:spPr bwMode="auto">
          <a:xfrm>
            <a:off x="6459573" y="2807107"/>
            <a:ext cx="2411760" cy="2782133"/>
          </a:xfrm>
          <a:prstGeom prst="rect">
            <a:avLst/>
          </a:prstGeom>
          <a:noFill/>
        </p:spPr>
      </p:pic>
    </p:spTree>
    <p:extLst>
      <p:ext uri="{BB962C8B-B14F-4D97-AF65-F5344CB8AC3E}">
        <p14:creationId xmlns:p14="http://schemas.microsoft.com/office/powerpoint/2010/main" val="1646237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718CCB-5B20-448E-AB27-F41C4D237F3A}"/>
              </a:ext>
            </a:extLst>
          </p:cNvPr>
          <p:cNvSpPr>
            <a:spLocks noGrp="1"/>
          </p:cNvSpPr>
          <p:nvPr>
            <p:ph type="title"/>
          </p:nvPr>
        </p:nvSpPr>
        <p:spPr/>
        <p:txBody>
          <a:bodyPr/>
          <a:lstStyle/>
          <a:p>
            <a:r>
              <a:rPr lang="de-DE" dirty="0"/>
              <a:t>Virtuelle Teilchen</a:t>
            </a:r>
          </a:p>
        </p:txBody>
      </p:sp>
      <p:sp>
        <p:nvSpPr>
          <p:cNvPr id="3" name="Foliennummernplatzhalter 2">
            <a:extLst>
              <a:ext uri="{FF2B5EF4-FFF2-40B4-BE49-F238E27FC236}">
                <a16:creationId xmlns:a16="http://schemas.microsoft.com/office/drawing/2014/main" id="{A212E721-E326-48C4-9966-4A9B5519E52D}"/>
              </a:ext>
            </a:extLst>
          </p:cNvPr>
          <p:cNvSpPr>
            <a:spLocks noGrp="1"/>
          </p:cNvSpPr>
          <p:nvPr>
            <p:ph type="sldNum" sz="quarter" idx="12"/>
          </p:nvPr>
        </p:nvSpPr>
        <p:spPr/>
        <p:txBody>
          <a:bodyPr/>
          <a:lstStyle/>
          <a:p>
            <a:fld id="{13EBA283-81CD-428D-9703-4AE41BDC50AA}" type="slidenum">
              <a:rPr lang="de-DE" smtClean="0"/>
              <a:pPr/>
              <a:t>2</a:t>
            </a:fld>
            <a:endParaRPr lang="de-DE" dirty="0"/>
          </a:p>
        </p:txBody>
      </p:sp>
      <p:sp>
        <p:nvSpPr>
          <p:cNvPr id="4" name="Datumsplatzhalter 3">
            <a:extLst>
              <a:ext uri="{FF2B5EF4-FFF2-40B4-BE49-F238E27FC236}">
                <a16:creationId xmlns:a16="http://schemas.microsoft.com/office/drawing/2014/main" id="{E7B9747C-E8D8-415A-9ABF-6B2C38A28BE2}"/>
              </a:ext>
            </a:extLst>
          </p:cNvPr>
          <p:cNvSpPr>
            <a:spLocks noGrp="1"/>
          </p:cNvSpPr>
          <p:nvPr>
            <p:ph type="dt" sz="half" idx="10"/>
          </p:nvPr>
        </p:nvSpPr>
        <p:spPr/>
        <p:txBody>
          <a:bodyPr/>
          <a:lstStyle/>
          <a:p>
            <a:r>
              <a:rPr lang="de-DE"/>
              <a:t>06.10.17</a:t>
            </a:r>
            <a:endParaRPr lang="de-DE" dirty="0"/>
          </a:p>
        </p:txBody>
      </p:sp>
      <p:sp>
        <p:nvSpPr>
          <p:cNvPr id="5" name="Fußzeilenplatzhalter 4">
            <a:extLst>
              <a:ext uri="{FF2B5EF4-FFF2-40B4-BE49-F238E27FC236}">
                <a16:creationId xmlns:a16="http://schemas.microsoft.com/office/drawing/2014/main" id="{F6F4C713-A083-4C15-9374-A3DDB494E9D9}"/>
              </a:ext>
            </a:extLst>
          </p:cNvPr>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6" name="Textplatzhalter 5">
            <a:extLst>
              <a:ext uri="{FF2B5EF4-FFF2-40B4-BE49-F238E27FC236}">
                <a16:creationId xmlns:a16="http://schemas.microsoft.com/office/drawing/2014/main" id="{1560FC34-E525-4539-8026-3DBB4282E62A}"/>
              </a:ext>
            </a:extLst>
          </p:cNvPr>
          <p:cNvSpPr>
            <a:spLocks noGrp="1"/>
          </p:cNvSpPr>
          <p:nvPr>
            <p:ph type="body" idx="1"/>
          </p:nvPr>
        </p:nvSpPr>
        <p:spPr/>
        <p:txBody>
          <a:bodyPr/>
          <a:lstStyle/>
          <a:p>
            <a:r>
              <a:rPr lang="de-DE" dirty="0"/>
              <a:t>Wie kann bei der </a:t>
            </a:r>
            <a:r>
              <a:rPr lang="de-DE" dirty="0">
                <a:latin typeface="Symbol" panose="05050102010706020507" pitchFamily="18" charset="2"/>
              </a:rPr>
              <a:t>b</a:t>
            </a:r>
            <a:r>
              <a:rPr lang="de-DE" dirty="0"/>
              <a:t> Umwandlung ein W Teilchen ausgetauscht werden?</a:t>
            </a:r>
          </a:p>
          <a:p>
            <a:endParaRPr lang="de-DE" dirty="0"/>
          </a:p>
        </p:txBody>
      </p:sp>
      <p:pic>
        <p:nvPicPr>
          <p:cNvPr id="7" name="Bild 10" descr="C:\Users\Bernadette\Desktop\AG1 AG2\Abbildungen\Beta-Minus-Umwandlung.png">
            <a:extLst>
              <a:ext uri="{FF2B5EF4-FFF2-40B4-BE49-F238E27FC236}">
                <a16:creationId xmlns:a16="http://schemas.microsoft.com/office/drawing/2014/main" id="{A36F6200-C577-42CA-BC11-F58F3166CCB0}"/>
              </a:ext>
            </a:extLst>
          </p:cNvPr>
          <p:cNvPicPr>
            <a:picLocks noChangeAspect="1"/>
          </p:cNvPicPr>
          <p:nvPr/>
        </p:nvPicPr>
        <p:blipFill rotWithShape="1">
          <a:blip r:embed="rId2" cstate="print"/>
          <a:srcRect l="10735" b="22584"/>
          <a:stretch/>
        </p:blipFill>
        <p:spPr bwMode="auto">
          <a:xfrm>
            <a:off x="2072041" y="3038460"/>
            <a:ext cx="5324254" cy="2667920"/>
          </a:xfrm>
          <a:prstGeom prst="rect">
            <a:avLst/>
          </a:prstGeom>
          <a:noFill/>
          <a:ln w="9525">
            <a:noFill/>
            <a:miter lim="800000"/>
            <a:headEnd/>
            <a:tailEnd/>
          </a:ln>
        </p:spPr>
      </p:pic>
      <p:sp>
        <p:nvSpPr>
          <p:cNvPr id="8" name="Textfeld 7">
            <a:extLst>
              <a:ext uri="{FF2B5EF4-FFF2-40B4-BE49-F238E27FC236}">
                <a16:creationId xmlns:a16="http://schemas.microsoft.com/office/drawing/2014/main" id="{0ABA8814-B0B6-4C7E-A226-1D033EF0F647}"/>
              </a:ext>
            </a:extLst>
          </p:cNvPr>
          <p:cNvSpPr txBox="1"/>
          <p:nvPr/>
        </p:nvSpPr>
        <p:spPr>
          <a:xfrm>
            <a:off x="481501" y="2959439"/>
            <a:ext cx="2565126" cy="424732"/>
          </a:xfrm>
          <a:prstGeom prst="rect">
            <a:avLst/>
          </a:prstGeom>
          <a:noFill/>
        </p:spPr>
        <p:txBody>
          <a:bodyPr wrap="none" rtlCol="0">
            <a:spAutoFit/>
          </a:bodyPr>
          <a:lstStyle/>
          <a:p>
            <a:pPr>
              <a:lnSpc>
                <a:spcPct val="90000"/>
              </a:lnSpc>
              <a:spcBef>
                <a:spcPts val="1000"/>
              </a:spcBef>
              <a:buClr>
                <a:srgbClr val="CCCC00"/>
              </a:buClr>
              <a:buSzPct val="90000"/>
            </a:pPr>
            <a:r>
              <a:rPr lang="de-DE" sz="2400" dirty="0" err="1">
                <a:solidFill>
                  <a:srgbClr val="002060"/>
                </a:solidFill>
                <a:latin typeface="Arial" panose="020B0604020202020204" pitchFamily="34" charset="0"/>
                <a:cs typeface="Arial" panose="020B0604020202020204" pitchFamily="34" charset="0"/>
              </a:rPr>
              <a:t>m</a:t>
            </a:r>
            <a:r>
              <a:rPr lang="de-DE" sz="2400" baseline="-25000" dirty="0" err="1">
                <a:solidFill>
                  <a:srgbClr val="002060"/>
                </a:solidFill>
                <a:latin typeface="Arial" panose="020B0604020202020204" pitchFamily="34" charset="0"/>
                <a:cs typeface="Arial" panose="020B0604020202020204" pitchFamily="34" charset="0"/>
              </a:rPr>
              <a:t>n</a:t>
            </a:r>
            <a:r>
              <a:rPr lang="de-DE" sz="2400" dirty="0">
                <a:solidFill>
                  <a:srgbClr val="002060"/>
                </a:solidFill>
                <a:latin typeface="Arial" panose="020B0604020202020204" pitchFamily="34" charset="0"/>
                <a:cs typeface="Arial" panose="020B0604020202020204" pitchFamily="34" charset="0"/>
              </a:rPr>
              <a:t>= 939,57 </a:t>
            </a:r>
            <a:r>
              <a:rPr lang="de-DE" sz="2400" dirty="0" err="1">
                <a:solidFill>
                  <a:srgbClr val="002060"/>
                </a:solidFill>
                <a:latin typeface="Arial" panose="020B0604020202020204" pitchFamily="34" charset="0"/>
                <a:cs typeface="Arial" panose="020B0604020202020204" pitchFamily="34" charset="0"/>
              </a:rPr>
              <a:t>MeV</a:t>
            </a:r>
            <a:endParaRPr lang="de-DE" sz="2400" dirty="0">
              <a:solidFill>
                <a:srgbClr val="002060"/>
              </a:solidFill>
              <a:latin typeface="Arial" panose="020B0604020202020204" pitchFamily="34" charset="0"/>
              <a:cs typeface="Arial" panose="020B0604020202020204" pitchFamily="34" charset="0"/>
            </a:endParaRPr>
          </a:p>
        </p:txBody>
      </p:sp>
      <p:sp>
        <p:nvSpPr>
          <p:cNvPr id="9" name="Textfeld 8">
            <a:extLst>
              <a:ext uri="{FF2B5EF4-FFF2-40B4-BE49-F238E27FC236}">
                <a16:creationId xmlns:a16="http://schemas.microsoft.com/office/drawing/2014/main" id="{41269335-F712-44B5-AE43-C0FF47D79FFB}"/>
              </a:ext>
            </a:extLst>
          </p:cNvPr>
          <p:cNvSpPr txBox="1"/>
          <p:nvPr/>
        </p:nvSpPr>
        <p:spPr>
          <a:xfrm>
            <a:off x="6536204" y="2898068"/>
            <a:ext cx="2650084" cy="424732"/>
          </a:xfrm>
          <a:prstGeom prst="rect">
            <a:avLst/>
          </a:prstGeom>
          <a:noFill/>
        </p:spPr>
        <p:txBody>
          <a:bodyPr wrap="none" rtlCol="0">
            <a:spAutoFit/>
          </a:bodyPr>
          <a:lstStyle/>
          <a:p>
            <a:pPr>
              <a:lnSpc>
                <a:spcPct val="90000"/>
              </a:lnSpc>
              <a:spcBef>
                <a:spcPts val="1000"/>
              </a:spcBef>
              <a:buClr>
                <a:srgbClr val="CCCC00"/>
              </a:buClr>
              <a:buSzPct val="90000"/>
            </a:pPr>
            <a:r>
              <a:rPr lang="de-DE" sz="2400" dirty="0">
                <a:solidFill>
                  <a:srgbClr val="002060"/>
                </a:solidFill>
                <a:latin typeface="Arial" panose="020B0604020202020204" pitchFamily="34" charset="0"/>
                <a:cs typeface="Arial" panose="020B0604020202020204" pitchFamily="34" charset="0"/>
              </a:rPr>
              <a:t>m</a:t>
            </a:r>
            <a:r>
              <a:rPr lang="de-DE" sz="2400" baseline="-25000" dirty="0">
                <a:solidFill>
                  <a:srgbClr val="002060"/>
                </a:solidFill>
                <a:latin typeface="Arial" panose="020B0604020202020204" pitchFamily="34" charset="0"/>
                <a:cs typeface="Arial" panose="020B0604020202020204" pitchFamily="34" charset="0"/>
              </a:rPr>
              <a:t>p</a:t>
            </a:r>
            <a:r>
              <a:rPr lang="de-DE" sz="2400" dirty="0">
                <a:solidFill>
                  <a:srgbClr val="002060"/>
                </a:solidFill>
                <a:latin typeface="Arial" panose="020B0604020202020204" pitchFamily="34" charset="0"/>
                <a:cs typeface="Arial" panose="020B0604020202020204" pitchFamily="34" charset="0"/>
              </a:rPr>
              <a:t>= 938, 27 </a:t>
            </a:r>
            <a:r>
              <a:rPr lang="de-DE" sz="2400" dirty="0" err="1">
                <a:solidFill>
                  <a:srgbClr val="002060"/>
                </a:solidFill>
                <a:latin typeface="Arial" panose="020B0604020202020204" pitchFamily="34" charset="0"/>
                <a:cs typeface="Arial" panose="020B0604020202020204" pitchFamily="34" charset="0"/>
              </a:rPr>
              <a:t>MeV</a:t>
            </a:r>
            <a:endParaRPr lang="de-DE" sz="2400" dirty="0">
              <a:solidFill>
                <a:srgbClr val="002060"/>
              </a:solidFill>
              <a:latin typeface="Arial" panose="020B0604020202020204" pitchFamily="34" charset="0"/>
              <a:cs typeface="Arial" panose="020B0604020202020204" pitchFamily="34" charset="0"/>
            </a:endParaRPr>
          </a:p>
        </p:txBody>
      </p:sp>
      <p:sp>
        <p:nvSpPr>
          <p:cNvPr id="11" name="Textfeld 10">
            <a:extLst>
              <a:ext uri="{FF2B5EF4-FFF2-40B4-BE49-F238E27FC236}">
                <a16:creationId xmlns:a16="http://schemas.microsoft.com/office/drawing/2014/main" id="{121EC8FA-3CAE-4156-A7A4-AA1B8B984C80}"/>
              </a:ext>
            </a:extLst>
          </p:cNvPr>
          <p:cNvSpPr txBox="1"/>
          <p:nvPr/>
        </p:nvSpPr>
        <p:spPr>
          <a:xfrm>
            <a:off x="6709328" y="4372420"/>
            <a:ext cx="2137124" cy="424732"/>
          </a:xfrm>
          <a:prstGeom prst="rect">
            <a:avLst/>
          </a:prstGeom>
          <a:noFill/>
        </p:spPr>
        <p:txBody>
          <a:bodyPr wrap="none" rtlCol="0">
            <a:spAutoFit/>
          </a:bodyPr>
          <a:lstStyle/>
          <a:p>
            <a:pPr>
              <a:lnSpc>
                <a:spcPct val="90000"/>
              </a:lnSpc>
              <a:spcBef>
                <a:spcPts val="1000"/>
              </a:spcBef>
              <a:buClr>
                <a:srgbClr val="CCCC00"/>
              </a:buClr>
              <a:buSzPct val="90000"/>
            </a:pPr>
            <a:r>
              <a:rPr lang="de-DE" sz="2400" dirty="0" err="1">
                <a:solidFill>
                  <a:srgbClr val="002060"/>
                </a:solidFill>
                <a:latin typeface="Arial" panose="020B0604020202020204" pitchFamily="34" charset="0"/>
                <a:cs typeface="Arial" panose="020B0604020202020204" pitchFamily="34" charset="0"/>
              </a:rPr>
              <a:t>m</a:t>
            </a:r>
            <a:r>
              <a:rPr lang="de-DE" sz="2400" baseline="-25000" dirty="0" err="1">
                <a:solidFill>
                  <a:srgbClr val="002060"/>
                </a:solidFill>
                <a:latin typeface="Arial" panose="020B0604020202020204" pitchFamily="34" charset="0"/>
                <a:cs typeface="Arial" panose="020B0604020202020204" pitchFamily="34" charset="0"/>
              </a:rPr>
              <a:t>e</a:t>
            </a:r>
            <a:r>
              <a:rPr lang="de-DE" sz="2400" dirty="0">
                <a:solidFill>
                  <a:srgbClr val="002060"/>
                </a:solidFill>
                <a:latin typeface="Arial" panose="020B0604020202020204" pitchFamily="34" charset="0"/>
                <a:cs typeface="Arial" panose="020B0604020202020204" pitchFamily="34" charset="0"/>
              </a:rPr>
              <a:t>= 0,55 </a:t>
            </a:r>
            <a:r>
              <a:rPr lang="de-DE" sz="2400" dirty="0" err="1">
                <a:solidFill>
                  <a:srgbClr val="002060"/>
                </a:solidFill>
                <a:latin typeface="Arial" panose="020B0604020202020204" pitchFamily="34" charset="0"/>
                <a:cs typeface="Arial" panose="020B0604020202020204" pitchFamily="34" charset="0"/>
              </a:rPr>
              <a:t>MeV</a:t>
            </a:r>
            <a:endParaRPr lang="de-DE" sz="2400" dirty="0">
              <a:solidFill>
                <a:srgbClr val="002060"/>
              </a:solidFill>
              <a:latin typeface="Arial" panose="020B0604020202020204" pitchFamily="34" charset="0"/>
              <a:cs typeface="Arial" panose="020B0604020202020204" pitchFamily="34" charset="0"/>
            </a:endParaRPr>
          </a:p>
        </p:txBody>
      </p:sp>
      <p:sp>
        <p:nvSpPr>
          <p:cNvPr id="12" name="Textfeld 11">
            <a:extLst>
              <a:ext uri="{FF2B5EF4-FFF2-40B4-BE49-F238E27FC236}">
                <a16:creationId xmlns:a16="http://schemas.microsoft.com/office/drawing/2014/main" id="{6B0300A8-8E9B-4565-A8E5-D441067D5F7B}"/>
              </a:ext>
            </a:extLst>
          </p:cNvPr>
          <p:cNvSpPr txBox="1"/>
          <p:nvPr/>
        </p:nvSpPr>
        <p:spPr>
          <a:xfrm>
            <a:off x="6706122" y="4991828"/>
            <a:ext cx="2310248" cy="424732"/>
          </a:xfrm>
          <a:prstGeom prst="rect">
            <a:avLst/>
          </a:prstGeom>
          <a:noFill/>
        </p:spPr>
        <p:txBody>
          <a:bodyPr wrap="none" rtlCol="0">
            <a:spAutoFit/>
          </a:bodyPr>
          <a:lstStyle/>
          <a:p>
            <a:pPr>
              <a:lnSpc>
                <a:spcPct val="90000"/>
              </a:lnSpc>
              <a:spcBef>
                <a:spcPts val="1000"/>
              </a:spcBef>
              <a:buClr>
                <a:srgbClr val="CCCC00"/>
              </a:buClr>
              <a:buSzPct val="90000"/>
            </a:pPr>
            <a:r>
              <a:rPr lang="de-DE" sz="2400" dirty="0" err="1">
                <a:solidFill>
                  <a:srgbClr val="002060"/>
                </a:solidFill>
                <a:latin typeface="Arial" panose="020B0604020202020204" pitchFamily="34" charset="0"/>
                <a:cs typeface="Arial" panose="020B0604020202020204" pitchFamily="34" charset="0"/>
              </a:rPr>
              <a:t>m</a:t>
            </a:r>
            <a:r>
              <a:rPr lang="de-DE" sz="2400" baseline="-25000" dirty="0" err="1">
                <a:solidFill>
                  <a:srgbClr val="002060"/>
                </a:solidFill>
                <a:latin typeface="Symbol" panose="05050102010706020507" pitchFamily="18" charset="2"/>
                <a:cs typeface="Arial" panose="020B0604020202020204" pitchFamily="34" charset="0"/>
              </a:rPr>
              <a:t>n</a:t>
            </a:r>
            <a:r>
              <a:rPr lang="de-DE" sz="2400" dirty="0">
                <a:solidFill>
                  <a:srgbClr val="002060"/>
                </a:solidFill>
                <a:latin typeface="Arial" panose="020B0604020202020204" pitchFamily="34" charset="0"/>
                <a:cs typeface="Arial" panose="020B0604020202020204" pitchFamily="34" charset="0"/>
              </a:rPr>
              <a:t> &gt;&gt; 0,01MeV</a:t>
            </a:r>
          </a:p>
        </p:txBody>
      </p:sp>
      <p:sp>
        <p:nvSpPr>
          <p:cNvPr id="14" name="Textfeld 13">
            <a:extLst>
              <a:ext uri="{FF2B5EF4-FFF2-40B4-BE49-F238E27FC236}">
                <a16:creationId xmlns:a16="http://schemas.microsoft.com/office/drawing/2014/main" id="{058263AF-5950-4BC9-B95E-7F765741B2FE}"/>
              </a:ext>
            </a:extLst>
          </p:cNvPr>
          <p:cNvSpPr txBox="1"/>
          <p:nvPr/>
        </p:nvSpPr>
        <p:spPr>
          <a:xfrm>
            <a:off x="539552" y="4779501"/>
            <a:ext cx="3762568" cy="885371"/>
          </a:xfrm>
          <a:prstGeom prst="rect">
            <a:avLst/>
          </a:prstGeom>
          <a:noFill/>
        </p:spPr>
        <p:txBody>
          <a:bodyPr wrap="none" rtlCol="0">
            <a:spAutoFit/>
          </a:bodyPr>
          <a:lstStyle/>
          <a:p>
            <a:pPr>
              <a:lnSpc>
                <a:spcPct val="90000"/>
              </a:lnSpc>
              <a:spcBef>
                <a:spcPts val="1000"/>
              </a:spcBef>
              <a:buClr>
                <a:srgbClr val="CCCC00"/>
              </a:buClr>
              <a:buSzPct val="90000"/>
            </a:pPr>
            <a:r>
              <a:rPr lang="de-DE" sz="2400" dirty="0">
                <a:solidFill>
                  <a:srgbClr val="CDC301"/>
                </a:solidFill>
                <a:latin typeface="Arial" panose="020B0604020202020204" pitchFamily="34" charset="0"/>
                <a:cs typeface="Arial" panose="020B0604020202020204" pitchFamily="34" charset="0"/>
              </a:rPr>
              <a:t>m</a:t>
            </a:r>
            <a:r>
              <a:rPr lang="de-DE" sz="2400" baseline="-25000" dirty="0">
                <a:solidFill>
                  <a:srgbClr val="CDC301"/>
                </a:solidFill>
                <a:latin typeface="Arial" panose="020B0604020202020204" pitchFamily="34" charset="0"/>
                <a:cs typeface="Arial" panose="020B0604020202020204" pitchFamily="34" charset="0"/>
              </a:rPr>
              <a:t>W</a:t>
            </a:r>
            <a:r>
              <a:rPr lang="de-DE" sz="2400" dirty="0">
                <a:solidFill>
                  <a:srgbClr val="CDC301"/>
                </a:solidFill>
                <a:latin typeface="Arial" panose="020B0604020202020204" pitchFamily="34" charset="0"/>
                <a:cs typeface="Arial" panose="020B0604020202020204" pitchFamily="34" charset="0"/>
              </a:rPr>
              <a:t> =</a:t>
            </a:r>
          </a:p>
          <a:p>
            <a:pPr>
              <a:lnSpc>
                <a:spcPct val="90000"/>
              </a:lnSpc>
              <a:spcBef>
                <a:spcPts val="1000"/>
              </a:spcBef>
              <a:buClr>
                <a:srgbClr val="CCCC00"/>
              </a:buClr>
              <a:buSzPct val="90000"/>
            </a:pPr>
            <a:r>
              <a:rPr lang="de-DE" sz="2400" dirty="0">
                <a:solidFill>
                  <a:srgbClr val="CDC301"/>
                </a:solidFill>
                <a:latin typeface="Arial" panose="020B0604020202020204" pitchFamily="34" charset="0"/>
                <a:cs typeface="Arial" panose="020B0604020202020204" pitchFamily="34" charset="0"/>
              </a:rPr>
              <a:t>80GeV oder </a:t>
            </a:r>
            <a:r>
              <a:rPr lang="en-US" sz="2400" dirty="0">
                <a:solidFill>
                  <a:srgbClr val="CDC301"/>
                </a:solidFill>
                <a:latin typeface="Arial" panose="020B0604020202020204" pitchFamily="34" charset="0"/>
                <a:cs typeface="Arial" panose="020B0604020202020204" pitchFamily="34" charset="0"/>
              </a:rPr>
              <a:t>0,75 MeV???</a:t>
            </a:r>
            <a:endParaRPr lang="de-DE" sz="2400" dirty="0">
              <a:solidFill>
                <a:srgbClr val="CDC30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895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80A3D8-F493-4859-B55F-27C24CED5CBF}"/>
              </a:ext>
            </a:extLst>
          </p:cNvPr>
          <p:cNvSpPr>
            <a:spLocks noGrp="1"/>
          </p:cNvSpPr>
          <p:nvPr>
            <p:ph type="title"/>
          </p:nvPr>
        </p:nvSpPr>
        <p:spPr/>
        <p:txBody>
          <a:bodyPr/>
          <a:lstStyle/>
          <a:p>
            <a:r>
              <a:rPr lang="de-DE" dirty="0"/>
              <a:t>Virtuelle Teilchen</a:t>
            </a:r>
          </a:p>
        </p:txBody>
      </p:sp>
      <p:sp>
        <p:nvSpPr>
          <p:cNvPr id="3" name="Foliennummernplatzhalter 2">
            <a:extLst>
              <a:ext uri="{FF2B5EF4-FFF2-40B4-BE49-F238E27FC236}">
                <a16:creationId xmlns:a16="http://schemas.microsoft.com/office/drawing/2014/main" id="{DCE235EF-847F-4DBC-8763-9DD86EA9EDD2}"/>
              </a:ext>
            </a:extLst>
          </p:cNvPr>
          <p:cNvSpPr>
            <a:spLocks noGrp="1"/>
          </p:cNvSpPr>
          <p:nvPr>
            <p:ph type="sldNum" sz="quarter" idx="12"/>
          </p:nvPr>
        </p:nvSpPr>
        <p:spPr/>
        <p:txBody>
          <a:bodyPr/>
          <a:lstStyle/>
          <a:p>
            <a:fld id="{13EBA283-81CD-428D-9703-4AE41BDC50AA}" type="slidenum">
              <a:rPr lang="de-DE" smtClean="0"/>
              <a:pPr/>
              <a:t>3</a:t>
            </a:fld>
            <a:endParaRPr lang="de-DE" dirty="0"/>
          </a:p>
        </p:txBody>
      </p:sp>
      <p:sp>
        <p:nvSpPr>
          <p:cNvPr id="4" name="Datumsplatzhalter 3">
            <a:extLst>
              <a:ext uri="{FF2B5EF4-FFF2-40B4-BE49-F238E27FC236}">
                <a16:creationId xmlns:a16="http://schemas.microsoft.com/office/drawing/2014/main" id="{E0581E0A-199A-4093-9F3F-AC2DBA702F02}"/>
              </a:ext>
            </a:extLst>
          </p:cNvPr>
          <p:cNvSpPr>
            <a:spLocks noGrp="1"/>
          </p:cNvSpPr>
          <p:nvPr>
            <p:ph type="dt" sz="half" idx="10"/>
          </p:nvPr>
        </p:nvSpPr>
        <p:spPr/>
        <p:txBody>
          <a:bodyPr/>
          <a:lstStyle/>
          <a:p>
            <a:r>
              <a:rPr lang="de-DE"/>
              <a:t>06.10.17</a:t>
            </a:r>
            <a:endParaRPr lang="de-DE" dirty="0"/>
          </a:p>
        </p:txBody>
      </p:sp>
      <p:sp>
        <p:nvSpPr>
          <p:cNvPr id="5" name="Fußzeilenplatzhalter 4">
            <a:extLst>
              <a:ext uri="{FF2B5EF4-FFF2-40B4-BE49-F238E27FC236}">
                <a16:creationId xmlns:a16="http://schemas.microsoft.com/office/drawing/2014/main" id="{B3EFACA1-F48C-41FF-A631-AB5DE32777F9}"/>
              </a:ext>
            </a:extLst>
          </p:cNvPr>
          <p:cNvSpPr>
            <a:spLocks noGrp="1"/>
          </p:cNvSpPr>
          <p:nvPr>
            <p:ph type="ftr" sz="quarter" idx="11"/>
          </p:nvPr>
        </p:nvSpPr>
        <p:spPr>
          <a:xfrm>
            <a:off x="1907704" y="6356360"/>
            <a:ext cx="5040560" cy="365125"/>
          </a:xfrm>
        </p:spPr>
        <p:txBody>
          <a:bodyPr/>
          <a:lstStyle/>
          <a:p>
            <a:pPr algn="ctr"/>
            <a:r>
              <a:rPr lang="de-DE" dirty="0"/>
              <a:t>Forschung trifft Schule - Lehrerfortbildung Teilchenphysik - Dillingen</a:t>
            </a:r>
          </a:p>
        </p:txBody>
      </p:sp>
      <mc:AlternateContent xmlns:mc="http://schemas.openxmlformats.org/markup-compatibility/2006">
        <mc:Choice xmlns:a14="http://schemas.microsoft.com/office/drawing/2010/main" Requires="a14">
          <p:sp>
            <p:nvSpPr>
              <p:cNvPr id="6" name="Textplatzhalter 5">
                <a:extLst>
                  <a:ext uri="{FF2B5EF4-FFF2-40B4-BE49-F238E27FC236}">
                    <a16:creationId xmlns:a16="http://schemas.microsoft.com/office/drawing/2014/main" id="{035BB479-9A34-4584-B03E-458FCCF685A2}"/>
                  </a:ext>
                </a:extLst>
              </p:cNvPr>
              <p:cNvSpPr>
                <a:spLocks noGrp="1"/>
              </p:cNvSpPr>
              <p:nvPr>
                <p:ph type="body" idx="1"/>
              </p:nvPr>
            </p:nvSpPr>
            <p:spPr/>
            <p:txBody>
              <a:bodyPr/>
              <a:lstStyle/>
              <a:p>
                <a:pPr/>
                <a:r>
                  <a:rPr lang="de-DE" sz="2000" dirty="0"/>
                  <a:t>Für reelle Teilchen muss </a:t>
                </a:r>
                <a:br>
                  <a:rPr lang="de-DE" sz="2000" dirty="0"/>
                </a:br>
                <a:r>
                  <a:rPr lang="de-DE" sz="2000" dirty="0"/>
                  <a:t>die Energie-Impuls </a:t>
                </a:r>
                <a:br>
                  <a:rPr lang="de-DE" sz="2000" dirty="0"/>
                </a:br>
                <a:r>
                  <a:rPr lang="de-DE" sz="2000" dirty="0"/>
                  <a:t>Beziehung gelten: </a:t>
                </a:r>
                <a:br>
                  <a:rPr lang="de-DE" sz="2000" dirty="0"/>
                </a:br>
                <a14:m>
                  <m:oMath xmlns:m="http://schemas.openxmlformats.org/officeDocument/2006/math">
                    <m:r>
                      <a:rPr lang="de-DE" sz="2000" b="0" i="1" smtClean="0">
                        <a:latin typeface="Cambria Math" panose="02040503050406030204" pitchFamily="18" charset="0"/>
                      </a:rPr>
                      <m:t>𝐸</m:t>
                    </m:r>
                    <m:r>
                      <a:rPr lang="de-DE" sz="2000" b="0" i="1" smtClean="0">
                        <a:latin typeface="Cambria Math" panose="02040503050406030204" pitchFamily="18" charset="0"/>
                      </a:rPr>
                      <m:t>=</m:t>
                    </m:r>
                    <m:rad>
                      <m:radPr>
                        <m:degHide m:val="on"/>
                        <m:ctrlPr>
                          <a:rPr lang="de-DE" sz="2000" b="0" i="1" smtClean="0">
                            <a:latin typeface="Cambria Math" panose="02040503050406030204" pitchFamily="18" charset="0"/>
                          </a:rPr>
                        </m:ctrlPr>
                      </m:radPr>
                      <m:deg/>
                      <m:e>
                        <m:sSubSup>
                          <m:sSubSupPr>
                            <m:ctrlPr>
                              <a:rPr lang="de-DE" sz="2000" b="0" i="1" smtClean="0">
                                <a:latin typeface="Cambria Math" panose="02040503050406030204" pitchFamily="18" charset="0"/>
                              </a:rPr>
                            </m:ctrlPr>
                          </m:sSubSupPr>
                          <m:e>
                            <m:r>
                              <a:rPr lang="de-DE" sz="2000" b="0" i="1" smtClean="0">
                                <a:latin typeface="Cambria Math" panose="02040503050406030204" pitchFamily="18" charset="0"/>
                              </a:rPr>
                              <m:t>𝑚</m:t>
                            </m:r>
                          </m:e>
                          <m:sub>
                            <m:r>
                              <a:rPr lang="de-DE" sz="2000" b="0" i="1" smtClean="0">
                                <a:latin typeface="Cambria Math" panose="02040503050406030204" pitchFamily="18" charset="0"/>
                              </a:rPr>
                              <m:t>0</m:t>
                            </m:r>
                          </m:sub>
                          <m:sup>
                            <m:r>
                              <a:rPr lang="de-DE" sz="2000" b="0" i="1" smtClean="0">
                                <a:latin typeface="Cambria Math" panose="02040503050406030204" pitchFamily="18" charset="0"/>
                              </a:rPr>
                              <m:t>2</m:t>
                            </m:r>
                          </m:sup>
                        </m:sSubSup>
                        <m:sSup>
                          <m:sSupPr>
                            <m:ctrlPr>
                              <a:rPr lang="de-DE" sz="2000" b="0" i="1" smtClean="0">
                                <a:latin typeface="Cambria Math" panose="02040503050406030204" pitchFamily="18" charset="0"/>
                              </a:rPr>
                            </m:ctrlPr>
                          </m:sSupPr>
                          <m:e>
                            <m:r>
                              <a:rPr lang="en-US" sz="2000" b="0" i="1" smtClean="0">
                                <a:latin typeface="Cambria Math" panose="02040503050406030204" pitchFamily="18" charset="0"/>
                              </a:rPr>
                              <m:t>𝑐</m:t>
                            </m:r>
                          </m:e>
                          <m:sup>
                            <m:r>
                              <a:rPr lang="en-US" sz="2000" b="0" i="1" smtClean="0">
                                <a:latin typeface="Cambria Math" panose="02040503050406030204" pitchFamily="18" charset="0"/>
                              </a:rPr>
                              <m:t>4</m:t>
                            </m:r>
                          </m:sup>
                        </m:sSup>
                        <m:r>
                          <a:rPr lang="de-DE" sz="2000" b="0" i="1" smtClean="0">
                            <a:latin typeface="Cambria Math" panose="02040503050406030204" pitchFamily="18" charset="0"/>
                          </a:rPr>
                          <m:t> +</m:t>
                        </m:r>
                        <m:sSup>
                          <m:sSupPr>
                            <m:ctrlPr>
                              <a:rPr lang="de-DE" sz="2000" b="0" i="1" smtClean="0">
                                <a:latin typeface="Cambria Math" panose="02040503050406030204" pitchFamily="18" charset="0"/>
                              </a:rPr>
                            </m:ctrlPr>
                          </m:sSupPr>
                          <m:e>
                            <m:r>
                              <a:rPr lang="de-DE" sz="2000" b="0" i="1" smtClean="0">
                                <a:latin typeface="Cambria Math" panose="02040503050406030204" pitchFamily="18" charset="0"/>
                              </a:rPr>
                              <m:t>𝑝</m:t>
                            </m:r>
                          </m:e>
                          <m:sup>
                            <m:r>
                              <a:rPr lang="de-DE" sz="2000" b="0" i="1" smtClean="0">
                                <a:latin typeface="Cambria Math" panose="02040503050406030204" pitchFamily="18" charset="0"/>
                              </a:rPr>
                              <m:t>2</m:t>
                            </m:r>
                          </m:sup>
                        </m:sSup>
                        <m:sSup>
                          <m:sSupPr>
                            <m:ctrlPr>
                              <a:rPr lang="de-DE" sz="2000" b="0" i="1" smtClean="0">
                                <a:latin typeface="Cambria Math" panose="02040503050406030204" pitchFamily="18" charset="0"/>
                              </a:rPr>
                            </m:ctrlPr>
                          </m:sSupPr>
                          <m:e>
                            <m:r>
                              <a:rPr lang="de-DE" sz="2000" b="0" i="1" smtClean="0">
                                <a:latin typeface="Cambria Math" panose="02040503050406030204" pitchFamily="18" charset="0"/>
                              </a:rPr>
                              <m:t>𝑐</m:t>
                            </m:r>
                          </m:e>
                          <m:sup>
                            <m:r>
                              <a:rPr lang="de-DE" sz="2000" b="0" i="1" smtClean="0">
                                <a:latin typeface="Cambria Math" panose="02040503050406030204" pitchFamily="18" charset="0"/>
                              </a:rPr>
                              <m:t>2</m:t>
                            </m:r>
                          </m:sup>
                        </m:sSup>
                      </m:e>
                    </m:rad>
                  </m:oMath>
                </a14:m>
                <a:endParaRPr lang="de-DE" sz="2000" dirty="0"/>
              </a:p>
              <a:p>
                <a:r>
                  <a:rPr lang="de-DE" sz="2000" dirty="0"/>
                  <a:t>Für virtuelle Teilchen </a:t>
                </a:r>
                <a:br>
                  <a:rPr lang="de-DE" sz="2000" dirty="0"/>
                </a:br>
                <a:r>
                  <a:rPr lang="de-DE" sz="2000" dirty="0"/>
                  <a:t>ist dies nicht der Fall</a:t>
                </a:r>
              </a:p>
              <a:p>
                <a:r>
                  <a:rPr lang="de-DE" sz="2000" dirty="0"/>
                  <a:t>Je weiter ein virtuelles </a:t>
                </a:r>
                <a:br>
                  <a:rPr lang="de-DE" sz="2000" dirty="0"/>
                </a:br>
                <a:r>
                  <a:rPr lang="de-DE" sz="2000" dirty="0"/>
                  <a:t>Teilchen von der </a:t>
                </a:r>
                <a:br>
                  <a:rPr lang="de-DE" sz="2000" dirty="0"/>
                </a:br>
                <a:r>
                  <a:rPr lang="de-DE" sz="2000" dirty="0"/>
                  <a:t>Energie Impuls Beziehung </a:t>
                </a:r>
                <a:br>
                  <a:rPr lang="de-DE" sz="2000" dirty="0"/>
                </a:br>
                <a:r>
                  <a:rPr lang="de-DE" sz="2000" dirty="0"/>
                  <a:t>entfernt ist, desto </a:t>
                </a:r>
                <a:br>
                  <a:rPr lang="de-DE" sz="2000" dirty="0"/>
                </a:br>
                <a:r>
                  <a:rPr lang="de-DE" sz="2000" dirty="0"/>
                  <a:t>unwahrscheinlicher </a:t>
                </a:r>
                <a:br>
                  <a:rPr lang="de-DE" sz="2000" dirty="0"/>
                </a:br>
                <a:r>
                  <a:rPr lang="de-DE" sz="2000" dirty="0"/>
                  <a:t>wird der Prozess </a:t>
                </a:r>
              </a:p>
            </p:txBody>
          </p:sp>
        </mc:Choice>
        <mc:Fallback>
          <p:sp>
            <p:nvSpPr>
              <p:cNvPr id="6" name="Textplatzhalter 5">
                <a:extLst>
                  <a:ext uri="{FF2B5EF4-FFF2-40B4-BE49-F238E27FC236}">
                    <a16:creationId xmlns:a16="http://schemas.microsoft.com/office/drawing/2014/main" id="{035BB479-9A34-4584-B03E-458FCCF685A2}"/>
                  </a:ext>
                </a:extLst>
              </p:cNvPr>
              <p:cNvSpPr>
                <a:spLocks noGrp="1" noRot="1" noChangeAspect="1" noMove="1" noResize="1" noEditPoints="1" noAdjustHandles="1" noChangeArrowheads="1" noChangeShapeType="1" noTextEdit="1"/>
              </p:cNvSpPr>
              <p:nvPr>
                <p:ph type="body" idx="1"/>
              </p:nvPr>
            </p:nvSpPr>
            <p:spPr>
              <a:blipFill>
                <a:blip r:embed="rId2"/>
                <a:stretch>
                  <a:fillRect l="-566" t="-1387" b="-2003"/>
                </a:stretch>
              </a:blipFill>
            </p:spPr>
            <p:txBody>
              <a:bodyPr/>
              <a:lstStyle/>
              <a:p>
                <a:r>
                  <a:rPr lang="de-DE">
                    <a:noFill/>
                  </a:rPr>
                  <a:t> </a:t>
                </a:r>
              </a:p>
            </p:txBody>
          </p:sp>
        </mc:Fallback>
      </mc:AlternateContent>
      <p:cxnSp>
        <p:nvCxnSpPr>
          <p:cNvPr id="9" name="Gerade Verbindung mit Pfeil 8">
            <a:extLst>
              <a:ext uri="{FF2B5EF4-FFF2-40B4-BE49-F238E27FC236}">
                <a16:creationId xmlns:a16="http://schemas.microsoft.com/office/drawing/2014/main" id="{1B9F307F-B64C-4E33-8C93-455674D6EB76}"/>
              </a:ext>
            </a:extLst>
          </p:cNvPr>
          <p:cNvCxnSpPr>
            <a:cxnSpLocks/>
          </p:cNvCxnSpPr>
          <p:nvPr/>
        </p:nvCxnSpPr>
        <p:spPr>
          <a:xfrm>
            <a:off x="4734930" y="5877272"/>
            <a:ext cx="3968985" cy="0"/>
          </a:xfrm>
          <a:prstGeom prst="straightConnector1">
            <a:avLst/>
          </a:prstGeom>
          <a:ln w="19050">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a:extLst>
              <a:ext uri="{FF2B5EF4-FFF2-40B4-BE49-F238E27FC236}">
                <a16:creationId xmlns:a16="http://schemas.microsoft.com/office/drawing/2014/main" id="{7D722B93-068C-494E-805C-BB28E8AF0C0A}"/>
              </a:ext>
            </a:extLst>
          </p:cNvPr>
          <p:cNvCxnSpPr>
            <a:cxnSpLocks/>
            <a:endCxn id="6" idx="0"/>
          </p:cNvCxnSpPr>
          <p:nvPr/>
        </p:nvCxnSpPr>
        <p:spPr>
          <a:xfrm flipV="1">
            <a:off x="4734929" y="2060848"/>
            <a:ext cx="6165" cy="3816424"/>
          </a:xfrm>
          <a:prstGeom prst="straightConnector1">
            <a:avLst/>
          </a:prstGeom>
          <a:ln w="19050">
            <a:solidFill>
              <a:srgbClr val="013476"/>
            </a:solidFill>
            <a:tailEnd type="triangle"/>
          </a:ln>
        </p:spPr>
        <p:style>
          <a:lnRef idx="1">
            <a:schemeClr val="accent1"/>
          </a:lnRef>
          <a:fillRef idx="0">
            <a:schemeClr val="accent1"/>
          </a:fillRef>
          <a:effectRef idx="0">
            <a:schemeClr val="accent1"/>
          </a:effectRef>
          <a:fontRef idx="minor">
            <a:schemeClr val="tx1"/>
          </a:fontRef>
        </p:style>
      </p:cxnSp>
      <p:sp>
        <p:nvSpPr>
          <p:cNvPr id="13" name="Textfeld 12">
            <a:extLst>
              <a:ext uri="{FF2B5EF4-FFF2-40B4-BE49-F238E27FC236}">
                <a16:creationId xmlns:a16="http://schemas.microsoft.com/office/drawing/2014/main" id="{1A801E7D-0C16-47BE-AC70-6E6687E6D390}"/>
              </a:ext>
            </a:extLst>
          </p:cNvPr>
          <p:cNvSpPr txBox="1"/>
          <p:nvPr/>
        </p:nvSpPr>
        <p:spPr>
          <a:xfrm>
            <a:off x="8439999" y="5915412"/>
            <a:ext cx="298480" cy="313932"/>
          </a:xfrm>
          <a:prstGeom prst="rect">
            <a:avLst/>
          </a:prstGeom>
          <a:noFill/>
        </p:spPr>
        <p:txBody>
          <a:bodyPr wrap="none" rtlCol="0">
            <a:spAutoFit/>
          </a:bodyPr>
          <a:lstStyle/>
          <a:p>
            <a:pPr>
              <a:lnSpc>
                <a:spcPct val="90000"/>
              </a:lnSpc>
              <a:spcBef>
                <a:spcPts val="1000"/>
              </a:spcBef>
              <a:buClr>
                <a:srgbClr val="CCCC00"/>
              </a:buClr>
              <a:buSzPct val="90000"/>
            </a:pPr>
            <a:r>
              <a:rPr lang="en-US" sz="1600" dirty="0">
                <a:solidFill>
                  <a:srgbClr val="002060"/>
                </a:solidFill>
                <a:latin typeface="Arial" panose="020B0604020202020204" pitchFamily="34" charset="0"/>
                <a:cs typeface="Arial" panose="020B0604020202020204" pitchFamily="34" charset="0"/>
              </a:rPr>
              <a:t>p</a:t>
            </a:r>
            <a:endParaRPr lang="de-DE" sz="1600" dirty="0">
              <a:solidFill>
                <a:srgbClr val="002060"/>
              </a:solidFill>
              <a:latin typeface="Arial" panose="020B0604020202020204" pitchFamily="34" charset="0"/>
              <a:cs typeface="Arial" panose="020B0604020202020204" pitchFamily="34" charset="0"/>
            </a:endParaRPr>
          </a:p>
        </p:txBody>
      </p:sp>
      <p:sp>
        <p:nvSpPr>
          <p:cNvPr id="14" name="Textfeld 13">
            <a:extLst>
              <a:ext uri="{FF2B5EF4-FFF2-40B4-BE49-F238E27FC236}">
                <a16:creationId xmlns:a16="http://schemas.microsoft.com/office/drawing/2014/main" id="{834D8B6B-BD64-4A41-9F7E-4F8514352CA5}"/>
              </a:ext>
            </a:extLst>
          </p:cNvPr>
          <p:cNvSpPr txBox="1"/>
          <p:nvPr/>
        </p:nvSpPr>
        <p:spPr>
          <a:xfrm>
            <a:off x="4285629" y="2074073"/>
            <a:ext cx="320922" cy="313932"/>
          </a:xfrm>
          <a:prstGeom prst="rect">
            <a:avLst/>
          </a:prstGeom>
          <a:noFill/>
        </p:spPr>
        <p:txBody>
          <a:bodyPr wrap="none" rtlCol="0">
            <a:spAutoFit/>
          </a:bodyPr>
          <a:lstStyle/>
          <a:p>
            <a:pPr>
              <a:lnSpc>
                <a:spcPct val="90000"/>
              </a:lnSpc>
              <a:spcBef>
                <a:spcPts val="1000"/>
              </a:spcBef>
              <a:buClr>
                <a:srgbClr val="CCCC00"/>
              </a:buClr>
              <a:buSzPct val="90000"/>
            </a:pPr>
            <a:r>
              <a:rPr lang="en-US" sz="1600" dirty="0">
                <a:solidFill>
                  <a:srgbClr val="002060"/>
                </a:solidFill>
                <a:latin typeface="Arial" panose="020B0604020202020204" pitchFamily="34" charset="0"/>
                <a:cs typeface="Arial" panose="020B0604020202020204" pitchFamily="34" charset="0"/>
              </a:rPr>
              <a:t>E</a:t>
            </a:r>
            <a:endParaRPr lang="de-DE" sz="1600" dirty="0">
              <a:solidFill>
                <a:srgbClr val="002060"/>
              </a:solidFill>
              <a:latin typeface="Arial" panose="020B0604020202020204" pitchFamily="34" charset="0"/>
              <a:cs typeface="Arial" panose="020B0604020202020204" pitchFamily="34" charset="0"/>
            </a:endParaRPr>
          </a:p>
        </p:txBody>
      </p:sp>
      <p:sp>
        <p:nvSpPr>
          <p:cNvPr id="17" name="Freihandform: Form 16">
            <a:extLst>
              <a:ext uri="{FF2B5EF4-FFF2-40B4-BE49-F238E27FC236}">
                <a16:creationId xmlns:a16="http://schemas.microsoft.com/office/drawing/2014/main" id="{7E65B6B5-B47F-467F-8A25-A190A8031094}"/>
              </a:ext>
            </a:extLst>
          </p:cNvPr>
          <p:cNvSpPr/>
          <p:nvPr/>
        </p:nvSpPr>
        <p:spPr>
          <a:xfrm>
            <a:off x="4745559" y="4512894"/>
            <a:ext cx="1190127" cy="733843"/>
          </a:xfrm>
          <a:custGeom>
            <a:avLst/>
            <a:gdLst>
              <a:gd name="connsiteX0" fmla="*/ 0 w 1213805"/>
              <a:gd name="connsiteY0" fmla="*/ 744468 h 744612"/>
              <a:gd name="connsiteX1" fmla="*/ 436970 w 1213805"/>
              <a:gd name="connsiteY1" fmla="*/ 687823 h 744612"/>
              <a:gd name="connsiteX2" fmla="*/ 809203 w 1213805"/>
              <a:gd name="connsiteY2" fmla="*/ 396510 h 744612"/>
              <a:gd name="connsiteX3" fmla="*/ 1213805 w 1213805"/>
              <a:gd name="connsiteY3" fmla="*/ 0 h 744612"/>
              <a:gd name="connsiteX4" fmla="*/ 1213805 w 1213805"/>
              <a:gd name="connsiteY4" fmla="*/ 0 h 744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805" h="744612">
                <a:moveTo>
                  <a:pt x="0" y="744468"/>
                </a:moveTo>
                <a:cubicBezTo>
                  <a:pt x="151051" y="745142"/>
                  <a:pt x="302103" y="745816"/>
                  <a:pt x="436970" y="687823"/>
                </a:cubicBezTo>
                <a:cubicBezTo>
                  <a:pt x="571837" y="629830"/>
                  <a:pt x="679731" y="511147"/>
                  <a:pt x="809203" y="396510"/>
                </a:cubicBezTo>
                <a:cubicBezTo>
                  <a:pt x="938675" y="281873"/>
                  <a:pt x="1213805" y="0"/>
                  <a:pt x="1213805" y="0"/>
                </a:cubicBezTo>
                <a:lnTo>
                  <a:pt x="1213805" y="0"/>
                </a:lnTo>
              </a:path>
            </a:pathLst>
          </a:custGeom>
          <a:noFill/>
          <a:ln w="1905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9" name="Gerader Verbinder 18">
            <a:extLst>
              <a:ext uri="{FF2B5EF4-FFF2-40B4-BE49-F238E27FC236}">
                <a16:creationId xmlns:a16="http://schemas.microsoft.com/office/drawing/2014/main" id="{CC164042-4DC8-43A0-87B4-D6DCED8577E4}"/>
              </a:ext>
            </a:extLst>
          </p:cNvPr>
          <p:cNvCxnSpPr>
            <a:stCxn id="17" idx="3"/>
          </p:cNvCxnSpPr>
          <p:nvPr/>
        </p:nvCxnSpPr>
        <p:spPr>
          <a:xfrm flipV="1">
            <a:off x="5935686" y="2784703"/>
            <a:ext cx="1656184" cy="1728191"/>
          </a:xfrm>
          <a:prstGeom prst="line">
            <a:avLst/>
          </a:prstGeom>
          <a:ln w="12700">
            <a:solidFill>
              <a:srgbClr val="CDC301"/>
            </a:solidFill>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6DD573C3-70E0-4490-912A-C92652655A76}"/>
              </a:ext>
            </a:extLst>
          </p:cNvPr>
          <p:cNvCxnSpPr>
            <a:cxnSpLocks/>
          </p:cNvCxnSpPr>
          <p:nvPr/>
        </p:nvCxnSpPr>
        <p:spPr>
          <a:xfrm flipV="1">
            <a:off x="4734928" y="2780928"/>
            <a:ext cx="2861408" cy="3096344"/>
          </a:xfrm>
          <a:prstGeom prst="line">
            <a:avLst/>
          </a:prstGeom>
          <a:ln w="1905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23" name="Textfeld 22">
            <a:extLst>
              <a:ext uri="{FF2B5EF4-FFF2-40B4-BE49-F238E27FC236}">
                <a16:creationId xmlns:a16="http://schemas.microsoft.com/office/drawing/2014/main" id="{D070A3FF-793F-4848-8FB5-3C4E379873D7}"/>
              </a:ext>
            </a:extLst>
          </p:cNvPr>
          <p:cNvSpPr txBox="1"/>
          <p:nvPr/>
        </p:nvSpPr>
        <p:spPr>
          <a:xfrm>
            <a:off x="4190598" y="5034371"/>
            <a:ext cx="554960" cy="424732"/>
          </a:xfrm>
          <a:prstGeom prst="rect">
            <a:avLst/>
          </a:prstGeom>
          <a:noFill/>
        </p:spPr>
        <p:txBody>
          <a:bodyPr wrap="none" rtlCol="0">
            <a:spAutoFit/>
          </a:bodyPr>
          <a:lstStyle/>
          <a:p>
            <a:pPr>
              <a:lnSpc>
                <a:spcPct val="90000"/>
              </a:lnSpc>
              <a:spcBef>
                <a:spcPts val="1000"/>
              </a:spcBef>
              <a:buClr>
                <a:srgbClr val="CCCC00"/>
              </a:buClr>
              <a:buSzPct val="90000"/>
            </a:pPr>
            <a:r>
              <a:rPr lang="en-US" sz="2400" dirty="0">
                <a:solidFill>
                  <a:srgbClr val="CDC301"/>
                </a:solidFill>
                <a:latin typeface="Arial" panose="020B0604020202020204" pitchFamily="34" charset="0"/>
                <a:cs typeface="Arial" panose="020B0604020202020204" pitchFamily="34" charset="0"/>
              </a:rPr>
              <a:t>m</a:t>
            </a:r>
            <a:r>
              <a:rPr lang="en-US" sz="2400" baseline="-25000" dirty="0">
                <a:solidFill>
                  <a:srgbClr val="CDC301"/>
                </a:solidFill>
                <a:latin typeface="Arial" panose="020B0604020202020204" pitchFamily="34" charset="0"/>
                <a:cs typeface="Arial" panose="020B0604020202020204" pitchFamily="34" charset="0"/>
              </a:rPr>
              <a:t>0</a:t>
            </a:r>
            <a:endParaRPr lang="de-DE" sz="2400" baseline="-25000" dirty="0">
              <a:solidFill>
                <a:srgbClr val="CDC301"/>
              </a:solidFill>
              <a:latin typeface="Arial" panose="020B0604020202020204" pitchFamily="34" charset="0"/>
              <a:cs typeface="Arial" panose="020B0604020202020204" pitchFamily="34" charset="0"/>
            </a:endParaRPr>
          </a:p>
        </p:txBody>
      </p:sp>
      <p:sp>
        <p:nvSpPr>
          <p:cNvPr id="24" name="Textfeld 23">
            <a:extLst>
              <a:ext uri="{FF2B5EF4-FFF2-40B4-BE49-F238E27FC236}">
                <a16:creationId xmlns:a16="http://schemas.microsoft.com/office/drawing/2014/main" id="{3BCA165B-59E5-49D3-BED6-6A0EDC95E1D7}"/>
              </a:ext>
            </a:extLst>
          </p:cNvPr>
          <p:cNvSpPr txBox="1"/>
          <p:nvPr/>
        </p:nvSpPr>
        <p:spPr>
          <a:xfrm>
            <a:off x="6411569" y="4574156"/>
            <a:ext cx="2012859" cy="313932"/>
          </a:xfrm>
          <a:prstGeom prst="rect">
            <a:avLst/>
          </a:prstGeom>
          <a:noFill/>
        </p:spPr>
        <p:txBody>
          <a:bodyPr wrap="none" rtlCol="0">
            <a:spAutoFit/>
          </a:bodyPr>
          <a:lstStyle/>
          <a:p>
            <a:pPr>
              <a:lnSpc>
                <a:spcPct val="90000"/>
              </a:lnSpc>
              <a:spcBef>
                <a:spcPts val="1000"/>
              </a:spcBef>
              <a:buClr>
                <a:srgbClr val="CCCC00"/>
              </a:buClr>
              <a:buSzPct val="90000"/>
            </a:pPr>
            <a:r>
              <a:rPr lang="de-DE" sz="2400" baseline="-25000" dirty="0">
                <a:solidFill>
                  <a:srgbClr val="CDC301"/>
                </a:solidFill>
                <a:latin typeface="Arial" panose="020B0604020202020204" pitchFamily="34" charset="0"/>
                <a:cs typeface="Arial" panose="020B0604020202020204" pitchFamily="34" charset="0"/>
              </a:rPr>
              <a:t>Masselose Teilchen</a:t>
            </a:r>
          </a:p>
        </p:txBody>
      </p:sp>
      <p:cxnSp>
        <p:nvCxnSpPr>
          <p:cNvPr id="26" name="Gerade Verbindung mit Pfeil 25">
            <a:extLst>
              <a:ext uri="{FF2B5EF4-FFF2-40B4-BE49-F238E27FC236}">
                <a16:creationId xmlns:a16="http://schemas.microsoft.com/office/drawing/2014/main" id="{F7BB481E-E98C-499A-872C-0528A614F15F}"/>
              </a:ext>
            </a:extLst>
          </p:cNvPr>
          <p:cNvCxnSpPr>
            <a:cxnSpLocks/>
          </p:cNvCxnSpPr>
          <p:nvPr/>
        </p:nvCxnSpPr>
        <p:spPr>
          <a:xfrm flipH="1">
            <a:off x="5666532" y="4855281"/>
            <a:ext cx="726280" cy="75782"/>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9" name="Ellipse 28">
            <a:extLst>
              <a:ext uri="{FF2B5EF4-FFF2-40B4-BE49-F238E27FC236}">
                <a16:creationId xmlns:a16="http://schemas.microsoft.com/office/drawing/2014/main" id="{4B3DF2CD-E0DD-41B6-AA05-53C527AD8DFE}"/>
              </a:ext>
            </a:extLst>
          </p:cNvPr>
          <p:cNvSpPr/>
          <p:nvPr/>
        </p:nvSpPr>
        <p:spPr>
          <a:xfrm>
            <a:off x="4878555" y="5782930"/>
            <a:ext cx="144016" cy="175797"/>
          </a:xfrm>
          <a:prstGeom prst="ellipse">
            <a:avLst/>
          </a:prstGeom>
          <a:solidFill>
            <a:srgbClr val="CD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0" name="Gerade Verbindung mit Pfeil 29">
            <a:extLst>
              <a:ext uri="{FF2B5EF4-FFF2-40B4-BE49-F238E27FC236}">
                <a16:creationId xmlns:a16="http://schemas.microsoft.com/office/drawing/2014/main" id="{B7E691AC-E1DC-4FEC-A267-A766868DA704}"/>
              </a:ext>
            </a:extLst>
          </p:cNvPr>
          <p:cNvCxnSpPr>
            <a:cxnSpLocks/>
          </p:cNvCxnSpPr>
          <p:nvPr/>
        </p:nvCxnSpPr>
        <p:spPr>
          <a:xfrm flipH="1">
            <a:off x="5079295" y="5630297"/>
            <a:ext cx="788849" cy="161913"/>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32" name="Textfeld 31">
            <a:extLst>
              <a:ext uri="{FF2B5EF4-FFF2-40B4-BE49-F238E27FC236}">
                <a16:creationId xmlns:a16="http://schemas.microsoft.com/office/drawing/2014/main" id="{11CC5DB3-98B8-498F-8CAE-38D52296AB03}"/>
              </a:ext>
            </a:extLst>
          </p:cNvPr>
          <p:cNvSpPr txBox="1"/>
          <p:nvPr/>
        </p:nvSpPr>
        <p:spPr>
          <a:xfrm>
            <a:off x="5849161" y="5175722"/>
            <a:ext cx="2499274" cy="535531"/>
          </a:xfrm>
          <a:prstGeom prst="rect">
            <a:avLst/>
          </a:prstGeom>
          <a:noFill/>
        </p:spPr>
        <p:txBody>
          <a:bodyPr wrap="none" rtlCol="0">
            <a:spAutoFit/>
          </a:bodyPr>
          <a:lstStyle/>
          <a:p>
            <a:pPr>
              <a:lnSpc>
                <a:spcPct val="90000"/>
              </a:lnSpc>
              <a:spcBef>
                <a:spcPts val="1000"/>
              </a:spcBef>
              <a:buClr>
                <a:srgbClr val="CCCC00"/>
              </a:buClr>
              <a:buSzPct val="90000"/>
            </a:pPr>
            <a:r>
              <a:rPr lang="de-DE" sz="2400" baseline="-25000" dirty="0">
                <a:solidFill>
                  <a:srgbClr val="CDC301"/>
                </a:solidFill>
                <a:latin typeface="Arial" panose="020B0604020202020204" pitchFamily="34" charset="0"/>
                <a:cs typeface="Arial" panose="020B0604020202020204" pitchFamily="34" charset="0"/>
              </a:rPr>
              <a:t>W Austauschteilchen der </a:t>
            </a:r>
            <a:br>
              <a:rPr lang="de-DE" sz="2400" baseline="-25000" dirty="0">
                <a:solidFill>
                  <a:srgbClr val="CDC301"/>
                </a:solidFill>
                <a:latin typeface="Arial" panose="020B0604020202020204" pitchFamily="34" charset="0"/>
                <a:cs typeface="Arial" panose="020B0604020202020204" pitchFamily="34" charset="0"/>
              </a:rPr>
            </a:br>
            <a:r>
              <a:rPr lang="de-DE" sz="2400" baseline="-25000" dirty="0">
                <a:solidFill>
                  <a:srgbClr val="CDC301"/>
                </a:solidFill>
                <a:latin typeface="Symbol" panose="05050102010706020507" pitchFamily="18" charset="2"/>
                <a:cs typeface="Arial" panose="020B0604020202020204" pitchFamily="34" charset="0"/>
              </a:rPr>
              <a:t>b</a:t>
            </a:r>
            <a:r>
              <a:rPr lang="de-DE" sz="2400" baseline="-25000" dirty="0">
                <a:solidFill>
                  <a:srgbClr val="CDC301"/>
                </a:solidFill>
                <a:latin typeface="Arial" panose="020B0604020202020204" pitchFamily="34" charset="0"/>
                <a:cs typeface="Arial" panose="020B0604020202020204" pitchFamily="34" charset="0"/>
              </a:rPr>
              <a:t> Umwandlung</a:t>
            </a:r>
          </a:p>
        </p:txBody>
      </p:sp>
    </p:spTree>
    <p:extLst>
      <p:ext uri="{BB962C8B-B14F-4D97-AF65-F5344CB8AC3E}">
        <p14:creationId xmlns:p14="http://schemas.microsoft.com/office/powerpoint/2010/main" val="3723967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693F94-33C5-43E2-A3CE-9649D9B0273A}"/>
              </a:ext>
            </a:extLst>
          </p:cNvPr>
          <p:cNvSpPr>
            <a:spLocks noGrp="1"/>
          </p:cNvSpPr>
          <p:nvPr>
            <p:ph type="title"/>
          </p:nvPr>
        </p:nvSpPr>
        <p:spPr/>
        <p:txBody>
          <a:bodyPr/>
          <a:lstStyle/>
          <a:p>
            <a:r>
              <a:rPr lang="en-US" dirty="0" err="1"/>
              <a:t>Anzahl</a:t>
            </a:r>
            <a:r>
              <a:rPr lang="en-US" dirty="0"/>
              <a:t> der </a:t>
            </a:r>
            <a:r>
              <a:rPr lang="en-US" dirty="0" err="1"/>
              <a:t>Farben</a:t>
            </a:r>
            <a:endParaRPr lang="de-DE" dirty="0"/>
          </a:p>
        </p:txBody>
      </p:sp>
      <p:sp>
        <p:nvSpPr>
          <p:cNvPr id="3" name="Foliennummernplatzhalter 2">
            <a:extLst>
              <a:ext uri="{FF2B5EF4-FFF2-40B4-BE49-F238E27FC236}">
                <a16:creationId xmlns:a16="http://schemas.microsoft.com/office/drawing/2014/main" id="{6D1BD464-2653-47F3-9D37-65866374E75C}"/>
              </a:ext>
            </a:extLst>
          </p:cNvPr>
          <p:cNvSpPr>
            <a:spLocks noGrp="1"/>
          </p:cNvSpPr>
          <p:nvPr>
            <p:ph type="sldNum" sz="quarter" idx="12"/>
          </p:nvPr>
        </p:nvSpPr>
        <p:spPr/>
        <p:txBody>
          <a:bodyPr/>
          <a:lstStyle/>
          <a:p>
            <a:fld id="{13EBA283-81CD-428D-9703-4AE41BDC50AA}" type="slidenum">
              <a:rPr lang="de-DE" smtClean="0"/>
              <a:pPr/>
              <a:t>4</a:t>
            </a:fld>
            <a:endParaRPr lang="de-DE" dirty="0"/>
          </a:p>
        </p:txBody>
      </p:sp>
      <p:sp>
        <p:nvSpPr>
          <p:cNvPr id="4" name="Datumsplatzhalter 3">
            <a:extLst>
              <a:ext uri="{FF2B5EF4-FFF2-40B4-BE49-F238E27FC236}">
                <a16:creationId xmlns:a16="http://schemas.microsoft.com/office/drawing/2014/main" id="{A70B3B58-7782-4FD7-8E1D-87F245006432}"/>
              </a:ext>
            </a:extLst>
          </p:cNvPr>
          <p:cNvSpPr>
            <a:spLocks noGrp="1"/>
          </p:cNvSpPr>
          <p:nvPr>
            <p:ph type="dt" sz="half" idx="10"/>
          </p:nvPr>
        </p:nvSpPr>
        <p:spPr/>
        <p:txBody>
          <a:bodyPr/>
          <a:lstStyle/>
          <a:p>
            <a:r>
              <a:rPr lang="de-DE"/>
              <a:t>06.10.17</a:t>
            </a:r>
            <a:endParaRPr lang="de-DE" dirty="0"/>
          </a:p>
        </p:txBody>
      </p:sp>
      <p:sp>
        <p:nvSpPr>
          <p:cNvPr id="5" name="Fußzeilenplatzhalter 4">
            <a:extLst>
              <a:ext uri="{FF2B5EF4-FFF2-40B4-BE49-F238E27FC236}">
                <a16:creationId xmlns:a16="http://schemas.microsoft.com/office/drawing/2014/main" id="{F3994AE1-7B45-4125-BE21-1F6992B31594}"/>
              </a:ext>
            </a:extLst>
          </p:cNvPr>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6" name="Textplatzhalter 5">
            <a:extLst>
              <a:ext uri="{FF2B5EF4-FFF2-40B4-BE49-F238E27FC236}">
                <a16:creationId xmlns:a16="http://schemas.microsoft.com/office/drawing/2014/main" id="{1157B679-EAB2-4492-8A3B-B4477381885D}"/>
              </a:ext>
            </a:extLst>
          </p:cNvPr>
          <p:cNvSpPr>
            <a:spLocks noGrp="1"/>
          </p:cNvSpPr>
          <p:nvPr>
            <p:ph type="body" idx="1"/>
          </p:nvPr>
        </p:nvSpPr>
        <p:spPr/>
        <p:txBody>
          <a:bodyPr/>
          <a:lstStyle/>
          <a:p>
            <a:r>
              <a:rPr lang="de-DE" dirty="0"/>
              <a:t>Idee: Messung des Verhältnisses von </a:t>
            </a:r>
            <a:r>
              <a:rPr lang="de-DE" dirty="0" err="1"/>
              <a:t>qq</a:t>
            </a:r>
            <a:r>
              <a:rPr lang="de-DE" dirty="0"/>
              <a:t> zu </a:t>
            </a:r>
            <a:r>
              <a:rPr lang="de-DE" dirty="0">
                <a:latin typeface="Symbol" panose="05050102010706020507" pitchFamily="18" charset="2"/>
              </a:rPr>
              <a:t>m</a:t>
            </a:r>
            <a:r>
              <a:rPr lang="de-DE" baseline="30000" dirty="0">
                <a:latin typeface="Symbol" panose="05050102010706020507" pitchFamily="18" charset="2"/>
              </a:rPr>
              <a:t>+</a:t>
            </a:r>
            <a:r>
              <a:rPr lang="de-DE" dirty="0">
                <a:latin typeface="Symbol" panose="05050102010706020507" pitchFamily="18" charset="2"/>
              </a:rPr>
              <a:t> m</a:t>
            </a:r>
            <a:r>
              <a:rPr lang="de-DE" baseline="30000" dirty="0">
                <a:latin typeface="Symbol" panose="05050102010706020507" pitchFamily="18" charset="2"/>
              </a:rPr>
              <a:t>-</a:t>
            </a:r>
          </a:p>
        </p:txBody>
      </p:sp>
      <p:pic>
        <p:nvPicPr>
          <p:cNvPr id="7" name="Grafik 6">
            <a:extLst>
              <a:ext uri="{FF2B5EF4-FFF2-40B4-BE49-F238E27FC236}">
                <a16:creationId xmlns:a16="http://schemas.microsoft.com/office/drawing/2014/main" id="{B8DA55C4-1B3A-499B-9076-4ACD930D4FC0}"/>
              </a:ext>
            </a:extLst>
          </p:cNvPr>
          <p:cNvPicPr>
            <a:picLocks noChangeAspect="1"/>
          </p:cNvPicPr>
          <p:nvPr/>
        </p:nvPicPr>
        <p:blipFill>
          <a:blip r:embed="rId2"/>
          <a:stretch>
            <a:fillRect/>
          </a:stretch>
        </p:blipFill>
        <p:spPr>
          <a:xfrm>
            <a:off x="1331640" y="2852936"/>
            <a:ext cx="6404476" cy="3024336"/>
          </a:xfrm>
          <a:prstGeom prst="rect">
            <a:avLst/>
          </a:prstGeom>
        </p:spPr>
      </p:pic>
      <p:cxnSp>
        <p:nvCxnSpPr>
          <p:cNvPr id="9" name="Gerader Verbinder 8">
            <a:extLst>
              <a:ext uri="{FF2B5EF4-FFF2-40B4-BE49-F238E27FC236}">
                <a16:creationId xmlns:a16="http://schemas.microsoft.com/office/drawing/2014/main" id="{B44DF23F-E51D-444E-88A0-BE169A95D363}"/>
              </a:ext>
            </a:extLst>
          </p:cNvPr>
          <p:cNvCxnSpPr>
            <a:cxnSpLocks/>
          </p:cNvCxnSpPr>
          <p:nvPr/>
        </p:nvCxnSpPr>
        <p:spPr>
          <a:xfrm>
            <a:off x="6820658" y="2132856"/>
            <a:ext cx="174260" cy="0"/>
          </a:xfrm>
          <a:prstGeom prst="line">
            <a:avLst/>
          </a:prstGeom>
          <a:ln w="12700">
            <a:solidFill>
              <a:srgbClr val="013476"/>
            </a:solidFill>
          </a:ln>
        </p:spPr>
        <p:style>
          <a:lnRef idx="1">
            <a:schemeClr val="accent1"/>
          </a:lnRef>
          <a:fillRef idx="0">
            <a:schemeClr val="accent1"/>
          </a:fillRef>
          <a:effectRef idx="0">
            <a:schemeClr val="accent1"/>
          </a:effectRef>
          <a:fontRef idx="minor">
            <a:schemeClr val="tx1"/>
          </a:fontRef>
        </p:style>
      </p:cxnSp>
      <p:sp>
        <p:nvSpPr>
          <p:cNvPr id="8" name="Rechteck 7">
            <a:extLst>
              <a:ext uri="{FF2B5EF4-FFF2-40B4-BE49-F238E27FC236}">
                <a16:creationId xmlns:a16="http://schemas.microsoft.com/office/drawing/2014/main" id="{D8A093B4-9294-4C18-9514-0D9821C1FFB1}"/>
              </a:ext>
            </a:extLst>
          </p:cNvPr>
          <p:cNvSpPr/>
          <p:nvPr/>
        </p:nvSpPr>
        <p:spPr>
          <a:xfrm>
            <a:off x="6300192" y="3068960"/>
            <a:ext cx="288032"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a:extLst>
              <a:ext uri="{FF2B5EF4-FFF2-40B4-BE49-F238E27FC236}">
                <a16:creationId xmlns:a16="http://schemas.microsoft.com/office/drawing/2014/main" id="{30B4D791-B135-454E-AF31-9962FBCAAE06}"/>
              </a:ext>
            </a:extLst>
          </p:cNvPr>
          <p:cNvSpPr/>
          <p:nvPr/>
        </p:nvSpPr>
        <p:spPr>
          <a:xfrm>
            <a:off x="6300192" y="4653136"/>
            <a:ext cx="288032"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448678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D84EBC84-E021-4F65-8E51-57617395C100}"/>
              </a:ext>
            </a:extLst>
          </p:cNvPr>
          <p:cNvSpPr>
            <a:spLocks noGrp="1"/>
          </p:cNvSpPr>
          <p:nvPr>
            <p:ph type="sldNum" sz="quarter" idx="12"/>
          </p:nvPr>
        </p:nvSpPr>
        <p:spPr/>
        <p:txBody>
          <a:bodyPr/>
          <a:lstStyle/>
          <a:p>
            <a:fld id="{13EBA283-81CD-428D-9703-4AE41BDC50AA}" type="slidenum">
              <a:rPr lang="de-DE" smtClean="0"/>
              <a:pPr/>
              <a:t>5</a:t>
            </a:fld>
            <a:endParaRPr lang="de-DE" dirty="0"/>
          </a:p>
        </p:txBody>
      </p:sp>
      <p:sp>
        <p:nvSpPr>
          <p:cNvPr id="4" name="Datumsplatzhalter 3">
            <a:extLst>
              <a:ext uri="{FF2B5EF4-FFF2-40B4-BE49-F238E27FC236}">
                <a16:creationId xmlns:a16="http://schemas.microsoft.com/office/drawing/2014/main" id="{39D3CD52-86E7-4EB4-B5A0-AF12DDCA614D}"/>
              </a:ext>
            </a:extLst>
          </p:cNvPr>
          <p:cNvSpPr>
            <a:spLocks noGrp="1"/>
          </p:cNvSpPr>
          <p:nvPr>
            <p:ph type="dt" sz="half" idx="10"/>
          </p:nvPr>
        </p:nvSpPr>
        <p:spPr/>
        <p:txBody>
          <a:bodyPr/>
          <a:lstStyle/>
          <a:p>
            <a:r>
              <a:rPr lang="de-DE"/>
              <a:t>06.10.17</a:t>
            </a:r>
            <a:endParaRPr lang="de-DE" dirty="0"/>
          </a:p>
        </p:txBody>
      </p:sp>
      <p:sp>
        <p:nvSpPr>
          <p:cNvPr id="5" name="Fußzeilenplatzhalter 4">
            <a:extLst>
              <a:ext uri="{FF2B5EF4-FFF2-40B4-BE49-F238E27FC236}">
                <a16:creationId xmlns:a16="http://schemas.microsoft.com/office/drawing/2014/main" id="{71FDD768-F104-48CB-B824-7DD96666D930}"/>
              </a:ext>
            </a:extLst>
          </p:cNvPr>
          <p:cNvSpPr>
            <a:spLocks noGrp="1"/>
          </p:cNvSpPr>
          <p:nvPr>
            <p:ph type="ftr" sz="quarter" idx="11"/>
          </p:nvPr>
        </p:nvSpPr>
        <p:spPr/>
        <p:txBody>
          <a:bodyPr/>
          <a:lstStyle/>
          <a:p>
            <a:pPr algn="ctr"/>
            <a:r>
              <a:rPr lang="de-DE"/>
              <a:t>Forschung trifft Schule - Lehrerfortbildung Teilchenphysik - Dillingen</a:t>
            </a:r>
            <a:endParaRPr lang="de-DE" dirty="0"/>
          </a:p>
        </p:txBody>
      </p:sp>
      <p:pic>
        <p:nvPicPr>
          <p:cNvPr id="7" name="Grafik 6">
            <a:extLst>
              <a:ext uri="{FF2B5EF4-FFF2-40B4-BE49-F238E27FC236}">
                <a16:creationId xmlns:a16="http://schemas.microsoft.com/office/drawing/2014/main" id="{89486BD2-5013-479B-A321-2DB2D77BE30E}"/>
              </a:ext>
            </a:extLst>
          </p:cNvPr>
          <p:cNvPicPr>
            <a:picLocks noChangeAspect="1"/>
          </p:cNvPicPr>
          <p:nvPr/>
        </p:nvPicPr>
        <p:blipFill>
          <a:blip r:embed="rId2"/>
          <a:stretch>
            <a:fillRect/>
          </a:stretch>
        </p:blipFill>
        <p:spPr>
          <a:xfrm>
            <a:off x="4934372" y="4941168"/>
            <a:ext cx="3563888" cy="727668"/>
          </a:xfrm>
          <a:prstGeom prst="rect">
            <a:avLst/>
          </a:prstGeom>
        </p:spPr>
      </p:pic>
      <p:pic>
        <p:nvPicPr>
          <p:cNvPr id="9" name="Grafik 8">
            <a:extLst>
              <a:ext uri="{FF2B5EF4-FFF2-40B4-BE49-F238E27FC236}">
                <a16:creationId xmlns:a16="http://schemas.microsoft.com/office/drawing/2014/main" id="{ED753A36-B23B-4ADD-AB8D-AC580E3D39AC}"/>
              </a:ext>
            </a:extLst>
          </p:cNvPr>
          <p:cNvPicPr>
            <a:picLocks noChangeAspect="1"/>
          </p:cNvPicPr>
          <p:nvPr/>
        </p:nvPicPr>
        <p:blipFill rotWithShape="1">
          <a:blip r:embed="rId3"/>
          <a:srcRect t="14128"/>
          <a:stretch/>
        </p:blipFill>
        <p:spPr>
          <a:xfrm>
            <a:off x="4397258" y="157957"/>
            <a:ext cx="4617925" cy="827970"/>
          </a:xfrm>
          <a:prstGeom prst="rect">
            <a:avLst/>
          </a:prstGeom>
        </p:spPr>
      </p:pic>
      <p:sp>
        <p:nvSpPr>
          <p:cNvPr id="2" name="Titel 1">
            <a:extLst>
              <a:ext uri="{FF2B5EF4-FFF2-40B4-BE49-F238E27FC236}">
                <a16:creationId xmlns:a16="http://schemas.microsoft.com/office/drawing/2014/main" id="{B29A29CC-C3B8-4AE7-A651-A1AEDB314A15}"/>
              </a:ext>
            </a:extLst>
          </p:cNvPr>
          <p:cNvSpPr>
            <a:spLocks noGrp="1"/>
          </p:cNvSpPr>
          <p:nvPr>
            <p:ph type="title"/>
          </p:nvPr>
        </p:nvSpPr>
        <p:spPr/>
        <p:txBody>
          <a:bodyPr/>
          <a:lstStyle/>
          <a:p>
            <a:r>
              <a:rPr lang="en-US" dirty="0" err="1"/>
              <a:t>Anzahl</a:t>
            </a:r>
            <a:r>
              <a:rPr lang="en-US" dirty="0"/>
              <a:t> der </a:t>
            </a:r>
            <a:r>
              <a:rPr lang="en-US" dirty="0" err="1"/>
              <a:t>Farben</a:t>
            </a:r>
            <a:endParaRPr lang="de-DE" dirty="0"/>
          </a:p>
        </p:txBody>
      </p:sp>
      <p:pic>
        <p:nvPicPr>
          <p:cNvPr id="14" name="Grafik 13">
            <a:extLst>
              <a:ext uri="{FF2B5EF4-FFF2-40B4-BE49-F238E27FC236}">
                <a16:creationId xmlns:a16="http://schemas.microsoft.com/office/drawing/2014/main" id="{DACD5BB6-436F-4502-B74C-656C878F82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7072" y="1491247"/>
            <a:ext cx="8015477" cy="5012923"/>
          </a:xfrm>
          <a:prstGeom prst="rect">
            <a:avLst/>
          </a:prstGeom>
        </p:spPr>
      </p:pic>
    </p:spTree>
    <p:extLst>
      <p:ext uri="{BB962C8B-B14F-4D97-AF65-F5344CB8AC3E}">
        <p14:creationId xmlns:p14="http://schemas.microsoft.com/office/powerpoint/2010/main" val="1301679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56108F-B69F-4293-BF6F-76F63DF6739F}"/>
              </a:ext>
            </a:extLst>
          </p:cNvPr>
          <p:cNvSpPr>
            <a:spLocks noGrp="1"/>
          </p:cNvSpPr>
          <p:nvPr>
            <p:ph type="title"/>
          </p:nvPr>
        </p:nvSpPr>
        <p:spPr/>
        <p:txBody>
          <a:bodyPr/>
          <a:lstStyle/>
          <a:p>
            <a:r>
              <a:rPr lang="en-US" dirty="0"/>
              <a:t>H</a:t>
            </a:r>
            <a:r>
              <a:rPr lang="de-DE" dirty="0" err="1"/>
              <a:t>iggs</a:t>
            </a:r>
            <a:r>
              <a:rPr lang="de-DE" dirty="0"/>
              <a:t> Feld</a:t>
            </a:r>
          </a:p>
        </p:txBody>
      </p:sp>
      <p:sp>
        <p:nvSpPr>
          <p:cNvPr id="3" name="Foliennummernplatzhalter 2">
            <a:extLst>
              <a:ext uri="{FF2B5EF4-FFF2-40B4-BE49-F238E27FC236}">
                <a16:creationId xmlns:a16="http://schemas.microsoft.com/office/drawing/2014/main" id="{418F901B-F047-4817-BDE6-38C5CE4C9211}"/>
              </a:ext>
            </a:extLst>
          </p:cNvPr>
          <p:cNvSpPr>
            <a:spLocks noGrp="1"/>
          </p:cNvSpPr>
          <p:nvPr>
            <p:ph type="sldNum" sz="quarter" idx="12"/>
          </p:nvPr>
        </p:nvSpPr>
        <p:spPr/>
        <p:txBody>
          <a:bodyPr/>
          <a:lstStyle/>
          <a:p>
            <a:fld id="{13EBA283-81CD-428D-9703-4AE41BDC50AA}" type="slidenum">
              <a:rPr lang="de-DE" smtClean="0"/>
              <a:pPr/>
              <a:t>6</a:t>
            </a:fld>
            <a:endParaRPr lang="de-DE" dirty="0"/>
          </a:p>
        </p:txBody>
      </p:sp>
      <p:sp>
        <p:nvSpPr>
          <p:cNvPr id="4" name="Datumsplatzhalter 3">
            <a:extLst>
              <a:ext uri="{FF2B5EF4-FFF2-40B4-BE49-F238E27FC236}">
                <a16:creationId xmlns:a16="http://schemas.microsoft.com/office/drawing/2014/main" id="{6D2D6D93-9267-455A-BE3A-AB0DCDEB6088}"/>
              </a:ext>
            </a:extLst>
          </p:cNvPr>
          <p:cNvSpPr>
            <a:spLocks noGrp="1"/>
          </p:cNvSpPr>
          <p:nvPr>
            <p:ph type="dt" sz="half" idx="10"/>
          </p:nvPr>
        </p:nvSpPr>
        <p:spPr/>
        <p:txBody>
          <a:bodyPr/>
          <a:lstStyle/>
          <a:p>
            <a:r>
              <a:rPr lang="de-DE"/>
              <a:t>06.10.17</a:t>
            </a:r>
            <a:endParaRPr lang="de-DE" dirty="0"/>
          </a:p>
        </p:txBody>
      </p:sp>
      <p:sp>
        <p:nvSpPr>
          <p:cNvPr id="5" name="Fußzeilenplatzhalter 4">
            <a:extLst>
              <a:ext uri="{FF2B5EF4-FFF2-40B4-BE49-F238E27FC236}">
                <a16:creationId xmlns:a16="http://schemas.microsoft.com/office/drawing/2014/main" id="{18C28740-6BFE-4F26-AD7E-05E5E35C4F88}"/>
              </a:ext>
            </a:extLst>
          </p:cNvPr>
          <p:cNvSpPr>
            <a:spLocks noGrp="1"/>
          </p:cNvSpPr>
          <p:nvPr>
            <p:ph type="ftr" sz="quarter" idx="11"/>
          </p:nvPr>
        </p:nvSpPr>
        <p:spPr/>
        <p:txBody>
          <a:bodyPr/>
          <a:lstStyle/>
          <a:p>
            <a:pPr algn="ctr"/>
            <a:r>
              <a:rPr lang="de-DE"/>
              <a:t>Forschung trifft Schule - Lehrerfortbildung Teilchenphysik - Dillingen</a:t>
            </a:r>
            <a:endParaRPr lang="de-DE" dirty="0"/>
          </a:p>
        </p:txBody>
      </p:sp>
      <mc:AlternateContent xmlns:mc="http://schemas.openxmlformats.org/markup-compatibility/2006">
        <mc:Choice xmlns:a14="http://schemas.microsoft.com/office/drawing/2010/main" Requires="a14">
          <p:sp>
            <p:nvSpPr>
              <p:cNvPr id="6" name="Textplatzhalter 5">
                <a:extLst>
                  <a:ext uri="{FF2B5EF4-FFF2-40B4-BE49-F238E27FC236}">
                    <a16:creationId xmlns:a16="http://schemas.microsoft.com/office/drawing/2014/main" id="{A1F9BA17-58BC-4454-845B-7BBEF48B9499}"/>
                  </a:ext>
                </a:extLst>
              </p:cNvPr>
              <p:cNvSpPr>
                <a:spLocks noGrp="1"/>
              </p:cNvSpPr>
              <p:nvPr>
                <p:ph type="body" idx="1"/>
              </p:nvPr>
            </p:nvSpPr>
            <p:spPr/>
            <p:txBody>
              <a:bodyPr/>
              <a:lstStyle/>
              <a:p>
                <a:r>
                  <a:rPr lang="de-DE" sz="1600" dirty="0"/>
                  <a:t>Symmetriebrechung</a:t>
                </a:r>
              </a:p>
              <a:p>
                <a:pPr lvl="1"/>
                <a:r>
                  <a:rPr lang="de-DE" sz="1600" dirty="0"/>
                  <a:t>Symmetrisches Potential</a:t>
                </a:r>
                <a:br>
                  <a:rPr lang="de-DE" sz="1600" dirty="0"/>
                </a:br>
                <a:r>
                  <a:rPr lang="de-DE" sz="1600" dirty="0"/>
                  <a:t>Grundzustand symmetrisch</a:t>
                </a:r>
                <a:endParaRPr lang="en-US" sz="1600" dirty="0"/>
              </a:p>
              <a:p>
                <a:pPr lvl="1"/>
                <a:r>
                  <a:rPr lang="de-DE" sz="1600" dirty="0"/>
                  <a:t>Symmetrisches Potential</a:t>
                </a:r>
                <a:br>
                  <a:rPr lang="de-DE" sz="1600" dirty="0"/>
                </a:br>
                <a:r>
                  <a:rPr lang="de-DE" sz="1600" dirty="0"/>
                  <a:t>Grundzustand nichtsymmetrisch</a:t>
                </a:r>
              </a:p>
              <a:p>
                <a:r>
                  <a:rPr lang="de-DE" sz="1600" dirty="0">
                    <a:sym typeface="Wingdings" panose="05000000000000000000" pitchFamily="2" charset="2"/>
                  </a:rPr>
                  <a:t>Klassisch analog Dielektrikum :  </a:t>
                </a:r>
                <a:br>
                  <a:rPr lang="de-DE" sz="1600" dirty="0">
                    <a:sym typeface="Wingdings" panose="05000000000000000000" pitchFamily="2" charset="2"/>
                  </a:rPr>
                </a:br>
                <a:r>
                  <a:rPr lang="de-DE" sz="1600" dirty="0">
                    <a:sym typeface="Wingdings" panose="05000000000000000000" pitchFamily="2" charset="2"/>
                  </a:rPr>
                  <a:t>Abschirmung der Feldlinien</a:t>
                </a:r>
                <a14:m>
                  <m:oMath xmlns:m="http://schemas.openxmlformats.org/officeDocument/2006/math">
                    <m:r>
                      <a:rPr lang="de-DE" sz="1600">
                        <a:latin typeface="Cambria Math" panose="02040503050406030204" pitchFamily="18" charset="0"/>
                        <a:sym typeface="Wingdings" panose="05000000000000000000" pitchFamily="2" charset="2"/>
                      </a:rPr>
                      <m:t> </m:t>
                    </m:r>
                  </m:oMath>
                </a14:m>
                <a:endParaRPr lang="de-DE" sz="1600" dirty="0">
                  <a:sym typeface="Wingdings" panose="05000000000000000000" pitchFamily="2" charset="2"/>
                </a:endParaRPr>
              </a:p>
              <a:p>
                <a:pPr lvl="1"/>
                <a:r>
                  <a:rPr lang="de-DE" sz="1600" dirty="0">
                    <a:sym typeface="Wingdings" panose="05000000000000000000" pitchFamily="2" charset="2"/>
                  </a:rPr>
                  <a:t>Abschirmung „schwacher Felder“ </a:t>
                </a:r>
                <a:br>
                  <a:rPr lang="de-DE" sz="1600" dirty="0">
                    <a:sym typeface="Wingdings" panose="05000000000000000000" pitchFamily="2" charset="2"/>
                  </a:rPr>
                </a:br>
                <a:r>
                  <a:rPr lang="de-DE" sz="1600" dirty="0">
                    <a:sym typeface="Wingdings" panose="05000000000000000000" pitchFamily="2" charset="2"/>
                  </a:rPr>
                  <a:t>durch </a:t>
                </a:r>
                <a:r>
                  <a:rPr lang="de-DE" sz="1600" dirty="0" err="1">
                    <a:sym typeface="Wingdings" panose="05000000000000000000" pitchFamily="2" charset="2"/>
                  </a:rPr>
                  <a:t>BEHiggs</a:t>
                </a:r>
                <a:r>
                  <a:rPr lang="de-DE" sz="1600" dirty="0">
                    <a:sym typeface="Wingdings" panose="05000000000000000000" pitchFamily="2" charset="2"/>
                  </a:rPr>
                  <a:t>-Hintergrundfeld</a:t>
                </a:r>
                <a:br>
                  <a:rPr lang="de-DE" sz="1600" dirty="0">
                    <a:sym typeface="Wingdings" panose="05000000000000000000" pitchFamily="2" charset="2"/>
                  </a:rPr>
                </a:br>
                <a:r>
                  <a:rPr lang="de-DE" sz="1600" dirty="0">
                    <a:sym typeface="Wingdings" panose="05000000000000000000" pitchFamily="2" charset="2"/>
                  </a:rPr>
                  <a:t> = unendlicher See schwacher Ladung</a:t>
                </a:r>
                <a:endParaRPr lang="de-DE" sz="1600" dirty="0">
                  <a:solidFill>
                    <a:srgbClr val="FF0000"/>
                  </a:solidFill>
                  <a:sym typeface="Wingdings" panose="05000000000000000000" pitchFamily="2" charset="2"/>
                </a:endParaRPr>
              </a:p>
              <a:p>
                <a:pPr lvl="1"/>
                <a:r>
                  <a:rPr lang="de-DE" sz="1600" dirty="0">
                    <a:sym typeface="Wingdings" panose="05000000000000000000" pitchFamily="2" charset="2"/>
                  </a:rPr>
                  <a:t>Abschirmendes Feld</a:t>
                </a:r>
                <a:br>
                  <a:rPr lang="de-DE" sz="1600" dirty="0">
                    <a:sym typeface="Wingdings" panose="05000000000000000000" pitchFamily="2" charset="2"/>
                  </a:rPr>
                </a:br>
                <a:r>
                  <a:rPr lang="de-DE" sz="1600" dirty="0">
                    <a:sym typeface="Wingdings" panose="05000000000000000000" pitchFamily="2" charset="2"/>
                  </a:rPr>
                  <a:t>Duplett in schw. Ladung </a:t>
                </a:r>
                <a:br>
                  <a:rPr lang="de-DE" sz="1600" dirty="0">
                    <a:sym typeface="Wingdings" panose="05000000000000000000" pitchFamily="2" charset="2"/>
                  </a:rPr>
                </a:br>
                <a:r>
                  <a:rPr lang="de-DE" sz="1600" dirty="0">
                    <a:sym typeface="Wingdings" panose="05000000000000000000" pitchFamily="2" charset="2"/>
                  </a:rPr>
                  <a:t>Komponente</a:t>
                </a:r>
                <a:r>
                  <a:rPr lang="de-DE" sz="1600" dirty="0">
                    <a:solidFill>
                      <a:srgbClr val="002060"/>
                    </a:solidFill>
                    <a:sym typeface="Wingdings" panose="05000000000000000000" pitchFamily="2" charset="2"/>
                  </a:rPr>
                  <a:t> </a:t>
                </a:r>
                <a14:m>
                  <m:oMath xmlns:m="http://schemas.openxmlformats.org/officeDocument/2006/math">
                    <m:r>
                      <a:rPr lang="de-DE" sz="1600" i="1">
                        <a:solidFill>
                          <a:srgbClr val="002060"/>
                        </a:solidFill>
                        <a:latin typeface="Cambria Math" panose="02040503050406030204" pitchFamily="18" charset="0"/>
                        <a:sym typeface="Wingdings" panose="05000000000000000000" pitchFamily="2" charset="2"/>
                      </a:rPr>
                      <m:t>𝑣</m:t>
                    </m:r>
                  </m:oMath>
                </a14:m>
                <a:r>
                  <a:rPr lang="de-DE" sz="1600" dirty="0">
                    <a:solidFill>
                      <a:srgbClr val="002060"/>
                    </a:solidFill>
                    <a:sym typeface="Wingdings" panose="05000000000000000000" pitchFamily="2" charset="2"/>
                  </a:rPr>
                  <a:t> </a:t>
                </a:r>
                <a:r>
                  <a:rPr lang="de-DE" sz="1600" dirty="0">
                    <a:sym typeface="Wingdings" panose="05000000000000000000" pitchFamily="2" charset="2"/>
                  </a:rPr>
                  <a:t>= 246 </a:t>
                </a:r>
                <a:r>
                  <a:rPr lang="de-DE" sz="1600" dirty="0" err="1">
                    <a:sym typeface="Wingdings" panose="05000000000000000000" pitchFamily="2" charset="2"/>
                  </a:rPr>
                  <a:t>GeV</a:t>
                </a:r>
                <a:r>
                  <a:rPr lang="de-DE" sz="1600" dirty="0">
                    <a:sym typeface="Wingdings" panose="05000000000000000000" pitchFamily="2" charset="2"/>
                  </a:rPr>
                  <a:t> im Vakuum                 </a:t>
                </a:r>
              </a:p>
              <a:p>
                <a:pPr lvl="1"/>
                <a:r>
                  <a:rPr lang="de-DE" sz="1600" dirty="0">
                    <a:sym typeface="Wingdings" panose="05000000000000000000" pitchFamily="2" charset="2"/>
                  </a:rPr>
                  <a:t>Anregung = </a:t>
                </a:r>
                <a:r>
                  <a:rPr lang="de-DE" sz="1600" dirty="0" err="1">
                    <a:sym typeface="Wingdings" panose="05000000000000000000" pitchFamily="2" charset="2"/>
                  </a:rPr>
                  <a:t>Higgs</a:t>
                </a:r>
                <a:r>
                  <a:rPr lang="de-DE" sz="1600" dirty="0">
                    <a:sym typeface="Wingdings" panose="05000000000000000000" pitchFamily="2" charset="2"/>
                  </a:rPr>
                  <a:t>-Teilchen</a:t>
                </a:r>
              </a:p>
              <a:p>
                <a:pPr marL="0" indent="0">
                  <a:buNone/>
                </a:pPr>
                <a:endParaRPr lang="de-DE" sz="2200" dirty="0"/>
              </a:p>
              <a:p>
                <a:endParaRPr lang="de-DE" sz="2200" dirty="0"/>
              </a:p>
              <a:p>
                <a:endParaRPr lang="de-DE" dirty="0"/>
              </a:p>
              <a:p>
                <a:endParaRPr lang="de-DE" dirty="0"/>
              </a:p>
            </p:txBody>
          </p:sp>
        </mc:Choice>
        <mc:Fallback>
          <p:sp>
            <p:nvSpPr>
              <p:cNvPr id="6" name="Textplatzhalter 5">
                <a:extLst>
                  <a:ext uri="{FF2B5EF4-FFF2-40B4-BE49-F238E27FC236}">
                    <a16:creationId xmlns:a16="http://schemas.microsoft.com/office/drawing/2014/main" id="{A1F9BA17-58BC-4454-845B-7BBEF48B9499}"/>
                  </a:ext>
                </a:extLst>
              </p:cNvPr>
              <p:cNvSpPr>
                <a:spLocks noGrp="1" noRot="1" noChangeAspect="1" noMove="1" noResize="1" noEditPoints="1" noAdjustHandles="1" noChangeArrowheads="1" noChangeShapeType="1" noTextEdit="1"/>
              </p:cNvSpPr>
              <p:nvPr>
                <p:ph type="body" idx="1"/>
              </p:nvPr>
            </p:nvSpPr>
            <p:spPr>
              <a:blipFill>
                <a:blip r:embed="rId3"/>
                <a:stretch>
                  <a:fillRect l="-162" t="-1079"/>
                </a:stretch>
              </a:blipFill>
            </p:spPr>
            <p:txBody>
              <a:bodyPr/>
              <a:lstStyle/>
              <a:p>
                <a:r>
                  <a:rPr lang="de-DE">
                    <a:noFill/>
                  </a:rPr>
                  <a:t> </a:t>
                </a:r>
              </a:p>
            </p:txBody>
          </p:sp>
        </mc:Fallback>
      </mc:AlternateContent>
      <p:pic>
        <p:nvPicPr>
          <p:cNvPr id="8" name="Grafik 7">
            <a:extLst>
              <a:ext uri="{FF2B5EF4-FFF2-40B4-BE49-F238E27FC236}">
                <a16:creationId xmlns:a16="http://schemas.microsoft.com/office/drawing/2014/main" id="{FEC9006A-F7FA-4510-91D6-58E8E29A16F9}"/>
              </a:ext>
            </a:extLst>
          </p:cNvPr>
          <p:cNvPicPr>
            <a:picLocks noChangeAspect="1"/>
          </p:cNvPicPr>
          <p:nvPr/>
        </p:nvPicPr>
        <p:blipFill>
          <a:blip r:embed="rId4"/>
          <a:stretch>
            <a:fillRect/>
          </a:stretch>
        </p:blipFill>
        <p:spPr>
          <a:xfrm>
            <a:off x="6890967" y="1748300"/>
            <a:ext cx="2126060" cy="1373170"/>
          </a:xfrm>
          <a:prstGeom prst="rect">
            <a:avLst/>
          </a:prstGeom>
        </p:spPr>
      </p:pic>
      <p:pic>
        <p:nvPicPr>
          <p:cNvPr id="10" name="Grafik 9">
            <a:extLst>
              <a:ext uri="{FF2B5EF4-FFF2-40B4-BE49-F238E27FC236}">
                <a16:creationId xmlns:a16="http://schemas.microsoft.com/office/drawing/2014/main" id="{24498BD7-9F99-4323-9234-2F688FA3805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90967" y="319889"/>
            <a:ext cx="2128550" cy="1351707"/>
          </a:xfrm>
          <a:prstGeom prst="rect">
            <a:avLst/>
          </a:prstGeom>
        </p:spPr>
      </p:pic>
      <p:pic>
        <p:nvPicPr>
          <p:cNvPr id="11" name="Grafik 10">
            <a:extLst>
              <a:ext uri="{FF2B5EF4-FFF2-40B4-BE49-F238E27FC236}">
                <a16:creationId xmlns:a16="http://schemas.microsoft.com/office/drawing/2014/main" id="{3997F954-72AC-4FF1-8B8F-0C9C821E30AE}"/>
              </a:ext>
            </a:extLst>
          </p:cNvPr>
          <p:cNvPicPr>
            <a:picLocks noChangeAspect="1"/>
          </p:cNvPicPr>
          <p:nvPr/>
        </p:nvPicPr>
        <p:blipFill>
          <a:blip r:embed="rId6"/>
          <a:stretch>
            <a:fillRect/>
          </a:stretch>
        </p:blipFill>
        <p:spPr>
          <a:xfrm>
            <a:off x="6899047" y="3255770"/>
            <a:ext cx="2109900" cy="1339863"/>
          </a:xfrm>
          <a:prstGeom prst="rect">
            <a:avLst/>
          </a:prstGeom>
        </p:spPr>
      </p:pic>
      <p:pic>
        <p:nvPicPr>
          <p:cNvPr id="12" name="Grafik 11">
            <a:extLst>
              <a:ext uri="{FF2B5EF4-FFF2-40B4-BE49-F238E27FC236}">
                <a16:creationId xmlns:a16="http://schemas.microsoft.com/office/drawing/2014/main" id="{019EBF42-AEDC-4F33-9ECF-7211E98A7E51}"/>
              </a:ext>
            </a:extLst>
          </p:cNvPr>
          <p:cNvPicPr>
            <a:picLocks noChangeAspect="1"/>
          </p:cNvPicPr>
          <p:nvPr/>
        </p:nvPicPr>
        <p:blipFill>
          <a:blip r:embed="rId7"/>
          <a:stretch>
            <a:fillRect/>
          </a:stretch>
        </p:blipFill>
        <p:spPr>
          <a:xfrm>
            <a:off x="6948264" y="4749040"/>
            <a:ext cx="2047925" cy="1300508"/>
          </a:xfrm>
          <a:prstGeom prst="rect">
            <a:avLst/>
          </a:prstGeom>
        </p:spPr>
      </p:pic>
      <p:graphicFrame>
        <p:nvGraphicFramePr>
          <p:cNvPr id="13" name="Object 2">
            <a:extLst>
              <a:ext uri="{FF2B5EF4-FFF2-40B4-BE49-F238E27FC236}">
                <a16:creationId xmlns:a16="http://schemas.microsoft.com/office/drawing/2014/main" id="{24303569-8E45-4568-8D22-23E11CCDD726}"/>
              </a:ext>
            </a:extLst>
          </p:cNvPr>
          <p:cNvGraphicFramePr>
            <a:graphicFrameLocks noChangeAspect="1"/>
          </p:cNvGraphicFramePr>
          <p:nvPr>
            <p:extLst>
              <p:ext uri="{D42A27DB-BD31-4B8C-83A1-F6EECF244321}">
                <p14:modId xmlns:p14="http://schemas.microsoft.com/office/powerpoint/2010/main" val="326783117"/>
              </p:ext>
            </p:extLst>
          </p:nvPr>
        </p:nvGraphicFramePr>
        <p:xfrm>
          <a:off x="5317999" y="3928818"/>
          <a:ext cx="1174750" cy="630237"/>
        </p:xfrm>
        <a:graphic>
          <a:graphicData uri="http://schemas.openxmlformats.org/presentationml/2006/ole">
            <mc:AlternateContent xmlns:mc="http://schemas.openxmlformats.org/markup-compatibility/2006">
              <mc:Choice xmlns:v="urn:schemas-microsoft-com:vml" Requires="v">
                <p:oleObj spid="_x0000_s5130" name="Formel" r:id="rId8" imgW="850680" imgH="457200" progId="Equation.3">
                  <p:embed/>
                </p:oleObj>
              </mc:Choice>
              <mc:Fallback>
                <p:oleObj name="Formel" r:id="rId8" imgW="850680" imgH="457200" progId="Equation.3">
                  <p:embed/>
                  <p:pic>
                    <p:nvPicPr>
                      <p:cNvPr id="8" name="Object 2"/>
                      <p:cNvPicPr>
                        <a:picLocks noChangeAspect="1" noChangeArrowheads="1"/>
                      </p:cNvPicPr>
                      <p:nvPr/>
                    </p:nvPicPr>
                    <p:blipFill>
                      <a:blip r:embed="rId9"/>
                      <a:srcRect/>
                      <a:stretch>
                        <a:fillRect/>
                      </a:stretch>
                    </p:blipFill>
                    <p:spPr bwMode="auto">
                      <a:xfrm>
                        <a:off x="5317999" y="3928818"/>
                        <a:ext cx="1174750" cy="630237"/>
                      </a:xfrm>
                      <a:prstGeom prst="rect">
                        <a:avLst/>
                      </a:prstGeom>
                      <a:noFill/>
                      <a:ln w="19050">
                        <a:solidFill>
                          <a:srgbClr val="CDC301"/>
                        </a:solidFill>
                        <a:miter lim="800000"/>
                        <a:headEnd/>
                        <a:tailEnd/>
                      </a:ln>
                    </p:spPr>
                  </p:pic>
                </p:oleObj>
              </mc:Fallback>
            </mc:AlternateContent>
          </a:graphicData>
        </a:graphic>
      </p:graphicFrame>
      <p:graphicFrame>
        <p:nvGraphicFramePr>
          <p:cNvPr id="14" name="Object 4">
            <a:extLst>
              <a:ext uri="{FF2B5EF4-FFF2-40B4-BE49-F238E27FC236}">
                <a16:creationId xmlns:a16="http://schemas.microsoft.com/office/drawing/2014/main" id="{464E33E7-506A-433B-BAE7-8DB20074738B}"/>
              </a:ext>
            </a:extLst>
          </p:cNvPr>
          <p:cNvGraphicFramePr>
            <a:graphicFrameLocks noChangeAspect="1"/>
          </p:cNvGraphicFramePr>
          <p:nvPr>
            <p:extLst>
              <p:ext uri="{D42A27DB-BD31-4B8C-83A1-F6EECF244321}">
                <p14:modId xmlns:p14="http://schemas.microsoft.com/office/powerpoint/2010/main" val="1151559813"/>
              </p:ext>
            </p:extLst>
          </p:nvPr>
        </p:nvGraphicFramePr>
        <p:xfrm>
          <a:off x="5307472" y="5085184"/>
          <a:ext cx="1509712" cy="615950"/>
        </p:xfrm>
        <a:graphic>
          <a:graphicData uri="http://schemas.openxmlformats.org/presentationml/2006/ole">
            <mc:AlternateContent xmlns:mc="http://schemas.openxmlformats.org/markup-compatibility/2006">
              <mc:Choice xmlns:v="urn:schemas-microsoft-com:vml" Requires="v">
                <p:oleObj spid="_x0000_s5131" name="Formel" r:id="rId10" imgW="1117440" imgH="457200" progId="Equation.3">
                  <p:embed/>
                </p:oleObj>
              </mc:Choice>
              <mc:Fallback>
                <p:oleObj name="Formel" r:id="rId10" imgW="1117440" imgH="457200" progId="Equation.3">
                  <p:embed/>
                  <p:pic>
                    <p:nvPicPr>
                      <p:cNvPr id="9" name="Object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07472" y="5085184"/>
                        <a:ext cx="1509712" cy="615950"/>
                      </a:xfrm>
                      <a:prstGeom prst="rect">
                        <a:avLst/>
                      </a:prstGeom>
                      <a:noFill/>
                      <a:ln w="15875">
                        <a:solidFill>
                          <a:srgbClr val="CDC301"/>
                        </a:solidFill>
                        <a:miter lim="800000"/>
                        <a:headEnd/>
                        <a:tailEnd/>
                      </a:ln>
                    </p:spPr>
                  </p:pic>
                </p:oleObj>
              </mc:Fallback>
            </mc:AlternateContent>
          </a:graphicData>
        </a:graphic>
      </p:graphicFrame>
    </p:spTree>
    <p:extLst>
      <p:ext uri="{BB962C8B-B14F-4D97-AF65-F5344CB8AC3E}">
        <p14:creationId xmlns:p14="http://schemas.microsoft.com/office/powerpoint/2010/main" val="1820595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p:txBody>
          <a:bodyPr/>
          <a:lstStyle/>
          <a:p>
            <a:r>
              <a:rPr lang="de-DE" dirty="0">
                <a:hlinkClick r:id="rId3"/>
              </a:rPr>
              <a:t>www.teilchenwelt.de</a:t>
            </a:r>
            <a:endParaRPr lang="de-DE" dirty="0"/>
          </a:p>
          <a:p>
            <a:endParaRPr lang="de-DE" dirty="0"/>
          </a:p>
          <a:p>
            <a:r>
              <a:rPr lang="de-DE" dirty="0"/>
              <a:t> </a:t>
            </a: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53092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5"/>
          <p:cNvPicPr>
            <a:picLocks noChangeAspect="1" noChangeArrowheads="1"/>
          </p:cNvPicPr>
          <p:nvPr/>
        </p:nvPicPr>
        <p:blipFill>
          <a:blip r:embed="rId3" cstate="print"/>
          <a:srcRect/>
          <a:stretch>
            <a:fillRect/>
          </a:stretch>
        </p:blipFill>
        <p:spPr bwMode="auto">
          <a:xfrm>
            <a:off x="8329142" y="-95399"/>
            <a:ext cx="720725" cy="715963"/>
          </a:xfrm>
          <a:prstGeom prst="rect">
            <a:avLst/>
          </a:prstGeom>
          <a:noFill/>
          <a:ln w="9525">
            <a:noFill/>
            <a:miter lim="800000"/>
            <a:headEnd/>
            <a:tailEnd/>
          </a:ln>
        </p:spPr>
      </p:pic>
      <p:grpSp>
        <p:nvGrpSpPr>
          <p:cNvPr id="2" name="Group 1"/>
          <p:cNvGrpSpPr>
            <a:grpSpLocks/>
          </p:cNvGrpSpPr>
          <p:nvPr/>
        </p:nvGrpSpPr>
        <p:grpSpPr bwMode="auto">
          <a:xfrm>
            <a:off x="4893792" y="3141514"/>
            <a:ext cx="4391025" cy="3171825"/>
            <a:chOff x="2518" y="2160"/>
            <a:chExt cx="2941" cy="2082"/>
          </a:xfrm>
        </p:grpSpPr>
        <p:pic>
          <p:nvPicPr>
            <p:cNvPr id="23562" name="Picture 2"/>
            <p:cNvPicPr>
              <a:picLocks noChangeAspect="1" noChangeArrowheads="1"/>
            </p:cNvPicPr>
            <p:nvPr/>
          </p:nvPicPr>
          <p:blipFill>
            <a:blip r:embed="rId4" cstate="print"/>
            <a:srcRect r="7838"/>
            <a:stretch>
              <a:fillRect/>
            </a:stretch>
          </p:blipFill>
          <p:spPr bwMode="auto">
            <a:xfrm>
              <a:off x="2518" y="2160"/>
              <a:ext cx="2825" cy="2082"/>
            </a:xfrm>
            <a:prstGeom prst="rect">
              <a:avLst/>
            </a:prstGeom>
            <a:noFill/>
            <a:ln w="9525">
              <a:noFill/>
              <a:round/>
              <a:headEnd/>
              <a:tailEnd/>
            </a:ln>
          </p:spPr>
        </p:pic>
        <p:sp>
          <p:nvSpPr>
            <p:cNvPr id="23563" name="Rectangle 3"/>
            <p:cNvSpPr>
              <a:spLocks noChangeArrowheads="1"/>
            </p:cNvSpPr>
            <p:nvPr/>
          </p:nvSpPr>
          <p:spPr bwMode="auto">
            <a:xfrm>
              <a:off x="4963" y="3005"/>
              <a:ext cx="496" cy="229"/>
            </a:xfrm>
            <a:prstGeom prst="rect">
              <a:avLst/>
            </a:prstGeom>
            <a:solidFill>
              <a:srgbClr val="FFFFFF"/>
            </a:solidFill>
            <a:ln w="9525">
              <a:noFill/>
              <a:round/>
              <a:headEnd/>
              <a:tailEnd/>
            </a:ln>
          </p:spPr>
          <p:txBody>
            <a:bodyPr wrap="none" anchor="ctr"/>
            <a:lstStyle/>
            <a:p>
              <a:endParaRPr lang="en-US"/>
            </a:p>
          </p:txBody>
        </p:sp>
        <p:sp>
          <p:nvSpPr>
            <p:cNvPr id="23564" name="Rectangle 4"/>
            <p:cNvSpPr>
              <a:spLocks noChangeArrowheads="1"/>
            </p:cNvSpPr>
            <p:nvPr/>
          </p:nvSpPr>
          <p:spPr bwMode="auto">
            <a:xfrm>
              <a:off x="4134" y="4158"/>
              <a:ext cx="828" cy="84"/>
            </a:xfrm>
            <a:prstGeom prst="rect">
              <a:avLst/>
            </a:prstGeom>
            <a:solidFill>
              <a:srgbClr val="FFFFFF"/>
            </a:solidFill>
            <a:ln w="9525">
              <a:noFill/>
              <a:round/>
              <a:headEnd/>
              <a:tailEnd/>
            </a:ln>
          </p:spPr>
          <p:txBody>
            <a:bodyPr wrap="none" anchor="ctr"/>
            <a:lstStyle/>
            <a:p>
              <a:endParaRPr lang="en-US"/>
            </a:p>
          </p:txBody>
        </p:sp>
        <p:sp>
          <p:nvSpPr>
            <p:cNvPr id="23565" name="Rectangle 5"/>
            <p:cNvSpPr>
              <a:spLocks noChangeArrowheads="1"/>
            </p:cNvSpPr>
            <p:nvPr/>
          </p:nvSpPr>
          <p:spPr bwMode="auto">
            <a:xfrm>
              <a:off x="4222" y="2314"/>
              <a:ext cx="827" cy="230"/>
            </a:xfrm>
            <a:prstGeom prst="rect">
              <a:avLst/>
            </a:prstGeom>
            <a:solidFill>
              <a:srgbClr val="FFFFFF"/>
            </a:solidFill>
            <a:ln w="9525">
              <a:noFill/>
              <a:round/>
              <a:headEnd/>
              <a:tailEnd/>
            </a:ln>
          </p:spPr>
          <p:txBody>
            <a:bodyPr wrap="none" anchor="ctr"/>
            <a:lstStyle/>
            <a:p>
              <a:endParaRPr lang="en-US"/>
            </a:p>
          </p:txBody>
        </p:sp>
        <p:sp>
          <p:nvSpPr>
            <p:cNvPr id="23566" name="Rectangle 6"/>
            <p:cNvSpPr>
              <a:spLocks noChangeArrowheads="1"/>
            </p:cNvSpPr>
            <p:nvPr/>
          </p:nvSpPr>
          <p:spPr bwMode="auto">
            <a:xfrm>
              <a:off x="2518" y="4158"/>
              <a:ext cx="828" cy="84"/>
            </a:xfrm>
            <a:prstGeom prst="rect">
              <a:avLst/>
            </a:prstGeom>
            <a:solidFill>
              <a:srgbClr val="FFFFFF"/>
            </a:solidFill>
            <a:ln w="9525">
              <a:noFill/>
              <a:round/>
              <a:headEnd/>
              <a:tailEnd/>
            </a:ln>
          </p:spPr>
          <p:txBody>
            <a:bodyPr wrap="none" anchor="ctr"/>
            <a:lstStyle/>
            <a:p>
              <a:endParaRPr lang="en-US"/>
            </a:p>
          </p:txBody>
        </p:sp>
      </p:grpSp>
      <p:sp>
        <p:nvSpPr>
          <p:cNvPr id="23556" name="Text Box 7"/>
          <p:cNvSpPr txBox="1">
            <a:spLocks noChangeArrowheads="1"/>
          </p:cNvSpPr>
          <p:nvPr/>
        </p:nvSpPr>
        <p:spPr bwMode="auto">
          <a:xfrm>
            <a:off x="1860508" y="-17355"/>
            <a:ext cx="6781800" cy="720725"/>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DE" sz="3500" dirty="0">
              <a:solidFill>
                <a:srgbClr val="1F497D"/>
              </a:solidFill>
              <a:latin typeface="Arial Narrow" pitchFamily="34" charset="0"/>
              <a:ea typeface="Arial Unicode MS" pitchFamily="34" charset="-128"/>
              <a:cs typeface="Arial Unicode MS" pitchFamily="34" charset="-128"/>
            </a:endParaRPr>
          </a:p>
        </p:txBody>
      </p:sp>
      <p:sp>
        <p:nvSpPr>
          <p:cNvPr id="23558" name="Text Box 9"/>
          <p:cNvSpPr txBox="1">
            <a:spLocks noChangeArrowheads="1"/>
          </p:cNvSpPr>
          <p:nvPr/>
        </p:nvSpPr>
        <p:spPr bwMode="auto">
          <a:xfrm>
            <a:off x="5768504" y="2852589"/>
            <a:ext cx="1109663" cy="371475"/>
          </a:xfrm>
          <a:prstGeom prst="rect">
            <a:avLst/>
          </a:prstGeom>
          <a:noFill/>
          <a:ln w="9525">
            <a:noFill/>
            <a:round/>
            <a:headEnd/>
            <a:tailEnd/>
          </a:ln>
        </p:spPr>
        <p:txBody>
          <a:bodyPr wrap="none" lIns="90000" tIns="46800" rIns="90000" bIns="46800">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atin typeface="Arial Narrow" pitchFamily="34" charset="0"/>
              </a:rPr>
              <a:t>Detektoren</a:t>
            </a:r>
          </a:p>
        </p:txBody>
      </p:sp>
      <p:sp>
        <p:nvSpPr>
          <p:cNvPr id="23559" name="Text Box 8"/>
          <p:cNvSpPr txBox="1">
            <a:spLocks noChangeArrowheads="1"/>
          </p:cNvSpPr>
          <p:nvPr/>
        </p:nvSpPr>
        <p:spPr bwMode="auto">
          <a:xfrm>
            <a:off x="5884807" y="5931779"/>
            <a:ext cx="1139825" cy="371475"/>
          </a:xfrm>
          <a:prstGeom prst="rect">
            <a:avLst/>
          </a:prstGeom>
          <a:noFill/>
          <a:ln w="9525">
            <a:noFill/>
            <a:round/>
            <a:headEnd/>
            <a:tailEnd/>
          </a:ln>
        </p:spPr>
        <p:txBody>
          <a:bodyPr wrap="none" lIns="90000" tIns="46800" rIns="90000" bIns="46800">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l-GR">
                <a:latin typeface="Arial Narrow" pitchFamily="34" charset="0"/>
              </a:rPr>
              <a:t>β</a:t>
            </a:r>
            <a:r>
              <a:rPr lang="de-DE" baseline="50000">
                <a:latin typeface="Arial Narrow" pitchFamily="34" charset="0"/>
              </a:rPr>
              <a:t>+</a:t>
            </a:r>
            <a:r>
              <a:rPr lang="de-DE">
                <a:latin typeface="Arial Narrow" pitchFamily="34" charset="0"/>
              </a:rPr>
              <a:t>- Strahler</a:t>
            </a:r>
          </a:p>
        </p:txBody>
      </p:sp>
      <p:pic>
        <p:nvPicPr>
          <p:cNvPr id="23560" name="Picture 15" descr="File:PET-image.jpg"/>
          <p:cNvPicPr>
            <a:picLocks noChangeAspect="1" noChangeArrowheads="1"/>
          </p:cNvPicPr>
          <p:nvPr/>
        </p:nvPicPr>
        <p:blipFill>
          <a:blip r:embed="rId5" cstate="print"/>
          <a:srcRect/>
          <a:stretch>
            <a:fillRect/>
          </a:stretch>
        </p:blipFill>
        <p:spPr bwMode="auto">
          <a:xfrm>
            <a:off x="7306792" y="1125389"/>
            <a:ext cx="1668462" cy="1885950"/>
          </a:xfrm>
          <a:prstGeom prst="rect">
            <a:avLst/>
          </a:prstGeom>
          <a:noFill/>
          <a:ln w="9525">
            <a:noFill/>
            <a:miter lim="800000"/>
            <a:headEnd/>
            <a:tailEnd/>
          </a:ln>
        </p:spPr>
      </p:pic>
      <p:sp>
        <p:nvSpPr>
          <p:cNvPr id="5" name="Titel 4"/>
          <p:cNvSpPr>
            <a:spLocks noGrp="1"/>
          </p:cNvSpPr>
          <p:nvPr>
            <p:ph type="title"/>
          </p:nvPr>
        </p:nvSpPr>
        <p:spPr/>
        <p:txBody>
          <a:bodyPr/>
          <a:lstStyle/>
          <a:p>
            <a:r>
              <a:rPr lang="de-DE" dirty="0"/>
              <a:t>Positronen-Emissions-Tomografie</a:t>
            </a:r>
          </a:p>
        </p:txBody>
      </p:sp>
      <p:sp>
        <p:nvSpPr>
          <p:cNvPr id="3" name="Foliennummernplatzhalter 2"/>
          <p:cNvSpPr>
            <a:spLocks noGrp="1"/>
          </p:cNvSpPr>
          <p:nvPr>
            <p:ph type="sldNum" sz="quarter" idx="12"/>
          </p:nvPr>
        </p:nvSpPr>
        <p:spPr/>
        <p:txBody>
          <a:bodyPr/>
          <a:lstStyle/>
          <a:p>
            <a:fld id="{13EBA283-81CD-428D-9703-4AE41BDC50AA}" type="slidenum">
              <a:rPr lang="de-DE" smtClean="0"/>
              <a:pPr/>
              <a:t>8</a:t>
            </a:fld>
            <a:endParaRPr lang="de-DE" dirty="0"/>
          </a:p>
        </p:txBody>
      </p:sp>
      <p:sp>
        <p:nvSpPr>
          <p:cNvPr id="15" name="Datumsplatzhalter 4"/>
          <p:cNvSpPr>
            <a:spLocks noGrp="1"/>
          </p:cNvSpPr>
          <p:nvPr>
            <p:ph type="dt" sz="half" idx="10"/>
          </p:nvPr>
        </p:nvSpPr>
        <p:spPr/>
        <p:txBody>
          <a:bodyPr/>
          <a:lstStyle/>
          <a:p>
            <a:r>
              <a:rPr lang="de-DE"/>
              <a:t>06.10.17</a:t>
            </a:r>
            <a:endParaRPr lang="de-DE" dirty="0"/>
          </a:p>
        </p:txBody>
      </p:sp>
      <p:sp>
        <p:nvSpPr>
          <p:cNvPr id="4" name="Fußzeilenplatzhalter 3"/>
          <p:cNvSpPr>
            <a:spLocks noGrp="1"/>
          </p:cNvSpPr>
          <p:nvPr>
            <p:ph type="ftr" sz="quarter" idx="11"/>
          </p:nvPr>
        </p:nvSpPr>
        <p:spPr/>
        <p:txBody>
          <a:bodyPr/>
          <a:lstStyle/>
          <a:p>
            <a:r>
              <a:rPr lang="de-DE"/>
              <a:t>Forschung trifft Schule - Lehrerfortbildung Teilchenphysik - Dillingen</a:t>
            </a:r>
            <a:endParaRPr lang="de-DE" dirty="0"/>
          </a:p>
        </p:txBody>
      </p:sp>
      <p:sp>
        <p:nvSpPr>
          <p:cNvPr id="6" name="Textplatzhalter 5"/>
          <p:cNvSpPr>
            <a:spLocks noGrp="1"/>
          </p:cNvSpPr>
          <p:nvPr>
            <p:ph type="body" idx="1"/>
          </p:nvPr>
        </p:nvSpPr>
        <p:spPr/>
        <p:txBody>
          <a:bodyPr/>
          <a:lstStyle/>
          <a:p>
            <a:r>
              <a:rPr lang="de-DE" dirty="0"/>
              <a:t>Ein bildgebendes Verfahren für die Medizin</a:t>
            </a:r>
          </a:p>
          <a:p>
            <a:pPr lvl="1"/>
            <a:r>
              <a:rPr lang="de-DE" sz="1800" dirty="0"/>
              <a:t>Patienten wird eine spezielle Zuckerlösung gespritzt </a:t>
            </a:r>
          </a:p>
          <a:p>
            <a:pPr lvl="1"/>
            <a:r>
              <a:rPr lang="de-DE" sz="1800" dirty="0"/>
              <a:t>Diese enthält ein Fluor-Isotop, das Positronen </a:t>
            </a:r>
            <a:br>
              <a:rPr lang="de-DE" sz="1800" dirty="0"/>
            </a:br>
            <a:r>
              <a:rPr lang="de-DE" sz="1800" dirty="0"/>
              <a:t>abstrahlt (β+- Strahler)</a:t>
            </a:r>
          </a:p>
          <a:p>
            <a:pPr lvl="1"/>
            <a:r>
              <a:rPr lang="de-DE" sz="1800" dirty="0"/>
              <a:t>Zucker sammelt sich in Gewebe,                                </a:t>
            </a:r>
            <a:br>
              <a:rPr lang="de-DE" sz="1800" dirty="0"/>
            </a:br>
            <a:r>
              <a:rPr lang="de-DE" sz="1800" dirty="0"/>
              <a:t>das viel Energie benötigt,                                                    besonders in Tumorgewebe</a:t>
            </a:r>
          </a:p>
          <a:p>
            <a:pPr lvl="1"/>
            <a:r>
              <a:rPr lang="de-DE" sz="1800" dirty="0"/>
              <a:t>Positronen und Elektronen                                                             zerstrahlen in zwei Photonen</a:t>
            </a:r>
          </a:p>
          <a:p>
            <a:pPr lvl="1"/>
            <a:r>
              <a:rPr lang="de-DE" sz="1800" dirty="0"/>
              <a:t>Detektoren registrieren die </a:t>
            </a:r>
            <a:br>
              <a:rPr lang="de-DE" sz="1800" dirty="0"/>
            </a:br>
            <a:r>
              <a:rPr lang="de-DE" sz="1800" dirty="0"/>
              <a:t>Photonen</a:t>
            </a:r>
          </a:p>
          <a:p>
            <a:pPr lvl="1"/>
            <a:r>
              <a:rPr lang="de-DE" sz="1800" dirty="0"/>
              <a:t>Eine Software berechnet den                                   </a:t>
            </a:r>
            <a:br>
              <a:rPr lang="de-DE" sz="1800" dirty="0"/>
            </a:br>
            <a:r>
              <a:rPr lang="de-DE" sz="1800" dirty="0"/>
              <a:t>Ursprungsort der Photonen </a:t>
            </a:r>
            <a:br>
              <a:rPr lang="de-DE" sz="1800" dirty="0"/>
            </a:br>
            <a:r>
              <a:rPr lang="de-DE" sz="1800" dirty="0"/>
              <a:t>und setzt daraus ein Bild </a:t>
            </a:r>
            <a:br>
              <a:rPr lang="de-DE" sz="1800" dirty="0"/>
            </a:br>
            <a:r>
              <a:rPr lang="de-DE" sz="1800" dirty="0"/>
              <a:t>zusammen</a:t>
            </a:r>
          </a:p>
          <a:p>
            <a:endParaRPr lang="de-DE" dirty="0"/>
          </a:p>
        </p:txBody>
      </p:sp>
    </p:spTree>
    <p:extLst>
      <p:ext uri="{BB962C8B-B14F-4D97-AF65-F5344CB8AC3E}">
        <p14:creationId xmlns:p14="http://schemas.microsoft.com/office/powerpoint/2010/main" val="157473558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1115616" y="1412776"/>
            <a:ext cx="3887787" cy="4537075"/>
          </a:xfrm>
          <a:prstGeom prst="rect">
            <a:avLst/>
          </a:prstGeom>
          <a:noFill/>
          <a:ln w="9525">
            <a:noFill/>
            <a:round/>
            <a:headEnd/>
            <a:tailEnd/>
          </a:ln>
        </p:spPr>
        <p:txBody>
          <a:bodyPr/>
          <a:lstStyle/>
          <a:p>
            <a:pPr marL="341313" indent="-341313">
              <a:spcBef>
                <a:spcPts val="650"/>
              </a:spcBef>
              <a:buClr>
                <a:srgbClr val="1F497D"/>
              </a:buClr>
              <a:buFont typeface="Arial"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de-DE" sz="2000" dirty="0">
              <a:solidFill>
                <a:srgbClr val="1F497D"/>
              </a:solidFill>
              <a:latin typeface="Arial Narrow" pitchFamily="34" charset="0"/>
              <a:ea typeface="Arial Unicode MS" pitchFamily="34" charset="-128"/>
              <a:cs typeface="Arial Unicode MS" pitchFamily="34" charset="-128"/>
            </a:endParaRPr>
          </a:p>
        </p:txBody>
      </p:sp>
      <p:sp>
        <p:nvSpPr>
          <p:cNvPr id="24579" name="Text Box 2"/>
          <p:cNvSpPr txBox="1">
            <a:spLocks noChangeArrowheads="1"/>
          </p:cNvSpPr>
          <p:nvPr/>
        </p:nvSpPr>
        <p:spPr bwMode="auto">
          <a:xfrm>
            <a:off x="1916188" y="272203"/>
            <a:ext cx="6624638" cy="796925"/>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DE" sz="3500" dirty="0">
              <a:solidFill>
                <a:srgbClr val="1F497D"/>
              </a:solidFill>
              <a:latin typeface="Arial Narrow" pitchFamily="34" charset="0"/>
              <a:ea typeface="Arial Unicode MS" pitchFamily="34" charset="-128"/>
              <a:cs typeface="Arial Unicode MS" pitchFamily="34" charset="-128"/>
            </a:endParaRPr>
          </a:p>
        </p:txBody>
      </p:sp>
      <p:pic>
        <p:nvPicPr>
          <p:cNvPr id="24580" name="Picture 2" descr="http://www.gsi.de/index.php?eID=tx_nawsecuredl&amp;u=0&amp;file=/typo3temp/pics/3abe8ebdc9.jpg&amp;t=1351096352&amp;hash=61b5d2057c357f67aeff69ea02457b7c3efbeaa8"/>
          <p:cNvPicPr>
            <a:picLocks noChangeAspect="1" noChangeArrowheads="1"/>
          </p:cNvPicPr>
          <p:nvPr/>
        </p:nvPicPr>
        <p:blipFill>
          <a:blip r:embed="rId3" cstate="print"/>
          <a:srcRect/>
          <a:stretch>
            <a:fillRect/>
          </a:stretch>
        </p:blipFill>
        <p:spPr bwMode="auto">
          <a:xfrm>
            <a:off x="4818063" y="1557338"/>
            <a:ext cx="3744912" cy="2873375"/>
          </a:xfrm>
          <a:prstGeom prst="rect">
            <a:avLst/>
          </a:prstGeom>
          <a:noFill/>
          <a:ln w="9525">
            <a:noFill/>
            <a:miter lim="800000"/>
            <a:headEnd/>
            <a:tailEnd/>
          </a:ln>
        </p:spPr>
      </p:pic>
      <p:pic>
        <p:nvPicPr>
          <p:cNvPr id="24581" name="Picture 4" descr="Zwei Röntgenbilder eines Schädels von oben betrachtet, überlagert mit ellipsenförmigen bunten  Flächen, das jeweils rosafarbene Zentrum wird umgeben von roten, gelben, grünen, hellblauen und dunkelblauen Kreisflächen. Die Gesamtfläche auf dem linken Bild beschränkt sich auf die Mitte des Schädels und reicht quasi von Ohr zu Ohr, auf dem rechten Bild wird die gesamte Schädelfläche bedeckt."/>
          <p:cNvPicPr>
            <a:picLocks noChangeAspect="1" noChangeArrowheads="1"/>
          </p:cNvPicPr>
          <p:nvPr/>
        </p:nvPicPr>
        <p:blipFill>
          <a:blip r:embed="rId4" cstate="print"/>
          <a:srcRect r="54259"/>
          <a:stretch>
            <a:fillRect/>
          </a:stretch>
        </p:blipFill>
        <p:spPr bwMode="auto">
          <a:xfrm>
            <a:off x="6850063" y="4554538"/>
            <a:ext cx="1712912" cy="1790700"/>
          </a:xfrm>
          <a:prstGeom prst="rect">
            <a:avLst/>
          </a:prstGeom>
          <a:noFill/>
          <a:ln w="9525">
            <a:noFill/>
            <a:miter lim="800000"/>
            <a:headEnd/>
            <a:tailEnd/>
          </a:ln>
        </p:spPr>
      </p:pic>
      <p:pic>
        <p:nvPicPr>
          <p:cNvPr id="24582" name="Picture 4" descr="Zwei Röntgenbilder eines Schädels von oben betrachtet, überlagert mit ellipsenförmigen bunten  Flächen, das jeweils rosafarbene Zentrum wird umgeben von roten, gelben, grünen, hellblauen und dunkelblauen Kreisflächen. Die Gesamtfläche auf dem linken Bild beschränkt sich auf die Mitte des Schädels und reicht quasi von Ohr zu Ohr, auf dem rechten Bild wird die gesamte Schädelfläche bedeckt."/>
          <p:cNvPicPr>
            <a:picLocks noChangeAspect="1" noChangeArrowheads="1"/>
          </p:cNvPicPr>
          <p:nvPr/>
        </p:nvPicPr>
        <p:blipFill>
          <a:blip r:embed="rId4" cstate="print"/>
          <a:srcRect l="53616" r="-172"/>
          <a:stretch>
            <a:fillRect/>
          </a:stretch>
        </p:blipFill>
        <p:spPr bwMode="auto">
          <a:xfrm>
            <a:off x="5003800" y="4554538"/>
            <a:ext cx="1743075" cy="1790700"/>
          </a:xfrm>
          <a:prstGeom prst="rect">
            <a:avLst/>
          </a:prstGeom>
          <a:noFill/>
          <a:ln w="9525">
            <a:noFill/>
            <a:miter lim="800000"/>
            <a:headEnd/>
            <a:tailEnd/>
          </a:ln>
        </p:spPr>
      </p:pic>
      <p:sp>
        <p:nvSpPr>
          <p:cNvPr id="24583" name="Textfeld 11"/>
          <p:cNvSpPr txBox="1">
            <a:spLocks noChangeArrowheads="1"/>
          </p:cNvSpPr>
          <p:nvPr/>
        </p:nvSpPr>
        <p:spPr bwMode="auto">
          <a:xfrm>
            <a:off x="4950331" y="6068110"/>
            <a:ext cx="3480376" cy="307777"/>
          </a:xfrm>
          <a:prstGeom prst="rect">
            <a:avLst/>
          </a:prstGeom>
          <a:noFill/>
          <a:ln w="9525">
            <a:noFill/>
            <a:miter lim="800000"/>
            <a:headEnd/>
            <a:tailEnd/>
          </a:ln>
        </p:spPr>
        <p:txBody>
          <a:bodyPr wrap="none">
            <a:spAutoFit/>
          </a:bodyPr>
          <a:lstStyle/>
          <a:p>
            <a:r>
              <a:rPr lang="de-DE" sz="1400" dirty="0">
                <a:solidFill>
                  <a:srgbClr val="CCCC00"/>
                </a:solidFill>
                <a:latin typeface="Arial" panose="020B0604020202020204" pitchFamily="34" charset="0"/>
                <a:cs typeface="Arial" panose="020B0604020202020204" pitchFamily="34" charset="0"/>
              </a:rPr>
              <a:t>Photonen    	 Kohlenstoff-Ionen</a:t>
            </a:r>
          </a:p>
        </p:txBody>
      </p:sp>
      <p:sp>
        <p:nvSpPr>
          <p:cNvPr id="4" name="Titel 3"/>
          <p:cNvSpPr>
            <a:spLocks noGrp="1"/>
          </p:cNvSpPr>
          <p:nvPr>
            <p:ph type="title"/>
          </p:nvPr>
        </p:nvSpPr>
        <p:spPr/>
        <p:txBody>
          <a:bodyPr/>
          <a:lstStyle/>
          <a:p>
            <a:r>
              <a:rPr lang="de-DE" dirty="0"/>
              <a:t>Tumortherapie mit </a:t>
            </a:r>
            <a:r>
              <a:rPr lang="de-DE" dirty="0" err="1"/>
              <a:t>Hadronen</a:t>
            </a:r>
            <a:r>
              <a:rPr lang="de-DE" dirty="0"/>
              <a:t> (meist C)</a:t>
            </a:r>
          </a:p>
        </p:txBody>
      </p:sp>
      <p:sp>
        <p:nvSpPr>
          <p:cNvPr id="2" name="Foliennummernplatzhalter 1"/>
          <p:cNvSpPr>
            <a:spLocks noGrp="1"/>
          </p:cNvSpPr>
          <p:nvPr>
            <p:ph type="sldNum" sz="quarter" idx="12"/>
          </p:nvPr>
        </p:nvSpPr>
        <p:spPr/>
        <p:txBody>
          <a:bodyPr/>
          <a:lstStyle/>
          <a:p>
            <a:fld id="{13EBA283-81CD-428D-9703-4AE41BDC50AA}" type="slidenum">
              <a:rPr lang="de-DE" smtClean="0"/>
              <a:pPr/>
              <a:t>9</a:t>
            </a:fld>
            <a:endParaRPr lang="de-DE" dirty="0"/>
          </a:p>
        </p:txBody>
      </p:sp>
      <p:sp>
        <p:nvSpPr>
          <p:cNvPr id="9" name="Datumsplatzhalter 4"/>
          <p:cNvSpPr>
            <a:spLocks noGrp="1"/>
          </p:cNvSpPr>
          <p:nvPr>
            <p:ph type="dt" sz="half" idx="10"/>
          </p:nvPr>
        </p:nvSpPr>
        <p:spPr/>
        <p:txBody>
          <a:bodyPr/>
          <a:lstStyle/>
          <a:p>
            <a:r>
              <a:rPr lang="de-DE"/>
              <a:t>06.10.17</a:t>
            </a:r>
            <a:endParaRPr lang="de-DE" dirty="0"/>
          </a:p>
        </p:txBody>
      </p:sp>
      <p:sp>
        <p:nvSpPr>
          <p:cNvPr id="3" name="Fußzeilenplatzhalter 2"/>
          <p:cNvSpPr>
            <a:spLocks noGrp="1"/>
          </p:cNvSpPr>
          <p:nvPr>
            <p:ph type="ftr" sz="quarter" idx="11"/>
          </p:nvPr>
        </p:nvSpPr>
        <p:spPr/>
        <p:txBody>
          <a:bodyPr/>
          <a:lstStyle/>
          <a:p>
            <a:r>
              <a:rPr lang="de-DE"/>
              <a:t>Forschung trifft Schule - Lehrerfortbildung Teilchenphysik - Dillingen</a:t>
            </a:r>
            <a:endParaRPr lang="de-DE" dirty="0"/>
          </a:p>
        </p:txBody>
      </p:sp>
      <p:sp>
        <p:nvSpPr>
          <p:cNvPr id="5" name="Textplatzhalter 4"/>
          <p:cNvSpPr>
            <a:spLocks noGrp="1"/>
          </p:cNvSpPr>
          <p:nvPr>
            <p:ph type="body" idx="1"/>
          </p:nvPr>
        </p:nvSpPr>
        <p:spPr/>
        <p:txBody>
          <a:bodyPr/>
          <a:lstStyle/>
          <a:p>
            <a:r>
              <a:rPr lang="de-DE" sz="2000" dirty="0"/>
              <a:t>Vorteil gegenüber Bestrahlung </a:t>
            </a:r>
            <a:br>
              <a:rPr lang="de-DE" sz="2000" dirty="0"/>
            </a:br>
            <a:r>
              <a:rPr lang="de-DE" sz="2000" dirty="0"/>
              <a:t>mit Elektronen oder Photonen: </a:t>
            </a:r>
          </a:p>
          <a:p>
            <a:pPr lvl="1"/>
            <a:r>
              <a:rPr lang="de-DE" sz="1800" dirty="0"/>
              <a:t>Eindringtiefe einstellbar,</a:t>
            </a:r>
            <a:br>
              <a:rPr lang="de-DE" sz="1800" dirty="0"/>
            </a:br>
            <a:r>
              <a:rPr lang="de-DE" sz="1800" dirty="0"/>
              <a:t>genaue Fokussierung </a:t>
            </a:r>
            <a:br>
              <a:rPr lang="de-DE" sz="1800" dirty="0"/>
            </a:br>
            <a:r>
              <a:rPr lang="de-DE" sz="1800" dirty="0"/>
              <a:t>auf den Tumor möglich	</a:t>
            </a:r>
          </a:p>
          <a:p>
            <a:pPr lvl="1"/>
            <a:r>
              <a:rPr lang="de-DE" sz="1800" dirty="0"/>
              <a:t>es werden mehr Tumorzellen </a:t>
            </a:r>
            <a:br>
              <a:rPr lang="de-DE" sz="1800" dirty="0"/>
            </a:br>
            <a:r>
              <a:rPr lang="de-DE" sz="1800" dirty="0"/>
              <a:t>als gesunde Zellen zerstört</a:t>
            </a:r>
          </a:p>
          <a:p>
            <a:pPr lvl="1"/>
            <a:r>
              <a:rPr lang="de-DE" sz="1800" dirty="0"/>
              <a:t>gut für tiefliegende Tumore </a:t>
            </a:r>
            <a:br>
              <a:rPr lang="de-DE" sz="1800" dirty="0"/>
            </a:br>
            <a:r>
              <a:rPr lang="de-DE" sz="1800" dirty="0"/>
              <a:t>geeignet</a:t>
            </a:r>
          </a:p>
          <a:p>
            <a:pPr lvl="1"/>
            <a:r>
              <a:rPr lang="de-DE" sz="1800" dirty="0"/>
              <a:t>geringere Dosis nötig</a:t>
            </a:r>
            <a:endParaRPr lang="de-DE" sz="2000" dirty="0"/>
          </a:p>
          <a:p>
            <a:r>
              <a:rPr lang="de-DE" sz="2000" dirty="0"/>
              <a:t>Nachteile: 	</a:t>
            </a:r>
          </a:p>
          <a:p>
            <a:pPr lvl="1"/>
            <a:r>
              <a:rPr lang="de-DE" sz="1800" dirty="0"/>
              <a:t>hohe Kosten</a:t>
            </a:r>
          </a:p>
          <a:p>
            <a:pPr lvl="1"/>
            <a:r>
              <a:rPr lang="de-DE" sz="1800" dirty="0"/>
              <a:t>großer Beschleuniger nötig</a:t>
            </a:r>
          </a:p>
          <a:p>
            <a:endParaRPr lang="de-DE" dirty="0"/>
          </a:p>
        </p:txBody>
      </p:sp>
    </p:spTree>
    <p:extLst>
      <p:ext uri="{BB962C8B-B14F-4D97-AF65-F5344CB8AC3E}">
        <p14:creationId xmlns:p14="http://schemas.microsoft.com/office/powerpoint/2010/main" val="1909043563"/>
      </p:ext>
    </p:extLst>
  </p:cSld>
  <p:clrMapOvr>
    <a:masterClrMapping/>
  </p:clrMapOvr>
  <p:transition spd="med"/>
</p:sld>
</file>

<file path=ppt/theme/theme1.xml><?xml version="1.0" encoding="utf-8"?>
<a:theme xmlns:a="http://schemas.openxmlformats.org/drawingml/2006/main" name="Master">
  <a:themeElements>
    <a:clrScheme name="Graustuf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Präsentation11" id="{7A9E9116-8DA6-43E3-9E23-D7EC8585324F}" vid="{45261237-4FA5-4716-B186-BB1AA9592BC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Master3.1</Template>
  <TotalTime>0</TotalTime>
  <Words>594</Words>
  <Application>Microsoft Office PowerPoint</Application>
  <PresentationFormat>Bildschirmpräsentation (4:3)</PresentationFormat>
  <Paragraphs>123</Paragraphs>
  <Slides>12</Slides>
  <Notes>5</Notes>
  <HiddenSlides>0</HiddenSlides>
  <MMClips>0</MMClips>
  <ScaleCrop>false</ScaleCrop>
  <HeadingPairs>
    <vt:vector size="8" baseType="variant">
      <vt:variant>
        <vt:lpstr>Verwendete Schriftarten</vt:lpstr>
      </vt:variant>
      <vt:variant>
        <vt:i4>7</vt:i4>
      </vt:variant>
      <vt:variant>
        <vt:lpstr>Design</vt:lpstr>
      </vt:variant>
      <vt:variant>
        <vt:i4>1</vt:i4>
      </vt:variant>
      <vt:variant>
        <vt:lpstr>Eingebettete OLE-Server</vt:lpstr>
      </vt:variant>
      <vt:variant>
        <vt:i4>2</vt:i4>
      </vt:variant>
      <vt:variant>
        <vt:lpstr>Folientitel</vt:lpstr>
      </vt:variant>
      <vt:variant>
        <vt:i4>12</vt:i4>
      </vt:variant>
    </vt:vector>
  </HeadingPairs>
  <TitlesOfParts>
    <vt:vector size="22" baseType="lpstr">
      <vt:lpstr>Arial</vt:lpstr>
      <vt:lpstr>Arial Narrow</vt:lpstr>
      <vt:lpstr>Arial Unicode MS</vt:lpstr>
      <vt:lpstr>Calibri</vt:lpstr>
      <vt:lpstr>Cambria Math</vt:lpstr>
      <vt:lpstr>Symbol</vt:lpstr>
      <vt:lpstr>Wingdings</vt:lpstr>
      <vt:lpstr>Master</vt:lpstr>
      <vt:lpstr>Microsoft Formel-Editor 3.0</vt:lpstr>
      <vt:lpstr>Formel</vt:lpstr>
      <vt:lpstr>Bonus und Diskussion </vt:lpstr>
      <vt:lpstr>Virtuelle Teilchen</vt:lpstr>
      <vt:lpstr>Virtuelle Teilchen</vt:lpstr>
      <vt:lpstr>Anzahl der Farben</vt:lpstr>
      <vt:lpstr>Anzahl der Farben</vt:lpstr>
      <vt:lpstr>Higgs Feld</vt:lpstr>
      <vt:lpstr>PowerPoint-Präsentation</vt:lpstr>
      <vt:lpstr>Positronen-Emissions-Tomografie</vt:lpstr>
      <vt:lpstr>Tumortherapie mit Hadronen (meist C)</vt:lpstr>
      <vt:lpstr>„The CERN Weasel“ </vt:lpstr>
      <vt:lpstr>Einschub:</vt:lpstr>
      <vt:lpstr>Spekulationen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Unterrichtsmaterialien zur Teilchenphysik  Philipp Lindenau Dresden | 12.03.2016  Herzlich willkommen!</dc:title>
  <dc:creator>Marcel Neugebauer</dc:creator>
  <cp:lastModifiedBy>Claudia Behnke</cp:lastModifiedBy>
  <cp:revision>170</cp:revision>
  <cp:lastPrinted>2017-08-29T07:23:27Z</cp:lastPrinted>
  <dcterms:created xsi:type="dcterms:W3CDTF">2016-08-22T11:14:34Z</dcterms:created>
  <dcterms:modified xsi:type="dcterms:W3CDTF">2017-10-05T17:29:15Z</dcterms:modified>
</cp:coreProperties>
</file>