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47"/>
  </p:notesMasterIdLst>
  <p:handoutMasterIdLst>
    <p:handoutMasterId r:id="rId48"/>
  </p:handoutMasterIdLst>
  <p:sldIdLst>
    <p:sldId id="258" r:id="rId2"/>
    <p:sldId id="316" r:id="rId3"/>
    <p:sldId id="260" r:id="rId4"/>
    <p:sldId id="280" r:id="rId5"/>
    <p:sldId id="284" r:id="rId6"/>
    <p:sldId id="282" r:id="rId7"/>
    <p:sldId id="285" r:id="rId8"/>
    <p:sldId id="286" r:id="rId9"/>
    <p:sldId id="308" r:id="rId10"/>
    <p:sldId id="288" r:id="rId11"/>
    <p:sldId id="289" r:id="rId12"/>
    <p:sldId id="299" r:id="rId13"/>
    <p:sldId id="265" r:id="rId14"/>
    <p:sldId id="263" r:id="rId15"/>
    <p:sldId id="266" r:id="rId16"/>
    <p:sldId id="300" r:id="rId17"/>
    <p:sldId id="268" r:id="rId18"/>
    <p:sldId id="269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91" r:id="rId27"/>
    <p:sldId id="301" r:id="rId28"/>
    <p:sldId id="302" r:id="rId29"/>
    <p:sldId id="303" r:id="rId30"/>
    <p:sldId id="304" r:id="rId31"/>
    <p:sldId id="305" r:id="rId32"/>
    <p:sldId id="306" r:id="rId33"/>
    <p:sldId id="307" r:id="rId34"/>
    <p:sldId id="294" r:id="rId35"/>
    <p:sldId id="292" r:id="rId36"/>
    <p:sldId id="298" r:id="rId37"/>
    <p:sldId id="309" r:id="rId38"/>
    <p:sldId id="310" r:id="rId39"/>
    <p:sldId id="311" r:id="rId40"/>
    <p:sldId id="312" r:id="rId41"/>
    <p:sldId id="313" r:id="rId42"/>
    <p:sldId id="314" r:id="rId43"/>
    <p:sldId id="315" r:id="rId44"/>
    <p:sldId id="283" r:id="rId45"/>
    <p:sldId id="297" r:id="rId46"/>
  </p:sldIdLst>
  <p:sldSz cx="9144000" cy="6858000" type="screen4x3"/>
  <p:notesSz cx="6746875" cy="9867900"/>
  <p:defaultTextStyle>
    <a:defPPr>
      <a:defRPr lang="en-US"/>
    </a:defPPr>
    <a:lvl1pPr algn="ctr" rtl="0" fontAlgn="base">
      <a:spcBef>
        <a:spcPct val="20000"/>
      </a:spcBef>
      <a:spcAft>
        <a:spcPct val="0"/>
      </a:spcAft>
      <a:buChar char="•"/>
      <a:defRPr sz="1600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Char char="•"/>
      <a:defRPr sz="1600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Char char="•"/>
      <a:defRPr sz="1600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Char char="•"/>
      <a:defRPr sz="1600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Char char="•"/>
      <a:defRPr sz="1600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accent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66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FF"/>
    <a:srgbClr val="FFCC66"/>
    <a:srgbClr val="66FF33"/>
    <a:srgbClr val="FF0066"/>
    <a:srgbClr val="CCCCFF"/>
    <a:srgbClr val="66CC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8" autoAdjust="0"/>
  </p:normalViewPr>
  <p:slideViewPr>
    <p:cSldViewPr>
      <p:cViewPr varScale="1">
        <p:scale>
          <a:sx n="67" d="100"/>
          <a:sy n="67" d="100"/>
        </p:scale>
        <p:origin x="139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Relationship Id="rId5" Type="http://schemas.openxmlformats.org/officeDocument/2006/relationships/image" Target="../media/image60.wmf"/><Relationship Id="rId4" Type="http://schemas.openxmlformats.org/officeDocument/2006/relationships/image" Target="../media/image59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wmf"/><Relationship Id="rId1" Type="http://schemas.openxmlformats.org/officeDocument/2006/relationships/image" Target="../media/image6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4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67.wmf"/><Relationship Id="rId2" Type="http://schemas.openxmlformats.org/officeDocument/2006/relationships/image" Target="../media/image66.wmf"/><Relationship Id="rId1" Type="http://schemas.openxmlformats.org/officeDocument/2006/relationships/image" Target="../media/image65.wmf"/><Relationship Id="rId6" Type="http://schemas.openxmlformats.org/officeDocument/2006/relationships/image" Target="../media/image70.emf"/><Relationship Id="rId5" Type="http://schemas.openxmlformats.org/officeDocument/2006/relationships/image" Target="../media/image69.png"/><Relationship Id="rId4" Type="http://schemas.openxmlformats.org/officeDocument/2006/relationships/image" Target="../media/image68.wmf"/></Relationships>
</file>

<file path=ppt/drawings/_rels/vmlDrawing14.vml.rels><?xml version="1.0" encoding="UTF-8" standalone="yes"?>
<Relationships xmlns="http://schemas.openxmlformats.org/package/2006/relationships"><Relationship Id="rId8" Type="http://schemas.openxmlformats.org/officeDocument/2006/relationships/image" Target="../media/image76.wmf"/><Relationship Id="rId3" Type="http://schemas.openxmlformats.org/officeDocument/2006/relationships/image" Target="../media/image72.wmf"/><Relationship Id="rId7" Type="http://schemas.openxmlformats.org/officeDocument/2006/relationships/image" Target="../media/image75.wmf"/><Relationship Id="rId2" Type="http://schemas.openxmlformats.org/officeDocument/2006/relationships/image" Target="../media/image71.wmf"/><Relationship Id="rId1" Type="http://schemas.openxmlformats.org/officeDocument/2006/relationships/image" Target="../media/image50.wmf"/><Relationship Id="rId6" Type="http://schemas.openxmlformats.org/officeDocument/2006/relationships/image" Target="../media/image48.wmf"/><Relationship Id="rId5" Type="http://schemas.openxmlformats.org/officeDocument/2006/relationships/image" Target="../media/image74.wmf"/><Relationship Id="rId4" Type="http://schemas.openxmlformats.org/officeDocument/2006/relationships/image" Target="../media/image73.emf"/><Relationship Id="rId9" Type="http://schemas.openxmlformats.org/officeDocument/2006/relationships/image" Target="../media/image77.wmf"/></Relationships>
</file>

<file path=ppt/drawings/_rels/vmlDrawing15.v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3" Type="http://schemas.openxmlformats.org/officeDocument/2006/relationships/image" Target="../media/image81.wmf"/><Relationship Id="rId7" Type="http://schemas.openxmlformats.org/officeDocument/2006/relationships/image" Target="../media/image85.wmf"/><Relationship Id="rId2" Type="http://schemas.openxmlformats.org/officeDocument/2006/relationships/image" Target="../media/image80.wmf"/><Relationship Id="rId1" Type="http://schemas.openxmlformats.org/officeDocument/2006/relationships/image" Target="../media/image64.wmf"/><Relationship Id="rId6" Type="http://schemas.openxmlformats.org/officeDocument/2006/relationships/image" Target="../media/image84.wmf"/><Relationship Id="rId5" Type="http://schemas.openxmlformats.org/officeDocument/2006/relationships/image" Target="../media/image83.wmf"/><Relationship Id="rId4" Type="http://schemas.openxmlformats.org/officeDocument/2006/relationships/image" Target="../media/image82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0.wmf"/><Relationship Id="rId2" Type="http://schemas.openxmlformats.org/officeDocument/2006/relationships/image" Target="../media/image89.wmf"/><Relationship Id="rId1" Type="http://schemas.openxmlformats.org/officeDocument/2006/relationships/image" Target="../media/image88.wmf"/><Relationship Id="rId4" Type="http://schemas.openxmlformats.org/officeDocument/2006/relationships/image" Target="../media/image91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95.wmf"/><Relationship Id="rId2" Type="http://schemas.openxmlformats.org/officeDocument/2006/relationships/image" Target="../media/image94.wmf"/><Relationship Id="rId1" Type="http://schemas.openxmlformats.org/officeDocument/2006/relationships/image" Target="../media/image93.wmf"/><Relationship Id="rId4" Type="http://schemas.openxmlformats.org/officeDocument/2006/relationships/image" Target="../media/image96.wmf"/></Relationships>
</file>

<file path=ppt/drawings/_rels/vmlDrawing18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image" Target="../media/image50.w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wmf"/><Relationship Id="rId2" Type="http://schemas.openxmlformats.org/officeDocument/2006/relationships/image" Target="../media/image100.wmf"/><Relationship Id="rId1" Type="http://schemas.openxmlformats.org/officeDocument/2006/relationships/image" Target="../media/image99.wmf"/><Relationship Id="rId6" Type="http://schemas.openxmlformats.org/officeDocument/2006/relationships/image" Target="../media/image104.wmf"/><Relationship Id="rId5" Type="http://schemas.openxmlformats.org/officeDocument/2006/relationships/image" Target="../media/image103.wmf"/><Relationship Id="rId4" Type="http://schemas.openxmlformats.org/officeDocument/2006/relationships/image" Target="../media/image10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0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wmf"/><Relationship Id="rId2" Type="http://schemas.openxmlformats.org/officeDocument/2006/relationships/image" Target="../media/image106.emf"/><Relationship Id="rId1" Type="http://schemas.openxmlformats.org/officeDocument/2006/relationships/image" Target="../media/image105.wmf"/><Relationship Id="rId5" Type="http://schemas.openxmlformats.org/officeDocument/2006/relationships/image" Target="../media/image109.wmf"/><Relationship Id="rId4" Type="http://schemas.openxmlformats.org/officeDocument/2006/relationships/image" Target="../media/image108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image" Target="../media/image110.emf"/><Relationship Id="rId6" Type="http://schemas.openxmlformats.org/officeDocument/2006/relationships/image" Target="../media/image115.wmf"/><Relationship Id="rId5" Type="http://schemas.openxmlformats.org/officeDocument/2006/relationships/image" Target="../media/image114.wmf"/><Relationship Id="rId4" Type="http://schemas.openxmlformats.org/officeDocument/2006/relationships/image" Target="../media/image113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wmf"/><Relationship Id="rId1" Type="http://schemas.openxmlformats.org/officeDocument/2006/relationships/image" Target="../media/image116.wmf"/></Relationships>
</file>

<file path=ppt/drawings/_rels/vmlDrawing2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wmf"/><Relationship Id="rId1" Type="http://schemas.openxmlformats.org/officeDocument/2006/relationships/image" Target="../media/image118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wmf"/><Relationship Id="rId1" Type="http://schemas.openxmlformats.org/officeDocument/2006/relationships/image" Target="../media/image122.w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2" Type="http://schemas.openxmlformats.org/officeDocument/2006/relationships/image" Target="../media/image125.wmf"/><Relationship Id="rId1" Type="http://schemas.openxmlformats.org/officeDocument/2006/relationships/image" Target="../media/image124.wmf"/><Relationship Id="rId5" Type="http://schemas.openxmlformats.org/officeDocument/2006/relationships/image" Target="../media/image128.wmf"/><Relationship Id="rId4" Type="http://schemas.openxmlformats.org/officeDocument/2006/relationships/image" Target="../media/image127.wmf"/></Relationships>
</file>

<file path=ppt/drawings/_rels/vmlDrawing2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wmf"/><Relationship Id="rId1" Type="http://schemas.openxmlformats.org/officeDocument/2006/relationships/image" Target="../media/image12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5" Type="http://schemas.openxmlformats.org/officeDocument/2006/relationships/image" Target="../media/image41.wmf"/><Relationship Id="rId4" Type="http://schemas.openxmlformats.org/officeDocument/2006/relationships/image" Target="../media/image4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w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image" Target="../media/image46.wmf"/><Relationship Id="rId4" Type="http://schemas.openxmlformats.org/officeDocument/2006/relationships/image" Target="../media/image49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wmf"/><Relationship Id="rId2" Type="http://schemas.openxmlformats.org/officeDocument/2006/relationships/image" Target="../media/image53.wmf"/><Relationship Id="rId1" Type="http://schemas.openxmlformats.org/officeDocument/2006/relationships/image" Target="../media/image52.emf"/><Relationship Id="rId5" Type="http://schemas.openxmlformats.org/officeDocument/2006/relationships/image" Target="../media/image56.wmf"/><Relationship Id="rId4" Type="http://schemas.openxmlformats.org/officeDocument/2006/relationships/image" Target="../media/image5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4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374188"/>
            <a:ext cx="2924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4B3DB564-AA54-4DFE-8656-80FA629E6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008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4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74188"/>
            <a:ext cx="29241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9B363EA-8E22-4F6C-BD80-6125E1C400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309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B363EA-8E22-4F6C-BD80-6125E1C4000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542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59C99A-A874-4199-A2BA-8ACCEBFEB9F9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85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4-</a:t>
            </a:r>
            <a:fld id="{2997B379-8A27-46AA-A0B0-EE4E334C8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726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8314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3248000" cy="365125"/>
          </a:xfrm>
          <a:prstGeom prst="rect">
            <a:avLst/>
          </a:prstGeom>
        </p:spPr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3DBC901C-BD8B-4214-85B7-D6DCA085FE7D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0242" name="Picture 2" descr="http://t3.gstatic.com/images?q=tbn:ANd9GcSdpVcdXluJwijeug2X2eT0Ws7m-YCvt5kZvIWSgwrvltfICEXEG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44624"/>
            <a:ext cx="642961" cy="683147"/>
          </a:xfrm>
          <a:prstGeom prst="rect">
            <a:avLst/>
          </a:prstGeom>
          <a:noFill/>
        </p:spPr>
      </p:pic>
      <p:pic>
        <p:nvPicPr>
          <p:cNvPr id="10244" name="Picture 4" descr="http://sos.teilchen.at/cern-logo.jp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16416" y="116632"/>
            <a:ext cx="654968" cy="65951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18535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gradFill rotWithShape="0">
          <a:gsLst>
            <a:gs pos="0">
              <a:srgbClr val="FDFDFF"/>
            </a:gs>
            <a:gs pos="100000">
              <a:srgbClr val="EAEAE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323850" y="6597650"/>
            <a:ext cx="157607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  <a:defRPr/>
            </a:pPr>
            <a:r>
              <a:rPr lang="en-US" sz="900" dirty="0"/>
              <a:t>C. Joram   CERN – </a:t>
            </a:r>
            <a:r>
              <a:rPr lang="en-US" sz="900" dirty="0" smtClean="0"/>
              <a:t>EP/DT </a:t>
            </a:r>
            <a:endParaRPr lang="en-US" sz="900" dirty="0"/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900113" y="692150"/>
            <a:ext cx="5183187" cy="0"/>
          </a:xfrm>
          <a:prstGeom prst="line">
            <a:avLst/>
          </a:prstGeom>
          <a:noFill/>
          <a:ln w="28575">
            <a:solidFill>
              <a:srgbClr val="CCCCFF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l">
              <a:defRPr/>
            </a:pPr>
            <a:endParaRPr lang="en-GB"/>
          </a:p>
        </p:txBody>
      </p:sp>
      <p:sp>
        <p:nvSpPr>
          <p:cNvPr id="1039" name="Freeform 15"/>
          <p:cNvSpPr>
            <a:spLocks/>
          </p:cNvSpPr>
          <p:nvPr/>
        </p:nvSpPr>
        <p:spPr bwMode="auto">
          <a:xfrm>
            <a:off x="6084888" y="625475"/>
            <a:ext cx="2955925" cy="571500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156" y="42"/>
              </a:cxn>
              <a:cxn ang="0">
                <a:pos x="198" y="75"/>
              </a:cxn>
              <a:cxn ang="0">
                <a:pos x="234" y="48"/>
              </a:cxn>
              <a:cxn ang="0">
                <a:pos x="288" y="30"/>
              </a:cxn>
              <a:cxn ang="0">
                <a:pos x="432" y="0"/>
              </a:cxn>
              <a:cxn ang="0">
                <a:pos x="492" y="48"/>
              </a:cxn>
              <a:cxn ang="0">
                <a:pos x="651" y="30"/>
              </a:cxn>
              <a:cxn ang="0">
                <a:pos x="726" y="48"/>
              </a:cxn>
              <a:cxn ang="0">
                <a:pos x="780" y="0"/>
              </a:cxn>
              <a:cxn ang="0">
                <a:pos x="840" y="36"/>
              </a:cxn>
              <a:cxn ang="0">
                <a:pos x="924" y="30"/>
              </a:cxn>
              <a:cxn ang="0">
                <a:pos x="984" y="60"/>
              </a:cxn>
              <a:cxn ang="0">
                <a:pos x="1060" y="30"/>
              </a:cxn>
              <a:cxn ang="0">
                <a:pos x="1122" y="6"/>
              </a:cxn>
              <a:cxn ang="0">
                <a:pos x="1194" y="30"/>
              </a:cxn>
              <a:cxn ang="0">
                <a:pos x="1241" y="120"/>
              </a:cxn>
              <a:cxn ang="0">
                <a:pos x="1266" y="198"/>
              </a:cxn>
              <a:cxn ang="0">
                <a:pos x="1290" y="360"/>
              </a:cxn>
              <a:cxn ang="0">
                <a:pos x="1338" y="288"/>
              </a:cxn>
              <a:cxn ang="0">
                <a:pos x="1368" y="186"/>
              </a:cxn>
              <a:cxn ang="0">
                <a:pos x="1398" y="126"/>
              </a:cxn>
              <a:cxn ang="0">
                <a:pos x="1410" y="66"/>
              </a:cxn>
              <a:cxn ang="0">
                <a:pos x="1458" y="48"/>
              </a:cxn>
              <a:cxn ang="0">
                <a:pos x="1518" y="30"/>
              </a:cxn>
              <a:cxn ang="0">
                <a:pos x="1559" y="75"/>
              </a:cxn>
              <a:cxn ang="0">
                <a:pos x="1604" y="75"/>
              </a:cxn>
              <a:cxn ang="0">
                <a:pos x="1649" y="30"/>
              </a:cxn>
              <a:cxn ang="0">
                <a:pos x="1686" y="42"/>
              </a:cxn>
              <a:cxn ang="0">
                <a:pos x="1908" y="24"/>
              </a:cxn>
            </a:cxnLst>
            <a:rect l="0" t="0" r="r" b="b"/>
            <a:pathLst>
              <a:path w="1908" h="360">
                <a:moveTo>
                  <a:pt x="0" y="42"/>
                </a:moveTo>
                <a:cubicBezTo>
                  <a:pt x="52" y="42"/>
                  <a:pt x="104" y="42"/>
                  <a:pt x="156" y="42"/>
                </a:cubicBezTo>
                <a:lnTo>
                  <a:pt x="198" y="75"/>
                </a:lnTo>
                <a:lnTo>
                  <a:pt x="234" y="48"/>
                </a:lnTo>
                <a:lnTo>
                  <a:pt x="288" y="30"/>
                </a:lnTo>
                <a:lnTo>
                  <a:pt x="432" y="0"/>
                </a:lnTo>
                <a:lnTo>
                  <a:pt x="492" y="48"/>
                </a:lnTo>
                <a:lnTo>
                  <a:pt x="651" y="30"/>
                </a:lnTo>
                <a:lnTo>
                  <a:pt x="726" y="48"/>
                </a:lnTo>
                <a:lnTo>
                  <a:pt x="780" y="0"/>
                </a:lnTo>
                <a:lnTo>
                  <a:pt x="840" y="36"/>
                </a:lnTo>
                <a:lnTo>
                  <a:pt x="924" y="30"/>
                </a:lnTo>
                <a:lnTo>
                  <a:pt x="984" y="60"/>
                </a:lnTo>
                <a:lnTo>
                  <a:pt x="1060" y="30"/>
                </a:lnTo>
                <a:lnTo>
                  <a:pt x="1122" y="6"/>
                </a:lnTo>
                <a:lnTo>
                  <a:pt x="1194" y="30"/>
                </a:lnTo>
                <a:lnTo>
                  <a:pt x="1241" y="120"/>
                </a:lnTo>
                <a:lnTo>
                  <a:pt x="1266" y="198"/>
                </a:lnTo>
                <a:lnTo>
                  <a:pt x="1290" y="360"/>
                </a:lnTo>
                <a:lnTo>
                  <a:pt x="1338" y="288"/>
                </a:lnTo>
                <a:lnTo>
                  <a:pt x="1368" y="186"/>
                </a:lnTo>
                <a:lnTo>
                  <a:pt x="1398" y="126"/>
                </a:lnTo>
                <a:lnTo>
                  <a:pt x="1410" y="66"/>
                </a:lnTo>
                <a:lnTo>
                  <a:pt x="1458" y="48"/>
                </a:lnTo>
                <a:lnTo>
                  <a:pt x="1518" y="30"/>
                </a:lnTo>
                <a:lnTo>
                  <a:pt x="1559" y="75"/>
                </a:lnTo>
                <a:lnTo>
                  <a:pt x="1604" y="75"/>
                </a:lnTo>
                <a:cubicBezTo>
                  <a:pt x="1619" y="60"/>
                  <a:pt x="1629" y="38"/>
                  <a:pt x="1649" y="30"/>
                </a:cubicBezTo>
                <a:cubicBezTo>
                  <a:pt x="1661" y="25"/>
                  <a:pt x="1673" y="41"/>
                  <a:pt x="1686" y="42"/>
                </a:cubicBezTo>
                <a:cubicBezTo>
                  <a:pt x="1764" y="47"/>
                  <a:pt x="1830" y="23"/>
                  <a:pt x="1908" y="24"/>
                </a:cubicBezTo>
              </a:path>
            </a:pathLst>
          </a:custGeom>
          <a:noFill/>
          <a:ln w="28575" cmpd="sng">
            <a:solidFill>
              <a:srgbClr val="CCCCFF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l">
              <a:defRPr/>
            </a:pPr>
            <a:endParaRPr lang="en-GB"/>
          </a:p>
        </p:txBody>
      </p:sp>
      <p:sp>
        <p:nvSpPr>
          <p:cNvPr id="1054" name="Line 30"/>
          <p:cNvSpPr>
            <a:spLocks noChangeShapeType="1"/>
          </p:cNvSpPr>
          <p:nvPr/>
        </p:nvSpPr>
        <p:spPr bwMode="auto">
          <a:xfrm>
            <a:off x="323850" y="6597650"/>
            <a:ext cx="8569325" cy="0"/>
          </a:xfrm>
          <a:prstGeom prst="line">
            <a:avLst/>
          </a:prstGeom>
          <a:noFill/>
          <a:ln w="12700">
            <a:solidFill>
              <a:srgbClr val="CCCCFF"/>
            </a:solidFill>
            <a:round/>
            <a:headEnd/>
            <a:tailEnd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l">
              <a:defRPr/>
            </a:pPr>
            <a:endParaRPr lang="en-GB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auto">
          <a:xfrm>
            <a:off x="5544913" y="6588125"/>
            <a:ext cx="1819730" cy="2446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61950" indent="-361950">
              <a:lnSpc>
                <a:spcPct val="110000"/>
              </a:lnSpc>
              <a:buFontTx/>
              <a:buNone/>
              <a:defRPr/>
            </a:pPr>
            <a:r>
              <a:rPr lang="en-US" sz="900" dirty="0" smtClean="0"/>
              <a:t>The</a:t>
            </a:r>
            <a:r>
              <a:rPr lang="en-US" sz="900" baseline="0" dirty="0" smtClean="0"/>
              <a:t> Basics of Particle Detection</a:t>
            </a:r>
            <a:endParaRPr lang="en-US" sz="900" dirty="0"/>
          </a:p>
        </p:txBody>
      </p:sp>
      <p:sp>
        <p:nvSpPr>
          <p:cNvPr id="10" name="Slide Number Placeholder 1"/>
          <p:cNvSpPr>
            <a:spLocks noGrp="1"/>
          </p:cNvSpPr>
          <p:nvPr>
            <p:ph type="sldNum" sz="quarter" idx="4"/>
          </p:nvPr>
        </p:nvSpPr>
        <p:spPr bwMode="auto">
          <a:xfrm>
            <a:off x="8143875" y="6597650"/>
            <a:ext cx="765175" cy="2603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900"/>
            </a:lvl1pPr>
          </a:lstStyle>
          <a:p>
            <a:pPr>
              <a:defRPr/>
            </a:pPr>
            <a:r>
              <a:rPr lang="en-US" dirty="0" smtClean="0"/>
              <a:t>L1-</a:t>
            </a:r>
            <a:fld id="{A0B60771-0683-4018-BAE6-A34AAB391B3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Line 14"/>
          <p:cNvSpPr>
            <a:spLocks noChangeShapeType="1"/>
          </p:cNvSpPr>
          <p:nvPr userDrawn="1"/>
        </p:nvSpPr>
        <p:spPr bwMode="auto">
          <a:xfrm>
            <a:off x="900113" y="692150"/>
            <a:ext cx="5183187" cy="0"/>
          </a:xfrm>
          <a:prstGeom prst="line">
            <a:avLst/>
          </a:prstGeom>
          <a:noFill/>
          <a:ln w="28575">
            <a:solidFill>
              <a:srgbClr val="CCCCFF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l">
              <a:defRPr/>
            </a:pPr>
            <a:endParaRPr lang="en-GB"/>
          </a:p>
        </p:txBody>
      </p:sp>
      <p:sp>
        <p:nvSpPr>
          <p:cNvPr id="4" name="Freeform 15"/>
          <p:cNvSpPr>
            <a:spLocks/>
          </p:cNvSpPr>
          <p:nvPr userDrawn="1"/>
        </p:nvSpPr>
        <p:spPr bwMode="auto">
          <a:xfrm>
            <a:off x="6084888" y="625475"/>
            <a:ext cx="2955925" cy="571500"/>
          </a:xfrm>
          <a:custGeom>
            <a:avLst/>
            <a:gdLst/>
            <a:ahLst/>
            <a:cxnLst>
              <a:cxn ang="0">
                <a:pos x="0" y="42"/>
              </a:cxn>
              <a:cxn ang="0">
                <a:pos x="156" y="42"/>
              </a:cxn>
              <a:cxn ang="0">
                <a:pos x="198" y="75"/>
              </a:cxn>
              <a:cxn ang="0">
                <a:pos x="234" y="48"/>
              </a:cxn>
              <a:cxn ang="0">
                <a:pos x="288" y="30"/>
              </a:cxn>
              <a:cxn ang="0">
                <a:pos x="432" y="0"/>
              </a:cxn>
              <a:cxn ang="0">
                <a:pos x="492" y="48"/>
              </a:cxn>
              <a:cxn ang="0">
                <a:pos x="651" y="30"/>
              </a:cxn>
              <a:cxn ang="0">
                <a:pos x="726" y="48"/>
              </a:cxn>
              <a:cxn ang="0">
                <a:pos x="780" y="0"/>
              </a:cxn>
              <a:cxn ang="0">
                <a:pos x="840" y="36"/>
              </a:cxn>
              <a:cxn ang="0">
                <a:pos x="924" y="30"/>
              </a:cxn>
              <a:cxn ang="0">
                <a:pos x="984" y="60"/>
              </a:cxn>
              <a:cxn ang="0">
                <a:pos x="1060" y="30"/>
              </a:cxn>
              <a:cxn ang="0">
                <a:pos x="1122" y="6"/>
              </a:cxn>
              <a:cxn ang="0">
                <a:pos x="1194" y="30"/>
              </a:cxn>
              <a:cxn ang="0">
                <a:pos x="1241" y="120"/>
              </a:cxn>
              <a:cxn ang="0">
                <a:pos x="1266" y="198"/>
              </a:cxn>
              <a:cxn ang="0">
                <a:pos x="1290" y="360"/>
              </a:cxn>
              <a:cxn ang="0">
                <a:pos x="1338" y="288"/>
              </a:cxn>
              <a:cxn ang="0">
                <a:pos x="1368" y="186"/>
              </a:cxn>
              <a:cxn ang="0">
                <a:pos x="1398" y="126"/>
              </a:cxn>
              <a:cxn ang="0">
                <a:pos x="1410" y="66"/>
              </a:cxn>
              <a:cxn ang="0">
                <a:pos x="1458" y="48"/>
              </a:cxn>
              <a:cxn ang="0">
                <a:pos x="1518" y="30"/>
              </a:cxn>
              <a:cxn ang="0">
                <a:pos x="1559" y="75"/>
              </a:cxn>
              <a:cxn ang="0">
                <a:pos x="1604" y="75"/>
              </a:cxn>
              <a:cxn ang="0">
                <a:pos x="1649" y="30"/>
              </a:cxn>
              <a:cxn ang="0">
                <a:pos x="1686" y="42"/>
              </a:cxn>
              <a:cxn ang="0">
                <a:pos x="1908" y="24"/>
              </a:cxn>
            </a:cxnLst>
            <a:rect l="0" t="0" r="r" b="b"/>
            <a:pathLst>
              <a:path w="1908" h="360">
                <a:moveTo>
                  <a:pt x="0" y="42"/>
                </a:moveTo>
                <a:cubicBezTo>
                  <a:pt x="52" y="42"/>
                  <a:pt x="104" y="42"/>
                  <a:pt x="156" y="42"/>
                </a:cubicBezTo>
                <a:lnTo>
                  <a:pt x="198" y="75"/>
                </a:lnTo>
                <a:lnTo>
                  <a:pt x="234" y="48"/>
                </a:lnTo>
                <a:lnTo>
                  <a:pt x="288" y="30"/>
                </a:lnTo>
                <a:lnTo>
                  <a:pt x="432" y="0"/>
                </a:lnTo>
                <a:lnTo>
                  <a:pt x="492" y="48"/>
                </a:lnTo>
                <a:lnTo>
                  <a:pt x="651" y="30"/>
                </a:lnTo>
                <a:lnTo>
                  <a:pt x="726" y="48"/>
                </a:lnTo>
                <a:lnTo>
                  <a:pt x="780" y="0"/>
                </a:lnTo>
                <a:lnTo>
                  <a:pt x="840" y="36"/>
                </a:lnTo>
                <a:lnTo>
                  <a:pt x="924" y="30"/>
                </a:lnTo>
                <a:lnTo>
                  <a:pt x="984" y="60"/>
                </a:lnTo>
                <a:lnTo>
                  <a:pt x="1060" y="30"/>
                </a:lnTo>
                <a:lnTo>
                  <a:pt x="1122" y="6"/>
                </a:lnTo>
                <a:lnTo>
                  <a:pt x="1194" y="30"/>
                </a:lnTo>
                <a:lnTo>
                  <a:pt x="1241" y="120"/>
                </a:lnTo>
                <a:lnTo>
                  <a:pt x="1266" y="198"/>
                </a:lnTo>
                <a:lnTo>
                  <a:pt x="1290" y="360"/>
                </a:lnTo>
                <a:lnTo>
                  <a:pt x="1338" y="288"/>
                </a:lnTo>
                <a:lnTo>
                  <a:pt x="1368" y="186"/>
                </a:lnTo>
                <a:lnTo>
                  <a:pt x="1398" y="126"/>
                </a:lnTo>
                <a:lnTo>
                  <a:pt x="1410" y="66"/>
                </a:lnTo>
                <a:lnTo>
                  <a:pt x="1458" y="48"/>
                </a:lnTo>
                <a:lnTo>
                  <a:pt x="1518" y="30"/>
                </a:lnTo>
                <a:lnTo>
                  <a:pt x="1559" y="75"/>
                </a:lnTo>
                <a:lnTo>
                  <a:pt x="1604" y="75"/>
                </a:lnTo>
                <a:cubicBezTo>
                  <a:pt x="1619" y="60"/>
                  <a:pt x="1629" y="38"/>
                  <a:pt x="1649" y="30"/>
                </a:cubicBezTo>
                <a:cubicBezTo>
                  <a:pt x="1661" y="25"/>
                  <a:pt x="1673" y="41"/>
                  <a:pt x="1686" y="42"/>
                </a:cubicBezTo>
                <a:cubicBezTo>
                  <a:pt x="1764" y="47"/>
                  <a:pt x="1830" y="23"/>
                  <a:pt x="1908" y="24"/>
                </a:cubicBezTo>
              </a:path>
            </a:pathLst>
          </a:custGeom>
          <a:noFill/>
          <a:ln w="28575" cmpd="sng">
            <a:solidFill>
              <a:srgbClr val="CCCCFF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l">
              <a:defRPr/>
            </a:pPr>
            <a:endParaRPr lang="en-GB"/>
          </a:p>
        </p:txBody>
      </p:sp>
      <p:sp>
        <p:nvSpPr>
          <p:cNvPr id="6" name="Line 30"/>
          <p:cNvSpPr>
            <a:spLocks noChangeShapeType="1"/>
          </p:cNvSpPr>
          <p:nvPr userDrawn="1"/>
        </p:nvSpPr>
        <p:spPr bwMode="auto">
          <a:xfrm>
            <a:off x="323850" y="6597650"/>
            <a:ext cx="8569325" cy="0"/>
          </a:xfrm>
          <a:prstGeom prst="line">
            <a:avLst/>
          </a:prstGeom>
          <a:noFill/>
          <a:ln w="12700">
            <a:solidFill>
              <a:srgbClr val="CCCCFF"/>
            </a:solidFill>
            <a:round/>
            <a:headEnd/>
            <a:tailEnd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 algn="l">
              <a:defRPr/>
            </a:pPr>
            <a:endParaRPr lang="en-GB"/>
          </a:p>
        </p:txBody>
      </p:sp>
      <p:sp>
        <p:nvSpPr>
          <p:cNvPr id="13" name="AutoShape 10" descr="data:image/jpeg;base64,/9j/4AAQSkZJRgABAQAAAQABAAD/2wCEAAkGBxQSEhQUExMUFhUXGRwYGBgXFxUYHxwcGRoWHRgXGBoaICghGCAnHBgVITEnJSkrLi46GB8zODMsNygtLiwBCgoKDg0OGxAQGzQkICYwLCw0LCwvLywsLCwsLCwsLCwsLCwsLCwsLCwsLCwsLDQsLCwsLywsLCwsLCwsLDQsLP/AABEIAN4A4wMBEQACEQEDEQH/xAAbAAEAAwADAQAAAAAAAAAAAAAABQYHAgMEAf/EAE0QAAEDAgEIBQcJBQYEBwAAAAEAAgMEESEFBgcSMUFRcRMiYYGRMkJScpKhsRQXI2KCosHC0jNDc7LRFiQ0U1TwNWOTsxVVdIPD4eL/xAAZAQEAAwEBAAAAAAAAAAAAAAAAAwQFAgH/xAA2EQACAgECAgcHBAICAwEAAAAAAQIDEQQSITETFCJRYXGBMkGRobHR8AUjwfEz4UJSNFOCFf/aAAwDAQACEQMRAD8A3FAEAQBAEB11E7Y2lz3Na0bXOIAHMlepNvCPG0uLKdljSRTRXELXTu4jqM9oi57gVcr0M5e1wK89TFcuJVps/K+ocWwNDeyKMyO7yb/AK0tHTBZl83ggeoslwj8jiMjZXqMXGcD682oPZ1vwXvS6aHLHwGy6XPPxOXzdVzsXOi+1I8/lK867SuWfgOrWM4v0bVg2GA8nu/Fq969V4jq0/A8FVmPXM/cFw+o5jvde/uXcdXS/ecuixe4gqulkiOrIx8Z4Pa5p7r7VYjJS4p5ImmuYpIQ9waZGR385+tbv1QSPBeSeFnGQlktVNo8qZGh8ctM9p2ObI4g94aqr1sIvDT+BOtNJ8U0dnzZ1npwe2/8AQvOvVeP56jqs/AfNnWenB7b/ANCdeq8fz1HVZ+A+bOs9OD23/oTr1Xj+eo6rPwHzZ1npwe2/9Cdeq8fz1HVZ+A+bOs9OD23/AKE69V3P89R1WfgPmzrPTg9t/wChOvVeP56jqs/AfNnWenB7b/0J16rx/PUdVn4D5s6z04Pbf+hOvVeP56jqs/AfNnWenB7b/wBCdeq8fz1HVZ+A+bOs9OD23/oTr1Xj+eo6rPwHzZ1npwe2/wDQnXqvH89R1WfgPmzrPTg9t/6E69V4/nqOqz8B82dZ6cHtv/QnXqvH89R1Wfgffm0q/Tg9t/6E69V4/nqOqz8DXVkGgEAQBAU3OrP2KmJjhAllGBx6jT9Yjaewd5CuUaOU+MuCK9uoUeC4spVPk2vys8PeSY74PfdsbfUaNvcOZV1zp06wufz9Sso2XPL/ANF2yLo7pobGW87/AK2De5g/ElUrNbZL2eBZhpornxLbTwNjaGsa1rRsDQAPAKo228snSS5HYvD0IAgCA654WvBa9rXNO0OAIPMFeptcUeNZ5lUyzo8pZrmMGB/FmLe9hw8LK3XrbI8+JBPTQly4FIq8kV+SnGSNx1N747lh/iMOzvHIq7GynULa+fz9Cs4WUvKLjmtpAiqCI5wIpTgDfqOPYT5J7D4lU79HKHGPFfMsVahS4S4MuqpFkIAgCAIAgCAIAgCAIAgCAIAgPjnAAkmwGJJQGW5458PncaejLtQnVL231pCcNVlsQO3aeW3V0+kUFvs/rzKNt7l2YEhmjo8awNlqwHO2iHa1vr+kezZzUWo1rfZr+J3VpkuMvgaE1oAAAsBgAFnls+oAgCAIAgCAIDyy5RhZ5Usbeb2j4ldKEnyR45Je86v/ABmmOHyiA9nSM/quuin3P4Hm+PeUvOjMWKcOloiwP2mMEajvVtgw+7ltVyjVyh2bOXeVrdOpcYEZmhnpJSv+TVet0bTq6zr60RG528t945YKXUaVWLfXz+pxVe4vbL+jVI3hwBBBBFwRiCDsIO9ZTWC8ckAQBAEAQBAEBCS510zaj5M55Eus1ltR5Bc7V1QHAW84bVOtPY4b0uBE7oKW33k2oCUIAgCAIDLNIOdTp3mkpySy+q8txMjr26Nttovh2nsGOrpNOoLpJ/14lG+3c9kSy5j5ntpGiWUB1Q4cxGD5re3ie4Ybaup1Lse2PL6k1NOzi+ZblULAQBAEAQHCWVrAXOcGtGJJIAHaSdi9Sb4IN4KblrSPTxXbCDO7iOqz2jie4EdquV6GcuMuH1K09TFcuJVJs9MoVbi2AFv1YYy4jm43I54K2tLTWsy+ZA77J8I/I+DM7KVTjKXY/wCdMT7gXW8E6zRD2fkh0NsufzZ64dFk3nTwt9VrnfGy4f6hH3JnS0j7ztOiuT/Us/6bv1Lz/wDQj/1+Y6o+864dHlbTvEsE0Ou3YQXNPK2qQR2HBevW1TW2SYWmnF5iyby3mzJXwa8sTYaxgtcFpZIBuuDsO6+Le0bYK740yxF5i/iiSdTsjlrEvqQWYedDqWT5JU3bHrFo1sDE+/kng0nwOOwlT6rTqyPSQ5/UiotcHsl/Rpzq+MSCIvAkIu1pwLhxbfyrb7bFmbJbd2OBe3LOD0rk9CAIAgCAIDH8lfT5bvtHTyO7ow/V/latifY0vovmZ8e1f6mwLHNAIAgCAp2kfOQ00IhjNpZQcRtazYXdhOwd53K5o6N8tz5Ir6i3asLmyN0Y5rhjRVyt6zh9CD5rT5/M7uzmpdbqMvo4+pxpqsLe/Q0NZxbCAIAgCArOdWecNHdg+km9AHZ2vPm8tvxVmjSyt48kQ23xhw95nrY6/K774mMHfdkTOXpHxK0c06ZePzKn7lz/ADBdMh6OaeKzpiZ39vVYOTRt7yeSpW62cuEeH1LENNFc+JcIIGsaGsa1rRsDQAByAVNtt5ZYSS5HYvD0IAgCAIChaTM2OlYaqJv0jB9IB5zB53No93IK/o9RteyXL3FXUVZW5ERkWUZTonUrz/eYBrwPJxIGwE+DTzadoU1i6CzevZfMjh+7Da+a5HRkHPmopH9DVte9rcCHYSM7z5ff4r23SQsW6vh9DyF8oPEv9moZMylFURiSF4e07xuPAjaD2FZk4Sg8SRdjJSWUetcHQQBAcJZA1pcdgBJ7l6ll4BkuiuMyVz5Dujc483ub/Vy1tc9tSj4lDS8Z5NdWQXwgCA66idsbHPcbNaC5x4AC5K9SbeEeN4WWY5kuB2Vsol8gPRk67x6MbcGx9+A73FbE2tPThc/57zPindZl/iNma0AAAWAwACxjRPqAIAgCAz/PrPnoi6npj9JsfIMdTi1vF3E7uezQ02k3dufLuKl1+OzE8GaOYBktPWa1j1hESdZ18daQ7Rfht48F3qNZjs1/H7HNWnzxn+eZpkMLWNDWNDWgWAaAABwAGxZrbbyy4ljgjmvD0IAgCAIAgCA+EIDG84aR2S8oNkiHUv0kY3FpwfH7yORatmqS1FO2XPl9mZ1idVmUaRlXI1NlGFjnC+s0OjkbYOaHC4seHYcFmwtnRJpfAuShGyOTNJ6eryNUBwN2O2HHUkA81w3O943Ehaadephj+0Ump0y/OJqWbeX4q2LpI8CMHsO1p4HiOB3+IWVdTKqWGXq7FNZRLKIkCAic7Kjo6Kpdv6J4HMtIHvIUtCzbFeJHa8Qb8Cl6Haf/ABL/AFGj75P4K7+oP2V5lfSLmzSlmlwIAgKVpUyp0VK2EHrTOsfUbYu95YO8q7oa9093cVtTPEcd52aL8k9DSdKR15zrfYFwwfF32l5rbN1m3uPdNDEc95cVTLAQBAEBWs9quqEXR0kT3PeDrSNt1G9lz5R93grOmjW5ZsfoQ3OeMQRB5gZldERUVLPpAfo4zY6tvPd9bhw27dk+q1W7sQ5d5FRRjtSNBWeWwgCAIAgCAIAgCAICp6SsldPRueB14fpB6vnj2cfshW9HZtsx38PsQaiG6Ge48OifKmvTvgJxiddvqPufc7W8Qu9fXial3nGllmO3uLhlPJ8dRG6KVocx20fAg7iOKpwnKEt0SxKKksMyKvpKjI9W17CXMPkuOyRm9j7bxh7iFrxlDU14f9FCSlTPKNYyJlWOqhbNGcHbRvaRtae0LKsrdctrL8Jqayj3qM6KrpNn1aCQem5jfvBx9zSrWiWbV6kGpeK2ePRLBq0b3enK4jkGsb8Q5d695sS8DnSrsZLsqRZCAIDIdI0xqMotgafJDIh60hBJ+83wWvo0oU7n4v4GfqHus2ryNapoBGxrGizWgNA7ALD3LJbbeWX0sLB1V+UIoG60sjI28XEDuF9q9jCUniKyJSUeLIMZ8Uh/ZmaUDfHDK4eOqp+qWLnhebRD1iHu4+jOVPnvROdqmYxu4SsfH4lwsEektSzjPlxPVqK3wz8SZmyjE2IzF7eiA1i8dYW4jVvfuUChJy244kjkks+4hTn3Qf6gexJ+lT9Uu/6kfWK+8f28oP8AUt9mT9KdTu/6jrFfeSmSMtQ1Qc6B+uGmxNnCxONusAorKp1vEkdwnGfsngqM86KN7mOnAcxxa4asmBaSCMG8QVItLa1lI5d9a4ZOH9uKH/P+5L+lOqW930POnr7z2ZPzlpJyGxVEbnHY29ieQdYlcToshxlE6jbCXJksoiQ8WT8qwzl4ikDjG4teMQWkXGIPaDjswXc65QxuXM5jOMuR7VwdBAeLKGVYYDG2V4aZDqsBv1jcCwsOLh4ruNcpJuK5HMpqPM9q4OjjJGHAtIuCCCOw7UTwDIcx3mkyoYScCZIT3XLT3lg9pbGpXSUbvJmfT2LdvobAsc0COy/kdlXC6GTfi129rhscP944jepKrXXLcjiyCnHDMvzSyo/JtY6CfBjnaknAHzJR2WI7jfctS+tX1748/wA4FKqbqntZsKxzQKDpfntBAz0pC72WkfmCv/p67bfgVdW+ykTuj+n1Mn044gv9tznD3EKDVyzdIkoWK0WFVyYIAgMfyEPlGWi47BNK/uZr6vwati3sabHgjPh2rs+LNEzvzgFFAZLBz3HVjad7uJ7AMT4b1nael2zx7i3bZsjkquZmbxrD8triZS4no2O2WBxcW7NW9wG7N+N1a1Fyq/ar4d5BTXv7c+JojGAAAAADYBgs4uHkyrkmGpZqTRteN1xiO1p2tPJdwslB5izmUIyWGiEy9k1lNkqaFl9VkTgCbXNzck233JU9U3O9SfeRTio1NIidEcTTTTXaD9MdoB/dxqXXtqa8v5ZHpV2X5/wi7PooztjYebWn8FS3S7y1hH2loo4r9HGxmtidRrW3PE2GKSlKXNhRS5GaZm/8aqvWqP8AurT1P/jR/wDn6FGn/M/X6mpLKL5nOlfI0TYmVDGNbIZAx1gBrAtcbm20gt281o6G2Tk4Plgp6qCSUkWbMOsfNQwvkJLrObc7SGuc0EnebAYqtqoqNrSJ6JNwTZmkbamGeqrKfZDO9r7XOBc4nWbvZx4YHC1xpPo5RjXP3pfnmUu1GTnH3M1HNbOOOti1mdV48uMnFp/Fp3H8cFl30Sqlh8u8vVWqayiaUJIUXSP+3yd/H/NEr2j9mfl9yrqOcfMvSoloIDG8+D8myqZR6UUw7g2/iWHxWzpu3Rt80Z13Ztz5M2JjgQCNhxCxjROSAz/StkLXjFUwdaOzZO1hOB7ifBx4LQ0N2HsfvKmqrytyJXRxlv5RShrjeSHqO7W+Y7ww5tKi1lWyzK5Mk0890cP3FW0w1F5oGejG53tut+RWv0+PZb8SDVvikaRkan6OnhZ6MbG+DQFm2S3Tb8S5BYikexcHQQBAZDou61e5x/y3u8XM/qtfW8KceKM/TcbDv0wTk1ELNzYi4c3OIP8AI1efp67Dfie6t9pGmZIgEcETG7Gsa0dzQsyx7pNsuxWIpHrXB0EBB57/AOAqf4ZU+m/yx8yK7/Gyl6N8pzRQSiOkknBlJLmOjaAdRg1TrEG+APerusrjKazLHDxK2nnKMXiOePgWw5wVX/ls/wD1IP1Kp0Nf/sXwZP0s/wDo/l9yXyPWPmiD5IXQuJILHG5FiQDew2jHvUNkVGWE8ksJNrLWDLchZQ6DK1S/o5ZLyVDdWJus7GUm9rjCwK1bYb9PFZxwXPyKFcttreO/6lsrtIsMTtR1PVNfh1XsYzbsJ1n4DtsqkdFKSypLH54FiWpiuGGebKOQqvKb2Gp1Kenbi2NrhI8333HVvbC+6+wrqF1dCezi+/kjyVc7X2uCLtR0rYmNjjGqxgDWjgAqMpOTyyykksIqGjsXflAH/Uu+Llc1fKHkV9Pzl5kNnRm5Lk+X5bRXDBi9gx1AduHnRnePN+E1F8bo9HZz/PmR21Ot74fn+i5ZqZyx1ses3qyN8uO+IPEcWncVTvolVLD5d5YqtViIHSP+3yd/H/NEp9H7M/L7kWo5x8y9KiWggMk0tx/3uM8YR7nyf1WvoH+2/P7FDVLt+hf8yK3pqGndvDNQ84yWH+W/es/Ux22yX5xLVMt0EycUBKdVVTtkY5jxdr2lrhxBFiF7GTi8o8aTWGZJmXM6iymYHnBzjC7tN/o3d5t7a19SlbRuXn9yhS+js2vyGfp6bKoj7YYvaIP/AMiaXs0Z83+fAX8bceSNgWOaAQBAEBkOi3q17mn/AC3jwcz+i19bxqz4oz9NwsJTS/k0noZwMADG/subs/OPDiov0+fOHqSauPKRcMz8piopIXg3IaGP7HNADr/HvCp6ivZY0WKpboJk0oSQICDz3/wFT/DKn03+WPmRXf42V/RB/hpv4x/7casfqHtry/lkWk9l+f8ACL4qBaCAyfNT/jc38Wp/metbUf8AjLyiUKf8z82XjPDNllbFbBsrf2b/AMruLT7tqo6e91S8C1bUprxKrmJnK6nk+Q1d26p1GF3mndGT6J809oGwi1rVUKa6WH54/cr0W7XskaUs0ulK0dftMof+pd8XK7rOUPIrafnLzLoRfAqkWTMc6825KCX5ZRXawG7mjzL7cN8Z3jdy2alF8bo9HZ/f+yjbU63vh+f6PPlrOVlc7JzgNWRs4EjOBLorEHe02Nl7XQ6lNe7H3E7VZt8zV1lF4IDJNLb71cY4Qj3vk/otbQL9t+f2KGqfb9Cd0RVmtBNEdrHhw5PH9Wu8VBr44kpEull2Wi/KgWggMk0o0phrY52YF7WuB+vGbX8OjWvopbqnF+76P8ZQ1K2zyvzB5clTirywyQbHS645RtLh/IF1NdHpmvD6nMXvuz4myrGNEIAgCAx/N49BlotOAM0rO52vq/lWxb29NnwRn19m7HizWa6jZNG6ORocxwsQf94c1kxk4vKL7SawyhQZuVuTZXPoyJ4XeVE4hrrbr3sLj0h4K+76r44s4PvKqqsqeYcUTkWeB2SUNcx28Nh1x3OBx8AoHpl7pr4knTd8X8DjNnFVy4U1BMCfPqNWNo7dW93eIRUVx9ua9OI6Wb9mPxPVlqjnfk6SN/0k5is7U2OedurswvsXNcoK5NcFk9mpOtp88FWzNkq6GJ8ZoJn6z9e4c0W6rRbH1ferWoVdsk96RDTvrTW0nHZz1m7Jc3fI0flUHQVf+xfAl6Wf/Qlc38pzz6/T0zqfVtqhztbWve52DZYeKitrhDG2WTuuUpc1gp2bmRahmVpZnwvbEZJyHkYEOc/VPfgrl1sHp1FPjhFaquStba4cTSVml0p+kDNQVUfSxN+nYPbb6B7eHhvwuaTUdG9suX0K99O9ZXM7sxq2qMfQ1cMjXMHUkcPKbwcfSHE7ee3nUxrzurfoe0ueMSRxzGoJYn1pkY5gfO5zL+c0l1iF7qpxkoYfJCiLTlnvLYqhOfCL4FAZtl7MgxVUM1MwmIzMLmNF+j64JI+pgeXLZpVatSrcZ88P1/2Up0YmnHlk0pZpdCAx3PcfKMq9EPSihvz1ST3F58Fsabsafd5sz7u1bjyR3aM5zDXvhd57XsI+tGb/AAa9ea1bqlJefxPdO9tmDXFkF8ICgaX6e8EEnoyFvc5pPxYFf/T5dprwKuqXZTK7org1q7W9CNzu8lrfg4qzrnirHiQ6Zds2FY5oBAEAQGQaQozTZSbO0eV0cw5sIBH3B4rX0j307X4oz9Qttm71NcglD2tc03a4BwPEEXBWS1h4ZfTyc14ehAQOUc7aaCcU8jniQlosGEjr21cRzU8NNOcd65EUroxltZPKAlCAIAgCAIAgCAIAgCAIAgOL3gAkmwAuT2BAZDmW01eVTMdgdJMeRuGDuLm+C2NT+3Rt8kZ9Pbtz6nHL390yxr7G9KyT7Mltf3mQJV+5pseGPhy/gT7F2TYljmgEBT9KjL0N+EjD8R+KuaH/AC+jK+p9ggtD0HXqX8Axo7y4n4BT/qD4RXmRaRcWzTVmF0IAgCAoWlyg1oIpgMY3lp9WQfqa3xV/QTxJx7/4Kuqj2VI9+jLKvTUgjJ68J1D6u1h8Lt+yVHra9tme860090MdxblULAQGQaQuplRrjstE7wP/AOVr6TjRjzM+/hb8DX1kGgEAQBAEAQBAEAQBAEAQBAVbSPlXoKN7QevN9G3kfLPs3HMhWtHXvsT7uJBqJ7YeZF6Jcl6kEk5GMrtVvqsuL97i72QpdfZmSj3HGljiLl3kZpgovpIJfSa6Mn1TrN/md4KX9PnwcfU41ceKZfs263p6WCTe6Nt/WAs73grPujtscfEtVy3RTJJRnZTdKz7UNuMrB/MfwVzQr930K+p9g6NEcFqWR/pSnwa1g+Osute/3EvA50q7LfiXlUS0EAQBARec9B8opJ4rXLmHV9YYt+8ApaZ7LFI4sjui0ZDmNl35JUtc42if1JOwHY77Jx5XWvqaekhhc0Z9NmyWfcbkCsM0wgMo0wU1qiF/pxlvexx/WFrfp8uw14lDVrtJmm5LqulhikHnsa72mg/isucdsmu4uxeUmepcnQQBAEAQBAEAQBAEAQBAY3nTXOynXtihN2A9HHw4yScsCeTQtmiCoq3S8/sjOsk7bMI1ygpGwxsiYLNY0NHICyyJScpOTNCKUVhFa0oUfSULnWxie1/dfVPucT3KzopYtx3kGpWYHn0UVmvRuj3xSOA5O6w95d4LrXRxZnvR5pXmGO4uqpFkzzTBU2jp4/Se5/stt+daH6fHtSZU1b4JFkzEpOioKcWsXN1zzf1vgQq+qlutl+ciahYrRPquShAEAQBAYDnRQdBVzxWsA8lvqu6zR4EDuW/RPfWpGVZHbNo0LRnnP0rBSyn6Rg+jJ85g83m34W4FZ+so2vfHky3p7cray+KgWikaWaHXpWSgYxPF/Vf1T97UV7QTxY495W1Ucxz3Hs0Z1/S0LG360TjGeW1v3XAdy41sNtrffxOtNLMPItaqE4QBAEAQBAEAQBAEAQFH0lZz9DGaaJ30sg65HmMPwLtnK54K9o6Nz3y5L6lbUW7VtXM4aMM3Ohj+UyNs+QWYD5rOPYXYHkBxK91t+57FyX1PNNVhbmXtUC0eTK9GJoJYj57HN8QQCu65bZKXcczjui0ZpojrNWoliOGuzWt9aM2t4PPgtLXxzBS/OJT0ssSaNWWUXjINIk5qcotgZ5upCPWebk/eaPsrX0i6Onc/Mz9Q91m1eRrcEQY1rRsaA0cgLBZLeXkvpYOxeHoQBAEAQGVaXKHVnimGGuwtJHpMNwednD2Vq6CeYuPcUdVHtJkfnBkdzGQ5QprtZIGvdqfupDttwbrX5bNhCkqtTbpnzXDzRxZBpKyP9F9zKztZWM1H2bO0dZu5w9NnZxG7wKoanTOp5XItU3Kaw+ZO5XoRPDJE7Y9pbyuMD3Gx7lBXNwkpL3Eso7k0Zfo0ygaasfTydXpLsIO6SMmw/nHgtTWQU61Ne76MpaeW2e1/jNbWQXwgCAIAgCAIAgCAICtZ551somarbOncOozh9d/Adm/xIs6fTu15fIhuuUF4lJzIzafXTGqqbuj1iTrfvX8PVG/dhbja9qb1VHZDn9CtTU7Huly+prYWQXwgCAx2P+55atsHT2+zMMO4CQeC2H+5pvT6f0Z/sXev1NYyrXNghklf5LGlx7bbAO0mw71kwg5yUV7y9KSim2Zbo5o3VVc+okx6O8jj9eS9h73HuC1dZJV1KC9/D0RS08XKe5muLIL4QBAEAQBAVPSbQdLQucBjE4SDl5LvuuJ7lb0U9tuO/gQamOYZ7jxaK6sS0b4XgO6NxBacQWSYi4O6+uO5d66O2xSXv/g50zzDaQGd2Z0lG/5TSa3RtOtZpOtEeI3lvw34Yqxp9TGxbLOf1IbaXB7o/wBE7mjpAZNaKqIjk2B+xj+foH3fBV9Ro3HtQ4olq1CfCRC6TMiuhnbVxAhrrFzmjyJG2s48L2HeDxU+itUodHL8RHqYNS3ov+a+Wm1lOyUW1tjx6Lx5Q5bx2ELPvqdc3EtVT3xySyiJAgCAIAgCAIAgKPnbn/HBeKmIkl2F21jP1nsGHHgr1Gjc+1PgitbqFHhHmU/NPN2TKMzpZnOMYdeR5OLz6DT4X4DuVy++NMdsefuRXqqdjy+RslPA2NrWMaGtaAGgCwAGwBYzbbyzQSSWEdi8PQgCAyfSzSFlVFK3DXZt+tGdvg5vgtbQSzBxfu/koapYkme7SVlZ8lJSan7OcdI628gNLW25uJ+yFHo61GyWea4Heom3GOOTLVmPkT5JSta4fSP68nrG1m9wsO48VV1NvSWZXInpr2RwWBVyUIAgCAIAgOitphLG+N3kvaWnk4EH4rqMnFpo8aysGVaMakwVz4H4F7XMI+vGSfgJPFautjvqUl+JlDTPbPD/ADBriyDQKNnVo9jmvJTasUhxLfMce7yDyw7N6vUa1x4T4r5lW3TKXGPAqdFl6uyY7oZmEx7OjlxFv+W8Xw5XHYrcqar1ujz71/JArLKnhlpzWzjydrudH/dXyCz43dWNxGxwPkA4keaTfYqt9F+MPtJe/wB/3J6rKs8OBeo3hwBBBB2EG4VBrBaOSAIAgCA4veALkgAbScEBWMs5+UkFw1/TP9GPEd7/ACR4k9itV6OyfNYXiQT1EI+JnecWetTV3bfoovQYTj2PdtdywHYtGnSwr482VLL5T8EebNLNt9bLqi7Ym/tH8B6LeLj7tvPq+9VRz7zmqpzePcbdQUTIY2xxtDWNFgB/vEnaTvWJKTk9zNOMVFYR6FyehAEAQFI0s0evSMk3xyC/J92n36iu6CWLGu9FbVLMMnzMOnjq6Kn6QaxpZXW5jWLL9gD2n7IXuqbrtlj/AJI8oSnBZ9zLwqJaCAIAgCAIAgCAx3O8Giyr0w2FzJ+YOEg7yH+K2NP+7Rt9PsZ9vYtz6mwtdcXGwrHNA+oDorKOOZpZKxr2naHAEe9dRk4vKeDxxTWGUrK+jKF9zBI6I+i7rt951h4lXa9fNe0slaeli/Z4FadmjlKkN4S4jjBKR4tOqT4FWes0We180Q9DbDl8j6M7MqQYSB5t/mwW94Db+KdX08+XyY6a2PP5o7WaUakeVHTk8nj8y8f6fD3Nnq1cvAP0o1J2R047nn8yL9Ph3sPVy8DqOd+VJ8Iw4X/yoL+8h1l71bTw5/NnnTWy5fJHxuamU6s3mLwOM8psOTBcjwCdYor9n5IdDbPn8yYGYtLRxGetmc8N81vUBO5ox1nE8woet2WS21rBJ1eEFmbKzR0cmU6kMiY2KJuxrQA2Jl9pt5Tjx2uPYMLMpRohmTy/qyBRdssLgvobFkfJcdNE2KJtmt8Sd7nHeSseyyVkt0jRhFRWEe1cHQQBAEBFZxZeio4jJIcTgxg2uPAfidylpplbLCOLLFBZZS8h5SmylTZRZLckgOjFjqtOqS1jeRYw8cb71dthGicGitCUrYyTOvQ9W9aeLiGyDu6rvixe/qEOCl6HmklzRpqzC6EAQBAEAQBAEBnel+guyCcDyXGN3Jwu2/ItPtLR/T58XH1KmrjwUiy5i1/TUMDicWt6N3NnV94APeq2qhtta9fiTUS3QRPquShAEBB5yZIllbr0074ZmjCzjqP+q9uI5G1x2qemyMXiayvmRWQb4xeGUajz6rKWbo61heBg4arWvHBzS2zXD3Hir0tJVZHdX/orK+cHiZomS6+nq2dJEWPbvwFweDgcWnms6cJ1vEuBbjKM1lHtZA0bGtHIBcZZ1g7F4enRXVjIY3SSODWNFyT/ALxPYuoxcnhHkmorLMfypXz5YqmxxghgvqNOxjd8j7b/AP6A7deEIaavL5/nBGfKUrp4Rqmb2RI6OERRjtc47XO3uP8ATcsu22VktzL1dagsIk1EdhAEAQFVzqz3hpLsZaWb0AcGn653chjy2q1RpZWcXwRBbfGHBcWUTJORqrK0xmlcRHezpCMAB5kTdn4Dabnbfstr08dsefd9yrCE7nl/nka1kvJsdPE2KJoawe87yTvJ4rJnOU5bpF+MVFYRlGbP90yv0exvSPi+y6+p7+jWrd+5p8+Cf3/ko19i7HobEsc0AgCAIAgCAIAgIjOzJZqqSWJttYi7L4dZpBbjuxFu9TUWdHYpMjthvg0R+YeQJqKJ7JnsOs7XAYXHVNgDiQODd3FSaq6Nsk4nFFcoLDLOqpOEAQBAReXsgQVjNWZtyPJeMHN9U/gcFLVdOt5icTrjNcTM8p5p1uT39LTue9o8+LygOD2bx4jjZacNRVcts/n9ylKmdbzElMh6TiLNqo7/APMjtf7TD+B7lFboPfB+jO4ar/si90GW4JoTPHIDE2+s4gttbE31gLWVCdU4y2tcS1GyMluXIy3OXLs2VKhsFO09HrdRuzWO+R/AWvt2DtK1KaY6eG6XP84FGyyVstseRpGambjKKLUb1pHYyP8ASPAcGjcPxKzr73bLL5FyqpQWCbUBKEBxkkDRdxAA3k2CJZBWcr5+UcFwJOld6MXW8XeT779itV6O2fux5kEtRCPiUfKeeNbXO6Kna5gPmRXLiPrP3DlYcVehpqqlunx8ytK6djxH5Ezmzo3taSsIO/omnD7bht5DDtKhu13ur+JJXpvfP4GiRRNa0NaA1oFgAAABwAGxZzbbyy4lg5rwGQ6SYjT5QbM3zgyUesw2/I3xWvo3vp2vxXxM/ULbZu9TWoJQ9rXDY4AjkRcLJaw8Ggnk7F4AgCAIAgCAIAgCAIAgCAIAgCAgsuZqUlTd0sYa7aZGHUPNxGB+1dT1aiyHCL9CKdMJcWjOc58ufKTHRUTCIGkNa1v7xw2H1b447fKPZo01bM22c/p+f6Kdlm7sQ5fUssGRZcm0hNPCZquUWe9oBEY4AHEgbsMTicAAqztjfZ23iK+ZOoSqh2VlsrozkyvHg4TH16cfEMCs9BppcsfH/ZD0ty5/Q5f2zymcA090B/ovOq6fv+Y6e38Rx/8AFMszYD5TY8IRH97VFvFe9HpY93xyN18u/wCAZmTlGpN5jbtmlLz3Aa34I9VRD2fkv6HQWy5/NljyVoxhbYzyulPot6je/a4+IVaevk/ZWPmTR0sV7TyXPJ+TooG6kMbWN4NAF+0naT2lUpzlN5k8liMVFYSPUuToIAgM/wBL9HeGCW3kPLDyeL/Fg8Vofp8u04lTVR4Jk/mBW9LQQHe0GM/YJaPuhp71X1Udtr+PxJaJZrRYVXJggCAIAgCAIAgCAIAgCAIAgCAyzP8AztM7jS0xJZfVe5uJkde2o221t+HlcturpdNsXST5/Qo33buzEsuYmaIpGdLKAahwx36gPmDt4nu2bauq1PSPbHl9SainYsvmW5VCwEAQBAEAQBAEAQBAQGfdH0tBUN3tbrj/ANsh3wBHerGlltti/T4kV8c1sreh+svHPD6LmyD7Qsf5B4qz+oR4qXoQ6SXBo0NZxbCAIAgCAIAgCAIAgCAIAgCAzfSJnj5VLTux8mV7ffG3t4nu23tpaTTf85+n3Kd93/GJ79H2Z3QAVE7fpiOo0/uweP1iPDZxUer1O/sR5fU6oo29qXMvKoloIAgCAIAgCAIAgCAIDjKwOBacQQQeR2r1PAMi0eyGmykYXb+khPNhuD9w+K19Wt9O5eDM+js2bfQ19Y5oBAEAQBAEAQBAEAQBAEAQFE0g549ADTwO+lI67x+7B3D6xHhzsr+k02/ty5fUq337ezHmeTR3mdq6tVUN622Jh3cJHDjwG7bttbrV6nPYh6/Y509P/KRoyzi4EAQBAEAQBAEAQBAEAQBAY9nePkmVhKMBrxzd2Af4lr/FbGn/AHNPt80Z9vYtz5M2AFY5oH1AEAQBAEAQBAEAQBAEBT8/M7hSM6KIgzuHPowfOPbwHee25pdN0j3S5fUr33bFhcyvaPs0TM4VdSCW31o2ux1ze/SOvtF8Rfbt2bbGr1O1dHD+vAhopz2pGorLLwQBAEAQBAEAQBAEAQBAEAQGa6YaL/DzetGfc5v51pfp8vaj6lPVx5MueaNb01HTvvclgB9ZvVd72lU9RDbZJFiqW6CZLqEkCAIAgCAIAgCAIAgIDPXLxoqfpGtu9ztRl9gcQ46zuwBp9ysaanpZ4fIius2RyZ5mLkIV9RJLUOL2sIc8Ha9zr2B+r1TfuGxaGqu6GCjD+inTX0km5GwtFhYYBY5on1AEAQBAEAQBAEAQBAEAQBAEBVdJlMH0Eh3scx49oNPucVa0UsWrxINQs1s8OiWpLqSRh8yU25ODTbx1vFSa+OLE+9HOlfZaLwqJZCAIAgP/2Q=="/>
          <p:cNvSpPr>
            <a:spLocks noChangeAspect="1" noChangeArrowheads="1"/>
          </p:cNvSpPr>
          <p:nvPr userDrawn="1"/>
        </p:nvSpPr>
        <p:spPr bwMode="auto">
          <a:xfrm>
            <a:off x="45720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4" name="AutoShape 12" descr="data:image/jpeg;base64,/9j/4AAQSkZJRgABAQAAAQABAAD/2wCEAAkGBxQSEhQUExMUFhUXGRwYGBgXFxUYHxwcGRoWHRgXGBoaICghGCAnHBgVITEnJSkrLi46GB8zODMsNygtLiwBCgoKDg0OGxAQGzQkICYwLCw0LCwvLywsLCwsLCwsLCwsLCwsLCwsLCwsLCwsLDQsLCwsLywsLCwsLCwsLDQsLP/AABEIAN4A4wMBEQACEQEDEQH/xAAbAAEAAwADAQAAAAAAAAAAAAAABQYHAgMEAf/EAE0QAAEDAgEIBQcJBQYEBwAAAAEAAgMEESEFBgcSMUFRcRMiYYGRMkJScpKhsRQXI2KCosHC0jNDc7LRFiQ0U1TwNWOTsxVVdIPD4eL/xAAZAQEAAwEBAAAAAAAAAAAAAAAAAwQFAgH/xAA2EQACAgECAgcHBAICAwEAAAAAAQIDEQQSITETFCJRYXGBMkGRobHR8AUjwfEz4UJSNFOCFf/aAAwDAQACEQMRAD8A3FAEAQBAEB11E7Y2lz3Na0bXOIAHMlepNvCPG0uLKdljSRTRXELXTu4jqM9oi57gVcr0M5e1wK89TFcuJVps/K+ocWwNDeyKMyO7yb/AK0tHTBZl83ggeoslwj8jiMjZXqMXGcD682oPZ1vwXvS6aHLHwGy6XPPxOXzdVzsXOi+1I8/lK867SuWfgOrWM4v0bVg2GA8nu/Fq969V4jq0/A8FVmPXM/cFw+o5jvde/uXcdXS/ecuixe4gqulkiOrIx8Z4Pa5p7r7VYjJS4p5ImmuYpIQ9waZGR385+tbv1QSPBeSeFnGQlktVNo8qZGh8ctM9p2ObI4g94aqr1sIvDT+BOtNJ8U0dnzZ1npwe2/8AQvOvVeP56jqs/AfNnWenB7b/ANCdeq8fz1HVZ+A+bOs9OD23/oTr1Xj+eo6rPwHzZ1npwe2/9Cdeq8fz1HVZ+A+bOs9OD23/AKE69V3P89R1WfgPmzrPTg9t/wChOvVeP56jqs/AfNnWenB7b/0J16rx/PUdVn4D5s6z04Pbf+hOvVeP56jqs/AfNnWenB7b/wBCdeq8fz1HVZ+A+bOs9OD23/oTr1Xj+eo6rPwHzZ1npwe2/wDQnXqvH89R1WfgPmzrPTg9t/6E69V4/nqOqz8B82dZ6cHtv/QnXqvH89R1Wfgffm0q/Tg9t/6E69V4/nqOqz8DXVkGgEAQBAU3OrP2KmJjhAllGBx6jT9Yjaewd5CuUaOU+MuCK9uoUeC4spVPk2vys8PeSY74PfdsbfUaNvcOZV1zp06wufz9Sso2XPL/ANF2yLo7pobGW87/AK2De5g/ElUrNbZL2eBZhpornxLbTwNjaGsa1rRsDQAPAKo228snSS5HYvD0IAgCA654WvBa9rXNO0OAIPMFeptcUeNZ5lUyzo8pZrmMGB/FmLe9hw8LK3XrbI8+JBPTQly4FIq8kV+SnGSNx1N747lh/iMOzvHIq7GynULa+fz9Cs4WUvKLjmtpAiqCI5wIpTgDfqOPYT5J7D4lU79HKHGPFfMsVahS4S4MuqpFkIAgCAIAgCAIAgCAIAgCAIAgPjnAAkmwGJJQGW5458PncaejLtQnVL231pCcNVlsQO3aeW3V0+kUFvs/rzKNt7l2YEhmjo8awNlqwHO2iHa1vr+kezZzUWo1rfZr+J3VpkuMvgaE1oAAAsBgAFnls+oAgCAIAgCAIDyy5RhZ5Usbeb2j4ldKEnyR45Je86v/ABmmOHyiA9nSM/quuin3P4Hm+PeUvOjMWKcOloiwP2mMEajvVtgw+7ltVyjVyh2bOXeVrdOpcYEZmhnpJSv+TVet0bTq6zr60RG528t945YKXUaVWLfXz+pxVe4vbL+jVI3hwBBBBFwRiCDsIO9ZTWC8ckAQBAEAQBAEBCS510zaj5M55Eus1ltR5Bc7V1QHAW84bVOtPY4b0uBE7oKW33k2oCUIAgCAIDLNIOdTp3mkpySy+q8txMjr26Nttovh2nsGOrpNOoLpJ/14lG+3c9kSy5j5ntpGiWUB1Q4cxGD5re3ie4Ybaup1Lse2PL6k1NOzi+ZblULAQBAEAQHCWVrAXOcGtGJJIAHaSdi9Sb4IN4KblrSPTxXbCDO7iOqz2jie4EdquV6GcuMuH1K09TFcuJVJs9MoVbi2AFv1YYy4jm43I54K2tLTWsy+ZA77J8I/I+DM7KVTjKXY/wCdMT7gXW8E6zRD2fkh0NsufzZ64dFk3nTwt9VrnfGy4f6hH3JnS0j7ztOiuT/Us/6bv1Lz/wDQj/1+Y6o+864dHlbTvEsE0Ou3YQXNPK2qQR2HBevW1TW2SYWmnF5iyby3mzJXwa8sTYaxgtcFpZIBuuDsO6+Le0bYK740yxF5i/iiSdTsjlrEvqQWYedDqWT5JU3bHrFo1sDE+/kng0nwOOwlT6rTqyPSQ5/UiotcHsl/Rpzq+MSCIvAkIu1pwLhxbfyrb7bFmbJbd2OBe3LOD0rk9CAIAgCAIDH8lfT5bvtHTyO7ow/V/latifY0vovmZ8e1f6mwLHNAIAgCAp2kfOQ00IhjNpZQcRtazYXdhOwd53K5o6N8tz5Ir6i3asLmyN0Y5rhjRVyt6zh9CD5rT5/M7uzmpdbqMvo4+pxpqsLe/Q0NZxbCAIAgCArOdWecNHdg+km9AHZ2vPm8tvxVmjSyt48kQ23xhw95nrY6/K774mMHfdkTOXpHxK0c06ZePzKn7lz/ADBdMh6OaeKzpiZ39vVYOTRt7yeSpW62cuEeH1LENNFc+JcIIGsaGsa1rRsDQAByAVNtt5ZYSS5HYvD0IAgCAIChaTM2OlYaqJv0jB9IB5zB53No93IK/o9RteyXL3FXUVZW5ERkWUZTonUrz/eYBrwPJxIGwE+DTzadoU1i6CzevZfMjh+7Da+a5HRkHPmopH9DVte9rcCHYSM7z5ff4r23SQsW6vh9DyF8oPEv9moZMylFURiSF4e07xuPAjaD2FZk4Sg8SRdjJSWUetcHQQBAcJZA1pcdgBJ7l6ll4BkuiuMyVz5Dujc483ub/Vy1tc9tSj4lDS8Z5NdWQXwgCA66idsbHPcbNaC5x4AC5K9SbeEeN4WWY5kuB2Vsol8gPRk67x6MbcGx9+A73FbE2tPThc/57zPindZl/iNma0AAAWAwACxjRPqAIAgCAz/PrPnoi6npj9JsfIMdTi1vF3E7uezQ02k3dufLuKl1+OzE8GaOYBktPWa1j1hESdZ18daQ7Rfht48F3qNZjs1/H7HNWnzxn+eZpkMLWNDWNDWgWAaAABwAGxZrbbyy4ljgjmvD0IAgCAIAgCA+EIDG84aR2S8oNkiHUv0kY3FpwfH7yORatmqS1FO2XPl9mZ1idVmUaRlXI1NlGFjnC+s0OjkbYOaHC4seHYcFmwtnRJpfAuShGyOTNJ6eryNUBwN2O2HHUkA81w3O943Ehaadephj+0Ump0y/OJqWbeX4q2LpI8CMHsO1p4HiOB3+IWVdTKqWGXq7FNZRLKIkCAic7Kjo6Kpdv6J4HMtIHvIUtCzbFeJHa8Qb8Cl6Haf/ABL/AFGj75P4K7+oP2V5lfSLmzSlmlwIAgKVpUyp0VK2EHrTOsfUbYu95YO8q7oa9093cVtTPEcd52aL8k9DSdKR15zrfYFwwfF32l5rbN1m3uPdNDEc95cVTLAQBAEBWs9quqEXR0kT3PeDrSNt1G9lz5R93grOmjW5ZsfoQ3OeMQRB5gZldERUVLPpAfo4zY6tvPd9bhw27dk+q1W7sQ5d5FRRjtSNBWeWwgCAIAgCAIAgCAICp6SsldPRueB14fpB6vnj2cfshW9HZtsx38PsQaiG6Ge48OifKmvTvgJxiddvqPufc7W8Qu9fXial3nGllmO3uLhlPJ8dRG6KVocx20fAg7iOKpwnKEt0SxKKksMyKvpKjI9W17CXMPkuOyRm9j7bxh7iFrxlDU14f9FCSlTPKNYyJlWOqhbNGcHbRvaRtae0LKsrdctrL8Jqayj3qM6KrpNn1aCQem5jfvBx9zSrWiWbV6kGpeK2ePRLBq0b3enK4jkGsb8Q5d695sS8DnSrsZLsqRZCAIDIdI0xqMotgafJDIh60hBJ+83wWvo0oU7n4v4GfqHus2ryNapoBGxrGizWgNA7ALD3LJbbeWX0sLB1V+UIoG60sjI28XEDuF9q9jCUniKyJSUeLIMZ8Uh/ZmaUDfHDK4eOqp+qWLnhebRD1iHu4+jOVPnvROdqmYxu4SsfH4lwsEektSzjPlxPVqK3wz8SZmyjE2IzF7eiA1i8dYW4jVvfuUChJy244kjkks+4hTn3Qf6gexJ+lT9Uu/6kfWK+8f28oP8AUt9mT9KdTu/6jrFfeSmSMtQ1Qc6B+uGmxNnCxONusAorKp1vEkdwnGfsngqM86KN7mOnAcxxa4asmBaSCMG8QVItLa1lI5d9a4ZOH9uKH/P+5L+lOqW930POnr7z2ZPzlpJyGxVEbnHY29ieQdYlcToshxlE6jbCXJksoiQ8WT8qwzl4ikDjG4teMQWkXGIPaDjswXc65QxuXM5jOMuR7VwdBAeLKGVYYDG2V4aZDqsBv1jcCwsOLh4ruNcpJuK5HMpqPM9q4OjjJGHAtIuCCCOw7UTwDIcx3mkyoYScCZIT3XLT3lg9pbGpXSUbvJmfT2LdvobAsc0COy/kdlXC6GTfi129rhscP944jepKrXXLcjiyCnHDMvzSyo/JtY6CfBjnaknAHzJR2WI7jfctS+tX1748/wA4FKqbqntZsKxzQKDpfntBAz0pC72WkfmCv/p67bfgVdW+ykTuj+n1Mn044gv9tznD3EKDVyzdIkoWK0WFVyYIAgMfyEPlGWi47BNK/uZr6vwati3sabHgjPh2rs+LNEzvzgFFAZLBz3HVjad7uJ7AMT4b1nael2zx7i3bZsjkquZmbxrD8triZS4no2O2WBxcW7NW9wG7N+N1a1Fyq/ar4d5BTXv7c+JojGAAAAADYBgs4uHkyrkmGpZqTRteN1xiO1p2tPJdwslB5izmUIyWGiEy9k1lNkqaFl9VkTgCbXNzck233JU9U3O9SfeRTio1NIidEcTTTTXaD9MdoB/dxqXXtqa8v5ZHpV2X5/wi7PooztjYebWn8FS3S7y1hH2loo4r9HGxmtidRrW3PE2GKSlKXNhRS5GaZm/8aqvWqP8AurT1P/jR/wDn6FGn/M/X6mpLKL5nOlfI0TYmVDGNbIZAx1gBrAtcbm20gt281o6G2Tk4Plgp6qCSUkWbMOsfNQwvkJLrObc7SGuc0EnebAYqtqoqNrSJ6JNwTZmkbamGeqrKfZDO9r7XOBc4nWbvZx4YHC1xpPo5RjXP3pfnmUu1GTnH3M1HNbOOOti1mdV48uMnFp/Fp3H8cFl30Sqlh8u8vVWqayiaUJIUXSP+3yd/H/NEr2j9mfl9yrqOcfMvSoloIDG8+D8myqZR6UUw7g2/iWHxWzpu3Rt80Z13Ztz5M2JjgQCNhxCxjROSAz/StkLXjFUwdaOzZO1hOB7ifBx4LQ0N2HsfvKmqrytyJXRxlv5RShrjeSHqO7W+Y7ww5tKi1lWyzK5Mk0890cP3FW0w1F5oGejG53tut+RWv0+PZb8SDVvikaRkan6OnhZ6MbG+DQFm2S3Tb8S5BYikexcHQQBAZDou61e5x/y3u8XM/qtfW8KceKM/TcbDv0wTk1ELNzYi4c3OIP8AI1efp67Dfie6t9pGmZIgEcETG7Gsa0dzQsyx7pNsuxWIpHrXB0EBB57/AOAqf4ZU+m/yx8yK7/Gyl6N8pzRQSiOkknBlJLmOjaAdRg1TrEG+APerusrjKazLHDxK2nnKMXiOePgWw5wVX/ls/wD1IP1Kp0Nf/sXwZP0s/wDo/l9yXyPWPmiD5IXQuJILHG5FiQDew2jHvUNkVGWE8ksJNrLWDLchZQ6DK1S/o5ZLyVDdWJus7GUm9rjCwK1bYb9PFZxwXPyKFcttreO/6lsrtIsMTtR1PVNfh1XsYzbsJ1n4DtsqkdFKSypLH54FiWpiuGGebKOQqvKb2Gp1Kenbi2NrhI8333HVvbC+6+wrqF1dCezi+/kjyVc7X2uCLtR0rYmNjjGqxgDWjgAqMpOTyyykksIqGjsXflAH/Uu+Llc1fKHkV9Pzl5kNnRm5Lk+X5bRXDBi9gx1AduHnRnePN+E1F8bo9HZz/PmR21Ot74fn+i5ZqZyx1ses3qyN8uO+IPEcWncVTvolVLD5d5YqtViIHSP+3yd/H/NEp9H7M/L7kWo5x8y9KiWggMk0tx/3uM8YR7nyf1WvoH+2/P7FDVLt+hf8yK3pqGndvDNQ84yWH+W/es/Ux22yX5xLVMt0EycUBKdVVTtkY5jxdr2lrhxBFiF7GTi8o8aTWGZJmXM6iymYHnBzjC7tN/o3d5t7a19SlbRuXn9yhS+js2vyGfp6bKoj7YYvaIP/AMiaXs0Z83+fAX8bceSNgWOaAQBAEBkOi3q17mn/AC3jwcz+i19bxqz4oz9NwsJTS/k0noZwMADG/subs/OPDiov0+fOHqSauPKRcMz8piopIXg3IaGP7HNADr/HvCp6ivZY0WKpboJk0oSQICDz3/wFT/DKn03+WPmRXf42V/RB/hpv4x/7casfqHtry/lkWk9l+f8ACL4qBaCAyfNT/jc38Wp/metbUf8AjLyiUKf8z82XjPDNllbFbBsrf2b/AMruLT7tqo6e91S8C1bUprxKrmJnK6nk+Q1d26p1GF3mndGT6J809oGwi1rVUKa6WH54/cr0W7XskaUs0ulK0dftMof+pd8XK7rOUPIrafnLzLoRfAqkWTMc6825KCX5ZRXawG7mjzL7cN8Z3jdy2alF8bo9HZ/f+yjbU63vh+f6PPlrOVlc7JzgNWRs4EjOBLorEHe02Nl7XQ6lNe7H3E7VZt8zV1lF4IDJNLb71cY4Qj3vk/otbQL9t+f2KGqfb9Cd0RVmtBNEdrHhw5PH9Wu8VBr44kpEull2Wi/KgWggMk0o0phrY52YF7WuB+vGbX8OjWvopbqnF+76P8ZQ1K2zyvzB5clTirywyQbHS645RtLh/IF1NdHpmvD6nMXvuz4myrGNEIAgCAx/N49BlotOAM0rO52vq/lWxb29NnwRn19m7HizWa6jZNG6ORocxwsQf94c1kxk4vKL7SawyhQZuVuTZXPoyJ4XeVE4hrrbr3sLj0h4K+76r44s4PvKqqsqeYcUTkWeB2SUNcx28Nh1x3OBx8AoHpl7pr4knTd8X8DjNnFVy4U1BMCfPqNWNo7dW93eIRUVx9ua9OI6Wb9mPxPVlqjnfk6SN/0k5is7U2OedurswvsXNcoK5NcFk9mpOtp88FWzNkq6GJ8ZoJn6z9e4c0W6rRbH1ferWoVdsk96RDTvrTW0nHZz1m7Jc3fI0flUHQVf+xfAl6Wf/Qlc38pzz6/T0zqfVtqhztbWve52DZYeKitrhDG2WTuuUpc1gp2bmRahmVpZnwvbEZJyHkYEOc/VPfgrl1sHp1FPjhFaquStba4cTSVml0p+kDNQVUfSxN+nYPbb6B7eHhvwuaTUdG9suX0K99O9ZXM7sxq2qMfQ1cMjXMHUkcPKbwcfSHE7ee3nUxrzurfoe0ueMSRxzGoJYn1pkY5gfO5zL+c0l1iF7qpxkoYfJCiLTlnvLYqhOfCL4FAZtl7MgxVUM1MwmIzMLmNF+j64JI+pgeXLZpVatSrcZ88P1/2Up0YmnHlk0pZpdCAx3PcfKMq9EPSihvz1ST3F58Fsabsafd5sz7u1bjyR3aM5zDXvhd57XsI+tGb/AAa9ea1bqlJefxPdO9tmDXFkF8ICgaX6e8EEnoyFvc5pPxYFf/T5dprwKuqXZTK7org1q7W9CNzu8lrfg4qzrnirHiQ6Zds2FY5oBAEAQGQaQozTZSbO0eV0cw5sIBH3B4rX0j307X4oz9Qttm71NcglD2tc03a4BwPEEXBWS1h4ZfTyc14ehAQOUc7aaCcU8jniQlosGEjr21cRzU8NNOcd65EUroxltZPKAlCAIAgCAIAgCAIAgCAIAgOL3gAkmwAuT2BAZDmW01eVTMdgdJMeRuGDuLm+C2NT+3Rt8kZ9Pbtz6nHL390yxr7G9KyT7Mltf3mQJV+5pseGPhy/gT7F2TYljmgEBT9KjL0N+EjD8R+KuaH/AC+jK+p9ggtD0HXqX8Axo7y4n4BT/qD4RXmRaRcWzTVmF0IAgCAoWlyg1oIpgMY3lp9WQfqa3xV/QTxJx7/4Kuqj2VI9+jLKvTUgjJ68J1D6u1h8Lt+yVHra9tme860090MdxblULAQGQaQuplRrjstE7wP/AOVr6TjRjzM+/hb8DX1kGgEAQBAEAQBAEAQBAEAQBAVbSPlXoKN7QevN9G3kfLPs3HMhWtHXvsT7uJBqJ7YeZF6Jcl6kEk5GMrtVvqsuL97i72QpdfZmSj3HGljiLl3kZpgovpIJfSa6Mn1TrN/md4KX9PnwcfU41ceKZfs263p6WCTe6Nt/WAs73grPujtscfEtVy3RTJJRnZTdKz7UNuMrB/MfwVzQr930K+p9g6NEcFqWR/pSnwa1g+Osute/3EvA50q7LfiXlUS0EAQBARec9B8opJ4rXLmHV9YYt+8ApaZ7LFI4sjui0ZDmNl35JUtc42if1JOwHY77Jx5XWvqaekhhc0Z9NmyWfcbkCsM0wgMo0wU1qiF/pxlvexx/WFrfp8uw14lDVrtJmm5LqulhikHnsa72mg/isucdsmu4uxeUmepcnQQBAEAQBAEAQBAEAQBAY3nTXOynXtihN2A9HHw4yScsCeTQtmiCoq3S8/sjOsk7bMI1ygpGwxsiYLNY0NHICyyJScpOTNCKUVhFa0oUfSULnWxie1/dfVPucT3KzopYtx3kGpWYHn0UVmvRuj3xSOA5O6w95d4LrXRxZnvR5pXmGO4uqpFkzzTBU2jp4/Se5/stt+daH6fHtSZU1b4JFkzEpOioKcWsXN1zzf1vgQq+qlutl+ciahYrRPquShAEAQBAYDnRQdBVzxWsA8lvqu6zR4EDuW/RPfWpGVZHbNo0LRnnP0rBSyn6Rg+jJ85g83m34W4FZ+so2vfHky3p7cray+KgWikaWaHXpWSgYxPF/Vf1T97UV7QTxY495W1Ucxz3Hs0Z1/S0LG360TjGeW1v3XAdy41sNtrffxOtNLMPItaqE4QBAEAQBAEAQBAEAQFH0lZz9DGaaJ30sg65HmMPwLtnK54K9o6Nz3y5L6lbUW7VtXM4aMM3Ohj+UyNs+QWYD5rOPYXYHkBxK91t+57FyX1PNNVhbmXtUC0eTK9GJoJYj57HN8QQCu65bZKXcczjui0ZpojrNWoliOGuzWt9aM2t4PPgtLXxzBS/OJT0ssSaNWWUXjINIk5qcotgZ5upCPWebk/eaPsrX0i6Onc/Mz9Q91m1eRrcEQY1rRsaA0cgLBZLeXkvpYOxeHoQBAEAQGVaXKHVnimGGuwtJHpMNwednD2Vq6CeYuPcUdVHtJkfnBkdzGQ5QprtZIGvdqfupDttwbrX5bNhCkqtTbpnzXDzRxZBpKyP9F9zKztZWM1H2bO0dZu5w9NnZxG7wKoanTOp5XItU3Kaw+ZO5XoRPDJE7Y9pbyuMD3Gx7lBXNwkpL3Eso7k0Zfo0ygaasfTydXpLsIO6SMmw/nHgtTWQU61Ne76MpaeW2e1/jNbWQXwgCAIAgCAIAgCAICtZ551somarbOncOozh9d/Adm/xIs6fTu15fIhuuUF4lJzIzafXTGqqbuj1iTrfvX8PVG/dhbja9qb1VHZDn9CtTU7Huly+prYWQXwgCAx2P+55atsHT2+zMMO4CQeC2H+5pvT6f0Z/sXev1NYyrXNghklf5LGlx7bbAO0mw71kwg5yUV7y9KSim2Zbo5o3VVc+okx6O8jj9eS9h73HuC1dZJV1KC9/D0RS08XKe5muLIL4QBAEAQBAVPSbQdLQucBjE4SDl5LvuuJ7lb0U9tuO/gQamOYZ7jxaK6sS0b4XgO6NxBacQWSYi4O6+uO5d66O2xSXv/g50zzDaQGd2Z0lG/5TSa3RtOtZpOtEeI3lvw34Yqxp9TGxbLOf1IbaXB7o/wBE7mjpAZNaKqIjk2B+xj+foH3fBV9Ro3HtQ4olq1CfCRC6TMiuhnbVxAhrrFzmjyJG2s48L2HeDxU+itUodHL8RHqYNS3ov+a+Wm1lOyUW1tjx6Lx5Q5bx2ELPvqdc3EtVT3xySyiJAgCAIAgCAIAgKPnbn/HBeKmIkl2F21jP1nsGHHgr1Gjc+1PgitbqFHhHmU/NPN2TKMzpZnOMYdeR5OLz6DT4X4DuVy++NMdsefuRXqqdjy+RslPA2NrWMaGtaAGgCwAGwBYzbbyzQSSWEdi8PQgCAyfSzSFlVFK3DXZt+tGdvg5vgtbQSzBxfu/koapYkme7SVlZ8lJSan7OcdI628gNLW25uJ+yFHo61GyWea4Heom3GOOTLVmPkT5JSta4fSP68nrG1m9wsO48VV1NvSWZXInpr2RwWBVyUIAgCAIAgOitphLG+N3kvaWnk4EH4rqMnFpo8aysGVaMakwVz4H4F7XMI+vGSfgJPFautjvqUl+JlDTPbPD/ADBriyDQKNnVo9jmvJTasUhxLfMce7yDyw7N6vUa1x4T4r5lW3TKXGPAqdFl6uyY7oZmEx7OjlxFv+W8Xw5XHYrcqar1ujz71/JArLKnhlpzWzjydrudH/dXyCz43dWNxGxwPkA4keaTfYqt9F+MPtJe/wB/3J6rKs8OBeo3hwBBBB2EG4VBrBaOSAIAgCA4veALkgAbScEBWMs5+UkFw1/TP9GPEd7/ACR4k9itV6OyfNYXiQT1EI+JnecWetTV3bfoovQYTj2PdtdywHYtGnSwr482VLL5T8EebNLNt9bLqi7Ym/tH8B6LeLj7tvPq+9VRz7zmqpzePcbdQUTIY2xxtDWNFgB/vEnaTvWJKTk9zNOMVFYR6FyehAEAQFI0s0evSMk3xyC/J92n36iu6CWLGu9FbVLMMnzMOnjq6Kn6QaxpZXW5jWLL9gD2n7IXuqbrtlj/AJI8oSnBZ9zLwqJaCAIAgCAIAgCAx3O8Giyr0w2FzJ+YOEg7yH+K2NP+7Rt9PsZ9vYtz6mwtdcXGwrHNA+oDorKOOZpZKxr2naHAEe9dRk4vKeDxxTWGUrK+jKF9zBI6I+i7rt951h4lXa9fNe0slaeli/Z4FadmjlKkN4S4jjBKR4tOqT4FWes0We180Q9DbDl8j6M7MqQYSB5t/mwW94Db+KdX08+XyY6a2PP5o7WaUakeVHTk8nj8y8f6fD3Nnq1cvAP0o1J2R047nn8yL9Ph3sPVy8DqOd+VJ8Iw4X/yoL+8h1l71bTw5/NnnTWy5fJHxuamU6s3mLwOM8psOTBcjwCdYor9n5IdDbPn8yYGYtLRxGetmc8N81vUBO5ox1nE8woet2WS21rBJ1eEFmbKzR0cmU6kMiY2KJuxrQA2Jl9pt5Tjx2uPYMLMpRohmTy/qyBRdssLgvobFkfJcdNE2KJtmt8Sd7nHeSseyyVkt0jRhFRWEe1cHQQBAEBFZxZeio4jJIcTgxg2uPAfidylpplbLCOLLFBZZS8h5SmylTZRZLckgOjFjqtOqS1jeRYw8cb71dthGicGitCUrYyTOvQ9W9aeLiGyDu6rvixe/qEOCl6HmklzRpqzC6EAQBAEAQBAEBnel+guyCcDyXGN3Jwu2/ItPtLR/T58XH1KmrjwUiy5i1/TUMDicWt6N3NnV94APeq2qhtta9fiTUS3QRPquShAEBB5yZIllbr0074ZmjCzjqP+q9uI5G1x2qemyMXiayvmRWQb4xeGUajz6rKWbo61heBg4arWvHBzS2zXD3Hir0tJVZHdX/orK+cHiZomS6+nq2dJEWPbvwFweDgcWnms6cJ1vEuBbjKM1lHtZA0bGtHIBcZZ1g7F4enRXVjIY3SSODWNFyT/ALxPYuoxcnhHkmorLMfypXz5YqmxxghgvqNOxjd8j7b/AP6A7deEIaavL5/nBGfKUrp4Rqmb2RI6OERRjtc47XO3uP8ATcsu22VktzL1dagsIk1EdhAEAQFVzqz3hpLsZaWb0AcGn653chjy2q1RpZWcXwRBbfGHBcWUTJORqrK0xmlcRHezpCMAB5kTdn4Dabnbfstr08dsefd9yrCE7nl/nka1kvJsdPE2KJoawe87yTvJ4rJnOU5bpF+MVFYRlGbP90yv0exvSPi+y6+p7+jWrd+5p8+Cf3/ko19i7HobEsc0AgCAIAgCAIAgIjOzJZqqSWJttYi7L4dZpBbjuxFu9TUWdHYpMjthvg0R+YeQJqKJ7JnsOs7XAYXHVNgDiQODd3FSaq6Nsk4nFFcoLDLOqpOEAQBAReXsgQVjNWZtyPJeMHN9U/gcFLVdOt5icTrjNcTM8p5p1uT39LTue9o8+LygOD2bx4jjZacNRVcts/n9ylKmdbzElMh6TiLNqo7/APMjtf7TD+B7lFboPfB+jO4ar/si90GW4JoTPHIDE2+s4gttbE31gLWVCdU4y2tcS1GyMluXIy3OXLs2VKhsFO09HrdRuzWO+R/AWvt2DtK1KaY6eG6XP84FGyyVstseRpGambjKKLUb1pHYyP8ASPAcGjcPxKzr73bLL5FyqpQWCbUBKEBxkkDRdxAA3k2CJZBWcr5+UcFwJOld6MXW8XeT779itV6O2fux5kEtRCPiUfKeeNbXO6Kna5gPmRXLiPrP3DlYcVehpqqlunx8ytK6djxH5Ezmzo3taSsIO/omnD7bht5DDtKhu13ur+JJXpvfP4GiRRNa0NaA1oFgAAABwAGxZzbbyy4lg5rwGQ6SYjT5QbM3zgyUesw2/I3xWvo3vp2vxXxM/ULbZu9TWoJQ9rXDY4AjkRcLJaw8Ggnk7F4AgCAIAgCAIAgCAIAgCAIAgCAgsuZqUlTd0sYa7aZGHUPNxGB+1dT1aiyHCL9CKdMJcWjOc58ufKTHRUTCIGkNa1v7xw2H1b447fKPZo01bM22c/p+f6Kdlm7sQ5fUssGRZcm0hNPCZquUWe9oBEY4AHEgbsMTicAAqztjfZ23iK+ZOoSqh2VlsrozkyvHg4TH16cfEMCs9BppcsfH/ZD0ty5/Q5f2zymcA090B/ovOq6fv+Y6e38Rx/8AFMszYD5TY8IRH97VFvFe9HpY93xyN18u/wCAZmTlGpN5jbtmlLz3Aa34I9VRD2fkv6HQWy5/NljyVoxhbYzyulPot6je/a4+IVaevk/ZWPmTR0sV7TyXPJ+TooG6kMbWN4NAF+0naT2lUpzlN5k8liMVFYSPUuToIAgM/wBL9HeGCW3kPLDyeL/Fg8Vofp8u04lTVR4Jk/mBW9LQQHe0GM/YJaPuhp71X1Udtr+PxJaJZrRYVXJggCAIAgCAIAgCAIAgCAIAgCAyzP8AztM7jS0xJZfVe5uJkde2o221t+HlcturpdNsXST5/Qo33buzEsuYmaIpGdLKAahwx36gPmDt4nu2bauq1PSPbHl9SainYsvmW5VCwEAQBAEAQBAEAQBAQGfdH0tBUN3tbrj/ANsh3wBHerGlltti/T4kV8c1sreh+svHPD6LmyD7Qsf5B4qz+oR4qXoQ6SXBo0NZxbCAIAgCAIAgCAIAgCAIAgCAzfSJnj5VLTux8mV7ffG3t4nu23tpaTTf85+n3Kd93/GJ79H2Z3QAVE7fpiOo0/uweP1iPDZxUer1O/sR5fU6oo29qXMvKoloIAgCAIAgCAIAgCAIDjKwOBacQQQeR2r1PAMi0eyGmykYXb+khPNhuD9w+K19Wt9O5eDM+js2bfQ19Y5oBAEAQBAEAQBAEAQBAEAQFE0g549ADTwO+lI67x+7B3D6xHhzsr+k02/ty5fUq337ezHmeTR3mdq6tVUN622Jh3cJHDjwG7bttbrV6nPYh6/Y509P/KRoyzi4EAQBAEAQBAEAQBAEAQBAY9nePkmVhKMBrxzd2Af4lr/FbGn/AHNPt80Z9vYtz5M2AFY5oH1AEAQBAEAQBAEAQBAEBT8/M7hSM6KIgzuHPowfOPbwHee25pdN0j3S5fUr33bFhcyvaPs0TM4VdSCW31o2ux1ze/SOvtF8Rfbt2bbGr1O1dHD+vAhopz2pGorLLwQBAEAQBAEAQBAEAQBAEAQGa6YaL/DzetGfc5v51pfp8vaj6lPVx5MueaNb01HTvvclgB9ZvVd72lU9RDbZJFiqW6CZLqEkCAIAgCAIAgCAIAgIDPXLxoqfpGtu9ztRl9gcQ46zuwBp9ysaanpZ4fIius2RyZ5mLkIV9RJLUOL2sIc8Ha9zr2B+r1TfuGxaGqu6GCjD+inTX0km5GwtFhYYBY5on1AEAQBAEAQBAEAQBAEAQBAEBVdJlMH0Eh3scx49oNPucVa0UsWrxINQs1s8OiWpLqSRh8yU25ODTbx1vFSa+OLE+9HOlfZaLwqJZCAIAgP/2Q=="/>
          <p:cNvSpPr>
            <a:spLocks noChangeAspect="1" noChangeArrowheads="1"/>
          </p:cNvSpPr>
          <p:nvPr userDrawn="1"/>
        </p:nvSpPr>
        <p:spPr bwMode="auto">
          <a:xfrm>
            <a:off x="4724400" y="-231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59405" name="Picture 13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34" y="127000"/>
            <a:ext cx="596809" cy="61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6452" y="0"/>
            <a:ext cx="664765" cy="664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38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8" r:id="rId2"/>
    <p:sldLayoutId id="2147483675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23.wmf"/><Relationship Id="rId17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5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0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22.wmf"/><Relationship Id="rId4" Type="http://schemas.openxmlformats.org/officeDocument/2006/relationships/image" Target="../media/image19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24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0.wmf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41.wmf"/><Relationship Id="rId3" Type="http://schemas.openxmlformats.org/officeDocument/2006/relationships/image" Target="../media/image7.png"/><Relationship Id="rId7" Type="http://schemas.openxmlformats.org/officeDocument/2006/relationships/image" Target="../media/image38.wmf"/><Relationship Id="rId12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40.wmf"/><Relationship Id="rId5" Type="http://schemas.openxmlformats.org/officeDocument/2006/relationships/image" Target="../media/image37.wmf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11.bin"/><Relationship Id="rId9" Type="http://schemas.openxmlformats.org/officeDocument/2006/relationships/image" Target="../media/image39.w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wmf"/><Relationship Id="rId3" Type="http://schemas.openxmlformats.org/officeDocument/2006/relationships/oleObject" Target="../embeddings/oleObject16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3.wmf"/><Relationship Id="rId11" Type="http://schemas.openxmlformats.org/officeDocument/2006/relationships/image" Target="../media/image7.png"/><Relationship Id="rId5" Type="http://schemas.openxmlformats.org/officeDocument/2006/relationships/oleObject" Target="../embeddings/oleObject17.bin"/><Relationship Id="rId10" Type="http://schemas.openxmlformats.org/officeDocument/2006/relationships/image" Target="../media/image45.wmf"/><Relationship Id="rId4" Type="http://schemas.openxmlformats.org/officeDocument/2006/relationships/image" Target="../media/image42.wmf"/><Relationship Id="rId9" Type="http://schemas.openxmlformats.org/officeDocument/2006/relationships/oleObject" Target="../embeddings/oleObject19.bin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2.bin"/><Relationship Id="rId3" Type="http://schemas.openxmlformats.org/officeDocument/2006/relationships/image" Target="../media/image7.png"/><Relationship Id="rId7" Type="http://schemas.openxmlformats.org/officeDocument/2006/relationships/image" Target="../media/image47.wmf"/><Relationship Id="rId12" Type="http://schemas.openxmlformats.org/officeDocument/2006/relationships/image" Target="../media/image4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1.bin"/><Relationship Id="rId11" Type="http://schemas.openxmlformats.org/officeDocument/2006/relationships/oleObject" Target="../embeddings/oleObject24.bin"/><Relationship Id="rId5" Type="http://schemas.openxmlformats.org/officeDocument/2006/relationships/image" Target="../media/image46.wmf"/><Relationship Id="rId10" Type="http://schemas.openxmlformats.org/officeDocument/2006/relationships/oleObject" Target="../embeddings/oleObject23.bin"/><Relationship Id="rId4" Type="http://schemas.openxmlformats.org/officeDocument/2006/relationships/oleObject" Target="../embeddings/oleObject20.bin"/><Relationship Id="rId9" Type="http://schemas.openxmlformats.org/officeDocument/2006/relationships/image" Target="../media/image48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50.w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wmf"/><Relationship Id="rId13" Type="http://schemas.openxmlformats.org/officeDocument/2006/relationships/oleObject" Target="../embeddings/oleObject31.bin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55.wmf"/><Relationship Id="rId2" Type="http://schemas.openxmlformats.org/officeDocument/2006/relationships/tags" Target="../tags/tag4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52.e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54.wmf"/><Relationship Id="rId4" Type="http://schemas.openxmlformats.org/officeDocument/2006/relationships/image" Target="../media/image7.png"/><Relationship Id="rId9" Type="http://schemas.openxmlformats.org/officeDocument/2006/relationships/oleObject" Target="../embeddings/oleObject29.bin"/><Relationship Id="rId14" Type="http://schemas.openxmlformats.org/officeDocument/2006/relationships/image" Target="../media/image56.w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13" Type="http://schemas.openxmlformats.org/officeDocument/2006/relationships/image" Target="../media/image60.wmf"/><Relationship Id="rId3" Type="http://schemas.openxmlformats.org/officeDocument/2006/relationships/oleObject" Target="../embeddings/oleObject32.bin"/><Relationship Id="rId7" Type="http://schemas.openxmlformats.org/officeDocument/2006/relationships/image" Target="../media/image61.png"/><Relationship Id="rId12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57.wmf"/><Relationship Id="rId11" Type="http://schemas.openxmlformats.org/officeDocument/2006/relationships/image" Target="../media/image59.wmf"/><Relationship Id="rId5" Type="http://schemas.openxmlformats.org/officeDocument/2006/relationships/oleObject" Target="../embeddings/oleObject33.bin"/><Relationship Id="rId10" Type="http://schemas.openxmlformats.org/officeDocument/2006/relationships/oleObject" Target="../embeddings/oleObject35.bin"/><Relationship Id="rId4" Type="http://schemas.openxmlformats.org/officeDocument/2006/relationships/image" Target="../media/image56.wmf"/><Relationship Id="rId9" Type="http://schemas.openxmlformats.org/officeDocument/2006/relationships/image" Target="../media/image58.w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38.bin"/><Relationship Id="rId2" Type="http://schemas.openxmlformats.org/officeDocument/2006/relationships/tags" Target="../tags/tag5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63.png"/><Relationship Id="rId5" Type="http://schemas.openxmlformats.org/officeDocument/2006/relationships/image" Target="../media/image62.wmf"/><Relationship Id="rId4" Type="http://schemas.openxmlformats.org/officeDocument/2006/relationships/oleObject" Target="../embeddings/oleObject37.bin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3" Type="http://schemas.openxmlformats.org/officeDocument/2006/relationships/oleObject" Target="../embeddings/oleObject39.bin"/><Relationship Id="rId7" Type="http://schemas.openxmlformats.org/officeDocument/2006/relationships/oleObject" Target="../embeddings/oleObject42.bin"/><Relationship Id="rId12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1.bin"/><Relationship Id="rId11" Type="http://schemas.openxmlformats.org/officeDocument/2006/relationships/oleObject" Target="../embeddings/oleObject46.bin"/><Relationship Id="rId5" Type="http://schemas.openxmlformats.org/officeDocument/2006/relationships/oleObject" Target="../embeddings/oleObject40.bin"/><Relationship Id="rId10" Type="http://schemas.openxmlformats.org/officeDocument/2006/relationships/oleObject" Target="../embeddings/oleObject45.bin"/><Relationship Id="rId4" Type="http://schemas.openxmlformats.org/officeDocument/2006/relationships/image" Target="../media/image64.wmf"/><Relationship Id="rId9" Type="http://schemas.openxmlformats.org/officeDocument/2006/relationships/oleObject" Target="../embeddings/oleObject44.bin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wmf"/><Relationship Id="rId13" Type="http://schemas.openxmlformats.org/officeDocument/2006/relationships/oleObject" Target="../embeddings/Microsoft_Excel_97-2003_Worksheet1.xls"/><Relationship Id="rId3" Type="http://schemas.openxmlformats.org/officeDocument/2006/relationships/oleObject" Target="../embeddings/oleObject48.bin"/><Relationship Id="rId7" Type="http://schemas.openxmlformats.org/officeDocument/2006/relationships/oleObject" Target="../embeddings/oleObject50.bin"/><Relationship Id="rId12" Type="http://schemas.openxmlformats.org/officeDocument/2006/relationships/image" Target="../media/image6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66.wmf"/><Relationship Id="rId11" Type="http://schemas.openxmlformats.org/officeDocument/2006/relationships/oleObject" Target="../embeddings/oleObject52.bin"/><Relationship Id="rId5" Type="http://schemas.openxmlformats.org/officeDocument/2006/relationships/oleObject" Target="../embeddings/oleObject49.bin"/><Relationship Id="rId10" Type="http://schemas.openxmlformats.org/officeDocument/2006/relationships/image" Target="../media/image68.wmf"/><Relationship Id="rId4" Type="http://schemas.openxmlformats.org/officeDocument/2006/relationships/image" Target="../media/image65.wmf"/><Relationship Id="rId9" Type="http://schemas.openxmlformats.org/officeDocument/2006/relationships/oleObject" Target="../embeddings/oleObject51.bin"/><Relationship Id="rId14" Type="http://schemas.openxmlformats.org/officeDocument/2006/relationships/image" Target="../media/image70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wmf"/><Relationship Id="rId13" Type="http://schemas.openxmlformats.org/officeDocument/2006/relationships/oleObject" Target="../embeddings/oleObject58.bin"/><Relationship Id="rId18" Type="http://schemas.openxmlformats.org/officeDocument/2006/relationships/image" Target="../media/image76.wmf"/><Relationship Id="rId3" Type="http://schemas.openxmlformats.org/officeDocument/2006/relationships/oleObject" Target="../embeddings/oleObject53.bin"/><Relationship Id="rId7" Type="http://schemas.openxmlformats.org/officeDocument/2006/relationships/oleObject" Target="../embeddings/oleObject55.bin"/><Relationship Id="rId12" Type="http://schemas.openxmlformats.org/officeDocument/2006/relationships/image" Target="../media/image74.wmf"/><Relationship Id="rId17" Type="http://schemas.openxmlformats.org/officeDocument/2006/relationships/oleObject" Target="../embeddings/oleObject60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5.wmf"/><Relationship Id="rId20" Type="http://schemas.openxmlformats.org/officeDocument/2006/relationships/image" Target="../media/image77.wmf"/><Relationship Id="rId1" Type="http://schemas.openxmlformats.org/officeDocument/2006/relationships/vmlDrawing" Target="../drawings/vmlDrawing14.vml"/><Relationship Id="rId6" Type="http://schemas.openxmlformats.org/officeDocument/2006/relationships/image" Target="../media/image71.wmf"/><Relationship Id="rId11" Type="http://schemas.openxmlformats.org/officeDocument/2006/relationships/oleObject" Target="../embeddings/oleObject57.bin"/><Relationship Id="rId5" Type="http://schemas.openxmlformats.org/officeDocument/2006/relationships/oleObject" Target="../embeddings/oleObject54.bin"/><Relationship Id="rId15" Type="http://schemas.openxmlformats.org/officeDocument/2006/relationships/oleObject" Target="../embeddings/oleObject59.bin"/><Relationship Id="rId10" Type="http://schemas.openxmlformats.org/officeDocument/2006/relationships/image" Target="../media/image73.emf"/><Relationship Id="rId19" Type="http://schemas.openxmlformats.org/officeDocument/2006/relationships/oleObject" Target="../embeddings/oleObject61.bin"/><Relationship Id="rId4" Type="http://schemas.openxmlformats.org/officeDocument/2006/relationships/image" Target="../media/image50.wmf"/><Relationship Id="rId9" Type="http://schemas.openxmlformats.org/officeDocument/2006/relationships/oleObject" Target="../embeddings/oleObject56.bin"/><Relationship Id="rId14" Type="http://schemas.openxmlformats.org/officeDocument/2006/relationships/image" Target="../media/image48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w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13" Type="http://schemas.openxmlformats.org/officeDocument/2006/relationships/image" Target="../media/image83.wmf"/><Relationship Id="rId18" Type="http://schemas.openxmlformats.org/officeDocument/2006/relationships/image" Target="../media/image85.wmf"/><Relationship Id="rId3" Type="http://schemas.openxmlformats.org/officeDocument/2006/relationships/image" Target="../media/image87.gif"/><Relationship Id="rId7" Type="http://schemas.openxmlformats.org/officeDocument/2006/relationships/image" Target="../media/image80.wmf"/><Relationship Id="rId12" Type="http://schemas.openxmlformats.org/officeDocument/2006/relationships/oleObject" Target="../embeddings/oleObject66.bin"/><Relationship Id="rId17" Type="http://schemas.openxmlformats.org/officeDocument/2006/relationships/oleObject" Target="../embeddings/oleObject6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7.png"/><Relationship Id="rId20" Type="http://schemas.openxmlformats.org/officeDocument/2006/relationships/image" Target="../media/image86.wmf"/><Relationship Id="rId1" Type="http://schemas.openxmlformats.org/officeDocument/2006/relationships/vmlDrawing" Target="../drawings/vmlDrawing15.vml"/><Relationship Id="rId6" Type="http://schemas.openxmlformats.org/officeDocument/2006/relationships/oleObject" Target="../embeddings/oleObject63.bin"/><Relationship Id="rId11" Type="http://schemas.openxmlformats.org/officeDocument/2006/relationships/image" Target="../media/image82.wmf"/><Relationship Id="rId5" Type="http://schemas.openxmlformats.org/officeDocument/2006/relationships/image" Target="../media/image64.wmf"/><Relationship Id="rId15" Type="http://schemas.openxmlformats.org/officeDocument/2006/relationships/image" Target="../media/image84.wmf"/><Relationship Id="rId10" Type="http://schemas.openxmlformats.org/officeDocument/2006/relationships/oleObject" Target="../embeddings/oleObject65.bin"/><Relationship Id="rId19" Type="http://schemas.openxmlformats.org/officeDocument/2006/relationships/oleObject" Target="../embeddings/oleObject69.bin"/><Relationship Id="rId4" Type="http://schemas.openxmlformats.org/officeDocument/2006/relationships/oleObject" Target="../embeddings/oleObject62.bin"/><Relationship Id="rId9" Type="http://schemas.openxmlformats.org/officeDocument/2006/relationships/image" Target="../media/image81.wmf"/><Relationship Id="rId14" Type="http://schemas.openxmlformats.org/officeDocument/2006/relationships/oleObject" Target="../embeddings/oleObject67.bin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wmf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71.bin"/><Relationship Id="rId12" Type="http://schemas.openxmlformats.org/officeDocument/2006/relationships/image" Target="../media/image9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92.jpeg"/><Relationship Id="rId11" Type="http://schemas.openxmlformats.org/officeDocument/2006/relationships/oleObject" Target="../embeddings/oleObject73.bin"/><Relationship Id="rId5" Type="http://schemas.openxmlformats.org/officeDocument/2006/relationships/image" Target="../media/image88.wmf"/><Relationship Id="rId10" Type="http://schemas.openxmlformats.org/officeDocument/2006/relationships/image" Target="../media/image90.wmf"/><Relationship Id="rId4" Type="http://schemas.openxmlformats.org/officeDocument/2006/relationships/oleObject" Target="../embeddings/oleObject70.bin"/><Relationship Id="rId9" Type="http://schemas.openxmlformats.org/officeDocument/2006/relationships/oleObject" Target="../embeddings/oleObject72.bin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6.bin"/><Relationship Id="rId3" Type="http://schemas.openxmlformats.org/officeDocument/2006/relationships/oleObject" Target="../embeddings/oleObject74.bin"/><Relationship Id="rId7" Type="http://schemas.openxmlformats.org/officeDocument/2006/relationships/image" Target="../media/image9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75.bin"/><Relationship Id="rId11" Type="http://schemas.openxmlformats.org/officeDocument/2006/relationships/image" Target="../media/image96.wmf"/><Relationship Id="rId5" Type="http://schemas.openxmlformats.org/officeDocument/2006/relationships/image" Target="../media/image97.png"/><Relationship Id="rId10" Type="http://schemas.openxmlformats.org/officeDocument/2006/relationships/oleObject" Target="../embeddings/oleObject77.bin"/><Relationship Id="rId4" Type="http://schemas.openxmlformats.org/officeDocument/2006/relationships/image" Target="../media/image93.wmf"/><Relationship Id="rId9" Type="http://schemas.openxmlformats.org/officeDocument/2006/relationships/image" Target="../media/image95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98.wmf"/><Relationship Id="rId5" Type="http://schemas.openxmlformats.org/officeDocument/2006/relationships/oleObject" Target="../embeddings/oleObject79.bin"/><Relationship Id="rId4" Type="http://schemas.openxmlformats.org/officeDocument/2006/relationships/image" Target="../media/image50.wm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wmf"/><Relationship Id="rId13" Type="http://schemas.openxmlformats.org/officeDocument/2006/relationships/oleObject" Target="../embeddings/oleObject85.bin"/><Relationship Id="rId3" Type="http://schemas.openxmlformats.org/officeDocument/2006/relationships/oleObject" Target="../embeddings/oleObject80.bin"/><Relationship Id="rId7" Type="http://schemas.openxmlformats.org/officeDocument/2006/relationships/oleObject" Target="../embeddings/oleObject82.bin"/><Relationship Id="rId12" Type="http://schemas.openxmlformats.org/officeDocument/2006/relationships/image" Target="../media/image10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00.wmf"/><Relationship Id="rId11" Type="http://schemas.openxmlformats.org/officeDocument/2006/relationships/oleObject" Target="../embeddings/oleObject84.bin"/><Relationship Id="rId5" Type="http://schemas.openxmlformats.org/officeDocument/2006/relationships/oleObject" Target="../embeddings/oleObject81.bin"/><Relationship Id="rId10" Type="http://schemas.openxmlformats.org/officeDocument/2006/relationships/image" Target="../media/image102.wmf"/><Relationship Id="rId4" Type="http://schemas.openxmlformats.org/officeDocument/2006/relationships/image" Target="../media/image99.wmf"/><Relationship Id="rId9" Type="http://schemas.openxmlformats.org/officeDocument/2006/relationships/oleObject" Target="../embeddings/oleObject83.bin"/><Relationship Id="rId14" Type="http://schemas.openxmlformats.org/officeDocument/2006/relationships/image" Target="../media/image104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wmf"/><Relationship Id="rId3" Type="http://schemas.openxmlformats.org/officeDocument/2006/relationships/oleObject" Target="../embeddings/oleObject86.bin"/><Relationship Id="rId7" Type="http://schemas.openxmlformats.org/officeDocument/2006/relationships/oleObject" Target="../embeddings/oleObject88.bin"/><Relationship Id="rId12" Type="http://schemas.openxmlformats.org/officeDocument/2006/relationships/image" Target="../media/image10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06.emf"/><Relationship Id="rId11" Type="http://schemas.openxmlformats.org/officeDocument/2006/relationships/oleObject" Target="../embeddings/oleObject90.bin"/><Relationship Id="rId5" Type="http://schemas.openxmlformats.org/officeDocument/2006/relationships/oleObject" Target="../embeddings/oleObject87.bin"/><Relationship Id="rId10" Type="http://schemas.openxmlformats.org/officeDocument/2006/relationships/image" Target="../media/image108.wmf"/><Relationship Id="rId4" Type="http://schemas.openxmlformats.org/officeDocument/2006/relationships/image" Target="../media/image105.wmf"/><Relationship Id="rId9" Type="http://schemas.openxmlformats.org/officeDocument/2006/relationships/oleObject" Target="../embeddings/oleObject89.bin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wmf"/><Relationship Id="rId13" Type="http://schemas.openxmlformats.org/officeDocument/2006/relationships/oleObject" Target="../embeddings/oleObject96.bin"/><Relationship Id="rId3" Type="http://schemas.openxmlformats.org/officeDocument/2006/relationships/oleObject" Target="../embeddings/oleObject91.bin"/><Relationship Id="rId7" Type="http://schemas.openxmlformats.org/officeDocument/2006/relationships/oleObject" Target="../embeddings/oleObject93.bin"/><Relationship Id="rId12" Type="http://schemas.openxmlformats.org/officeDocument/2006/relationships/image" Target="../media/image1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11.wmf"/><Relationship Id="rId11" Type="http://schemas.openxmlformats.org/officeDocument/2006/relationships/oleObject" Target="../embeddings/oleObject95.bin"/><Relationship Id="rId5" Type="http://schemas.openxmlformats.org/officeDocument/2006/relationships/oleObject" Target="../embeddings/oleObject92.bin"/><Relationship Id="rId10" Type="http://schemas.openxmlformats.org/officeDocument/2006/relationships/image" Target="../media/image113.wmf"/><Relationship Id="rId4" Type="http://schemas.openxmlformats.org/officeDocument/2006/relationships/image" Target="../media/image110.emf"/><Relationship Id="rId9" Type="http://schemas.openxmlformats.org/officeDocument/2006/relationships/oleObject" Target="../embeddings/oleObject94.bin"/><Relationship Id="rId14" Type="http://schemas.openxmlformats.org/officeDocument/2006/relationships/image" Target="../media/image115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17.wmf"/><Relationship Id="rId5" Type="http://schemas.openxmlformats.org/officeDocument/2006/relationships/oleObject" Target="../embeddings/oleObject98.bin"/><Relationship Id="rId4" Type="http://schemas.openxmlformats.org/officeDocument/2006/relationships/image" Target="../media/image116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0.bin"/><Relationship Id="rId3" Type="http://schemas.openxmlformats.org/officeDocument/2006/relationships/oleObject" Target="../embeddings/oleObject99.bin"/><Relationship Id="rId7" Type="http://schemas.openxmlformats.org/officeDocument/2006/relationships/image" Target="../media/image12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6" Type="http://schemas.openxmlformats.org/officeDocument/2006/relationships/hyperlink" Target="http://images.google.com/imgres?imgurl=http://www.kumc.edu/rrsnews/archives/2001/2001-1/UFano.jpg&amp;imgrefurl=http://www.kumc.edu/rrsnews/archives/2001/2001-1/UFano.htm&amp;usg=__ze06eXisdLHiri-moJ19o4Kj4Lg=&amp;h=433&amp;w=298&amp;sz=46&amp;hl=en&amp;start=1&amp;um=1&amp;tbnid=IbB8BPk6TW_o4M:&amp;tbnh=126&amp;tbnw=87&amp;prev=/images?q%3DU%2BFano%26hl%3Den%26rls%3Dcom.microsoft:en-gb:IE-SearchBox%26rlz%3D1I7ADFA_de%26um%3D1" TargetMode="External"/><Relationship Id="rId5" Type="http://schemas.openxmlformats.org/officeDocument/2006/relationships/image" Target="../media/image120.png"/><Relationship Id="rId4" Type="http://schemas.openxmlformats.org/officeDocument/2006/relationships/image" Target="../media/image118.wmf"/><Relationship Id="rId9" Type="http://schemas.openxmlformats.org/officeDocument/2006/relationships/image" Target="../media/image119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123.wmf"/><Relationship Id="rId5" Type="http://schemas.openxmlformats.org/officeDocument/2006/relationships/oleObject" Target="../embeddings/oleObject102.bin"/><Relationship Id="rId4" Type="http://schemas.openxmlformats.org/officeDocument/2006/relationships/image" Target="../media/image122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6.wmf"/><Relationship Id="rId3" Type="http://schemas.openxmlformats.org/officeDocument/2006/relationships/oleObject" Target="../embeddings/oleObject103.bin"/><Relationship Id="rId7" Type="http://schemas.openxmlformats.org/officeDocument/2006/relationships/oleObject" Target="../embeddings/oleObject105.bin"/><Relationship Id="rId12" Type="http://schemas.openxmlformats.org/officeDocument/2006/relationships/image" Target="../media/image1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25.wmf"/><Relationship Id="rId11" Type="http://schemas.openxmlformats.org/officeDocument/2006/relationships/oleObject" Target="../embeddings/oleObject107.bin"/><Relationship Id="rId5" Type="http://schemas.openxmlformats.org/officeDocument/2006/relationships/oleObject" Target="../embeddings/oleObject104.bin"/><Relationship Id="rId10" Type="http://schemas.openxmlformats.org/officeDocument/2006/relationships/image" Target="../media/image127.wmf"/><Relationship Id="rId4" Type="http://schemas.openxmlformats.org/officeDocument/2006/relationships/image" Target="../media/image124.wmf"/><Relationship Id="rId9" Type="http://schemas.openxmlformats.org/officeDocument/2006/relationships/oleObject" Target="../embeddings/oleObject106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6" Type="http://schemas.openxmlformats.org/officeDocument/2006/relationships/image" Target="../media/image130.wmf"/><Relationship Id="rId5" Type="http://schemas.openxmlformats.org/officeDocument/2006/relationships/oleObject" Target="../embeddings/oleObject109.bin"/><Relationship Id="rId4" Type="http://schemas.openxmlformats.org/officeDocument/2006/relationships/image" Target="../media/image129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7" descr="AtlasInnerDetector_22"/>
          <p:cNvPicPr>
            <a:picLocks noChangeAspect="1" noChangeArrowheads="1"/>
          </p:cNvPicPr>
          <p:nvPr/>
        </p:nvPicPr>
        <p:blipFill>
          <a:blip r:embed="rId2" cstate="print">
            <a:lum bright="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0" b="5965"/>
          <a:stretch>
            <a:fillRect/>
          </a:stretch>
        </p:blipFill>
        <p:spPr bwMode="auto">
          <a:xfrm>
            <a:off x="0" y="0"/>
            <a:ext cx="9180513" cy="659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12" descr="Logo CERN width=144,      height=14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5762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WordArt 10"/>
          <p:cNvSpPr>
            <a:spLocks noChangeArrowheads="1" noChangeShapeType="1" noTextEdit="1"/>
          </p:cNvSpPr>
          <p:nvPr/>
        </p:nvSpPr>
        <p:spPr bwMode="auto">
          <a:xfrm>
            <a:off x="4211638" y="836613"/>
            <a:ext cx="647700" cy="100012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>
              <a:buFontTx/>
              <a:buNone/>
            </a:pPr>
            <a:endParaRPr lang="fr-FR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chemeClr val="bg1"/>
              </a:solidFill>
              <a:latin typeface="Arial Black"/>
            </a:endParaRPr>
          </a:p>
        </p:txBody>
      </p:sp>
      <p:sp>
        <p:nvSpPr>
          <p:cNvPr id="19466" name="Text Box 19"/>
          <p:cNvSpPr txBox="1">
            <a:spLocks noChangeArrowheads="1"/>
          </p:cNvSpPr>
          <p:nvPr/>
        </p:nvSpPr>
        <p:spPr bwMode="auto">
          <a:xfrm>
            <a:off x="3101975" y="5516563"/>
            <a:ext cx="3048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fr-FR" sz="2000" b="1">
                <a:solidFill>
                  <a:schemeClr val="bg1"/>
                </a:solidFill>
              </a:rPr>
              <a:t>Christian Joram / CERN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08909" y="513447"/>
            <a:ext cx="6853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3600" dirty="0" smtClean="0">
                <a:solidFill>
                  <a:schemeClr val="bg1"/>
                </a:solidFill>
              </a:rPr>
              <a:t>The Basics of Particle Detection </a:t>
            </a:r>
            <a:endParaRPr lang="fr-FR" sz="3600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</p:cSld>
  <p:clrMapOvr>
    <a:masterClrMapping/>
  </p:clrMapOvr>
  <p:transition advTm="91389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Text Box 9"/>
          <p:cNvSpPr txBox="1">
            <a:spLocks noChangeArrowheads="1"/>
          </p:cNvSpPr>
          <p:nvPr/>
        </p:nvSpPr>
        <p:spPr bwMode="auto">
          <a:xfrm>
            <a:off x="785813" y="214313"/>
            <a:ext cx="5118100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2400"/>
              <a:t>Some important definitions and units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14313" y="1520776"/>
            <a:ext cx="3559175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marL="190500" indent="-1905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en-GB" altLang="fr-FR"/>
              <a:t>energy </a:t>
            </a:r>
            <a:r>
              <a:rPr lang="en-GB" altLang="fr-FR" i="1">
                <a:solidFill>
                  <a:schemeClr val="tx1"/>
                </a:solidFill>
              </a:rPr>
              <a:t>E</a:t>
            </a:r>
            <a:r>
              <a:rPr lang="en-GB" altLang="fr-FR"/>
              <a:t>: 	measure in eV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en-GB" altLang="fr-FR"/>
              <a:t>momentum </a:t>
            </a:r>
            <a:r>
              <a:rPr lang="en-GB" altLang="fr-FR" i="1">
                <a:solidFill>
                  <a:schemeClr val="tx1"/>
                </a:solidFill>
              </a:rPr>
              <a:t>p</a:t>
            </a:r>
            <a:r>
              <a:rPr lang="en-GB" altLang="fr-FR"/>
              <a:t>: 	measure in eV/c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r>
              <a:rPr lang="en-GB" altLang="fr-FR"/>
              <a:t>mass </a:t>
            </a:r>
            <a:r>
              <a:rPr lang="en-GB" altLang="fr-FR" i="1">
                <a:solidFill>
                  <a:schemeClr val="tx1"/>
                </a:solidFill>
              </a:rPr>
              <a:t>m</a:t>
            </a:r>
            <a:r>
              <a:rPr lang="en-GB" altLang="fr-FR" i="1" baseline="-25000">
                <a:solidFill>
                  <a:schemeClr val="tx1"/>
                </a:solidFill>
              </a:rPr>
              <a:t>o</a:t>
            </a:r>
            <a:r>
              <a:rPr lang="en-GB" altLang="fr-FR"/>
              <a:t>: 	measure in eV/c</a:t>
            </a:r>
            <a:r>
              <a:rPr lang="en-GB" altLang="fr-FR" baseline="30000"/>
              <a:t>2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42913" y="1031826"/>
          <a:ext cx="1828800" cy="401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9" name="Microsoft Equation 3.0" r:id="rId3" imgW="1091726" imgH="241195" progId="Equation.3">
                  <p:embed/>
                </p:oleObj>
              </mc:Choice>
              <mc:Fallback>
                <p:oleObj name="Microsoft Equation 3.0" r:id="rId3" imgW="1091726" imgH="241195" progId="Equation.3">
                  <p:embed/>
                  <p:pic>
                    <p:nvPicPr>
                      <p:cNvPr id="0" name="Picture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913" y="1031826"/>
                        <a:ext cx="1828800" cy="401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6" name="Text Box 13"/>
          <p:cNvSpPr txBox="1">
            <a:spLocks noChangeArrowheads="1"/>
          </p:cNvSpPr>
          <p:nvPr/>
        </p:nvSpPr>
        <p:spPr bwMode="auto">
          <a:xfrm>
            <a:off x="214313" y="2674938"/>
            <a:ext cx="4621212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>
                <a:solidFill>
                  <a:srgbClr val="FF3300"/>
                </a:solidFill>
              </a:rPr>
              <a:t>1 eV is a tiny portion of energy.</a:t>
            </a:r>
            <a:r>
              <a:rPr lang="en-GB" altLang="fr-FR"/>
              <a:t> 1 eV = 1.6·10</a:t>
            </a:r>
            <a:r>
              <a:rPr lang="en-GB" altLang="fr-FR" baseline="30000"/>
              <a:t>-19</a:t>
            </a:r>
            <a:r>
              <a:rPr lang="en-GB" altLang="fr-FR"/>
              <a:t> J</a:t>
            </a:r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06388" y="3225800"/>
          <a:ext cx="642937" cy="541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0" name="Clip" r:id="rId5" imgW="643095" imgH="541698" progId="">
                  <p:embed/>
                </p:oleObj>
              </mc:Choice>
              <mc:Fallback>
                <p:oleObj name="Clip" r:id="rId5" imgW="643095" imgH="541698" progId="">
                  <p:embed/>
                  <p:pic>
                    <p:nvPicPr>
                      <p:cNvPr id="0" name="Picture 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6388" y="3225800"/>
                        <a:ext cx="642937" cy="5413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7" name="Text Box 15"/>
          <p:cNvSpPr txBox="1">
            <a:spLocks noChangeArrowheads="1"/>
          </p:cNvSpPr>
          <p:nvPr/>
        </p:nvSpPr>
        <p:spPr bwMode="auto">
          <a:xfrm>
            <a:off x="1052513" y="3055938"/>
            <a:ext cx="4046537" cy="900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i="1">
                <a:solidFill>
                  <a:schemeClr val="tx1"/>
                </a:solidFill>
              </a:rPr>
              <a:t>m</a:t>
            </a:r>
            <a:r>
              <a:rPr lang="en-GB" altLang="fr-FR" i="1" baseline="-25000">
                <a:solidFill>
                  <a:schemeClr val="tx1"/>
                </a:solidFill>
              </a:rPr>
              <a:t>bee</a:t>
            </a:r>
            <a:r>
              <a:rPr lang="en-GB" altLang="fr-FR"/>
              <a:t> = 1g = 5.8·10</a:t>
            </a:r>
            <a:r>
              <a:rPr lang="en-GB" altLang="fr-FR" baseline="30000"/>
              <a:t>32</a:t>
            </a:r>
            <a:r>
              <a:rPr lang="en-GB" altLang="fr-FR"/>
              <a:t> eV/c</a:t>
            </a:r>
            <a:r>
              <a:rPr lang="en-GB" altLang="fr-FR" baseline="30000"/>
              <a:t>2</a:t>
            </a:r>
            <a:r>
              <a:rPr lang="en-GB" altLang="fr-FR"/>
              <a:t>        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i="1">
                <a:solidFill>
                  <a:schemeClr val="tx1"/>
                </a:solidFill>
              </a:rPr>
              <a:t>v</a:t>
            </a:r>
            <a:r>
              <a:rPr lang="en-GB" altLang="fr-FR" i="1" baseline="-25000">
                <a:solidFill>
                  <a:schemeClr val="tx1"/>
                </a:solidFill>
              </a:rPr>
              <a:t>bee</a:t>
            </a:r>
            <a:r>
              <a:rPr lang="en-GB" altLang="fr-FR"/>
              <a:t>= 1m/s  </a:t>
            </a:r>
            <a:r>
              <a:rPr lang="en-GB" altLang="fr-FR">
                <a:sym typeface="Symbol" pitchFamily="18" charset="2"/>
              </a:rPr>
              <a:t> </a:t>
            </a:r>
            <a:r>
              <a:rPr lang="en-GB" altLang="fr-FR" i="1">
                <a:solidFill>
                  <a:schemeClr val="tx1"/>
                </a:solidFill>
                <a:sym typeface="Symbol" pitchFamily="18" charset="2"/>
              </a:rPr>
              <a:t>E</a:t>
            </a:r>
            <a:r>
              <a:rPr lang="en-GB" altLang="fr-FR" i="1" baseline="-25000">
                <a:solidFill>
                  <a:schemeClr val="tx1"/>
                </a:solidFill>
                <a:sym typeface="Symbol" pitchFamily="18" charset="2"/>
              </a:rPr>
              <a:t>bee</a:t>
            </a:r>
            <a:r>
              <a:rPr lang="en-GB" altLang="fr-FR">
                <a:sym typeface="Symbol" pitchFamily="18" charset="2"/>
              </a:rPr>
              <a:t> = 10</a:t>
            </a:r>
            <a:r>
              <a:rPr lang="en-GB" altLang="fr-FR" baseline="30000">
                <a:sym typeface="Symbol" pitchFamily="18" charset="2"/>
              </a:rPr>
              <a:t>-3</a:t>
            </a:r>
            <a:r>
              <a:rPr lang="en-GB" altLang="fr-FR">
                <a:sym typeface="Symbol" pitchFamily="18" charset="2"/>
              </a:rPr>
              <a:t> J = 6.25</a:t>
            </a:r>
            <a:r>
              <a:rPr lang="en-GB" altLang="fr-FR"/>
              <a:t>·10</a:t>
            </a:r>
            <a:r>
              <a:rPr lang="en-GB" altLang="fr-FR" baseline="30000"/>
              <a:t>15</a:t>
            </a:r>
            <a:r>
              <a:rPr lang="en-GB" altLang="fr-FR"/>
              <a:t> eV 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i="1">
                <a:solidFill>
                  <a:schemeClr val="tx1"/>
                </a:solidFill>
              </a:rPr>
              <a:t>E</a:t>
            </a:r>
            <a:r>
              <a:rPr lang="en-GB" altLang="fr-FR" i="1" baseline="-25000">
                <a:solidFill>
                  <a:schemeClr val="tx1"/>
                </a:solidFill>
              </a:rPr>
              <a:t>LHC</a:t>
            </a:r>
            <a:r>
              <a:rPr lang="en-GB" altLang="fr-FR"/>
              <a:t> = 14·10</a:t>
            </a:r>
            <a:r>
              <a:rPr lang="en-GB" altLang="fr-FR" baseline="30000"/>
              <a:t>12</a:t>
            </a:r>
            <a:r>
              <a:rPr lang="en-GB" altLang="fr-FR"/>
              <a:t> eV </a:t>
            </a:r>
          </a:p>
        </p:txBody>
      </p:sp>
      <p:sp>
        <p:nvSpPr>
          <p:cNvPr id="1038" name="Line 28"/>
          <p:cNvSpPr>
            <a:spLocks noChangeShapeType="1"/>
          </p:cNvSpPr>
          <p:nvPr/>
        </p:nvSpPr>
        <p:spPr bwMode="auto">
          <a:xfrm>
            <a:off x="949325" y="3513138"/>
            <a:ext cx="0" cy="3048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039" name="Text Box 51"/>
          <p:cNvSpPr txBox="1">
            <a:spLocks noChangeArrowheads="1"/>
          </p:cNvSpPr>
          <p:nvPr/>
        </p:nvSpPr>
        <p:spPr bwMode="auto">
          <a:xfrm>
            <a:off x="306388" y="4283075"/>
            <a:ext cx="7270750" cy="207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>
                <a:solidFill>
                  <a:srgbClr val="FF3300"/>
                </a:solidFill>
              </a:rPr>
              <a:t>To rehabilitate LHC…</a:t>
            </a:r>
            <a:endParaRPr lang="en-GB" altLang="fr-FR"/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/>
              <a:t>Total stored beam energy: </a:t>
            </a:r>
            <a:r>
              <a:rPr lang="en-GB" altLang="fr-FR" i="1">
                <a:solidFill>
                  <a:schemeClr val="tx1"/>
                </a:solidFill>
              </a:rPr>
              <a:t>E</a:t>
            </a:r>
            <a:r>
              <a:rPr lang="en-GB" altLang="fr-FR" i="1" baseline="-25000">
                <a:solidFill>
                  <a:schemeClr val="tx1"/>
                </a:solidFill>
              </a:rPr>
              <a:t>total</a:t>
            </a:r>
            <a:r>
              <a:rPr lang="en-GB" altLang="fr-FR"/>
              <a:t>  = 10</a:t>
            </a:r>
            <a:r>
              <a:rPr lang="en-GB" altLang="fr-FR" baseline="30000"/>
              <a:t>14 </a:t>
            </a:r>
            <a:r>
              <a:rPr lang="en-GB" altLang="fr-FR"/>
              <a:t>protons · 7·10</a:t>
            </a:r>
            <a:r>
              <a:rPr lang="en-GB" altLang="fr-FR" baseline="30000"/>
              <a:t>12 </a:t>
            </a:r>
            <a:r>
              <a:rPr lang="en-GB" altLang="fr-FR"/>
              <a:t>eV </a:t>
            </a:r>
            <a:r>
              <a:rPr lang="en-GB" altLang="fr-FR">
                <a:sym typeface="Symbol" pitchFamily="18" charset="2"/>
              </a:rPr>
              <a:t></a:t>
            </a:r>
            <a:r>
              <a:rPr lang="en-GB" altLang="fr-FR"/>
              <a:t> 7·10</a:t>
            </a:r>
            <a:r>
              <a:rPr lang="en-GB" altLang="fr-FR" baseline="30000"/>
              <a:t>26 </a:t>
            </a:r>
            <a:r>
              <a:rPr lang="en-GB" altLang="fr-FR"/>
              <a:t>eV</a:t>
            </a:r>
            <a:r>
              <a:rPr lang="en-GB" altLang="fr-FR" baseline="30000"/>
              <a:t> </a:t>
            </a:r>
            <a:r>
              <a:rPr lang="en-GB" altLang="fr-FR">
                <a:sym typeface="Symbol" pitchFamily="18" charset="2"/>
              </a:rPr>
              <a:t></a:t>
            </a:r>
            <a:r>
              <a:rPr lang="en-GB" altLang="fr-FR" baseline="30000"/>
              <a:t> </a:t>
            </a:r>
            <a:r>
              <a:rPr lang="en-GB" altLang="fr-FR"/>
              <a:t>1·10</a:t>
            </a:r>
            <a:r>
              <a:rPr lang="en-GB" altLang="fr-FR" baseline="30000"/>
              <a:t>8 </a:t>
            </a:r>
            <a:r>
              <a:rPr lang="en-GB" altLang="fr-FR"/>
              <a:t>J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altLang="fr-FR"/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/>
              <a:t>this corresponds to a 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altLang="fr-FR"/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altLang="fr-FR"/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/>
              <a:t>Stored energy in LHC magnets ~ 1 GJ</a:t>
            </a:r>
          </a:p>
        </p:txBody>
      </p:sp>
      <p:sp>
        <p:nvSpPr>
          <p:cNvPr id="1040" name="Rectangle 53"/>
          <p:cNvSpPr>
            <a:spLocks noChangeArrowheads="1"/>
          </p:cNvSpPr>
          <p:nvPr/>
        </p:nvSpPr>
        <p:spPr bwMode="auto">
          <a:xfrm>
            <a:off x="3563938" y="5084763"/>
            <a:ext cx="1638300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i="1">
                <a:solidFill>
                  <a:schemeClr val="tx1"/>
                </a:solidFill>
              </a:rPr>
              <a:t>m</a:t>
            </a:r>
            <a:r>
              <a:rPr lang="en-GB" altLang="fr-FR" i="1" baseline="-25000">
                <a:solidFill>
                  <a:schemeClr val="tx1"/>
                </a:solidFill>
              </a:rPr>
              <a:t>truck</a:t>
            </a:r>
            <a:r>
              <a:rPr lang="en-GB" altLang="fr-FR"/>
              <a:t> = 100 T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i="1">
                <a:solidFill>
                  <a:schemeClr val="tx1"/>
                </a:solidFill>
              </a:rPr>
              <a:t>v</a:t>
            </a:r>
            <a:r>
              <a:rPr lang="en-GB" altLang="fr-FR" i="1" baseline="-25000">
                <a:solidFill>
                  <a:schemeClr val="tx1"/>
                </a:solidFill>
              </a:rPr>
              <a:t>truck</a:t>
            </a:r>
            <a:r>
              <a:rPr lang="en-GB" altLang="fr-FR" baseline="-25000"/>
              <a:t> </a:t>
            </a:r>
            <a:r>
              <a:rPr lang="en-GB" altLang="fr-FR"/>
              <a:t>= 120 km/h</a:t>
            </a: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2411413" y="5013325"/>
          <a:ext cx="1027112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" name="Clip" r:id="rId7" imgW="2285086" imgH="1780337" progId="">
                  <p:embed/>
                </p:oleObj>
              </mc:Choice>
              <mc:Fallback>
                <p:oleObj name="Clip" r:id="rId7" imgW="2285086" imgH="1780337" progId="">
                  <p:embed/>
                  <p:pic>
                    <p:nvPicPr>
                      <p:cNvPr id="0" name="Picture 1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5013325"/>
                        <a:ext cx="1027112" cy="800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4205288" y="1130300"/>
          <a:ext cx="4679950" cy="703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" name="Equation" r:id="rId9" imgW="3124200" imgH="469900" progId="Equation.3">
                  <p:embed/>
                </p:oleObj>
              </mc:Choice>
              <mc:Fallback>
                <p:oleObj name="Equation" r:id="rId9" imgW="3124200" imgH="469900" progId="Equation.3">
                  <p:embed/>
                  <p:pic>
                    <p:nvPicPr>
                      <p:cNvPr id="0" name="Picture 1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5288" y="1130300"/>
                        <a:ext cx="4679950" cy="703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4205288" y="1909763"/>
          <a:ext cx="1157287" cy="42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3" name="Equation" r:id="rId11" imgW="647700" imgH="241300" progId="Equation.3">
                  <p:embed/>
                </p:oleObj>
              </mc:Choice>
              <mc:Fallback>
                <p:oleObj name="Equation" r:id="rId11" imgW="647700" imgH="241300" progId="Equation.3">
                  <p:embed/>
                  <p:pic>
                    <p:nvPicPr>
                      <p:cNvPr id="0" name="Picture 1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5288" y="1909763"/>
                        <a:ext cx="1157287" cy="425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5640388" y="1919288"/>
          <a:ext cx="11811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4" name="Equation" r:id="rId13" imgW="660400" imgH="228600" progId="Equation.3">
                  <p:embed/>
                </p:oleObj>
              </mc:Choice>
              <mc:Fallback>
                <p:oleObj name="Equation" r:id="rId13" imgW="660400" imgH="228600" progId="Equation.3">
                  <p:embed/>
                  <p:pic>
                    <p:nvPicPr>
                      <p:cNvPr id="0" name="Picture 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40388" y="1919288"/>
                        <a:ext cx="1181100" cy="40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7358063" y="1784350"/>
          <a:ext cx="908050" cy="696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5" name="Equation" r:id="rId15" imgW="507780" imgH="393529" progId="Equation.3">
                  <p:embed/>
                </p:oleObj>
              </mc:Choice>
              <mc:Fallback>
                <p:oleObj name="Equation" r:id="rId15" imgW="507780" imgH="393529" progId="Equation.3">
                  <p:embed/>
                  <p:pic>
                    <p:nvPicPr>
                      <p:cNvPr id="0" name="Picture 1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58063" y="1784350"/>
                        <a:ext cx="908050" cy="696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41" name="Picture 21" descr="b747_0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5805488"/>
            <a:ext cx="1062037" cy="709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2" name="Rectangle 53"/>
          <p:cNvSpPr>
            <a:spLocks noChangeArrowheads="1"/>
          </p:cNvSpPr>
          <p:nvPr/>
        </p:nvSpPr>
        <p:spPr bwMode="auto">
          <a:xfrm>
            <a:off x="5867400" y="5876925"/>
            <a:ext cx="1570038" cy="60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i="1">
                <a:solidFill>
                  <a:schemeClr val="tx1"/>
                </a:solidFill>
              </a:rPr>
              <a:t>m</a:t>
            </a:r>
            <a:r>
              <a:rPr lang="en-GB" altLang="fr-FR" i="1" baseline="-25000">
                <a:solidFill>
                  <a:schemeClr val="tx1"/>
                </a:solidFill>
              </a:rPr>
              <a:t>747</a:t>
            </a:r>
            <a:r>
              <a:rPr lang="en-GB" altLang="fr-FR"/>
              <a:t> = 400 T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i="1">
                <a:solidFill>
                  <a:schemeClr val="tx1"/>
                </a:solidFill>
              </a:rPr>
              <a:t>v</a:t>
            </a:r>
            <a:r>
              <a:rPr lang="en-GB" altLang="fr-FR" i="1" baseline="-25000">
                <a:solidFill>
                  <a:schemeClr val="tx1"/>
                </a:solidFill>
              </a:rPr>
              <a:t>747</a:t>
            </a:r>
            <a:r>
              <a:rPr lang="en-GB" altLang="fr-FR" baseline="-25000"/>
              <a:t> </a:t>
            </a:r>
            <a:r>
              <a:rPr lang="en-GB" altLang="fr-FR"/>
              <a:t>= 255 km/h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7252"/>
    </mc:Choice>
    <mc:Fallback xmlns="">
      <p:transition spd="slow" advTm="227252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Line 10"/>
          <p:cNvSpPr>
            <a:spLocks noChangeShapeType="1"/>
          </p:cNvSpPr>
          <p:nvPr/>
        </p:nvSpPr>
        <p:spPr bwMode="auto">
          <a:xfrm flipH="1">
            <a:off x="6181725" y="2043113"/>
            <a:ext cx="604838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053" name="Text Box 2"/>
          <p:cNvSpPr txBox="1">
            <a:spLocks noChangeArrowheads="1"/>
          </p:cNvSpPr>
          <p:nvPr/>
        </p:nvSpPr>
        <p:spPr bwMode="auto">
          <a:xfrm>
            <a:off x="922338" y="344488"/>
            <a:ext cx="320675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800"/>
              <a:t>The concept of cross sections</a:t>
            </a:r>
          </a:p>
        </p:txBody>
      </p:sp>
      <p:sp>
        <p:nvSpPr>
          <p:cNvPr id="2054" name="Text Box 4"/>
          <p:cNvSpPr txBox="1">
            <a:spLocks noChangeArrowheads="1"/>
          </p:cNvSpPr>
          <p:nvPr/>
        </p:nvSpPr>
        <p:spPr bwMode="auto">
          <a:xfrm>
            <a:off x="357188" y="765175"/>
            <a:ext cx="5502275" cy="134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/>
              <a:t>Cross sections </a:t>
            </a:r>
            <a:r>
              <a:rPr lang="en-GB" altLang="fr-FR" b="1">
                <a:solidFill>
                  <a:srgbClr val="FF3300"/>
                </a:solidFill>
                <a:latin typeface="Symbol" pitchFamily="18" charset="2"/>
              </a:rPr>
              <a:t>s</a:t>
            </a:r>
            <a:r>
              <a:rPr lang="en-GB" altLang="fr-FR">
                <a:solidFill>
                  <a:srgbClr val="FF3300"/>
                </a:solidFill>
              </a:rPr>
              <a:t> </a:t>
            </a:r>
            <a:r>
              <a:rPr lang="en-GB" altLang="fr-FR"/>
              <a:t>or differential cross sections </a:t>
            </a:r>
            <a:r>
              <a:rPr lang="en-GB" altLang="fr-FR" b="1">
                <a:solidFill>
                  <a:srgbClr val="FF3300"/>
                </a:solidFill>
              </a:rPr>
              <a:t>d</a:t>
            </a:r>
            <a:r>
              <a:rPr lang="en-GB" altLang="fr-FR" b="1">
                <a:solidFill>
                  <a:srgbClr val="FF3300"/>
                </a:solidFill>
                <a:latin typeface="Symbol" pitchFamily="18" charset="2"/>
              </a:rPr>
              <a:t>s/</a:t>
            </a:r>
            <a:r>
              <a:rPr lang="en-GB" altLang="fr-FR" b="1">
                <a:solidFill>
                  <a:srgbClr val="FF3300"/>
                </a:solidFill>
              </a:rPr>
              <a:t>d</a:t>
            </a:r>
            <a:r>
              <a:rPr lang="en-GB" altLang="fr-FR" b="1">
                <a:solidFill>
                  <a:srgbClr val="FF3300"/>
                </a:solidFill>
                <a:latin typeface="Symbol" pitchFamily="18" charset="2"/>
              </a:rPr>
              <a:t>W </a:t>
            </a:r>
            <a:r>
              <a:rPr lang="en-GB" altLang="fr-FR"/>
              <a:t>are used to express the probability of interactions between elementary particles.  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altLang="fr-FR"/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u="sng"/>
              <a:t>Example:</a:t>
            </a:r>
            <a:r>
              <a:rPr lang="en-GB" altLang="fr-FR"/>
              <a:t> </a:t>
            </a:r>
            <a:r>
              <a:rPr lang="en-GB" altLang="fr-FR">
                <a:solidFill>
                  <a:srgbClr val="FF3300"/>
                </a:solidFill>
              </a:rPr>
              <a:t>2 colliding particle beams</a:t>
            </a:r>
            <a:endParaRPr lang="en-GB" altLang="fr-FR"/>
          </a:p>
        </p:txBody>
      </p:sp>
      <p:sp>
        <p:nvSpPr>
          <p:cNvPr id="2055" name="AutoShape 5"/>
          <p:cNvSpPr>
            <a:spLocks noChangeArrowheads="1"/>
          </p:cNvSpPr>
          <p:nvPr/>
        </p:nvSpPr>
        <p:spPr bwMode="auto">
          <a:xfrm rot="5400000">
            <a:off x="4443413" y="1319213"/>
            <a:ext cx="228600" cy="1447800"/>
          </a:xfrm>
          <a:prstGeom prst="can">
            <a:avLst>
              <a:gd name="adj" fmla="val 158333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2056" name="AutoShape 6"/>
          <p:cNvSpPr>
            <a:spLocks noChangeArrowheads="1"/>
          </p:cNvSpPr>
          <p:nvPr/>
        </p:nvSpPr>
        <p:spPr bwMode="auto">
          <a:xfrm rot="5400000">
            <a:off x="7110413" y="1319213"/>
            <a:ext cx="228600" cy="1447800"/>
          </a:xfrm>
          <a:prstGeom prst="can">
            <a:avLst>
              <a:gd name="adj" fmla="val 158333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5087938" y="2047875"/>
            <a:ext cx="5334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058" name="AutoShape 11"/>
          <p:cNvSpPr>
            <a:spLocks noChangeArrowheads="1"/>
          </p:cNvSpPr>
          <p:nvPr/>
        </p:nvSpPr>
        <p:spPr bwMode="auto">
          <a:xfrm>
            <a:off x="5573713" y="1725613"/>
            <a:ext cx="727075" cy="609600"/>
          </a:xfrm>
          <a:prstGeom prst="irregularSeal1">
            <a:avLst/>
          </a:prstGeom>
          <a:solidFill>
            <a:srgbClr val="FFFF66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2059" name="Text Box 12"/>
          <p:cNvSpPr txBox="1">
            <a:spLocks noChangeArrowheads="1"/>
          </p:cNvSpPr>
          <p:nvPr/>
        </p:nvSpPr>
        <p:spPr bwMode="auto">
          <a:xfrm>
            <a:off x="3911600" y="2335213"/>
            <a:ext cx="1044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800">
                <a:latin typeface="Symbol" pitchFamily="18" charset="2"/>
              </a:rPr>
              <a:t>F</a:t>
            </a:r>
            <a:r>
              <a:rPr lang="en-GB" altLang="fr-FR" sz="1800" baseline="-25000">
                <a:latin typeface="Symbol" pitchFamily="18" charset="2"/>
              </a:rPr>
              <a:t>1</a:t>
            </a:r>
            <a:r>
              <a:rPr lang="en-GB" altLang="fr-FR" sz="1800">
                <a:latin typeface="Symbol" pitchFamily="18" charset="2"/>
              </a:rPr>
              <a:t> </a:t>
            </a:r>
            <a:r>
              <a:rPr lang="en-GB" altLang="fr-FR" sz="1800"/>
              <a:t>= </a:t>
            </a:r>
            <a:r>
              <a:rPr lang="en-GB" altLang="fr-FR" sz="1800" i="1">
                <a:latin typeface="Times New Roman" pitchFamily="18" charset="0"/>
              </a:rPr>
              <a:t>N</a:t>
            </a:r>
            <a:r>
              <a:rPr lang="en-GB" altLang="fr-FR" sz="1800" i="1" baseline="-25000">
                <a:latin typeface="Times New Roman" pitchFamily="18" charset="0"/>
              </a:rPr>
              <a:t>1</a:t>
            </a:r>
            <a:r>
              <a:rPr lang="en-GB" altLang="fr-FR" sz="1800" i="1">
                <a:latin typeface="Times New Roman" pitchFamily="18" charset="0"/>
              </a:rPr>
              <a:t>/t</a:t>
            </a:r>
          </a:p>
        </p:txBody>
      </p:sp>
      <p:sp>
        <p:nvSpPr>
          <p:cNvPr id="2060" name="Text Box 13"/>
          <p:cNvSpPr txBox="1">
            <a:spLocks noChangeArrowheads="1"/>
          </p:cNvSpPr>
          <p:nvPr/>
        </p:nvSpPr>
        <p:spPr bwMode="auto">
          <a:xfrm>
            <a:off x="6731000" y="2335213"/>
            <a:ext cx="1044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800">
                <a:latin typeface="Symbol" pitchFamily="18" charset="2"/>
              </a:rPr>
              <a:t>F</a:t>
            </a:r>
            <a:r>
              <a:rPr lang="en-GB" altLang="fr-FR" sz="1800" baseline="-25000">
                <a:latin typeface="Symbol" pitchFamily="18" charset="2"/>
              </a:rPr>
              <a:t>2</a:t>
            </a:r>
            <a:r>
              <a:rPr lang="en-GB" altLang="fr-FR" sz="1800">
                <a:latin typeface="Symbol" pitchFamily="18" charset="2"/>
              </a:rPr>
              <a:t> </a:t>
            </a:r>
            <a:r>
              <a:rPr lang="en-GB" altLang="fr-FR" sz="1800"/>
              <a:t>= </a:t>
            </a:r>
            <a:r>
              <a:rPr lang="en-GB" altLang="fr-FR" sz="1800" i="1">
                <a:latin typeface="Times New Roman" pitchFamily="18" charset="0"/>
              </a:rPr>
              <a:t>N</a:t>
            </a:r>
            <a:r>
              <a:rPr lang="en-GB" altLang="fr-FR" sz="1800" i="1" baseline="-25000">
                <a:latin typeface="Times New Roman" pitchFamily="18" charset="0"/>
              </a:rPr>
              <a:t>2</a:t>
            </a:r>
            <a:r>
              <a:rPr lang="en-GB" altLang="fr-FR" sz="1800" i="1">
                <a:latin typeface="Times New Roman" pitchFamily="18" charset="0"/>
              </a:rPr>
              <a:t>/t</a:t>
            </a:r>
            <a:endParaRPr lang="en-GB" altLang="fr-FR" sz="1800" i="1"/>
          </a:p>
        </p:txBody>
      </p:sp>
      <p:sp>
        <p:nvSpPr>
          <p:cNvPr id="2061" name="Text Box 14"/>
          <p:cNvSpPr txBox="1">
            <a:spLocks noChangeArrowheads="1"/>
          </p:cNvSpPr>
          <p:nvPr/>
        </p:nvSpPr>
        <p:spPr bwMode="auto">
          <a:xfrm>
            <a:off x="500063" y="2214563"/>
            <a:ext cx="3162300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/>
              <a:t>What is the interaction rate </a:t>
            </a:r>
            <a:r>
              <a:rPr lang="en-GB" altLang="fr-FR" i="1"/>
              <a:t>R</a:t>
            </a:r>
            <a:r>
              <a:rPr lang="en-GB" altLang="fr-FR" i="1" baseline="-25000"/>
              <a:t>int.</a:t>
            </a:r>
            <a:r>
              <a:rPr lang="en-GB" altLang="fr-FR"/>
              <a:t> ?</a:t>
            </a:r>
          </a:p>
        </p:txBody>
      </p:sp>
      <p:sp>
        <p:nvSpPr>
          <p:cNvPr id="2062" name="Text Box 15"/>
          <p:cNvSpPr txBox="1">
            <a:spLocks noChangeArrowheads="1"/>
          </p:cNvSpPr>
          <p:nvPr/>
        </p:nvSpPr>
        <p:spPr bwMode="auto">
          <a:xfrm>
            <a:off x="7143750" y="1357313"/>
            <a:ext cx="18192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/>
              <a:t>beam spot area</a:t>
            </a:r>
            <a:r>
              <a:rPr lang="en-GB" altLang="fr-FR" sz="1800">
                <a:latin typeface="Times New Roman" pitchFamily="18" charset="0"/>
              </a:rPr>
              <a:t> </a:t>
            </a:r>
            <a:r>
              <a:rPr lang="en-GB" altLang="fr-FR" sz="1800" b="1">
                <a:latin typeface="Times New Roman" pitchFamily="18" charset="0"/>
              </a:rPr>
              <a:t>A</a:t>
            </a:r>
            <a:endParaRPr lang="en-GB" altLang="fr-FR"/>
          </a:p>
        </p:txBody>
      </p:sp>
      <p:sp>
        <p:nvSpPr>
          <p:cNvPr id="2063" name="Line 16"/>
          <p:cNvSpPr>
            <a:spLocks noChangeShapeType="1"/>
          </p:cNvSpPr>
          <p:nvPr/>
        </p:nvSpPr>
        <p:spPr bwMode="auto">
          <a:xfrm flipH="1">
            <a:off x="7770813" y="1751013"/>
            <a:ext cx="609600" cy="3175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064" name="Text Box 18"/>
          <p:cNvSpPr txBox="1">
            <a:spLocks noChangeArrowheads="1"/>
          </p:cNvSpPr>
          <p:nvPr/>
        </p:nvSpPr>
        <p:spPr bwMode="auto">
          <a:xfrm>
            <a:off x="4475162" y="2736850"/>
            <a:ext cx="3193181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800" i="1" dirty="0" err="1"/>
              <a:t>R</a:t>
            </a:r>
            <a:r>
              <a:rPr lang="en-GB" altLang="fr-FR" sz="1800" i="1" baseline="-25000" dirty="0" err="1"/>
              <a:t>int</a:t>
            </a:r>
            <a:r>
              <a:rPr lang="en-GB" altLang="fr-FR" sz="1800" i="1" dirty="0"/>
              <a:t> </a:t>
            </a:r>
            <a:r>
              <a:rPr lang="en-GB" altLang="fr-FR" sz="1800" i="1" dirty="0">
                <a:sym typeface="Symbol" pitchFamily="18" charset="2"/>
              </a:rPr>
              <a:t> </a:t>
            </a:r>
            <a:r>
              <a:rPr lang="en-GB" altLang="fr-FR" sz="1800" i="1" dirty="0">
                <a:latin typeface="Symbol" pitchFamily="18" charset="2"/>
              </a:rPr>
              <a:t>N</a:t>
            </a:r>
            <a:r>
              <a:rPr lang="en-GB" altLang="fr-FR" sz="1800" i="1" baseline="-25000" dirty="0">
                <a:latin typeface="Symbol" pitchFamily="18" charset="2"/>
              </a:rPr>
              <a:t>1</a:t>
            </a:r>
            <a:r>
              <a:rPr lang="en-GB" altLang="fr-FR" sz="1800" i="1" dirty="0">
                <a:latin typeface="Symbol" pitchFamily="18" charset="2"/>
              </a:rPr>
              <a:t>N</a:t>
            </a:r>
            <a:r>
              <a:rPr lang="en-GB" altLang="fr-FR" sz="1800" i="1" baseline="-25000" dirty="0">
                <a:latin typeface="Symbol" pitchFamily="18" charset="2"/>
              </a:rPr>
              <a:t>2</a:t>
            </a:r>
            <a:r>
              <a:rPr lang="en-GB" altLang="fr-FR" sz="1800" i="1" dirty="0">
                <a:latin typeface="Symbol" pitchFamily="18" charset="2"/>
              </a:rPr>
              <a:t> / (</a:t>
            </a:r>
            <a:r>
              <a:rPr lang="en-GB" altLang="fr-FR" sz="1800" i="1" dirty="0">
                <a:latin typeface="Symbol" pitchFamily="18" charset="2"/>
                <a:sym typeface="Symbol" pitchFamily="18" charset="2"/>
              </a:rPr>
              <a:t>A </a:t>
            </a:r>
            <a:r>
              <a:rPr lang="en-GB" altLang="fr-FR" sz="1800" i="1" dirty="0">
                <a:sym typeface="Symbol" pitchFamily="18" charset="2"/>
              </a:rPr>
              <a:t>·</a:t>
            </a:r>
            <a:r>
              <a:rPr lang="en-GB" altLang="fr-FR" sz="1800" i="1" dirty="0">
                <a:latin typeface="Symbol" pitchFamily="18" charset="2"/>
                <a:sym typeface="Symbol" pitchFamily="18" charset="2"/>
              </a:rPr>
              <a:t> </a:t>
            </a:r>
            <a:r>
              <a:rPr lang="en-GB" altLang="fr-FR" sz="1800" i="1" dirty="0">
                <a:latin typeface="Times New Roman" pitchFamily="18" charset="0"/>
                <a:sym typeface="Symbol" pitchFamily="18" charset="2"/>
              </a:rPr>
              <a:t>t)</a:t>
            </a:r>
            <a:r>
              <a:rPr lang="en-GB" altLang="fr-FR" sz="1800" i="1" dirty="0">
                <a:sym typeface="Symbol" pitchFamily="18" charset="2"/>
              </a:rPr>
              <a:t>  = </a:t>
            </a:r>
            <a:r>
              <a:rPr lang="en-GB" altLang="fr-FR" sz="1800" i="1" dirty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en-GB" altLang="fr-FR" sz="1800" i="1" dirty="0">
                <a:sym typeface="Symbol" pitchFamily="18" charset="2"/>
              </a:rPr>
              <a:t> · </a:t>
            </a:r>
            <a:r>
              <a:rPr lang="en-GB" altLang="fr-FR" sz="1800" i="1" dirty="0">
                <a:latin typeface="Times New Roman" pitchFamily="18" charset="0"/>
                <a:sym typeface="Symbol" pitchFamily="18" charset="2"/>
              </a:rPr>
              <a:t>L</a:t>
            </a:r>
          </a:p>
        </p:txBody>
      </p:sp>
      <p:sp>
        <p:nvSpPr>
          <p:cNvPr id="2065" name="AutoShape 19"/>
          <p:cNvSpPr>
            <a:spLocks/>
          </p:cNvSpPr>
          <p:nvPr/>
        </p:nvSpPr>
        <p:spPr bwMode="auto">
          <a:xfrm rot="-5400000">
            <a:off x="5715793" y="2536032"/>
            <a:ext cx="138113" cy="1219200"/>
          </a:xfrm>
          <a:prstGeom prst="leftBrace">
            <a:avLst>
              <a:gd name="adj1" fmla="val 73563"/>
              <a:gd name="adj2" fmla="val 50000"/>
            </a:avLst>
          </a:prstGeom>
          <a:noFill/>
          <a:ln w="2857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2066" name="Rectangle 20"/>
          <p:cNvSpPr>
            <a:spLocks noChangeArrowheads="1"/>
          </p:cNvSpPr>
          <p:nvPr/>
        </p:nvSpPr>
        <p:spPr bwMode="auto">
          <a:xfrm>
            <a:off x="4918075" y="3214688"/>
            <a:ext cx="224472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>
                <a:sym typeface="Symbol" pitchFamily="18" charset="2"/>
              </a:rPr>
              <a:t>Luminosity</a:t>
            </a:r>
            <a:r>
              <a:rPr lang="en-GB" altLang="fr-FR" sz="1800">
                <a:latin typeface="Times New Roman" pitchFamily="18" charset="0"/>
                <a:sym typeface="Symbol" pitchFamily="18" charset="2"/>
              </a:rPr>
              <a:t> </a:t>
            </a:r>
            <a:r>
              <a:rPr lang="en-GB" altLang="fr-FR" sz="1800" i="1">
                <a:latin typeface="Times New Roman" pitchFamily="18" charset="0"/>
                <a:sym typeface="Symbol" pitchFamily="18" charset="2"/>
              </a:rPr>
              <a:t>L</a:t>
            </a:r>
            <a:r>
              <a:rPr lang="en-GB" altLang="fr-FR" sz="1800">
                <a:latin typeface="Times New Roman" pitchFamily="18" charset="0"/>
                <a:sym typeface="Symbol" pitchFamily="18" charset="2"/>
              </a:rPr>
              <a:t>  </a:t>
            </a:r>
            <a:r>
              <a:rPr lang="en-GB" altLang="fr-FR">
                <a:sym typeface="Symbol" pitchFamily="18" charset="2"/>
              </a:rPr>
              <a:t>[cm</a:t>
            </a:r>
            <a:r>
              <a:rPr lang="en-GB" altLang="fr-FR" baseline="30000">
                <a:sym typeface="Symbol" pitchFamily="18" charset="2"/>
              </a:rPr>
              <a:t>-2</a:t>
            </a:r>
            <a:r>
              <a:rPr lang="en-GB" altLang="fr-FR">
                <a:sym typeface="Symbol" pitchFamily="18" charset="2"/>
              </a:rPr>
              <a:t> s</a:t>
            </a:r>
            <a:r>
              <a:rPr lang="en-GB" altLang="fr-FR" baseline="30000">
                <a:sym typeface="Symbol" pitchFamily="18" charset="2"/>
              </a:rPr>
              <a:t>-1</a:t>
            </a:r>
            <a:r>
              <a:rPr lang="en-GB" altLang="fr-FR">
                <a:sym typeface="Symbol" pitchFamily="18" charset="2"/>
              </a:rPr>
              <a:t>]</a:t>
            </a:r>
            <a:endParaRPr lang="en-GB" altLang="fr-FR" sz="1800">
              <a:latin typeface="Times New Roman" pitchFamily="18" charset="0"/>
              <a:sym typeface="Symbol" pitchFamily="18" charset="2"/>
            </a:endParaRPr>
          </a:p>
        </p:txBody>
      </p:sp>
      <p:sp>
        <p:nvSpPr>
          <p:cNvPr id="2067" name="Rectangle 21"/>
          <p:cNvSpPr>
            <a:spLocks noChangeArrowheads="1"/>
          </p:cNvSpPr>
          <p:nvPr/>
        </p:nvSpPr>
        <p:spPr bwMode="auto">
          <a:xfrm>
            <a:off x="285750" y="3643313"/>
            <a:ext cx="3044825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u="sng"/>
              <a:t>Example:</a:t>
            </a:r>
            <a:r>
              <a:rPr lang="en-GB" altLang="fr-FR"/>
              <a:t> </a:t>
            </a:r>
            <a:r>
              <a:rPr lang="en-GB" altLang="fr-FR">
                <a:solidFill>
                  <a:srgbClr val="FF3300"/>
                </a:solidFill>
              </a:rPr>
              <a:t>Scattering from target</a:t>
            </a:r>
          </a:p>
        </p:txBody>
      </p:sp>
      <p:sp>
        <p:nvSpPr>
          <p:cNvPr id="2068" name="AutoShape 24"/>
          <p:cNvSpPr>
            <a:spLocks noChangeArrowheads="1"/>
          </p:cNvSpPr>
          <p:nvPr/>
        </p:nvSpPr>
        <p:spPr bwMode="auto">
          <a:xfrm rot="5967740">
            <a:off x="1052513" y="4465638"/>
            <a:ext cx="228600" cy="1447800"/>
          </a:xfrm>
          <a:prstGeom prst="can">
            <a:avLst>
              <a:gd name="adj" fmla="val 75677"/>
            </a:avLst>
          </a:prstGeom>
          <a:solidFill>
            <a:schemeClr val="accent1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2069" name="AutoShape 23"/>
          <p:cNvSpPr>
            <a:spLocks noChangeArrowheads="1"/>
          </p:cNvSpPr>
          <p:nvPr/>
        </p:nvSpPr>
        <p:spPr bwMode="auto">
          <a:xfrm>
            <a:off x="1509713" y="4313238"/>
            <a:ext cx="685800" cy="1828800"/>
          </a:xfrm>
          <a:prstGeom prst="cube">
            <a:avLst>
              <a:gd name="adj" fmla="val 76389"/>
            </a:avLst>
          </a:prstGeom>
          <a:solidFill>
            <a:srgbClr val="00CA00">
              <a:alpha val="50195"/>
            </a:srgbClr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2070" name="AutoShape 25"/>
          <p:cNvSpPr>
            <a:spLocks noChangeArrowheads="1"/>
          </p:cNvSpPr>
          <p:nvPr/>
        </p:nvSpPr>
        <p:spPr bwMode="auto">
          <a:xfrm rot="5967740">
            <a:off x="2500313" y="4694238"/>
            <a:ext cx="228600" cy="1447800"/>
          </a:xfrm>
          <a:prstGeom prst="can">
            <a:avLst>
              <a:gd name="adj" fmla="val 75677"/>
            </a:avLst>
          </a:prstGeom>
          <a:solidFill>
            <a:schemeClr val="folHlink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2071" name="Freeform 26"/>
          <p:cNvSpPr>
            <a:spLocks/>
          </p:cNvSpPr>
          <p:nvPr/>
        </p:nvSpPr>
        <p:spPr bwMode="auto">
          <a:xfrm rot="-458895">
            <a:off x="3225800" y="5507038"/>
            <a:ext cx="417513" cy="142875"/>
          </a:xfrm>
          <a:custGeom>
            <a:avLst/>
            <a:gdLst>
              <a:gd name="T0" fmla="*/ 0 w 532"/>
              <a:gd name="T1" fmla="*/ 0 h 90"/>
              <a:gd name="T2" fmla="*/ 327663679 w 532"/>
              <a:gd name="T3" fmla="*/ 226814085 h 90"/>
              <a:gd name="T4" fmla="*/ 0 60000 65536"/>
              <a:gd name="T5" fmla="*/ 0 60000 65536"/>
              <a:gd name="T6" fmla="*/ 0 w 532"/>
              <a:gd name="T7" fmla="*/ 0 h 90"/>
              <a:gd name="T8" fmla="*/ 532 w 532"/>
              <a:gd name="T9" fmla="*/ 90 h 9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32" h="90">
                <a:moveTo>
                  <a:pt x="0" y="0"/>
                </a:moveTo>
                <a:lnTo>
                  <a:pt x="532" y="90"/>
                </a:lnTo>
              </a:path>
            </a:pathLst>
          </a:custGeom>
          <a:noFill/>
          <a:ln w="57150" cap="flat" cmpd="sng">
            <a:solidFill>
              <a:srgbClr val="FF33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072" name="Rectangle 27"/>
          <p:cNvSpPr>
            <a:spLocks noChangeArrowheads="1"/>
          </p:cNvSpPr>
          <p:nvPr/>
        </p:nvSpPr>
        <p:spPr bwMode="auto">
          <a:xfrm rot="-2901987">
            <a:off x="3173413" y="4316412"/>
            <a:ext cx="228600" cy="200025"/>
          </a:xfrm>
          <a:prstGeom prst="rect">
            <a:avLst/>
          </a:prstGeom>
          <a:solidFill>
            <a:schemeClr val="hlink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2073" name="Freeform 28"/>
          <p:cNvSpPr>
            <a:spLocks/>
          </p:cNvSpPr>
          <p:nvPr/>
        </p:nvSpPr>
        <p:spPr bwMode="auto">
          <a:xfrm>
            <a:off x="1890713" y="4560888"/>
            <a:ext cx="1403350" cy="744537"/>
          </a:xfrm>
          <a:custGeom>
            <a:avLst/>
            <a:gdLst>
              <a:gd name="T0" fmla="*/ 0 w 884"/>
              <a:gd name="T1" fmla="*/ 1181951783 h 469"/>
              <a:gd name="T2" fmla="*/ 2147483647 w 884"/>
              <a:gd name="T3" fmla="*/ 0 h 469"/>
              <a:gd name="T4" fmla="*/ 0 60000 65536"/>
              <a:gd name="T5" fmla="*/ 0 60000 65536"/>
              <a:gd name="T6" fmla="*/ 0 w 884"/>
              <a:gd name="T7" fmla="*/ 0 h 469"/>
              <a:gd name="T8" fmla="*/ 884 w 884"/>
              <a:gd name="T9" fmla="*/ 469 h 469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84" h="469">
                <a:moveTo>
                  <a:pt x="0" y="469"/>
                </a:moveTo>
                <a:lnTo>
                  <a:pt x="884" y="0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074" name="Freeform 29"/>
          <p:cNvSpPr>
            <a:spLocks/>
          </p:cNvSpPr>
          <p:nvPr/>
        </p:nvSpPr>
        <p:spPr bwMode="auto">
          <a:xfrm>
            <a:off x="1890713" y="4440238"/>
            <a:ext cx="1257300" cy="863600"/>
          </a:xfrm>
          <a:custGeom>
            <a:avLst/>
            <a:gdLst>
              <a:gd name="T0" fmla="*/ 0 w 792"/>
              <a:gd name="T1" fmla="*/ 1370964782 h 544"/>
              <a:gd name="T2" fmla="*/ 1995963928 w 792"/>
              <a:gd name="T3" fmla="*/ 0 h 544"/>
              <a:gd name="T4" fmla="*/ 0 60000 65536"/>
              <a:gd name="T5" fmla="*/ 0 60000 65536"/>
              <a:gd name="T6" fmla="*/ 0 w 792"/>
              <a:gd name="T7" fmla="*/ 0 h 544"/>
              <a:gd name="T8" fmla="*/ 792 w 792"/>
              <a:gd name="T9" fmla="*/ 544 h 544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92" h="544">
                <a:moveTo>
                  <a:pt x="0" y="544"/>
                </a:moveTo>
                <a:lnTo>
                  <a:pt x="792" y="0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075" name="Freeform 30"/>
          <p:cNvSpPr>
            <a:spLocks/>
          </p:cNvSpPr>
          <p:nvPr/>
        </p:nvSpPr>
        <p:spPr bwMode="auto">
          <a:xfrm>
            <a:off x="1890713" y="4287838"/>
            <a:ext cx="1377950" cy="1017587"/>
          </a:xfrm>
          <a:custGeom>
            <a:avLst/>
            <a:gdLst>
              <a:gd name="T0" fmla="*/ 0 w 868"/>
              <a:gd name="T1" fmla="*/ 1615418350 h 641"/>
              <a:gd name="T2" fmla="*/ 2147483647 w 868"/>
              <a:gd name="T3" fmla="*/ 0 h 641"/>
              <a:gd name="T4" fmla="*/ 0 60000 65536"/>
              <a:gd name="T5" fmla="*/ 0 60000 65536"/>
              <a:gd name="T6" fmla="*/ 0 w 868"/>
              <a:gd name="T7" fmla="*/ 0 h 641"/>
              <a:gd name="T8" fmla="*/ 868 w 868"/>
              <a:gd name="T9" fmla="*/ 641 h 64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868" h="641">
                <a:moveTo>
                  <a:pt x="0" y="641"/>
                </a:moveTo>
                <a:lnTo>
                  <a:pt x="868" y="0"/>
                </a:lnTo>
              </a:path>
            </a:pathLst>
          </a:custGeom>
          <a:noFill/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076" name="Line 31"/>
          <p:cNvSpPr>
            <a:spLocks noChangeShapeType="1"/>
          </p:cNvSpPr>
          <p:nvPr/>
        </p:nvSpPr>
        <p:spPr bwMode="auto">
          <a:xfrm>
            <a:off x="1890713" y="5303838"/>
            <a:ext cx="1377950" cy="228600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077" name="Freeform 32"/>
          <p:cNvSpPr>
            <a:spLocks/>
          </p:cNvSpPr>
          <p:nvPr/>
        </p:nvSpPr>
        <p:spPr bwMode="auto">
          <a:xfrm>
            <a:off x="2909888" y="4770438"/>
            <a:ext cx="131762" cy="736600"/>
          </a:xfrm>
          <a:custGeom>
            <a:avLst/>
            <a:gdLst>
              <a:gd name="T0" fmla="*/ 0 w 83"/>
              <a:gd name="T1" fmla="*/ 0 h 512"/>
              <a:gd name="T2" fmla="*/ 176410253 w 83"/>
              <a:gd name="T3" fmla="*/ 521583226 h 512"/>
              <a:gd name="T4" fmla="*/ 196571419 w 83"/>
              <a:gd name="T5" fmla="*/ 1059725557 h 512"/>
              <a:gd name="T6" fmla="*/ 0 60000 65536"/>
              <a:gd name="T7" fmla="*/ 0 60000 65536"/>
              <a:gd name="T8" fmla="*/ 0 60000 65536"/>
              <a:gd name="T9" fmla="*/ 0 w 83"/>
              <a:gd name="T10" fmla="*/ 0 h 512"/>
              <a:gd name="T11" fmla="*/ 83 w 83"/>
              <a:gd name="T12" fmla="*/ 512 h 51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3" h="512">
                <a:moveTo>
                  <a:pt x="0" y="0"/>
                </a:moveTo>
                <a:cubicBezTo>
                  <a:pt x="12" y="42"/>
                  <a:pt x="57" y="167"/>
                  <a:pt x="70" y="252"/>
                </a:cubicBezTo>
                <a:cubicBezTo>
                  <a:pt x="83" y="337"/>
                  <a:pt x="76" y="458"/>
                  <a:pt x="78" y="512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078" name="Text Box 33"/>
          <p:cNvSpPr txBox="1">
            <a:spLocks noChangeArrowheads="1"/>
          </p:cNvSpPr>
          <p:nvPr/>
        </p:nvSpPr>
        <p:spPr bwMode="auto">
          <a:xfrm>
            <a:off x="2990850" y="4905375"/>
            <a:ext cx="30321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800">
                <a:latin typeface="Symbol" pitchFamily="18" charset="2"/>
              </a:rPr>
              <a:t>q</a:t>
            </a:r>
            <a:endParaRPr lang="en-GB" altLang="fr-FR" sz="1800"/>
          </a:p>
        </p:txBody>
      </p:sp>
      <p:sp>
        <p:nvSpPr>
          <p:cNvPr id="2079" name="Text Box 34"/>
          <p:cNvSpPr txBox="1">
            <a:spLocks noChangeArrowheads="1"/>
          </p:cNvSpPr>
          <p:nvPr/>
        </p:nvSpPr>
        <p:spPr bwMode="auto">
          <a:xfrm>
            <a:off x="3395663" y="4124325"/>
            <a:ext cx="150812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/>
              <a:t>solid angle element </a:t>
            </a:r>
            <a:r>
              <a:rPr lang="en-GB" altLang="fr-FR" sz="1400" i="1"/>
              <a:t>d</a:t>
            </a:r>
            <a:r>
              <a:rPr lang="en-GB" altLang="fr-FR" sz="1400" i="1">
                <a:latin typeface="Symbol" pitchFamily="18" charset="2"/>
              </a:rPr>
              <a:t>W</a:t>
            </a:r>
            <a:endParaRPr lang="en-GB" altLang="fr-FR" sz="1400" i="1"/>
          </a:p>
        </p:txBody>
      </p:sp>
      <p:sp>
        <p:nvSpPr>
          <p:cNvPr id="2080" name="Text Box 35"/>
          <p:cNvSpPr txBox="1">
            <a:spLocks noChangeArrowheads="1"/>
          </p:cNvSpPr>
          <p:nvPr/>
        </p:nvSpPr>
        <p:spPr bwMode="auto">
          <a:xfrm>
            <a:off x="290513" y="5480050"/>
            <a:ext cx="112077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/>
              <a:t>incident beam</a:t>
            </a:r>
          </a:p>
        </p:txBody>
      </p:sp>
      <p:sp>
        <p:nvSpPr>
          <p:cNvPr id="2081" name="Freeform 36"/>
          <p:cNvSpPr>
            <a:spLocks/>
          </p:cNvSpPr>
          <p:nvPr/>
        </p:nvSpPr>
        <p:spPr bwMode="auto">
          <a:xfrm>
            <a:off x="576263" y="4560888"/>
            <a:ext cx="2571750" cy="774700"/>
          </a:xfrm>
          <a:custGeom>
            <a:avLst/>
            <a:gdLst>
              <a:gd name="T0" fmla="*/ 0 w 1620"/>
              <a:gd name="T1" fmla="*/ 866933930 h 488"/>
              <a:gd name="T2" fmla="*/ 2036286430 w 1620"/>
              <a:gd name="T3" fmla="*/ 1149191359 h 488"/>
              <a:gd name="T4" fmla="*/ 2147483647 w 1620"/>
              <a:gd name="T5" fmla="*/ 0 h 488"/>
              <a:gd name="T6" fmla="*/ 0 60000 65536"/>
              <a:gd name="T7" fmla="*/ 0 60000 65536"/>
              <a:gd name="T8" fmla="*/ 0 60000 65536"/>
              <a:gd name="T9" fmla="*/ 0 w 1620"/>
              <a:gd name="T10" fmla="*/ 0 h 488"/>
              <a:gd name="T11" fmla="*/ 1620 w 1620"/>
              <a:gd name="T12" fmla="*/ 488 h 4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20" h="488">
                <a:moveTo>
                  <a:pt x="0" y="344"/>
                </a:moveTo>
                <a:cubicBezTo>
                  <a:pt x="135" y="363"/>
                  <a:pt x="696" y="488"/>
                  <a:pt x="808" y="456"/>
                </a:cubicBezTo>
                <a:cubicBezTo>
                  <a:pt x="920" y="424"/>
                  <a:pt x="1451" y="99"/>
                  <a:pt x="1620" y="0"/>
                </a:cubicBezTo>
              </a:path>
            </a:pathLst>
          </a:cu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082" name="Text Box 38"/>
          <p:cNvSpPr txBox="1">
            <a:spLocks noChangeArrowheads="1"/>
          </p:cNvSpPr>
          <p:nvPr/>
        </p:nvSpPr>
        <p:spPr bwMode="auto">
          <a:xfrm>
            <a:off x="2286000" y="4073525"/>
            <a:ext cx="1120775" cy="481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/>
              <a:t>scattered beam</a:t>
            </a:r>
          </a:p>
        </p:txBody>
      </p:sp>
      <p:sp>
        <p:nvSpPr>
          <p:cNvPr id="2083" name="Rectangle 39"/>
          <p:cNvSpPr>
            <a:spLocks noChangeArrowheads="1"/>
          </p:cNvSpPr>
          <p:nvPr/>
        </p:nvSpPr>
        <p:spPr bwMode="auto">
          <a:xfrm>
            <a:off x="1128713" y="4316413"/>
            <a:ext cx="642937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/>
              <a:t>target</a:t>
            </a:r>
          </a:p>
        </p:txBody>
      </p:sp>
      <p:sp>
        <p:nvSpPr>
          <p:cNvPr id="2084" name="Text Box 40"/>
          <p:cNvSpPr txBox="1">
            <a:spLocks noChangeArrowheads="1"/>
          </p:cNvSpPr>
          <p:nvPr/>
        </p:nvSpPr>
        <p:spPr bwMode="auto">
          <a:xfrm>
            <a:off x="4572000" y="4714875"/>
            <a:ext cx="3271838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800" i="1" dirty="0" err="1">
                <a:latin typeface="Times New Roman" pitchFamily="18" charset="0"/>
              </a:rPr>
              <a:t>N</a:t>
            </a:r>
            <a:r>
              <a:rPr lang="en-GB" altLang="fr-FR" sz="1800" i="1" baseline="-25000" dirty="0" err="1">
                <a:latin typeface="Times New Roman" pitchFamily="18" charset="0"/>
              </a:rPr>
              <a:t>scat</a:t>
            </a:r>
            <a:r>
              <a:rPr lang="en-GB" altLang="fr-FR" sz="1800" i="1" dirty="0">
                <a:latin typeface="Times New Roman" pitchFamily="18" charset="0"/>
              </a:rPr>
              <a:t>(</a:t>
            </a:r>
            <a:r>
              <a:rPr lang="en-GB" altLang="fr-FR" sz="1800" i="1" dirty="0">
                <a:latin typeface="Symbol" pitchFamily="18" charset="2"/>
              </a:rPr>
              <a:t>q</a:t>
            </a:r>
            <a:r>
              <a:rPr lang="en-GB" altLang="fr-FR" sz="1800" i="1" dirty="0">
                <a:latin typeface="Times New Roman" pitchFamily="18" charset="0"/>
              </a:rPr>
              <a:t>)</a:t>
            </a:r>
            <a:r>
              <a:rPr lang="en-GB" altLang="fr-FR" sz="1800" i="1" dirty="0"/>
              <a:t> </a:t>
            </a:r>
            <a:r>
              <a:rPr lang="en-GB" altLang="fr-FR" sz="1800" i="1" dirty="0">
                <a:latin typeface="Times New Roman" pitchFamily="18" charset="0"/>
                <a:sym typeface="Symbol" pitchFamily="18" charset="2"/>
              </a:rPr>
              <a:t> </a:t>
            </a:r>
            <a:r>
              <a:rPr lang="en-GB" altLang="fr-FR" sz="1800" i="1" dirty="0" err="1">
                <a:latin typeface="Times New Roman" pitchFamily="18" charset="0"/>
              </a:rPr>
              <a:t>N</a:t>
            </a:r>
            <a:r>
              <a:rPr lang="en-GB" altLang="fr-FR" sz="1800" i="1" baseline="-25000" dirty="0" err="1">
                <a:latin typeface="Times New Roman" pitchFamily="18" charset="0"/>
              </a:rPr>
              <a:t>inc</a:t>
            </a:r>
            <a:r>
              <a:rPr lang="en-GB" altLang="fr-FR" sz="1800" i="1" dirty="0">
                <a:sym typeface="Symbol" pitchFamily="18" charset="2"/>
              </a:rPr>
              <a:t>·</a:t>
            </a:r>
            <a:r>
              <a:rPr lang="en-GB" altLang="fr-FR" sz="1800" i="1" baseline="-25000" dirty="0"/>
              <a:t> </a:t>
            </a:r>
            <a:r>
              <a:rPr lang="en-GB" altLang="fr-FR" sz="1800" i="1" dirty="0" err="1">
                <a:latin typeface="Times New Roman" pitchFamily="18" charset="0"/>
              </a:rPr>
              <a:t>n</a:t>
            </a:r>
            <a:r>
              <a:rPr lang="en-GB" altLang="fr-FR" sz="1800" i="1" baseline="-25000" dirty="0" err="1">
                <a:latin typeface="Times New Roman" pitchFamily="18" charset="0"/>
              </a:rPr>
              <a:t>A</a:t>
            </a:r>
            <a:r>
              <a:rPr lang="en-GB" altLang="fr-FR" sz="1800" i="1" baseline="-25000" dirty="0">
                <a:latin typeface="Times New Roman" pitchFamily="18" charset="0"/>
              </a:rPr>
              <a:t> </a:t>
            </a:r>
            <a:r>
              <a:rPr lang="en-GB" altLang="fr-FR" sz="1800" i="1" dirty="0">
                <a:sym typeface="Symbol" pitchFamily="18" charset="2"/>
              </a:rPr>
              <a:t>·</a:t>
            </a:r>
            <a:r>
              <a:rPr lang="en-GB" altLang="fr-FR" sz="1800" i="1" baseline="-25000" dirty="0">
                <a:latin typeface="Times New Roman" pitchFamily="18" charset="0"/>
              </a:rPr>
              <a:t> </a:t>
            </a:r>
            <a:r>
              <a:rPr lang="en-GB" altLang="fr-FR" sz="1800" i="1" dirty="0" err="1">
                <a:latin typeface="Times New Roman" pitchFamily="18" charset="0"/>
              </a:rPr>
              <a:t>d</a:t>
            </a:r>
            <a:r>
              <a:rPr lang="en-GB" altLang="fr-FR" b="1" i="1" dirty="0" err="1">
                <a:latin typeface="Symbol" pitchFamily="18" charset="2"/>
              </a:rPr>
              <a:t>W</a:t>
            </a:r>
            <a:r>
              <a:rPr lang="en-GB" altLang="fr-FR" sz="1800" i="1" baseline="-25000" dirty="0">
                <a:latin typeface="Symbol" pitchFamily="18" charset="2"/>
              </a:rPr>
              <a:t> 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800" i="1" dirty="0">
                <a:sym typeface="Symbol" pitchFamily="18" charset="2"/>
              </a:rPr>
              <a:t>            = </a:t>
            </a:r>
            <a:r>
              <a:rPr lang="en-GB" altLang="fr-FR" b="1" i="1" dirty="0">
                <a:solidFill>
                  <a:srgbClr val="FF3300"/>
                </a:solidFill>
              </a:rPr>
              <a:t>d</a:t>
            </a:r>
            <a:r>
              <a:rPr lang="en-GB" altLang="fr-FR" b="1" i="1" dirty="0">
                <a:solidFill>
                  <a:srgbClr val="FF3300"/>
                </a:solidFill>
                <a:latin typeface="Symbol" pitchFamily="18" charset="2"/>
              </a:rPr>
              <a:t>s/</a:t>
            </a:r>
            <a:r>
              <a:rPr lang="en-GB" altLang="fr-FR" b="1" i="1" dirty="0" err="1">
                <a:solidFill>
                  <a:srgbClr val="FF3300"/>
                </a:solidFill>
              </a:rPr>
              <a:t>d</a:t>
            </a:r>
            <a:r>
              <a:rPr lang="en-GB" altLang="fr-FR" b="1" i="1" dirty="0" err="1">
                <a:solidFill>
                  <a:srgbClr val="FF3300"/>
                </a:solidFill>
                <a:latin typeface="Symbol" pitchFamily="18" charset="2"/>
              </a:rPr>
              <a:t>W</a:t>
            </a:r>
            <a:r>
              <a:rPr lang="en-GB" altLang="fr-FR" b="1" i="1" dirty="0">
                <a:solidFill>
                  <a:srgbClr val="FF3300"/>
                </a:solidFill>
                <a:latin typeface="Symbol" pitchFamily="18" charset="2"/>
              </a:rPr>
              <a:t> </a:t>
            </a:r>
            <a:r>
              <a:rPr lang="en-GB" altLang="fr-FR" sz="1800" i="1" dirty="0">
                <a:latin typeface="Times New Roman" pitchFamily="18" charset="0"/>
              </a:rPr>
              <a:t>(</a:t>
            </a:r>
            <a:r>
              <a:rPr lang="en-GB" altLang="fr-FR" sz="1800" i="1" dirty="0">
                <a:latin typeface="Symbol" pitchFamily="18" charset="2"/>
              </a:rPr>
              <a:t>q</a:t>
            </a:r>
            <a:r>
              <a:rPr lang="en-GB" altLang="fr-FR" sz="1800" i="1" dirty="0">
                <a:latin typeface="Times New Roman" pitchFamily="18" charset="0"/>
              </a:rPr>
              <a:t>)</a:t>
            </a:r>
            <a:r>
              <a:rPr lang="en-GB" altLang="fr-FR" b="1" i="1" dirty="0">
                <a:solidFill>
                  <a:srgbClr val="FF3300"/>
                </a:solidFill>
                <a:latin typeface="Symbol" pitchFamily="18" charset="2"/>
              </a:rPr>
              <a:t> </a:t>
            </a:r>
            <a:r>
              <a:rPr lang="en-GB" altLang="fr-FR" sz="1800" i="1" dirty="0">
                <a:sym typeface="Symbol" pitchFamily="18" charset="2"/>
              </a:rPr>
              <a:t>·</a:t>
            </a:r>
            <a:r>
              <a:rPr lang="en-GB" altLang="fr-FR" b="1" i="1" dirty="0">
                <a:solidFill>
                  <a:srgbClr val="FF3300"/>
                </a:solidFill>
                <a:latin typeface="Symbol" pitchFamily="18" charset="2"/>
              </a:rPr>
              <a:t> </a:t>
            </a:r>
            <a:r>
              <a:rPr lang="en-GB" altLang="fr-FR" sz="1800" i="1" dirty="0" err="1">
                <a:latin typeface="Times New Roman" pitchFamily="18" charset="0"/>
              </a:rPr>
              <a:t>N</a:t>
            </a:r>
            <a:r>
              <a:rPr lang="en-GB" altLang="fr-FR" sz="1800" i="1" baseline="-25000" dirty="0" err="1">
                <a:latin typeface="Times New Roman" pitchFamily="18" charset="0"/>
              </a:rPr>
              <a:t>inc</a:t>
            </a:r>
            <a:r>
              <a:rPr lang="en-GB" altLang="fr-FR" sz="1800" i="1" dirty="0" err="1">
                <a:sym typeface="Symbol" pitchFamily="18" charset="2"/>
              </a:rPr>
              <a:t>·</a:t>
            </a:r>
            <a:r>
              <a:rPr lang="en-GB" altLang="fr-FR" sz="1800" i="1" dirty="0" err="1">
                <a:latin typeface="Times New Roman" pitchFamily="18" charset="0"/>
              </a:rPr>
              <a:t>n</a:t>
            </a:r>
            <a:r>
              <a:rPr lang="en-GB" altLang="fr-FR" sz="1800" i="1" baseline="-25000" dirty="0" err="1">
                <a:latin typeface="Times New Roman" pitchFamily="18" charset="0"/>
              </a:rPr>
              <a:t>A</a:t>
            </a:r>
            <a:r>
              <a:rPr lang="en-GB" altLang="fr-FR" sz="1800" i="1" dirty="0">
                <a:sym typeface="Symbol" pitchFamily="18" charset="2"/>
              </a:rPr>
              <a:t>·</a:t>
            </a:r>
            <a:r>
              <a:rPr lang="en-GB" altLang="fr-FR" sz="1800" i="1" baseline="-25000" dirty="0">
                <a:latin typeface="Times New Roman" pitchFamily="18" charset="0"/>
              </a:rPr>
              <a:t> </a:t>
            </a:r>
            <a:r>
              <a:rPr lang="en-GB" altLang="fr-FR" sz="1800" i="1" dirty="0" err="1">
                <a:latin typeface="Times New Roman" pitchFamily="18" charset="0"/>
              </a:rPr>
              <a:t>d</a:t>
            </a:r>
            <a:r>
              <a:rPr lang="en-GB" altLang="fr-FR" b="1" i="1" dirty="0" err="1">
                <a:latin typeface="Symbol" pitchFamily="18" charset="2"/>
              </a:rPr>
              <a:t>W</a:t>
            </a:r>
            <a:endParaRPr lang="en-GB" altLang="fr-FR" b="1" i="1" dirty="0">
              <a:latin typeface="Symbol" pitchFamily="18" charset="2"/>
            </a:endParaRPr>
          </a:p>
        </p:txBody>
      </p:sp>
      <p:sp>
        <p:nvSpPr>
          <p:cNvPr id="2085" name="Text Box 43"/>
          <p:cNvSpPr txBox="1">
            <a:spLocks noChangeArrowheads="1"/>
          </p:cNvSpPr>
          <p:nvPr/>
        </p:nvSpPr>
        <p:spPr bwMode="auto">
          <a:xfrm>
            <a:off x="1000125" y="2670263"/>
            <a:ext cx="2377254" cy="730073"/>
          </a:xfrm>
          <a:prstGeom prst="rect">
            <a:avLst/>
          </a:prstGeom>
          <a:solidFill>
            <a:srgbClr val="FFFF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 dirty="0">
                <a:solidFill>
                  <a:srgbClr val="FF3300"/>
                </a:solidFill>
                <a:latin typeface="Symbol" pitchFamily="18" charset="2"/>
                <a:sym typeface="Symbol" pitchFamily="18" charset="2"/>
              </a:rPr>
              <a:t>s</a:t>
            </a:r>
            <a:r>
              <a:rPr lang="en-GB" altLang="fr-FR" sz="1400" dirty="0"/>
              <a:t> </a:t>
            </a:r>
            <a:r>
              <a:rPr lang="en-GB" altLang="fr-FR" sz="1200" dirty="0"/>
              <a:t>has dimension area !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200" dirty="0"/>
              <a:t>Practical unit: 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200" dirty="0"/>
              <a:t>1 barn (b) = 10</a:t>
            </a:r>
            <a:r>
              <a:rPr lang="en-GB" altLang="fr-FR" sz="1200" baseline="30000" dirty="0"/>
              <a:t>-24</a:t>
            </a:r>
            <a:r>
              <a:rPr lang="en-GB" altLang="fr-FR" sz="1200" dirty="0"/>
              <a:t> </a:t>
            </a:r>
            <a:r>
              <a:rPr lang="en-GB" altLang="fr-FR" sz="1200" dirty="0" smtClean="0"/>
              <a:t>cm</a:t>
            </a:r>
            <a:r>
              <a:rPr lang="en-GB" altLang="fr-FR" sz="1200" baseline="30000" dirty="0" smtClean="0"/>
              <a:t>2</a:t>
            </a:r>
            <a:r>
              <a:rPr lang="en-GB" altLang="fr-FR" sz="1200" dirty="0" smtClean="0"/>
              <a:t> = 10</a:t>
            </a:r>
            <a:r>
              <a:rPr lang="en-GB" altLang="fr-FR" sz="1200" baseline="30000" dirty="0" smtClean="0"/>
              <a:t>-28</a:t>
            </a:r>
            <a:r>
              <a:rPr lang="en-GB" altLang="fr-FR" sz="1200" dirty="0" smtClean="0"/>
              <a:t> m</a:t>
            </a:r>
            <a:r>
              <a:rPr lang="en-GB" altLang="fr-FR" sz="1200" baseline="30000" dirty="0" smtClean="0"/>
              <a:t>2</a:t>
            </a:r>
            <a:endParaRPr lang="en-GB" altLang="fr-FR" sz="1200" baseline="30000" dirty="0"/>
          </a:p>
        </p:txBody>
      </p:sp>
      <p:sp>
        <p:nvSpPr>
          <p:cNvPr id="2086" name="Rectangle 44"/>
          <p:cNvSpPr>
            <a:spLocks noChangeArrowheads="1"/>
          </p:cNvSpPr>
          <p:nvPr/>
        </p:nvSpPr>
        <p:spPr bwMode="auto">
          <a:xfrm>
            <a:off x="2143125" y="6029325"/>
            <a:ext cx="34925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 i="1" baseline="-25000"/>
              <a:t>.</a:t>
            </a:r>
            <a:r>
              <a:rPr lang="en-GB" altLang="fr-FR" sz="1400" i="1"/>
              <a:t>n</a:t>
            </a:r>
            <a:r>
              <a:rPr lang="en-GB" altLang="fr-FR" sz="1400" i="1" baseline="-25000"/>
              <a:t>A</a:t>
            </a:r>
            <a:r>
              <a:rPr lang="en-GB" altLang="fr-FR" sz="1400" baseline="-25000"/>
              <a:t> </a:t>
            </a:r>
            <a:r>
              <a:rPr lang="en-GB" altLang="fr-FR" sz="1400"/>
              <a:t>= area density of scattering </a:t>
            </a:r>
          </a:p>
          <a:p>
            <a:pPr algn="l" eaLnBrk="1" hangingPunct="1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/>
              <a:t>centres in target</a:t>
            </a:r>
          </a:p>
        </p:txBody>
      </p:sp>
      <p:sp>
        <p:nvSpPr>
          <p:cNvPr id="2087" name="Line 45"/>
          <p:cNvSpPr>
            <a:spLocks noChangeShapeType="1"/>
          </p:cNvSpPr>
          <p:nvPr/>
        </p:nvSpPr>
        <p:spPr bwMode="auto">
          <a:xfrm flipH="1" flipV="1">
            <a:off x="1692275" y="5949950"/>
            <a:ext cx="450850" cy="315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7688" name="Text Box 40"/>
          <p:cNvSpPr txBox="1">
            <a:spLocks noChangeArrowheads="1"/>
          </p:cNvSpPr>
          <p:nvPr/>
        </p:nvSpPr>
        <p:spPr bwMode="auto">
          <a:xfrm>
            <a:off x="4911725" y="6137275"/>
            <a:ext cx="184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endParaRPr lang="en-GB"/>
          </a:p>
        </p:txBody>
      </p:sp>
      <p:graphicFrame>
        <p:nvGraphicFramePr>
          <p:cNvPr id="2050" name="Object 41"/>
          <p:cNvGraphicFramePr>
            <a:graphicFrameLocks noChangeAspect="1"/>
          </p:cNvGraphicFramePr>
          <p:nvPr/>
        </p:nvGraphicFramePr>
        <p:xfrm>
          <a:off x="4894263" y="6021388"/>
          <a:ext cx="1157287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3" name="Equation" r:id="rId3" imgW="863225" imgH="393529" progId="Equation.3">
                  <p:embed/>
                </p:oleObj>
              </mc:Choice>
              <mc:Fallback>
                <p:oleObj name="Equation" r:id="rId3" imgW="863225" imgH="393529" progId="Equation.3">
                  <p:embed/>
                  <p:pic>
                    <p:nvPicPr>
                      <p:cNvPr id="0" name="Picture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94263" y="6021388"/>
                        <a:ext cx="1157287" cy="527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90" name="Text Box 42"/>
          <p:cNvSpPr txBox="1">
            <a:spLocks noChangeArrowheads="1"/>
          </p:cNvSpPr>
          <p:nvPr/>
        </p:nvSpPr>
        <p:spPr bwMode="auto">
          <a:xfrm>
            <a:off x="6084888" y="6021388"/>
            <a:ext cx="2111375" cy="5603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 sz="1400" i="1">
                <a:solidFill>
                  <a:schemeClr val="tx1"/>
                </a:solidFill>
                <a:latin typeface="Times New Roman" pitchFamily="18" charset="0"/>
              </a:rPr>
              <a:t>N</a:t>
            </a:r>
            <a:r>
              <a:rPr lang="en-GB" sz="1400" i="1" baseline="-2500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GB" sz="1400"/>
              <a:t> = Avogadro’s number</a:t>
            </a:r>
          </a:p>
          <a:p>
            <a:pPr marL="342900" indent="-342900" algn="l">
              <a:buFontTx/>
              <a:buNone/>
              <a:defRPr/>
            </a:pPr>
            <a:r>
              <a:rPr lang="en-GB" sz="1400" i="1">
                <a:solidFill>
                  <a:schemeClr val="tx1"/>
                </a:solidFill>
              </a:rPr>
              <a:t>A</a:t>
            </a:r>
            <a:r>
              <a:rPr lang="en-GB" sz="1400"/>
              <a:t> = mass number </a:t>
            </a:r>
          </a:p>
        </p:txBody>
      </p:sp>
      <p:sp>
        <p:nvSpPr>
          <p:cNvPr id="2090" name="AutoShape 44"/>
          <p:cNvSpPr>
            <a:spLocks/>
          </p:cNvSpPr>
          <p:nvPr/>
        </p:nvSpPr>
        <p:spPr bwMode="auto">
          <a:xfrm>
            <a:off x="4859338" y="6073775"/>
            <a:ext cx="71437" cy="504825"/>
          </a:xfrm>
          <a:prstGeom prst="leftBracket">
            <a:avLst>
              <a:gd name="adj" fmla="val 58889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fr-FR"/>
          </a:p>
        </p:txBody>
      </p:sp>
      <p:sp>
        <p:nvSpPr>
          <p:cNvPr id="2091" name="AutoShape 45"/>
          <p:cNvSpPr>
            <a:spLocks/>
          </p:cNvSpPr>
          <p:nvPr/>
        </p:nvSpPr>
        <p:spPr bwMode="auto">
          <a:xfrm flipH="1">
            <a:off x="8172450" y="6092825"/>
            <a:ext cx="144463" cy="504825"/>
          </a:xfrm>
          <a:prstGeom prst="leftBracket">
            <a:avLst>
              <a:gd name="adj" fmla="val 2912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fr-FR"/>
          </a:p>
        </p:txBody>
      </p:sp>
      <p:sp>
        <p:nvSpPr>
          <p:cNvPr id="27694" name="Text Box 46"/>
          <p:cNvSpPr txBox="1">
            <a:spLocks noChangeArrowheads="1"/>
          </p:cNvSpPr>
          <p:nvPr/>
        </p:nvSpPr>
        <p:spPr bwMode="auto">
          <a:xfrm>
            <a:off x="1403350" y="6237288"/>
            <a:ext cx="296863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/>
              <a:t>d</a:t>
            </a:r>
          </a:p>
        </p:txBody>
      </p:sp>
      <p:sp>
        <p:nvSpPr>
          <p:cNvPr id="2093" name="Line 47"/>
          <p:cNvSpPr>
            <a:spLocks noChangeShapeType="1"/>
          </p:cNvSpPr>
          <p:nvPr/>
        </p:nvSpPr>
        <p:spPr bwMode="auto">
          <a:xfrm>
            <a:off x="1350963" y="6203950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94" name="Line 48"/>
          <p:cNvSpPr>
            <a:spLocks noChangeShapeType="1"/>
          </p:cNvSpPr>
          <p:nvPr/>
        </p:nvSpPr>
        <p:spPr bwMode="auto">
          <a:xfrm flipH="1">
            <a:off x="1649413" y="6218238"/>
            <a:ext cx="142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0578"/>
    </mc:Choice>
    <mc:Fallback xmlns="">
      <p:transition spd="slow" advTm="400578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s://twiki.cern.ch/twiki/pub/AtlasPublic/EventDisplayStandAlone/2012_highPileup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052736"/>
            <a:ext cx="4752528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62608" y="764705"/>
            <a:ext cx="3690540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fr-FR" sz="1800" b="1" kern="0" dirty="0" smtClean="0">
                <a:solidFill>
                  <a:schemeClr val="accent2"/>
                </a:solidFill>
              </a:rPr>
              <a:t>A real event in ATLAS </a:t>
            </a:r>
          </a:p>
          <a:p>
            <a:pPr eaLnBrk="1" hangingPunct="1">
              <a:buFontTx/>
              <a:buNone/>
            </a:pPr>
            <a:r>
              <a:rPr lang="en-US" altLang="fr-FR" sz="1600" b="1" kern="0" dirty="0" err="1" smtClean="0">
                <a:solidFill>
                  <a:schemeClr val="accent2"/>
                </a:solidFill>
              </a:rPr>
              <a:t>pp</a:t>
            </a:r>
            <a:r>
              <a:rPr lang="en-US" altLang="fr-FR" sz="1600" b="1" kern="0" dirty="0" smtClean="0">
                <a:solidFill>
                  <a:schemeClr val="accent2"/>
                </a:solidFill>
              </a:rPr>
              <a:t> 	</a:t>
            </a:r>
            <a:r>
              <a:rPr lang="en-US" altLang="fr-FR" sz="1600" b="1" kern="0" dirty="0" smtClean="0">
                <a:solidFill>
                  <a:schemeClr val="accent2"/>
                </a:solidFill>
                <a:sym typeface="Symbol" pitchFamily="18" charset="2"/>
              </a:rPr>
              <a:t> </a:t>
            </a:r>
            <a:r>
              <a:rPr lang="en-US" altLang="fr-FR" sz="1600" b="1" kern="0" dirty="0" err="1" smtClean="0">
                <a:solidFill>
                  <a:schemeClr val="accent2"/>
                </a:solidFill>
                <a:sym typeface="Symbol" pitchFamily="18" charset="2"/>
              </a:rPr>
              <a:t>x+Z</a:t>
            </a:r>
            <a:r>
              <a:rPr lang="en-US" altLang="fr-FR" sz="1600" b="1" kern="0" dirty="0" smtClean="0">
                <a:solidFill>
                  <a:schemeClr val="accent2"/>
                </a:solidFill>
                <a:sym typeface="Symbol" pitchFamily="18" charset="2"/>
              </a:rPr>
              <a:t>  2</a:t>
            </a:r>
            <a:r>
              <a:rPr lang="en-US" altLang="fr-FR" sz="1600" b="1" kern="0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m +</a:t>
            </a:r>
            <a:r>
              <a:rPr lang="en-US" altLang="fr-FR" sz="1600" kern="0" dirty="0" smtClean="0">
                <a:solidFill>
                  <a:schemeClr val="accent2"/>
                </a:solidFill>
                <a:latin typeface="+mj-lt"/>
                <a:sym typeface="Symbol" pitchFamily="18" charset="2"/>
              </a:rPr>
              <a:t> lots of ‘background’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62608" y="1609889"/>
            <a:ext cx="3877344" cy="4247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fr-FR" dirty="0">
                <a:sym typeface="Symbol" pitchFamily="18" charset="2"/>
              </a:rPr>
              <a:t>pp collision at s = </a:t>
            </a:r>
            <a:r>
              <a:rPr lang="en-US" altLang="fr-FR" dirty="0" smtClean="0">
                <a:sym typeface="Symbol" pitchFamily="18" charset="2"/>
              </a:rPr>
              <a:t>14 </a:t>
            </a:r>
            <a:r>
              <a:rPr lang="en-US" altLang="fr-FR" dirty="0" err="1">
                <a:sym typeface="Symbol" pitchFamily="18" charset="2"/>
              </a:rPr>
              <a:t>TeV</a:t>
            </a:r>
            <a:r>
              <a:rPr lang="en-US" altLang="fr-FR" dirty="0">
                <a:sym typeface="Symbol" pitchFamily="18" charset="2"/>
              </a:rPr>
              <a:t>,  </a:t>
            </a:r>
            <a:endParaRPr lang="en-US" altLang="fr-FR" dirty="0" smtClean="0">
              <a:sym typeface="Symbol" pitchFamily="18" charset="2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fr-FR" dirty="0" err="1" smtClean="0">
                <a:latin typeface="Symbol" pitchFamily="18" charset="2"/>
                <a:sym typeface="Symbol" pitchFamily="18" charset="2"/>
              </a:rPr>
              <a:t>s</a:t>
            </a:r>
            <a:r>
              <a:rPr lang="en-US" altLang="fr-FR" baseline="-25000" dirty="0" err="1" smtClean="0">
                <a:sym typeface="Symbol" pitchFamily="18" charset="2"/>
              </a:rPr>
              <a:t>total</a:t>
            </a:r>
            <a:r>
              <a:rPr lang="en-US" altLang="fr-FR" dirty="0" smtClean="0">
                <a:sym typeface="Symbol" pitchFamily="18" charset="2"/>
              </a:rPr>
              <a:t> </a:t>
            </a:r>
            <a:r>
              <a:rPr lang="en-US" altLang="fr-FR" dirty="0">
                <a:sym typeface="Symbol" pitchFamily="18" charset="2"/>
              </a:rPr>
              <a:t> </a:t>
            </a:r>
            <a:r>
              <a:rPr lang="en-US" altLang="fr-FR" dirty="0" smtClean="0">
                <a:sym typeface="Symbol" pitchFamily="18" charset="2"/>
              </a:rPr>
              <a:t>100 </a:t>
            </a:r>
            <a:r>
              <a:rPr lang="en-US" altLang="fr-FR" dirty="0" err="1" smtClean="0">
                <a:sym typeface="Symbol" pitchFamily="18" charset="2"/>
              </a:rPr>
              <a:t>mb</a:t>
            </a:r>
            <a:r>
              <a:rPr lang="en-US" altLang="fr-FR" dirty="0" smtClean="0">
                <a:sym typeface="Symbol" pitchFamily="18" charset="2"/>
              </a:rPr>
              <a:t> ~ 10</a:t>
            </a:r>
            <a:r>
              <a:rPr lang="en-US" altLang="fr-FR" baseline="30000" dirty="0" smtClean="0">
                <a:sym typeface="Symbol" pitchFamily="18" charset="2"/>
              </a:rPr>
              <a:t>-25</a:t>
            </a:r>
            <a:r>
              <a:rPr lang="en-US" altLang="fr-FR" dirty="0" smtClean="0">
                <a:sym typeface="Symbol" pitchFamily="18" charset="2"/>
              </a:rPr>
              <a:t> cm</a:t>
            </a:r>
            <a:r>
              <a:rPr lang="en-US" altLang="fr-FR" baseline="30000" dirty="0" smtClean="0">
                <a:sym typeface="Symbol" pitchFamily="18" charset="2"/>
              </a:rPr>
              <a:t>2</a:t>
            </a:r>
            <a:r>
              <a:rPr lang="en-US" altLang="fr-FR" dirty="0" smtClean="0">
                <a:sym typeface="Symbol" pitchFamily="18" charset="2"/>
              </a:rPr>
              <a:t> = 10</a:t>
            </a:r>
            <a:r>
              <a:rPr lang="en-US" altLang="fr-FR" baseline="30000" dirty="0" smtClean="0">
                <a:sym typeface="Symbol" pitchFamily="18" charset="2"/>
              </a:rPr>
              <a:t>-29</a:t>
            </a:r>
            <a:r>
              <a:rPr lang="en-US" altLang="fr-FR" dirty="0" smtClean="0">
                <a:sym typeface="Symbol" pitchFamily="18" charset="2"/>
              </a:rPr>
              <a:t> m</a:t>
            </a:r>
            <a:r>
              <a:rPr lang="en-US" altLang="fr-FR" baseline="30000" dirty="0" smtClean="0">
                <a:sym typeface="Symbol" pitchFamily="18" charset="2"/>
              </a:rPr>
              <a:t>2</a:t>
            </a:r>
            <a:endParaRPr lang="en-US" altLang="fr-FR" baseline="30000" dirty="0">
              <a:sym typeface="Symbol" pitchFamily="18" charset="2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altLang="fr-FR" sz="1000" dirty="0" smtClean="0">
              <a:sym typeface="Symbol" pitchFamily="18" charset="2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fr-FR" dirty="0" smtClean="0">
                <a:sym typeface="Symbol" pitchFamily="18" charset="2"/>
              </a:rPr>
              <a:t>Reminder: </a:t>
            </a:r>
            <a:r>
              <a:rPr lang="en-US" altLang="fr-FR" dirty="0" err="1">
                <a:sym typeface="Symbol" pitchFamily="18" charset="2"/>
              </a:rPr>
              <a:t>r</a:t>
            </a:r>
            <a:r>
              <a:rPr lang="en-US" altLang="fr-FR" baseline="-25000" dirty="0" err="1" smtClean="0">
                <a:sym typeface="Symbol" pitchFamily="18" charset="2"/>
              </a:rPr>
              <a:t>p,charge</a:t>
            </a:r>
            <a:r>
              <a:rPr lang="en-US" altLang="fr-FR" dirty="0" smtClean="0">
                <a:sym typeface="Symbol" pitchFamily="18" charset="2"/>
              </a:rPr>
              <a:t> ~ 0.85 </a:t>
            </a:r>
            <a:r>
              <a:rPr lang="en-US" altLang="fr-FR" dirty="0" err="1" smtClean="0">
                <a:sym typeface="Symbol" pitchFamily="18" charset="2"/>
              </a:rPr>
              <a:t>fm</a:t>
            </a:r>
            <a:endParaRPr lang="en-US" altLang="fr-FR" dirty="0">
              <a:sym typeface="Symbol" pitchFamily="18" charset="2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fr-FR" dirty="0" smtClean="0">
                <a:sym typeface="Symbol" pitchFamily="18" charset="2"/>
              </a:rPr>
              <a:t>Geometrical cross-section: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fr-FR" dirty="0" smtClean="0">
                <a:sym typeface="Symbol" pitchFamily="18" charset="2"/>
              </a:rPr>
              <a:t>A = </a:t>
            </a:r>
            <a:r>
              <a:rPr lang="en-US" altLang="fr-FR" dirty="0" smtClean="0">
                <a:latin typeface="Symbol" panose="05050102010706020507" pitchFamily="18" charset="2"/>
                <a:sym typeface="Symbol" pitchFamily="18" charset="2"/>
              </a:rPr>
              <a:t>p</a:t>
            </a:r>
            <a:r>
              <a:rPr lang="en-US" altLang="fr-FR" dirty="0" smtClean="0">
                <a:sym typeface="Symbol" pitchFamily="18" charset="2"/>
              </a:rPr>
              <a:t>r</a:t>
            </a:r>
            <a:r>
              <a:rPr lang="en-US" altLang="fr-FR" baseline="30000" dirty="0" smtClean="0">
                <a:sym typeface="Symbol" pitchFamily="18" charset="2"/>
              </a:rPr>
              <a:t>2</a:t>
            </a:r>
            <a:r>
              <a:rPr lang="en-US" altLang="fr-FR" dirty="0" smtClean="0">
                <a:sym typeface="Symbol" pitchFamily="18" charset="2"/>
              </a:rPr>
              <a:t> = 7·10</a:t>
            </a:r>
            <a:r>
              <a:rPr lang="en-US" altLang="fr-FR" baseline="30000" dirty="0" smtClean="0">
                <a:sym typeface="Symbol" pitchFamily="18" charset="2"/>
              </a:rPr>
              <a:t>-29</a:t>
            </a:r>
            <a:r>
              <a:rPr lang="en-US" altLang="fr-FR" dirty="0" smtClean="0">
                <a:sym typeface="Symbol" pitchFamily="18" charset="2"/>
              </a:rPr>
              <a:t> m</a:t>
            </a:r>
            <a:r>
              <a:rPr lang="en-US" altLang="fr-FR" baseline="30000" dirty="0" smtClean="0">
                <a:sym typeface="Symbol" pitchFamily="18" charset="2"/>
              </a:rPr>
              <a:t>2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altLang="fr-FR" sz="900" dirty="0">
              <a:sym typeface="Symbol" pitchFamily="18" charset="2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fr-FR" dirty="0">
                <a:sym typeface="Symbol" pitchFamily="18" charset="2"/>
              </a:rPr>
              <a:t>We are </a:t>
            </a:r>
            <a:r>
              <a:rPr lang="en-US" altLang="fr-FR" dirty="0" smtClean="0">
                <a:sym typeface="Symbol" pitchFamily="18" charset="2"/>
              </a:rPr>
              <a:t>however interested </a:t>
            </a:r>
            <a:r>
              <a:rPr lang="en-US" altLang="fr-FR" dirty="0">
                <a:sym typeface="Symbol" pitchFamily="18" charset="2"/>
              </a:rPr>
              <a:t>in processes with </a:t>
            </a:r>
            <a:r>
              <a:rPr lang="en-US" altLang="fr-FR" dirty="0">
                <a:latin typeface="Symbol" pitchFamily="18" charset="2"/>
                <a:sym typeface="Symbol" pitchFamily="18" charset="2"/>
              </a:rPr>
              <a:t>s </a:t>
            </a:r>
            <a:r>
              <a:rPr lang="en-US" altLang="fr-FR" dirty="0">
                <a:sym typeface="Symbol" pitchFamily="18" charset="2"/>
              </a:rPr>
              <a:t></a:t>
            </a:r>
            <a:r>
              <a:rPr lang="en-US" altLang="fr-FR" dirty="0">
                <a:latin typeface="Symbol" pitchFamily="18" charset="2"/>
                <a:sym typeface="Symbol" pitchFamily="18" charset="2"/>
              </a:rPr>
              <a:t> 10-100 </a:t>
            </a:r>
            <a:r>
              <a:rPr lang="en-US" altLang="fr-FR" dirty="0" err="1">
                <a:sym typeface="Symbol" pitchFamily="18" charset="2"/>
              </a:rPr>
              <a:t>fb</a:t>
            </a:r>
            <a:r>
              <a:rPr lang="en-US" altLang="fr-FR" dirty="0">
                <a:sym typeface="Symbol" pitchFamily="18" charset="2"/>
              </a:rPr>
              <a:t> </a:t>
            </a:r>
            <a:r>
              <a:rPr lang="en-US" altLang="fr-FR" dirty="0" smtClean="0">
                <a:sym typeface="Symbol" pitchFamily="18" charset="2"/>
              </a:rPr>
              <a:t>(Higgs production, new physics).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fr-FR" sz="700" dirty="0" smtClean="0">
                <a:sym typeface="Symbol" pitchFamily="18" charset="2"/>
              </a:rPr>
              <a:t> </a:t>
            </a:r>
            <a:endParaRPr lang="en-US" altLang="fr-FR" dirty="0">
              <a:sym typeface="Symbol" pitchFamily="18" charset="2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fr-FR" dirty="0" smtClean="0">
                <a:sym typeface="Symbol" pitchFamily="18" charset="2"/>
              </a:rPr>
              <a:t>We need an accelerator with very high luminosity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altLang="fr-FR" sz="700" dirty="0" smtClean="0">
              <a:sym typeface="Symbol" pitchFamily="18" charset="2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fr-FR" dirty="0" smtClean="0">
                <a:sym typeface="Symbol" pitchFamily="18" charset="2"/>
              </a:rPr>
              <a:t>L</a:t>
            </a:r>
            <a:r>
              <a:rPr lang="en-US" altLang="fr-FR" baseline="-25000" dirty="0" smtClean="0">
                <a:sym typeface="Symbol" pitchFamily="18" charset="2"/>
              </a:rPr>
              <a:t>LHC</a:t>
            </a:r>
            <a:r>
              <a:rPr lang="en-US" altLang="fr-FR" dirty="0" smtClean="0">
                <a:sym typeface="Symbol" pitchFamily="18" charset="2"/>
              </a:rPr>
              <a:t> </a:t>
            </a:r>
            <a:r>
              <a:rPr lang="en-US" altLang="fr-FR" dirty="0">
                <a:sym typeface="Symbol" pitchFamily="18" charset="2"/>
              </a:rPr>
              <a:t>~ </a:t>
            </a:r>
            <a:r>
              <a:rPr lang="en-US" altLang="fr-FR" dirty="0" smtClean="0">
                <a:sym typeface="Symbol" pitchFamily="18" charset="2"/>
              </a:rPr>
              <a:t>5·10</a:t>
            </a:r>
            <a:r>
              <a:rPr lang="en-US" altLang="fr-FR" baseline="30000" dirty="0" smtClean="0">
                <a:sym typeface="Symbol" pitchFamily="18" charset="2"/>
              </a:rPr>
              <a:t>33</a:t>
            </a:r>
            <a:r>
              <a:rPr lang="en-US" altLang="fr-FR" dirty="0" smtClean="0">
                <a:sym typeface="Symbol" pitchFamily="18" charset="2"/>
              </a:rPr>
              <a:t> </a:t>
            </a:r>
            <a:r>
              <a:rPr lang="en-US" altLang="fr-FR" dirty="0">
                <a:sym typeface="Symbol" pitchFamily="18" charset="2"/>
              </a:rPr>
              <a:t>cm</a:t>
            </a:r>
            <a:r>
              <a:rPr lang="en-US" altLang="fr-FR" baseline="30000" dirty="0">
                <a:sym typeface="Symbol" pitchFamily="18" charset="2"/>
              </a:rPr>
              <a:t>-2</a:t>
            </a:r>
            <a:r>
              <a:rPr lang="en-US" altLang="fr-FR" dirty="0">
                <a:sym typeface="Symbol" pitchFamily="18" charset="2"/>
              </a:rPr>
              <a:t> s</a:t>
            </a:r>
            <a:r>
              <a:rPr lang="en-US" altLang="fr-FR" baseline="30000" dirty="0">
                <a:sym typeface="Symbol" pitchFamily="18" charset="2"/>
              </a:rPr>
              <a:t>-1</a:t>
            </a:r>
            <a:r>
              <a:rPr lang="en-US" altLang="fr-FR" dirty="0">
                <a:sym typeface="Symbol" pitchFamily="18" charset="2"/>
              </a:rPr>
              <a:t>, </a:t>
            </a:r>
            <a:endParaRPr lang="en-US" altLang="fr-FR" dirty="0" smtClean="0">
              <a:sym typeface="Symbol" pitchFamily="18" charset="2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</a:pPr>
            <a:r>
              <a:rPr lang="en-GB" dirty="0" smtClean="0"/>
              <a:t>R </a:t>
            </a:r>
            <a:r>
              <a:rPr lang="en-GB" dirty="0"/>
              <a:t>= L·</a:t>
            </a:r>
            <a:r>
              <a:rPr lang="en-US" altLang="fr-FR" dirty="0">
                <a:latin typeface="Symbol" pitchFamily="18" charset="2"/>
                <a:sym typeface="Symbol" pitchFamily="18" charset="2"/>
              </a:rPr>
              <a:t> </a:t>
            </a:r>
            <a:r>
              <a:rPr lang="en-US" altLang="fr-FR" dirty="0" err="1">
                <a:latin typeface="Symbol" pitchFamily="18" charset="2"/>
                <a:sym typeface="Symbol" pitchFamily="18" charset="2"/>
              </a:rPr>
              <a:t>s</a:t>
            </a:r>
            <a:r>
              <a:rPr lang="en-US" altLang="fr-FR" baseline="-25000" dirty="0" err="1">
                <a:sym typeface="Symbol" pitchFamily="18" charset="2"/>
              </a:rPr>
              <a:t>total</a:t>
            </a:r>
            <a:r>
              <a:rPr lang="en-US" altLang="fr-FR" dirty="0">
                <a:sym typeface="Symbol" pitchFamily="18" charset="2"/>
              </a:rPr>
              <a:t> = </a:t>
            </a:r>
            <a:r>
              <a:rPr lang="en-US" altLang="fr-FR" dirty="0" smtClean="0">
                <a:sym typeface="Symbol" pitchFamily="18" charset="2"/>
              </a:rPr>
              <a:t>5·10</a:t>
            </a:r>
            <a:r>
              <a:rPr lang="en-US" altLang="fr-FR" baseline="30000" dirty="0" smtClean="0">
                <a:sym typeface="Symbol" pitchFamily="18" charset="2"/>
              </a:rPr>
              <a:t>33 </a:t>
            </a:r>
            <a:r>
              <a:rPr lang="en-US" altLang="fr-FR" baseline="30000" dirty="0">
                <a:sym typeface="Symbol" pitchFamily="18" charset="2"/>
              </a:rPr>
              <a:t>·</a:t>
            </a:r>
            <a:r>
              <a:rPr lang="en-US" altLang="fr-FR" dirty="0">
                <a:sym typeface="Symbol" pitchFamily="18" charset="2"/>
              </a:rPr>
              <a:t>10</a:t>
            </a:r>
            <a:r>
              <a:rPr lang="en-US" altLang="fr-FR" baseline="30000" dirty="0">
                <a:sym typeface="Symbol" pitchFamily="18" charset="2"/>
              </a:rPr>
              <a:t>-25</a:t>
            </a:r>
            <a:r>
              <a:rPr lang="en-US" altLang="fr-FR" dirty="0">
                <a:sym typeface="Symbol" pitchFamily="18" charset="2"/>
              </a:rPr>
              <a:t> s</a:t>
            </a:r>
            <a:r>
              <a:rPr lang="en-US" altLang="fr-FR" baseline="30000" dirty="0">
                <a:sym typeface="Symbol" pitchFamily="18" charset="2"/>
              </a:rPr>
              <a:t>-1</a:t>
            </a:r>
            <a:r>
              <a:rPr lang="en-US" altLang="fr-FR" dirty="0">
                <a:sym typeface="Symbol" pitchFamily="18" charset="2"/>
              </a:rPr>
              <a:t> = </a:t>
            </a:r>
            <a:r>
              <a:rPr lang="en-US" altLang="fr-FR" dirty="0" smtClean="0">
                <a:sym typeface="Symbol" pitchFamily="18" charset="2"/>
              </a:rPr>
              <a:t>5·10</a:t>
            </a:r>
            <a:r>
              <a:rPr lang="en-US" altLang="fr-FR" baseline="30000" dirty="0" smtClean="0">
                <a:sym typeface="Symbol" pitchFamily="18" charset="2"/>
              </a:rPr>
              <a:t>8</a:t>
            </a:r>
            <a:r>
              <a:rPr lang="en-US" altLang="fr-FR" dirty="0" smtClean="0">
                <a:sym typeface="Symbol" pitchFamily="18" charset="2"/>
              </a:rPr>
              <a:t> </a:t>
            </a:r>
            <a:r>
              <a:rPr lang="en-US" altLang="fr-FR" dirty="0">
                <a:sym typeface="Symbol" pitchFamily="18" charset="2"/>
              </a:rPr>
              <a:t>s</a:t>
            </a:r>
            <a:r>
              <a:rPr lang="en-US" altLang="fr-FR" baseline="30000" dirty="0">
                <a:sym typeface="Symbol" pitchFamily="18" charset="2"/>
              </a:rPr>
              <a:t>-1</a:t>
            </a:r>
            <a:endParaRPr lang="fr-FR" dirty="0"/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US" altLang="fr-FR" dirty="0" smtClean="0">
              <a:sym typeface="Symbol" pitchFamily="18" charset="2"/>
            </a:endParaRPr>
          </a:p>
        </p:txBody>
      </p:sp>
      <p:sp>
        <p:nvSpPr>
          <p:cNvPr id="8" name="Double Bracket 7"/>
          <p:cNvSpPr/>
          <p:nvPr/>
        </p:nvSpPr>
        <p:spPr bwMode="auto">
          <a:xfrm>
            <a:off x="179512" y="2333515"/>
            <a:ext cx="2880320" cy="936104"/>
          </a:xfrm>
          <a:prstGeom prst="bracketPair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2608" y="5588999"/>
            <a:ext cx="7333728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SzPct val="70000"/>
              <a:buNone/>
            </a:pPr>
            <a:r>
              <a:rPr lang="en-US" altLang="fr-FR" dirty="0" smtClean="0">
                <a:solidFill>
                  <a:srgbClr val="333399"/>
                </a:solidFill>
                <a:sym typeface="Symbol" pitchFamily="18" charset="2"/>
              </a:rPr>
              <a:t>LHC bunch </a:t>
            </a:r>
            <a:r>
              <a:rPr lang="en-US" altLang="fr-FR" dirty="0">
                <a:solidFill>
                  <a:srgbClr val="333399"/>
                </a:solidFill>
                <a:sym typeface="Symbol" pitchFamily="18" charset="2"/>
              </a:rPr>
              <a:t>spacing = </a:t>
            </a:r>
            <a:r>
              <a:rPr lang="en-US" altLang="fr-FR" dirty="0" smtClean="0">
                <a:solidFill>
                  <a:srgbClr val="333399"/>
                </a:solidFill>
                <a:sym typeface="Symbol" pitchFamily="18" charset="2"/>
              </a:rPr>
              <a:t>50(25) ns</a:t>
            </a:r>
          </a:p>
          <a:p>
            <a:pPr lvl="0" algn="l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SzPct val="70000"/>
              <a:buNone/>
            </a:pPr>
            <a:r>
              <a:rPr lang="en-US" altLang="fr-FR" dirty="0" smtClean="0">
                <a:solidFill>
                  <a:srgbClr val="333399"/>
                </a:solidFill>
                <a:sym typeface="Wingdings" panose="05000000000000000000" pitchFamily="2" charset="2"/>
              </a:rPr>
              <a:t> 1 s = </a:t>
            </a:r>
            <a:r>
              <a:rPr lang="en-US" altLang="fr-FR" dirty="0">
                <a:solidFill>
                  <a:srgbClr val="333399"/>
                </a:solidFill>
                <a:sym typeface="Wingdings" panose="05000000000000000000" pitchFamily="2" charset="2"/>
              </a:rPr>
              <a:t>2</a:t>
            </a:r>
            <a:r>
              <a:rPr lang="en-US" altLang="fr-FR" dirty="0" smtClean="0">
                <a:solidFill>
                  <a:srgbClr val="333399"/>
                </a:solidFill>
                <a:sym typeface="Wingdings" panose="05000000000000000000" pitchFamily="2" charset="2"/>
              </a:rPr>
              <a:t>0·10</a:t>
            </a:r>
            <a:r>
              <a:rPr lang="en-US" altLang="fr-FR" baseline="30000" dirty="0" smtClean="0">
                <a:solidFill>
                  <a:srgbClr val="333399"/>
                </a:solidFill>
                <a:sym typeface="Wingdings" panose="05000000000000000000" pitchFamily="2" charset="2"/>
              </a:rPr>
              <a:t>6</a:t>
            </a:r>
            <a:r>
              <a:rPr lang="en-US" altLang="fr-FR" dirty="0" smtClean="0">
                <a:solidFill>
                  <a:srgbClr val="333399"/>
                </a:solidFill>
                <a:sym typeface="Wingdings" panose="05000000000000000000" pitchFamily="2" charset="2"/>
              </a:rPr>
              <a:t> bunch crossings (BC)</a:t>
            </a:r>
          </a:p>
          <a:p>
            <a:pPr lvl="0" algn="l">
              <a:lnSpc>
                <a:spcPct val="90000"/>
              </a:lnSpc>
              <a:spcBef>
                <a:spcPct val="30000"/>
              </a:spcBef>
              <a:buClr>
                <a:srgbClr val="009999"/>
              </a:buClr>
              <a:buSzPct val="70000"/>
              <a:buNone/>
            </a:pPr>
            <a:r>
              <a:rPr lang="en-US" altLang="fr-FR" dirty="0" smtClean="0">
                <a:solidFill>
                  <a:srgbClr val="333399"/>
                </a:solidFill>
                <a:sym typeface="Wingdings" panose="05000000000000000000" pitchFamily="2" charset="2"/>
              </a:rPr>
              <a:t> In every BC we have on average 5·10</a:t>
            </a:r>
            <a:r>
              <a:rPr lang="en-US" altLang="fr-FR" baseline="30000" dirty="0" smtClean="0">
                <a:solidFill>
                  <a:srgbClr val="333399"/>
                </a:solidFill>
                <a:sym typeface="Wingdings" panose="05000000000000000000" pitchFamily="2" charset="2"/>
              </a:rPr>
              <a:t>8</a:t>
            </a:r>
            <a:r>
              <a:rPr lang="en-US" altLang="fr-FR" dirty="0" smtClean="0">
                <a:solidFill>
                  <a:srgbClr val="333399"/>
                </a:solidFill>
                <a:sym typeface="Wingdings" panose="05000000000000000000" pitchFamily="2" charset="2"/>
              </a:rPr>
              <a:t>/20·10</a:t>
            </a:r>
            <a:r>
              <a:rPr lang="en-US" altLang="fr-FR" baseline="30000" dirty="0" smtClean="0">
                <a:solidFill>
                  <a:srgbClr val="333399"/>
                </a:solidFill>
                <a:sym typeface="Wingdings" panose="05000000000000000000" pitchFamily="2" charset="2"/>
              </a:rPr>
              <a:t>6</a:t>
            </a:r>
            <a:r>
              <a:rPr lang="en-US" altLang="fr-FR" dirty="0" smtClean="0">
                <a:solidFill>
                  <a:srgbClr val="333399"/>
                </a:solidFill>
                <a:sym typeface="Wingdings" panose="05000000000000000000" pitchFamily="2" charset="2"/>
              </a:rPr>
              <a:t> = 25 overlapping </a:t>
            </a:r>
            <a:r>
              <a:rPr lang="en-US" altLang="fr-FR" dirty="0" err="1" smtClean="0">
                <a:solidFill>
                  <a:srgbClr val="333399"/>
                </a:solidFill>
                <a:sym typeface="Wingdings" panose="05000000000000000000" pitchFamily="2" charset="2"/>
              </a:rPr>
              <a:t>pp</a:t>
            </a:r>
            <a:r>
              <a:rPr lang="en-US" altLang="fr-FR" dirty="0" smtClean="0">
                <a:solidFill>
                  <a:srgbClr val="333399"/>
                </a:solidFill>
                <a:sym typeface="Wingdings" panose="05000000000000000000" pitchFamily="2" charset="2"/>
              </a:rPr>
              <a:t> events ! </a:t>
            </a:r>
            <a:endParaRPr lang="en-US" altLang="fr-FR" dirty="0">
              <a:solidFill>
                <a:srgbClr val="333399"/>
              </a:solidFill>
              <a:sym typeface="Symbol" pitchFamily="18" charset="2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4211960" y="4869160"/>
            <a:ext cx="4517454" cy="216024"/>
            <a:chOff x="3995936" y="4869160"/>
            <a:chExt cx="4517454" cy="216024"/>
          </a:xfrm>
        </p:grpSpPr>
        <p:sp>
          <p:nvSpPr>
            <p:cNvPr id="11" name="Oval 10"/>
            <p:cNvSpPr/>
            <p:nvPr/>
          </p:nvSpPr>
          <p:spPr bwMode="auto">
            <a:xfrm>
              <a:off x="3995936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4355976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4644008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Oval 14"/>
            <p:cNvSpPr/>
            <p:nvPr/>
          </p:nvSpPr>
          <p:spPr bwMode="auto">
            <a:xfrm>
              <a:off x="4788024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16" name="Oval 15"/>
            <p:cNvSpPr/>
            <p:nvPr/>
          </p:nvSpPr>
          <p:spPr bwMode="auto">
            <a:xfrm>
              <a:off x="5076056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5220072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5372472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19" name="Oval 18"/>
            <p:cNvSpPr/>
            <p:nvPr/>
          </p:nvSpPr>
          <p:spPr bwMode="auto">
            <a:xfrm>
              <a:off x="5580112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>
              <a:off x="5796136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5940152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>
              <a:off x="6156176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>
              <a:off x="6244059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6516216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>
              <a:off x="6660232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6804248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>
              <a:off x="6876256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>
              <a:off x="7164288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7380312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8081342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sp>
          <p:nvSpPr>
            <p:cNvPr id="32" name="Oval 31"/>
            <p:cNvSpPr/>
            <p:nvPr/>
          </p:nvSpPr>
          <p:spPr bwMode="auto">
            <a:xfrm>
              <a:off x="8297366" y="4869160"/>
              <a:ext cx="216024" cy="216024"/>
            </a:xfrm>
            <a:prstGeom prst="ellips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 smtClean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</p:grpSp>
      <p:cxnSp>
        <p:nvCxnSpPr>
          <p:cNvPr id="34" name="Straight Arrow Connector 33"/>
          <p:cNvCxnSpPr/>
          <p:nvPr/>
        </p:nvCxnSpPr>
        <p:spPr bwMode="auto">
          <a:xfrm>
            <a:off x="1259632" y="2132856"/>
            <a:ext cx="144016" cy="160101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971600" y="2636912"/>
            <a:ext cx="730250" cy="336550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dirty="0">
                <a:solidFill>
                  <a:srgbClr val="FF0066"/>
                </a:solidFill>
              </a:rPr>
              <a:t>×10</a:t>
            </a:r>
            <a:r>
              <a:rPr lang="en-US" altLang="fr-FR" baseline="30000" dirty="0">
                <a:solidFill>
                  <a:srgbClr val="FF0066"/>
                </a:solidFill>
              </a:rPr>
              <a:t>-12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1914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3253"/>
    </mc:Choice>
    <mc:Fallback xmlns="">
      <p:transition spd="slow" advTm="2332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9" name="Picture 2" descr="samba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295"/>
          <a:stretch>
            <a:fillRect/>
          </a:stretch>
        </p:blipFill>
        <p:spPr bwMode="auto">
          <a:xfrm>
            <a:off x="611560" y="1556792"/>
            <a:ext cx="4536504" cy="4294790"/>
          </a:xfrm>
          <a:prstGeom prst="rect">
            <a:avLst/>
          </a:prstGeom>
          <a:noFill/>
          <a:ln>
            <a:noFill/>
          </a:ln>
        </p:spPr>
      </p:pic>
      <p:sp>
        <p:nvSpPr>
          <p:cNvPr id="29700" name="Text Box 3"/>
          <p:cNvSpPr txBox="1">
            <a:spLocks noChangeArrowheads="1"/>
          </p:cNvSpPr>
          <p:nvPr/>
        </p:nvSpPr>
        <p:spPr bwMode="auto">
          <a:xfrm rot="-5400000">
            <a:off x="453232" y="4791869"/>
            <a:ext cx="6746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de-DE" altLang="fr-FR" sz="2000">
                <a:latin typeface="Tahoma" pitchFamily="34" charset="0"/>
              </a:rPr>
              <a:t>time</a:t>
            </a:r>
          </a:p>
        </p:txBody>
      </p:sp>
      <p:sp>
        <p:nvSpPr>
          <p:cNvPr id="29702" name="Rectangle 5"/>
          <p:cNvSpPr>
            <a:spLocks noChangeArrowheads="1"/>
          </p:cNvSpPr>
          <p:nvPr/>
        </p:nvSpPr>
        <p:spPr bwMode="auto">
          <a:xfrm rot="16200000">
            <a:off x="3444131" y="2938155"/>
            <a:ext cx="460851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US" altLang="fr-FR" sz="1100" dirty="0"/>
              <a:t>Cartoon by Claus </a:t>
            </a:r>
            <a:r>
              <a:rPr lang="en-US" altLang="fr-FR" sz="1100" dirty="0" err="1"/>
              <a:t>Grupen</a:t>
            </a:r>
            <a:r>
              <a:rPr lang="en-US" altLang="fr-FR" sz="1100" dirty="0"/>
              <a:t>, University of Siegen </a:t>
            </a:r>
          </a:p>
        </p:txBody>
      </p:sp>
      <p:sp>
        <p:nvSpPr>
          <p:cNvPr id="3" name="Rectangle 2"/>
          <p:cNvSpPr/>
          <p:nvPr/>
        </p:nvSpPr>
        <p:spPr>
          <a:xfrm>
            <a:off x="2488533" y="5851582"/>
            <a:ext cx="19335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 eaLnBrk="1" hangingPunct="1">
              <a:buFontTx/>
              <a:buNone/>
            </a:pPr>
            <a:r>
              <a:rPr lang="en-US" altLang="fr-FR" dirty="0" smtClean="0"/>
              <a:t>a rather rare event!</a:t>
            </a:r>
            <a:endParaRPr lang="en-US" altLang="fr-FR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900113" y="115888"/>
            <a:ext cx="4343400" cy="56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just" eaLnBrk="1" hangingPunct="1">
              <a:buNone/>
            </a:pPr>
            <a:r>
              <a:rPr lang="en-US" altLang="fr-FR" sz="2400" kern="0" smtClean="0">
                <a:solidFill>
                  <a:schemeClr val="accent2"/>
                </a:solidFill>
              </a:rPr>
              <a:t>Introduction</a:t>
            </a:r>
            <a:endParaRPr lang="en-US" altLang="fr-FR" sz="2400" kern="0" dirty="0" smtClean="0">
              <a:solidFill>
                <a:schemeClr val="accent2"/>
              </a:solidFill>
            </a:endParaRPr>
          </a:p>
        </p:txBody>
      </p:sp>
      <p:sp>
        <p:nvSpPr>
          <p:cNvPr id="29701" name="Text Box 4"/>
          <p:cNvSpPr txBox="1">
            <a:spLocks noChangeArrowheads="1"/>
          </p:cNvSpPr>
          <p:nvPr/>
        </p:nvSpPr>
        <p:spPr bwMode="auto">
          <a:xfrm>
            <a:off x="899592" y="895896"/>
            <a:ext cx="61782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2400" dirty="0"/>
              <a:t>Higgs </a:t>
            </a:r>
            <a:r>
              <a:rPr lang="en-US" altLang="fr-FR" sz="2400" dirty="0" smtClean="0"/>
              <a:t>production (in the macroscopic world)</a:t>
            </a:r>
            <a:endParaRPr lang="en-US" altLang="fr-FR" sz="2400" dirty="0"/>
          </a:p>
        </p:txBody>
      </p:sp>
      <p:sp>
        <p:nvSpPr>
          <p:cNvPr id="4" name="Down Arrow 3"/>
          <p:cNvSpPr/>
          <p:nvPr/>
        </p:nvSpPr>
        <p:spPr bwMode="auto">
          <a:xfrm>
            <a:off x="3071813" y="2348880"/>
            <a:ext cx="249673" cy="504056"/>
          </a:xfrm>
          <a:prstGeom prst="down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11" name="Down Arrow 10"/>
          <p:cNvSpPr/>
          <p:nvPr/>
        </p:nvSpPr>
        <p:spPr bwMode="auto">
          <a:xfrm>
            <a:off x="3078882" y="4365104"/>
            <a:ext cx="249673" cy="504056"/>
          </a:xfrm>
          <a:prstGeom prst="down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1187624" y="1484784"/>
            <a:ext cx="4752528" cy="50176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368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4.07407E-6 L 3.05556E-6 0.1277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12777 L 3.05556E-6 0.41782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4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41782 L 3.05556E-6 0.82338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4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1357313"/>
            <a:ext cx="21209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Oval 3"/>
          <p:cNvSpPr>
            <a:spLocks noChangeArrowheads="1"/>
          </p:cNvSpPr>
          <p:nvPr/>
        </p:nvSpPr>
        <p:spPr bwMode="auto">
          <a:xfrm>
            <a:off x="6154738" y="973138"/>
            <a:ext cx="304800" cy="304800"/>
          </a:xfrm>
          <a:prstGeom prst="ellipse">
            <a:avLst/>
          </a:prstGeom>
          <a:gradFill rotWithShape="0">
            <a:gsLst>
              <a:gs pos="0">
                <a:srgbClr val="FF5050"/>
              </a:gs>
              <a:gs pos="100000">
                <a:srgbClr val="762525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47108" name="Oval 4"/>
          <p:cNvSpPr>
            <a:spLocks noChangeArrowheads="1"/>
          </p:cNvSpPr>
          <p:nvPr/>
        </p:nvSpPr>
        <p:spPr bwMode="auto">
          <a:xfrm>
            <a:off x="7221538" y="1125538"/>
            <a:ext cx="304800" cy="3048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defRPr/>
            </a:pPr>
            <a:endParaRPr lang="en-GB"/>
          </a:p>
        </p:txBody>
      </p:sp>
      <p:sp>
        <p:nvSpPr>
          <p:cNvPr id="3079" name="Line 5"/>
          <p:cNvSpPr>
            <a:spLocks noChangeShapeType="1"/>
          </p:cNvSpPr>
          <p:nvPr/>
        </p:nvSpPr>
        <p:spPr bwMode="auto">
          <a:xfrm flipH="1">
            <a:off x="6764338" y="1277938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80" name="Line 6"/>
          <p:cNvSpPr>
            <a:spLocks noChangeShapeType="1"/>
          </p:cNvSpPr>
          <p:nvPr/>
        </p:nvSpPr>
        <p:spPr bwMode="auto">
          <a:xfrm>
            <a:off x="6535738" y="1125538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81" name="Oval 7"/>
          <p:cNvSpPr>
            <a:spLocks noChangeArrowheads="1"/>
          </p:cNvSpPr>
          <p:nvPr/>
        </p:nvSpPr>
        <p:spPr bwMode="auto">
          <a:xfrm>
            <a:off x="6535738" y="1658938"/>
            <a:ext cx="304800" cy="304800"/>
          </a:xfrm>
          <a:prstGeom prst="ellipse">
            <a:avLst/>
          </a:prstGeom>
          <a:gradFill rotWithShape="0">
            <a:gsLst>
              <a:gs pos="0">
                <a:srgbClr val="FF5050"/>
              </a:gs>
              <a:gs pos="100000">
                <a:srgbClr val="762525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47112" name="Oval 8"/>
          <p:cNvSpPr>
            <a:spLocks noChangeArrowheads="1"/>
          </p:cNvSpPr>
          <p:nvPr/>
        </p:nvSpPr>
        <p:spPr bwMode="auto">
          <a:xfrm>
            <a:off x="6764338" y="1811338"/>
            <a:ext cx="304800" cy="304800"/>
          </a:xfrm>
          <a:prstGeom prst="ellipse">
            <a:avLst/>
          </a:pr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l">
              <a:defRPr/>
            </a:pPr>
            <a:endParaRPr lang="en-GB"/>
          </a:p>
        </p:txBody>
      </p:sp>
      <p:sp>
        <p:nvSpPr>
          <p:cNvPr id="3083" name="AutoShape 9"/>
          <p:cNvSpPr>
            <a:spLocks noChangeArrowheads="1"/>
          </p:cNvSpPr>
          <p:nvPr/>
        </p:nvSpPr>
        <p:spPr bwMode="auto">
          <a:xfrm>
            <a:off x="6307138" y="2268538"/>
            <a:ext cx="1143000" cy="838200"/>
          </a:xfrm>
          <a:prstGeom prst="irregularSeal1">
            <a:avLst/>
          </a:prstGeom>
          <a:solidFill>
            <a:srgbClr val="FFCC00"/>
          </a:solidFill>
          <a:ln w="9525">
            <a:solidFill>
              <a:srgbClr val="FFFF99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3084" name="Oval 10"/>
          <p:cNvSpPr>
            <a:spLocks noChangeArrowheads="1"/>
          </p:cNvSpPr>
          <p:nvPr/>
        </p:nvSpPr>
        <p:spPr bwMode="auto">
          <a:xfrm>
            <a:off x="6611938" y="3071813"/>
            <a:ext cx="533400" cy="533400"/>
          </a:xfrm>
          <a:prstGeom prst="ellipse">
            <a:avLst/>
          </a:prstGeom>
          <a:gradFill rotWithShape="0">
            <a:gsLst>
              <a:gs pos="0">
                <a:srgbClr val="009900"/>
              </a:gs>
              <a:gs pos="100000">
                <a:srgbClr val="0047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3085" name="Oval 11"/>
          <p:cNvSpPr>
            <a:spLocks noChangeArrowheads="1"/>
          </p:cNvSpPr>
          <p:nvPr/>
        </p:nvSpPr>
        <p:spPr bwMode="auto">
          <a:xfrm>
            <a:off x="6535738" y="4062413"/>
            <a:ext cx="304800" cy="304800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76765E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3086" name="Oval 12"/>
          <p:cNvSpPr>
            <a:spLocks noChangeArrowheads="1"/>
          </p:cNvSpPr>
          <p:nvPr/>
        </p:nvSpPr>
        <p:spPr bwMode="auto">
          <a:xfrm>
            <a:off x="6307138" y="4367213"/>
            <a:ext cx="304800" cy="3048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3087" name="Oval 13"/>
          <p:cNvSpPr>
            <a:spLocks noChangeArrowheads="1"/>
          </p:cNvSpPr>
          <p:nvPr/>
        </p:nvSpPr>
        <p:spPr bwMode="auto">
          <a:xfrm>
            <a:off x="6154738" y="3910013"/>
            <a:ext cx="304800" cy="304800"/>
          </a:xfrm>
          <a:prstGeom prst="ellipse">
            <a:avLst/>
          </a:prstGeom>
          <a:gradFill rotWithShape="0">
            <a:gsLst>
              <a:gs pos="0">
                <a:srgbClr val="CC00FF"/>
              </a:gs>
              <a:gs pos="100000">
                <a:srgbClr val="5E0076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3088" name="Oval 14"/>
          <p:cNvSpPr>
            <a:spLocks noChangeArrowheads="1"/>
          </p:cNvSpPr>
          <p:nvPr/>
        </p:nvSpPr>
        <p:spPr bwMode="auto">
          <a:xfrm>
            <a:off x="7069138" y="4214813"/>
            <a:ext cx="304800" cy="304800"/>
          </a:xfrm>
          <a:prstGeom prst="ellipse">
            <a:avLst/>
          </a:prstGeom>
          <a:gradFill rotWithShape="0">
            <a:gsLst>
              <a:gs pos="0">
                <a:srgbClr val="009900"/>
              </a:gs>
              <a:gs pos="100000">
                <a:srgbClr val="0047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3089" name="Oval 15"/>
          <p:cNvSpPr>
            <a:spLocks noChangeArrowheads="1"/>
          </p:cNvSpPr>
          <p:nvPr/>
        </p:nvSpPr>
        <p:spPr bwMode="auto">
          <a:xfrm>
            <a:off x="5849938" y="4214813"/>
            <a:ext cx="304800" cy="304800"/>
          </a:xfrm>
          <a:prstGeom prst="ellipse">
            <a:avLst/>
          </a:prstGeom>
          <a:gradFill rotWithShape="0">
            <a:gsLst>
              <a:gs pos="0">
                <a:srgbClr val="009900"/>
              </a:gs>
              <a:gs pos="100000">
                <a:srgbClr val="0047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3090" name="Line 16"/>
          <p:cNvSpPr>
            <a:spLocks noChangeShapeType="1"/>
          </p:cNvSpPr>
          <p:nvPr/>
        </p:nvSpPr>
        <p:spPr bwMode="auto">
          <a:xfrm flipV="1">
            <a:off x="7526338" y="4062413"/>
            <a:ext cx="457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91" name="Line 17"/>
          <p:cNvSpPr>
            <a:spLocks noChangeShapeType="1"/>
          </p:cNvSpPr>
          <p:nvPr/>
        </p:nvSpPr>
        <p:spPr bwMode="auto">
          <a:xfrm>
            <a:off x="8364538" y="4367213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92" name="Line 18"/>
          <p:cNvSpPr>
            <a:spLocks noChangeShapeType="1"/>
          </p:cNvSpPr>
          <p:nvPr/>
        </p:nvSpPr>
        <p:spPr bwMode="auto">
          <a:xfrm flipV="1">
            <a:off x="7297738" y="4367213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93" name="Line 19"/>
          <p:cNvSpPr>
            <a:spLocks noChangeShapeType="1"/>
          </p:cNvSpPr>
          <p:nvPr/>
        </p:nvSpPr>
        <p:spPr bwMode="auto">
          <a:xfrm>
            <a:off x="7754938" y="4443413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94" name="Line 20"/>
          <p:cNvSpPr>
            <a:spLocks noChangeShapeType="1"/>
          </p:cNvSpPr>
          <p:nvPr/>
        </p:nvSpPr>
        <p:spPr bwMode="auto">
          <a:xfrm flipH="1" flipV="1">
            <a:off x="5926138" y="3986213"/>
            <a:ext cx="228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95" name="Line 21"/>
          <p:cNvSpPr>
            <a:spLocks noChangeShapeType="1"/>
          </p:cNvSpPr>
          <p:nvPr/>
        </p:nvSpPr>
        <p:spPr bwMode="auto">
          <a:xfrm flipH="1">
            <a:off x="5621338" y="4367213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96" name="Line 22"/>
          <p:cNvSpPr>
            <a:spLocks noChangeShapeType="1"/>
          </p:cNvSpPr>
          <p:nvPr/>
        </p:nvSpPr>
        <p:spPr bwMode="auto">
          <a:xfrm flipH="1">
            <a:off x="6078538" y="4519613"/>
            <a:ext cx="228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97" name="Line 23"/>
          <p:cNvSpPr>
            <a:spLocks noChangeShapeType="1"/>
          </p:cNvSpPr>
          <p:nvPr/>
        </p:nvSpPr>
        <p:spPr bwMode="auto">
          <a:xfrm flipH="1">
            <a:off x="6307138" y="4214813"/>
            <a:ext cx="2286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098" name="Oval 24"/>
          <p:cNvSpPr>
            <a:spLocks noChangeArrowheads="1"/>
          </p:cNvSpPr>
          <p:nvPr/>
        </p:nvSpPr>
        <p:spPr bwMode="auto">
          <a:xfrm>
            <a:off x="7373938" y="3986213"/>
            <a:ext cx="304800" cy="304800"/>
          </a:xfrm>
          <a:prstGeom prst="ellipse">
            <a:avLst/>
          </a:prstGeom>
          <a:gradFill rotWithShape="0">
            <a:gsLst>
              <a:gs pos="0">
                <a:srgbClr val="FFFFCC"/>
              </a:gs>
              <a:gs pos="100000">
                <a:srgbClr val="76765E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3099" name="Oval 25"/>
          <p:cNvSpPr>
            <a:spLocks noChangeArrowheads="1"/>
          </p:cNvSpPr>
          <p:nvPr/>
        </p:nvSpPr>
        <p:spPr bwMode="auto">
          <a:xfrm>
            <a:off x="8135938" y="4214813"/>
            <a:ext cx="304800" cy="304800"/>
          </a:xfrm>
          <a:prstGeom prst="ellipse">
            <a:avLst/>
          </a:prstGeom>
          <a:gradFill rotWithShape="0">
            <a:gsLst>
              <a:gs pos="0">
                <a:srgbClr val="CC00FF"/>
              </a:gs>
              <a:gs pos="100000">
                <a:srgbClr val="5E0076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3100" name="Oval 26"/>
          <p:cNvSpPr>
            <a:spLocks noChangeArrowheads="1"/>
          </p:cNvSpPr>
          <p:nvPr/>
        </p:nvSpPr>
        <p:spPr bwMode="auto">
          <a:xfrm>
            <a:off x="7526338" y="4291013"/>
            <a:ext cx="304800" cy="30480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3101" name="Line 27"/>
          <p:cNvSpPr>
            <a:spLocks noChangeShapeType="1"/>
          </p:cNvSpPr>
          <p:nvPr/>
        </p:nvSpPr>
        <p:spPr bwMode="auto">
          <a:xfrm>
            <a:off x="5530850" y="831850"/>
            <a:ext cx="0" cy="434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102" name="Text Box 28"/>
          <p:cNvSpPr txBox="1">
            <a:spLocks noChangeArrowheads="1"/>
          </p:cNvSpPr>
          <p:nvPr/>
        </p:nvSpPr>
        <p:spPr bwMode="auto">
          <a:xfrm>
            <a:off x="4714875" y="1143000"/>
            <a:ext cx="396875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de-DE" altLang="fr-FR" sz="1000" b="1">
                <a:latin typeface="Tahoma" pitchFamily="34" charset="0"/>
              </a:rPr>
              <a:t>e</a:t>
            </a:r>
            <a:r>
              <a:rPr lang="de-DE" altLang="fr-FR" sz="1000" b="1" baseline="30000">
                <a:latin typeface="Tahoma" pitchFamily="34" charset="0"/>
              </a:rPr>
              <a:t>-</a:t>
            </a:r>
            <a:endParaRPr lang="de-DE" altLang="fr-FR" sz="1000" b="1">
              <a:latin typeface="Tahoma" pitchFamily="34" charset="0"/>
            </a:endParaRPr>
          </a:p>
        </p:txBody>
      </p:sp>
      <p:sp>
        <p:nvSpPr>
          <p:cNvPr id="3103" name="Text Box 29"/>
          <p:cNvSpPr txBox="1">
            <a:spLocks noChangeArrowheads="1"/>
          </p:cNvSpPr>
          <p:nvPr/>
        </p:nvSpPr>
        <p:spPr bwMode="auto">
          <a:xfrm>
            <a:off x="3286125" y="1143000"/>
            <a:ext cx="44450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de-DE" altLang="fr-FR" sz="1000" b="1">
                <a:latin typeface="Tahoma" pitchFamily="34" charset="0"/>
              </a:rPr>
              <a:t>e</a:t>
            </a:r>
            <a:r>
              <a:rPr lang="de-DE" altLang="fr-FR" sz="1000" b="1" baseline="30000">
                <a:latin typeface="Tahoma" pitchFamily="34" charset="0"/>
              </a:rPr>
              <a:t>+</a:t>
            </a:r>
            <a:endParaRPr lang="de-DE" altLang="fr-FR" sz="1000" b="1">
              <a:latin typeface="Tahoma" pitchFamily="34" charset="0"/>
            </a:endParaRPr>
          </a:p>
        </p:txBody>
      </p:sp>
      <p:sp>
        <p:nvSpPr>
          <p:cNvPr id="3104" name="Text Box 34"/>
          <p:cNvSpPr txBox="1">
            <a:spLocks noChangeArrowheads="1"/>
          </p:cNvSpPr>
          <p:nvPr/>
        </p:nvSpPr>
        <p:spPr bwMode="auto">
          <a:xfrm>
            <a:off x="3357563" y="2428875"/>
            <a:ext cx="433387" cy="531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de-DE" altLang="fr-FR" sz="2000">
                <a:latin typeface="Tahoma" pitchFamily="34" charset="0"/>
              </a:rPr>
              <a:t>Z</a:t>
            </a:r>
          </a:p>
        </p:txBody>
      </p:sp>
      <p:sp>
        <p:nvSpPr>
          <p:cNvPr id="3105" name="Rectangle 35"/>
          <p:cNvSpPr>
            <a:spLocks noChangeArrowheads="1"/>
          </p:cNvSpPr>
          <p:nvPr/>
        </p:nvSpPr>
        <p:spPr bwMode="auto">
          <a:xfrm>
            <a:off x="900113" y="115888"/>
            <a:ext cx="4343400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US" altLang="fr-FR" sz="2400"/>
              <a:t>Introduction</a:t>
            </a:r>
          </a:p>
        </p:txBody>
      </p:sp>
      <p:sp>
        <p:nvSpPr>
          <p:cNvPr id="3106" name="Text Box 36"/>
          <p:cNvSpPr txBox="1">
            <a:spLocks noChangeArrowheads="1"/>
          </p:cNvSpPr>
          <p:nvPr/>
        </p:nvSpPr>
        <p:spPr bwMode="auto">
          <a:xfrm>
            <a:off x="500063" y="928688"/>
            <a:ext cx="23034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/>
              <a:t>Idealistic views of an 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altLang="fr-FR"/>
              <a:t>elementary particle reaction</a:t>
            </a:r>
          </a:p>
        </p:txBody>
      </p:sp>
      <p:sp>
        <p:nvSpPr>
          <p:cNvPr id="3107" name="Text Box 38"/>
          <p:cNvSpPr txBox="1">
            <a:spLocks noChangeArrowheads="1"/>
          </p:cNvSpPr>
          <p:nvPr/>
        </p:nvSpPr>
        <p:spPr bwMode="auto">
          <a:xfrm>
            <a:off x="323850" y="4724400"/>
            <a:ext cx="4572000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2857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fr-FR"/>
              <a:t>Usually we can not ‘see’ the </a:t>
            </a:r>
            <a:r>
              <a:rPr lang="en-US" altLang="fr-FR">
                <a:solidFill>
                  <a:srgbClr val="FF0066"/>
                </a:solidFill>
              </a:rPr>
              <a:t>reaction</a:t>
            </a:r>
            <a:r>
              <a:rPr lang="en-US" altLang="fr-FR"/>
              <a:t> itself, but only the </a:t>
            </a:r>
            <a:r>
              <a:rPr lang="en-US" altLang="fr-FR">
                <a:solidFill>
                  <a:srgbClr val="FF0066"/>
                </a:solidFill>
              </a:rPr>
              <a:t>end products</a:t>
            </a:r>
            <a:r>
              <a:rPr lang="en-US" altLang="fr-FR"/>
              <a:t> of the reaction.</a:t>
            </a:r>
          </a:p>
          <a:p>
            <a:pPr algn="l">
              <a:spcBef>
                <a:spcPct val="0"/>
              </a:spcBef>
            </a:pPr>
            <a:endParaRPr lang="en-US" altLang="fr-FR" baseline="-25000"/>
          </a:p>
          <a:p>
            <a:pPr algn="l">
              <a:spcBef>
                <a:spcPct val="0"/>
              </a:spcBef>
            </a:pPr>
            <a:r>
              <a:rPr lang="en-US" altLang="fr-FR"/>
              <a:t>In order to reconstruct the reaction mechanism and the properties of the involved particles, we want the </a:t>
            </a:r>
            <a:r>
              <a:rPr lang="en-US" altLang="fr-FR">
                <a:solidFill>
                  <a:srgbClr val="FF0066"/>
                </a:solidFill>
              </a:rPr>
              <a:t>maximum information</a:t>
            </a:r>
            <a:r>
              <a:rPr lang="en-US" altLang="fr-FR"/>
              <a:t> about the end products ! </a:t>
            </a:r>
          </a:p>
        </p:txBody>
      </p:sp>
      <p:graphicFrame>
        <p:nvGraphicFramePr>
          <p:cNvPr id="3074" name="Object 39"/>
          <p:cNvGraphicFramePr>
            <a:graphicFrameLocks noChangeAspect="1"/>
          </p:cNvGraphicFramePr>
          <p:nvPr/>
        </p:nvGraphicFramePr>
        <p:xfrm>
          <a:off x="500063" y="2143125"/>
          <a:ext cx="2613025" cy="831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0" name="Equation" r:id="rId4" imgW="1435100" imgH="457200" progId="Equation.3">
                  <p:embed/>
                </p:oleObj>
              </mc:Choice>
              <mc:Fallback>
                <p:oleObj name="Equation" r:id="rId4" imgW="1435100" imgH="457200" progId="Equation.3">
                  <p:embed/>
                  <p:pic>
                    <p:nvPicPr>
                      <p:cNvPr id="0" name="Picture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2143125"/>
                        <a:ext cx="2613025" cy="831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08" name="Text Box 40"/>
          <p:cNvSpPr txBox="1">
            <a:spLocks noChangeArrowheads="1"/>
          </p:cNvSpPr>
          <p:nvPr/>
        </p:nvSpPr>
        <p:spPr bwMode="auto">
          <a:xfrm rot="-5400000">
            <a:off x="4993482" y="4464844"/>
            <a:ext cx="6746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de-DE" altLang="fr-FR" sz="2000">
                <a:latin typeface="Tahoma" pitchFamily="34" charset="0"/>
              </a:rPr>
              <a:t>time</a:t>
            </a:r>
          </a:p>
        </p:txBody>
      </p:sp>
      <p:sp>
        <p:nvSpPr>
          <p:cNvPr id="3109" name="AutoShape 37"/>
          <p:cNvSpPr>
            <a:spLocks noChangeArrowheads="1"/>
          </p:cNvSpPr>
          <p:nvPr/>
        </p:nvSpPr>
        <p:spPr bwMode="auto">
          <a:xfrm>
            <a:off x="5132388" y="2416175"/>
            <a:ext cx="793750" cy="457200"/>
          </a:xfrm>
          <a:prstGeom prst="leftRightArrow">
            <a:avLst>
              <a:gd name="adj1" fmla="val 33333"/>
              <a:gd name="adj2" fmla="val 53474"/>
            </a:avLst>
          </a:prstGeom>
          <a:solidFill>
            <a:schemeClr val="hlink"/>
          </a:solidFill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3110" name="Text Box 30"/>
          <p:cNvSpPr txBox="1">
            <a:spLocks noChangeArrowheads="1"/>
          </p:cNvSpPr>
          <p:nvPr/>
        </p:nvSpPr>
        <p:spPr bwMode="auto">
          <a:xfrm>
            <a:off x="3714750" y="3429000"/>
            <a:ext cx="350838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de-DE" altLang="fr-FR" sz="1000" b="1">
                <a:latin typeface="Tahoma" pitchFamily="34" charset="0"/>
              </a:rPr>
              <a:t>q</a:t>
            </a:r>
          </a:p>
        </p:txBody>
      </p:sp>
      <p:grpSp>
        <p:nvGrpSpPr>
          <p:cNvPr id="3111" name="Group 31"/>
          <p:cNvGrpSpPr>
            <a:grpSpLocks/>
          </p:cNvGrpSpPr>
          <p:nvPr/>
        </p:nvGrpSpPr>
        <p:grpSpPr bwMode="auto">
          <a:xfrm>
            <a:off x="4572000" y="3286125"/>
            <a:ext cx="350838" cy="428625"/>
            <a:chOff x="3840" y="1584"/>
            <a:chExt cx="166" cy="202"/>
          </a:xfrm>
        </p:grpSpPr>
        <p:sp>
          <p:nvSpPr>
            <p:cNvPr id="3112" name="Text Box 32"/>
            <p:cNvSpPr txBox="1">
              <a:spLocks noChangeArrowheads="1"/>
            </p:cNvSpPr>
            <p:nvPr/>
          </p:nvSpPr>
          <p:spPr bwMode="auto">
            <a:xfrm>
              <a:off x="3840" y="1632"/>
              <a:ext cx="166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>
                <a:spcBef>
                  <a:spcPct val="0"/>
                </a:spcBef>
                <a:buFontTx/>
                <a:buNone/>
              </a:pPr>
              <a:r>
                <a:rPr lang="de-DE" altLang="fr-FR" sz="1000" b="1">
                  <a:latin typeface="Tahoma" pitchFamily="34" charset="0"/>
                </a:rPr>
                <a:t>q</a:t>
              </a:r>
            </a:p>
          </p:txBody>
        </p:sp>
        <p:sp>
          <p:nvSpPr>
            <p:cNvPr id="3113" name="Text Box 33"/>
            <p:cNvSpPr txBox="1">
              <a:spLocks noChangeArrowheads="1"/>
            </p:cNvSpPr>
            <p:nvPr/>
          </p:nvSpPr>
          <p:spPr bwMode="auto">
            <a:xfrm>
              <a:off x="3840" y="1584"/>
              <a:ext cx="15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>
                <a:spcBef>
                  <a:spcPct val="0"/>
                </a:spcBef>
                <a:buFontTx/>
                <a:buNone/>
              </a:pPr>
              <a:r>
                <a:rPr lang="de-DE" altLang="fr-FR" sz="1000" b="1">
                  <a:latin typeface="Tahoma" pitchFamily="34" charset="0"/>
                </a:rPr>
                <a:t>-</a:t>
              </a: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  <p:transition advTm="83675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68660" y="128588"/>
            <a:ext cx="4343400" cy="56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 eaLnBrk="1" hangingPunct="1"/>
            <a:r>
              <a:rPr lang="en-US" altLang="fr-FR" sz="2400" dirty="0" smtClean="0">
                <a:solidFill>
                  <a:schemeClr val="accent2"/>
                </a:solidFill>
              </a:rPr>
              <a:t>Introduction </a:t>
            </a:r>
          </a:p>
        </p:txBody>
      </p:sp>
      <p:sp>
        <p:nvSpPr>
          <p:cNvPr id="4104" name="Rectangle 6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275432" y="969204"/>
            <a:ext cx="3600450" cy="1008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 defTabSz="461963" eaLnBrk="1" hangingPunct="1">
              <a:buFontTx/>
              <a:buNone/>
            </a:pPr>
            <a:r>
              <a:rPr lang="en-US" altLang="fr-FR" sz="1800" b="1" dirty="0" smtClean="0">
                <a:solidFill>
                  <a:schemeClr val="accent2"/>
                </a:solidFill>
              </a:rPr>
              <a:t>The </a:t>
            </a:r>
            <a:r>
              <a:rPr lang="en-US" altLang="fr-FR" sz="1800" b="1" dirty="0" smtClean="0">
                <a:solidFill>
                  <a:srgbClr val="FF0066"/>
                </a:solidFill>
              </a:rPr>
              <a:t>‘ideal’</a:t>
            </a:r>
            <a:r>
              <a:rPr lang="en-US" altLang="fr-FR" sz="1800" b="1" dirty="0" smtClean="0">
                <a:solidFill>
                  <a:schemeClr val="accent2"/>
                </a:solidFill>
              </a:rPr>
              <a:t> particle detector </a:t>
            </a:r>
          </a:p>
          <a:p>
            <a:pPr marL="285750" indent="-285750" defTabSz="461963" eaLnBrk="1" hangingPunct="1">
              <a:buFontTx/>
              <a:buNone/>
            </a:pPr>
            <a:r>
              <a:rPr lang="en-US" altLang="fr-FR" sz="1800" b="1" dirty="0" smtClean="0">
                <a:solidFill>
                  <a:schemeClr val="accent2"/>
                </a:solidFill>
              </a:rPr>
              <a:t>should provide…</a:t>
            </a:r>
            <a:endParaRPr lang="en-US" altLang="fr-FR" sz="1800" b="1" dirty="0" smtClean="0">
              <a:solidFill>
                <a:schemeClr val="accent2"/>
              </a:solidFill>
              <a:sym typeface="Symbol" pitchFamily="18" charset="2"/>
            </a:endParaRPr>
          </a:p>
          <a:p>
            <a:pPr marL="285750" indent="-285750" defTabSz="461963" eaLnBrk="1" hangingPunct="1">
              <a:buFontTx/>
              <a:buNone/>
            </a:pPr>
            <a:endParaRPr lang="en-US" altLang="fr-FR" sz="1800" b="1" dirty="0" smtClean="0">
              <a:solidFill>
                <a:schemeClr val="accent2"/>
              </a:solidFill>
              <a:sym typeface="Symbol" pitchFamily="18" charset="2"/>
            </a:endParaRPr>
          </a:p>
        </p:txBody>
      </p:sp>
      <p:sp>
        <p:nvSpPr>
          <p:cNvPr id="4100" name="AutoShape 2"/>
          <p:cNvSpPr>
            <a:spLocks noChangeAspect="1" noChangeArrowheads="1" noTextEdit="1"/>
          </p:cNvSpPr>
          <p:nvPr/>
        </p:nvSpPr>
        <p:spPr bwMode="auto">
          <a:xfrm>
            <a:off x="4613275" y="1377950"/>
            <a:ext cx="4495800" cy="225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36000" contrast="-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9313" y="1377950"/>
            <a:ext cx="2289175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36000" contrast="-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238" y="1377950"/>
            <a:ext cx="2255837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098" name="Object 7"/>
          <p:cNvGraphicFramePr>
            <a:graphicFrameLocks noChangeAspect="1"/>
          </p:cNvGraphicFramePr>
          <p:nvPr/>
        </p:nvGraphicFramePr>
        <p:xfrm>
          <a:off x="4168775" y="2046288"/>
          <a:ext cx="1117600" cy="833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70" name="Equation" r:id="rId5" imgW="609600" imgH="457200" progId="Equation.3">
                  <p:embed/>
                </p:oleObj>
              </mc:Choice>
              <mc:Fallback>
                <p:oleObj name="Equation" r:id="rId5" imgW="609600" imgH="457200" progId="Equation.3">
                  <p:embed/>
                  <p:pic>
                    <p:nvPicPr>
                      <p:cNvPr id="0" name="Picture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68775" y="2046288"/>
                        <a:ext cx="1117600" cy="833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5148263" y="3683000"/>
            <a:ext cx="374491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190500" indent="-1905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>
                <a:sym typeface="Symbol" pitchFamily="18" charset="2"/>
              </a:rPr>
              <a:t>		             	</a:t>
            </a:r>
            <a:r>
              <a:rPr lang="en-US" altLang="fr-FR" sz="1000">
                <a:sym typeface="ZapfDingbats" pitchFamily="82" charset="2"/>
              </a:rPr>
              <a:t>  </a:t>
            </a:r>
            <a:r>
              <a:rPr lang="en-US" altLang="fr-FR">
                <a:sym typeface="Symbol" pitchFamily="18" charset="2"/>
              </a:rPr>
              <a:t>charged particles 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altLang="fr-FR" u="sng">
                <a:sym typeface="Symbol" pitchFamily="18" charset="2"/>
              </a:rPr>
              <a:t>end products</a:t>
            </a:r>
            <a:r>
              <a:rPr lang="en-US" altLang="fr-FR">
                <a:sym typeface="Symbol" pitchFamily="18" charset="2"/>
              </a:rPr>
              <a:t>         	</a:t>
            </a:r>
            <a:r>
              <a:rPr lang="en-US" altLang="fr-FR" sz="1000">
                <a:sym typeface="ZapfDingbats" pitchFamily="82" charset="2"/>
              </a:rPr>
              <a:t>  </a:t>
            </a:r>
            <a:r>
              <a:rPr lang="en-US" altLang="fr-FR">
                <a:sym typeface="Symbol" pitchFamily="18" charset="2"/>
              </a:rPr>
              <a:t>neutral particles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altLang="fr-FR">
                <a:sym typeface="Symbol" pitchFamily="18" charset="2"/>
              </a:rPr>
              <a:t>		              	</a:t>
            </a:r>
            <a:r>
              <a:rPr lang="en-US" altLang="fr-FR" sz="1000">
                <a:sym typeface="ZapfDingbats" pitchFamily="82" charset="2"/>
              </a:rPr>
              <a:t>  </a:t>
            </a:r>
            <a:r>
              <a:rPr lang="en-US" altLang="fr-FR">
                <a:sym typeface="Symbol" pitchFamily="18" charset="2"/>
              </a:rPr>
              <a:t>photons</a:t>
            </a:r>
          </a:p>
        </p:txBody>
      </p:sp>
      <p:grpSp>
        <p:nvGrpSpPr>
          <p:cNvPr id="4106" name="Group 9"/>
          <p:cNvGrpSpPr>
            <a:grpSpLocks/>
          </p:cNvGrpSpPr>
          <p:nvPr/>
        </p:nvGrpSpPr>
        <p:grpSpPr bwMode="auto">
          <a:xfrm rot="2089427">
            <a:off x="5784850" y="2266950"/>
            <a:ext cx="2362200" cy="576263"/>
            <a:chOff x="1124" y="1968"/>
            <a:chExt cx="1968" cy="480"/>
          </a:xfrm>
        </p:grpSpPr>
        <p:sp>
          <p:nvSpPr>
            <p:cNvPr id="4114" name="Oval 10"/>
            <p:cNvSpPr>
              <a:spLocks noChangeArrowheads="1"/>
            </p:cNvSpPr>
            <p:nvPr/>
          </p:nvSpPr>
          <p:spPr bwMode="auto">
            <a:xfrm>
              <a:off x="1700" y="2064"/>
              <a:ext cx="192" cy="192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76765E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GB" altLang="fr-FR"/>
            </a:p>
          </p:txBody>
        </p:sp>
        <p:sp>
          <p:nvSpPr>
            <p:cNvPr id="4115" name="Oval 11"/>
            <p:cNvSpPr>
              <a:spLocks noChangeArrowheads="1"/>
            </p:cNvSpPr>
            <p:nvPr/>
          </p:nvSpPr>
          <p:spPr bwMode="auto">
            <a:xfrm>
              <a:off x="1556" y="2256"/>
              <a:ext cx="192" cy="192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GB" altLang="fr-FR"/>
            </a:p>
          </p:txBody>
        </p:sp>
        <p:sp>
          <p:nvSpPr>
            <p:cNvPr id="4116" name="Oval 12"/>
            <p:cNvSpPr>
              <a:spLocks noChangeArrowheads="1"/>
            </p:cNvSpPr>
            <p:nvPr/>
          </p:nvSpPr>
          <p:spPr bwMode="auto">
            <a:xfrm>
              <a:off x="1460" y="1968"/>
              <a:ext cx="192" cy="192"/>
            </a:xfrm>
            <a:prstGeom prst="ellipse">
              <a:avLst/>
            </a:prstGeom>
            <a:gradFill rotWithShape="0">
              <a:gsLst>
                <a:gs pos="0">
                  <a:srgbClr val="CC00FF"/>
                </a:gs>
                <a:gs pos="100000">
                  <a:srgbClr val="5E007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GB" altLang="fr-FR"/>
            </a:p>
          </p:txBody>
        </p:sp>
        <p:sp>
          <p:nvSpPr>
            <p:cNvPr id="4117" name="Oval 13"/>
            <p:cNvSpPr>
              <a:spLocks noChangeArrowheads="1"/>
            </p:cNvSpPr>
            <p:nvPr/>
          </p:nvSpPr>
          <p:spPr bwMode="auto">
            <a:xfrm>
              <a:off x="2036" y="2160"/>
              <a:ext cx="192" cy="192"/>
            </a:xfrm>
            <a:prstGeom prst="ellipse">
              <a:avLst/>
            </a:prstGeom>
            <a:gradFill rotWithShape="0">
              <a:gsLst>
                <a:gs pos="0">
                  <a:srgbClr val="009900"/>
                </a:gs>
                <a:gs pos="100000">
                  <a:srgbClr val="0047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GB" altLang="fr-FR"/>
            </a:p>
          </p:txBody>
        </p:sp>
        <p:sp>
          <p:nvSpPr>
            <p:cNvPr id="4118" name="Oval 14"/>
            <p:cNvSpPr>
              <a:spLocks noChangeArrowheads="1"/>
            </p:cNvSpPr>
            <p:nvPr/>
          </p:nvSpPr>
          <p:spPr bwMode="auto">
            <a:xfrm>
              <a:off x="1268" y="2160"/>
              <a:ext cx="192" cy="192"/>
            </a:xfrm>
            <a:prstGeom prst="ellipse">
              <a:avLst/>
            </a:prstGeom>
            <a:gradFill rotWithShape="0">
              <a:gsLst>
                <a:gs pos="0">
                  <a:srgbClr val="009900"/>
                </a:gs>
                <a:gs pos="100000">
                  <a:srgbClr val="0047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GB" altLang="fr-FR"/>
            </a:p>
          </p:txBody>
        </p:sp>
        <p:sp>
          <p:nvSpPr>
            <p:cNvPr id="4119" name="Line 15"/>
            <p:cNvSpPr>
              <a:spLocks noChangeShapeType="1"/>
            </p:cNvSpPr>
            <p:nvPr/>
          </p:nvSpPr>
          <p:spPr bwMode="auto">
            <a:xfrm flipV="1">
              <a:off x="2324" y="2064"/>
              <a:ext cx="288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0" name="Line 16"/>
            <p:cNvSpPr>
              <a:spLocks noChangeShapeType="1"/>
            </p:cNvSpPr>
            <p:nvPr/>
          </p:nvSpPr>
          <p:spPr bwMode="auto">
            <a:xfrm>
              <a:off x="2852" y="2256"/>
              <a:ext cx="2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1" name="Line 17"/>
            <p:cNvSpPr>
              <a:spLocks noChangeShapeType="1"/>
            </p:cNvSpPr>
            <p:nvPr/>
          </p:nvSpPr>
          <p:spPr bwMode="auto">
            <a:xfrm flipV="1">
              <a:off x="2180" y="22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2" name="Line 18"/>
            <p:cNvSpPr>
              <a:spLocks noChangeShapeType="1"/>
            </p:cNvSpPr>
            <p:nvPr/>
          </p:nvSpPr>
          <p:spPr bwMode="auto">
            <a:xfrm>
              <a:off x="2468" y="2304"/>
              <a:ext cx="240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3" name="Line 19"/>
            <p:cNvSpPr>
              <a:spLocks noChangeShapeType="1"/>
            </p:cNvSpPr>
            <p:nvPr/>
          </p:nvSpPr>
          <p:spPr bwMode="auto">
            <a:xfrm flipH="1" flipV="1">
              <a:off x="1316" y="2016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4" name="Line 20"/>
            <p:cNvSpPr>
              <a:spLocks noChangeShapeType="1"/>
            </p:cNvSpPr>
            <p:nvPr/>
          </p:nvSpPr>
          <p:spPr bwMode="auto">
            <a:xfrm flipH="1">
              <a:off x="1124" y="2256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5" name="Line 21"/>
            <p:cNvSpPr>
              <a:spLocks noChangeShapeType="1"/>
            </p:cNvSpPr>
            <p:nvPr/>
          </p:nvSpPr>
          <p:spPr bwMode="auto">
            <a:xfrm flipH="1">
              <a:off x="1412" y="2352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6" name="Line 22"/>
            <p:cNvSpPr>
              <a:spLocks noChangeShapeType="1"/>
            </p:cNvSpPr>
            <p:nvPr/>
          </p:nvSpPr>
          <p:spPr bwMode="auto">
            <a:xfrm flipH="1">
              <a:off x="1556" y="2160"/>
              <a:ext cx="144" cy="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27" name="Oval 23"/>
            <p:cNvSpPr>
              <a:spLocks noChangeArrowheads="1"/>
            </p:cNvSpPr>
            <p:nvPr/>
          </p:nvSpPr>
          <p:spPr bwMode="auto">
            <a:xfrm>
              <a:off x="2228" y="2016"/>
              <a:ext cx="192" cy="192"/>
            </a:xfrm>
            <a:prstGeom prst="ellipse">
              <a:avLst/>
            </a:prstGeom>
            <a:gradFill rotWithShape="0">
              <a:gsLst>
                <a:gs pos="0">
                  <a:srgbClr val="FFFFCC"/>
                </a:gs>
                <a:gs pos="100000">
                  <a:srgbClr val="76765E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GB" altLang="fr-FR"/>
            </a:p>
          </p:txBody>
        </p:sp>
        <p:sp>
          <p:nvSpPr>
            <p:cNvPr id="4128" name="Oval 24"/>
            <p:cNvSpPr>
              <a:spLocks noChangeArrowheads="1"/>
            </p:cNvSpPr>
            <p:nvPr/>
          </p:nvSpPr>
          <p:spPr bwMode="auto">
            <a:xfrm>
              <a:off x="2708" y="2160"/>
              <a:ext cx="192" cy="192"/>
            </a:xfrm>
            <a:prstGeom prst="ellipse">
              <a:avLst/>
            </a:prstGeom>
            <a:gradFill rotWithShape="0">
              <a:gsLst>
                <a:gs pos="0">
                  <a:srgbClr val="CC00FF"/>
                </a:gs>
                <a:gs pos="100000">
                  <a:srgbClr val="5E0076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GB" altLang="fr-FR"/>
            </a:p>
          </p:txBody>
        </p:sp>
        <p:sp>
          <p:nvSpPr>
            <p:cNvPr id="4129" name="Oval 25"/>
            <p:cNvSpPr>
              <a:spLocks noChangeArrowheads="1"/>
            </p:cNvSpPr>
            <p:nvPr/>
          </p:nvSpPr>
          <p:spPr bwMode="auto">
            <a:xfrm>
              <a:off x="2324" y="2208"/>
              <a:ext cx="192" cy="192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GB" altLang="fr-FR"/>
            </a:p>
          </p:txBody>
        </p:sp>
      </p:grpSp>
      <p:sp>
        <p:nvSpPr>
          <p:cNvPr id="4107" name="AutoShape 26"/>
          <p:cNvSpPr>
            <a:spLocks noChangeArrowheads="1"/>
          </p:cNvSpPr>
          <p:nvPr/>
        </p:nvSpPr>
        <p:spPr bwMode="auto">
          <a:xfrm>
            <a:off x="6700838" y="2362200"/>
            <a:ext cx="209550" cy="282575"/>
          </a:xfrm>
          <a:prstGeom prst="irregularSeal1">
            <a:avLst/>
          </a:prstGeom>
          <a:solidFill>
            <a:schemeClr val="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4108" name="AutoShape 27"/>
          <p:cNvSpPr>
            <a:spLocks noChangeArrowheads="1"/>
          </p:cNvSpPr>
          <p:nvPr/>
        </p:nvSpPr>
        <p:spPr bwMode="auto">
          <a:xfrm>
            <a:off x="4641850" y="2436813"/>
            <a:ext cx="457200" cy="93662"/>
          </a:xfrm>
          <a:prstGeom prst="rightArrow">
            <a:avLst>
              <a:gd name="adj1" fmla="val 50000"/>
              <a:gd name="adj2" fmla="val 122035"/>
            </a:avLst>
          </a:prstGeom>
          <a:solidFill>
            <a:srgbClr val="FF0066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4109" name="AutoShape 28"/>
          <p:cNvSpPr>
            <a:spLocks noChangeArrowheads="1"/>
          </p:cNvSpPr>
          <p:nvPr/>
        </p:nvSpPr>
        <p:spPr bwMode="auto">
          <a:xfrm rot="10800000">
            <a:off x="8499475" y="2409825"/>
            <a:ext cx="457200" cy="93663"/>
          </a:xfrm>
          <a:prstGeom prst="rightArrow">
            <a:avLst>
              <a:gd name="adj1" fmla="val 50000"/>
              <a:gd name="adj2" fmla="val 122033"/>
            </a:avLst>
          </a:prstGeom>
          <a:solidFill>
            <a:srgbClr val="FF0066"/>
          </a:solidFill>
          <a:ln w="9525">
            <a:solidFill>
              <a:srgbClr val="FF0066"/>
            </a:solidFill>
            <a:miter lim="800000"/>
            <a:headEnd/>
            <a:tailEnd/>
          </a:ln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4110" name="Rectangle 29"/>
          <p:cNvSpPr>
            <a:spLocks noChangeArrowheads="1"/>
          </p:cNvSpPr>
          <p:nvPr/>
        </p:nvSpPr>
        <p:spPr bwMode="auto">
          <a:xfrm>
            <a:off x="5222875" y="1377950"/>
            <a:ext cx="3276600" cy="2251075"/>
          </a:xfrm>
          <a:prstGeom prst="rect">
            <a:avLst/>
          </a:prstGeom>
          <a:noFill/>
          <a:ln w="9525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4111" name="Rectangle 30"/>
          <p:cNvSpPr>
            <a:spLocks noChangeArrowheads="1"/>
          </p:cNvSpPr>
          <p:nvPr/>
        </p:nvSpPr>
        <p:spPr bwMode="auto">
          <a:xfrm>
            <a:off x="323850" y="1700213"/>
            <a:ext cx="3960813" cy="3096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fr-FR" dirty="0">
                <a:sym typeface="Symbol" pitchFamily="18" charset="2"/>
              </a:rPr>
              <a:t>coverage of full solid angle (no cracks, fine segmentation)</a:t>
            </a:r>
          </a:p>
          <a:p>
            <a:pPr algn="l" eaLnBrk="1" hangingPunct="1"/>
            <a:r>
              <a:rPr lang="en-US" altLang="fr-FR" dirty="0">
                <a:sym typeface="Symbol" pitchFamily="18" charset="2"/>
              </a:rPr>
              <a:t>detect, track and identify all particles (mass, charge)</a:t>
            </a:r>
          </a:p>
          <a:p>
            <a:pPr algn="l" eaLnBrk="1" hangingPunct="1"/>
            <a:r>
              <a:rPr lang="en-US" altLang="fr-FR" dirty="0" smtClean="0">
                <a:sym typeface="Symbol" pitchFamily="18" charset="2"/>
              </a:rPr>
              <a:t>measurement </a:t>
            </a:r>
            <a:r>
              <a:rPr lang="en-US" altLang="fr-FR" dirty="0">
                <a:sym typeface="Symbol" pitchFamily="18" charset="2"/>
              </a:rPr>
              <a:t>of momentum and/or energy</a:t>
            </a:r>
          </a:p>
          <a:p>
            <a:pPr algn="l" eaLnBrk="1" hangingPunct="1"/>
            <a:r>
              <a:rPr lang="en-US" altLang="fr-FR" dirty="0" smtClean="0">
                <a:sym typeface="Symbol" pitchFamily="18" charset="2"/>
              </a:rPr>
              <a:t>fast </a:t>
            </a:r>
            <a:r>
              <a:rPr lang="en-US" altLang="fr-FR" dirty="0">
                <a:sym typeface="Symbol" pitchFamily="18" charset="2"/>
              </a:rPr>
              <a:t>response, no dead </a:t>
            </a:r>
            <a:r>
              <a:rPr lang="en-US" altLang="fr-FR" dirty="0" smtClean="0">
                <a:sym typeface="Symbol" pitchFamily="18" charset="2"/>
              </a:rPr>
              <a:t>time</a:t>
            </a:r>
            <a:endParaRPr lang="en-US" altLang="fr-FR" dirty="0">
              <a:sym typeface="Symbol" pitchFamily="18" charset="2"/>
            </a:endParaRPr>
          </a:p>
          <a:p>
            <a:pPr algn="l" eaLnBrk="1" hangingPunct="1"/>
            <a:r>
              <a:rPr lang="en-US" altLang="fr-FR" dirty="0" smtClean="0">
                <a:sym typeface="Symbol" pitchFamily="18" charset="2"/>
              </a:rPr>
              <a:t>But …. </a:t>
            </a:r>
            <a:r>
              <a:rPr lang="en-US" altLang="fr-FR" dirty="0">
                <a:sym typeface="Symbol" pitchFamily="18" charset="2"/>
              </a:rPr>
              <a:t>t</a:t>
            </a:r>
            <a:r>
              <a:rPr lang="en-US" altLang="fr-FR" dirty="0" smtClean="0">
                <a:sym typeface="Symbol" pitchFamily="18" charset="2"/>
              </a:rPr>
              <a:t>here are practical </a:t>
            </a:r>
            <a:r>
              <a:rPr lang="en-US" altLang="fr-FR" dirty="0">
                <a:sym typeface="Symbol" pitchFamily="18" charset="2"/>
              </a:rPr>
              <a:t>limitations (technology, space, budget) !</a:t>
            </a:r>
          </a:p>
          <a:p>
            <a:pPr algn="l" eaLnBrk="1" hangingPunct="1"/>
            <a:endParaRPr lang="en-US" altLang="fr-FR" dirty="0">
              <a:sym typeface="Symbol" pitchFamily="18" charset="2"/>
            </a:endParaRPr>
          </a:p>
          <a:p>
            <a:pPr algn="l" eaLnBrk="1" hangingPunct="1"/>
            <a:endParaRPr lang="en-US" altLang="fr-FR" dirty="0"/>
          </a:p>
        </p:txBody>
      </p:sp>
      <p:sp>
        <p:nvSpPr>
          <p:cNvPr id="4112" name="Rectangle 31"/>
          <p:cNvSpPr>
            <a:spLocks noChangeArrowheads="1"/>
          </p:cNvSpPr>
          <p:nvPr/>
        </p:nvSpPr>
        <p:spPr bwMode="auto">
          <a:xfrm>
            <a:off x="250825" y="4797425"/>
            <a:ext cx="8569325" cy="1132618"/>
          </a:xfrm>
          <a:prstGeom prst="rect">
            <a:avLst/>
          </a:prstGeom>
          <a:solidFill>
            <a:srgbClr val="FFFFCC"/>
          </a:solidFill>
          <a:ln w="28575" algn="ctr">
            <a:solidFill>
              <a:srgbClr val="FF0066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Blip>
                <a:blip r:embed="rId7"/>
              </a:buBlip>
            </a:pPr>
            <a:r>
              <a:rPr lang="en-US" altLang="fr-FR" b="1" dirty="0"/>
              <a:t>Particles are detected via their interaction with matter. </a:t>
            </a:r>
          </a:p>
          <a:p>
            <a:pPr algn="l" eaLnBrk="1" hangingPunct="1"/>
            <a:endParaRPr lang="en-US" altLang="fr-FR" sz="900" b="1" dirty="0"/>
          </a:p>
          <a:p>
            <a:pPr algn="l" eaLnBrk="1" hangingPunct="1">
              <a:buFontTx/>
              <a:buBlip>
                <a:blip r:embed="rId7"/>
              </a:buBlip>
            </a:pPr>
            <a:r>
              <a:rPr lang="en-US" altLang="fr-FR" b="1" dirty="0"/>
              <a:t>Many different physical principles are involved (mainly of electromagnetic nature). </a:t>
            </a:r>
          </a:p>
          <a:p>
            <a:pPr algn="l" eaLnBrk="1" hangingPunct="1">
              <a:buFontTx/>
              <a:buNone/>
            </a:pPr>
            <a:r>
              <a:rPr lang="en-US" altLang="fr-FR" b="1" dirty="0"/>
              <a:t>	Finally we will always observe ionization and/or excitation of matter.</a:t>
            </a:r>
            <a:r>
              <a:rPr lang="en-US" altLang="fr-FR" dirty="0"/>
              <a:t> </a:t>
            </a:r>
          </a:p>
        </p:txBody>
      </p:sp>
      <p:sp>
        <p:nvSpPr>
          <p:cNvPr id="4113" name="AutoShape 32"/>
          <p:cNvSpPr>
            <a:spLocks/>
          </p:cNvSpPr>
          <p:nvPr/>
        </p:nvSpPr>
        <p:spPr bwMode="auto">
          <a:xfrm>
            <a:off x="6732588" y="3825875"/>
            <a:ext cx="144462" cy="576263"/>
          </a:xfrm>
          <a:prstGeom prst="leftBrace">
            <a:avLst>
              <a:gd name="adj1" fmla="val 33242"/>
              <a:gd name="adj2" fmla="val 50000"/>
            </a:avLst>
          </a:prstGeom>
          <a:noFill/>
          <a:ln w="2857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  <p:transition advTm="123603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864766"/>
            <a:ext cx="3456384" cy="4271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3770711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68344" y="878171"/>
            <a:ext cx="914032" cy="240681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 smtClean="0">
                <a:solidFill>
                  <a:schemeClr val="tx1"/>
                </a:solidFill>
              </a:rPr>
              <a:t>Leptons</a:t>
            </a:r>
          </a:p>
          <a:p>
            <a:pPr marL="177800" indent="-1778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</a:rPr>
              <a:t>e</a:t>
            </a:r>
            <a:endParaRPr lang="en-GB" dirty="0" smtClean="0">
              <a:solidFill>
                <a:schemeClr val="tx1"/>
              </a:solidFill>
            </a:endParaRPr>
          </a:p>
          <a:p>
            <a:pPr marL="177800" indent="-1778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endParaRPr lang="en-GB" dirty="0" smtClean="0">
              <a:solidFill>
                <a:schemeClr val="tx1"/>
              </a:solidFill>
              <a:latin typeface="Symbol" panose="05050102010706020507" pitchFamily="18" charset="2"/>
            </a:endParaRPr>
          </a:p>
          <a:p>
            <a:pPr marL="177800" indent="-1778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Symbol" panose="05050102010706020507" pitchFamily="18" charset="2"/>
              </a:rPr>
              <a:t>t</a:t>
            </a:r>
            <a:endParaRPr lang="en-GB" dirty="0" smtClean="0">
              <a:solidFill>
                <a:schemeClr val="tx1"/>
              </a:solidFill>
              <a:latin typeface="Symbol" panose="05050102010706020507" pitchFamily="18" charset="2"/>
            </a:endParaRPr>
          </a:p>
          <a:p>
            <a:pPr marL="177800" indent="-1778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Symbol" panose="05050102010706020507" pitchFamily="18" charset="2"/>
              </a:rPr>
              <a:t>n</a:t>
            </a:r>
            <a:r>
              <a:rPr lang="en-GB" baseline="-25000" dirty="0" smtClean="0">
                <a:solidFill>
                  <a:schemeClr val="tx1"/>
                </a:solidFill>
              </a:rPr>
              <a:t>e</a:t>
            </a:r>
            <a:endParaRPr lang="en-GB" baseline="-25000" dirty="0">
              <a:solidFill>
                <a:schemeClr val="tx1"/>
              </a:solidFill>
            </a:endParaRPr>
          </a:p>
          <a:p>
            <a:pPr marL="177800" indent="-1778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Symbol" panose="05050102010706020507" pitchFamily="18" charset="2"/>
              </a:rPr>
              <a:t>n</a:t>
            </a:r>
            <a:r>
              <a:rPr lang="en-GB" baseline="-2500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endParaRPr lang="en-GB" baseline="-25000" dirty="0">
              <a:solidFill>
                <a:schemeClr val="tx1"/>
              </a:solidFill>
              <a:latin typeface="Symbol" panose="05050102010706020507" pitchFamily="18" charset="2"/>
            </a:endParaRPr>
          </a:p>
          <a:p>
            <a:pPr marL="177800" indent="-177800" algn="l">
              <a:buFont typeface="Arial" panose="020B0604020202020204" pitchFamily="34" charset="0"/>
              <a:buChar char="•"/>
            </a:pPr>
            <a:r>
              <a:rPr lang="en-GB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n</a:t>
            </a:r>
            <a:r>
              <a:rPr lang="en-GB" baseline="-25000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t</a:t>
            </a:r>
            <a:endParaRPr lang="en-GB" baseline="-25000" dirty="0">
              <a:solidFill>
                <a:schemeClr val="tx1"/>
              </a:solidFill>
              <a:latin typeface="Symbol" panose="05050102010706020507" pitchFamily="18" charset="2"/>
            </a:endParaRPr>
          </a:p>
          <a:p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2350562"/>
            <a:ext cx="6006233" cy="2012859"/>
          </a:xfrm>
          <a:prstGeom prst="rect">
            <a:avLst/>
          </a:prstGeom>
          <a:solidFill>
            <a:srgbClr val="FFC000">
              <a:alpha val="74118"/>
            </a:srgbClr>
          </a:solidFill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GB" dirty="0" smtClean="0"/>
              <a:t>There are hundreds of particles … </a:t>
            </a:r>
          </a:p>
          <a:p>
            <a:pPr algn="l">
              <a:buNone/>
            </a:pPr>
            <a:r>
              <a:rPr lang="en-GB" dirty="0" smtClean="0"/>
              <a:t>however most of them are so short-lived that we’ll never see them directly in our detectors.</a:t>
            </a:r>
          </a:p>
          <a:p>
            <a:pPr algn="l">
              <a:buNone/>
            </a:pPr>
            <a:endParaRPr lang="en-GB" dirty="0" smtClean="0"/>
          </a:p>
          <a:p>
            <a:pPr algn="l">
              <a:buNone/>
            </a:pPr>
            <a:r>
              <a:rPr lang="en-GB" dirty="0" smtClean="0"/>
              <a:t>Track length: </a:t>
            </a:r>
            <a:r>
              <a:rPr lang="en-GB" dirty="0" err="1" smtClean="0">
                <a:solidFill>
                  <a:schemeClr val="tx1"/>
                </a:solidFill>
              </a:rPr>
              <a:t>l</a:t>
            </a:r>
            <a:r>
              <a:rPr lang="en-GB" baseline="-25000" dirty="0" err="1" smtClean="0">
                <a:solidFill>
                  <a:schemeClr val="tx1"/>
                </a:solidFill>
              </a:rPr>
              <a:t>track</a:t>
            </a:r>
            <a:r>
              <a:rPr lang="en-GB" dirty="0" smtClean="0">
                <a:solidFill>
                  <a:schemeClr val="tx1"/>
                </a:solidFill>
              </a:rPr>
              <a:t> = </a:t>
            </a:r>
            <a:r>
              <a:rPr lang="en-GB" dirty="0" err="1" smtClean="0">
                <a:solidFill>
                  <a:schemeClr val="tx1"/>
                </a:solidFill>
              </a:rPr>
              <a:t>v</a:t>
            </a:r>
            <a:r>
              <a:rPr lang="en-GB" dirty="0" err="1" smtClean="0">
                <a:solidFill>
                  <a:schemeClr val="tx1"/>
                </a:solidFill>
                <a:latin typeface="Symbol" panose="05050102010706020507" pitchFamily="18" charset="2"/>
              </a:rPr>
              <a:t>t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 = c</a:t>
            </a:r>
            <a:r>
              <a:rPr lang="en-GB" dirty="0" smtClean="0">
                <a:solidFill>
                  <a:schemeClr val="tx1"/>
                </a:solidFill>
                <a:latin typeface="Symbol" panose="05050102010706020507" pitchFamily="18" charset="2"/>
              </a:rPr>
              <a:t>bgt</a:t>
            </a:r>
            <a:r>
              <a:rPr lang="en-GB" baseline="-25000" dirty="0" smtClean="0">
                <a:solidFill>
                  <a:schemeClr val="tx1"/>
                </a:solidFill>
                <a:latin typeface="Symbol" panose="05050102010706020507" pitchFamily="18" charset="2"/>
              </a:rPr>
              <a:t>0</a:t>
            </a:r>
            <a:r>
              <a:rPr lang="en-GB" dirty="0" smtClean="0">
                <a:solidFill>
                  <a:schemeClr val="tx1"/>
                </a:solidFill>
                <a:latin typeface="+mn-lt"/>
              </a:rPr>
              <a:t>  </a:t>
            </a:r>
            <a:r>
              <a:rPr lang="en-GB" dirty="0" smtClean="0">
                <a:latin typeface="+mn-lt"/>
              </a:rPr>
              <a:t>with </a:t>
            </a:r>
            <a:r>
              <a:rPr lang="en-GB" dirty="0" smtClean="0">
                <a:latin typeface="Symbol" panose="05050102010706020507" pitchFamily="18" charset="2"/>
              </a:rPr>
              <a:t>t</a:t>
            </a:r>
            <a:r>
              <a:rPr lang="en-GB" baseline="-25000" dirty="0" smtClean="0">
                <a:latin typeface="+mn-lt"/>
              </a:rPr>
              <a:t>0</a:t>
            </a:r>
            <a:r>
              <a:rPr lang="en-GB" dirty="0" smtClean="0">
                <a:latin typeface="+mn-lt"/>
              </a:rPr>
              <a:t> being the lifetime at rest.</a:t>
            </a:r>
          </a:p>
          <a:p>
            <a:pPr algn="l">
              <a:buNone/>
            </a:pPr>
            <a:r>
              <a:rPr lang="en-GB" dirty="0" smtClean="0">
                <a:latin typeface="+mn-lt"/>
              </a:rPr>
              <a:t>Only if </a:t>
            </a:r>
            <a:r>
              <a:rPr lang="en-GB" dirty="0" err="1" smtClean="0">
                <a:latin typeface="+mn-lt"/>
              </a:rPr>
              <a:t>l</a:t>
            </a:r>
            <a:r>
              <a:rPr lang="en-GB" baseline="-25000" dirty="0" err="1" smtClean="0">
                <a:latin typeface="+mn-lt"/>
              </a:rPr>
              <a:t>track</a:t>
            </a:r>
            <a:r>
              <a:rPr lang="en-GB" dirty="0" smtClean="0">
                <a:latin typeface="+mn-lt"/>
              </a:rPr>
              <a:t> (at </a:t>
            </a:r>
            <a:r>
              <a:rPr lang="en-GB" dirty="0" err="1" smtClean="0">
                <a:latin typeface="+mn-lt"/>
              </a:rPr>
              <a:t>GeV</a:t>
            </a:r>
            <a:r>
              <a:rPr lang="en-GB" dirty="0" smtClean="0">
                <a:latin typeface="+mn-lt"/>
              </a:rPr>
              <a:t> scale) ≥ 1 mm, we have a chance to measure them. </a:t>
            </a:r>
            <a:endParaRPr lang="en-GB" dirty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668344" y="3356992"/>
            <a:ext cx="946177" cy="206210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dirty="0" smtClean="0">
                <a:solidFill>
                  <a:schemeClr val="tx1"/>
                </a:solidFill>
              </a:rPr>
              <a:t>Gauge bosons</a:t>
            </a:r>
          </a:p>
          <a:p>
            <a:pPr marL="177800" indent="-1778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Symbol" panose="05050102010706020507" pitchFamily="18" charset="2"/>
              </a:rPr>
              <a:t>g</a:t>
            </a:r>
          </a:p>
          <a:p>
            <a:pPr marL="177800" indent="-1778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j-lt"/>
              </a:rPr>
              <a:t>W</a:t>
            </a:r>
            <a:r>
              <a:rPr lang="en-GB" baseline="30000" dirty="0" smtClean="0">
                <a:solidFill>
                  <a:schemeClr val="tx1"/>
                </a:solidFill>
                <a:latin typeface="Symbol" panose="05050102010706020507" pitchFamily="18" charset="2"/>
              </a:rPr>
              <a:t>+/-</a:t>
            </a:r>
          </a:p>
          <a:p>
            <a:pPr marL="177800" indent="-1778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n-lt"/>
              </a:rPr>
              <a:t>Z</a:t>
            </a:r>
          </a:p>
          <a:p>
            <a:pPr marL="177800" indent="-1778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+mn-lt"/>
              </a:rPr>
              <a:t>g</a:t>
            </a:r>
            <a:endParaRPr lang="en-GB" baseline="-25000" dirty="0">
              <a:solidFill>
                <a:schemeClr val="tx1"/>
              </a:solidFill>
              <a:latin typeface="+mn-lt"/>
            </a:endParaRPr>
          </a:p>
          <a:p>
            <a:pPr marL="177800" indent="-177800" algn="l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1"/>
                </a:solidFill>
                <a:latin typeface="Symbol" panose="05050102010706020507" pitchFamily="18" charset="2"/>
              </a:rPr>
              <a:t>H</a:t>
            </a:r>
            <a:endParaRPr lang="en-GB" baseline="-25000" dirty="0">
              <a:solidFill>
                <a:schemeClr val="tx1"/>
              </a:solidFill>
              <a:latin typeface="Symbol" panose="05050102010706020507" pitchFamily="18" charset="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5106670"/>
            <a:ext cx="6912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GB" dirty="0" smtClean="0"/>
              <a:t>Which are left then? These 8 particles (and their antiparticles).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336401"/>
              </p:ext>
            </p:extLst>
          </p:nvPr>
        </p:nvGraphicFramePr>
        <p:xfrm>
          <a:off x="340270" y="5517232"/>
          <a:ext cx="8242103" cy="1168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063378"/>
                <a:gridCol w="648072"/>
                <a:gridCol w="720080"/>
                <a:gridCol w="665170"/>
                <a:gridCol w="608300"/>
                <a:gridCol w="871315"/>
                <a:gridCol w="879551"/>
                <a:gridCol w="1080120"/>
                <a:gridCol w="1706117"/>
              </a:tblGrid>
              <a:tr h="0">
                <a:tc>
                  <a:txBody>
                    <a:bodyPr/>
                    <a:lstStyle/>
                    <a:p>
                      <a:pPr algn="ctr"/>
                      <a:endParaRPr lang="fr-FR" sz="1600" dirty="0">
                        <a:solidFill>
                          <a:schemeClr val="tx1"/>
                        </a:solidFill>
                        <a:latin typeface="Symbol" panose="05050102010706020507" pitchFamily="18" charset="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g</a:t>
                      </a:r>
                      <a:endParaRPr lang="fr-FR" sz="1600" dirty="0">
                        <a:solidFill>
                          <a:schemeClr val="tx1"/>
                        </a:solidFill>
                        <a:latin typeface="Symbol" panose="05050102010706020507" pitchFamily="18" charset="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p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e</a:t>
                      </a:r>
                      <a:r>
                        <a:rPr lang="en-GB" sz="1600" baseline="30000" dirty="0" smtClean="0">
                          <a:solidFill>
                            <a:schemeClr val="tx1"/>
                          </a:solidFill>
                        </a:rPr>
                        <a:t>±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600" baseline="300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±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p</a:t>
                      </a:r>
                      <a:r>
                        <a:rPr lang="en-GB" sz="1600" baseline="3000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±</a:t>
                      </a:r>
                      <a:endParaRPr lang="fr-FR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GB" sz="1600" baseline="30000" dirty="0" smtClean="0">
                          <a:solidFill>
                            <a:schemeClr val="tx1"/>
                          </a:solidFill>
                        </a:rPr>
                        <a:t>±</a:t>
                      </a:r>
                      <a:endParaRPr lang="fr-FR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GB" sz="1600" baseline="-25000" dirty="0" smtClean="0">
                          <a:solidFill>
                            <a:schemeClr val="tx1"/>
                          </a:solidFill>
                        </a:rPr>
                        <a:t>0  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(K</a:t>
                      </a:r>
                      <a:r>
                        <a:rPr lang="en-GB" sz="1600" b="0" baseline="-2500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de-CH" sz="1600" b="0" baseline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K</a:t>
                      </a:r>
                      <a:r>
                        <a:rPr lang="en-GB" sz="1600" b="0" baseline="-25000" dirty="0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CH" sz="1600" b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t</a:t>
                      </a:r>
                      <a:r>
                        <a:rPr lang="de-CH" sz="1600" b="0" baseline="-25000" dirty="0" smtClean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∞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∞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∞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∞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2.2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26 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12 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89 </a:t>
                      </a:r>
                      <a:r>
                        <a:rPr lang="en-GB" sz="1600" b="0" dirty="0" err="1" smtClean="0">
                          <a:solidFill>
                            <a:schemeClr val="tx1"/>
                          </a:solidFill>
                        </a:rPr>
                        <a:t>ps</a:t>
                      </a:r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 / 51 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de-CH" sz="1600" b="0" baseline="0" dirty="0" smtClean="0">
                          <a:solidFill>
                            <a:schemeClr val="tx1"/>
                          </a:solidFill>
                        </a:rPr>
                        <a:t>l</a:t>
                      </a:r>
                      <a:r>
                        <a:rPr lang="de-CH" sz="1600" b="0" baseline="-25000" dirty="0" smtClean="0">
                          <a:solidFill>
                            <a:schemeClr val="tx1"/>
                          </a:solidFill>
                        </a:rPr>
                        <a:t>track (p=1GeV)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∞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∞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∞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b="0" dirty="0" smtClean="0">
                          <a:solidFill>
                            <a:schemeClr val="tx1"/>
                          </a:solidFill>
                        </a:rPr>
                        <a:t>∞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6.1 km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5.5 m</a:t>
                      </a:r>
                      <a:endParaRPr lang="fr-FR" sz="16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6.4 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r>
                        <a:rPr lang="en-GB" sz="1600" b="0" baseline="0" dirty="0" smtClean="0">
                          <a:solidFill>
                            <a:schemeClr val="tx1"/>
                          </a:solidFill>
                        </a:rPr>
                        <a:t> cm / 27.5 m</a:t>
                      </a:r>
                      <a:endParaRPr lang="en-GB" sz="16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876672" y="115888"/>
            <a:ext cx="4343400" cy="56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 eaLnBrk="1" hangingPunct="1">
              <a:buNone/>
            </a:pPr>
            <a:r>
              <a:rPr lang="en-US" altLang="fr-FR" sz="2400" kern="0" smtClean="0">
                <a:solidFill>
                  <a:schemeClr val="accent2"/>
                </a:solidFill>
              </a:rPr>
              <a:t>Introduction </a:t>
            </a:r>
            <a:endParaRPr lang="en-US" altLang="fr-FR" sz="2400" kern="0" dirty="0" smtClean="0">
              <a:solidFill>
                <a:schemeClr val="accent2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01927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6985"/>
    </mc:Choice>
    <mc:Fallback xmlns="">
      <p:transition spd="slow" advTm="16698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9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719138" y="981075"/>
            <a:ext cx="8424862" cy="136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61950" indent="-361950" eaLnBrk="1" hangingPunct="1">
              <a:buFontTx/>
              <a:buBlip>
                <a:blip r:embed="rId3"/>
              </a:buBlip>
            </a:pPr>
            <a:r>
              <a:rPr lang="en-US" altLang="fr-FR" sz="1800" b="1" dirty="0" smtClean="0">
                <a:solidFill>
                  <a:schemeClr val="accent2"/>
                </a:solidFill>
              </a:rPr>
              <a:t>(Elastic) Scattering</a:t>
            </a:r>
          </a:p>
          <a:p>
            <a:pPr marL="361950" indent="-361950" eaLnBrk="1" hangingPunct="1">
              <a:buFontTx/>
              <a:buNone/>
            </a:pPr>
            <a:endParaRPr lang="en-US" altLang="fr-FR" sz="900" b="1" dirty="0" smtClean="0">
              <a:solidFill>
                <a:schemeClr val="accent2"/>
              </a:solidFill>
            </a:endParaRPr>
          </a:p>
          <a:p>
            <a:pPr marL="361950" indent="-361950" eaLnBrk="1" hangingPunct="1">
              <a:buFontTx/>
              <a:buNone/>
            </a:pPr>
            <a:r>
              <a:rPr lang="en-US" altLang="fr-FR" sz="1600" dirty="0" smtClean="0">
                <a:solidFill>
                  <a:schemeClr val="accent2"/>
                </a:solidFill>
              </a:rPr>
              <a:t>	An incoming particle with charge  </a:t>
            </a:r>
            <a:r>
              <a:rPr lang="en-US" altLang="fr-FR" sz="1600" b="1" i="1" dirty="0" smtClean="0">
                <a:latin typeface="Times New Roman" pitchFamily="18" charset="0"/>
              </a:rPr>
              <a:t>z</a:t>
            </a:r>
            <a:r>
              <a:rPr lang="en-US" altLang="fr-FR" sz="1600" dirty="0" smtClean="0">
                <a:solidFill>
                  <a:schemeClr val="accent2"/>
                </a:solidFill>
              </a:rPr>
              <a:t>  interacts elastically </a:t>
            </a:r>
          </a:p>
          <a:p>
            <a:pPr marL="361950" indent="-361950" eaLnBrk="1" hangingPunct="1">
              <a:buFontTx/>
              <a:buNone/>
            </a:pPr>
            <a:r>
              <a:rPr lang="en-US" altLang="fr-FR" sz="1600" dirty="0" smtClean="0">
                <a:solidFill>
                  <a:schemeClr val="accent2"/>
                </a:solidFill>
              </a:rPr>
              <a:t>	with a target of nuclear charge  </a:t>
            </a:r>
            <a:r>
              <a:rPr lang="en-US" altLang="fr-FR" sz="1600" b="1" i="1" dirty="0" smtClean="0">
                <a:latin typeface="Times New Roman" pitchFamily="18" charset="0"/>
              </a:rPr>
              <a:t>Z</a:t>
            </a:r>
            <a:r>
              <a:rPr lang="en-US" altLang="fr-FR" sz="1600" dirty="0" smtClean="0">
                <a:solidFill>
                  <a:schemeClr val="accent2"/>
                </a:solidFill>
              </a:rPr>
              <a:t>. </a:t>
            </a:r>
          </a:p>
          <a:p>
            <a:pPr marL="361950" indent="-361950" eaLnBrk="1" hangingPunct="1">
              <a:buFontTx/>
              <a:buNone/>
            </a:pPr>
            <a:r>
              <a:rPr lang="en-US" altLang="fr-FR" sz="1600" dirty="0" smtClean="0">
                <a:solidFill>
                  <a:schemeClr val="accent2"/>
                </a:solidFill>
              </a:rPr>
              <a:t>	The cross-section for this </a:t>
            </a:r>
            <a:r>
              <a:rPr lang="en-US" altLang="fr-FR" sz="1600" dirty="0" err="1" smtClean="0">
                <a:solidFill>
                  <a:schemeClr val="accent2"/>
                </a:solidFill>
              </a:rPr>
              <a:t>e.m</a:t>
            </a:r>
            <a:r>
              <a:rPr lang="en-US" altLang="fr-FR" sz="1600" dirty="0" smtClean="0">
                <a:solidFill>
                  <a:schemeClr val="accent2"/>
                </a:solidFill>
              </a:rPr>
              <a:t>. process is</a:t>
            </a:r>
          </a:p>
        </p:txBody>
      </p:sp>
      <p:sp>
        <p:nvSpPr>
          <p:cNvPr id="5128" name="Rectangle 2"/>
          <p:cNvSpPr>
            <a:spLocks noChangeArrowheads="1"/>
          </p:cNvSpPr>
          <p:nvPr/>
        </p:nvSpPr>
        <p:spPr bwMode="auto">
          <a:xfrm>
            <a:off x="900113" y="260350"/>
            <a:ext cx="4354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2400"/>
              <a:t>Interaction of charged particles</a:t>
            </a:r>
            <a:endParaRPr lang="en-US" altLang="fr-FR" sz="3600"/>
          </a:p>
        </p:txBody>
      </p:sp>
      <p:graphicFrame>
        <p:nvGraphicFramePr>
          <p:cNvPr id="5122" name="Object 4"/>
          <p:cNvGraphicFramePr>
            <a:graphicFrameLocks noChangeAspect="1"/>
          </p:cNvGraphicFramePr>
          <p:nvPr/>
        </p:nvGraphicFramePr>
        <p:xfrm>
          <a:off x="900113" y="2565400"/>
          <a:ext cx="280352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4" name="Equation" r:id="rId4" imgW="1968500" imgH="495300" progId="Equation.3">
                  <p:embed/>
                </p:oleObj>
              </mc:Choice>
              <mc:Fallback>
                <p:oleObj name="Equation" r:id="rId4" imgW="1968500" imgH="495300" progId="Equation.3">
                  <p:embed/>
                  <p:pic>
                    <p:nvPicPr>
                      <p:cNvPr id="0" name="Picture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2565400"/>
                        <a:ext cx="2803525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3" name="Object 5"/>
          <p:cNvGraphicFramePr>
            <a:graphicFrameLocks noChangeAspect="1"/>
          </p:cNvGraphicFramePr>
          <p:nvPr/>
        </p:nvGraphicFramePr>
        <p:xfrm>
          <a:off x="3203575" y="4833938"/>
          <a:ext cx="596900" cy="363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5" name="Equation" r:id="rId6" imgW="596641" imgH="304668" progId="Equation.3">
                  <p:embed/>
                </p:oleObj>
              </mc:Choice>
              <mc:Fallback>
                <p:oleObj name="Equation" r:id="rId6" imgW="596641" imgH="304668" progId="Equation.3">
                  <p:embed/>
                  <p:pic>
                    <p:nvPicPr>
                      <p:cNvPr id="0" name="Picture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4833938"/>
                        <a:ext cx="596900" cy="3635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4" name="Object 6"/>
          <p:cNvGraphicFramePr>
            <a:graphicFrameLocks noChangeAspect="1"/>
          </p:cNvGraphicFramePr>
          <p:nvPr/>
        </p:nvGraphicFramePr>
        <p:xfrm>
          <a:off x="2484438" y="5197475"/>
          <a:ext cx="646112" cy="247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6" name="Equation" r:id="rId8" imgW="596900" imgH="228600" progId="Equation.3">
                  <p:embed/>
                </p:oleObj>
              </mc:Choice>
              <mc:Fallback>
                <p:oleObj name="Equation" r:id="rId8" imgW="596900" imgH="228600" progId="Equation.3">
                  <p:embed/>
                  <p:pic>
                    <p:nvPicPr>
                      <p:cNvPr id="0" name="Picture 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5197475"/>
                        <a:ext cx="646112" cy="247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25" name="Object 7"/>
          <p:cNvGraphicFramePr>
            <a:graphicFrameLocks noChangeAspect="1"/>
          </p:cNvGraphicFramePr>
          <p:nvPr/>
        </p:nvGraphicFramePr>
        <p:xfrm>
          <a:off x="6443663" y="1196975"/>
          <a:ext cx="1584325" cy="135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7" name="Designer Drawing" r:id="rId10" imgW="2095500" imgH="1790700" progId="">
                  <p:embed/>
                </p:oleObj>
              </mc:Choice>
              <mc:Fallback>
                <p:oleObj name="Designer Drawing" r:id="rId10" imgW="2095500" imgH="1790700" progId="">
                  <p:embed/>
                  <p:pic>
                    <p:nvPicPr>
                      <p:cNvPr id="0" name="Picture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1196975"/>
                        <a:ext cx="1584325" cy="1354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0" name="Rectangle 8"/>
          <p:cNvSpPr>
            <a:spLocks noChangeArrowheads="1"/>
          </p:cNvSpPr>
          <p:nvPr/>
        </p:nvSpPr>
        <p:spPr bwMode="auto">
          <a:xfrm>
            <a:off x="3924300" y="2781300"/>
            <a:ext cx="1774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chemeClr val="tx1"/>
                </a:solidFill>
                <a:latin typeface="Times New Roman" pitchFamily="18" charset="0"/>
              </a:rPr>
              <a:t>Rutherford formula</a:t>
            </a:r>
          </a:p>
        </p:txBody>
      </p:sp>
      <p:graphicFrame>
        <p:nvGraphicFramePr>
          <p:cNvPr id="5126" name="Object 9"/>
          <p:cNvGraphicFramePr>
            <a:graphicFrameLocks noChangeAspect="1"/>
          </p:cNvGraphicFramePr>
          <p:nvPr/>
        </p:nvGraphicFramePr>
        <p:xfrm>
          <a:off x="6000750" y="3141663"/>
          <a:ext cx="2009775" cy="2087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18" name="Designer Drawing" r:id="rId12" imgW="914400" imgH="914400" progId="">
                  <p:embed/>
                </p:oleObj>
              </mc:Choice>
              <mc:Fallback>
                <p:oleObj name="Designer Drawing" r:id="rId12" imgW="914400" imgH="914400" progId="">
                  <p:embed/>
                  <p:pic>
                    <p:nvPicPr>
                      <p:cNvPr id="0" name="Picture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0750" y="3141663"/>
                        <a:ext cx="2009775" cy="20875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1" name="Rectangle 10"/>
          <p:cNvSpPr>
            <a:spLocks noChangeArrowheads="1"/>
          </p:cNvSpPr>
          <p:nvPr/>
        </p:nvSpPr>
        <p:spPr bwMode="auto">
          <a:xfrm>
            <a:off x="6299200" y="1341438"/>
            <a:ext cx="2746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b="1">
                <a:solidFill>
                  <a:schemeClr val="tx1"/>
                </a:solidFill>
                <a:latin typeface="Times New Roman" pitchFamily="18" charset="0"/>
              </a:rPr>
              <a:t>z</a:t>
            </a:r>
            <a:endParaRPr lang="de-DE" altLang="fr-FR" b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132" name="Rectangle 11"/>
          <p:cNvSpPr>
            <a:spLocks noChangeArrowheads="1"/>
          </p:cNvSpPr>
          <p:nvPr/>
        </p:nvSpPr>
        <p:spPr bwMode="auto">
          <a:xfrm>
            <a:off x="468313" y="3657600"/>
            <a:ext cx="7632700" cy="239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598488" indent="-141288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fr-FR"/>
              <a:t>Approximation</a:t>
            </a:r>
          </a:p>
          <a:p>
            <a:pPr lvl="1" algn="l" eaLnBrk="1" hangingPunct="1">
              <a:buFontTx/>
              <a:buChar char="-"/>
            </a:pPr>
            <a:r>
              <a:rPr lang="en-US" altLang="fr-FR"/>
              <a:t>Non-relativistic</a:t>
            </a:r>
          </a:p>
          <a:p>
            <a:pPr lvl="1" algn="l" eaLnBrk="1" hangingPunct="1">
              <a:buFontTx/>
              <a:buChar char="-"/>
            </a:pPr>
            <a:r>
              <a:rPr lang="en-US" altLang="fr-FR"/>
              <a:t>No spins</a:t>
            </a:r>
          </a:p>
          <a:p>
            <a:pPr algn="l" eaLnBrk="1" hangingPunct="1"/>
            <a:endParaRPr lang="en-US" altLang="fr-FR"/>
          </a:p>
          <a:p>
            <a:pPr algn="l" eaLnBrk="1" hangingPunct="1"/>
            <a:r>
              <a:rPr lang="en-US" altLang="fr-FR"/>
              <a:t>Average scattering angle 	</a:t>
            </a:r>
          </a:p>
          <a:p>
            <a:pPr algn="l" eaLnBrk="1" hangingPunct="1"/>
            <a:r>
              <a:rPr lang="en-US" altLang="fr-FR"/>
              <a:t>Cross-section for              infinite !</a:t>
            </a:r>
          </a:p>
          <a:p>
            <a:pPr algn="l" eaLnBrk="1" hangingPunct="1">
              <a:buFontTx/>
              <a:buNone/>
            </a:pPr>
            <a:endParaRPr lang="en-US" altLang="fr-FR"/>
          </a:p>
          <a:p>
            <a:pPr algn="l" eaLnBrk="1" hangingPunct="1"/>
            <a:r>
              <a:rPr lang="en-US" altLang="fr-FR"/>
              <a:t>Scattering does not lead to significant energy loss (nuclei are heavy!)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</p:cSld>
  <p:clrMapOvr>
    <a:masterClrMapping/>
  </p:clrMapOvr>
  <p:transition advTm="140784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2"/>
          <p:cNvSpPr>
            <a:spLocks noChangeArrowheads="1"/>
          </p:cNvSpPr>
          <p:nvPr/>
        </p:nvSpPr>
        <p:spPr bwMode="auto">
          <a:xfrm>
            <a:off x="900113" y="260350"/>
            <a:ext cx="4354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2400"/>
              <a:t>Interaction of charged particles</a:t>
            </a:r>
            <a:endParaRPr lang="en-US" altLang="fr-FR" sz="3600"/>
          </a:p>
        </p:txBody>
      </p:sp>
      <p:sp>
        <p:nvSpPr>
          <p:cNvPr id="6152" name="Rectangle 3"/>
          <p:cNvSpPr>
            <a:spLocks noChangeArrowheads="1"/>
          </p:cNvSpPr>
          <p:nvPr/>
        </p:nvSpPr>
        <p:spPr bwMode="auto">
          <a:xfrm>
            <a:off x="611188" y="5300663"/>
            <a:ext cx="1655762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91440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tabLst>
                <a:tab pos="91440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91440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91440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91440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91440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91440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91440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91440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Approximation </a:t>
            </a:r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2497138" y="5167313"/>
          <a:ext cx="10668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09" name="Equation" r:id="rId3" imgW="825500" imgH="482600" progId="Equation.3">
                  <p:embed/>
                </p:oleObj>
              </mc:Choice>
              <mc:Fallback>
                <p:oleObj name="Equation" r:id="rId3" imgW="825500" imgH="482600" progId="Equation.3">
                  <p:embed/>
                  <p:pic>
                    <p:nvPicPr>
                      <p:cNvPr id="0" name="Picture 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7138" y="5167313"/>
                        <a:ext cx="1066800" cy="622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3" name="Line 5"/>
          <p:cNvSpPr>
            <a:spLocks noChangeShapeType="1"/>
          </p:cNvSpPr>
          <p:nvPr/>
        </p:nvSpPr>
        <p:spPr bwMode="auto">
          <a:xfrm flipV="1">
            <a:off x="5075238" y="5235575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54" name="Line 6"/>
          <p:cNvSpPr>
            <a:spLocks noChangeShapeType="1"/>
          </p:cNvSpPr>
          <p:nvPr/>
        </p:nvSpPr>
        <p:spPr bwMode="auto">
          <a:xfrm>
            <a:off x="5075238" y="6170613"/>
            <a:ext cx="151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55" name="Text Box 7"/>
          <p:cNvSpPr txBox="1">
            <a:spLocks noChangeArrowheads="1"/>
          </p:cNvSpPr>
          <p:nvPr/>
        </p:nvSpPr>
        <p:spPr bwMode="auto">
          <a:xfrm>
            <a:off x="6299200" y="62357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 sz="1800" i="1">
                <a:latin typeface="Times New Roman" pitchFamily="18" charset="0"/>
              </a:rPr>
              <a:t>p</a:t>
            </a:r>
          </a:p>
        </p:txBody>
      </p:sp>
      <p:sp>
        <p:nvSpPr>
          <p:cNvPr id="6156" name="Rectangle 8"/>
          <p:cNvSpPr>
            <a:spLocks noChangeArrowheads="1"/>
          </p:cNvSpPr>
          <p:nvPr/>
        </p:nvSpPr>
        <p:spPr bwMode="auto">
          <a:xfrm>
            <a:off x="611188" y="5805488"/>
            <a:ext cx="4105275" cy="72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130000"/>
              </a:lnSpc>
              <a:buFontTx/>
              <a:buNone/>
            </a:pPr>
            <a:r>
              <a:rPr lang="en-US" altLang="fr-FR" i="1">
                <a:latin typeface="Times New Roman" pitchFamily="18" charset="0"/>
              </a:rPr>
              <a:t>X</a:t>
            </a:r>
            <a:r>
              <a:rPr lang="en-US" altLang="fr-FR" i="1" baseline="-25000"/>
              <a:t>0</a:t>
            </a:r>
            <a:r>
              <a:rPr lang="en-US" altLang="fr-FR"/>
              <a:t> is </a:t>
            </a:r>
            <a:r>
              <a:rPr lang="en-US" altLang="fr-FR">
                <a:solidFill>
                  <a:srgbClr val="FF0066"/>
                </a:solidFill>
              </a:rPr>
              <a:t>radiation length</a:t>
            </a:r>
            <a:r>
              <a:rPr lang="en-US" altLang="fr-FR"/>
              <a:t> of the medium  (discuss later)</a:t>
            </a:r>
          </a:p>
        </p:txBody>
      </p:sp>
      <p:sp>
        <p:nvSpPr>
          <p:cNvPr id="6157" name="Text Box 9"/>
          <p:cNvSpPr txBox="1">
            <a:spLocks noChangeArrowheads="1"/>
          </p:cNvSpPr>
          <p:nvPr/>
        </p:nvSpPr>
        <p:spPr bwMode="auto">
          <a:xfrm>
            <a:off x="4643438" y="5010150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 sz="1800" i="1">
                <a:latin typeface="Symbol" pitchFamily="18" charset="2"/>
              </a:rPr>
              <a:t>q</a:t>
            </a:r>
            <a:r>
              <a:rPr lang="de-DE" altLang="fr-FR" sz="1800" i="1" baseline="-25000"/>
              <a:t>0</a:t>
            </a:r>
          </a:p>
        </p:txBody>
      </p:sp>
      <p:sp>
        <p:nvSpPr>
          <p:cNvPr id="6158" name="Freeform 10"/>
          <p:cNvSpPr>
            <a:spLocks/>
          </p:cNvSpPr>
          <p:nvPr/>
        </p:nvSpPr>
        <p:spPr bwMode="auto">
          <a:xfrm>
            <a:off x="5116513" y="5314950"/>
            <a:ext cx="1303337" cy="798513"/>
          </a:xfrm>
          <a:custGeom>
            <a:avLst/>
            <a:gdLst>
              <a:gd name="T0" fmla="*/ 0 w 821"/>
              <a:gd name="T1" fmla="*/ 0 h 503"/>
              <a:gd name="T2" fmla="*/ 435986139 w 821"/>
              <a:gd name="T3" fmla="*/ 889616688 h 503"/>
              <a:gd name="T4" fmla="*/ 2069046872 w 821"/>
              <a:gd name="T5" fmla="*/ 1267640270 h 503"/>
              <a:gd name="T6" fmla="*/ 0 60000 65536"/>
              <a:gd name="T7" fmla="*/ 0 60000 65536"/>
              <a:gd name="T8" fmla="*/ 0 60000 65536"/>
              <a:gd name="T9" fmla="*/ 0 w 821"/>
              <a:gd name="T10" fmla="*/ 0 h 503"/>
              <a:gd name="T11" fmla="*/ 821 w 821"/>
              <a:gd name="T12" fmla="*/ 503 h 5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21" h="503">
                <a:moveTo>
                  <a:pt x="0" y="0"/>
                </a:moveTo>
                <a:cubicBezTo>
                  <a:pt x="18" y="114"/>
                  <a:pt x="23" y="227"/>
                  <a:pt x="173" y="353"/>
                </a:cubicBezTo>
                <a:cubicBezTo>
                  <a:pt x="323" y="479"/>
                  <a:pt x="686" y="472"/>
                  <a:pt x="821" y="503"/>
                </a:cubicBezTo>
              </a:path>
            </a:pathLst>
          </a:custGeom>
          <a:noFill/>
          <a:ln w="28575" cap="flat" cmpd="sng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59" name="Line 11"/>
          <p:cNvSpPr>
            <a:spLocks noChangeShapeType="1"/>
          </p:cNvSpPr>
          <p:nvPr/>
        </p:nvSpPr>
        <p:spPr bwMode="auto">
          <a:xfrm flipV="1">
            <a:off x="7164388" y="5229225"/>
            <a:ext cx="0" cy="9350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60" name="Line 12"/>
          <p:cNvSpPr>
            <a:spLocks noChangeShapeType="1"/>
          </p:cNvSpPr>
          <p:nvPr/>
        </p:nvSpPr>
        <p:spPr bwMode="auto">
          <a:xfrm>
            <a:off x="7164388" y="6164263"/>
            <a:ext cx="15128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61" name="Text Box 13"/>
          <p:cNvSpPr txBox="1">
            <a:spLocks noChangeArrowheads="1"/>
          </p:cNvSpPr>
          <p:nvPr/>
        </p:nvSpPr>
        <p:spPr bwMode="auto">
          <a:xfrm>
            <a:off x="8388350" y="622935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 sz="1800" i="1">
                <a:latin typeface="Times New Roman" pitchFamily="18" charset="0"/>
              </a:rPr>
              <a:t>L</a:t>
            </a:r>
          </a:p>
        </p:txBody>
      </p:sp>
      <p:sp>
        <p:nvSpPr>
          <p:cNvPr id="6162" name="Freeform 14"/>
          <p:cNvSpPr>
            <a:spLocks/>
          </p:cNvSpPr>
          <p:nvPr/>
        </p:nvSpPr>
        <p:spPr bwMode="auto">
          <a:xfrm>
            <a:off x="7181850" y="5360988"/>
            <a:ext cx="1400175" cy="790575"/>
          </a:xfrm>
          <a:custGeom>
            <a:avLst/>
            <a:gdLst>
              <a:gd name="T0" fmla="*/ 0 w 882"/>
              <a:gd name="T1" fmla="*/ 1255037902 h 498"/>
              <a:gd name="T2" fmla="*/ 940019212 w 882"/>
              <a:gd name="T3" fmla="*/ 320059071 h 498"/>
              <a:gd name="T4" fmla="*/ 2147483647 w 882"/>
              <a:gd name="T5" fmla="*/ 0 h 498"/>
              <a:gd name="T6" fmla="*/ 0 60000 65536"/>
              <a:gd name="T7" fmla="*/ 0 60000 65536"/>
              <a:gd name="T8" fmla="*/ 0 60000 65536"/>
              <a:gd name="T9" fmla="*/ 0 w 882"/>
              <a:gd name="T10" fmla="*/ 0 h 498"/>
              <a:gd name="T11" fmla="*/ 882 w 882"/>
              <a:gd name="T12" fmla="*/ 498 h 49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882" h="498">
                <a:moveTo>
                  <a:pt x="0" y="498"/>
                </a:moveTo>
                <a:cubicBezTo>
                  <a:pt x="62" y="436"/>
                  <a:pt x="187" y="205"/>
                  <a:pt x="373" y="127"/>
                </a:cubicBezTo>
                <a:cubicBezTo>
                  <a:pt x="559" y="49"/>
                  <a:pt x="776" y="27"/>
                  <a:pt x="882" y="0"/>
                </a:cubicBezTo>
              </a:path>
            </a:pathLst>
          </a:custGeom>
          <a:noFill/>
          <a:ln w="28575" cap="flat" cmpd="sng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163" name="Text Box 15"/>
          <p:cNvSpPr txBox="1">
            <a:spLocks noChangeArrowheads="1"/>
          </p:cNvSpPr>
          <p:nvPr/>
        </p:nvSpPr>
        <p:spPr bwMode="auto">
          <a:xfrm>
            <a:off x="6704013" y="5010150"/>
            <a:ext cx="3873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 sz="1800" i="1">
                <a:latin typeface="Symbol" pitchFamily="18" charset="2"/>
              </a:rPr>
              <a:t>q</a:t>
            </a:r>
            <a:r>
              <a:rPr lang="de-DE" altLang="fr-FR" sz="1800" i="1" baseline="-25000"/>
              <a:t>0</a:t>
            </a:r>
          </a:p>
        </p:txBody>
      </p:sp>
      <p:graphicFrame>
        <p:nvGraphicFramePr>
          <p:cNvPr id="6147" name="Object 16"/>
          <p:cNvGraphicFramePr>
            <a:graphicFrameLocks noChangeAspect="1"/>
          </p:cNvGraphicFramePr>
          <p:nvPr/>
        </p:nvGraphicFramePr>
        <p:xfrm>
          <a:off x="458788" y="1700213"/>
          <a:ext cx="2886075" cy="1751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0" name="Designer Drawing" r:id="rId5" imgW="2667000" imgH="1619250" progId="">
                  <p:embed/>
                </p:oleObj>
              </mc:Choice>
              <mc:Fallback>
                <p:oleObj name="Designer Drawing" r:id="rId5" imgW="2667000" imgH="1619250" progId="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788" y="1700213"/>
                        <a:ext cx="2886075" cy="1751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17"/>
          <p:cNvGraphicFramePr>
            <a:graphicFrameLocks noChangeAspect="1"/>
          </p:cNvGraphicFramePr>
          <p:nvPr/>
        </p:nvGraphicFramePr>
        <p:xfrm>
          <a:off x="5292725" y="4005263"/>
          <a:ext cx="332105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1" name="Equation" r:id="rId7" imgW="2146300" imgH="419100" progId="Equation.3">
                  <p:embed/>
                </p:oleObj>
              </mc:Choice>
              <mc:Fallback>
                <p:oleObj name="Equation" r:id="rId7" imgW="2146300" imgH="419100" progId="Equation.3">
                  <p:embed/>
                  <p:pic>
                    <p:nvPicPr>
                      <p:cNvPr id="0" name="Picture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4005263"/>
                        <a:ext cx="3321050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9" name="Object 18"/>
          <p:cNvGraphicFramePr>
            <a:graphicFrameLocks noChangeAspect="1"/>
          </p:cNvGraphicFramePr>
          <p:nvPr/>
        </p:nvGraphicFramePr>
        <p:xfrm>
          <a:off x="5867400" y="1728788"/>
          <a:ext cx="2590800" cy="2132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12" name="Designer Drawing" r:id="rId9" imgW="914400" imgH="914400" progId="">
                  <p:embed/>
                </p:oleObj>
              </mc:Choice>
              <mc:Fallback>
                <p:oleObj name="Designer Drawing" r:id="rId9" imgW="914400" imgH="914400" progId="">
                  <p:embed/>
                  <p:pic>
                    <p:nvPicPr>
                      <p:cNvPr id="0" name="Picture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1728788"/>
                        <a:ext cx="2590800" cy="21320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64" name="Rectangle 19"/>
          <p:cNvSpPr>
            <a:spLocks noChangeArrowheads="1"/>
          </p:cNvSpPr>
          <p:nvPr/>
        </p:nvSpPr>
        <p:spPr bwMode="auto">
          <a:xfrm>
            <a:off x="395288" y="836613"/>
            <a:ext cx="5722937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In a sufficiently thick material layer a particle will undergo …</a:t>
            </a:r>
          </a:p>
          <a:p>
            <a:pPr algn="l" eaLnBrk="1" hangingPunct="1">
              <a:buFontTx/>
              <a:buNone/>
            </a:pPr>
            <a:endParaRPr lang="en-US" altLang="fr-FR" sz="700"/>
          </a:p>
          <a:p>
            <a:pPr algn="l" eaLnBrk="1" hangingPunct="1">
              <a:buFontTx/>
              <a:buBlip>
                <a:blip r:embed="rId11"/>
              </a:buBlip>
            </a:pPr>
            <a:r>
              <a:rPr lang="en-US" altLang="fr-FR" sz="1800" b="1"/>
              <a:t>Multiple Scattering</a:t>
            </a:r>
          </a:p>
        </p:txBody>
      </p:sp>
      <p:sp>
        <p:nvSpPr>
          <p:cNvPr id="5142" name="Text Box 22"/>
          <p:cNvSpPr txBox="1">
            <a:spLocks noChangeArrowheads="1"/>
          </p:cNvSpPr>
          <p:nvPr/>
        </p:nvSpPr>
        <p:spPr bwMode="auto">
          <a:xfrm>
            <a:off x="3471863" y="1744663"/>
            <a:ext cx="2540000" cy="1901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l">
              <a:buFontTx/>
              <a:buNone/>
              <a:defRPr/>
            </a:pPr>
            <a:r>
              <a:rPr lang="en-GB"/>
              <a:t>The final displacement and direction are the result of many independent random scatterings </a:t>
            </a:r>
          </a:p>
          <a:p>
            <a:pPr algn="l">
              <a:buFontTx/>
              <a:buNone/>
              <a:defRPr/>
            </a:pPr>
            <a:r>
              <a:rPr lang="en-GB">
                <a:sym typeface="Wingdings" pitchFamily="2" charset="2"/>
              </a:rPr>
              <a:t> Central limit theorem </a:t>
            </a:r>
          </a:p>
          <a:p>
            <a:pPr algn="l">
              <a:buFontTx/>
              <a:buNone/>
              <a:defRPr/>
            </a:pPr>
            <a:r>
              <a:rPr lang="en-GB">
                <a:sym typeface="Wingdings" pitchFamily="2" charset="2"/>
              </a:rPr>
              <a:t> Gaussian distribution </a:t>
            </a:r>
            <a:r>
              <a:rPr lang="en-GB"/>
              <a:t> </a:t>
            </a:r>
            <a:endParaRPr lang="de-DE"/>
          </a:p>
        </p:txBody>
      </p:sp>
      <p:sp>
        <p:nvSpPr>
          <p:cNvPr id="5143" name="Text Box 23"/>
          <p:cNvSpPr txBox="1">
            <a:spLocks noChangeArrowheads="1"/>
          </p:cNvSpPr>
          <p:nvPr/>
        </p:nvSpPr>
        <p:spPr bwMode="auto">
          <a:xfrm>
            <a:off x="7451725" y="1773238"/>
            <a:ext cx="15621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/>
              <a:t>Rutherford tails</a:t>
            </a:r>
            <a:endParaRPr lang="de-DE"/>
          </a:p>
        </p:txBody>
      </p:sp>
      <p:sp>
        <p:nvSpPr>
          <p:cNvPr id="5144" name="Line 24"/>
          <p:cNvSpPr>
            <a:spLocks noChangeShapeType="1"/>
          </p:cNvSpPr>
          <p:nvPr/>
        </p:nvSpPr>
        <p:spPr bwMode="auto">
          <a:xfrm flipH="1">
            <a:off x="8101013" y="2133600"/>
            <a:ext cx="215900" cy="503238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ffectLst>
            <a:prstShdw prst="shdw17" dist="17961" dir="2700000">
              <a:schemeClr val="tx1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</p:cSld>
  <p:clrMapOvr>
    <a:masterClrMapping/>
  </p:clrMapOvr>
  <p:transition advTm="158708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647700" y="1149350"/>
            <a:ext cx="8496300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66700" indent="-266700" eaLnBrk="1" hangingPunct="1">
              <a:lnSpc>
                <a:spcPct val="90000"/>
              </a:lnSpc>
              <a:buFontTx/>
              <a:buBlip>
                <a:blip r:embed="rId3"/>
              </a:buBlip>
            </a:pPr>
            <a:r>
              <a:rPr lang="en-US" altLang="fr-FR" sz="1800" b="1" dirty="0" smtClean="0">
                <a:solidFill>
                  <a:schemeClr val="accent2"/>
                </a:solidFill>
              </a:rPr>
              <a:t>Detection of charged particles </a:t>
            </a: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endParaRPr lang="en-US" altLang="fr-FR" sz="1400" dirty="0" smtClean="0">
              <a:solidFill>
                <a:schemeClr val="accent2"/>
              </a:solidFill>
            </a:endParaRP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r>
              <a:rPr lang="en-US" altLang="fr-FR" sz="1600" dirty="0" smtClean="0">
                <a:solidFill>
                  <a:schemeClr val="accent2"/>
                </a:solidFill>
              </a:rPr>
              <a:t>	Particles can only be detected if they deposit energy in matter. </a:t>
            </a: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r>
              <a:rPr lang="en-US" altLang="fr-FR" sz="1600" dirty="0" smtClean="0">
                <a:solidFill>
                  <a:schemeClr val="accent2"/>
                </a:solidFill>
              </a:rPr>
              <a:t>	How do they lose energy in matter ?</a:t>
            </a: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endParaRPr lang="en-US" altLang="fr-FR" sz="1600" dirty="0" smtClean="0">
              <a:solidFill>
                <a:schemeClr val="accent2"/>
              </a:solidFill>
            </a:endParaRP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r>
              <a:rPr lang="en-US" altLang="fr-FR" sz="2000" dirty="0" smtClean="0">
                <a:solidFill>
                  <a:schemeClr val="accent2"/>
                </a:solidFill>
              </a:rPr>
              <a:t>	</a:t>
            </a:r>
            <a:r>
              <a:rPr lang="en-US" altLang="fr-FR" sz="1600" dirty="0" smtClean="0">
                <a:solidFill>
                  <a:schemeClr val="accent2"/>
                </a:solidFill>
              </a:rPr>
              <a:t>Discrete collisions with the atomic </a:t>
            </a:r>
            <a:r>
              <a:rPr lang="en-US" altLang="fr-FR" sz="1600" dirty="0" smtClean="0">
                <a:solidFill>
                  <a:srgbClr val="FF0066"/>
                </a:solidFill>
              </a:rPr>
              <a:t>electrons </a:t>
            </a:r>
            <a:r>
              <a:rPr lang="en-US" altLang="fr-FR" sz="1600" dirty="0" smtClean="0">
                <a:solidFill>
                  <a:schemeClr val="accent2"/>
                </a:solidFill>
              </a:rPr>
              <a:t>of the absorber material.</a:t>
            </a:r>
          </a:p>
          <a:p>
            <a:pPr marL="266700" indent="-266700" eaLnBrk="1" hangingPunct="1">
              <a:lnSpc>
                <a:spcPct val="90000"/>
              </a:lnSpc>
            </a:pPr>
            <a:endParaRPr lang="en-US" altLang="fr-FR" sz="2000" dirty="0" smtClean="0">
              <a:solidFill>
                <a:schemeClr val="accent2"/>
              </a:solidFill>
            </a:endParaRPr>
          </a:p>
          <a:p>
            <a:pPr marL="266700" indent="-266700" eaLnBrk="1" hangingPunct="1">
              <a:lnSpc>
                <a:spcPct val="90000"/>
              </a:lnSpc>
            </a:pPr>
            <a:endParaRPr lang="en-US" altLang="fr-FR" sz="1800" dirty="0" smtClean="0">
              <a:solidFill>
                <a:schemeClr val="accent2"/>
              </a:solidFill>
            </a:endParaRPr>
          </a:p>
          <a:p>
            <a:pPr marL="266700" indent="-266700" eaLnBrk="1" hangingPunct="1">
              <a:lnSpc>
                <a:spcPct val="90000"/>
              </a:lnSpc>
            </a:pPr>
            <a:endParaRPr lang="en-US" altLang="fr-FR" sz="1800" dirty="0" smtClean="0">
              <a:solidFill>
                <a:schemeClr val="accent2"/>
              </a:solidFill>
            </a:endParaRPr>
          </a:p>
          <a:p>
            <a:pPr marL="266700" indent="-266700" eaLnBrk="1" hangingPunct="1">
              <a:lnSpc>
                <a:spcPct val="90000"/>
              </a:lnSpc>
            </a:pPr>
            <a:endParaRPr lang="en-US" altLang="fr-FR" sz="1800" dirty="0" smtClean="0">
              <a:solidFill>
                <a:schemeClr val="accent2"/>
              </a:solidFill>
            </a:endParaRP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r>
              <a:rPr lang="en-US" altLang="fr-FR" sz="1800" dirty="0" smtClean="0">
                <a:solidFill>
                  <a:schemeClr val="accent2"/>
                </a:solidFill>
              </a:rPr>
              <a:t>	</a:t>
            </a: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endParaRPr lang="en-US" altLang="fr-FR" sz="800" dirty="0" smtClean="0">
              <a:solidFill>
                <a:schemeClr val="accent2"/>
              </a:solidFill>
            </a:endParaRP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r>
              <a:rPr lang="en-US" altLang="fr-FR" sz="1600" dirty="0" smtClean="0">
                <a:solidFill>
                  <a:schemeClr val="accent2"/>
                </a:solidFill>
              </a:rPr>
              <a:t>	Collisions with nuclei not important for energy loss </a:t>
            </a:r>
            <a:r>
              <a:rPr lang="en-US" altLang="fr-FR" sz="1600" dirty="0">
                <a:solidFill>
                  <a:schemeClr val="accent2"/>
                </a:solidFill>
              </a:rPr>
              <a:t>(</a:t>
            </a:r>
            <a:r>
              <a:rPr lang="en-US" altLang="fr-FR" sz="1600" dirty="0" err="1" smtClean="0">
                <a:solidFill>
                  <a:schemeClr val="accent2"/>
                </a:solidFill>
              </a:rPr>
              <a:t>m</a:t>
            </a:r>
            <a:r>
              <a:rPr lang="en-US" altLang="fr-FR" sz="1600" baseline="-25000" dirty="0" err="1" smtClean="0">
                <a:solidFill>
                  <a:schemeClr val="accent2"/>
                </a:solidFill>
              </a:rPr>
              <a:t>N</a:t>
            </a:r>
            <a:r>
              <a:rPr lang="en-US" altLang="fr-FR" sz="1600" baseline="-25000" dirty="0" smtClean="0">
                <a:solidFill>
                  <a:schemeClr val="accent2"/>
                </a:solidFill>
              </a:rPr>
              <a:t> </a:t>
            </a:r>
            <a:r>
              <a:rPr lang="en-US" altLang="fr-FR" sz="1600" dirty="0" smtClean="0">
                <a:solidFill>
                  <a:schemeClr val="accent2"/>
                </a:solidFill>
              </a:rPr>
              <a:t>&gt;&gt; m</a:t>
            </a:r>
            <a:r>
              <a:rPr lang="en-US" altLang="fr-FR" sz="1600" baseline="-25000" dirty="0" smtClean="0">
                <a:solidFill>
                  <a:schemeClr val="accent2"/>
                </a:solidFill>
              </a:rPr>
              <a:t>e</a:t>
            </a:r>
            <a:r>
              <a:rPr lang="en-US" altLang="fr-FR" sz="1600" dirty="0" smtClean="0">
                <a:solidFill>
                  <a:schemeClr val="accent2"/>
                </a:solidFill>
              </a:rPr>
              <a:t>)</a:t>
            </a: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r>
              <a:rPr lang="en-US" altLang="fr-FR" sz="800" dirty="0" smtClean="0">
                <a:solidFill>
                  <a:schemeClr val="accent2"/>
                </a:solidFill>
              </a:rPr>
              <a:t> </a:t>
            </a:r>
          </a:p>
          <a:p>
            <a:pPr marL="266700" indent="-266700" eaLnBrk="1" hangingPunct="1">
              <a:lnSpc>
                <a:spcPct val="90000"/>
              </a:lnSpc>
              <a:buFontTx/>
              <a:buNone/>
            </a:pPr>
            <a:r>
              <a:rPr lang="en-US" altLang="fr-FR" sz="1600" dirty="0" smtClean="0">
                <a:solidFill>
                  <a:schemeClr val="accent2"/>
                </a:solidFill>
              </a:rPr>
              <a:t>	If              are in the right range </a:t>
            </a:r>
            <a:r>
              <a:rPr lang="en-US" altLang="fr-FR" sz="1600" dirty="0" smtClean="0">
                <a:solidFill>
                  <a:schemeClr val="accent2"/>
                </a:solidFill>
                <a:sym typeface="Wingdings" pitchFamily="2" charset="2"/>
              </a:rPr>
              <a:t> </a:t>
            </a:r>
            <a:r>
              <a:rPr lang="en-US" altLang="fr-FR" sz="1600" u="sng" dirty="0" smtClean="0">
                <a:solidFill>
                  <a:srgbClr val="FF0066"/>
                </a:solidFill>
                <a:sym typeface="Wingdings" pitchFamily="2" charset="2"/>
              </a:rPr>
              <a:t>ionization</a:t>
            </a:r>
            <a:r>
              <a:rPr lang="en-US" altLang="fr-FR" sz="1600" dirty="0" smtClean="0">
                <a:solidFill>
                  <a:srgbClr val="FF0066"/>
                </a:solidFill>
                <a:sym typeface="Wingdings" pitchFamily="2" charset="2"/>
              </a:rPr>
              <a:t>.</a:t>
            </a:r>
            <a:endParaRPr lang="en-US" altLang="fr-FR" sz="1600" dirty="0" smtClean="0">
              <a:solidFill>
                <a:srgbClr val="FF0066"/>
              </a:solidFill>
            </a:endParaRPr>
          </a:p>
        </p:txBody>
      </p:sp>
      <p:sp>
        <p:nvSpPr>
          <p:cNvPr id="7176" name="Rectangle 2"/>
          <p:cNvSpPr>
            <a:spLocks noChangeArrowheads="1"/>
          </p:cNvSpPr>
          <p:nvPr/>
        </p:nvSpPr>
        <p:spPr bwMode="auto">
          <a:xfrm>
            <a:off x="900113" y="260350"/>
            <a:ext cx="4354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2400"/>
              <a:t>Interaction of charged particles</a:t>
            </a:r>
            <a:endParaRPr lang="en-US" altLang="fr-FR" sz="3600"/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179201"/>
              </p:ext>
            </p:extLst>
          </p:nvPr>
        </p:nvGraphicFramePr>
        <p:xfrm>
          <a:off x="4318819" y="3162300"/>
          <a:ext cx="2092325" cy="900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79" name="Equation" r:id="rId4" imgW="1536700" imgH="660400" progId="Equation.3">
                  <p:embed/>
                </p:oleObj>
              </mc:Choice>
              <mc:Fallback>
                <p:oleObj name="Equation" r:id="rId4" imgW="1536700" imgH="660400" progId="Equation.3">
                  <p:embed/>
                  <p:pic>
                    <p:nvPicPr>
                      <p:cNvPr id="0" name="Picture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819" y="3162300"/>
                        <a:ext cx="2092325" cy="900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8" name="Oval 5"/>
          <p:cNvSpPr>
            <a:spLocks noChangeArrowheads="1"/>
          </p:cNvSpPr>
          <p:nvPr/>
        </p:nvSpPr>
        <p:spPr bwMode="auto">
          <a:xfrm>
            <a:off x="3137719" y="3938588"/>
            <a:ext cx="434975" cy="434975"/>
          </a:xfrm>
          <a:prstGeom prst="ellipse">
            <a:avLst/>
          </a:prstGeom>
          <a:solidFill>
            <a:srgbClr val="FFFF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7179" name="Freeform 6"/>
          <p:cNvSpPr>
            <a:spLocks/>
          </p:cNvSpPr>
          <p:nvPr/>
        </p:nvSpPr>
        <p:spPr bwMode="auto">
          <a:xfrm>
            <a:off x="1688332" y="3176588"/>
            <a:ext cx="2317750" cy="114300"/>
          </a:xfrm>
          <a:custGeom>
            <a:avLst/>
            <a:gdLst>
              <a:gd name="T0" fmla="*/ 0 w 1460"/>
              <a:gd name="T1" fmla="*/ 181451223 h 72"/>
              <a:gd name="T2" fmla="*/ 1799391754 w 1460"/>
              <a:gd name="T3" fmla="*/ 181451223 h 72"/>
              <a:gd name="T4" fmla="*/ 2147483647 w 1460"/>
              <a:gd name="T5" fmla="*/ 20161248 h 72"/>
              <a:gd name="T6" fmla="*/ 2147483647 w 1460"/>
              <a:gd name="T7" fmla="*/ 0 h 72"/>
              <a:gd name="T8" fmla="*/ 1799391754 w 1460"/>
              <a:gd name="T9" fmla="*/ 161289981 h 72"/>
              <a:gd name="T10" fmla="*/ 0 w 1460"/>
              <a:gd name="T11" fmla="*/ 161289981 h 72"/>
              <a:gd name="T12" fmla="*/ 0 w 1460"/>
              <a:gd name="T13" fmla="*/ 181451223 h 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60"/>
              <a:gd name="T22" fmla="*/ 0 h 72"/>
              <a:gd name="T23" fmla="*/ 1460 w 1460"/>
              <a:gd name="T24" fmla="*/ 72 h 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60" h="72">
                <a:moveTo>
                  <a:pt x="0" y="72"/>
                </a:moveTo>
                <a:lnTo>
                  <a:pt x="714" y="72"/>
                </a:lnTo>
                <a:lnTo>
                  <a:pt x="1460" y="8"/>
                </a:lnTo>
                <a:lnTo>
                  <a:pt x="1460" y="0"/>
                </a:lnTo>
                <a:lnTo>
                  <a:pt x="714" y="64"/>
                </a:lnTo>
                <a:lnTo>
                  <a:pt x="0" y="64"/>
                </a:lnTo>
                <a:lnTo>
                  <a:pt x="0" y="7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0" name="Freeform 7"/>
          <p:cNvSpPr>
            <a:spLocks/>
          </p:cNvSpPr>
          <p:nvPr/>
        </p:nvSpPr>
        <p:spPr bwMode="auto">
          <a:xfrm>
            <a:off x="3952107" y="3162300"/>
            <a:ext cx="53975" cy="52388"/>
          </a:xfrm>
          <a:custGeom>
            <a:avLst/>
            <a:gdLst>
              <a:gd name="T0" fmla="*/ 0 w 34"/>
              <a:gd name="T1" fmla="*/ 0 h 33"/>
              <a:gd name="T2" fmla="*/ 85685299 w 34"/>
              <a:gd name="T3" fmla="*/ 32763135 h 33"/>
              <a:gd name="T4" fmla="*/ 7559675 w 34"/>
              <a:gd name="T5" fmla="*/ 83166730 h 33"/>
              <a:gd name="T6" fmla="*/ 45362805 w 34"/>
              <a:gd name="T7" fmla="*/ 37803493 h 33"/>
              <a:gd name="T8" fmla="*/ 0 w 34"/>
              <a:gd name="T9" fmla="*/ 0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33"/>
              <a:gd name="T17" fmla="*/ 34 w 34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33">
                <a:moveTo>
                  <a:pt x="0" y="0"/>
                </a:moveTo>
                <a:lnTo>
                  <a:pt x="34" y="13"/>
                </a:lnTo>
                <a:lnTo>
                  <a:pt x="3" y="33"/>
                </a:lnTo>
                <a:lnTo>
                  <a:pt x="18" y="15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1" name="Freeform 8"/>
          <p:cNvSpPr>
            <a:spLocks/>
          </p:cNvSpPr>
          <p:nvPr/>
        </p:nvSpPr>
        <p:spPr bwMode="auto">
          <a:xfrm>
            <a:off x="3917182" y="3141663"/>
            <a:ext cx="101600" cy="98425"/>
          </a:xfrm>
          <a:custGeom>
            <a:avLst/>
            <a:gdLst>
              <a:gd name="T0" fmla="*/ 63003107 w 64"/>
              <a:gd name="T1" fmla="*/ 27722518 h 62"/>
              <a:gd name="T2" fmla="*/ 52922487 w 64"/>
              <a:gd name="T3" fmla="*/ 42843452 h 62"/>
              <a:gd name="T4" fmla="*/ 138607784 w 64"/>
              <a:gd name="T5" fmla="*/ 75604694 h 62"/>
              <a:gd name="T6" fmla="*/ 136088422 w 64"/>
              <a:gd name="T7" fmla="*/ 55443449 h 62"/>
              <a:gd name="T8" fmla="*/ 55443436 w 64"/>
              <a:gd name="T9" fmla="*/ 105846586 h 62"/>
              <a:gd name="T10" fmla="*/ 68043417 w 64"/>
              <a:gd name="T11" fmla="*/ 123488469 h 62"/>
              <a:gd name="T12" fmla="*/ 115927182 w 64"/>
              <a:gd name="T13" fmla="*/ 70564382 h 62"/>
              <a:gd name="T14" fmla="*/ 63003107 w 64"/>
              <a:gd name="T15" fmla="*/ 27722518 h 62"/>
              <a:gd name="T16" fmla="*/ 0 w 64"/>
              <a:gd name="T17" fmla="*/ 0 h 62"/>
              <a:gd name="T18" fmla="*/ 95765917 w 64"/>
              <a:gd name="T19" fmla="*/ 75604694 h 62"/>
              <a:gd name="T20" fmla="*/ 95765917 w 64"/>
              <a:gd name="T21" fmla="*/ 63004709 h 62"/>
              <a:gd name="T22" fmla="*/ 15120936 w 64"/>
              <a:gd name="T23" fmla="*/ 156249699 h 62"/>
              <a:gd name="T24" fmla="*/ 161289973 w 64"/>
              <a:gd name="T25" fmla="*/ 63004709 h 62"/>
              <a:gd name="T26" fmla="*/ 0 w 64"/>
              <a:gd name="T27" fmla="*/ 0 h 62"/>
              <a:gd name="T28" fmla="*/ 63003107 w 64"/>
              <a:gd name="T29" fmla="*/ 27722518 h 6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64"/>
              <a:gd name="T46" fmla="*/ 0 h 62"/>
              <a:gd name="T47" fmla="*/ 64 w 64"/>
              <a:gd name="T48" fmla="*/ 62 h 6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64" h="62">
                <a:moveTo>
                  <a:pt x="25" y="11"/>
                </a:moveTo>
                <a:lnTo>
                  <a:pt x="21" y="17"/>
                </a:lnTo>
                <a:lnTo>
                  <a:pt x="55" y="30"/>
                </a:lnTo>
                <a:lnTo>
                  <a:pt x="54" y="22"/>
                </a:lnTo>
                <a:lnTo>
                  <a:pt x="22" y="42"/>
                </a:lnTo>
                <a:lnTo>
                  <a:pt x="27" y="49"/>
                </a:lnTo>
                <a:lnTo>
                  <a:pt x="46" y="28"/>
                </a:lnTo>
                <a:lnTo>
                  <a:pt x="25" y="11"/>
                </a:lnTo>
                <a:lnTo>
                  <a:pt x="0" y="0"/>
                </a:lnTo>
                <a:lnTo>
                  <a:pt x="38" y="30"/>
                </a:lnTo>
                <a:lnTo>
                  <a:pt x="38" y="25"/>
                </a:lnTo>
                <a:lnTo>
                  <a:pt x="6" y="62"/>
                </a:lnTo>
                <a:lnTo>
                  <a:pt x="64" y="25"/>
                </a:lnTo>
                <a:lnTo>
                  <a:pt x="0" y="0"/>
                </a:lnTo>
                <a:lnTo>
                  <a:pt x="25" y="1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2" name="Freeform 9"/>
          <p:cNvSpPr>
            <a:spLocks/>
          </p:cNvSpPr>
          <p:nvPr/>
        </p:nvSpPr>
        <p:spPr bwMode="auto">
          <a:xfrm>
            <a:off x="2831332" y="3275013"/>
            <a:ext cx="417512" cy="682625"/>
          </a:xfrm>
          <a:custGeom>
            <a:avLst/>
            <a:gdLst>
              <a:gd name="T0" fmla="*/ 68043337 w 263"/>
              <a:gd name="T1" fmla="*/ 30241879 h 430"/>
              <a:gd name="T2" fmla="*/ 131047957 w 263"/>
              <a:gd name="T3" fmla="*/ 52924085 h 430"/>
              <a:gd name="T4" fmla="*/ 153728532 w 263"/>
              <a:gd name="T5" fmla="*/ 83165951 h 430"/>
              <a:gd name="T6" fmla="*/ 143647923 w 263"/>
              <a:gd name="T7" fmla="*/ 133569087 h 430"/>
              <a:gd name="T8" fmla="*/ 120967349 w 263"/>
              <a:gd name="T9" fmla="*/ 176410937 h 430"/>
              <a:gd name="T10" fmla="*/ 126007653 w 263"/>
              <a:gd name="T11" fmla="*/ 236894719 h 430"/>
              <a:gd name="T12" fmla="*/ 151209173 w 263"/>
              <a:gd name="T13" fmla="*/ 262096275 h 430"/>
              <a:gd name="T14" fmla="*/ 241934697 w 263"/>
              <a:gd name="T15" fmla="*/ 277217208 h 430"/>
              <a:gd name="T16" fmla="*/ 294857097 w 263"/>
              <a:gd name="T17" fmla="*/ 309978436 h 430"/>
              <a:gd name="T18" fmla="*/ 297378043 w 263"/>
              <a:gd name="T19" fmla="*/ 360383134 h 430"/>
              <a:gd name="T20" fmla="*/ 267136218 w 263"/>
              <a:gd name="T21" fmla="*/ 415826556 h 430"/>
              <a:gd name="T22" fmla="*/ 267136218 w 263"/>
              <a:gd name="T23" fmla="*/ 486391010 h 430"/>
              <a:gd name="T24" fmla="*/ 297378043 w 263"/>
              <a:gd name="T25" fmla="*/ 509071616 h 430"/>
              <a:gd name="T26" fmla="*/ 425905103 w 263"/>
              <a:gd name="T27" fmla="*/ 524192550 h 430"/>
              <a:gd name="T28" fmla="*/ 443546961 w 263"/>
              <a:gd name="T29" fmla="*/ 549394105 h 430"/>
              <a:gd name="T30" fmla="*/ 430945407 w 263"/>
              <a:gd name="T31" fmla="*/ 617437511 h 430"/>
              <a:gd name="T32" fmla="*/ 413305037 w 263"/>
              <a:gd name="T33" fmla="*/ 695563126 h 430"/>
              <a:gd name="T34" fmla="*/ 435985711 w 263"/>
              <a:gd name="T35" fmla="*/ 730845303 h 430"/>
              <a:gd name="T36" fmla="*/ 498990307 w 263"/>
              <a:gd name="T37" fmla="*/ 748487186 h 430"/>
              <a:gd name="T38" fmla="*/ 574593281 w 263"/>
              <a:gd name="T39" fmla="*/ 763608119 h 430"/>
              <a:gd name="T40" fmla="*/ 589714193 w 263"/>
              <a:gd name="T41" fmla="*/ 783769363 h 430"/>
              <a:gd name="T42" fmla="*/ 572073923 w 263"/>
              <a:gd name="T43" fmla="*/ 834172673 h 430"/>
              <a:gd name="T44" fmla="*/ 551912706 w 263"/>
              <a:gd name="T45" fmla="*/ 879535472 h 430"/>
              <a:gd name="T46" fmla="*/ 561993315 w 263"/>
              <a:gd name="T47" fmla="*/ 950099827 h 430"/>
              <a:gd name="T48" fmla="*/ 604835106 w 263"/>
              <a:gd name="T49" fmla="*/ 1015623871 h 430"/>
              <a:gd name="T50" fmla="*/ 627517268 w 263"/>
              <a:gd name="T51" fmla="*/ 1055946360 h 430"/>
              <a:gd name="T52" fmla="*/ 655239735 w 263"/>
              <a:gd name="T53" fmla="*/ 1083667277 h 430"/>
              <a:gd name="T54" fmla="*/ 655239735 w 263"/>
              <a:gd name="T55" fmla="*/ 1055946360 h 430"/>
              <a:gd name="T56" fmla="*/ 624996322 w 263"/>
              <a:gd name="T57" fmla="*/ 1015623871 h 430"/>
              <a:gd name="T58" fmla="*/ 582154531 w 263"/>
              <a:gd name="T59" fmla="*/ 942538567 h 430"/>
              <a:gd name="T60" fmla="*/ 569554564 w 263"/>
              <a:gd name="T61" fmla="*/ 917337011 h 430"/>
              <a:gd name="T62" fmla="*/ 584673889 w 263"/>
              <a:gd name="T63" fmla="*/ 854333917 h 430"/>
              <a:gd name="T64" fmla="*/ 604835106 w 263"/>
              <a:gd name="T65" fmla="*/ 811490281 h 430"/>
              <a:gd name="T66" fmla="*/ 599794802 w 263"/>
              <a:gd name="T67" fmla="*/ 761087170 h 430"/>
              <a:gd name="T68" fmla="*/ 561993315 w 263"/>
              <a:gd name="T69" fmla="*/ 733366253 h 430"/>
              <a:gd name="T70" fmla="*/ 466227536 w 263"/>
              <a:gd name="T71" fmla="*/ 723285631 h 430"/>
              <a:gd name="T72" fmla="*/ 441026016 w 263"/>
              <a:gd name="T73" fmla="*/ 705643748 h 430"/>
              <a:gd name="T74" fmla="*/ 433466353 w 263"/>
              <a:gd name="T75" fmla="*/ 667842209 h 430"/>
              <a:gd name="T76" fmla="*/ 453627570 w 263"/>
              <a:gd name="T77" fmla="*/ 612397200 h 430"/>
              <a:gd name="T78" fmla="*/ 456146928 w 263"/>
              <a:gd name="T79" fmla="*/ 529232861 h 430"/>
              <a:gd name="T80" fmla="*/ 423385745 w 263"/>
              <a:gd name="T81" fmla="*/ 501511944 h 430"/>
              <a:gd name="T82" fmla="*/ 294857097 w 263"/>
              <a:gd name="T83" fmla="*/ 488910372 h 430"/>
              <a:gd name="T84" fmla="*/ 279736184 w 263"/>
              <a:gd name="T85" fmla="*/ 461189455 h 430"/>
              <a:gd name="T86" fmla="*/ 289816793 w 263"/>
              <a:gd name="T87" fmla="*/ 408265296 h 430"/>
              <a:gd name="T88" fmla="*/ 317539259 w 263"/>
              <a:gd name="T89" fmla="*/ 355342823 h 430"/>
              <a:gd name="T90" fmla="*/ 315018313 w 263"/>
              <a:gd name="T91" fmla="*/ 299897814 h 430"/>
              <a:gd name="T92" fmla="*/ 254534664 w 263"/>
              <a:gd name="T93" fmla="*/ 259576913 h 430"/>
              <a:gd name="T94" fmla="*/ 163809140 w 263"/>
              <a:gd name="T95" fmla="*/ 241935031 h 430"/>
              <a:gd name="T96" fmla="*/ 143647923 w 263"/>
              <a:gd name="T97" fmla="*/ 229335047 h 430"/>
              <a:gd name="T98" fmla="*/ 141128565 w 263"/>
              <a:gd name="T99" fmla="*/ 183972197 h 430"/>
              <a:gd name="T100" fmla="*/ 161289782 w 263"/>
              <a:gd name="T101" fmla="*/ 141128760 h 430"/>
              <a:gd name="T102" fmla="*/ 173889748 w 263"/>
              <a:gd name="T103" fmla="*/ 78124053 h 430"/>
              <a:gd name="T104" fmla="*/ 153728532 w 263"/>
              <a:gd name="T105" fmla="*/ 50403123 h 430"/>
              <a:gd name="T106" fmla="*/ 85685195 w 263"/>
              <a:gd name="T107" fmla="*/ 15120939 h 430"/>
              <a:gd name="T108" fmla="*/ 25201527 w 263"/>
              <a:gd name="T109" fmla="*/ 0 h 43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63"/>
              <a:gd name="T166" fmla="*/ 0 h 430"/>
              <a:gd name="T167" fmla="*/ 263 w 263"/>
              <a:gd name="T168" fmla="*/ 430 h 43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63" h="430">
                <a:moveTo>
                  <a:pt x="0" y="8"/>
                </a:moveTo>
                <a:lnTo>
                  <a:pt x="7" y="8"/>
                </a:lnTo>
                <a:lnTo>
                  <a:pt x="10" y="10"/>
                </a:lnTo>
                <a:lnTo>
                  <a:pt x="15" y="10"/>
                </a:lnTo>
                <a:lnTo>
                  <a:pt x="18" y="11"/>
                </a:lnTo>
                <a:lnTo>
                  <a:pt x="23" y="11"/>
                </a:lnTo>
                <a:lnTo>
                  <a:pt x="27" y="12"/>
                </a:lnTo>
                <a:lnTo>
                  <a:pt x="28" y="12"/>
                </a:lnTo>
                <a:lnTo>
                  <a:pt x="31" y="13"/>
                </a:lnTo>
                <a:lnTo>
                  <a:pt x="34" y="13"/>
                </a:lnTo>
                <a:lnTo>
                  <a:pt x="39" y="16"/>
                </a:lnTo>
                <a:lnTo>
                  <a:pt x="42" y="16"/>
                </a:lnTo>
                <a:lnTo>
                  <a:pt x="51" y="20"/>
                </a:lnTo>
                <a:lnTo>
                  <a:pt x="52" y="21"/>
                </a:lnTo>
                <a:lnTo>
                  <a:pt x="55" y="23"/>
                </a:lnTo>
                <a:lnTo>
                  <a:pt x="56" y="25"/>
                </a:lnTo>
                <a:lnTo>
                  <a:pt x="59" y="27"/>
                </a:lnTo>
                <a:lnTo>
                  <a:pt x="60" y="28"/>
                </a:lnTo>
                <a:lnTo>
                  <a:pt x="60" y="31"/>
                </a:lnTo>
                <a:lnTo>
                  <a:pt x="61" y="31"/>
                </a:lnTo>
                <a:lnTo>
                  <a:pt x="61" y="33"/>
                </a:lnTo>
                <a:lnTo>
                  <a:pt x="63" y="35"/>
                </a:lnTo>
                <a:lnTo>
                  <a:pt x="63" y="41"/>
                </a:lnTo>
                <a:lnTo>
                  <a:pt x="61" y="42"/>
                </a:lnTo>
                <a:lnTo>
                  <a:pt x="61" y="45"/>
                </a:lnTo>
                <a:lnTo>
                  <a:pt x="59" y="49"/>
                </a:lnTo>
                <a:lnTo>
                  <a:pt x="59" y="50"/>
                </a:lnTo>
                <a:lnTo>
                  <a:pt x="57" y="53"/>
                </a:lnTo>
                <a:lnTo>
                  <a:pt x="56" y="54"/>
                </a:lnTo>
                <a:lnTo>
                  <a:pt x="53" y="58"/>
                </a:lnTo>
                <a:lnTo>
                  <a:pt x="53" y="61"/>
                </a:lnTo>
                <a:lnTo>
                  <a:pt x="52" y="62"/>
                </a:lnTo>
                <a:lnTo>
                  <a:pt x="51" y="65"/>
                </a:lnTo>
                <a:lnTo>
                  <a:pt x="48" y="67"/>
                </a:lnTo>
                <a:lnTo>
                  <a:pt x="48" y="70"/>
                </a:lnTo>
                <a:lnTo>
                  <a:pt x="47" y="71"/>
                </a:lnTo>
                <a:lnTo>
                  <a:pt x="47" y="74"/>
                </a:lnTo>
                <a:lnTo>
                  <a:pt x="46" y="75"/>
                </a:lnTo>
                <a:lnTo>
                  <a:pt x="46" y="85"/>
                </a:lnTo>
                <a:lnTo>
                  <a:pt x="47" y="87"/>
                </a:lnTo>
                <a:lnTo>
                  <a:pt x="47" y="89"/>
                </a:lnTo>
                <a:lnTo>
                  <a:pt x="50" y="94"/>
                </a:lnTo>
                <a:lnTo>
                  <a:pt x="50" y="95"/>
                </a:lnTo>
                <a:lnTo>
                  <a:pt x="51" y="95"/>
                </a:lnTo>
                <a:lnTo>
                  <a:pt x="52" y="96"/>
                </a:lnTo>
                <a:lnTo>
                  <a:pt x="53" y="99"/>
                </a:lnTo>
                <a:lnTo>
                  <a:pt x="55" y="100"/>
                </a:lnTo>
                <a:lnTo>
                  <a:pt x="57" y="102"/>
                </a:lnTo>
                <a:lnTo>
                  <a:pt x="60" y="104"/>
                </a:lnTo>
                <a:lnTo>
                  <a:pt x="63" y="104"/>
                </a:lnTo>
                <a:lnTo>
                  <a:pt x="67" y="107"/>
                </a:lnTo>
                <a:lnTo>
                  <a:pt x="71" y="107"/>
                </a:lnTo>
                <a:lnTo>
                  <a:pt x="73" y="108"/>
                </a:lnTo>
                <a:lnTo>
                  <a:pt x="84" y="108"/>
                </a:lnTo>
                <a:lnTo>
                  <a:pt x="86" y="110"/>
                </a:lnTo>
                <a:lnTo>
                  <a:pt x="96" y="110"/>
                </a:lnTo>
                <a:lnTo>
                  <a:pt x="98" y="111"/>
                </a:lnTo>
                <a:lnTo>
                  <a:pt x="102" y="111"/>
                </a:lnTo>
                <a:lnTo>
                  <a:pt x="105" y="112"/>
                </a:lnTo>
                <a:lnTo>
                  <a:pt x="107" y="112"/>
                </a:lnTo>
                <a:lnTo>
                  <a:pt x="110" y="114"/>
                </a:lnTo>
                <a:lnTo>
                  <a:pt x="117" y="120"/>
                </a:lnTo>
                <a:lnTo>
                  <a:pt x="117" y="123"/>
                </a:lnTo>
                <a:lnTo>
                  <a:pt x="117" y="122"/>
                </a:lnTo>
                <a:lnTo>
                  <a:pt x="118" y="124"/>
                </a:lnTo>
                <a:lnTo>
                  <a:pt x="118" y="125"/>
                </a:lnTo>
                <a:lnTo>
                  <a:pt x="119" y="128"/>
                </a:lnTo>
                <a:lnTo>
                  <a:pt x="119" y="137"/>
                </a:lnTo>
                <a:lnTo>
                  <a:pt x="118" y="139"/>
                </a:lnTo>
                <a:lnTo>
                  <a:pt x="118" y="143"/>
                </a:lnTo>
                <a:lnTo>
                  <a:pt x="117" y="144"/>
                </a:lnTo>
                <a:lnTo>
                  <a:pt x="114" y="148"/>
                </a:lnTo>
                <a:lnTo>
                  <a:pt x="114" y="150"/>
                </a:lnTo>
                <a:lnTo>
                  <a:pt x="111" y="156"/>
                </a:lnTo>
                <a:lnTo>
                  <a:pt x="110" y="157"/>
                </a:lnTo>
                <a:lnTo>
                  <a:pt x="106" y="164"/>
                </a:lnTo>
                <a:lnTo>
                  <a:pt x="106" y="165"/>
                </a:lnTo>
                <a:lnTo>
                  <a:pt x="103" y="170"/>
                </a:lnTo>
                <a:lnTo>
                  <a:pt x="103" y="174"/>
                </a:lnTo>
                <a:lnTo>
                  <a:pt x="102" y="177"/>
                </a:lnTo>
                <a:lnTo>
                  <a:pt x="102" y="183"/>
                </a:lnTo>
                <a:lnTo>
                  <a:pt x="103" y="186"/>
                </a:lnTo>
                <a:lnTo>
                  <a:pt x="103" y="187"/>
                </a:lnTo>
                <a:lnTo>
                  <a:pt x="106" y="193"/>
                </a:lnTo>
                <a:lnTo>
                  <a:pt x="106" y="194"/>
                </a:lnTo>
                <a:lnTo>
                  <a:pt x="107" y="194"/>
                </a:lnTo>
                <a:lnTo>
                  <a:pt x="109" y="195"/>
                </a:lnTo>
                <a:lnTo>
                  <a:pt x="110" y="198"/>
                </a:lnTo>
                <a:lnTo>
                  <a:pt x="111" y="199"/>
                </a:lnTo>
                <a:lnTo>
                  <a:pt x="115" y="202"/>
                </a:lnTo>
                <a:lnTo>
                  <a:pt x="118" y="202"/>
                </a:lnTo>
                <a:lnTo>
                  <a:pt x="121" y="204"/>
                </a:lnTo>
                <a:lnTo>
                  <a:pt x="126" y="204"/>
                </a:lnTo>
                <a:lnTo>
                  <a:pt x="127" y="206"/>
                </a:lnTo>
                <a:lnTo>
                  <a:pt x="161" y="206"/>
                </a:lnTo>
                <a:lnTo>
                  <a:pt x="164" y="207"/>
                </a:lnTo>
                <a:lnTo>
                  <a:pt x="165" y="207"/>
                </a:lnTo>
                <a:lnTo>
                  <a:pt x="169" y="208"/>
                </a:lnTo>
                <a:lnTo>
                  <a:pt x="172" y="211"/>
                </a:lnTo>
                <a:lnTo>
                  <a:pt x="175" y="212"/>
                </a:lnTo>
                <a:lnTo>
                  <a:pt x="175" y="214"/>
                </a:lnTo>
                <a:lnTo>
                  <a:pt x="176" y="215"/>
                </a:lnTo>
                <a:lnTo>
                  <a:pt x="175" y="215"/>
                </a:lnTo>
                <a:lnTo>
                  <a:pt x="176" y="215"/>
                </a:lnTo>
                <a:lnTo>
                  <a:pt x="176" y="218"/>
                </a:lnTo>
                <a:lnTo>
                  <a:pt x="177" y="220"/>
                </a:lnTo>
                <a:lnTo>
                  <a:pt x="177" y="230"/>
                </a:lnTo>
                <a:lnTo>
                  <a:pt x="175" y="235"/>
                </a:lnTo>
                <a:lnTo>
                  <a:pt x="175" y="237"/>
                </a:lnTo>
                <a:lnTo>
                  <a:pt x="172" y="240"/>
                </a:lnTo>
                <a:lnTo>
                  <a:pt x="172" y="244"/>
                </a:lnTo>
                <a:lnTo>
                  <a:pt x="171" y="245"/>
                </a:lnTo>
                <a:lnTo>
                  <a:pt x="167" y="252"/>
                </a:lnTo>
                <a:lnTo>
                  <a:pt x="167" y="253"/>
                </a:lnTo>
                <a:lnTo>
                  <a:pt x="164" y="259"/>
                </a:lnTo>
                <a:lnTo>
                  <a:pt x="164" y="262"/>
                </a:lnTo>
                <a:lnTo>
                  <a:pt x="163" y="264"/>
                </a:lnTo>
                <a:lnTo>
                  <a:pt x="163" y="273"/>
                </a:lnTo>
                <a:lnTo>
                  <a:pt x="164" y="276"/>
                </a:lnTo>
                <a:lnTo>
                  <a:pt x="164" y="278"/>
                </a:lnTo>
                <a:lnTo>
                  <a:pt x="167" y="281"/>
                </a:lnTo>
                <a:lnTo>
                  <a:pt x="167" y="284"/>
                </a:lnTo>
                <a:lnTo>
                  <a:pt x="167" y="282"/>
                </a:lnTo>
                <a:lnTo>
                  <a:pt x="169" y="285"/>
                </a:lnTo>
                <a:lnTo>
                  <a:pt x="171" y="287"/>
                </a:lnTo>
                <a:lnTo>
                  <a:pt x="173" y="290"/>
                </a:lnTo>
                <a:lnTo>
                  <a:pt x="176" y="291"/>
                </a:lnTo>
                <a:lnTo>
                  <a:pt x="178" y="294"/>
                </a:lnTo>
                <a:lnTo>
                  <a:pt x="181" y="294"/>
                </a:lnTo>
                <a:lnTo>
                  <a:pt x="182" y="295"/>
                </a:lnTo>
                <a:lnTo>
                  <a:pt x="185" y="295"/>
                </a:lnTo>
                <a:lnTo>
                  <a:pt x="186" y="297"/>
                </a:lnTo>
                <a:lnTo>
                  <a:pt x="198" y="297"/>
                </a:lnTo>
                <a:lnTo>
                  <a:pt x="201" y="298"/>
                </a:lnTo>
                <a:lnTo>
                  <a:pt x="217" y="298"/>
                </a:lnTo>
                <a:lnTo>
                  <a:pt x="219" y="299"/>
                </a:lnTo>
                <a:lnTo>
                  <a:pt x="221" y="299"/>
                </a:lnTo>
                <a:lnTo>
                  <a:pt x="223" y="301"/>
                </a:lnTo>
                <a:lnTo>
                  <a:pt x="226" y="301"/>
                </a:lnTo>
                <a:lnTo>
                  <a:pt x="228" y="303"/>
                </a:lnTo>
                <a:lnTo>
                  <a:pt x="231" y="305"/>
                </a:lnTo>
                <a:lnTo>
                  <a:pt x="231" y="306"/>
                </a:lnTo>
                <a:lnTo>
                  <a:pt x="232" y="307"/>
                </a:lnTo>
                <a:lnTo>
                  <a:pt x="231" y="307"/>
                </a:lnTo>
                <a:lnTo>
                  <a:pt x="232" y="307"/>
                </a:lnTo>
                <a:lnTo>
                  <a:pt x="232" y="310"/>
                </a:lnTo>
                <a:lnTo>
                  <a:pt x="234" y="311"/>
                </a:lnTo>
                <a:lnTo>
                  <a:pt x="234" y="318"/>
                </a:lnTo>
                <a:lnTo>
                  <a:pt x="232" y="319"/>
                </a:lnTo>
                <a:lnTo>
                  <a:pt x="232" y="322"/>
                </a:lnTo>
                <a:lnTo>
                  <a:pt x="231" y="323"/>
                </a:lnTo>
                <a:lnTo>
                  <a:pt x="231" y="326"/>
                </a:lnTo>
                <a:lnTo>
                  <a:pt x="230" y="328"/>
                </a:lnTo>
                <a:lnTo>
                  <a:pt x="227" y="331"/>
                </a:lnTo>
                <a:lnTo>
                  <a:pt x="227" y="334"/>
                </a:lnTo>
                <a:lnTo>
                  <a:pt x="226" y="336"/>
                </a:lnTo>
                <a:lnTo>
                  <a:pt x="225" y="338"/>
                </a:lnTo>
                <a:lnTo>
                  <a:pt x="222" y="341"/>
                </a:lnTo>
                <a:lnTo>
                  <a:pt x="222" y="344"/>
                </a:lnTo>
                <a:lnTo>
                  <a:pt x="219" y="347"/>
                </a:lnTo>
                <a:lnTo>
                  <a:pt x="219" y="349"/>
                </a:lnTo>
                <a:lnTo>
                  <a:pt x="218" y="351"/>
                </a:lnTo>
                <a:lnTo>
                  <a:pt x="218" y="367"/>
                </a:lnTo>
                <a:lnTo>
                  <a:pt x="221" y="369"/>
                </a:lnTo>
                <a:lnTo>
                  <a:pt x="221" y="372"/>
                </a:lnTo>
                <a:lnTo>
                  <a:pt x="221" y="370"/>
                </a:lnTo>
                <a:lnTo>
                  <a:pt x="223" y="373"/>
                </a:lnTo>
                <a:lnTo>
                  <a:pt x="223" y="377"/>
                </a:lnTo>
                <a:lnTo>
                  <a:pt x="226" y="380"/>
                </a:lnTo>
                <a:lnTo>
                  <a:pt x="228" y="385"/>
                </a:lnTo>
                <a:lnTo>
                  <a:pt x="231" y="388"/>
                </a:lnTo>
                <a:lnTo>
                  <a:pt x="232" y="390"/>
                </a:lnTo>
                <a:lnTo>
                  <a:pt x="234" y="392"/>
                </a:lnTo>
                <a:lnTo>
                  <a:pt x="239" y="402"/>
                </a:lnTo>
                <a:lnTo>
                  <a:pt x="240" y="403"/>
                </a:lnTo>
                <a:lnTo>
                  <a:pt x="243" y="409"/>
                </a:lnTo>
                <a:lnTo>
                  <a:pt x="244" y="410"/>
                </a:lnTo>
                <a:lnTo>
                  <a:pt x="246" y="413"/>
                </a:lnTo>
                <a:lnTo>
                  <a:pt x="247" y="414"/>
                </a:lnTo>
                <a:lnTo>
                  <a:pt x="248" y="417"/>
                </a:lnTo>
                <a:lnTo>
                  <a:pt x="249" y="418"/>
                </a:lnTo>
                <a:lnTo>
                  <a:pt x="249" y="419"/>
                </a:lnTo>
                <a:lnTo>
                  <a:pt x="252" y="422"/>
                </a:lnTo>
                <a:lnTo>
                  <a:pt x="252" y="423"/>
                </a:lnTo>
                <a:lnTo>
                  <a:pt x="253" y="424"/>
                </a:lnTo>
                <a:lnTo>
                  <a:pt x="255" y="427"/>
                </a:lnTo>
                <a:lnTo>
                  <a:pt x="256" y="427"/>
                </a:lnTo>
                <a:lnTo>
                  <a:pt x="255" y="426"/>
                </a:lnTo>
                <a:lnTo>
                  <a:pt x="260" y="430"/>
                </a:lnTo>
                <a:lnTo>
                  <a:pt x="260" y="422"/>
                </a:lnTo>
                <a:lnTo>
                  <a:pt x="263" y="426"/>
                </a:lnTo>
                <a:lnTo>
                  <a:pt x="261" y="422"/>
                </a:lnTo>
                <a:lnTo>
                  <a:pt x="260" y="422"/>
                </a:lnTo>
                <a:lnTo>
                  <a:pt x="261" y="422"/>
                </a:lnTo>
                <a:lnTo>
                  <a:pt x="260" y="421"/>
                </a:lnTo>
                <a:lnTo>
                  <a:pt x="260" y="419"/>
                </a:lnTo>
                <a:lnTo>
                  <a:pt x="257" y="417"/>
                </a:lnTo>
                <a:lnTo>
                  <a:pt x="257" y="415"/>
                </a:lnTo>
                <a:lnTo>
                  <a:pt x="253" y="411"/>
                </a:lnTo>
                <a:lnTo>
                  <a:pt x="252" y="409"/>
                </a:lnTo>
                <a:lnTo>
                  <a:pt x="251" y="407"/>
                </a:lnTo>
                <a:lnTo>
                  <a:pt x="249" y="405"/>
                </a:lnTo>
                <a:lnTo>
                  <a:pt x="248" y="403"/>
                </a:lnTo>
                <a:lnTo>
                  <a:pt x="246" y="398"/>
                </a:lnTo>
                <a:lnTo>
                  <a:pt x="244" y="397"/>
                </a:lnTo>
                <a:lnTo>
                  <a:pt x="239" y="386"/>
                </a:lnTo>
                <a:lnTo>
                  <a:pt x="238" y="385"/>
                </a:lnTo>
                <a:lnTo>
                  <a:pt x="236" y="382"/>
                </a:lnTo>
                <a:lnTo>
                  <a:pt x="234" y="380"/>
                </a:lnTo>
                <a:lnTo>
                  <a:pt x="231" y="374"/>
                </a:lnTo>
                <a:lnTo>
                  <a:pt x="231" y="372"/>
                </a:lnTo>
                <a:lnTo>
                  <a:pt x="228" y="368"/>
                </a:lnTo>
                <a:lnTo>
                  <a:pt x="227" y="367"/>
                </a:lnTo>
                <a:lnTo>
                  <a:pt x="228" y="368"/>
                </a:lnTo>
                <a:lnTo>
                  <a:pt x="228" y="367"/>
                </a:lnTo>
                <a:lnTo>
                  <a:pt x="228" y="368"/>
                </a:lnTo>
                <a:lnTo>
                  <a:pt x="226" y="364"/>
                </a:lnTo>
                <a:lnTo>
                  <a:pt x="226" y="353"/>
                </a:lnTo>
                <a:lnTo>
                  <a:pt x="227" y="352"/>
                </a:lnTo>
                <a:lnTo>
                  <a:pt x="227" y="349"/>
                </a:lnTo>
                <a:lnTo>
                  <a:pt x="230" y="345"/>
                </a:lnTo>
                <a:lnTo>
                  <a:pt x="230" y="343"/>
                </a:lnTo>
                <a:lnTo>
                  <a:pt x="231" y="341"/>
                </a:lnTo>
                <a:lnTo>
                  <a:pt x="232" y="339"/>
                </a:lnTo>
                <a:lnTo>
                  <a:pt x="235" y="336"/>
                </a:lnTo>
                <a:lnTo>
                  <a:pt x="235" y="334"/>
                </a:lnTo>
                <a:lnTo>
                  <a:pt x="236" y="331"/>
                </a:lnTo>
                <a:lnTo>
                  <a:pt x="239" y="328"/>
                </a:lnTo>
                <a:lnTo>
                  <a:pt x="239" y="326"/>
                </a:lnTo>
                <a:lnTo>
                  <a:pt x="240" y="324"/>
                </a:lnTo>
                <a:lnTo>
                  <a:pt x="240" y="322"/>
                </a:lnTo>
                <a:lnTo>
                  <a:pt x="242" y="320"/>
                </a:lnTo>
                <a:lnTo>
                  <a:pt x="242" y="309"/>
                </a:lnTo>
                <a:lnTo>
                  <a:pt x="240" y="307"/>
                </a:lnTo>
                <a:lnTo>
                  <a:pt x="240" y="305"/>
                </a:lnTo>
                <a:lnTo>
                  <a:pt x="238" y="302"/>
                </a:lnTo>
                <a:lnTo>
                  <a:pt x="239" y="302"/>
                </a:lnTo>
                <a:lnTo>
                  <a:pt x="238" y="302"/>
                </a:lnTo>
                <a:lnTo>
                  <a:pt x="239" y="303"/>
                </a:lnTo>
                <a:lnTo>
                  <a:pt x="236" y="299"/>
                </a:lnTo>
                <a:lnTo>
                  <a:pt x="234" y="298"/>
                </a:lnTo>
                <a:lnTo>
                  <a:pt x="231" y="295"/>
                </a:lnTo>
                <a:lnTo>
                  <a:pt x="227" y="293"/>
                </a:lnTo>
                <a:lnTo>
                  <a:pt x="226" y="293"/>
                </a:lnTo>
                <a:lnTo>
                  <a:pt x="223" y="291"/>
                </a:lnTo>
                <a:lnTo>
                  <a:pt x="222" y="291"/>
                </a:lnTo>
                <a:lnTo>
                  <a:pt x="219" y="290"/>
                </a:lnTo>
                <a:lnTo>
                  <a:pt x="203" y="290"/>
                </a:lnTo>
                <a:lnTo>
                  <a:pt x="201" y="289"/>
                </a:lnTo>
                <a:lnTo>
                  <a:pt x="189" y="289"/>
                </a:lnTo>
                <a:lnTo>
                  <a:pt x="188" y="287"/>
                </a:lnTo>
                <a:lnTo>
                  <a:pt x="185" y="287"/>
                </a:lnTo>
                <a:lnTo>
                  <a:pt x="184" y="286"/>
                </a:lnTo>
                <a:lnTo>
                  <a:pt x="181" y="286"/>
                </a:lnTo>
                <a:lnTo>
                  <a:pt x="178" y="285"/>
                </a:lnTo>
                <a:lnTo>
                  <a:pt x="176" y="282"/>
                </a:lnTo>
                <a:lnTo>
                  <a:pt x="175" y="280"/>
                </a:lnTo>
                <a:lnTo>
                  <a:pt x="173" y="278"/>
                </a:lnTo>
                <a:lnTo>
                  <a:pt x="175" y="280"/>
                </a:lnTo>
                <a:lnTo>
                  <a:pt x="175" y="278"/>
                </a:lnTo>
                <a:lnTo>
                  <a:pt x="175" y="280"/>
                </a:lnTo>
                <a:lnTo>
                  <a:pt x="172" y="276"/>
                </a:lnTo>
                <a:lnTo>
                  <a:pt x="172" y="273"/>
                </a:lnTo>
                <a:lnTo>
                  <a:pt x="171" y="270"/>
                </a:lnTo>
                <a:lnTo>
                  <a:pt x="171" y="266"/>
                </a:lnTo>
                <a:lnTo>
                  <a:pt x="172" y="265"/>
                </a:lnTo>
                <a:lnTo>
                  <a:pt x="172" y="261"/>
                </a:lnTo>
                <a:lnTo>
                  <a:pt x="175" y="256"/>
                </a:lnTo>
                <a:lnTo>
                  <a:pt x="175" y="255"/>
                </a:lnTo>
                <a:lnTo>
                  <a:pt x="176" y="251"/>
                </a:lnTo>
                <a:lnTo>
                  <a:pt x="177" y="249"/>
                </a:lnTo>
                <a:lnTo>
                  <a:pt x="180" y="245"/>
                </a:lnTo>
                <a:lnTo>
                  <a:pt x="180" y="243"/>
                </a:lnTo>
                <a:lnTo>
                  <a:pt x="182" y="239"/>
                </a:lnTo>
                <a:lnTo>
                  <a:pt x="182" y="237"/>
                </a:lnTo>
                <a:lnTo>
                  <a:pt x="185" y="232"/>
                </a:lnTo>
                <a:lnTo>
                  <a:pt x="185" y="218"/>
                </a:lnTo>
                <a:lnTo>
                  <a:pt x="184" y="215"/>
                </a:lnTo>
                <a:lnTo>
                  <a:pt x="184" y="212"/>
                </a:lnTo>
                <a:lnTo>
                  <a:pt x="181" y="210"/>
                </a:lnTo>
                <a:lnTo>
                  <a:pt x="182" y="210"/>
                </a:lnTo>
                <a:lnTo>
                  <a:pt x="181" y="210"/>
                </a:lnTo>
                <a:lnTo>
                  <a:pt x="182" y="211"/>
                </a:lnTo>
                <a:lnTo>
                  <a:pt x="180" y="207"/>
                </a:lnTo>
                <a:lnTo>
                  <a:pt x="177" y="206"/>
                </a:lnTo>
                <a:lnTo>
                  <a:pt x="175" y="203"/>
                </a:lnTo>
                <a:lnTo>
                  <a:pt x="168" y="199"/>
                </a:lnTo>
                <a:lnTo>
                  <a:pt x="167" y="199"/>
                </a:lnTo>
                <a:lnTo>
                  <a:pt x="164" y="198"/>
                </a:lnTo>
                <a:lnTo>
                  <a:pt x="130" y="198"/>
                </a:lnTo>
                <a:lnTo>
                  <a:pt x="128" y="197"/>
                </a:lnTo>
                <a:lnTo>
                  <a:pt x="123" y="197"/>
                </a:lnTo>
                <a:lnTo>
                  <a:pt x="119" y="194"/>
                </a:lnTo>
                <a:lnTo>
                  <a:pt x="117" y="194"/>
                </a:lnTo>
                <a:lnTo>
                  <a:pt x="115" y="193"/>
                </a:lnTo>
                <a:lnTo>
                  <a:pt x="114" y="190"/>
                </a:lnTo>
                <a:lnTo>
                  <a:pt x="113" y="189"/>
                </a:lnTo>
                <a:lnTo>
                  <a:pt x="114" y="189"/>
                </a:lnTo>
                <a:lnTo>
                  <a:pt x="114" y="190"/>
                </a:lnTo>
                <a:lnTo>
                  <a:pt x="111" y="185"/>
                </a:lnTo>
                <a:lnTo>
                  <a:pt x="111" y="183"/>
                </a:lnTo>
                <a:lnTo>
                  <a:pt x="110" y="181"/>
                </a:lnTo>
                <a:lnTo>
                  <a:pt x="110" y="179"/>
                </a:lnTo>
                <a:lnTo>
                  <a:pt x="111" y="177"/>
                </a:lnTo>
                <a:lnTo>
                  <a:pt x="111" y="173"/>
                </a:lnTo>
                <a:lnTo>
                  <a:pt x="114" y="168"/>
                </a:lnTo>
                <a:lnTo>
                  <a:pt x="114" y="166"/>
                </a:lnTo>
                <a:lnTo>
                  <a:pt x="115" y="162"/>
                </a:lnTo>
                <a:lnTo>
                  <a:pt x="117" y="161"/>
                </a:lnTo>
                <a:lnTo>
                  <a:pt x="119" y="156"/>
                </a:lnTo>
                <a:lnTo>
                  <a:pt x="122" y="153"/>
                </a:lnTo>
                <a:lnTo>
                  <a:pt x="122" y="149"/>
                </a:lnTo>
                <a:lnTo>
                  <a:pt x="123" y="148"/>
                </a:lnTo>
                <a:lnTo>
                  <a:pt x="126" y="144"/>
                </a:lnTo>
                <a:lnTo>
                  <a:pt x="126" y="141"/>
                </a:lnTo>
                <a:lnTo>
                  <a:pt x="127" y="140"/>
                </a:lnTo>
                <a:lnTo>
                  <a:pt x="127" y="125"/>
                </a:lnTo>
                <a:lnTo>
                  <a:pt x="126" y="123"/>
                </a:lnTo>
                <a:lnTo>
                  <a:pt x="126" y="122"/>
                </a:lnTo>
                <a:lnTo>
                  <a:pt x="125" y="119"/>
                </a:lnTo>
                <a:lnTo>
                  <a:pt x="125" y="118"/>
                </a:lnTo>
                <a:lnTo>
                  <a:pt x="125" y="119"/>
                </a:lnTo>
                <a:lnTo>
                  <a:pt x="122" y="115"/>
                </a:lnTo>
                <a:lnTo>
                  <a:pt x="115" y="108"/>
                </a:lnTo>
                <a:lnTo>
                  <a:pt x="113" y="107"/>
                </a:lnTo>
                <a:lnTo>
                  <a:pt x="110" y="104"/>
                </a:lnTo>
                <a:lnTo>
                  <a:pt x="107" y="104"/>
                </a:lnTo>
                <a:lnTo>
                  <a:pt x="105" y="103"/>
                </a:lnTo>
                <a:lnTo>
                  <a:pt x="101" y="103"/>
                </a:lnTo>
                <a:lnTo>
                  <a:pt x="98" y="102"/>
                </a:lnTo>
                <a:lnTo>
                  <a:pt x="89" y="102"/>
                </a:lnTo>
                <a:lnTo>
                  <a:pt x="86" y="100"/>
                </a:lnTo>
                <a:lnTo>
                  <a:pt x="76" y="100"/>
                </a:lnTo>
                <a:lnTo>
                  <a:pt x="73" y="99"/>
                </a:lnTo>
                <a:lnTo>
                  <a:pt x="68" y="99"/>
                </a:lnTo>
                <a:lnTo>
                  <a:pt x="65" y="96"/>
                </a:lnTo>
                <a:lnTo>
                  <a:pt x="63" y="96"/>
                </a:lnTo>
                <a:lnTo>
                  <a:pt x="60" y="95"/>
                </a:lnTo>
                <a:lnTo>
                  <a:pt x="59" y="94"/>
                </a:lnTo>
                <a:lnTo>
                  <a:pt x="57" y="91"/>
                </a:lnTo>
                <a:lnTo>
                  <a:pt x="56" y="90"/>
                </a:lnTo>
                <a:lnTo>
                  <a:pt x="57" y="90"/>
                </a:lnTo>
                <a:lnTo>
                  <a:pt x="57" y="91"/>
                </a:lnTo>
                <a:lnTo>
                  <a:pt x="55" y="86"/>
                </a:lnTo>
                <a:lnTo>
                  <a:pt x="55" y="85"/>
                </a:lnTo>
                <a:lnTo>
                  <a:pt x="53" y="82"/>
                </a:lnTo>
                <a:lnTo>
                  <a:pt x="53" y="78"/>
                </a:lnTo>
                <a:lnTo>
                  <a:pt x="55" y="77"/>
                </a:lnTo>
                <a:lnTo>
                  <a:pt x="55" y="74"/>
                </a:lnTo>
                <a:lnTo>
                  <a:pt x="56" y="73"/>
                </a:lnTo>
                <a:lnTo>
                  <a:pt x="56" y="70"/>
                </a:lnTo>
                <a:lnTo>
                  <a:pt x="57" y="67"/>
                </a:lnTo>
                <a:lnTo>
                  <a:pt x="59" y="66"/>
                </a:lnTo>
                <a:lnTo>
                  <a:pt x="61" y="62"/>
                </a:lnTo>
                <a:lnTo>
                  <a:pt x="61" y="60"/>
                </a:lnTo>
                <a:lnTo>
                  <a:pt x="63" y="58"/>
                </a:lnTo>
                <a:lnTo>
                  <a:pt x="64" y="56"/>
                </a:lnTo>
                <a:lnTo>
                  <a:pt x="67" y="53"/>
                </a:lnTo>
                <a:lnTo>
                  <a:pt x="67" y="50"/>
                </a:lnTo>
                <a:lnTo>
                  <a:pt x="69" y="48"/>
                </a:lnTo>
                <a:lnTo>
                  <a:pt x="69" y="45"/>
                </a:lnTo>
                <a:lnTo>
                  <a:pt x="71" y="44"/>
                </a:lnTo>
                <a:lnTo>
                  <a:pt x="71" y="32"/>
                </a:lnTo>
                <a:lnTo>
                  <a:pt x="69" y="31"/>
                </a:lnTo>
                <a:lnTo>
                  <a:pt x="69" y="28"/>
                </a:lnTo>
                <a:lnTo>
                  <a:pt x="67" y="25"/>
                </a:lnTo>
                <a:lnTo>
                  <a:pt x="68" y="25"/>
                </a:lnTo>
                <a:lnTo>
                  <a:pt x="68" y="27"/>
                </a:lnTo>
                <a:lnTo>
                  <a:pt x="65" y="23"/>
                </a:lnTo>
                <a:lnTo>
                  <a:pt x="64" y="21"/>
                </a:lnTo>
                <a:lnTo>
                  <a:pt x="61" y="20"/>
                </a:lnTo>
                <a:lnTo>
                  <a:pt x="60" y="17"/>
                </a:lnTo>
                <a:lnTo>
                  <a:pt x="57" y="16"/>
                </a:lnTo>
                <a:lnTo>
                  <a:pt x="56" y="15"/>
                </a:lnTo>
                <a:lnTo>
                  <a:pt x="44" y="8"/>
                </a:lnTo>
                <a:lnTo>
                  <a:pt x="42" y="8"/>
                </a:lnTo>
                <a:lnTo>
                  <a:pt x="36" y="6"/>
                </a:lnTo>
                <a:lnTo>
                  <a:pt x="34" y="6"/>
                </a:lnTo>
                <a:lnTo>
                  <a:pt x="31" y="4"/>
                </a:lnTo>
                <a:lnTo>
                  <a:pt x="27" y="4"/>
                </a:lnTo>
                <a:lnTo>
                  <a:pt x="23" y="3"/>
                </a:lnTo>
                <a:lnTo>
                  <a:pt x="21" y="3"/>
                </a:lnTo>
                <a:lnTo>
                  <a:pt x="18" y="2"/>
                </a:lnTo>
                <a:lnTo>
                  <a:pt x="13" y="2"/>
                </a:lnTo>
                <a:lnTo>
                  <a:pt x="10" y="0"/>
                </a:lnTo>
                <a:lnTo>
                  <a:pt x="0" y="0"/>
                </a:lnTo>
                <a:lnTo>
                  <a:pt x="0" y="8"/>
                </a:lnTo>
                <a:close/>
              </a:path>
            </a:pathLst>
          </a:custGeom>
          <a:solidFill>
            <a:srgbClr val="0000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3" name="Freeform 10"/>
          <p:cNvSpPr>
            <a:spLocks/>
          </p:cNvSpPr>
          <p:nvPr/>
        </p:nvSpPr>
        <p:spPr bwMode="auto">
          <a:xfrm>
            <a:off x="3191694" y="3892550"/>
            <a:ext cx="50800" cy="58738"/>
          </a:xfrm>
          <a:custGeom>
            <a:avLst/>
            <a:gdLst>
              <a:gd name="T0" fmla="*/ 70564366 w 32"/>
              <a:gd name="T1" fmla="*/ 0 h 37"/>
              <a:gd name="T2" fmla="*/ 80644986 w 32"/>
              <a:gd name="T3" fmla="*/ 93247355 h 37"/>
              <a:gd name="T4" fmla="*/ 0 w 32"/>
              <a:gd name="T5" fmla="*/ 42843809 h 37"/>
              <a:gd name="T6" fmla="*/ 55443436 w 32"/>
              <a:gd name="T7" fmla="*/ 55443911 h 37"/>
              <a:gd name="T8" fmla="*/ 70564366 w 32"/>
              <a:gd name="T9" fmla="*/ 0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37"/>
              <a:gd name="T17" fmla="*/ 32 w 32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37">
                <a:moveTo>
                  <a:pt x="28" y="0"/>
                </a:moveTo>
                <a:lnTo>
                  <a:pt x="32" y="37"/>
                </a:lnTo>
                <a:lnTo>
                  <a:pt x="0" y="17"/>
                </a:lnTo>
                <a:lnTo>
                  <a:pt x="22" y="22"/>
                </a:lnTo>
                <a:lnTo>
                  <a:pt x="28" y="0"/>
                </a:lnTo>
                <a:close/>
              </a:path>
            </a:pathLst>
          </a:custGeom>
          <a:solidFill>
            <a:srgbClr val="0000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4" name="Freeform 11"/>
          <p:cNvSpPr>
            <a:spLocks/>
          </p:cNvSpPr>
          <p:nvPr/>
        </p:nvSpPr>
        <p:spPr bwMode="auto">
          <a:xfrm>
            <a:off x="3156769" y="3857625"/>
            <a:ext cx="92075" cy="103188"/>
          </a:xfrm>
          <a:custGeom>
            <a:avLst/>
            <a:gdLst>
              <a:gd name="T0" fmla="*/ 136088451 w 58"/>
              <a:gd name="T1" fmla="*/ 57964666 h 65"/>
              <a:gd name="T2" fmla="*/ 115927207 w 58"/>
              <a:gd name="T3" fmla="*/ 55443705 h 65"/>
              <a:gd name="T4" fmla="*/ 126007829 w 58"/>
              <a:gd name="T5" fmla="*/ 148690713 h 65"/>
              <a:gd name="T6" fmla="*/ 141128762 w 58"/>
              <a:gd name="T7" fmla="*/ 138610044 h 65"/>
              <a:gd name="T8" fmla="*/ 63004708 w 58"/>
              <a:gd name="T9" fmla="*/ 88206673 h 65"/>
              <a:gd name="T10" fmla="*/ 52924086 w 58"/>
              <a:gd name="T11" fmla="*/ 108368036 h 65"/>
              <a:gd name="T12" fmla="*/ 118448156 w 58"/>
              <a:gd name="T13" fmla="*/ 120968079 h 65"/>
              <a:gd name="T14" fmla="*/ 136088451 w 58"/>
              <a:gd name="T15" fmla="*/ 57964666 h 65"/>
              <a:gd name="T16" fmla="*/ 128528778 w 58"/>
              <a:gd name="T17" fmla="*/ 0 h 65"/>
              <a:gd name="T18" fmla="*/ 103327198 w 58"/>
              <a:gd name="T19" fmla="*/ 108368036 h 65"/>
              <a:gd name="T20" fmla="*/ 115927207 w 58"/>
              <a:gd name="T21" fmla="*/ 100806716 h 65"/>
              <a:gd name="T22" fmla="*/ 0 w 58"/>
              <a:gd name="T23" fmla="*/ 75605043 h 65"/>
              <a:gd name="T24" fmla="*/ 146169074 w 58"/>
              <a:gd name="T25" fmla="*/ 163811716 h 65"/>
              <a:gd name="T26" fmla="*/ 128528778 w 58"/>
              <a:gd name="T27" fmla="*/ 0 h 65"/>
              <a:gd name="T28" fmla="*/ 136088451 w 58"/>
              <a:gd name="T29" fmla="*/ 57964666 h 6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8"/>
              <a:gd name="T46" fmla="*/ 0 h 65"/>
              <a:gd name="T47" fmla="*/ 58 w 58"/>
              <a:gd name="T48" fmla="*/ 65 h 6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8" h="65">
                <a:moveTo>
                  <a:pt x="54" y="23"/>
                </a:moveTo>
                <a:lnTo>
                  <a:pt x="46" y="22"/>
                </a:lnTo>
                <a:lnTo>
                  <a:pt x="50" y="59"/>
                </a:lnTo>
                <a:lnTo>
                  <a:pt x="56" y="55"/>
                </a:lnTo>
                <a:lnTo>
                  <a:pt x="25" y="35"/>
                </a:lnTo>
                <a:lnTo>
                  <a:pt x="21" y="43"/>
                </a:lnTo>
                <a:lnTo>
                  <a:pt x="47" y="48"/>
                </a:lnTo>
                <a:lnTo>
                  <a:pt x="54" y="23"/>
                </a:lnTo>
                <a:lnTo>
                  <a:pt x="51" y="0"/>
                </a:lnTo>
                <a:lnTo>
                  <a:pt x="41" y="43"/>
                </a:lnTo>
                <a:lnTo>
                  <a:pt x="46" y="40"/>
                </a:lnTo>
                <a:lnTo>
                  <a:pt x="0" y="30"/>
                </a:lnTo>
                <a:lnTo>
                  <a:pt x="58" y="65"/>
                </a:lnTo>
                <a:lnTo>
                  <a:pt x="51" y="0"/>
                </a:lnTo>
                <a:lnTo>
                  <a:pt x="54" y="23"/>
                </a:lnTo>
                <a:close/>
              </a:path>
            </a:pathLst>
          </a:custGeom>
          <a:solidFill>
            <a:srgbClr val="0000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185" name="Oval 12"/>
          <p:cNvSpPr>
            <a:spLocks noChangeArrowheads="1"/>
          </p:cNvSpPr>
          <p:nvPr/>
        </p:nvSpPr>
        <p:spPr bwMode="auto">
          <a:xfrm>
            <a:off x="3304407" y="4105275"/>
            <a:ext cx="103187" cy="103188"/>
          </a:xfrm>
          <a:prstGeom prst="ellipse">
            <a:avLst/>
          </a:prstGeom>
          <a:solidFill>
            <a:srgbClr val="0000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7186" name="Rectangle 13"/>
          <p:cNvSpPr>
            <a:spLocks noChangeArrowheads="1"/>
          </p:cNvSpPr>
          <p:nvPr/>
        </p:nvSpPr>
        <p:spPr bwMode="auto">
          <a:xfrm>
            <a:off x="3302819" y="3929063"/>
            <a:ext cx="571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000">
                <a:solidFill>
                  <a:srgbClr val="000000"/>
                </a:solidFill>
                <a:latin typeface="Times New Roman" pitchFamily="18" charset="0"/>
              </a:rPr>
              <a:t>e</a:t>
            </a: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7187" name="Rectangle 14"/>
          <p:cNvSpPr>
            <a:spLocks noChangeArrowheads="1"/>
          </p:cNvSpPr>
          <p:nvPr/>
        </p:nvSpPr>
        <p:spPr bwMode="auto">
          <a:xfrm>
            <a:off x="3310757" y="3946525"/>
            <a:ext cx="2540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600">
                <a:solidFill>
                  <a:srgbClr val="000000"/>
                </a:solidFill>
                <a:latin typeface="Times New Roman" pitchFamily="18" charset="0"/>
              </a:rPr>
              <a:t>-</a:t>
            </a:r>
            <a:endParaRPr lang="en-GB" altLang="fr-FR" sz="1800">
              <a:solidFill>
                <a:srgbClr val="0000FF"/>
              </a:solidFill>
            </a:endParaRPr>
          </a:p>
        </p:txBody>
      </p:sp>
      <p:graphicFrame>
        <p:nvGraphicFramePr>
          <p:cNvPr id="717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045555"/>
              </p:ext>
            </p:extLst>
          </p:nvPr>
        </p:nvGraphicFramePr>
        <p:xfrm>
          <a:off x="2231257" y="3644900"/>
          <a:ext cx="649287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0" name="Equation" r:id="rId6" imgW="596641" imgH="253890" progId="Equation.3">
                  <p:embed/>
                </p:oleObj>
              </mc:Choice>
              <mc:Fallback>
                <p:oleObj name="Equation" r:id="rId6" imgW="596641" imgH="253890" progId="Equation.3">
                  <p:embed/>
                  <p:pic>
                    <p:nvPicPr>
                      <p:cNvPr id="0" name="Picture 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1257" y="3644900"/>
                        <a:ext cx="649287" cy="274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8918953"/>
              </p:ext>
            </p:extLst>
          </p:nvPr>
        </p:nvGraphicFramePr>
        <p:xfrm>
          <a:off x="1948682" y="2924175"/>
          <a:ext cx="520700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1" name="Equation" r:id="rId8" imgW="482391" imgH="291973" progId="Equation.3">
                  <p:embed/>
                </p:oleObj>
              </mc:Choice>
              <mc:Fallback>
                <p:oleObj name="Equation" r:id="rId8" imgW="482391" imgH="291973" progId="Equation.3">
                  <p:embed/>
                  <p:pic>
                    <p:nvPicPr>
                      <p:cNvPr id="0" name="Picture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48682" y="2924175"/>
                        <a:ext cx="520700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1980388"/>
              </p:ext>
            </p:extLst>
          </p:nvPr>
        </p:nvGraphicFramePr>
        <p:xfrm>
          <a:off x="1043608" y="4941888"/>
          <a:ext cx="649287" cy="27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2" name="Equation" r:id="rId10" imgW="596641" imgH="253890" progId="Equation.3">
                  <p:embed/>
                </p:oleObj>
              </mc:Choice>
              <mc:Fallback>
                <p:oleObj name="Equation" r:id="rId10" imgW="596641" imgH="253890" progId="Equation.3">
                  <p:embed/>
                  <p:pic>
                    <p:nvPicPr>
                      <p:cNvPr id="0" name="Picture 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4941888"/>
                        <a:ext cx="649287" cy="274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20"/>
          <p:cNvGraphicFramePr>
            <a:graphicFrameLocks noChangeAspect="1"/>
          </p:cNvGraphicFramePr>
          <p:nvPr/>
        </p:nvGraphicFramePr>
        <p:xfrm>
          <a:off x="6708775" y="3116263"/>
          <a:ext cx="1625600" cy="58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83" name="Equation" r:id="rId11" imgW="1193800" imgH="431800" progId="Equation.3">
                  <p:embed/>
                </p:oleObj>
              </mc:Choice>
              <mc:Fallback>
                <p:oleObj name="Equation" r:id="rId11" imgW="1193800" imgH="431800" progId="Equation.3">
                  <p:embed/>
                  <p:pic>
                    <p:nvPicPr>
                      <p:cNvPr id="0" name="Picture 9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8775" y="3116263"/>
                        <a:ext cx="1625600" cy="58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6708775" y="3857625"/>
            <a:ext cx="2161169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GB" sz="800" dirty="0" smtClean="0">
                <a:latin typeface="Fd3518-Identity-H"/>
              </a:rPr>
              <a:t>W.W.M. Allison, J.H. Cobb, </a:t>
            </a:r>
          </a:p>
          <a:p>
            <a:pPr>
              <a:buNone/>
            </a:pPr>
            <a:r>
              <a:rPr lang="en-GB" sz="800" dirty="0" smtClean="0">
                <a:latin typeface="Fd3518-Identity-H"/>
              </a:rPr>
              <a:t>Ann</a:t>
            </a:r>
            <a:r>
              <a:rPr lang="en-GB" sz="800" dirty="0">
                <a:latin typeface="Fd3518-Identity-H"/>
              </a:rPr>
              <a:t>. Rev. </a:t>
            </a:r>
            <a:r>
              <a:rPr lang="en-GB" sz="800" dirty="0" err="1">
                <a:latin typeface="Fd3518-Identity-H"/>
              </a:rPr>
              <a:t>Nucl</a:t>
            </a:r>
            <a:r>
              <a:rPr lang="en-GB" sz="800" dirty="0">
                <a:latin typeface="Fd3518-Identity-H"/>
              </a:rPr>
              <a:t>. Part. Sci. </a:t>
            </a:r>
            <a:r>
              <a:rPr lang="en-GB" sz="800" dirty="0">
                <a:latin typeface="Fd144326-Identity-H"/>
              </a:rPr>
              <a:t>1980. 30: 253-98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</p:cSld>
  <p:clrMapOvr>
    <a:masterClrMapping/>
  </p:clrMapOvr>
  <p:transition advTm="11609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84288" y="274638"/>
            <a:ext cx="7859712" cy="41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de-DE" altLang="fr-FR" sz="2400" smtClean="0">
                <a:solidFill>
                  <a:schemeClr val="accent2"/>
                </a:solidFill>
              </a:rPr>
              <a:t>Outline</a:t>
            </a:r>
          </a:p>
        </p:txBody>
      </p:sp>
      <p:sp>
        <p:nvSpPr>
          <p:cNvPr id="20484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74675" y="1125538"/>
            <a:ext cx="8569325" cy="5183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buFontTx/>
              <a:buBlip>
                <a:blip r:embed="rId2"/>
              </a:buBlip>
            </a:pPr>
            <a:r>
              <a:rPr lang="en-GB" altLang="fr-FR" sz="2000" dirty="0" smtClean="0">
                <a:solidFill>
                  <a:schemeClr val="accent2"/>
                </a:solidFill>
              </a:rPr>
              <a:t>Lecture 1 – </a:t>
            </a:r>
            <a:r>
              <a:rPr lang="en-GB" altLang="fr-FR" sz="2000" b="1" dirty="0" smtClean="0">
                <a:solidFill>
                  <a:schemeClr val="accent2"/>
                </a:solidFill>
              </a:rPr>
              <a:t>Interaction of charged particles	</a:t>
            </a:r>
          </a:p>
          <a:p>
            <a:pPr lvl="1" eaLnBrk="1" hangingPunct="1">
              <a:buFontTx/>
              <a:buChar char="•"/>
            </a:pPr>
            <a:r>
              <a:rPr lang="en-US" altLang="fr-FR" sz="1600" dirty="0" smtClean="0">
                <a:solidFill>
                  <a:srgbClr val="FF0066"/>
                </a:solidFill>
              </a:rPr>
              <a:t>Introduction - Some historical examples</a:t>
            </a:r>
          </a:p>
          <a:p>
            <a:pPr lvl="1" eaLnBrk="1" hangingPunct="1">
              <a:buFontTx/>
              <a:buChar char="•"/>
            </a:pPr>
            <a:r>
              <a:rPr lang="en-US" altLang="fr-FR" sz="1600" dirty="0">
                <a:solidFill>
                  <a:srgbClr val="FF0066"/>
                </a:solidFill>
              </a:rPr>
              <a:t>Units, concept of cross-section, some numbers </a:t>
            </a:r>
          </a:p>
          <a:p>
            <a:pPr lvl="1" eaLnBrk="1" hangingPunct="1">
              <a:buFontTx/>
              <a:buChar char="•"/>
            </a:pPr>
            <a:r>
              <a:rPr lang="en-US" altLang="fr-FR" sz="1600" dirty="0" smtClean="0">
                <a:solidFill>
                  <a:srgbClr val="FF0066"/>
                </a:solidFill>
              </a:rPr>
              <a:t>Particles and interactions</a:t>
            </a:r>
          </a:p>
          <a:p>
            <a:pPr lvl="1" eaLnBrk="1" hangingPunct="1">
              <a:buFontTx/>
              <a:buChar char="•"/>
            </a:pPr>
            <a:r>
              <a:rPr lang="en-US" altLang="fr-FR" sz="1600" dirty="0" smtClean="0">
                <a:solidFill>
                  <a:srgbClr val="FF0066"/>
                </a:solidFill>
              </a:rPr>
              <a:t>Scattering, multiple scattering of charged particles</a:t>
            </a:r>
          </a:p>
          <a:p>
            <a:pPr lvl="1" eaLnBrk="1" hangingPunct="1">
              <a:buFontTx/>
              <a:buChar char="•"/>
            </a:pPr>
            <a:r>
              <a:rPr lang="en-US" altLang="fr-FR" sz="1600" dirty="0" smtClean="0">
                <a:solidFill>
                  <a:srgbClr val="FF0066"/>
                </a:solidFill>
              </a:rPr>
              <a:t>Energy loss by ionization, Bethe-Bloch, Landau</a:t>
            </a:r>
          </a:p>
          <a:p>
            <a:pPr lvl="1" eaLnBrk="1" hangingPunct="1">
              <a:buFontTx/>
              <a:buChar char="•"/>
            </a:pPr>
            <a:r>
              <a:rPr lang="en-US" altLang="fr-FR" sz="1600" dirty="0" smtClean="0">
                <a:solidFill>
                  <a:srgbClr val="FF0066"/>
                </a:solidFill>
              </a:rPr>
              <a:t>Cherenkov and Transition Radiation </a:t>
            </a:r>
            <a:endParaRPr lang="en-GB" altLang="fr-FR" sz="1800" baseline="-25000" dirty="0" smtClean="0">
              <a:solidFill>
                <a:srgbClr val="FF0066"/>
              </a:solidFill>
            </a:endParaRPr>
          </a:p>
          <a:p>
            <a:pPr eaLnBrk="1" hangingPunct="1">
              <a:lnSpc>
                <a:spcPct val="130000"/>
              </a:lnSpc>
              <a:spcBef>
                <a:spcPts val="1200"/>
              </a:spcBef>
              <a:buFontTx/>
              <a:buBlip>
                <a:blip r:embed="rId2"/>
              </a:buBlip>
            </a:pPr>
            <a:r>
              <a:rPr lang="en-GB" altLang="fr-FR" sz="2000" dirty="0" smtClean="0">
                <a:solidFill>
                  <a:schemeClr val="accent2"/>
                </a:solidFill>
              </a:rPr>
              <a:t>Lecture 2 – </a:t>
            </a:r>
            <a:r>
              <a:rPr lang="en-GB" altLang="fr-FR" sz="2000" b="1" dirty="0">
                <a:solidFill>
                  <a:schemeClr val="accent2"/>
                </a:solidFill>
              </a:rPr>
              <a:t>Gaseous and solid state tracking detectors</a:t>
            </a:r>
            <a:endParaRPr lang="en-GB" altLang="fr-FR" sz="2000" dirty="0">
              <a:solidFill>
                <a:schemeClr val="accent2"/>
              </a:solidFill>
            </a:endParaRPr>
          </a:p>
          <a:p>
            <a:pPr eaLnBrk="1" hangingPunct="1">
              <a:lnSpc>
                <a:spcPct val="130000"/>
              </a:lnSpc>
              <a:buFontTx/>
              <a:buBlip>
                <a:blip r:embed="rId2"/>
              </a:buBlip>
            </a:pPr>
            <a:r>
              <a:rPr lang="en-GB" altLang="fr-FR" sz="2000" dirty="0" smtClean="0">
                <a:solidFill>
                  <a:schemeClr val="accent2"/>
                </a:solidFill>
              </a:rPr>
              <a:t>Lecture 3 – </a:t>
            </a:r>
            <a:r>
              <a:rPr lang="en-GB" altLang="fr-FR" sz="2000" b="1" dirty="0">
                <a:solidFill>
                  <a:schemeClr val="accent2"/>
                </a:solidFill>
              </a:rPr>
              <a:t>Calorimetry, scintillation and </a:t>
            </a:r>
            <a:r>
              <a:rPr lang="en-GB" altLang="fr-FR" sz="2000" b="1" dirty="0" smtClean="0">
                <a:solidFill>
                  <a:schemeClr val="accent2"/>
                </a:solidFill>
              </a:rPr>
              <a:t>photodetection</a:t>
            </a:r>
            <a:r>
              <a:rPr lang="fr-FR" altLang="fr-FR" sz="2000" b="1" dirty="0" smtClean="0">
                <a:solidFill>
                  <a:schemeClr val="accent2"/>
                </a:solidFill>
              </a:rPr>
              <a:t>	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185972"/>
      </p:ext>
    </p:extLst>
  </p:cSld>
  <p:clrMapOvr>
    <a:masterClrMapping/>
  </p:clrMapOvr>
  <p:transition advTm="60461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468313" y="1341438"/>
          <a:ext cx="4895850" cy="3532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2" name="Designer 4.0 Drawing" r:id="rId3" imgW="5743575" imgH="4143375" progId="">
                  <p:embed/>
                </p:oleObj>
              </mc:Choice>
              <mc:Fallback>
                <p:oleObj name="Designer 4.0 Drawing" r:id="rId3" imgW="5743575" imgH="4143375" progId="">
                  <p:embed/>
                  <p:pic>
                    <p:nvPicPr>
                      <p:cNvPr id="0" name="Picture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341438"/>
                        <a:ext cx="4895850" cy="35321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Rectangle 3"/>
          <p:cNvSpPr>
            <a:spLocks noChangeArrowheads="1"/>
          </p:cNvSpPr>
          <p:nvPr/>
        </p:nvSpPr>
        <p:spPr bwMode="auto">
          <a:xfrm>
            <a:off x="323850" y="5300663"/>
            <a:ext cx="84740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>
                <a:sym typeface="Wingdings" pitchFamily="2" charset="2"/>
              </a:rPr>
              <a:t>Instead of ionizing an atom or exciting the matter, under certain conditions the photon can also escape from the medium.  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altLang="fr-FR">
                <a:sym typeface="Wingdings" pitchFamily="2" charset="2"/>
              </a:rPr>
              <a:t> Emission of </a:t>
            </a:r>
            <a:r>
              <a:rPr lang="en-US" altLang="fr-FR" b="1">
                <a:solidFill>
                  <a:srgbClr val="FF0066"/>
                </a:solidFill>
                <a:sym typeface="Wingdings" pitchFamily="2" charset="2"/>
              </a:rPr>
              <a:t>Cherenkov</a:t>
            </a:r>
            <a:r>
              <a:rPr lang="en-US" altLang="fr-FR">
                <a:sym typeface="Wingdings" pitchFamily="2" charset="2"/>
              </a:rPr>
              <a:t> and </a:t>
            </a:r>
            <a:r>
              <a:rPr lang="en-US" altLang="fr-FR" b="1">
                <a:solidFill>
                  <a:srgbClr val="FF0066"/>
                </a:solidFill>
                <a:sym typeface="Wingdings" pitchFamily="2" charset="2"/>
              </a:rPr>
              <a:t>Transition</a:t>
            </a:r>
            <a:r>
              <a:rPr lang="en-US" altLang="fr-FR">
                <a:sym typeface="Wingdings" pitchFamily="2" charset="2"/>
              </a:rPr>
              <a:t> radiation. (See later). This emission of real photons contributes also to the energy loss.</a:t>
            </a:r>
            <a:endParaRPr lang="en-GB" altLang="fr-FR">
              <a:sym typeface="Wingdings" pitchFamily="2" charset="2"/>
            </a:endParaRPr>
          </a:p>
        </p:txBody>
      </p:sp>
      <p:sp>
        <p:nvSpPr>
          <p:cNvPr id="8198" name="Text Box 4"/>
          <p:cNvSpPr txBox="1">
            <a:spLocks noChangeArrowheads="1"/>
          </p:cNvSpPr>
          <p:nvPr/>
        </p:nvSpPr>
        <p:spPr bwMode="auto">
          <a:xfrm>
            <a:off x="5703888" y="2081213"/>
            <a:ext cx="2971800" cy="855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/>
              <a:t>Optical behaviour of medium is characterized by the complex dielectric constant </a:t>
            </a:r>
            <a:r>
              <a:rPr lang="de-DE" altLang="fr-FR" sz="1800">
                <a:solidFill>
                  <a:schemeClr val="tx1"/>
                </a:solidFill>
                <a:latin typeface="Symbol" pitchFamily="18" charset="2"/>
              </a:rPr>
              <a:t>e</a:t>
            </a:r>
          </a:p>
        </p:txBody>
      </p:sp>
      <p:graphicFrame>
        <p:nvGraphicFramePr>
          <p:cNvPr id="8195" name="Object 5"/>
          <p:cNvGraphicFramePr>
            <a:graphicFrameLocks noChangeAspect="1"/>
          </p:cNvGraphicFramePr>
          <p:nvPr/>
        </p:nvGraphicFramePr>
        <p:xfrm>
          <a:off x="5776913" y="3367088"/>
          <a:ext cx="855662" cy="588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3" name="Equation" r:id="rId5" imgW="571252" imgH="393529" progId="Equation.3">
                  <p:embed/>
                </p:oleObj>
              </mc:Choice>
              <mc:Fallback>
                <p:oleObj name="Equation" r:id="rId5" imgW="571252" imgH="393529" progId="Equation.3">
                  <p:embed/>
                  <p:pic>
                    <p:nvPicPr>
                      <p:cNvPr id="0" name="Picture 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76913" y="3367088"/>
                        <a:ext cx="855662" cy="5889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6732588" y="3357563"/>
            <a:ext cx="2138362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/>
              <a:t>Refractive index</a:t>
            </a:r>
          </a:p>
          <a:p>
            <a:pPr algn="l" eaLnBrk="1" hangingPunct="1">
              <a:buFontTx/>
              <a:buNone/>
            </a:pPr>
            <a:r>
              <a:rPr lang="de-DE" altLang="fr-FR"/>
              <a:t>Absorption parameter</a:t>
            </a:r>
          </a:p>
        </p:txBody>
      </p:sp>
      <p:sp>
        <p:nvSpPr>
          <p:cNvPr id="8200" name="Rectangle 7"/>
          <p:cNvSpPr>
            <a:spLocks noChangeArrowheads="1"/>
          </p:cNvSpPr>
          <p:nvPr/>
        </p:nvSpPr>
        <p:spPr bwMode="auto">
          <a:xfrm>
            <a:off x="900113" y="260350"/>
            <a:ext cx="4354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2400"/>
              <a:t>Interaction of charged particles</a:t>
            </a:r>
            <a:endParaRPr lang="en-US" altLang="fr-FR" sz="36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</p:cSld>
  <p:clrMapOvr>
    <a:masterClrMapping/>
  </p:clrMapOvr>
  <p:transition advTm="169383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8" name="Rectangle 6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790575" y="1052513"/>
            <a:ext cx="8353425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/>
          <a:p>
            <a:pPr algn="l" defTabSz="444500" eaLnBrk="1" hangingPunct="1">
              <a:buFontTx/>
              <a:buBlip>
                <a:blip r:embed="rId4"/>
              </a:buBlip>
            </a:pPr>
            <a:r>
              <a:rPr lang="en-AU" altLang="fr-FR" sz="1800" dirty="0" smtClean="0">
                <a:solidFill>
                  <a:schemeClr val="accent2"/>
                </a:solidFill>
              </a:rPr>
              <a:t>	</a:t>
            </a:r>
            <a:r>
              <a:rPr lang="en-US" altLang="fr-FR" sz="1800" b="1" dirty="0" smtClean="0">
                <a:solidFill>
                  <a:schemeClr val="accent2"/>
                </a:solidFill>
              </a:rPr>
              <a:t>Average differential energy loss</a:t>
            </a:r>
            <a:br>
              <a:rPr lang="en-US" altLang="fr-FR" sz="1800" b="1" dirty="0" smtClean="0">
                <a:solidFill>
                  <a:schemeClr val="accent2"/>
                </a:solidFill>
              </a:rPr>
            </a:br>
            <a:r>
              <a:rPr lang="en-US" altLang="fr-FR" sz="1800" b="1" baseline="-25000" dirty="0" smtClean="0">
                <a:solidFill>
                  <a:schemeClr val="accent2"/>
                </a:solidFill>
              </a:rPr>
              <a:t/>
            </a:r>
            <a:br>
              <a:rPr lang="en-US" altLang="fr-FR" sz="1800" b="1" baseline="-25000" dirty="0" smtClean="0">
                <a:solidFill>
                  <a:schemeClr val="accent2"/>
                </a:solidFill>
              </a:rPr>
            </a:br>
            <a:r>
              <a:rPr lang="en-US" altLang="fr-FR" sz="1800" b="1" dirty="0" smtClean="0">
                <a:solidFill>
                  <a:schemeClr val="accent2"/>
                </a:solidFill>
              </a:rPr>
              <a:t> </a:t>
            </a:r>
            <a:r>
              <a:rPr lang="en-US" altLang="fr-FR" sz="1600" dirty="0" smtClean="0">
                <a:solidFill>
                  <a:schemeClr val="accent2"/>
                </a:solidFill>
              </a:rPr>
              <a:t>… making Bethe-Bloch plausible.</a:t>
            </a:r>
          </a:p>
        </p:txBody>
      </p:sp>
      <p:sp>
        <p:nvSpPr>
          <p:cNvPr id="57346" name="Freeform 2"/>
          <p:cNvSpPr>
            <a:spLocks/>
          </p:cNvSpPr>
          <p:nvPr/>
        </p:nvSpPr>
        <p:spPr bwMode="auto">
          <a:xfrm>
            <a:off x="6534150" y="3141663"/>
            <a:ext cx="1638300" cy="811212"/>
          </a:xfrm>
          <a:custGeom>
            <a:avLst/>
            <a:gdLst>
              <a:gd name="T0" fmla="*/ 1519653103 w 1032"/>
              <a:gd name="T1" fmla="*/ 20161239 h 511"/>
              <a:gd name="T2" fmla="*/ 410784580 w 1032"/>
              <a:gd name="T3" fmla="*/ 108365882 h 511"/>
              <a:gd name="T4" fmla="*/ 181451214 w 1032"/>
              <a:gd name="T5" fmla="*/ 677920856 h 511"/>
              <a:gd name="T6" fmla="*/ 1504532173 w 1032"/>
              <a:gd name="T7" fmla="*/ 700603037 h 511"/>
              <a:gd name="T8" fmla="*/ 1761588385 w 1032"/>
              <a:gd name="T9" fmla="*/ 1214714670 h 511"/>
              <a:gd name="T10" fmla="*/ 2147483647 w 1032"/>
              <a:gd name="T11" fmla="*/ 1139110048 h 511"/>
              <a:gd name="T12" fmla="*/ 2147483647 w 1032"/>
              <a:gd name="T13" fmla="*/ 685482112 h 511"/>
              <a:gd name="T14" fmla="*/ 2147483647 w 1032"/>
              <a:gd name="T15" fmla="*/ 246975200 h 511"/>
              <a:gd name="T16" fmla="*/ 2139611644 w 1032"/>
              <a:gd name="T17" fmla="*/ 50403094 h 51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32"/>
              <a:gd name="T28" fmla="*/ 0 h 511"/>
              <a:gd name="T29" fmla="*/ 1032 w 1032"/>
              <a:gd name="T30" fmla="*/ 511 h 511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32" h="511">
                <a:moveTo>
                  <a:pt x="603" y="8"/>
                </a:moveTo>
                <a:cubicBezTo>
                  <a:pt x="530" y="15"/>
                  <a:pt x="251" y="0"/>
                  <a:pt x="163" y="43"/>
                </a:cubicBezTo>
                <a:cubicBezTo>
                  <a:pt x="75" y="86"/>
                  <a:pt x="0" y="230"/>
                  <a:pt x="72" y="269"/>
                </a:cubicBezTo>
                <a:cubicBezTo>
                  <a:pt x="144" y="308"/>
                  <a:pt x="493" y="242"/>
                  <a:pt x="597" y="278"/>
                </a:cubicBezTo>
                <a:cubicBezTo>
                  <a:pt x="701" y="314"/>
                  <a:pt x="638" y="453"/>
                  <a:pt x="699" y="482"/>
                </a:cubicBezTo>
                <a:cubicBezTo>
                  <a:pt x="760" y="511"/>
                  <a:pt x="908" y="487"/>
                  <a:pt x="963" y="452"/>
                </a:cubicBezTo>
                <a:cubicBezTo>
                  <a:pt x="1018" y="417"/>
                  <a:pt x="1026" y="331"/>
                  <a:pt x="1029" y="272"/>
                </a:cubicBezTo>
                <a:cubicBezTo>
                  <a:pt x="1032" y="213"/>
                  <a:pt x="1011" y="140"/>
                  <a:pt x="981" y="98"/>
                </a:cubicBezTo>
                <a:cubicBezTo>
                  <a:pt x="951" y="56"/>
                  <a:pt x="876" y="36"/>
                  <a:pt x="849" y="20"/>
                </a:cubicBezTo>
              </a:path>
            </a:pathLst>
          </a:cu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57347" name="Oval 3"/>
          <p:cNvSpPr>
            <a:spLocks noChangeArrowheads="1"/>
          </p:cNvSpPr>
          <p:nvPr/>
        </p:nvSpPr>
        <p:spPr bwMode="auto">
          <a:xfrm>
            <a:off x="5508625" y="4724400"/>
            <a:ext cx="1223963" cy="790575"/>
          </a:xfrm>
          <a:prstGeom prst="ellipse">
            <a:avLst/>
          </a:prstGeom>
          <a:solidFill>
            <a:srgbClr val="FFCC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57348" name="Oval 4"/>
          <p:cNvSpPr>
            <a:spLocks noChangeArrowheads="1"/>
          </p:cNvSpPr>
          <p:nvPr/>
        </p:nvSpPr>
        <p:spPr bwMode="auto">
          <a:xfrm>
            <a:off x="1692275" y="5734050"/>
            <a:ext cx="1727200" cy="790575"/>
          </a:xfrm>
          <a:prstGeom prst="ellipse">
            <a:avLst/>
          </a:prstGeom>
          <a:solidFill>
            <a:srgbClr val="66FF33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9227" name="Rectangle 5"/>
          <p:cNvSpPr>
            <a:spLocks noChangeArrowheads="1"/>
          </p:cNvSpPr>
          <p:nvPr/>
        </p:nvSpPr>
        <p:spPr bwMode="auto">
          <a:xfrm>
            <a:off x="900113" y="260350"/>
            <a:ext cx="4354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2400"/>
              <a:t>Interaction of charged particles</a:t>
            </a:r>
            <a:endParaRPr lang="en-US" altLang="fr-FR" sz="3600"/>
          </a:p>
        </p:txBody>
      </p:sp>
      <p:graphicFrame>
        <p:nvGraphicFramePr>
          <p:cNvPr id="921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2361574"/>
              </p:ext>
            </p:extLst>
          </p:nvPr>
        </p:nvGraphicFramePr>
        <p:xfrm>
          <a:off x="4788024" y="836712"/>
          <a:ext cx="608012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2" name="Equation" r:id="rId5" imgW="799560" imgH="862920" progId="Equation.3">
                  <p:embed/>
                </p:oleObj>
              </mc:Choice>
              <mc:Fallback>
                <p:oleObj name="Equation" r:id="rId5" imgW="799560" imgH="862920" progId="Equation.3">
                  <p:embed/>
                  <p:pic>
                    <p:nvPicPr>
                      <p:cNvPr id="0" name="Picture 1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8024" y="836712"/>
                        <a:ext cx="608012" cy="660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9" name="Line 8"/>
          <p:cNvSpPr>
            <a:spLocks noChangeShapeType="1"/>
          </p:cNvSpPr>
          <p:nvPr/>
        </p:nvSpPr>
        <p:spPr bwMode="auto">
          <a:xfrm>
            <a:off x="1117600" y="3573463"/>
            <a:ext cx="503238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30" name="Line 9"/>
          <p:cNvSpPr>
            <a:spLocks noChangeShapeType="1"/>
          </p:cNvSpPr>
          <p:nvPr/>
        </p:nvSpPr>
        <p:spPr bwMode="auto">
          <a:xfrm>
            <a:off x="1476375" y="2852738"/>
            <a:ext cx="2016125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31" name="Line 10"/>
          <p:cNvSpPr>
            <a:spLocks noChangeShapeType="1"/>
          </p:cNvSpPr>
          <p:nvPr/>
        </p:nvSpPr>
        <p:spPr bwMode="auto">
          <a:xfrm>
            <a:off x="1765300" y="2420938"/>
            <a:ext cx="0" cy="431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32" name="Line 11"/>
          <p:cNvSpPr>
            <a:spLocks noChangeShapeType="1"/>
          </p:cNvSpPr>
          <p:nvPr/>
        </p:nvSpPr>
        <p:spPr bwMode="auto">
          <a:xfrm flipV="1">
            <a:off x="1765300" y="3573463"/>
            <a:ext cx="0" cy="2889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33" name="Oval 12"/>
          <p:cNvSpPr>
            <a:spLocks noChangeArrowheads="1"/>
          </p:cNvSpPr>
          <p:nvPr/>
        </p:nvSpPr>
        <p:spPr bwMode="auto">
          <a:xfrm>
            <a:off x="1117600" y="3502025"/>
            <a:ext cx="144463" cy="144463"/>
          </a:xfrm>
          <a:prstGeom prst="ellipse">
            <a:avLst/>
          </a:prstGeom>
          <a:solidFill>
            <a:srgbClr val="FF0066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9234" name="Line 13"/>
          <p:cNvSpPr>
            <a:spLocks noChangeShapeType="1"/>
          </p:cNvSpPr>
          <p:nvPr/>
        </p:nvSpPr>
        <p:spPr bwMode="auto">
          <a:xfrm>
            <a:off x="1692275" y="3573463"/>
            <a:ext cx="187325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35" name="Oval 14"/>
          <p:cNvSpPr>
            <a:spLocks noChangeArrowheads="1"/>
          </p:cNvSpPr>
          <p:nvPr/>
        </p:nvSpPr>
        <p:spPr bwMode="auto">
          <a:xfrm>
            <a:off x="2841625" y="2816225"/>
            <a:ext cx="71438" cy="71438"/>
          </a:xfrm>
          <a:prstGeom prst="ellipse">
            <a:avLst/>
          </a:prstGeom>
          <a:solidFill>
            <a:srgbClr val="66FF33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9236" name="Text Box 15"/>
          <p:cNvSpPr txBox="1">
            <a:spLocks noChangeArrowheads="1"/>
          </p:cNvSpPr>
          <p:nvPr/>
        </p:nvSpPr>
        <p:spPr bwMode="auto">
          <a:xfrm>
            <a:off x="2968625" y="251460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 sz="1800">
                <a:latin typeface="Times New Roman" pitchFamily="18" charset="0"/>
              </a:rPr>
              <a:t>e</a:t>
            </a:r>
            <a:r>
              <a:rPr lang="de-DE" altLang="fr-FR" sz="1800" baseline="30000">
                <a:latin typeface="Times New Roman" pitchFamily="18" charset="0"/>
              </a:rPr>
              <a:t>-</a:t>
            </a:r>
          </a:p>
        </p:txBody>
      </p:sp>
      <p:sp>
        <p:nvSpPr>
          <p:cNvPr id="9237" name="Text Box 16"/>
          <p:cNvSpPr txBox="1">
            <a:spLocks noChangeArrowheads="1"/>
          </p:cNvSpPr>
          <p:nvPr/>
        </p:nvSpPr>
        <p:spPr bwMode="auto">
          <a:xfrm>
            <a:off x="684213" y="3365500"/>
            <a:ext cx="4445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 sz="1800">
                <a:latin typeface="Times New Roman" pitchFamily="18" charset="0"/>
              </a:rPr>
              <a:t>z·e</a:t>
            </a:r>
            <a:endParaRPr lang="de-DE" altLang="fr-FR" sz="1800" baseline="30000">
              <a:latin typeface="Times New Roman" pitchFamily="18" charset="0"/>
            </a:endParaRPr>
          </a:p>
        </p:txBody>
      </p:sp>
      <p:sp>
        <p:nvSpPr>
          <p:cNvPr id="9238" name="Rectangle 17"/>
          <p:cNvSpPr>
            <a:spLocks noChangeArrowheads="1"/>
          </p:cNvSpPr>
          <p:nvPr/>
        </p:nvSpPr>
        <p:spPr bwMode="auto">
          <a:xfrm>
            <a:off x="1260475" y="3209925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 sz="1800">
                <a:latin typeface="Times New Roman" pitchFamily="18" charset="0"/>
              </a:rPr>
              <a:t>v</a:t>
            </a:r>
          </a:p>
        </p:txBody>
      </p:sp>
      <p:sp>
        <p:nvSpPr>
          <p:cNvPr id="9239" name="Line 18"/>
          <p:cNvSpPr>
            <a:spLocks noChangeShapeType="1"/>
          </p:cNvSpPr>
          <p:nvPr/>
        </p:nvSpPr>
        <p:spPr bwMode="auto">
          <a:xfrm>
            <a:off x="2879725" y="2951163"/>
            <a:ext cx="0" cy="431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40" name="Rectangle 19"/>
          <p:cNvSpPr>
            <a:spLocks noChangeArrowheads="1"/>
          </p:cNvSpPr>
          <p:nvPr/>
        </p:nvSpPr>
        <p:spPr bwMode="auto">
          <a:xfrm>
            <a:off x="1620838" y="2997200"/>
            <a:ext cx="2984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 sz="1800">
                <a:latin typeface="Times New Roman" pitchFamily="18" charset="0"/>
              </a:rPr>
              <a:t>b</a:t>
            </a:r>
          </a:p>
        </p:txBody>
      </p:sp>
      <p:graphicFrame>
        <p:nvGraphicFramePr>
          <p:cNvPr id="9219" name="Object 20"/>
          <p:cNvGraphicFramePr>
            <a:graphicFrameLocks noChangeAspect="1"/>
          </p:cNvGraphicFramePr>
          <p:nvPr/>
        </p:nvGraphicFramePr>
        <p:xfrm>
          <a:off x="4078288" y="2466975"/>
          <a:ext cx="4114800" cy="143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3" name="Equation" r:id="rId7" imgW="2540000" imgH="889000" progId="Equation.3">
                  <p:embed/>
                </p:oleObj>
              </mc:Choice>
              <mc:Fallback>
                <p:oleObj name="Equation" r:id="rId7" imgW="2540000" imgH="889000" progId="Equation.3">
                  <p:embed/>
                  <p:pic>
                    <p:nvPicPr>
                      <p:cNvPr id="0" name="Picture 1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8288" y="2466975"/>
                        <a:ext cx="4114800" cy="14398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41" name="Line 21"/>
          <p:cNvSpPr>
            <a:spLocks noChangeShapeType="1"/>
          </p:cNvSpPr>
          <p:nvPr/>
        </p:nvSpPr>
        <p:spPr bwMode="auto">
          <a:xfrm flipH="1" flipV="1">
            <a:off x="2052638" y="3717925"/>
            <a:ext cx="1655762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42" name="Rectangle 22"/>
          <p:cNvSpPr>
            <a:spLocks noChangeArrowheads="1"/>
          </p:cNvSpPr>
          <p:nvPr/>
        </p:nvSpPr>
        <p:spPr bwMode="auto">
          <a:xfrm>
            <a:off x="2698750" y="3670300"/>
            <a:ext cx="412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 sz="1800">
                <a:latin typeface="Times New Roman" pitchFamily="18" charset="0"/>
              </a:rPr>
              <a:t>2b</a:t>
            </a:r>
          </a:p>
        </p:txBody>
      </p:sp>
      <p:sp>
        <p:nvSpPr>
          <p:cNvPr id="9243" name="Oval 23"/>
          <p:cNvSpPr>
            <a:spLocks noChangeArrowheads="1"/>
          </p:cNvSpPr>
          <p:nvPr/>
        </p:nvSpPr>
        <p:spPr bwMode="auto">
          <a:xfrm>
            <a:off x="2819400" y="3502025"/>
            <a:ext cx="144463" cy="144463"/>
          </a:xfrm>
          <a:prstGeom prst="ellipse">
            <a:avLst/>
          </a:prstGeom>
          <a:solidFill>
            <a:srgbClr val="FF0066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/>
          </a:p>
        </p:txBody>
      </p:sp>
      <p:sp>
        <p:nvSpPr>
          <p:cNvPr id="9244" name="Rectangle 24"/>
          <p:cNvSpPr>
            <a:spLocks noChangeArrowheads="1"/>
          </p:cNvSpPr>
          <p:nvPr/>
        </p:nvSpPr>
        <p:spPr bwMode="auto">
          <a:xfrm>
            <a:off x="468313" y="1989138"/>
            <a:ext cx="5226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800"/>
              <a:t>Energy loss at a single encounter with an electron</a:t>
            </a:r>
            <a:endParaRPr lang="de-DE" altLang="fr-FR" sz="1800"/>
          </a:p>
        </p:txBody>
      </p:sp>
      <p:sp>
        <p:nvSpPr>
          <p:cNvPr id="9245" name="Text Box 25"/>
          <p:cNvSpPr txBox="1">
            <a:spLocks noChangeArrowheads="1"/>
          </p:cNvSpPr>
          <p:nvPr/>
        </p:nvSpPr>
        <p:spPr bwMode="auto">
          <a:xfrm>
            <a:off x="5651500" y="4005263"/>
            <a:ext cx="2395538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/>
              <a:t>Introduced classical electron radius</a:t>
            </a:r>
          </a:p>
        </p:txBody>
      </p:sp>
      <p:graphicFrame>
        <p:nvGraphicFramePr>
          <p:cNvPr id="9220" name="Object 26"/>
          <p:cNvGraphicFramePr>
            <a:graphicFrameLocks noChangeAspect="1"/>
          </p:cNvGraphicFramePr>
          <p:nvPr/>
        </p:nvGraphicFramePr>
        <p:xfrm>
          <a:off x="7740650" y="3979863"/>
          <a:ext cx="935038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4" name="Equation" r:id="rId9" imgW="622300" imgH="457200" progId="Equation.3">
                  <p:embed/>
                </p:oleObj>
              </mc:Choice>
              <mc:Fallback>
                <p:oleObj name="Equation" r:id="rId9" imgW="622300" imgH="457200" progId="Equation.3">
                  <p:embed/>
                  <p:pic>
                    <p:nvPicPr>
                      <p:cNvPr id="0" name="Picture 1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0650" y="3979863"/>
                        <a:ext cx="935038" cy="6873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46" name="Line 27"/>
          <p:cNvSpPr>
            <a:spLocks noChangeShapeType="1"/>
          </p:cNvSpPr>
          <p:nvPr/>
        </p:nvSpPr>
        <p:spPr bwMode="auto">
          <a:xfrm flipV="1">
            <a:off x="6505575" y="3784600"/>
            <a:ext cx="0" cy="3603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247" name="Rectangle 28"/>
          <p:cNvSpPr>
            <a:spLocks noChangeArrowheads="1"/>
          </p:cNvSpPr>
          <p:nvPr/>
        </p:nvSpPr>
        <p:spPr bwMode="auto">
          <a:xfrm>
            <a:off x="539750" y="4365625"/>
            <a:ext cx="3625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800"/>
              <a:t>How many encounters are there ?</a:t>
            </a:r>
            <a:endParaRPr lang="de-DE" altLang="fr-FR" sz="1800"/>
          </a:p>
        </p:txBody>
      </p:sp>
      <p:graphicFrame>
        <p:nvGraphicFramePr>
          <p:cNvPr id="9221" name="Object 29"/>
          <p:cNvGraphicFramePr>
            <a:graphicFrameLocks noChangeAspect="1"/>
          </p:cNvGraphicFramePr>
          <p:nvPr/>
        </p:nvGraphicFramePr>
        <p:xfrm>
          <a:off x="5575300" y="4797425"/>
          <a:ext cx="1373188" cy="592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5" name="Equation" r:id="rId11" imgW="914400" imgH="393700" progId="Equation.3">
                  <p:embed/>
                </p:oleObj>
              </mc:Choice>
              <mc:Fallback>
                <p:oleObj name="Equation" r:id="rId11" imgW="914400" imgH="393700" progId="Equation.3">
                  <p:embed/>
                  <p:pic>
                    <p:nvPicPr>
                      <p:cNvPr id="0" name="Picture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75300" y="4797425"/>
                        <a:ext cx="1373188" cy="592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48" name="Text Box 30"/>
          <p:cNvSpPr txBox="1">
            <a:spLocks noChangeArrowheads="1"/>
          </p:cNvSpPr>
          <p:nvPr/>
        </p:nvSpPr>
        <p:spPr bwMode="auto">
          <a:xfrm>
            <a:off x="539750" y="4941888"/>
            <a:ext cx="5256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/>
              <a:t>Should be proportional to electron density in medium </a:t>
            </a:r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611188" y="5445125"/>
            <a:ext cx="5689600" cy="1079500"/>
            <a:chOff x="385" y="3430"/>
            <a:chExt cx="3584" cy="680"/>
          </a:xfrm>
        </p:grpSpPr>
        <p:graphicFrame>
          <p:nvGraphicFramePr>
            <p:cNvPr id="9222" name="Object 32"/>
            <p:cNvGraphicFramePr>
              <a:graphicFrameLocks noChangeAspect="1"/>
            </p:cNvGraphicFramePr>
            <p:nvPr/>
          </p:nvGraphicFramePr>
          <p:xfrm>
            <a:off x="395" y="3660"/>
            <a:ext cx="3574" cy="4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36" name="Equation" r:id="rId13" imgW="5245100" imgH="660400" progId="Equation.3">
                    <p:embed/>
                  </p:oleObj>
                </mc:Choice>
                <mc:Fallback>
                  <p:oleObj name="Equation" r:id="rId13" imgW="5245100" imgH="660400" progId="Equation.3">
                    <p:embed/>
                    <p:pic>
                      <p:nvPicPr>
                        <p:cNvPr id="0" name="Picture 110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5" y="3660"/>
                          <a:ext cx="3574" cy="45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250" name="Rectangle 33"/>
            <p:cNvSpPr>
              <a:spLocks noChangeArrowheads="1"/>
            </p:cNvSpPr>
            <p:nvPr/>
          </p:nvSpPr>
          <p:spPr bwMode="auto">
            <a:xfrm>
              <a:off x="385" y="3430"/>
              <a:ext cx="20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>
                <a:buFontTx/>
                <a:buNone/>
              </a:pPr>
              <a:r>
                <a:rPr lang="en-US" altLang="fr-FR" sz="1800"/>
                <a:t>The real Bethe-Bloch formula.</a:t>
              </a:r>
              <a:endParaRPr lang="de-DE" altLang="fr-FR" sz="1800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custDataLst>
      <p:tags r:id="rId2"/>
    </p:custDataLst>
  </p:cSld>
  <p:clrMapOvr>
    <a:masterClrMapping/>
  </p:clrMapOvr>
  <p:transition advTm="2985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6" grpId="0" animBg="1"/>
      <p:bldP spid="57347" grpId="0" animBg="1"/>
      <p:bldP spid="5734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458639" y="2397919"/>
            <a:ext cx="2592388" cy="374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 eaLnBrk="1" hangingPunct="1">
              <a:tabLst>
                <a:tab pos="914400" algn="l"/>
              </a:tabLst>
            </a:pPr>
            <a:r>
              <a:rPr lang="en-US" altLang="fr-FR" sz="1600" i="1" dirty="0" err="1" smtClean="0"/>
              <a:t>dE</a:t>
            </a:r>
            <a:r>
              <a:rPr lang="en-US" altLang="fr-FR" sz="1600" i="1" dirty="0" smtClean="0"/>
              <a:t>/</a:t>
            </a:r>
            <a:r>
              <a:rPr lang="en-US" altLang="fr-FR" sz="1600" i="1" dirty="0" err="1" smtClean="0"/>
              <a:t>dx</a:t>
            </a:r>
            <a:r>
              <a:rPr lang="en-US" altLang="fr-FR" sz="1600" dirty="0" smtClean="0">
                <a:solidFill>
                  <a:schemeClr val="accent2"/>
                </a:solidFill>
              </a:rPr>
              <a:t> in [</a:t>
            </a:r>
            <a:r>
              <a:rPr lang="en-US" altLang="fr-FR" sz="1600" dirty="0" err="1" smtClean="0">
                <a:solidFill>
                  <a:schemeClr val="accent2"/>
                </a:solidFill>
              </a:rPr>
              <a:t>MeV</a:t>
            </a:r>
            <a:r>
              <a:rPr lang="en-US" altLang="fr-FR" sz="1600" dirty="0" smtClean="0">
                <a:solidFill>
                  <a:schemeClr val="accent2"/>
                </a:solidFill>
              </a:rPr>
              <a:t> g</a:t>
            </a:r>
            <a:r>
              <a:rPr lang="en-US" altLang="fr-FR" sz="1600" baseline="30000" dirty="0" smtClean="0">
                <a:solidFill>
                  <a:schemeClr val="accent2"/>
                </a:solidFill>
              </a:rPr>
              <a:t>-1</a:t>
            </a:r>
            <a:r>
              <a:rPr lang="en-US" altLang="fr-FR" sz="1600" dirty="0" smtClean="0">
                <a:solidFill>
                  <a:schemeClr val="accent2"/>
                </a:solidFill>
              </a:rPr>
              <a:t> cm</a:t>
            </a:r>
            <a:r>
              <a:rPr lang="en-US" altLang="fr-FR" sz="1600" baseline="30000" dirty="0" smtClean="0">
                <a:solidFill>
                  <a:schemeClr val="accent2"/>
                </a:solidFill>
              </a:rPr>
              <a:t>2</a:t>
            </a:r>
            <a:r>
              <a:rPr lang="en-US" altLang="fr-FR" sz="1600" dirty="0" smtClean="0">
                <a:solidFill>
                  <a:schemeClr val="accent2"/>
                </a:solidFill>
              </a:rPr>
              <a:t>]</a:t>
            </a:r>
          </a:p>
          <a:p>
            <a:pPr marL="285750" indent="-285750" eaLnBrk="1" hangingPunct="1">
              <a:tabLst>
                <a:tab pos="914400" algn="l"/>
              </a:tabLst>
            </a:pPr>
            <a:endParaRPr lang="en-US" altLang="fr-FR" sz="1600" baseline="-25000" dirty="0" smtClean="0">
              <a:solidFill>
                <a:schemeClr val="accent2"/>
              </a:solidFill>
              <a:sym typeface="Symbol" pitchFamily="18" charset="2"/>
            </a:endParaRPr>
          </a:p>
          <a:p>
            <a:pPr marL="285750" indent="-285750" eaLnBrk="1" hangingPunct="1">
              <a:tabLst>
                <a:tab pos="914400" algn="l"/>
              </a:tabLst>
            </a:pPr>
            <a:r>
              <a:rPr lang="en-US" altLang="fr-FR" sz="1600" dirty="0" smtClean="0">
                <a:solidFill>
                  <a:schemeClr val="accent2"/>
                </a:solidFill>
              </a:rPr>
              <a:t>Strictly valid for “heavy” particles (</a:t>
            </a:r>
            <a:r>
              <a:rPr lang="en-US" altLang="fr-FR" sz="1600" dirty="0" err="1" smtClean="0">
                <a:solidFill>
                  <a:schemeClr val="accent2"/>
                </a:solidFill>
              </a:rPr>
              <a:t>m</a:t>
            </a:r>
            <a:r>
              <a:rPr lang="en-US" altLang="fr-FR" sz="1600" dirty="0" err="1" smtClean="0">
                <a:solidFill>
                  <a:schemeClr val="accent2"/>
                </a:solidFill>
                <a:sym typeface="Symbol" pitchFamily="18" charset="2"/>
              </a:rPr>
              <a:t></a:t>
            </a:r>
            <a:r>
              <a:rPr lang="en-US" altLang="fr-FR" sz="1600" dirty="0" err="1" smtClean="0">
                <a:solidFill>
                  <a:schemeClr val="accent2"/>
                </a:solidFill>
              </a:rPr>
              <a:t>m</a:t>
            </a:r>
            <a:r>
              <a:rPr lang="en-US" altLang="fr-FR" sz="1600" baseline="-25000" dirty="0" err="1" smtClean="0">
                <a:solidFill>
                  <a:schemeClr val="accent2"/>
                </a:solidFill>
                <a:latin typeface="Symbol" pitchFamily="18" charset="2"/>
              </a:rPr>
              <a:t>m</a:t>
            </a:r>
            <a:r>
              <a:rPr lang="en-US" altLang="fr-FR" sz="1600" dirty="0" smtClean="0">
                <a:solidFill>
                  <a:schemeClr val="accent2"/>
                </a:solidFill>
              </a:rPr>
              <a:t>) only</a:t>
            </a:r>
            <a:r>
              <a:rPr lang="en-US" altLang="fr-FR" sz="1600" dirty="0" smtClean="0">
                <a:solidFill>
                  <a:schemeClr val="accent2"/>
                </a:solidFill>
                <a:sym typeface="Symbol" pitchFamily="18" charset="2"/>
              </a:rPr>
              <a:t>.</a:t>
            </a:r>
          </a:p>
          <a:p>
            <a:pPr marL="285750" indent="-285750" eaLnBrk="1" hangingPunct="1">
              <a:buNone/>
              <a:tabLst>
                <a:tab pos="914400" algn="l"/>
              </a:tabLst>
            </a:pPr>
            <a:r>
              <a:rPr lang="en-US" altLang="fr-FR" sz="1600" dirty="0" smtClean="0">
                <a:solidFill>
                  <a:schemeClr val="accent2"/>
                </a:solidFill>
                <a:sym typeface="Symbol" pitchFamily="18" charset="2"/>
              </a:rPr>
              <a:t>	For electrons, use Berger Seltzer formula</a:t>
            </a:r>
          </a:p>
          <a:p>
            <a:pPr marL="285750" indent="-285750" eaLnBrk="1" hangingPunct="1">
              <a:tabLst>
                <a:tab pos="914400" algn="l"/>
              </a:tabLst>
            </a:pPr>
            <a:endParaRPr lang="en-US" altLang="fr-FR" sz="1600" baseline="-25000" dirty="0" smtClean="0">
              <a:solidFill>
                <a:schemeClr val="accent2"/>
              </a:solidFill>
              <a:sym typeface="Symbol" pitchFamily="18" charset="2"/>
            </a:endParaRPr>
          </a:p>
          <a:p>
            <a:pPr marL="285750" indent="-285750" eaLnBrk="1" hangingPunct="1">
              <a:tabLst>
                <a:tab pos="914400" algn="l"/>
              </a:tabLst>
            </a:pPr>
            <a:r>
              <a:rPr lang="en-US" altLang="fr-FR" sz="1600" i="1" dirty="0" err="1" smtClean="0">
                <a:sym typeface="Symbol" pitchFamily="18" charset="2"/>
              </a:rPr>
              <a:t>dE</a:t>
            </a:r>
            <a:r>
              <a:rPr lang="en-US" altLang="fr-FR" sz="1600" i="1" dirty="0" smtClean="0">
                <a:sym typeface="Symbol" pitchFamily="18" charset="2"/>
              </a:rPr>
              <a:t>/</a:t>
            </a:r>
            <a:r>
              <a:rPr lang="en-US" altLang="fr-FR" sz="1600" i="1" dirty="0" err="1" smtClean="0">
                <a:sym typeface="Symbol" pitchFamily="18" charset="2"/>
              </a:rPr>
              <a:t>dx</a:t>
            </a:r>
            <a:r>
              <a:rPr lang="en-US" altLang="fr-FR" sz="1600" dirty="0" smtClean="0">
                <a:solidFill>
                  <a:schemeClr val="accent2"/>
                </a:solidFill>
                <a:sym typeface="Symbol" pitchFamily="18" charset="2"/>
              </a:rPr>
              <a:t> depends only on </a:t>
            </a:r>
            <a:r>
              <a:rPr lang="en-US" altLang="fr-FR" sz="1600" dirty="0" smtClean="0">
                <a:solidFill>
                  <a:schemeClr val="accent2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altLang="fr-FR" sz="1600" dirty="0" smtClean="0">
                <a:solidFill>
                  <a:schemeClr val="accent2"/>
                </a:solidFill>
                <a:sym typeface="Symbol" pitchFamily="18" charset="2"/>
              </a:rPr>
              <a:t>, independent of m !</a:t>
            </a:r>
          </a:p>
          <a:p>
            <a:pPr marL="285750" indent="-285750" eaLnBrk="1" hangingPunct="1">
              <a:tabLst>
                <a:tab pos="914400" algn="l"/>
              </a:tabLst>
            </a:pPr>
            <a:endParaRPr lang="en-US" altLang="fr-FR" sz="1600" baseline="-25000" dirty="0" smtClean="0">
              <a:solidFill>
                <a:schemeClr val="accent2"/>
              </a:solidFill>
              <a:sym typeface="Symbol" pitchFamily="18" charset="2"/>
            </a:endParaRPr>
          </a:p>
          <a:p>
            <a:pPr marL="285750" indent="-285750" eaLnBrk="1" hangingPunct="1">
              <a:tabLst>
                <a:tab pos="914400" algn="l"/>
              </a:tabLst>
            </a:pPr>
            <a:r>
              <a:rPr lang="en-US" altLang="fr-FR" sz="1600" dirty="0" smtClean="0">
                <a:solidFill>
                  <a:schemeClr val="accent2"/>
                </a:solidFill>
                <a:sym typeface="Symbol" pitchFamily="18" charset="2"/>
              </a:rPr>
              <a:t>First approximation: medium simply characterized by </a:t>
            </a:r>
            <a:r>
              <a:rPr lang="en-US" altLang="fr-FR" sz="1600" i="1" dirty="0" smtClean="0">
                <a:sym typeface="Symbol" pitchFamily="18" charset="2"/>
              </a:rPr>
              <a:t>Z/A</a:t>
            </a:r>
            <a:r>
              <a:rPr lang="en-US" altLang="fr-FR" sz="1600" dirty="0" smtClean="0">
                <a:solidFill>
                  <a:schemeClr val="accent2"/>
                </a:solidFill>
                <a:sym typeface="Symbol" pitchFamily="18" charset="2"/>
              </a:rPr>
              <a:t> ~ electron density </a:t>
            </a:r>
          </a:p>
          <a:p>
            <a:pPr marL="285750" indent="-285750" eaLnBrk="1" hangingPunct="1">
              <a:lnSpc>
                <a:spcPct val="40000"/>
              </a:lnSpc>
              <a:buFontTx/>
              <a:buNone/>
              <a:tabLst>
                <a:tab pos="914400" algn="l"/>
              </a:tabLst>
            </a:pPr>
            <a:r>
              <a:rPr lang="en-US" altLang="fr-FR" sz="1600" dirty="0" smtClean="0">
                <a:solidFill>
                  <a:schemeClr val="accent2"/>
                </a:solidFill>
                <a:sym typeface="Symbol" pitchFamily="18" charset="2"/>
              </a:rPr>
              <a:t> </a:t>
            </a:r>
          </a:p>
        </p:txBody>
      </p:sp>
      <p:sp>
        <p:nvSpPr>
          <p:cNvPr id="10248" name="Rectangle 2"/>
          <p:cNvSpPr>
            <a:spLocks noChangeArrowheads="1"/>
          </p:cNvSpPr>
          <p:nvPr/>
        </p:nvSpPr>
        <p:spPr bwMode="auto">
          <a:xfrm>
            <a:off x="900113" y="260350"/>
            <a:ext cx="4354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2400"/>
              <a:t>Interaction of charged particles</a:t>
            </a:r>
            <a:endParaRPr lang="en-US" altLang="fr-FR" sz="3600"/>
          </a:p>
        </p:txBody>
      </p:sp>
      <p:sp>
        <p:nvSpPr>
          <p:cNvPr id="10250" name="Rectangle 4"/>
          <p:cNvSpPr>
            <a:spLocks noChangeArrowheads="1"/>
          </p:cNvSpPr>
          <p:nvPr/>
        </p:nvSpPr>
        <p:spPr bwMode="auto">
          <a:xfrm>
            <a:off x="6235700" y="3297238"/>
            <a:ext cx="184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endParaRPr lang="en-GB" altLang="fr-FR" b="1">
              <a:latin typeface="Times New Roman" pitchFamily="18" charset="0"/>
            </a:endParaRPr>
          </a:p>
        </p:txBody>
      </p:sp>
      <p:graphicFrame>
        <p:nvGraphicFramePr>
          <p:cNvPr id="10242" name="Object 5"/>
          <p:cNvGraphicFramePr>
            <a:graphicFrameLocks noChangeAspect="1"/>
          </p:cNvGraphicFramePr>
          <p:nvPr/>
        </p:nvGraphicFramePr>
        <p:xfrm>
          <a:off x="468313" y="1544638"/>
          <a:ext cx="567372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9" name="Equation" r:id="rId3" imgW="5245100" imgH="660400" progId="Equation.3">
                  <p:embed/>
                </p:oleObj>
              </mc:Choice>
              <mc:Fallback>
                <p:oleObj name="Equation" r:id="rId3" imgW="5245100" imgH="660400" progId="Equation.3">
                  <p:embed/>
                  <p:pic>
                    <p:nvPicPr>
                      <p:cNvPr id="0" name="Picture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544638"/>
                        <a:ext cx="567372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6"/>
          <p:cNvGraphicFramePr>
            <a:graphicFrameLocks noChangeAspect="1"/>
          </p:cNvGraphicFramePr>
          <p:nvPr/>
        </p:nvGraphicFramePr>
        <p:xfrm>
          <a:off x="4549775" y="4283075"/>
          <a:ext cx="21336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0" name="Equation" r:id="rId5" imgW="2132674" imgH="317362" progId="Equation.3">
                  <p:embed/>
                </p:oleObj>
              </mc:Choice>
              <mc:Fallback>
                <p:oleObj name="Equation" r:id="rId5" imgW="2132674" imgH="317362" progId="Equation.3">
                  <p:embed/>
                  <p:pic>
                    <p:nvPicPr>
                      <p:cNvPr id="0" name="Picture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9775" y="4283075"/>
                        <a:ext cx="2133600" cy="412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51" name="Picture 7" descr="dedx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575" y="2232025"/>
            <a:ext cx="4159250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2" name="Rectangle 8"/>
          <p:cNvSpPr>
            <a:spLocks noChangeArrowheads="1"/>
          </p:cNvSpPr>
          <p:nvPr/>
        </p:nvSpPr>
        <p:spPr bwMode="auto">
          <a:xfrm>
            <a:off x="395288" y="1052513"/>
            <a:ext cx="51387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/>
              <a:t>Energy loss by Ionisation only </a:t>
            </a:r>
            <a:r>
              <a:rPr lang="en-US" altLang="fr-FR">
                <a:sym typeface="Symbol" pitchFamily="18" charset="2"/>
              </a:rPr>
              <a:t> </a:t>
            </a:r>
            <a:r>
              <a:rPr lang="en-US" altLang="fr-FR" u="sng">
                <a:sym typeface="Symbol" pitchFamily="18" charset="2"/>
              </a:rPr>
              <a:t>Bethe - Bloch formula</a:t>
            </a:r>
            <a:endParaRPr lang="en-GB" altLang="fr-FR" b="1" u="sng">
              <a:latin typeface="Times New Roman" pitchFamily="18" charset="0"/>
              <a:sym typeface="Symbol" pitchFamily="18" charset="2"/>
            </a:endParaRPr>
          </a:p>
        </p:txBody>
      </p:sp>
      <p:graphicFrame>
        <p:nvGraphicFramePr>
          <p:cNvPr id="10244" name="Object 9"/>
          <p:cNvGraphicFramePr>
            <a:graphicFrameLocks noChangeAspect="1"/>
          </p:cNvGraphicFramePr>
          <p:nvPr/>
        </p:nvGraphicFramePr>
        <p:xfrm>
          <a:off x="5927725" y="4152900"/>
          <a:ext cx="255588" cy="56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1" name="Equation" r:id="rId8" imgW="177646" imgH="393359" progId="Equation.3">
                  <p:embed/>
                </p:oleObj>
              </mc:Choice>
              <mc:Fallback>
                <p:oleObj name="Equation" r:id="rId8" imgW="177646" imgH="393359" progId="Equation.3">
                  <p:embed/>
                  <p:pic>
                    <p:nvPicPr>
                      <p:cNvPr id="0" name="Picture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7725" y="4152900"/>
                        <a:ext cx="255588" cy="5651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3" name="Text Box 10"/>
          <p:cNvSpPr txBox="1">
            <a:spLocks noChangeArrowheads="1"/>
          </p:cNvSpPr>
          <p:nvPr/>
        </p:nvSpPr>
        <p:spPr bwMode="auto">
          <a:xfrm>
            <a:off x="6846888" y="3933825"/>
            <a:ext cx="8747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>
                <a:latin typeface="Times New Roman" pitchFamily="18" charset="0"/>
              </a:rPr>
              <a:t>Z/A~0.5</a:t>
            </a:r>
          </a:p>
        </p:txBody>
      </p:sp>
      <p:sp>
        <p:nvSpPr>
          <p:cNvPr id="10254" name="Text Box 11"/>
          <p:cNvSpPr txBox="1">
            <a:spLocks noChangeArrowheads="1"/>
          </p:cNvSpPr>
          <p:nvPr/>
        </p:nvSpPr>
        <p:spPr bwMode="auto">
          <a:xfrm>
            <a:off x="6840538" y="2862263"/>
            <a:ext cx="828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>
                <a:latin typeface="Times New Roman" pitchFamily="18" charset="0"/>
              </a:rPr>
              <a:t>Z/A = 1</a:t>
            </a:r>
          </a:p>
        </p:txBody>
      </p:sp>
      <p:graphicFrame>
        <p:nvGraphicFramePr>
          <p:cNvPr id="10245" name="Object 12"/>
          <p:cNvGraphicFramePr>
            <a:graphicFrameLocks noChangeAspect="1"/>
          </p:cNvGraphicFramePr>
          <p:nvPr/>
        </p:nvGraphicFramePr>
        <p:xfrm>
          <a:off x="3035300" y="5297488"/>
          <a:ext cx="952500" cy="531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2" name="Equation" r:id="rId10" imgW="774364" imgH="431613" progId="Equation.3">
                  <p:embed/>
                </p:oleObj>
              </mc:Choice>
              <mc:Fallback>
                <p:oleObj name="Equation" r:id="rId10" imgW="774364" imgH="431613" progId="Equation.3">
                  <p:embed/>
                  <p:pic>
                    <p:nvPicPr>
                      <p:cNvPr id="0" name="Picture 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5300" y="5297488"/>
                        <a:ext cx="952500" cy="5318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5" name="Line 13"/>
          <p:cNvSpPr>
            <a:spLocks noChangeShapeType="1"/>
          </p:cNvSpPr>
          <p:nvPr/>
        </p:nvSpPr>
        <p:spPr bwMode="auto">
          <a:xfrm flipV="1">
            <a:off x="3679825" y="3640138"/>
            <a:ext cx="307975" cy="183197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fr-FR"/>
          </a:p>
        </p:txBody>
      </p:sp>
      <p:graphicFrame>
        <p:nvGraphicFramePr>
          <p:cNvPr id="10246" name="Object 14"/>
          <p:cNvGraphicFramePr>
            <a:graphicFrameLocks noChangeAspect="1"/>
          </p:cNvGraphicFramePr>
          <p:nvPr/>
        </p:nvGraphicFramePr>
        <p:xfrm>
          <a:off x="7397750" y="4695825"/>
          <a:ext cx="1249363" cy="531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3" name="Equation" r:id="rId12" imgW="1016000" imgH="431800" progId="Equation.3">
                  <p:embed/>
                </p:oleObj>
              </mc:Choice>
              <mc:Fallback>
                <p:oleObj name="Equation" r:id="rId12" imgW="1016000" imgH="431800" progId="Equation.3">
                  <p:embed/>
                  <p:pic>
                    <p:nvPicPr>
                      <p:cNvPr id="0" name="Picture 9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7750" y="4695825"/>
                        <a:ext cx="1249363" cy="531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56" name="Line 15"/>
          <p:cNvSpPr>
            <a:spLocks noChangeShapeType="1"/>
          </p:cNvSpPr>
          <p:nvPr/>
        </p:nvSpPr>
        <p:spPr bwMode="auto">
          <a:xfrm flipH="1" flipV="1">
            <a:off x="5435600" y="4556125"/>
            <a:ext cx="1962150" cy="4191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0257" name="Text Box 16"/>
          <p:cNvSpPr txBox="1">
            <a:spLocks noChangeArrowheads="1"/>
          </p:cNvSpPr>
          <p:nvPr/>
        </p:nvSpPr>
        <p:spPr bwMode="auto">
          <a:xfrm>
            <a:off x="7224713" y="5227638"/>
            <a:ext cx="15954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/>
              <a:t>“relativistic rise”</a:t>
            </a:r>
          </a:p>
        </p:txBody>
      </p:sp>
      <p:sp>
        <p:nvSpPr>
          <p:cNvPr id="10258" name="Text Box 17"/>
          <p:cNvSpPr txBox="1">
            <a:spLocks noChangeArrowheads="1"/>
          </p:cNvSpPr>
          <p:nvPr/>
        </p:nvSpPr>
        <p:spPr bwMode="auto">
          <a:xfrm>
            <a:off x="2857500" y="5829300"/>
            <a:ext cx="1800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/>
              <a:t>“kinematical term”</a:t>
            </a:r>
          </a:p>
        </p:txBody>
      </p:sp>
      <p:sp>
        <p:nvSpPr>
          <p:cNvPr id="10259" name="Line 18"/>
          <p:cNvSpPr>
            <a:spLocks noChangeShapeType="1"/>
          </p:cNvSpPr>
          <p:nvPr/>
        </p:nvSpPr>
        <p:spPr bwMode="auto">
          <a:xfrm flipH="1" flipV="1">
            <a:off x="4657725" y="4975225"/>
            <a:ext cx="393700" cy="685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0260" name="Rectangle 19"/>
          <p:cNvSpPr>
            <a:spLocks noChangeArrowheads="1"/>
          </p:cNvSpPr>
          <p:nvPr/>
        </p:nvSpPr>
        <p:spPr bwMode="auto">
          <a:xfrm>
            <a:off x="4881563" y="5584825"/>
            <a:ext cx="31416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>
                <a:sym typeface="Symbol" pitchFamily="18" charset="2"/>
              </a:rPr>
              <a:t> </a:t>
            </a:r>
            <a:r>
              <a:rPr lang="en-US" altLang="fr-FR"/>
              <a:t> 3-4 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altLang="fr-FR"/>
              <a:t>minimum ionizing particles, MIPs</a:t>
            </a:r>
          </a:p>
        </p:txBody>
      </p:sp>
      <p:sp>
        <p:nvSpPr>
          <p:cNvPr id="10261" name="Text Box 20"/>
          <p:cNvSpPr txBox="1">
            <a:spLocks noChangeArrowheads="1"/>
          </p:cNvSpPr>
          <p:nvPr/>
        </p:nvSpPr>
        <p:spPr bwMode="auto">
          <a:xfrm>
            <a:off x="7224713" y="3211513"/>
            <a:ext cx="15621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/>
              <a:t>“Fermi plateau”</a:t>
            </a:r>
          </a:p>
        </p:txBody>
      </p:sp>
      <p:sp>
        <p:nvSpPr>
          <p:cNvPr id="10262" name="Line 21"/>
          <p:cNvSpPr>
            <a:spLocks noChangeShapeType="1"/>
          </p:cNvSpPr>
          <p:nvPr/>
        </p:nvSpPr>
        <p:spPr bwMode="auto">
          <a:xfrm flipH="1">
            <a:off x="6683375" y="3375025"/>
            <a:ext cx="582613" cy="265113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672669" y="6237312"/>
            <a:ext cx="4259371" cy="338554"/>
          </a:xfrm>
          <a:prstGeom prst="rect">
            <a:avLst/>
          </a:prstGeom>
          <a:solidFill>
            <a:srgbClr val="FFC000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dirty="0" smtClean="0"/>
              <a:t>Useful link: http://www.nist.gov/pml/data/star/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</p:cSld>
  <p:clrMapOvr>
    <a:masterClrMapping/>
  </p:clrMapOvr>
  <p:transition advTm="242318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197100" y="952500"/>
            <a:ext cx="5086350" cy="1093788"/>
            <a:chOff x="1384" y="600"/>
            <a:chExt cx="3204" cy="689"/>
          </a:xfrm>
        </p:grpSpPr>
        <p:sp>
          <p:nvSpPr>
            <p:cNvPr id="11284" name="Freeform 2"/>
            <p:cNvSpPr>
              <a:spLocks/>
            </p:cNvSpPr>
            <p:nvPr/>
          </p:nvSpPr>
          <p:spPr bwMode="auto">
            <a:xfrm>
              <a:off x="1384" y="981"/>
              <a:ext cx="680" cy="308"/>
            </a:xfrm>
            <a:custGeom>
              <a:avLst/>
              <a:gdLst>
                <a:gd name="T0" fmla="*/ 279 w 1000"/>
                <a:gd name="T1" fmla="*/ 8 h 308"/>
                <a:gd name="T2" fmla="*/ 75 w 1000"/>
                <a:gd name="T3" fmla="*/ 43 h 308"/>
                <a:gd name="T4" fmla="*/ 33 w 1000"/>
                <a:gd name="T5" fmla="*/ 269 h 308"/>
                <a:gd name="T6" fmla="*/ 276 w 1000"/>
                <a:gd name="T7" fmla="*/ 278 h 308"/>
                <a:gd name="T8" fmla="*/ 323 w 1000"/>
                <a:gd name="T9" fmla="*/ 482 h 308"/>
                <a:gd name="T10" fmla="*/ 445 w 1000"/>
                <a:gd name="T11" fmla="*/ 452 h 308"/>
                <a:gd name="T12" fmla="*/ 476 w 1000"/>
                <a:gd name="T13" fmla="*/ 272 h 308"/>
                <a:gd name="T14" fmla="*/ 454 w 1000"/>
                <a:gd name="T15" fmla="*/ 98 h 308"/>
                <a:gd name="T16" fmla="*/ 392 w 1000"/>
                <a:gd name="T17" fmla="*/ 20 h 3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00"/>
                <a:gd name="T28" fmla="*/ 0 h 308"/>
                <a:gd name="T29" fmla="*/ 1032 w 1000"/>
                <a:gd name="T30" fmla="*/ 511 h 3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00" h="308">
                  <a:moveTo>
                    <a:pt x="603" y="8"/>
                  </a:moveTo>
                  <a:cubicBezTo>
                    <a:pt x="530" y="15"/>
                    <a:pt x="251" y="0"/>
                    <a:pt x="163" y="43"/>
                  </a:cubicBezTo>
                  <a:cubicBezTo>
                    <a:pt x="75" y="86"/>
                    <a:pt x="0" y="230"/>
                    <a:pt x="72" y="269"/>
                  </a:cubicBezTo>
                  <a:cubicBezTo>
                    <a:pt x="144" y="308"/>
                    <a:pt x="476" y="281"/>
                    <a:pt x="597" y="278"/>
                  </a:cubicBezTo>
                  <a:cubicBezTo>
                    <a:pt x="718" y="275"/>
                    <a:pt x="742" y="263"/>
                    <a:pt x="797" y="252"/>
                  </a:cubicBezTo>
                  <a:cubicBezTo>
                    <a:pt x="852" y="241"/>
                    <a:pt x="901" y="227"/>
                    <a:pt x="929" y="210"/>
                  </a:cubicBezTo>
                  <a:cubicBezTo>
                    <a:pt x="957" y="193"/>
                    <a:pt x="956" y="169"/>
                    <a:pt x="965" y="150"/>
                  </a:cubicBezTo>
                  <a:cubicBezTo>
                    <a:pt x="974" y="131"/>
                    <a:pt x="1000" y="120"/>
                    <a:pt x="981" y="98"/>
                  </a:cubicBezTo>
                  <a:cubicBezTo>
                    <a:pt x="962" y="76"/>
                    <a:pt x="876" y="36"/>
                    <a:pt x="849" y="20"/>
                  </a:cubicBezTo>
                </a:path>
              </a:pathLst>
            </a:custGeom>
            <a:solidFill>
              <a:srgbClr val="FFC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285" name="Freeform 2"/>
            <p:cNvSpPr>
              <a:spLocks/>
            </p:cNvSpPr>
            <p:nvPr/>
          </p:nvSpPr>
          <p:spPr bwMode="auto">
            <a:xfrm>
              <a:off x="3817" y="600"/>
              <a:ext cx="771" cy="308"/>
            </a:xfrm>
            <a:custGeom>
              <a:avLst/>
              <a:gdLst>
                <a:gd name="T0" fmla="*/ 359 w 1000"/>
                <a:gd name="T1" fmla="*/ 8 h 308"/>
                <a:gd name="T2" fmla="*/ 97 w 1000"/>
                <a:gd name="T3" fmla="*/ 43 h 308"/>
                <a:gd name="T4" fmla="*/ 43 w 1000"/>
                <a:gd name="T5" fmla="*/ 269 h 308"/>
                <a:gd name="T6" fmla="*/ 355 w 1000"/>
                <a:gd name="T7" fmla="*/ 278 h 308"/>
                <a:gd name="T8" fmla="*/ 416 w 1000"/>
                <a:gd name="T9" fmla="*/ 482 h 308"/>
                <a:gd name="T10" fmla="*/ 572 w 1000"/>
                <a:gd name="T11" fmla="*/ 452 h 308"/>
                <a:gd name="T12" fmla="*/ 611 w 1000"/>
                <a:gd name="T13" fmla="*/ 272 h 308"/>
                <a:gd name="T14" fmla="*/ 583 w 1000"/>
                <a:gd name="T15" fmla="*/ 98 h 308"/>
                <a:gd name="T16" fmla="*/ 505 w 1000"/>
                <a:gd name="T17" fmla="*/ 20 h 3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00"/>
                <a:gd name="T28" fmla="*/ 0 h 308"/>
                <a:gd name="T29" fmla="*/ 1032 w 1000"/>
                <a:gd name="T30" fmla="*/ 511 h 3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00" h="308">
                  <a:moveTo>
                    <a:pt x="603" y="8"/>
                  </a:moveTo>
                  <a:cubicBezTo>
                    <a:pt x="530" y="15"/>
                    <a:pt x="251" y="0"/>
                    <a:pt x="163" y="43"/>
                  </a:cubicBezTo>
                  <a:cubicBezTo>
                    <a:pt x="75" y="86"/>
                    <a:pt x="0" y="230"/>
                    <a:pt x="72" y="269"/>
                  </a:cubicBezTo>
                  <a:cubicBezTo>
                    <a:pt x="144" y="308"/>
                    <a:pt x="476" y="281"/>
                    <a:pt x="597" y="278"/>
                  </a:cubicBezTo>
                  <a:cubicBezTo>
                    <a:pt x="718" y="275"/>
                    <a:pt x="742" y="263"/>
                    <a:pt x="797" y="252"/>
                  </a:cubicBezTo>
                  <a:cubicBezTo>
                    <a:pt x="852" y="241"/>
                    <a:pt x="901" y="227"/>
                    <a:pt x="929" y="210"/>
                  </a:cubicBezTo>
                  <a:cubicBezTo>
                    <a:pt x="957" y="193"/>
                    <a:pt x="956" y="169"/>
                    <a:pt x="965" y="150"/>
                  </a:cubicBezTo>
                  <a:cubicBezTo>
                    <a:pt x="974" y="131"/>
                    <a:pt x="1000" y="120"/>
                    <a:pt x="981" y="98"/>
                  </a:cubicBezTo>
                  <a:cubicBezTo>
                    <a:pt x="962" y="76"/>
                    <a:pt x="876" y="36"/>
                    <a:pt x="849" y="20"/>
                  </a:cubicBezTo>
                </a:path>
              </a:pathLst>
            </a:custGeom>
            <a:solidFill>
              <a:srgbClr val="FFCC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3" name="Group 88"/>
          <p:cNvGrpSpPr>
            <a:grpSpLocks/>
          </p:cNvGrpSpPr>
          <p:nvPr/>
        </p:nvGrpSpPr>
        <p:grpSpPr bwMode="auto">
          <a:xfrm>
            <a:off x="684213" y="1095375"/>
            <a:ext cx="7299325" cy="3125788"/>
            <a:chOff x="431" y="690"/>
            <a:chExt cx="4598" cy="1969"/>
          </a:xfrm>
        </p:grpSpPr>
        <p:sp>
          <p:nvSpPr>
            <p:cNvPr id="11282" name="Freeform 2"/>
            <p:cNvSpPr>
              <a:spLocks/>
            </p:cNvSpPr>
            <p:nvPr/>
          </p:nvSpPr>
          <p:spPr bwMode="auto">
            <a:xfrm>
              <a:off x="431" y="2423"/>
              <a:ext cx="998" cy="236"/>
            </a:xfrm>
            <a:custGeom>
              <a:avLst/>
              <a:gdLst>
                <a:gd name="T0" fmla="*/ 601 w 1000"/>
                <a:gd name="T1" fmla="*/ 5 h 308"/>
                <a:gd name="T2" fmla="*/ 163 w 1000"/>
                <a:gd name="T3" fmla="*/ 25 h 308"/>
                <a:gd name="T4" fmla="*/ 72 w 1000"/>
                <a:gd name="T5" fmla="*/ 158 h 308"/>
                <a:gd name="T6" fmla="*/ 595 w 1000"/>
                <a:gd name="T7" fmla="*/ 163 h 308"/>
                <a:gd name="T8" fmla="*/ 697 w 1000"/>
                <a:gd name="T9" fmla="*/ 283 h 308"/>
                <a:gd name="T10" fmla="*/ 959 w 1000"/>
                <a:gd name="T11" fmla="*/ 265 h 308"/>
                <a:gd name="T12" fmla="*/ 1025 w 1000"/>
                <a:gd name="T13" fmla="*/ 159 h 308"/>
                <a:gd name="T14" fmla="*/ 977 w 1000"/>
                <a:gd name="T15" fmla="*/ 57 h 308"/>
                <a:gd name="T16" fmla="*/ 845 w 1000"/>
                <a:gd name="T17" fmla="*/ 11 h 3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00"/>
                <a:gd name="T28" fmla="*/ 0 h 308"/>
                <a:gd name="T29" fmla="*/ 1032 w 1000"/>
                <a:gd name="T30" fmla="*/ 512 h 3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00" h="308">
                  <a:moveTo>
                    <a:pt x="603" y="8"/>
                  </a:moveTo>
                  <a:cubicBezTo>
                    <a:pt x="530" y="15"/>
                    <a:pt x="251" y="0"/>
                    <a:pt x="163" y="43"/>
                  </a:cubicBezTo>
                  <a:cubicBezTo>
                    <a:pt x="75" y="86"/>
                    <a:pt x="0" y="230"/>
                    <a:pt x="72" y="269"/>
                  </a:cubicBezTo>
                  <a:cubicBezTo>
                    <a:pt x="144" y="308"/>
                    <a:pt x="476" y="281"/>
                    <a:pt x="597" y="278"/>
                  </a:cubicBezTo>
                  <a:cubicBezTo>
                    <a:pt x="718" y="275"/>
                    <a:pt x="742" y="263"/>
                    <a:pt x="797" y="252"/>
                  </a:cubicBezTo>
                  <a:cubicBezTo>
                    <a:pt x="852" y="241"/>
                    <a:pt x="901" y="227"/>
                    <a:pt x="929" y="210"/>
                  </a:cubicBezTo>
                  <a:cubicBezTo>
                    <a:pt x="957" y="193"/>
                    <a:pt x="956" y="169"/>
                    <a:pt x="965" y="150"/>
                  </a:cubicBezTo>
                  <a:cubicBezTo>
                    <a:pt x="974" y="131"/>
                    <a:pt x="1000" y="120"/>
                    <a:pt x="981" y="98"/>
                  </a:cubicBezTo>
                  <a:cubicBezTo>
                    <a:pt x="962" y="76"/>
                    <a:pt x="876" y="36"/>
                    <a:pt x="849" y="20"/>
                  </a:cubicBezTo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283" name="Freeform 2"/>
            <p:cNvSpPr>
              <a:spLocks/>
            </p:cNvSpPr>
            <p:nvPr/>
          </p:nvSpPr>
          <p:spPr bwMode="auto">
            <a:xfrm>
              <a:off x="4241" y="690"/>
              <a:ext cx="788" cy="403"/>
            </a:xfrm>
            <a:custGeom>
              <a:avLst/>
              <a:gdLst>
                <a:gd name="T0" fmla="*/ 603 w 788"/>
                <a:gd name="T1" fmla="*/ 8 h 403"/>
                <a:gd name="T2" fmla="*/ 163 w 788"/>
                <a:gd name="T3" fmla="*/ 43 h 403"/>
                <a:gd name="T4" fmla="*/ 72 w 788"/>
                <a:gd name="T5" fmla="*/ 269 h 403"/>
                <a:gd name="T6" fmla="*/ 597 w 788"/>
                <a:gd name="T7" fmla="*/ 278 h 403"/>
                <a:gd name="T8" fmla="*/ 699 w 788"/>
                <a:gd name="T9" fmla="*/ 482 h 403"/>
                <a:gd name="T10" fmla="*/ 963 w 788"/>
                <a:gd name="T11" fmla="*/ 452 h 403"/>
                <a:gd name="T12" fmla="*/ 1029 w 788"/>
                <a:gd name="T13" fmla="*/ 272 h 403"/>
                <a:gd name="T14" fmla="*/ 981 w 788"/>
                <a:gd name="T15" fmla="*/ 98 h 403"/>
                <a:gd name="T16" fmla="*/ 849 w 788"/>
                <a:gd name="T17" fmla="*/ 20 h 40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88"/>
                <a:gd name="T28" fmla="*/ 0 h 403"/>
                <a:gd name="T29" fmla="*/ 1032 w 788"/>
                <a:gd name="T30" fmla="*/ 511 h 403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88" h="403">
                  <a:moveTo>
                    <a:pt x="377" y="126"/>
                  </a:moveTo>
                  <a:cubicBezTo>
                    <a:pt x="329" y="131"/>
                    <a:pt x="155" y="110"/>
                    <a:pt x="95" y="152"/>
                  </a:cubicBezTo>
                  <a:cubicBezTo>
                    <a:pt x="35" y="194"/>
                    <a:pt x="0" y="353"/>
                    <a:pt x="16" y="378"/>
                  </a:cubicBezTo>
                  <a:cubicBezTo>
                    <a:pt x="32" y="403"/>
                    <a:pt x="135" y="323"/>
                    <a:pt x="189" y="304"/>
                  </a:cubicBezTo>
                  <a:cubicBezTo>
                    <a:pt x="243" y="285"/>
                    <a:pt x="293" y="277"/>
                    <a:pt x="338" y="265"/>
                  </a:cubicBezTo>
                  <a:cubicBezTo>
                    <a:pt x="383" y="253"/>
                    <a:pt x="415" y="241"/>
                    <a:pt x="458" y="232"/>
                  </a:cubicBezTo>
                  <a:cubicBezTo>
                    <a:pt x="501" y="223"/>
                    <a:pt x="545" y="241"/>
                    <a:pt x="597" y="208"/>
                  </a:cubicBezTo>
                  <a:cubicBezTo>
                    <a:pt x="649" y="175"/>
                    <a:pt x="788" y="70"/>
                    <a:pt x="770" y="35"/>
                  </a:cubicBezTo>
                  <a:cubicBezTo>
                    <a:pt x="752" y="0"/>
                    <a:pt x="550" y="8"/>
                    <a:pt x="492" y="1"/>
                  </a:cubicBezTo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grpSp>
        <p:nvGrpSpPr>
          <p:cNvPr id="4" name="Group 22"/>
          <p:cNvGrpSpPr>
            <a:grpSpLocks/>
          </p:cNvGrpSpPr>
          <p:nvPr/>
        </p:nvGrpSpPr>
        <p:grpSpPr bwMode="auto">
          <a:xfrm>
            <a:off x="4140200" y="908050"/>
            <a:ext cx="4824413" cy="2319338"/>
            <a:chOff x="2608" y="572"/>
            <a:chExt cx="3039" cy="1461"/>
          </a:xfrm>
        </p:grpSpPr>
        <p:sp>
          <p:nvSpPr>
            <p:cNvPr id="11280" name="Freeform 2"/>
            <p:cNvSpPr>
              <a:spLocks/>
            </p:cNvSpPr>
            <p:nvPr/>
          </p:nvSpPr>
          <p:spPr bwMode="auto">
            <a:xfrm>
              <a:off x="2608" y="1797"/>
              <a:ext cx="317" cy="236"/>
            </a:xfrm>
            <a:custGeom>
              <a:avLst/>
              <a:gdLst>
                <a:gd name="T0" fmla="*/ 61 w 1000"/>
                <a:gd name="T1" fmla="*/ 5 h 308"/>
                <a:gd name="T2" fmla="*/ 16 w 1000"/>
                <a:gd name="T3" fmla="*/ 25 h 308"/>
                <a:gd name="T4" fmla="*/ 7 w 1000"/>
                <a:gd name="T5" fmla="*/ 158 h 308"/>
                <a:gd name="T6" fmla="*/ 60 w 1000"/>
                <a:gd name="T7" fmla="*/ 163 h 308"/>
                <a:gd name="T8" fmla="*/ 70 w 1000"/>
                <a:gd name="T9" fmla="*/ 283 h 308"/>
                <a:gd name="T10" fmla="*/ 97 w 1000"/>
                <a:gd name="T11" fmla="*/ 265 h 308"/>
                <a:gd name="T12" fmla="*/ 103 w 1000"/>
                <a:gd name="T13" fmla="*/ 159 h 308"/>
                <a:gd name="T14" fmla="*/ 99 w 1000"/>
                <a:gd name="T15" fmla="*/ 57 h 308"/>
                <a:gd name="T16" fmla="*/ 85 w 1000"/>
                <a:gd name="T17" fmla="*/ 11 h 3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00"/>
                <a:gd name="T28" fmla="*/ 0 h 308"/>
                <a:gd name="T29" fmla="*/ 1032 w 1000"/>
                <a:gd name="T30" fmla="*/ 512 h 3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00" h="308">
                  <a:moveTo>
                    <a:pt x="603" y="8"/>
                  </a:moveTo>
                  <a:cubicBezTo>
                    <a:pt x="530" y="15"/>
                    <a:pt x="251" y="0"/>
                    <a:pt x="163" y="43"/>
                  </a:cubicBezTo>
                  <a:cubicBezTo>
                    <a:pt x="75" y="86"/>
                    <a:pt x="0" y="230"/>
                    <a:pt x="72" y="269"/>
                  </a:cubicBezTo>
                  <a:cubicBezTo>
                    <a:pt x="144" y="308"/>
                    <a:pt x="476" y="281"/>
                    <a:pt x="597" y="278"/>
                  </a:cubicBezTo>
                  <a:cubicBezTo>
                    <a:pt x="718" y="275"/>
                    <a:pt x="742" y="263"/>
                    <a:pt x="797" y="252"/>
                  </a:cubicBezTo>
                  <a:cubicBezTo>
                    <a:pt x="852" y="241"/>
                    <a:pt x="901" y="227"/>
                    <a:pt x="929" y="210"/>
                  </a:cubicBezTo>
                  <a:cubicBezTo>
                    <a:pt x="957" y="193"/>
                    <a:pt x="956" y="169"/>
                    <a:pt x="965" y="150"/>
                  </a:cubicBezTo>
                  <a:cubicBezTo>
                    <a:pt x="974" y="131"/>
                    <a:pt x="1000" y="120"/>
                    <a:pt x="981" y="98"/>
                  </a:cubicBezTo>
                  <a:cubicBezTo>
                    <a:pt x="962" y="76"/>
                    <a:pt x="876" y="36"/>
                    <a:pt x="849" y="20"/>
                  </a:cubicBezTo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281" name="Freeform 2"/>
            <p:cNvSpPr>
              <a:spLocks/>
            </p:cNvSpPr>
            <p:nvPr/>
          </p:nvSpPr>
          <p:spPr bwMode="auto">
            <a:xfrm>
              <a:off x="5329" y="572"/>
              <a:ext cx="318" cy="308"/>
            </a:xfrm>
            <a:custGeom>
              <a:avLst/>
              <a:gdLst>
                <a:gd name="T0" fmla="*/ 61 w 1000"/>
                <a:gd name="T1" fmla="*/ 8 h 308"/>
                <a:gd name="T2" fmla="*/ 17 w 1000"/>
                <a:gd name="T3" fmla="*/ 43 h 308"/>
                <a:gd name="T4" fmla="*/ 7 w 1000"/>
                <a:gd name="T5" fmla="*/ 269 h 308"/>
                <a:gd name="T6" fmla="*/ 60 w 1000"/>
                <a:gd name="T7" fmla="*/ 278 h 308"/>
                <a:gd name="T8" fmla="*/ 71 w 1000"/>
                <a:gd name="T9" fmla="*/ 482 h 308"/>
                <a:gd name="T10" fmla="*/ 97 w 1000"/>
                <a:gd name="T11" fmla="*/ 452 h 308"/>
                <a:gd name="T12" fmla="*/ 104 w 1000"/>
                <a:gd name="T13" fmla="*/ 272 h 308"/>
                <a:gd name="T14" fmla="*/ 99 w 1000"/>
                <a:gd name="T15" fmla="*/ 98 h 308"/>
                <a:gd name="T16" fmla="*/ 86 w 1000"/>
                <a:gd name="T17" fmla="*/ 20 h 3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00"/>
                <a:gd name="T28" fmla="*/ 0 h 308"/>
                <a:gd name="T29" fmla="*/ 1031 w 1000"/>
                <a:gd name="T30" fmla="*/ 511 h 30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00" h="308">
                  <a:moveTo>
                    <a:pt x="603" y="8"/>
                  </a:moveTo>
                  <a:cubicBezTo>
                    <a:pt x="530" y="15"/>
                    <a:pt x="251" y="0"/>
                    <a:pt x="163" y="43"/>
                  </a:cubicBezTo>
                  <a:cubicBezTo>
                    <a:pt x="75" y="86"/>
                    <a:pt x="0" y="230"/>
                    <a:pt x="72" y="269"/>
                  </a:cubicBezTo>
                  <a:cubicBezTo>
                    <a:pt x="144" y="308"/>
                    <a:pt x="476" y="281"/>
                    <a:pt x="597" y="278"/>
                  </a:cubicBezTo>
                  <a:cubicBezTo>
                    <a:pt x="718" y="275"/>
                    <a:pt x="742" y="263"/>
                    <a:pt x="797" y="252"/>
                  </a:cubicBezTo>
                  <a:cubicBezTo>
                    <a:pt x="852" y="241"/>
                    <a:pt x="901" y="227"/>
                    <a:pt x="929" y="210"/>
                  </a:cubicBezTo>
                  <a:cubicBezTo>
                    <a:pt x="957" y="193"/>
                    <a:pt x="956" y="169"/>
                    <a:pt x="965" y="150"/>
                  </a:cubicBezTo>
                  <a:cubicBezTo>
                    <a:pt x="974" y="131"/>
                    <a:pt x="1000" y="120"/>
                    <a:pt x="981" y="98"/>
                  </a:cubicBezTo>
                  <a:cubicBezTo>
                    <a:pt x="962" y="76"/>
                    <a:pt x="876" y="36"/>
                    <a:pt x="849" y="20"/>
                  </a:cubicBezTo>
                </a:path>
              </a:pathLst>
            </a:cu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11272" name="Rectangle 2"/>
          <p:cNvSpPr>
            <a:spLocks noChangeArrowheads="1"/>
          </p:cNvSpPr>
          <p:nvPr/>
        </p:nvSpPr>
        <p:spPr bwMode="auto">
          <a:xfrm>
            <a:off x="395288" y="1557338"/>
            <a:ext cx="8424862" cy="21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tabLst>
                <a:tab pos="520065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tabLst>
                <a:tab pos="520065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tabLst>
                <a:tab pos="520065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tabLst>
                <a:tab pos="520065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tabLst>
                <a:tab pos="520065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520065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520065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520065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tabLst>
                <a:tab pos="5200650" algn="l"/>
              </a:tabLs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120000"/>
              </a:lnSpc>
            </a:pPr>
            <a:r>
              <a:rPr lang="en-US" altLang="fr-FR"/>
              <a:t>relativistic rise - </a:t>
            </a:r>
            <a:r>
              <a:rPr lang="en-US" altLang="fr-FR" sz="1800">
                <a:solidFill>
                  <a:schemeClr val="tx2"/>
                </a:solidFill>
                <a:latin typeface="Times New Roman" pitchFamily="18" charset="0"/>
              </a:rPr>
              <a:t>ln</a:t>
            </a:r>
            <a:r>
              <a:rPr lang="en-US" altLang="fr-FR" sz="1800">
                <a:solidFill>
                  <a:schemeClr val="tx2"/>
                </a:solidFill>
              </a:rPr>
              <a:t> </a:t>
            </a:r>
            <a:r>
              <a:rPr lang="en-US" altLang="fr-FR" sz="1800">
                <a:solidFill>
                  <a:schemeClr val="tx2"/>
                </a:solidFill>
                <a:sym typeface="Symbol" pitchFamily="18" charset="2"/>
              </a:rPr>
              <a:t></a:t>
            </a:r>
            <a:r>
              <a:rPr lang="en-US" altLang="fr-FR" sz="1800" baseline="30000">
                <a:solidFill>
                  <a:schemeClr val="tx2"/>
                </a:solidFill>
                <a:sym typeface="Symbol" pitchFamily="18" charset="2"/>
              </a:rPr>
              <a:t>2</a:t>
            </a:r>
            <a:r>
              <a:rPr lang="en-US" altLang="fr-FR"/>
              <a:t> term - attributed to relativistic expansion of transverse E-field </a:t>
            </a:r>
            <a:r>
              <a:rPr lang="en-US" altLang="fr-FR">
                <a:sym typeface="Symbol" pitchFamily="18" charset="2"/>
              </a:rPr>
              <a:t></a:t>
            </a:r>
            <a:r>
              <a:rPr lang="en-US" altLang="fr-FR"/>
              <a:t> contributions from more distant collisions.</a:t>
            </a:r>
          </a:p>
          <a:p>
            <a:pPr algn="l" eaLnBrk="1" hangingPunct="1">
              <a:lnSpc>
                <a:spcPct val="120000"/>
              </a:lnSpc>
              <a:buFontTx/>
              <a:buNone/>
            </a:pPr>
            <a:endParaRPr lang="en-US" altLang="fr-FR"/>
          </a:p>
          <a:p>
            <a:pPr algn="l" eaLnBrk="1" hangingPunct="1"/>
            <a:r>
              <a:rPr lang="en-US" altLang="fr-FR"/>
              <a:t>relativistic rise cancelled at high </a:t>
            </a:r>
            <a:r>
              <a:rPr lang="en-US" altLang="fr-FR">
                <a:solidFill>
                  <a:schemeClr val="tx2"/>
                </a:solidFill>
                <a:latin typeface="Symbol" pitchFamily="18" charset="2"/>
              </a:rPr>
              <a:t>g</a:t>
            </a:r>
            <a:r>
              <a:rPr lang="en-US" altLang="fr-FR"/>
              <a:t> by “density effect”, polarization of medium screens more distant atoms. Parameterized by </a:t>
            </a:r>
            <a:r>
              <a:rPr lang="en-US" altLang="fr-FR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altLang="fr-FR"/>
              <a:t> (material dependent) </a:t>
            </a:r>
            <a:r>
              <a:rPr lang="en-US" altLang="fr-FR">
                <a:sym typeface="Symbol" pitchFamily="18" charset="2"/>
              </a:rPr>
              <a:t></a:t>
            </a:r>
            <a:r>
              <a:rPr lang="en-US" altLang="fr-FR"/>
              <a:t> Fermi plateau</a:t>
            </a:r>
          </a:p>
          <a:p>
            <a:pPr algn="l" eaLnBrk="1" hangingPunct="1"/>
            <a:endParaRPr lang="en-US" altLang="fr-FR">
              <a:sym typeface="Symbol" pitchFamily="18" charset="2"/>
            </a:endParaRPr>
          </a:p>
          <a:p>
            <a:pPr algn="l" eaLnBrk="1" hangingPunct="1"/>
            <a:r>
              <a:rPr lang="en-US" altLang="fr-FR">
                <a:sym typeface="Symbol" pitchFamily="18" charset="2"/>
              </a:rPr>
              <a:t>Formula takes into account energy transfers</a:t>
            </a:r>
            <a:endParaRPr lang="en-US" altLang="fr-FR"/>
          </a:p>
        </p:txBody>
      </p:sp>
      <p:sp>
        <p:nvSpPr>
          <p:cNvPr id="11273" name="Rectangle 3"/>
          <p:cNvSpPr>
            <a:spLocks noChangeArrowheads="1"/>
          </p:cNvSpPr>
          <p:nvPr/>
        </p:nvSpPr>
        <p:spPr bwMode="auto">
          <a:xfrm>
            <a:off x="900113" y="260350"/>
            <a:ext cx="4354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2400"/>
              <a:t>Interaction of charged particles</a:t>
            </a:r>
            <a:endParaRPr lang="en-US" altLang="fr-FR" sz="3600"/>
          </a:p>
        </p:txBody>
      </p:sp>
      <p:sp>
        <p:nvSpPr>
          <p:cNvPr id="11274" name="Rectangle 4"/>
          <p:cNvSpPr>
            <a:spLocks noChangeArrowheads="1"/>
          </p:cNvSpPr>
          <p:nvPr/>
        </p:nvSpPr>
        <p:spPr bwMode="auto">
          <a:xfrm>
            <a:off x="323850" y="1098550"/>
            <a:ext cx="27368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>
                <a:sym typeface="Symbol" pitchFamily="18" charset="2"/>
              </a:rPr>
              <a:t>Bethe - Bloch formula cont’d</a:t>
            </a:r>
            <a:endParaRPr lang="en-GB" altLang="fr-FR">
              <a:sym typeface="Symbol" pitchFamily="18" charset="2"/>
            </a:endParaRPr>
          </a:p>
        </p:txBody>
      </p:sp>
      <p:graphicFrame>
        <p:nvGraphicFramePr>
          <p:cNvPr id="11266" name="Object 5"/>
          <p:cNvGraphicFramePr>
            <a:graphicFrameLocks noChangeAspect="1"/>
          </p:cNvGraphicFramePr>
          <p:nvPr/>
        </p:nvGraphicFramePr>
        <p:xfrm>
          <a:off x="827088" y="3860800"/>
          <a:ext cx="3798887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7" name="Equation" r:id="rId4" imgW="2540000" imgH="254000" progId="Equation.3">
                  <p:embed/>
                </p:oleObj>
              </mc:Choice>
              <mc:Fallback>
                <p:oleObj name="Equation" r:id="rId4" imgW="2540000" imgH="254000" progId="Equation.3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3860800"/>
                        <a:ext cx="3798887" cy="381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275" name="Group 8"/>
          <p:cNvGrpSpPr>
            <a:grpSpLocks/>
          </p:cNvGrpSpPr>
          <p:nvPr/>
        </p:nvGrpSpPr>
        <p:grpSpPr bwMode="auto">
          <a:xfrm>
            <a:off x="5148263" y="3573463"/>
            <a:ext cx="3775075" cy="2971800"/>
            <a:chOff x="849" y="3744"/>
            <a:chExt cx="2378" cy="1872"/>
          </a:xfrm>
        </p:grpSpPr>
        <p:pic>
          <p:nvPicPr>
            <p:cNvPr id="11278" name="Picture 9" descr="dedx-dat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" y="3744"/>
              <a:ext cx="2378" cy="1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9" name="Rectangle 10"/>
            <p:cNvSpPr>
              <a:spLocks noChangeArrowheads="1"/>
            </p:cNvSpPr>
            <p:nvPr/>
          </p:nvSpPr>
          <p:spPr bwMode="auto">
            <a:xfrm>
              <a:off x="1776" y="4896"/>
              <a:ext cx="1259" cy="3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>
                <a:spcBef>
                  <a:spcPct val="0"/>
                </a:spcBef>
                <a:buFontTx/>
                <a:buNone/>
              </a:pPr>
              <a:r>
                <a:rPr lang="en-US" altLang="fr-FR" sz="1000" b="1">
                  <a:solidFill>
                    <a:schemeClr val="tx1"/>
                  </a:solidFill>
                  <a:latin typeface="Times New Roman" pitchFamily="18" charset="0"/>
                </a:rPr>
                <a:t>solid line: Allison and Cobb, 1980</a:t>
              </a:r>
            </a:p>
            <a:p>
              <a:pPr algn="l">
                <a:spcBef>
                  <a:spcPct val="0"/>
                </a:spcBef>
                <a:buFontTx/>
                <a:buNone/>
              </a:pPr>
              <a:r>
                <a:rPr lang="en-US" altLang="fr-FR" sz="1000" b="1">
                  <a:solidFill>
                    <a:schemeClr val="tx1"/>
                  </a:solidFill>
                  <a:latin typeface="Times New Roman" pitchFamily="18" charset="0"/>
                </a:rPr>
                <a:t>dashed line: Sternheimer (1954)</a:t>
              </a:r>
            </a:p>
            <a:p>
              <a:pPr algn="l">
                <a:spcBef>
                  <a:spcPct val="0"/>
                </a:spcBef>
                <a:buFontTx/>
                <a:buNone/>
              </a:pPr>
              <a:r>
                <a:rPr lang="en-US" altLang="fr-FR" sz="1000" b="1">
                  <a:solidFill>
                    <a:schemeClr val="tx1"/>
                  </a:solidFill>
                  <a:latin typeface="Times New Roman" pitchFamily="18" charset="0"/>
                </a:rPr>
                <a:t>data from 1978 (Lehraus et al.)</a:t>
              </a:r>
            </a:p>
          </p:txBody>
        </p:sp>
      </p:grpSp>
      <p:sp>
        <p:nvSpPr>
          <p:cNvPr id="11276" name="Text Box 11"/>
          <p:cNvSpPr txBox="1">
            <a:spLocks noChangeArrowheads="1"/>
          </p:cNvSpPr>
          <p:nvPr/>
        </p:nvSpPr>
        <p:spPr bwMode="auto">
          <a:xfrm>
            <a:off x="3059113" y="5661025"/>
            <a:ext cx="1752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chemeClr val="tx2"/>
                </a:solidFill>
              </a:rPr>
              <a:t>Measured and calculated dE/dx</a:t>
            </a:r>
          </a:p>
        </p:txBody>
      </p:sp>
      <p:sp>
        <p:nvSpPr>
          <p:cNvPr id="11277" name="Text Box 15"/>
          <p:cNvSpPr txBox="1">
            <a:spLocks noChangeArrowheads="1"/>
          </p:cNvSpPr>
          <p:nvPr/>
        </p:nvSpPr>
        <p:spPr bwMode="auto">
          <a:xfrm>
            <a:off x="900113" y="4365625"/>
            <a:ext cx="36004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GB" altLang="fr-FR" i="1">
                <a:solidFill>
                  <a:schemeClr val="tx1"/>
                </a:solidFill>
                <a:latin typeface="Times New Roman" pitchFamily="18" charset="0"/>
              </a:rPr>
              <a:t>I</a:t>
            </a:r>
            <a:r>
              <a:rPr lang="en-GB" altLang="fr-FR"/>
              <a:t>: mean ionization potential, measured (fitted) for each element.</a:t>
            </a:r>
          </a:p>
        </p:txBody>
      </p:sp>
      <p:graphicFrame>
        <p:nvGraphicFramePr>
          <p:cNvPr id="11267" name="Object 89"/>
          <p:cNvGraphicFramePr>
            <a:graphicFrameLocks noChangeAspect="1"/>
          </p:cNvGraphicFramePr>
          <p:nvPr/>
        </p:nvGraphicFramePr>
        <p:xfrm>
          <a:off x="3203575" y="938213"/>
          <a:ext cx="5673725" cy="714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58" name="Equation" r:id="rId7" imgW="5245100" imgH="660400" progId="Equation.3">
                  <p:embed/>
                </p:oleObj>
              </mc:Choice>
              <mc:Fallback>
                <p:oleObj name="Equation" r:id="rId7" imgW="5245100" imgH="660400" progId="Equation.3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938213"/>
                        <a:ext cx="5673725" cy="714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custDataLst>
      <p:tags r:id="rId2"/>
    </p:custDataLst>
  </p:cSld>
  <p:clrMapOvr>
    <a:masterClrMapping/>
  </p:clrMapOvr>
  <p:transition advTm="1226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0" name="Rectangle 2"/>
          <p:cNvSpPr>
            <a:spLocks noChangeArrowheads="1"/>
          </p:cNvSpPr>
          <p:nvPr/>
        </p:nvSpPr>
        <p:spPr bwMode="auto">
          <a:xfrm>
            <a:off x="900113" y="260350"/>
            <a:ext cx="4354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2400"/>
              <a:t>Interaction of charged particles</a:t>
            </a:r>
            <a:endParaRPr lang="en-US" altLang="fr-FR" sz="3600"/>
          </a:p>
        </p:txBody>
      </p:sp>
      <p:sp>
        <p:nvSpPr>
          <p:cNvPr id="12301" name="Rectangle 3"/>
          <p:cNvSpPr>
            <a:spLocks noChangeArrowheads="1"/>
          </p:cNvSpPr>
          <p:nvPr/>
        </p:nvSpPr>
        <p:spPr bwMode="auto">
          <a:xfrm>
            <a:off x="539750" y="1625600"/>
            <a:ext cx="5688013" cy="2189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2857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 b="1"/>
              <a:t>For thin layers or low density materials:</a:t>
            </a:r>
          </a:p>
          <a:p>
            <a:pPr algn="l">
              <a:spcBef>
                <a:spcPct val="0"/>
              </a:spcBef>
              <a:buFontTx/>
              <a:buNone/>
            </a:pPr>
            <a:endParaRPr lang="en-US" altLang="fr-FR" b="1" baseline="-25000"/>
          </a:p>
          <a:p>
            <a:pPr algn="l">
              <a:spcBef>
                <a:spcPct val="0"/>
              </a:spcBef>
              <a:buFontTx/>
              <a:buNone/>
            </a:pPr>
            <a:r>
              <a:rPr lang="en-US" altLang="fr-FR">
                <a:sym typeface="Symbol" pitchFamily="18" charset="2"/>
              </a:rPr>
              <a:t> </a:t>
            </a:r>
            <a:r>
              <a:rPr lang="en-US" altLang="fr-FR"/>
              <a:t>Few collisions, some with high energy transfer.  </a:t>
            </a:r>
          </a:p>
          <a:p>
            <a:pPr algn="l">
              <a:spcBef>
                <a:spcPct val="0"/>
              </a:spcBef>
              <a:buFontTx/>
              <a:buNone/>
            </a:pPr>
            <a:endParaRPr lang="en-US" altLang="fr-FR"/>
          </a:p>
          <a:p>
            <a:pPr algn="l">
              <a:spcBef>
                <a:spcPct val="0"/>
              </a:spcBef>
              <a:buFontTx/>
              <a:buNone/>
            </a:pPr>
            <a:endParaRPr lang="en-US" altLang="fr-FR"/>
          </a:p>
          <a:p>
            <a:pPr algn="l">
              <a:spcBef>
                <a:spcPct val="0"/>
              </a:spcBef>
              <a:buFontTx/>
              <a:buNone/>
            </a:pPr>
            <a:endParaRPr lang="en-US" altLang="fr-FR"/>
          </a:p>
          <a:p>
            <a:pPr algn="l">
              <a:spcBef>
                <a:spcPct val="0"/>
              </a:spcBef>
              <a:buFontTx/>
              <a:buNone/>
            </a:pPr>
            <a:endParaRPr lang="en-US" altLang="fr-FR" baseline="-25000"/>
          </a:p>
          <a:p>
            <a:pPr algn="l">
              <a:spcBef>
                <a:spcPct val="0"/>
              </a:spcBef>
              <a:buFontTx/>
              <a:buNone/>
            </a:pPr>
            <a:r>
              <a:rPr lang="en-US" altLang="fr-FR">
                <a:sym typeface="Symbol" pitchFamily="18" charset="2"/>
              </a:rPr>
              <a:t> </a:t>
            </a:r>
            <a:r>
              <a:rPr lang="en-US" altLang="fr-FR"/>
              <a:t>Energy loss distributions show large </a:t>
            </a:r>
          </a:p>
          <a:p>
            <a:pPr algn="l"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en-US" altLang="fr-FR"/>
              <a:t>     fluctuations towards high losses:  </a:t>
            </a:r>
            <a:r>
              <a:rPr lang="en-US" altLang="fr-FR">
                <a:solidFill>
                  <a:srgbClr val="FF0066"/>
                </a:solidFill>
              </a:rPr>
              <a:t>”</a:t>
            </a:r>
            <a:r>
              <a:rPr lang="en-US" altLang="fr-FR" u="sng">
                <a:solidFill>
                  <a:srgbClr val="FF0066"/>
                </a:solidFill>
              </a:rPr>
              <a:t>Landau tails</a:t>
            </a:r>
            <a:r>
              <a:rPr lang="en-US" altLang="fr-FR">
                <a:solidFill>
                  <a:srgbClr val="FF0066"/>
                </a:solidFill>
              </a:rPr>
              <a:t>”</a:t>
            </a:r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2895600" y="6000750"/>
          <a:ext cx="15240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5" name="Equation" r:id="rId3" imgW="139639" imgH="291973" progId="Equation.3">
                  <p:embed/>
                </p:oleObj>
              </mc:Choice>
              <mc:Fallback>
                <p:oleObj name="Equation" r:id="rId3" imgW="139639" imgH="291973" progId="Equation.3">
                  <p:embed/>
                  <p:pic>
                    <p:nvPicPr>
                      <p:cNvPr id="0" name="Picture 19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5600" y="6000750"/>
                        <a:ext cx="152400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2" name="Rectangle 5"/>
          <p:cNvSpPr>
            <a:spLocks noChangeArrowheads="1"/>
          </p:cNvSpPr>
          <p:nvPr/>
        </p:nvSpPr>
        <p:spPr bwMode="auto">
          <a:xfrm>
            <a:off x="533400" y="4724400"/>
            <a:ext cx="59436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2857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 b="1" dirty="0"/>
              <a:t>For thick layers and high density materials:</a:t>
            </a:r>
          </a:p>
          <a:p>
            <a:pPr algn="l">
              <a:spcBef>
                <a:spcPct val="0"/>
              </a:spcBef>
              <a:buFontTx/>
              <a:buNone/>
            </a:pPr>
            <a:endParaRPr lang="en-US" altLang="fr-FR" b="1" baseline="-25000" dirty="0"/>
          </a:p>
          <a:p>
            <a:pPr algn="l">
              <a:spcBef>
                <a:spcPct val="0"/>
              </a:spcBef>
              <a:buFontTx/>
              <a:buNone/>
            </a:pPr>
            <a:r>
              <a:rPr lang="en-US" altLang="fr-FR" dirty="0">
                <a:sym typeface="Symbol" pitchFamily="18" charset="2"/>
              </a:rPr>
              <a:t></a:t>
            </a:r>
            <a:r>
              <a:rPr lang="en-US" altLang="fr-FR" dirty="0"/>
              <a:t> Many collisions.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altLang="fr-FR" dirty="0">
                <a:sym typeface="Symbol" pitchFamily="18" charset="2"/>
              </a:rPr>
              <a:t></a:t>
            </a:r>
            <a:r>
              <a:rPr lang="en-US" altLang="fr-FR" dirty="0"/>
              <a:t> Central Limit Theorem </a:t>
            </a:r>
            <a:r>
              <a:rPr lang="en-US" altLang="fr-FR" dirty="0">
                <a:sym typeface="Symbol" pitchFamily="18" charset="2"/>
              </a:rPr>
              <a:t> </a:t>
            </a:r>
            <a:r>
              <a:rPr lang="en-US" altLang="fr-FR" dirty="0">
                <a:solidFill>
                  <a:srgbClr val="FF0066"/>
                </a:solidFill>
                <a:sym typeface="Symbol" pitchFamily="18" charset="2"/>
              </a:rPr>
              <a:t>Gaussian shaped distributions.</a:t>
            </a:r>
            <a:r>
              <a:rPr lang="en-US" altLang="fr-FR" dirty="0"/>
              <a:t> </a:t>
            </a:r>
          </a:p>
        </p:txBody>
      </p:sp>
      <p:sp>
        <p:nvSpPr>
          <p:cNvPr id="12303" name="Rectangle 6"/>
          <p:cNvSpPr>
            <a:spLocks noChangeArrowheads="1"/>
          </p:cNvSpPr>
          <p:nvPr/>
        </p:nvSpPr>
        <p:spPr bwMode="auto">
          <a:xfrm>
            <a:off x="539750" y="836613"/>
            <a:ext cx="8135938" cy="642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fr-FR"/>
              <a:t>Real detector (limited granularity) can not measure &lt;</a:t>
            </a:r>
            <a:r>
              <a:rPr lang="en-US" altLang="fr-FR" i="1">
                <a:solidFill>
                  <a:schemeClr val="tx1"/>
                </a:solidFill>
              </a:rPr>
              <a:t>dE/dx</a:t>
            </a:r>
            <a:r>
              <a:rPr lang="en-US" altLang="fr-FR"/>
              <a:t>&gt; !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fr-FR"/>
              <a:t>It measures the energy </a:t>
            </a:r>
            <a:r>
              <a:rPr lang="en-US" altLang="fr-FR" i="1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n-US" altLang="fr-FR" i="1">
                <a:solidFill>
                  <a:schemeClr val="tx1"/>
                </a:solidFill>
              </a:rPr>
              <a:t>E</a:t>
            </a:r>
            <a:r>
              <a:rPr lang="en-US" altLang="fr-FR"/>
              <a:t> deposited in a layer of finite thickness </a:t>
            </a:r>
            <a:r>
              <a:rPr lang="en-US" altLang="fr-FR" sz="1800">
                <a:solidFill>
                  <a:schemeClr val="tx1"/>
                </a:solidFill>
                <a:latin typeface="Symbol" pitchFamily="18" charset="2"/>
              </a:rPr>
              <a:t>d</a:t>
            </a:r>
            <a:r>
              <a:rPr lang="en-US" altLang="fr-FR" sz="1800">
                <a:solidFill>
                  <a:schemeClr val="tx1"/>
                </a:solidFill>
              </a:rPr>
              <a:t>x</a:t>
            </a:r>
            <a:r>
              <a:rPr lang="en-US" altLang="fr-FR"/>
              <a:t>.</a:t>
            </a:r>
            <a:endParaRPr lang="en-GB" altLang="fr-FR"/>
          </a:p>
        </p:txBody>
      </p:sp>
      <p:sp>
        <p:nvSpPr>
          <p:cNvPr id="12304" name="Line 7"/>
          <p:cNvSpPr>
            <a:spLocks noChangeShapeType="1"/>
          </p:cNvSpPr>
          <p:nvPr/>
        </p:nvSpPr>
        <p:spPr bwMode="auto">
          <a:xfrm flipV="1">
            <a:off x="808038" y="2522538"/>
            <a:ext cx="2514600" cy="5334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05" name="Line 8"/>
          <p:cNvSpPr>
            <a:spLocks noChangeShapeType="1"/>
          </p:cNvSpPr>
          <p:nvPr/>
        </p:nvSpPr>
        <p:spPr bwMode="auto">
          <a:xfrm flipV="1">
            <a:off x="1189038" y="2751138"/>
            <a:ext cx="7620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06" name="Line 9"/>
          <p:cNvSpPr>
            <a:spLocks noChangeShapeType="1"/>
          </p:cNvSpPr>
          <p:nvPr/>
        </p:nvSpPr>
        <p:spPr bwMode="auto">
          <a:xfrm flipH="1" flipV="1">
            <a:off x="1341438" y="2941638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07" name="Line 10"/>
          <p:cNvSpPr>
            <a:spLocks noChangeShapeType="1"/>
          </p:cNvSpPr>
          <p:nvPr/>
        </p:nvSpPr>
        <p:spPr bwMode="auto">
          <a:xfrm flipH="1" flipV="1">
            <a:off x="2017713" y="2817813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08" name="Line 11"/>
          <p:cNvSpPr>
            <a:spLocks noChangeShapeType="1"/>
          </p:cNvSpPr>
          <p:nvPr/>
        </p:nvSpPr>
        <p:spPr bwMode="auto">
          <a:xfrm flipV="1">
            <a:off x="2484438" y="2522538"/>
            <a:ext cx="152400" cy="1905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09" name="Line 12"/>
          <p:cNvSpPr>
            <a:spLocks noChangeShapeType="1"/>
          </p:cNvSpPr>
          <p:nvPr/>
        </p:nvSpPr>
        <p:spPr bwMode="auto">
          <a:xfrm>
            <a:off x="2173288" y="2768600"/>
            <a:ext cx="1512887" cy="287338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10" name="Line 13"/>
          <p:cNvSpPr>
            <a:spLocks noChangeShapeType="1"/>
          </p:cNvSpPr>
          <p:nvPr/>
        </p:nvSpPr>
        <p:spPr bwMode="auto">
          <a:xfrm>
            <a:off x="6550025" y="2119313"/>
            <a:ext cx="0" cy="1647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11" name="Line 14"/>
          <p:cNvSpPr>
            <a:spLocks noChangeShapeType="1"/>
          </p:cNvSpPr>
          <p:nvPr/>
        </p:nvSpPr>
        <p:spPr bwMode="auto">
          <a:xfrm flipH="1">
            <a:off x="6550025" y="3767138"/>
            <a:ext cx="1847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12" name="Freeform 15"/>
          <p:cNvSpPr>
            <a:spLocks/>
          </p:cNvSpPr>
          <p:nvPr/>
        </p:nvSpPr>
        <p:spPr bwMode="auto">
          <a:xfrm>
            <a:off x="6702425" y="2513013"/>
            <a:ext cx="1438275" cy="1254125"/>
          </a:xfrm>
          <a:custGeom>
            <a:avLst/>
            <a:gdLst>
              <a:gd name="T0" fmla="*/ 0 w 906"/>
              <a:gd name="T1" fmla="*/ 1990923616 h 790"/>
              <a:gd name="T2" fmla="*/ 453628201 w 906"/>
              <a:gd name="T3" fmla="*/ 40322500 h 790"/>
              <a:gd name="T4" fmla="*/ 1255037871 w 906"/>
              <a:gd name="T5" fmla="*/ 1628020831 h 790"/>
              <a:gd name="T6" fmla="*/ 2147483647 w 906"/>
              <a:gd name="T7" fmla="*/ 1930439885 h 790"/>
              <a:gd name="T8" fmla="*/ 0 60000 65536"/>
              <a:gd name="T9" fmla="*/ 0 60000 65536"/>
              <a:gd name="T10" fmla="*/ 0 60000 65536"/>
              <a:gd name="T11" fmla="*/ 0 60000 65536"/>
              <a:gd name="T12" fmla="*/ 0 w 906"/>
              <a:gd name="T13" fmla="*/ 0 h 790"/>
              <a:gd name="T14" fmla="*/ 906 w 906"/>
              <a:gd name="T15" fmla="*/ 790 h 79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906" h="790">
                <a:moveTo>
                  <a:pt x="0" y="790"/>
                </a:moveTo>
                <a:cubicBezTo>
                  <a:pt x="30" y="661"/>
                  <a:pt x="97" y="40"/>
                  <a:pt x="180" y="16"/>
                </a:cubicBezTo>
                <a:cubicBezTo>
                  <a:pt x="252" y="0"/>
                  <a:pt x="396" y="522"/>
                  <a:pt x="498" y="646"/>
                </a:cubicBezTo>
                <a:cubicBezTo>
                  <a:pt x="600" y="770"/>
                  <a:pt x="821" y="741"/>
                  <a:pt x="906" y="766"/>
                </a:cubicBezTo>
              </a:path>
            </a:pathLst>
          </a:custGeom>
          <a:solidFill>
            <a:srgbClr val="66FF33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13" name="Line 16"/>
          <p:cNvSpPr>
            <a:spLocks noChangeShapeType="1"/>
          </p:cNvSpPr>
          <p:nvPr/>
        </p:nvSpPr>
        <p:spPr bwMode="auto">
          <a:xfrm>
            <a:off x="7118350" y="2166938"/>
            <a:ext cx="0" cy="1793875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14" name="Text Box 17"/>
          <p:cNvSpPr txBox="1">
            <a:spLocks noChangeArrowheads="1"/>
          </p:cNvSpPr>
          <p:nvPr/>
        </p:nvSpPr>
        <p:spPr bwMode="auto">
          <a:xfrm>
            <a:off x="6207125" y="1709738"/>
            <a:ext cx="193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FF0066"/>
                </a:solidFill>
                <a:latin typeface="Symbol" pitchFamily="18" charset="2"/>
              </a:rPr>
              <a:t>D</a:t>
            </a:r>
            <a:r>
              <a:rPr lang="en-US" altLang="fr-FR">
                <a:solidFill>
                  <a:srgbClr val="FF0066"/>
                </a:solidFill>
              </a:rPr>
              <a:t>E</a:t>
            </a:r>
            <a:r>
              <a:rPr lang="en-US" altLang="fr-FR" baseline="-25000">
                <a:solidFill>
                  <a:srgbClr val="FF0066"/>
                </a:solidFill>
              </a:rPr>
              <a:t>most probable</a:t>
            </a:r>
            <a:r>
              <a:rPr lang="en-US" altLang="fr-FR"/>
              <a:t> </a:t>
            </a:r>
            <a:r>
              <a:rPr lang="en-US" altLang="fr-FR">
                <a:solidFill>
                  <a:srgbClr val="FFCC66"/>
                </a:solidFill>
              </a:rPr>
              <a:t> </a:t>
            </a:r>
            <a:r>
              <a:rPr lang="en-US" altLang="fr-FR">
                <a:solidFill>
                  <a:srgbClr val="0000FF"/>
                </a:solidFill>
              </a:rPr>
              <a:t>&lt;</a:t>
            </a:r>
            <a:r>
              <a:rPr lang="en-US" altLang="fr-FR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altLang="fr-FR">
                <a:solidFill>
                  <a:srgbClr val="0000FF"/>
                </a:solidFill>
              </a:rPr>
              <a:t>E&gt;</a:t>
            </a:r>
          </a:p>
        </p:txBody>
      </p:sp>
      <p:sp>
        <p:nvSpPr>
          <p:cNvPr id="12315" name="Rectangle 18"/>
          <p:cNvSpPr>
            <a:spLocks noChangeArrowheads="1"/>
          </p:cNvSpPr>
          <p:nvPr/>
        </p:nvSpPr>
        <p:spPr bwMode="auto">
          <a:xfrm>
            <a:off x="8037513" y="3752850"/>
            <a:ext cx="495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2000">
                <a:latin typeface="Symbol" pitchFamily="18" charset="2"/>
              </a:rPr>
              <a:t>D</a:t>
            </a:r>
            <a:r>
              <a:rPr lang="en-US" altLang="fr-FR" sz="2000">
                <a:latin typeface="Times New Roman" pitchFamily="18" charset="0"/>
              </a:rPr>
              <a:t>E</a:t>
            </a:r>
          </a:p>
        </p:txBody>
      </p:sp>
      <p:sp>
        <p:nvSpPr>
          <p:cNvPr id="12316" name="Text Box 19"/>
          <p:cNvSpPr txBox="1">
            <a:spLocks noChangeArrowheads="1"/>
          </p:cNvSpPr>
          <p:nvPr/>
        </p:nvSpPr>
        <p:spPr bwMode="auto">
          <a:xfrm>
            <a:off x="1138238" y="2420938"/>
            <a:ext cx="352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2000">
                <a:latin typeface="Times New Roman" pitchFamily="18" charset="0"/>
              </a:rPr>
              <a:t>e</a:t>
            </a:r>
            <a:r>
              <a:rPr lang="en-US" altLang="fr-FR" sz="2000" baseline="30000">
                <a:latin typeface="Times New Roman" pitchFamily="18" charset="0"/>
              </a:rPr>
              <a:t>-</a:t>
            </a:r>
          </a:p>
        </p:txBody>
      </p:sp>
      <p:sp>
        <p:nvSpPr>
          <p:cNvPr id="12317" name="Line 20"/>
          <p:cNvSpPr>
            <a:spLocks noChangeShapeType="1"/>
          </p:cNvSpPr>
          <p:nvPr/>
        </p:nvSpPr>
        <p:spPr bwMode="auto">
          <a:xfrm flipV="1">
            <a:off x="685800" y="5849938"/>
            <a:ext cx="5353050" cy="6350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18" name="Line 21"/>
          <p:cNvSpPr>
            <a:spLocks noChangeShapeType="1"/>
          </p:cNvSpPr>
          <p:nvPr/>
        </p:nvSpPr>
        <p:spPr bwMode="auto">
          <a:xfrm flipV="1">
            <a:off x="1066800" y="6180138"/>
            <a:ext cx="7620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19" name="Line 22"/>
          <p:cNvSpPr>
            <a:spLocks noChangeShapeType="1"/>
          </p:cNvSpPr>
          <p:nvPr/>
        </p:nvSpPr>
        <p:spPr bwMode="auto">
          <a:xfrm flipH="1" flipV="1">
            <a:off x="1292225" y="6427788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20" name="Line 23"/>
          <p:cNvSpPr>
            <a:spLocks noChangeShapeType="1"/>
          </p:cNvSpPr>
          <p:nvPr/>
        </p:nvSpPr>
        <p:spPr bwMode="auto">
          <a:xfrm flipH="1" flipV="1">
            <a:off x="1676400" y="6180138"/>
            <a:ext cx="0" cy="1809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21" name="Line 24"/>
          <p:cNvSpPr>
            <a:spLocks noChangeShapeType="1"/>
          </p:cNvSpPr>
          <p:nvPr/>
        </p:nvSpPr>
        <p:spPr bwMode="auto">
          <a:xfrm flipV="1">
            <a:off x="2362200" y="6084888"/>
            <a:ext cx="152400" cy="1905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22" name="Line 25"/>
          <p:cNvSpPr>
            <a:spLocks noChangeShapeType="1"/>
          </p:cNvSpPr>
          <p:nvPr/>
        </p:nvSpPr>
        <p:spPr bwMode="auto">
          <a:xfrm flipV="1">
            <a:off x="1895475" y="5856288"/>
            <a:ext cx="838200" cy="47625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23" name="Text Box 26"/>
          <p:cNvSpPr txBox="1">
            <a:spLocks noChangeArrowheads="1"/>
          </p:cNvSpPr>
          <p:nvPr/>
        </p:nvSpPr>
        <p:spPr bwMode="auto">
          <a:xfrm>
            <a:off x="1016000" y="5849938"/>
            <a:ext cx="352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2000">
                <a:latin typeface="Times New Roman" pitchFamily="18" charset="0"/>
              </a:rPr>
              <a:t>e</a:t>
            </a:r>
            <a:r>
              <a:rPr lang="en-US" altLang="fr-FR" sz="2000" baseline="30000">
                <a:latin typeface="Times New Roman" pitchFamily="18" charset="0"/>
              </a:rPr>
              <a:t>-</a:t>
            </a:r>
          </a:p>
        </p:txBody>
      </p:sp>
      <p:sp>
        <p:nvSpPr>
          <p:cNvPr id="12324" name="Line 27"/>
          <p:cNvSpPr>
            <a:spLocks noChangeShapeType="1"/>
          </p:cNvSpPr>
          <p:nvPr/>
        </p:nvSpPr>
        <p:spPr bwMode="auto">
          <a:xfrm flipV="1">
            <a:off x="2667000" y="6027738"/>
            <a:ext cx="7620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25" name="Line 28"/>
          <p:cNvSpPr>
            <a:spLocks noChangeShapeType="1"/>
          </p:cNvSpPr>
          <p:nvPr/>
        </p:nvSpPr>
        <p:spPr bwMode="auto">
          <a:xfrm flipH="1" flipV="1">
            <a:off x="2968625" y="6218238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26" name="Line 29"/>
          <p:cNvSpPr>
            <a:spLocks noChangeShapeType="1"/>
          </p:cNvSpPr>
          <p:nvPr/>
        </p:nvSpPr>
        <p:spPr bwMode="auto">
          <a:xfrm flipV="1">
            <a:off x="3276600" y="5980113"/>
            <a:ext cx="152400" cy="2079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27" name="Line 30"/>
          <p:cNvSpPr>
            <a:spLocks noChangeShapeType="1"/>
          </p:cNvSpPr>
          <p:nvPr/>
        </p:nvSpPr>
        <p:spPr bwMode="auto">
          <a:xfrm flipH="1" flipV="1">
            <a:off x="3581400" y="6132513"/>
            <a:ext cx="152400" cy="2079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graphicFrame>
        <p:nvGraphicFramePr>
          <p:cNvPr id="12291" name="Object 31"/>
          <p:cNvGraphicFramePr>
            <a:graphicFrameLocks noChangeAspect="1"/>
          </p:cNvGraphicFramePr>
          <p:nvPr/>
        </p:nvGraphicFramePr>
        <p:xfrm>
          <a:off x="3962400" y="5875338"/>
          <a:ext cx="152400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6" name="Equation" r:id="rId5" imgW="139639" imgH="291973" progId="Equation.3">
                  <p:embed/>
                </p:oleObj>
              </mc:Choice>
              <mc:Fallback>
                <p:oleObj name="Equation" r:id="rId5" imgW="139639" imgH="291973" progId="Equation.3">
                  <p:embed/>
                  <p:pic>
                    <p:nvPicPr>
                      <p:cNvPr id="0" name="Picture 2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400" y="5875338"/>
                        <a:ext cx="152400" cy="315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28" name="Line 32"/>
          <p:cNvSpPr>
            <a:spLocks noChangeShapeType="1"/>
          </p:cNvSpPr>
          <p:nvPr/>
        </p:nvSpPr>
        <p:spPr bwMode="auto">
          <a:xfrm flipV="1">
            <a:off x="3733800" y="5902325"/>
            <a:ext cx="7620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29" name="Line 33"/>
          <p:cNvSpPr>
            <a:spLocks noChangeShapeType="1"/>
          </p:cNvSpPr>
          <p:nvPr/>
        </p:nvSpPr>
        <p:spPr bwMode="auto">
          <a:xfrm flipH="1" flipV="1">
            <a:off x="4035425" y="6092825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30" name="Line 34"/>
          <p:cNvSpPr>
            <a:spLocks noChangeShapeType="1"/>
          </p:cNvSpPr>
          <p:nvPr/>
        </p:nvSpPr>
        <p:spPr bwMode="auto">
          <a:xfrm flipH="1" flipV="1">
            <a:off x="4648200" y="6007100"/>
            <a:ext cx="152400" cy="207963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graphicFrame>
        <p:nvGraphicFramePr>
          <p:cNvPr id="12292" name="Object 35"/>
          <p:cNvGraphicFramePr>
            <a:graphicFrameLocks noChangeAspect="1"/>
          </p:cNvGraphicFramePr>
          <p:nvPr/>
        </p:nvGraphicFramePr>
        <p:xfrm>
          <a:off x="4781550" y="5780088"/>
          <a:ext cx="152400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7" name="Equation" r:id="rId6" imgW="139639" imgH="291973" progId="Equation.3">
                  <p:embed/>
                </p:oleObj>
              </mc:Choice>
              <mc:Fallback>
                <p:oleObj name="Equation" r:id="rId6" imgW="139639" imgH="291973" progId="Equation.3">
                  <p:embed/>
                  <p:pic>
                    <p:nvPicPr>
                      <p:cNvPr id="0" name="Picture 20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1550" y="5780088"/>
                        <a:ext cx="152400" cy="315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31" name="Line 36"/>
          <p:cNvSpPr>
            <a:spLocks noChangeShapeType="1"/>
          </p:cNvSpPr>
          <p:nvPr/>
        </p:nvSpPr>
        <p:spPr bwMode="auto">
          <a:xfrm flipV="1">
            <a:off x="4552950" y="5807075"/>
            <a:ext cx="7620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32" name="Line 37"/>
          <p:cNvSpPr>
            <a:spLocks noChangeShapeType="1"/>
          </p:cNvSpPr>
          <p:nvPr/>
        </p:nvSpPr>
        <p:spPr bwMode="auto">
          <a:xfrm flipH="1" flipV="1">
            <a:off x="4800600" y="5997575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33" name="Line 38"/>
          <p:cNvSpPr>
            <a:spLocks noChangeShapeType="1"/>
          </p:cNvSpPr>
          <p:nvPr/>
        </p:nvSpPr>
        <p:spPr bwMode="auto">
          <a:xfrm flipH="1" flipV="1">
            <a:off x="5467350" y="5911850"/>
            <a:ext cx="152400" cy="207963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34" name="Line 39"/>
          <p:cNvSpPr>
            <a:spLocks noChangeShapeType="1"/>
          </p:cNvSpPr>
          <p:nvPr/>
        </p:nvSpPr>
        <p:spPr bwMode="auto">
          <a:xfrm>
            <a:off x="6589713" y="4752975"/>
            <a:ext cx="0" cy="1647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35" name="Line 40"/>
          <p:cNvSpPr>
            <a:spLocks noChangeShapeType="1"/>
          </p:cNvSpPr>
          <p:nvPr/>
        </p:nvSpPr>
        <p:spPr bwMode="auto">
          <a:xfrm flipH="1">
            <a:off x="6589713" y="6400800"/>
            <a:ext cx="18478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36" name="Freeform 41"/>
          <p:cNvSpPr>
            <a:spLocks/>
          </p:cNvSpPr>
          <p:nvPr/>
        </p:nvSpPr>
        <p:spPr bwMode="auto">
          <a:xfrm>
            <a:off x="6742113" y="5146675"/>
            <a:ext cx="1390650" cy="1319213"/>
          </a:xfrm>
          <a:custGeom>
            <a:avLst/>
            <a:gdLst>
              <a:gd name="T0" fmla="*/ 0 w 876"/>
              <a:gd name="T1" fmla="*/ 1990924401 h 831"/>
              <a:gd name="T2" fmla="*/ 453628197 w 876"/>
              <a:gd name="T3" fmla="*/ 40322516 h 831"/>
              <a:gd name="T4" fmla="*/ 1013102927 w 876"/>
              <a:gd name="T5" fmla="*/ 1781752208 h 831"/>
              <a:gd name="T6" fmla="*/ 2147483647 w 876"/>
              <a:gd name="T7" fmla="*/ 1990924401 h 831"/>
              <a:gd name="T8" fmla="*/ 0 60000 65536"/>
              <a:gd name="T9" fmla="*/ 0 60000 65536"/>
              <a:gd name="T10" fmla="*/ 0 60000 65536"/>
              <a:gd name="T11" fmla="*/ 0 60000 65536"/>
              <a:gd name="T12" fmla="*/ 0 w 876"/>
              <a:gd name="T13" fmla="*/ 0 h 831"/>
              <a:gd name="T14" fmla="*/ 876 w 876"/>
              <a:gd name="T15" fmla="*/ 831 h 8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876" h="831">
                <a:moveTo>
                  <a:pt x="0" y="790"/>
                </a:moveTo>
                <a:cubicBezTo>
                  <a:pt x="30" y="661"/>
                  <a:pt x="113" y="30"/>
                  <a:pt x="180" y="16"/>
                </a:cubicBezTo>
                <a:cubicBezTo>
                  <a:pt x="252" y="0"/>
                  <a:pt x="300" y="583"/>
                  <a:pt x="402" y="707"/>
                </a:cubicBezTo>
                <a:cubicBezTo>
                  <a:pt x="504" y="831"/>
                  <a:pt x="777" y="773"/>
                  <a:pt x="876" y="790"/>
                </a:cubicBezTo>
              </a:path>
            </a:pathLst>
          </a:custGeom>
          <a:solidFill>
            <a:srgbClr val="66FF33"/>
          </a:solidFill>
          <a:ln w="9525" cap="flat" cmpd="sng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37" name="Line 42"/>
          <p:cNvSpPr>
            <a:spLocks noChangeShapeType="1"/>
          </p:cNvSpPr>
          <p:nvPr/>
        </p:nvSpPr>
        <p:spPr bwMode="auto">
          <a:xfrm>
            <a:off x="7053263" y="4800600"/>
            <a:ext cx="0" cy="1793875"/>
          </a:xfrm>
          <a:prstGeom prst="line">
            <a:avLst/>
          </a:prstGeom>
          <a:noFill/>
          <a:ln w="9525">
            <a:solidFill>
              <a:srgbClr val="0000FF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38" name="Text Box 43"/>
          <p:cNvSpPr txBox="1">
            <a:spLocks noChangeArrowheads="1"/>
          </p:cNvSpPr>
          <p:nvPr/>
        </p:nvSpPr>
        <p:spPr bwMode="auto">
          <a:xfrm>
            <a:off x="6372225" y="4435475"/>
            <a:ext cx="13731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FF0066"/>
                </a:solidFill>
                <a:latin typeface="Symbol" pitchFamily="18" charset="2"/>
              </a:rPr>
              <a:t>D</a:t>
            </a:r>
            <a:r>
              <a:rPr lang="en-US" altLang="fr-FR">
                <a:solidFill>
                  <a:srgbClr val="FF0066"/>
                </a:solidFill>
                <a:latin typeface="Times New Roman" pitchFamily="18" charset="0"/>
              </a:rPr>
              <a:t>E</a:t>
            </a:r>
            <a:r>
              <a:rPr lang="en-US" altLang="fr-FR" baseline="-25000">
                <a:solidFill>
                  <a:srgbClr val="FF0066"/>
                </a:solidFill>
                <a:latin typeface="Times New Roman" pitchFamily="18" charset="0"/>
              </a:rPr>
              <a:t>m.p</a:t>
            </a:r>
            <a:r>
              <a:rPr lang="en-US" altLang="fr-FR" baseline="-25000">
                <a:solidFill>
                  <a:srgbClr val="FF9900"/>
                </a:solidFill>
                <a:latin typeface="Times New Roman" pitchFamily="18" charset="0"/>
              </a:rPr>
              <a:t>.</a:t>
            </a:r>
            <a:r>
              <a:rPr lang="en-US" altLang="fr-FR">
                <a:solidFill>
                  <a:srgbClr val="FF9900"/>
                </a:solidFill>
                <a:latin typeface="Times New Roman" pitchFamily="18" charset="0"/>
              </a:rPr>
              <a:t> </a:t>
            </a:r>
            <a:r>
              <a:rPr lang="en-US" altLang="fr-FR">
                <a:latin typeface="Times New Roman" pitchFamily="18" charset="0"/>
                <a:sym typeface="Symbol" pitchFamily="18" charset="2"/>
              </a:rPr>
              <a:t></a:t>
            </a:r>
            <a:r>
              <a:rPr lang="en-US" altLang="fr-FR">
                <a:solidFill>
                  <a:srgbClr val="FF9900"/>
                </a:solidFill>
                <a:latin typeface="Times New Roman" pitchFamily="18" charset="0"/>
              </a:rPr>
              <a:t> </a:t>
            </a:r>
            <a:r>
              <a:rPr lang="en-US" altLang="fr-FR">
                <a:solidFill>
                  <a:srgbClr val="0000FF"/>
                </a:solidFill>
                <a:latin typeface="Times New Roman" pitchFamily="18" charset="0"/>
              </a:rPr>
              <a:t>&lt;</a:t>
            </a:r>
            <a:r>
              <a:rPr lang="en-US" altLang="fr-FR">
                <a:solidFill>
                  <a:srgbClr val="0000FF"/>
                </a:solidFill>
                <a:latin typeface="Symbol" pitchFamily="18" charset="2"/>
              </a:rPr>
              <a:t>D</a:t>
            </a:r>
            <a:r>
              <a:rPr lang="en-US" altLang="fr-FR">
                <a:solidFill>
                  <a:srgbClr val="0000FF"/>
                </a:solidFill>
                <a:latin typeface="Times New Roman" pitchFamily="18" charset="0"/>
              </a:rPr>
              <a:t>E</a:t>
            </a:r>
            <a:r>
              <a:rPr lang="en-US" altLang="fr-FR">
                <a:solidFill>
                  <a:srgbClr val="0000FF"/>
                </a:solidFill>
              </a:rPr>
              <a:t>&gt;</a:t>
            </a:r>
          </a:p>
        </p:txBody>
      </p:sp>
      <p:sp>
        <p:nvSpPr>
          <p:cNvPr id="12339" name="Rectangle 44"/>
          <p:cNvSpPr>
            <a:spLocks noChangeArrowheads="1"/>
          </p:cNvSpPr>
          <p:nvPr/>
        </p:nvSpPr>
        <p:spPr bwMode="auto">
          <a:xfrm>
            <a:off x="8037513" y="5997575"/>
            <a:ext cx="495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2000">
                <a:latin typeface="Symbol" pitchFamily="18" charset="2"/>
              </a:rPr>
              <a:t>D</a:t>
            </a:r>
            <a:r>
              <a:rPr lang="en-US" altLang="fr-FR" sz="2000">
                <a:latin typeface="Times New Roman" pitchFamily="18" charset="0"/>
              </a:rPr>
              <a:t>E</a:t>
            </a:r>
          </a:p>
        </p:txBody>
      </p:sp>
      <p:sp>
        <p:nvSpPr>
          <p:cNvPr id="12340" name="Line 45"/>
          <p:cNvSpPr>
            <a:spLocks noChangeShapeType="1"/>
          </p:cNvSpPr>
          <p:nvPr/>
        </p:nvSpPr>
        <p:spPr bwMode="auto">
          <a:xfrm flipH="1" flipV="1">
            <a:off x="1222375" y="6227763"/>
            <a:ext cx="0" cy="1809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41" name="Line 46"/>
          <p:cNvSpPr>
            <a:spLocks noChangeShapeType="1"/>
          </p:cNvSpPr>
          <p:nvPr/>
        </p:nvSpPr>
        <p:spPr bwMode="auto">
          <a:xfrm flipH="1" flipV="1">
            <a:off x="2514600" y="6265863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42" name="Line 47"/>
          <p:cNvSpPr>
            <a:spLocks noChangeShapeType="1"/>
          </p:cNvSpPr>
          <p:nvPr/>
        </p:nvSpPr>
        <p:spPr bwMode="auto">
          <a:xfrm flipH="1" flipV="1">
            <a:off x="2590800" y="6065838"/>
            <a:ext cx="0" cy="180975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43" name="Line 48"/>
          <p:cNvSpPr>
            <a:spLocks noChangeShapeType="1"/>
          </p:cNvSpPr>
          <p:nvPr/>
        </p:nvSpPr>
        <p:spPr bwMode="auto">
          <a:xfrm flipH="1" flipV="1">
            <a:off x="3883025" y="6103938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graphicFrame>
        <p:nvGraphicFramePr>
          <p:cNvPr id="12293" name="Object 49"/>
          <p:cNvGraphicFramePr>
            <a:graphicFrameLocks noChangeAspect="1"/>
          </p:cNvGraphicFramePr>
          <p:nvPr/>
        </p:nvGraphicFramePr>
        <p:xfrm>
          <a:off x="4498975" y="5849938"/>
          <a:ext cx="152400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8" name="Equation" r:id="rId7" imgW="139639" imgH="291973" progId="Equation.3">
                  <p:embed/>
                </p:oleObj>
              </mc:Choice>
              <mc:Fallback>
                <p:oleObj name="Equation" r:id="rId7" imgW="139639" imgH="291973" progId="Equation.3">
                  <p:embed/>
                  <p:pic>
                    <p:nvPicPr>
                      <p:cNvPr id="0" name="Picture 2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8975" y="5849938"/>
                        <a:ext cx="152400" cy="315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44" name="Line 50"/>
          <p:cNvSpPr>
            <a:spLocks noChangeShapeType="1"/>
          </p:cNvSpPr>
          <p:nvPr/>
        </p:nvSpPr>
        <p:spPr bwMode="auto">
          <a:xfrm flipH="1" flipV="1">
            <a:off x="4572000" y="6067425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45" name="Line 51"/>
          <p:cNvSpPr>
            <a:spLocks noChangeShapeType="1"/>
          </p:cNvSpPr>
          <p:nvPr/>
        </p:nvSpPr>
        <p:spPr bwMode="auto">
          <a:xfrm flipV="1">
            <a:off x="4923656" y="5733256"/>
            <a:ext cx="152400" cy="207963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46" name="Line 52"/>
          <p:cNvSpPr>
            <a:spLocks noChangeShapeType="1"/>
          </p:cNvSpPr>
          <p:nvPr/>
        </p:nvSpPr>
        <p:spPr bwMode="auto">
          <a:xfrm flipH="1" flipV="1">
            <a:off x="5184775" y="5981700"/>
            <a:ext cx="152400" cy="207963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graphicFrame>
        <p:nvGraphicFramePr>
          <p:cNvPr id="12294" name="Object 53"/>
          <p:cNvGraphicFramePr>
            <a:graphicFrameLocks noChangeAspect="1"/>
          </p:cNvGraphicFramePr>
          <p:nvPr/>
        </p:nvGraphicFramePr>
        <p:xfrm>
          <a:off x="5565775" y="5724525"/>
          <a:ext cx="15240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89" name="Equation" r:id="rId8" imgW="139639" imgH="291973" progId="Equation.3">
                  <p:embed/>
                </p:oleObj>
              </mc:Choice>
              <mc:Fallback>
                <p:oleObj name="Equation" r:id="rId8" imgW="139639" imgH="291973" progId="Equation.3">
                  <p:embed/>
                  <p:pic>
                    <p:nvPicPr>
                      <p:cNvPr id="0" name="Picture 20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5775" y="5724525"/>
                        <a:ext cx="152400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47" name="Line 54"/>
          <p:cNvSpPr>
            <a:spLocks noChangeShapeType="1"/>
          </p:cNvSpPr>
          <p:nvPr/>
        </p:nvSpPr>
        <p:spPr bwMode="auto">
          <a:xfrm flipV="1">
            <a:off x="5337175" y="5733256"/>
            <a:ext cx="7620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48" name="Line 55"/>
          <p:cNvSpPr>
            <a:spLocks noChangeShapeType="1"/>
          </p:cNvSpPr>
          <p:nvPr/>
        </p:nvSpPr>
        <p:spPr bwMode="auto">
          <a:xfrm flipH="1" flipV="1">
            <a:off x="5638800" y="5942013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49" name="Line 56"/>
          <p:cNvSpPr>
            <a:spLocks noChangeShapeType="1"/>
          </p:cNvSpPr>
          <p:nvPr/>
        </p:nvSpPr>
        <p:spPr bwMode="auto">
          <a:xfrm flipH="1" flipV="1">
            <a:off x="5486400" y="5953125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graphicFrame>
        <p:nvGraphicFramePr>
          <p:cNvPr id="12295" name="Object 57"/>
          <p:cNvGraphicFramePr>
            <a:graphicFrameLocks noChangeAspect="1"/>
          </p:cNvGraphicFramePr>
          <p:nvPr/>
        </p:nvGraphicFramePr>
        <p:xfrm>
          <a:off x="2152650" y="6107113"/>
          <a:ext cx="152400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0" name="Equation" r:id="rId9" imgW="139639" imgH="291973" progId="Equation.3">
                  <p:embed/>
                </p:oleObj>
              </mc:Choice>
              <mc:Fallback>
                <p:oleObj name="Equation" r:id="rId9" imgW="139639" imgH="291973" progId="Equation.3">
                  <p:embed/>
                  <p:pic>
                    <p:nvPicPr>
                      <p:cNvPr id="0" name="Picture 2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650" y="6107113"/>
                        <a:ext cx="152400" cy="315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50" name="Line 58"/>
          <p:cNvSpPr>
            <a:spLocks noChangeShapeType="1"/>
          </p:cNvSpPr>
          <p:nvPr/>
        </p:nvSpPr>
        <p:spPr bwMode="auto">
          <a:xfrm flipH="1" flipV="1">
            <a:off x="2225675" y="6324600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51" name="Line 59"/>
          <p:cNvSpPr>
            <a:spLocks noChangeShapeType="1"/>
          </p:cNvSpPr>
          <p:nvPr/>
        </p:nvSpPr>
        <p:spPr bwMode="auto">
          <a:xfrm flipV="1">
            <a:off x="2533650" y="6086475"/>
            <a:ext cx="152400" cy="207963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52" name="Line 60"/>
          <p:cNvSpPr>
            <a:spLocks noChangeShapeType="1"/>
          </p:cNvSpPr>
          <p:nvPr/>
        </p:nvSpPr>
        <p:spPr bwMode="auto">
          <a:xfrm flipH="1" flipV="1">
            <a:off x="2838450" y="6238875"/>
            <a:ext cx="152400" cy="207963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graphicFrame>
        <p:nvGraphicFramePr>
          <p:cNvPr id="12296" name="Object 61"/>
          <p:cNvGraphicFramePr>
            <a:graphicFrameLocks noChangeAspect="1"/>
          </p:cNvGraphicFramePr>
          <p:nvPr/>
        </p:nvGraphicFramePr>
        <p:xfrm>
          <a:off x="3219450" y="5981700"/>
          <a:ext cx="15240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1" name="Equation" r:id="rId10" imgW="139639" imgH="291973" progId="Equation.3">
                  <p:embed/>
                </p:oleObj>
              </mc:Choice>
              <mc:Fallback>
                <p:oleObj name="Equation" r:id="rId10" imgW="139639" imgH="291973" progId="Equation.3">
                  <p:embed/>
                  <p:pic>
                    <p:nvPicPr>
                      <p:cNvPr id="0" name="Picture 2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9450" y="5981700"/>
                        <a:ext cx="152400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53" name="Line 62"/>
          <p:cNvSpPr>
            <a:spLocks noChangeShapeType="1"/>
          </p:cNvSpPr>
          <p:nvPr/>
        </p:nvSpPr>
        <p:spPr bwMode="auto">
          <a:xfrm flipV="1">
            <a:off x="2990850" y="6008688"/>
            <a:ext cx="7620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54" name="Line 63"/>
          <p:cNvSpPr>
            <a:spLocks noChangeShapeType="1"/>
          </p:cNvSpPr>
          <p:nvPr/>
        </p:nvSpPr>
        <p:spPr bwMode="auto">
          <a:xfrm flipH="1" flipV="1">
            <a:off x="3292475" y="6199188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55" name="Line 64"/>
          <p:cNvSpPr>
            <a:spLocks noChangeShapeType="1"/>
          </p:cNvSpPr>
          <p:nvPr/>
        </p:nvSpPr>
        <p:spPr bwMode="auto">
          <a:xfrm flipH="1" flipV="1">
            <a:off x="3140075" y="6210300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graphicFrame>
        <p:nvGraphicFramePr>
          <p:cNvPr id="12297" name="Object 65"/>
          <p:cNvGraphicFramePr>
            <a:graphicFrameLocks noChangeAspect="1"/>
          </p:cNvGraphicFramePr>
          <p:nvPr/>
        </p:nvGraphicFramePr>
        <p:xfrm>
          <a:off x="3314700" y="5962650"/>
          <a:ext cx="15240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2" name="Equation" r:id="rId11" imgW="139639" imgH="291973" progId="Equation.3">
                  <p:embed/>
                </p:oleObj>
              </mc:Choice>
              <mc:Fallback>
                <p:oleObj name="Equation" r:id="rId11" imgW="139639" imgH="291973" progId="Equation.3">
                  <p:embed/>
                  <p:pic>
                    <p:nvPicPr>
                      <p:cNvPr id="0" name="Picture 20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14700" y="5962650"/>
                        <a:ext cx="152400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56" name="Line 66"/>
          <p:cNvSpPr>
            <a:spLocks noChangeShapeType="1"/>
          </p:cNvSpPr>
          <p:nvPr/>
        </p:nvSpPr>
        <p:spPr bwMode="auto">
          <a:xfrm flipH="1" flipV="1">
            <a:off x="3387725" y="6180138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57" name="Line 67"/>
          <p:cNvSpPr>
            <a:spLocks noChangeShapeType="1"/>
          </p:cNvSpPr>
          <p:nvPr/>
        </p:nvSpPr>
        <p:spPr bwMode="auto">
          <a:xfrm flipV="1">
            <a:off x="3695700" y="5942013"/>
            <a:ext cx="152400" cy="2079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58" name="Line 68"/>
          <p:cNvSpPr>
            <a:spLocks noChangeShapeType="1"/>
          </p:cNvSpPr>
          <p:nvPr/>
        </p:nvSpPr>
        <p:spPr bwMode="auto">
          <a:xfrm flipH="1" flipV="1">
            <a:off x="4000500" y="6094413"/>
            <a:ext cx="152400" cy="207962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graphicFrame>
        <p:nvGraphicFramePr>
          <p:cNvPr id="12298" name="Object 69"/>
          <p:cNvGraphicFramePr>
            <a:graphicFrameLocks noChangeAspect="1"/>
          </p:cNvGraphicFramePr>
          <p:nvPr/>
        </p:nvGraphicFramePr>
        <p:xfrm>
          <a:off x="4381500" y="5837238"/>
          <a:ext cx="152400" cy="315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3" name="Equation" r:id="rId12" imgW="139639" imgH="291973" progId="Equation.3">
                  <p:embed/>
                </p:oleObj>
              </mc:Choice>
              <mc:Fallback>
                <p:oleObj name="Equation" r:id="rId12" imgW="139639" imgH="291973" progId="Equation.3">
                  <p:embed/>
                  <p:pic>
                    <p:nvPicPr>
                      <p:cNvPr id="0" name="Picture 2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81500" y="5837238"/>
                        <a:ext cx="152400" cy="315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59" name="Line 70"/>
          <p:cNvSpPr>
            <a:spLocks noChangeShapeType="1"/>
          </p:cNvSpPr>
          <p:nvPr/>
        </p:nvSpPr>
        <p:spPr bwMode="auto">
          <a:xfrm flipV="1">
            <a:off x="4152900" y="5864225"/>
            <a:ext cx="76200" cy="2286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60" name="Line 71"/>
          <p:cNvSpPr>
            <a:spLocks noChangeShapeType="1"/>
          </p:cNvSpPr>
          <p:nvPr/>
        </p:nvSpPr>
        <p:spPr bwMode="auto">
          <a:xfrm flipH="1" flipV="1">
            <a:off x="4454525" y="6054725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61" name="Line 72"/>
          <p:cNvSpPr>
            <a:spLocks noChangeShapeType="1"/>
          </p:cNvSpPr>
          <p:nvPr/>
        </p:nvSpPr>
        <p:spPr bwMode="auto">
          <a:xfrm flipH="1" flipV="1">
            <a:off x="4302125" y="6065838"/>
            <a:ext cx="152400" cy="11430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62" name="Line 73"/>
          <p:cNvSpPr>
            <a:spLocks noChangeShapeType="1"/>
          </p:cNvSpPr>
          <p:nvPr/>
        </p:nvSpPr>
        <p:spPr bwMode="auto">
          <a:xfrm>
            <a:off x="3467100" y="6153150"/>
            <a:ext cx="914400" cy="171450"/>
          </a:xfrm>
          <a:prstGeom prst="line">
            <a:avLst/>
          </a:prstGeom>
          <a:noFill/>
          <a:ln w="9525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63" name="Text Box 74"/>
          <p:cNvSpPr txBox="1">
            <a:spLocks noChangeArrowheads="1"/>
          </p:cNvSpPr>
          <p:nvPr/>
        </p:nvSpPr>
        <p:spPr bwMode="auto">
          <a:xfrm>
            <a:off x="3254375" y="2695575"/>
            <a:ext cx="11731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 sz="1800" i="1">
                <a:latin typeface="Symbol" pitchFamily="18" charset="2"/>
              </a:rPr>
              <a:t>d</a:t>
            </a:r>
            <a:r>
              <a:rPr lang="de-DE" altLang="fr-FR" sz="1800"/>
              <a:t> electron</a:t>
            </a:r>
          </a:p>
        </p:txBody>
      </p:sp>
      <p:sp>
        <p:nvSpPr>
          <p:cNvPr id="12364" name="Line 75"/>
          <p:cNvSpPr>
            <a:spLocks noChangeShapeType="1"/>
          </p:cNvSpPr>
          <p:nvPr/>
        </p:nvSpPr>
        <p:spPr bwMode="auto">
          <a:xfrm>
            <a:off x="7007225" y="2174875"/>
            <a:ext cx="0" cy="1793875"/>
          </a:xfrm>
          <a:prstGeom prst="line">
            <a:avLst/>
          </a:prstGeom>
          <a:noFill/>
          <a:ln w="9525">
            <a:solidFill>
              <a:srgbClr val="FF0066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65" name="Line 76"/>
          <p:cNvSpPr>
            <a:spLocks noChangeShapeType="1"/>
          </p:cNvSpPr>
          <p:nvPr/>
        </p:nvSpPr>
        <p:spPr bwMode="auto">
          <a:xfrm>
            <a:off x="7019925" y="4803775"/>
            <a:ext cx="0" cy="1793875"/>
          </a:xfrm>
          <a:prstGeom prst="line">
            <a:avLst/>
          </a:prstGeom>
          <a:noFill/>
          <a:ln w="9525">
            <a:solidFill>
              <a:srgbClr val="FF0066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12366" name="Text Box 77"/>
          <p:cNvSpPr txBox="1">
            <a:spLocks noChangeArrowheads="1"/>
          </p:cNvSpPr>
          <p:nvPr/>
        </p:nvSpPr>
        <p:spPr bwMode="auto">
          <a:xfrm>
            <a:off x="539750" y="4076700"/>
            <a:ext cx="7272338" cy="346075"/>
          </a:xfrm>
          <a:prstGeom prst="rect">
            <a:avLst/>
          </a:prstGeom>
          <a:noFill/>
          <a:ln w="9525" algn="ctr">
            <a:solidFill>
              <a:srgbClr val="FF00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de-DE" altLang="fr-FR"/>
              <a:t>Example: Si sensor: 300 </a:t>
            </a:r>
            <a:r>
              <a:rPr lang="de-DE" altLang="fr-FR">
                <a:latin typeface="Symbol" pitchFamily="18" charset="2"/>
              </a:rPr>
              <a:t>m</a:t>
            </a:r>
            <a:r>
              <a:rPr lang="de-DE" altLang="fr-FR"/>
              <a:t>m thick.  </a:t>
            </a:r>
            <a:r>
              <a:rPr lang="de-DE" altLang="fr-FR">
                <a:latin typeface="Symbol" pitchFamily="18" charset="2"/>
              </a:rPr>
              <a:t>D</a:t>
            </a:r>
            <a:r>
              <a:rPr lang="de-DE" altLang="fr-FR"/>
              <a:t>E</a:t>
            </a:r>
            <a:r>
              <a:rPr lang="de-DE" altLang="fr-FR" baseline="-25000"/>
              <a:t>most probable </a:t>
            </a:r>
            <a:r>
              <a:rPr lang="de-DE" altLang="fr-FR"/>
              <a:t>~ 82 keV</a:t>
            </a:r>
            <a:r>
              <a:rPr lang="de-DE" altLang="fr-FR" baseline="-25000"/>
              <a:t>         </a:t>
            </a:r>
            <a:r>
              <a:rPr lang="de-DE" altLang="fr-FR">
                <a:latin typeface="Symbol" pitchFamily="18" charset="2"/>
              </a:rPr>
              <a:t>&lt;D</a:t>
            </a:r>
            <a:r>
              <a:rPr lang="de-DE" altLang="fr-FR"/>
              <a:t>E&gt; ~ 115 keV</a:t>
            </a:r>
          </a:p>
        </p:txBody>
      </p:sp>
      <p:sp>
        <p:nvSpPr>
          <p:cNvPr id="12367" name="Line 78"/>
          <p:cNvSpPr>
            <a:spLocks noChangeShapeType="1"/>
          </p:cNvSpPr>
          <p:nvPr/>
        </p:nvSpPr>
        <p:spPr bwMode="auto">
          <a:xfrm>
            <a:off x="6710363" y="2070100"/>
            <a:ext cx="215900" cy="142875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2368" name="Line 79"/>
          <p:cNvSpPr>
            <a:spLocks noChangeShapeType="1"/>
          </p:cNvSpPr>
          <p:nvPr/>
        </p:nvSpPr>
        <p:spPr bwMode="auto">
          <a:xfrm flipH="1">
            <a:off x="7215188" y="2070100"/>
            <a:ext cx="358775" cy="214313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</p:cSld>
  <p:clrMapOvr>
    <a:masterClrMapping/>
  </p:clrMapOvr>
  <p:transition advTm="159092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539750" y="5226050"/>
          <a:ext cx="1368425" cy="579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1" name="Equation" r:id="rId3" imgW="901309" imgH="380835" progId="Equation.3">
                  <p:embed/>
                </p:oleObj>
              </mc:Choice>
              <mc:Fallback>
                <p:oleObj name="Equation" r:id="rId3" imgW="901309" imgH="380835" progId="Equation.3">
                  <p:embed/>
                  <p:pic>
                    <p:nvPicPr>
                      <p:cNvPr id="0" name="Picture 10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5226050"/>
                        <a:ext cx="1368425" cy="579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539750" y="5876925"/>
          <a:ext cx="1223963" cy="620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2" name="Equation" r:id="rId5" imgW="825500" imgH="419100" progId="Equation.3">
                  <p:embed/>
                </p:oleObj>
              </mc:Choice>
              <mc:Fallback>
                <p:oleObj name="Equation" r:id="rId5" imgW="825500" imgH="419100" progId="Equation.3">
                  <p:embed/>
                  <p:pic>
                    <p:nvPicPr>
                      <p:cNvPr id="0" name="Picture 10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5876925"/>
                        <a:ext cx="1223963" cy="620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539750" y="4581525"/>
          <a:ext cx="1511300" cy="547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3" name="Equation" r:id="rId7" imgW="1016000" imgH="368300" progId="Equation.3">
                  <p:embed/>
                </p:oleObj>
              </mc:Choice>
              <mc:Fallback>
                <p:oleObj name="Equation" r:id="rId7" imgW="1016000" imgH="368300" progId="Equation.3">
                  <p:embed/>
                  <p:pic>
                    <p:nvPicPr>
                      <p:cNvPr id="0" name="Picture 10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4581525"/>
                        <a:ext cx="1511300" cy="547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2339975" y="4548188"/>
          <a:ext cx="2376488" cy="557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4" name="Equation" r:id="rId9" imgW="1625600" imgH="381000" progId="Equation.3">
                  <p:embed/>
                </p:oleObj>
              </mc:Choice>
              <mc:Fallback>
                <p:oleObj name="Equation" r:id="rId9" imgW="1625600" imgH="381000" progId="Equation.3">
                  <p:embed/>
                  <p:pic>
                    <p:nvPicPr>
                      <p:cNvPr id="0" name="Picture 1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4548188"/>
                        <a:ext cx="2376488" cy="557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5003800" y="2708275"/>
          <a:ext cx="3790950" cy="362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5" name="Bitmap Image" r:id="rId11" imgW="5133333" imgH="4904762" progId="PBrush">
                  <p:embed/>
                </p:oleObj>
              </mc:Choice>
              <mc:Fallback>
                <p:oleObj name="Bitmap Image" r:id="rId11" imgW="5133333" imgH="4904762" progId="PBrush">
                  <p:embed/>
                  <p:pic>
                    <p:nvPicPr>
                      <p:cNvPr id="0" name="Picture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lum contrast="3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2708275"/>
                        <a:ext cx="3790950" cy="3622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Text Box 7"/>
          <p:cNvSpPr txBox="1">
            <a:spLocks noChangeArrowheads="1"/>
          </p:cNvSpPr>
          <p:nvPr/>
        </p:nvSpPr>
        <p:spPr bwMode="auto">
          <a:xfrm>
            <a:off x="5487988" y="2898775"/>
            <a:ext cx="27511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000">
                <a:solidFill>
                  <a:schemeClr val="tx1"/>
                </a:solidFill>
              </a:rPr>
              <a:t>L. Alexander et al., CLEO III test beam results</a:t>
            </a:r>
          </a:p>
        </p:txBody>
      </p:sp>
      <p:sp>
        <p:nvSpPr>
          <p:cNvPr id="13322" name="Text Box 8"/>
          <p:cNvSpPr txBox="1">
            <a:spLocks noChangeArrowheads="1"/>
          </p:cNvSpPr>
          <p:nvPr/>
        </p:nvSpPr>
        <p:spPr bwMode="auto">
          <a:xfrm>
            <a:off x="6208713" y="6235700"/>
            <a:ext cx="15636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400">
                <a:solidFill>
                  <a:schemeClr val="tx1"/>
                </a:solidFill>
              </a:rPr>
              <a:t>energy loss (keV)</a:t>
            </a:r>
          </a:p>
        </p:txBody>
      </p:sp>
      <p:sp>
        <p:nvSpPr>
          <p:cNvPr id="13323" name="Text Box 9"/>
          <p:cNvSpPr txBox="1">
            <a:spLocks noChangeArrowheads="1"/>
          </p:cNvSpPr>
          <p:nvPr/>
        </p:nvSpPr>
        <p:spPr bwMode="auto">
          <a:xfrm>
            <a:off x="5364163" y="3141663"/>
            <a:ext cx="11033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300 </a:t>
            </a:r>
            <a:r>
              <a:rPr lang="en-US" altLang="fr-FR">
                <a:latin typeface="Symbol" pitchFamily="18" charset="2"/>
              </a:rPr>
              <a:t>m</a:t>
            </a:r>
            <a:r>
              <a:rPr lang="en-US" altLang="fr-FR"/>
              <a:t>m Si</a:t>
            </a:r>
          </a:p>
        </p:txBody>
      </p:sp>
      <p:sp>
        <p:nvSpPr>
          <p:cNvPr id="13324" name="Line 10"/>
          <p:cNvSpPr>
            <a:spLocks noChangeShapeType="1"/>
          </p:cNvSpPr>
          <p:nvPr/>
        </p:nvSpPr>
        <p:spPr bwMode="auto">
          <a:xfrm>
            <a:off x="6545263" y="2420938"/>
            <a:ext cx="0" cy="3541712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25" name="Text Box 11"/>
          <p:cNvSpPr txBox="1">
            <a:spLocks noChangeArrowheads="1"/>
          </p:cNvSpPr>
          <p:nvPr/>
        </p:nvSpPr>
        <p:spPr bwMode="auto">
          <a:xfrm>
            <a:off x="6659563" y="3284538"/>
            <a:ext cx="17272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200">
                <a:solidFill>
                  <a:schemeClr val="tx1"/>
                </a:solidFill>
              </a:rPr>
              <a:t>Includes a Gaussian electronics noise contribution of 2.3 keV</a:t>
            </a:r>
          </a:p>
        </p:txBody>
      </p:sp>
      <p:sp>
        <p:nvSpPr>
          <p:cNvPr id="13326" name="Text Box 12"/>
          <p:cNvSpPr txBox="1">
            <a:spLocks noChangeArrowheads="1"/>
          </p:cNvSpPr>
          <p:nvPr/>
        </p:nvSpPr>
        <p:spPr bwMode="auto">
          <a:xfrm rot="-5400000">
            <a:off x="5884069" y="5106194"/>
            <a:ext cx="15001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400">
                <a:solidFill>
                  <a:srgbClr val="FF0066"/>
                </a:solidFill>
                <a:latin typeface="Symbol" pitchFamily="18" charset="2"/>
              </a:rPr>
              <a:t>D</a:t>
            </a:r>
            <a:r>
              <a:rPr lang="en-US" altLang="fr-FR" sz="1400" i="1">
                <a:solidFill>
                  <a:srgbClr val="FF0066"/>
                </a:solidFill>
                <a:latin typeface="Times New Roman" pitchFamily="18" charset="0"/>
              </a:rPr>
              <a:t>E</a:t>
            </a:r>
            <a:r>
              <a:rPr lang="en-US" altLang="fr-FR" sz="1400" i="1" baseline="-25000">
                <a:solidFill>
                  <a:srgbClr val="FF0066"/>
                </a:solidFill>
                <a:latin typeface="Times New Roman" pitchFamily="18" charset="0"/>
              </a:rPr>
              <a:t>m.p.</a:t>
            </a:r>
            <a:r>
              <a:rPr lang="en-US" altLang="fr-FR" sz="1400">
                <a:solidFill>
                  <a:srgbClr val="FF0066"/>
                </a:solidFill>
              </a:rPr>
              <a:t> ~ 56.5 keV</a:t>
            </a:r>
          </a:p>
        </p:txBody>
      </p:sp>
      <p:graphicFrame>
        <p:nvGraphicFramePr>
          <p:cNvPr id="13319" name="Object 13"/>
          <p:cNvGraphicFramePr>
            <a:graphicFrameLocks noChangeAspect="1"/>
          </p:cNvGraphicFramePr>
          <p:nvPr/>
        </p:nvGraphicFramePr>
        <p:xfrm>
          <a:off x="395288" y="908050"/>
          <a:ext cx="3770312" cy="310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56" name="Chart" r:id="rId13" imgW="5391150" imgH="4438701" progId="Excel.Sheet.8">
                  <p:embed/>
                </p:oleObj>
              </mc:Choice>
              <mc:Fallback>
                <p:oleObj name="Chart" r:id="rId13" imgW="5391150" imgH="4438701" progId="Excel.Sheet.8">
                  <p:embed/>
                  <p:pic>
                    <p:nvPicPr>
                      <p:cNvPr id="0" name="Picture 1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908050"/>
                        <a:ext cx="3770312" cy="3109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7" name="Line 14"/>
          <p:cNvSpPr>
            <a:spLocks noChangeShapeType="1"/>
          </p:cNvSpPr>
          <p:nvPr/>
        </p:nvSpPr>
        <p:spPr bwMode="auto">
          <a:xfrm>
            <a:off x="1577975" y="1484313"/>
            <a:ext cx="0" cy="2014537"/>
          </a:xfrm>
          <a:prstGeom prst="line">
            <a:avLst/>
          </a:prstGeom>
          <a:noFill/>
          <a:ln w="9525">
            <a:solidFill>
              <a:srgbClr val="FF0066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28" name="Text Box 15"/>
          <p:cNvSpPr txBox="1">
            <a:spLocks noChangeArrowheads="1"/>
          </p:cNvSpPr>
          <p:nvPr/>
        </p:nvSpPr>
        <p:spPr bwMode="auto">
          <a:xfrm>
            <a:off x="909638" y="1125538"/>
            <a:ext cx="1193800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200">
                <a:solidFill>
                  <a:srgbClr val="FF0066"/>
                </a:solidFill>
                <a:latin typeface="Symbol" pitchFamily="18" charset="2"/>
              </a:rPr>
              <a:t>D</a:t>
            </a:r>
            <a:r>
              <a:rPr lang="en-US" altLang="fr-FR" sz="1200" i="1">
                <a:solidFill>
                  <a:srgbClr val="FF0066"/>
                </a:solidFill>
                <a:latin typeface="Times New Roman" pitchFamily="18" charset="0"/>
              </a:rPr>
              <a:t>E</a:t>
            </a:r>
            <a:r>
              <a:rPr lang="en-US" altLang="fr-FR" sz="1200" i="1" baseline="-25000">
                <a:solidFill>
                  <a:srgbClr val="FF0066"/>
                </a:solidFill>
                <a:latin typeface="Times New Roman" pitchFamily="18" charset="0"/>
              </a:rPr>
              <a:t>m.p.</a:t>
            </a:r>
            <a:r>
              <a:rPr lang="en-US" altLang="fr-FR" sz="1200">
                <a:solidFill>
                  <a:srgbClr val="FF0066"/>
                </a:solidFill>
              </a:rPr>
              <a:t> ~ 82 keV</a:t>
            </a:r>
          </a:p>
        </p:txBody>
      </p:sp>
      <p:sp>
        <p:nvSpPr>
          <p:cNvPr id="13329" name="Line 16"/>
          <p:cNvSpPr>
            <a:spLocks noChangeShapeType="1"/>
          </p:cNvSpPr>
          <p:nvPr/>
        </p:nvSpPr>
        <p:spPr bwMode="auto">
          <a:xfrm>
            <a:off x="1820863" y="1484313"/>
            <a:ext cx="0" cy="2014537"/>
          </a:xfrm>
          <a:prstGeom prst="line">
            <a:avLst/>
          </a:prstGeom>
          <a:noFill/>
          <a:ln w="9525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30" name="Text Box 17"/>
          <p:cNvSpPr txBox="1">
            <a:spLocks noChangeArrowheads="1"/>
          </p:cNvSpPr>
          <p:nvPr/>
        </p:nvSpPr>
        <p:spPr bwMode="auto">
          <a:xfrm>
            <a:off x="1835150" y="1557338"/>
            <a:ext cx="12906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200">
                <a:latin typeface="Symbol" pitchFamily="18" charset="2"/>
              </a:rPr>
              <a:t>&lt;D</a:t>
            </a:r>
            <a:r>
              <a:rPr lang="en-US" altLang="fr-FR" sz="1200" i="1">
                <a:latin typeface="Times New Roman" pitchFamily="18" charset="0"/>
              </a:rPr>
              <a:t>E&gt;</a:t>
            </a:r>
            <a:r>
              <a:rPr lang="en-US" altLang="fr-FR" sz="1200"/>
              <a:t> ~ 115 keV</a:t>
            </a:r>
          </a:p>
        </p:txBody>
      </p:sp>
      <p:sp>
        <p:nvSpPr>
          <p:cNvPr id="13331" name="Text Box 18"/>
          <p:cNvSpPr txBox="1">
            <a:spLocks noChangeArrowheads="1"/>
          </p:cNvSpPr>
          <p:nvPr/>
        </p:nvSpPr>
        <p:spPr bwMode="auto">
          <a:xfrm>
            <a:off x="3113088" y="908050"/>
            <a:ext cx="9874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400"/>
              <a:t>300 </a:t>
            </a:r>
            <a:r>
              <a:rPr lang="en-US" altLang="fr-FR" sz="1400">
                <a:latin typeface="Symbol" pitchFamily="18" charset="2"/>
              </a:rPr>
              <a:t>m</a:t>
            </a:r>
            <a:r>
              <a:rPr lang="en-US" altLang="fr-FR" sz="1400"/>
              <a:t>m Si</a:t>
            </a:r>
          </a:p>
        </p:txBody>
      </p:sp>
      <p:sp>
        <p:nvSpPr>
          <p:cNvPr id="13332" name="Text Box 19"/>
          <p:cNvSpPr txBox="1">
            <a:spLocks noChangeArrowheads="1"/>
          </p:cNvSpPr>
          <p:nvPr/>
        </p:nvSpPr>
        <p:spPr bwMode="auto">
          <a:xfrm>
            <a:off x="395288" y="4149725"/>
            <a:ext cx="33575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Landau’s theory </a:t>
            </a:r>
            <a:r>
              <a:rPr lang="en-US" altLang="fr-FR" sz="1000">
                <a:solidFill>
                  <a:schemeClr val="tx1"/>
                </a:solidFill>
              </a:rPr>
              <a:t>J. Phys (USSR) 8, 201 (1944)</a:t>
            </a:r>
          </a:p>
        </p:txBody>
      </p:sp>
      <p:sp>
        <p:nvSpPr>
          <p:cNvPr id="13333" name="Text Box 20"/>
          <p:cNvSpPr txBox="1">
            <a:spLocks noChangeArrowheads="1"/>
          </p:cNvSpPr>
          <p:nvPr/>
        </p:nvSpPr>
        <p:spPr bwMode="auto">
          <a:xfrm>
            <a:off x="2124075" y="5805488"/>
            <a:ext cx="26431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i="1">
                <a:solidFill>
                  <a:schemeClr val="tx1"/>
                </a:solidFill>
                <a:latin typeface="Times New Roman" pitchFamily="18" charset="0"/>
              </a:rPr>
              <a:t>x </a:t>
            </a:r>
            <a:r>
              <a:rPr lang="en-US" altLang="fr-FR">
                <a:solidFill>
                  <a:schemeClr val="tx1"/>
                </a:solidFill>
              </a:rPr>
              <a:t>(300 </a:t>
            </a:r>
            <a:r>
              <a:rPr lang="en-US" altLang="fr-FR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en-US" altLang="fr-FR">
                <a:solidFill>
                  <a:schemeClr val="tx1"/>
                </a:solidFill>
              </a:rPr>
              <a:t>m Si)  = 69 mg/cm</a:t>
            </a:r>
            <a:r>
              <a:rPr lang="en-US" altLang="fr-FR" baseline="3000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3334" name="Line 21"/>
          <p:cNvSpPr>
            <a:spLocks noChangeShapeType="1"/>
          </p:cNvSpPr>
          <p:nvPr/>
        </p:nvSpPr>
        <p:spPr bwMode="auto">
          <a:xfrm flipV="1">
            <a:off x="1763713" y="6021388"/>
            <a:ext cx="431800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35" name="Freeform 22"/>
          <p:cNvSpPr>
            <a:spLocks/>
          </p:cNvSpPr>
          <p:nvPr/>
        </p:nvSpPr>
        <p:spPr bwMode="auto">
          <a:xfrm>
            <a:off x="238125" y="2428875"/>
            <a:ext cx="285750" cy="2457450"/>
          </a:xfrm>
          <a:custGeom>
            <a:avLst/>
            <a:gdLst>
              <a:gd name="T0" fmla="*/ 453628170 w 180"/>
              <a:gd name="T1" fmla="*/ 2147483647 h 1548"/>
              <a:gd name="T2" fmla="*/ 0 w 180"/>
              <a:gd name="T3" fmla="*/ 2147483647 h 1548"/>
              <a:gd name="T4" fmla="*/ 30241877 w 180"/>
              <a:gd name="T5" fmla="*/ 544353777 h 1548"/>
              <a:gd name="T6" fmla="*/ 347781544 w 180"/>
              <a:gd name="T7" fmla="*/ 0 h 1548"/>
              <a:gd name="T8" fmla="*/ 0 60000 65536"/>
              <a:gd name="T9" fmla="*/ 0 60000 65536"/>
              <a:gd name="T10" fmla="*/ 0 60000 65536"/>
              <a:gd name="T11" fmla="*/ 0 60000 65536"/>
              <a:gd name="T12" fmla="*/ 0 w 180"/>
              <a:gd name="T13" fmla="*/ 0 h 1548"/>
              <a:gd name="T14" fmla="*/ 180 w 180"/>
              <a:gd name="T15" fmla="*/ 1548 h 154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80" h="1548">
                <a:moveTo>
                  <a:pt x="180" y="1548"/>
                </a:moveTo>
                <a:lnTo>
                  <a:pt x="0" y="1308"/>
                </a:lnTo>
                <a:lnTo>
                  <a:pt x="12" y="216"/>
                </a:lnTo>
                <a:lnTo>
                  <a:pt x="138" y="0"/>
                </a:lnTo>
              </a:path>
            </a:pathLst>
          </a:custGeom>
          <a:noFill/>
          <a:ln w="28575" cap="flat" cmpd="sng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336" name="Text Box 23"/>
          <p:cNvSpPr txBox="1">
            <a:spLocks noChangeArrowheads="1"/>
          </p:cNvSpPr>
          <p:nvPr/>
        </p:nvSpPr>
        <p:spPr bwMode="auto">
          <a:xfrm>
            <a:off x="2105025" y="879475"/>
            <a:ext cx="9525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“Theory”</a:t>
            </a:r>
          </a:p>
        </p:txBody>
      </p:sp>
      <p:sp>
        <p:nvSpPr>
          <p:cNvPr id="13337" name="Text Box 24"/>
          <p:cNvSpPr txBox="1">
            <a:spLocks noChangeArrowheads="1"/>
          </p:cNvSpPr>
          <p:nvPr/>
        </p:nvSpPr>
        <p:spPr bwMode="auto">
          <a:xfrm>
            <a:off x="2051050" y="2420938"/>
            <a:ext cx="906463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200">
                <a:solidFill>
                  <a:schemeClr val="tx1"/>
                </a:solidFill>
                <a:sym typeface="Symbol" pitchFamily="18" charset="2"/>
              </a:rPr>
              <a:t> = 26 keV</a:t>
            </a:r>
          </a:p>
        </p:txBody>
      </p:sp>
      <p:sp>
        <p:nvSpPr>
          <p:cNvPr id="13338" name="Rectangle 25"/>
          <p:cNvSpPr>
            <a:spLocks noChangeArrowheads="1"/>
          </p:cNvSpPr>
          <p:nvPr/>
        </p:nvSpPr>
        <p:spPr bwMode="auto">
          <a:xfrm>
            <a:off x="900113" y="260350"/>
            <a:ext cx="43545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2400"/>
              <a:t>Interaction of charged particles</a:t>
            </a:r>
            <a:endParaRPr lang="en-US" altLang="fr-FR" sz="3600"/>
          </a:p>
        </p:txBody>
      </p:sp>
      <p:sp>
        <p:nvSpPr>
          <p:cNvPr id="13339" name="Text Box 26"/>
          <p:cNvSpPr txBox="1">
            <a:spLocks noChangeArrowheads="1"/>
          </p:cNvSpPr>
          <p:nvPr/>
        </p:nvSpPr>
        <p:spPr bwMode="auto">
          <a:xfrm>
            <a:off x="5795963" y="1916113"/>
            <a:ext cx="15843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fr-FR" sz="1400">
                <a:solidFill>
                  <a:srgbClr val="FF0066"/>
                </a:solidFill>
              </a:rPr>
              <a:t>charge collection is  not 100%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</p:cSld>
  <p:clrMapOvr>
    <a:masterClrMapping/>
  </p:clrMapOvr>
  <p:transition advTm="59157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Rectangle 6"/>
          <p:cNvSpPr>
            <a:spLocks noChangeArrowheads="1"/>
          </p:cNvSpPr>
          <p:nvPr/>
        </p:nvSpPr>
        <p:spPr bwMode="auto">
          <a:xfrm>
            <a:off x="900113" y="188913"/>
            <a:ext cx="5976937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AU" altLang="fr-FR" sz="1800" dirty="0">
                <a:cs typeface="Times New Roman" pitchFamily="18" charset="0"/>
              </a:rPr>
              <a:t>… more </a:t>
            </a:r>
            <a:r>
              <a:rPr lang="en-AU" altLang="fr-FR" sz="1800" dirty="0"/>
              <a:t>interactions of charged particles</a:t>
            </a:r>
            <a:endParaRPr lang="en-US" altLang="fr-FR" sz="1800" dirty="0"/>
          </a:p>
        </p:txBody>
      </p:sp>
      <p:graphicFrame>
        <p:nvGraphicFramePr>
          <p:cNvPr id="1433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45329633"/>
              </p:ext>
            </p:extLst>
          </p:nvPr>
        </p:nvGraphicFramePr>
        <p:xfrm>
          <a:off x="293688" y="2996952"/>
          <a:ext cx="4783137" cy="3451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4" name="Designer Drawing" r:id="rId3" imgW="5743575" imgH="4143375" progId="">
                  <p:embed/>
                </p:oleObj>
              </mc:Choice>
              <mc:Fallback>
                <p:oleObj name="Designer Drawing" r:id="rId3" imgW="5743575" imgH="4143375" progId="">
                  <p:embed/>
                  <p:pic>
                    <p:nvPicPr>
                      <p:cNvPr id="0" name="Picture 1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688" y="2996952"/>
                        <a:ext cx="4783137" cy="3451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7" name="Text Box 8"/>
          <p:cNvSpPr txBox="1">
            <a:spLocks noChangeArrowheads="1"/>
          </p:cNvSpPr>
          <p:nvPr/>
        </p:nvSpPr>
        <p:spPr bwMode="auto">
          <a:xfrm>
            <a:off x="3636963" y="3109664"/>
            <a:ext cx="1181100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US" altLang="fr-FR" sz="1200"/>
              <a:t>schematically !</a:t>
            </a:r>
          </a:p>
        </p:txBody>
      </p:sp>
      <p:sp>
        <p:nvSpPr>
          <p:cNvPr id="14348" name="Rectangle 9"/>
          <p:cNvSpPr>
            <a:spLocks noChangeArrowheads="1"/>
          </p:cNvSpPr>
          <p:nvPr/>
        </p:nvSpPr>
        <p:spPr bwMode="auto">
          <a:xfrm>
            <a:off x="377825" y="1287479"/>
            <a:ext cx="61214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 dirty="0"/>
              <a:t>A photon in a medium has to follow the dispersion relation </a:t>
            </a:r>
          </a:p>
          <a:p>
            <a:pPr algn="l">
              <a:spcBef>
                <a:spcPct val="0"/>
              </a:spcBef>
              <a:buFontTx/>
              <a:buNone/>
            </a:pPr>
            <a:endParaRPr lang="en-US" altLang="fr-FR" dirty="0"/>
          </a:p>
          <a:p>
            <a:pPr algn="l">
              <a:spcBef>
                <a:spcPct val="0"/>
              </a:spcBef>
              <a:buFontTx/>
              <a:buNone/>
            </a:pPr>
            <a:endParaRPr lang="en-US" altLang="fr-FR" dirty="0"/>
          </a:p>
          <a:p>
            <a:pPr algn="l">
              <a:spcBef>
                <a:spcPct val="0"/>
              </a:spcBef>
              <a:buFontTx/>
              <a:buNone/>
            </a:pPr>
            <a:endParaRPr lang="en-US" altLang="fr-FR" dirty="0"/>
          </a:p>
          <a:p>
            <a:pPr algn="l">
              <a:spcBef>
                <a:spcPct val="0"/>
              </a:spcBef>
            </a:pPr>
            <a:endParaRPr lang="en-US" altLang="fr-FR" dirty="0"/>
          </a:p>
        </p:txBody>
      </p:sp>
      <p:graphicFrame>
        <p:nvGraphicFramePr>
          <p:cNvPr id="14339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3799206"/>
              </p:ext>
            </p:extLst>
          </p:nvPr>
        </p:nvGraphicFramePr>
        <p:xfrm>
          <a:off x="515022" y="1646806"/>
          <a:ext cx="4540250" cy="58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5" name="Equation" r:id="rId5" imgW="3251200" imgH="419100" progId="Equation.3">
                  <p:embed/>
                </p:oleObj>
              </mc:Choice>
              <mc:Fallback>
                <p:oleObj name="Equation" r:id="rId5" imgW="3251200" imgH="419100" progId="Equation.3">
                  <p:embed/>
                  <p:pic>
                    <p:nvPicPr>
                      <p:cNvPr id="0" name="Picture 1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022" y="1646806"/>
                        <a:ext cx="4540250" cy="5857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8936393"/>
              </p:ext>
            </p:extLst>
          </p:nvPr>
        </p:nvGraphicFramePr>
        <p:xfrm>
          <a:off x="5380831" y="3123708"/>
          <a:ext cx="2992438" cy="1077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6" name="Equation" r:id="rId7" imgW="1892300" imgH="685800" progId="Equation.3">
                  <p:embed/>
                </p:oleObj>
              </mc:Choice>
              <mc:Fallback>
                <p:oleObj name="Equation" r:id="rId7" imgW="1892300" imgH="685800" progId="Equation.3">
                  <p:embed/>
                  <p:pic>
                    <p:nvPicPr>
                      <p:cNvPr id="0" name="Picture 1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80831" y="3123708"/>
                        <a:ext cx="2992438" cy="1077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9" name="Text Box 12"/>
          <p:cNvSpPr txBox="1">
            <a:spLocks noChangeArrowheads="1"/>
          </p:cNvSpPr>
          <p:nvPr/>
        </p:nvSpPr>
        <p:spPr bwMode="auto">
          <a:xfrm>
            <a:off x="5272088" y="4394558"/>
            <a:ext cx="295275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en-US" altLang="fr-FR" dirty="0">
                <a:sym typeface="Symbol" pitchFamily="18" charset="2"/>
              </a:rPr>
              <a:t>Emission of </a:t>
            </a:r>
            <a:r>
              <a:rPr lang="en-US" altLang="fr-FR" dirty="0"/>
              <a:t> photons if </a:t>
            </a:r>
          </a:p>
        </p:txBody>
      </p:sp>
      <p:graphicFrame>
        <p:nvGraphicFramePr>
          <p:cNvPr id="1434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1342766"/>
              </p:ext>
            </p:extLst>
          </p:nvPr>
        </p:nvGraphicFramePr>
        <p:xfrm>
          <a:off x="6995745" y="4849636"/>
          <a:ext cx="623888" cy="260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7" name="Equation" r:id="rId9" imgW="837720" imgH="342720" progId="Equation.3">
                  <p:embed/>
                </p:oleObj>
              </mc:Choice>
              <mc:Fallback>
                <p:oleObj name="Equation" r:id="rId9" imgW="837720" imgH="342720" progId="Equation.3">
                  <p:embed/>
                  <p:pic>
                    <p:nvPicPr>
                      <p:cNvPr id="0" name="Picture 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5745" y="4849636"/>
                        <a:ext cx="623888" cy="2603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395288" y="889385"/>
            <a:ext cx="5608637" cy="31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dirty="0"/>
              <a:t>In addition to ionisation there are other ways of energy loss !</a:t>
            </a:r>
          </a:p>
        </p:txBody>
      </p:sp>
      <p:sp>
        <p:nvSpPr>
          <p:cNvPr id="14351" name="Oval 16"/>
          <p:cNvSpPr>
            <a:spLocks noChangeArrowheads="1"/>
          </p:cNvSpPr>
          <p:nvPr/>
        </p:nvSpPr>
        <p:spPr bwMode="auto">
          <a:xfrm>
            <a:off x="7677150" y="2066925"/>
            <a:ext cx="434975" cy="434975"/>
          </a:xfrm>
          <a:prstGeom prst="ellipse">
            <a:avLst/>
          </a:prstGeom>
          <a:solidFill>
            <a:srgbClr val="FFFF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fr-FR"/>
          </a:p>
        </p:txBody>
      </p:sp>
      <p:sp>
        <p:nvSpPr>
          <p:cNvPr id="14352" name="Freeform 17"/>
          <p:cNvSpPr>
            <a:spLocks/>
          </p:cNvSpPr>
          <p:nvPr/>
        </p:nvSpPr>
        <p:spPr bwMode="auto">
          <a:xfrm>
            <a:off x="6227763" y="1304925"/>
            <a:ext cx="2317750" cy="114300"/>
          </a:xfrm>
          <a:custGeom>
            <a:avLst/>
            <a:gdLst>
              <a:gd name="T0" fmla="*/ 0 w 1460"/>
              <a:gd name="T1" fmla="*/ 114300 h 72"/>
              <a:gd name="T2" fmla="*/ 1133475 w 1460"/>
              <a:gd name="T3" fmla="*/ 114300 h 72"/>
              <a:gd name="T4" fmla="*/ 2317750 w 1460"/>
              <a:gd name="T5" fmla="*/ 12700 h 72"/>
              <a:gd name="T6" fmla="*/ 2317750 w 1460"/>
              <a:gd name="T7" fmla="*/ 0 h 72"/>
              <a:gd name="T8" fmla="*/ 1133475 w 1460"/>
              <a:gd name="T9" fmla="*/ 101600 h 72"/>
              <a:gd name="T10" fmla="*/ 0 w 1460"/>
              <a:gd name="T11" fmla="*/ 101600 h 72"/>
              <a:gd name="T12" fmla="*/ 0 w 1460"/>
              <a:gd name="T13" fmla="*/ 114300 h 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60"/>
              <a:gd name="T22" fmla="*/ 0 h 72"/>
              <a:gd name="T23" fmla="*/ 1460 w 1460"/>
              <a:gd name="T24" fmla="*/ 72 h 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60" h="72">
                <a:moveTo>
                  <a:pt x="0" y="72"/>
                </a:moveTo>
                <a:lnTo>
                  <a:pt x="714" y="72"/>
                </a:lnTo>
                <a:lnTo>
                  <a:pt x="1460" y="8"/>
                </a:lnTo>
                <a:lnTo>
                  <a:pt x="1460" y="0"/>
                </a:lnTo>
                <a:lnTo>
                  <a:pt x="714" y="64"/>
                </a:lnTo>
                <a:lnTo>
                  <a:pt x="0" y="64"/>
                </a:lnTo>
                <a:lnTo>
                  <a:pt x="0" y="7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353" name="Freeform 18"/>
          <p:cNvSpPr>
            <a:spLocks/>
          </p:cNvSpPr>
          <p:nvPr/>
        </p:nvSpPr>
        <p:spPr bwMode="auto">
          <a:xfrm>
            <a:off x="8491538" y="1290638"/>
            <a:ext cx="53975" cy="52387"/>
          </a:xfrm>
          <a:custGeom>
            <a:avLst/>
            <a:gdLst>
              <a:gd name="T0" fmla="*/ 0 w 34"/>
              <a:gd name="T1" fmla="*/ 0 h 33"/>
              <a:gd name="T2" fmla="*/ 53975 w 34"/>
              <a:gd name="T3" fmla="*/ 20637 h 33"/>
              <a:gd name="T4" fmla="*/ 4762 w 34"/>
              <a:gd name="T5" fmla="*/ 52387 h 33"/>
              <a:gd name="T6" fmla="*/ 28575 w 34"/>
              <a:gd name="T7" fmla="*/ 23812 h 33"/>
              <a:gd name="T8" fmla="*/ 0 w 34"/>
              <a:gd name="T9" fmla="*/ 0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33"/>
              <a:gd name="T17" fmla="*/ 34 w 34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33">
                <a:moveTo>
                  <a:pt x="0" y="0"/>
                </a:moveTo>
                <a:lnTo>
                  <a:pt x="34" y="13"/>
                </a:lnTo>
                <a:lnTo>
                  <a:pt x="3" y="33"/>
                </a:lnTo>
                <a:lnTo>
                  <a:pt x="18" y="15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354" name="Freeform 19"/>
          <p:cNvSpPr>
            <a:spLocks/>
          </p:cNvSpPr>
          <p:nvPr/>
        </p:nvSpPr>
        <p:spPr bwMode="auto">
          <a:xfrm>
            <a:off x="8456613" y="1270000"/>
            <a:ext cx="101600" cy="98425"/>
          </a:xfrm>
          <a:custGeom>
            <a:avLst/>
            <a:gdLst>
              <a:gd name="T0" fmla="*/ 39687 w 64"/>
              <a:gd name="T1" fmla="*/ 17463 h 62"/>
              <a:gd name="T2" fmla="*/ 33337 w 64"/>
              <a:gd name="T3" fmla="*/ 26988 h 62"/>
              <a:gd name="T4" fmla="*/ 87312 w 64"/>
              <a:gd name="T5" fmla="*/ 47625 h 62"/>
              <a:gd name="T6" fmla="*/ 85725 w 64"/>
              <a:gd name="T7" fmla="*/ 34925 h 62"/>
              <a:gd name="T8" fmla="*/ 34925 w 64"/>
              <a:gd name="T9" fmla="*/ 66675 h 62"/>
              <a:gd name="T10" fmla="*/ 42862 w 64"/>
              <a:gd name="T11" fmla="*/ 77788 h 62"/>
              <a:gd name="T12" fmla="*/ 73025 w 64"/>
              <a:gd name="T13" fmla="*/ 44450 h 62"/>
              <a:gd name="T14" fmla="*/ 39687 w 64"/>
              <a:gd name="T15" fmla="*/ 17463 h 62"/>
              <a:gd name="T16" fmla="*/ 0 w 64"/>
              <a:gd name="T17" fmla="*/ 0 h 62"/>
              <a:gd name="T18" fmla="*/ 60325 w 64"/>
              <a:gd name="T19" fmla="*/ 47625 h 62"/>
              <a:gd name="T20" fmla="*/ 60325 w 64"/>
              <a:gd name="T21" fmla="*/ 39688 h 62"/>
              <a:gd name="T22" fmla="*/ 9525 w 64"/>
              <a:gd name="T23" fmla="*/ 98425 h 62"/>
              <a:gd name="T24" fmla="*/ 101600 w 64"/>
              <a:gd name="T25" fmla="*/ 39688 h 62"/>
              <a:gd name="T26" fmla="*/ 0 w 64"/>
              <a:gd name="T27" fmla="*/ 0 h 62"/>
              <a:gd name="T28" fmla="*/ 39687 w 64"/>
              <a:gd name="T29" fmla="*/ 17463 h 6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64"/>
              <a:gd name="T46" fmla="*/ 0 h 62"/>
              <a:gd name="T47" fmla="*/ 64 w 64"/>
              <a:gd name="T48" fmla="*/ 62 h 6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64" h="62">
                <a:moveTo>
                  <a:pt x="25" y="11"/>
                </a:moveTo>
                <a:lnTo>
                  <a:pt x="21" y="17"/>
                </a:lnTo>
                <a:lnTo>
                  <a:pt x="55" y="30"/>
                </a:lnTo>
                <a:lnTo>
                  <a:pt x="54" y="22"/>
                </a:lnTo>
                <a:lnTo>
                  <a:pt x="22" y="42"/>
                </a:lnTo>
                <a:lnTo>
                  <a:pt x="27" y="49"/>
                </a:lnTo>
                <a:lnTo>
                  <a:pt x="46" y="28"/>
                </a:lnTo>
                <a:lnTo>
                  <a:pt x="25" y="11"/>
                </a:lnTo>
                <a:lnTo>
                  <a:pt x="0" y="0"/>
                </a:lnTo>
                <a:lnTo>
                  <a:pt x="38" y="30"/>
                </a:lnTo>
                <a:lnTo>
                  <a:pt x="38" y="25"/>
                </a:lnTo>
                <a:lnTo>
                  <a:pt x="6" y="62"/>
                </a:lnTo>
                <a:lnTo>
                  <a:pt x="64" y="25"/>
                </a:lnTo>
                <a:lnTo>
                  <a:pt x="0" y="0"/>
                </a:lnTo>
                <a:lnTo>
                  <a:pt x="25" y="1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355" name="Freeform 20"/>
          <p:cNvSpPr>
            <a:spLocks/>
          </p:cNvSpPr>
          <p:nvPr/>
        </p:nvSpPr>
        <p:spPr bwMode="auto">
          <a:xfrm>
            <a:off x="7370763" y="1403350"/>
            <a:ext cx="417512" cy="682625"/>
          </a:xfrm>
          <a:custGeom>
            <a:avLst/>
            <a:gdLst>
              <a:gd name="T0" fmla="*/ 42862 w 263"/>
              <a:gd name="T1" fmla="*/ 19050 h 430"/>
              <a:gd name="T2" fmla="*/ 82550 w 263"/>
              <a:gd name="T3" fmla="*/ 33338 h 430"/>
              <a:gd name="T4" fmla="*/ 96837 w 263"/>
              <a:gd name="T5" fmla="*/ 52388 h 430"/>
              <a:gd name="T6" fmla="*/ 90487 w 263"/>
              <a:gd name="T7" fmla="*/ 84138 h 430"/>
              <a:gd name="T8" fmla="*/ 76200 w 263"/>
              <a:gd name="T9" fmla="*/ 111125 h 430"/>
              <a:gd name="T10" fmla="*/ 79375 w 263"/>
              <a:gd name="T11" fmla="*/ 149225 h 430"/>
              <a:gd name="T12" fmla="*/ 95250 w 263"/>
              <a:gd name="T13" fmla="*/ 165100 h 430"/>
              <a:gd name="T14" fmla="*/ 152400 w 263"/>
              <a:gd name="T15" fmla="*/ 174625 h 430"/>
              <a:gd name="T16" fmla="*/ 185737 w 263"/>
              <a:gd name="T17" fmla="*/ 195262 h 430"/>
              <a:gd name="T18" fmla="*/ 187325 w 263"/>
              <a:gd name="T19" fmla="*/ 227013 h 430"/>
              <a:gd name="T20" fmla="*/ 168275 w 263"/>
              <a:gd name="T21" fmla="*/ 261938 h 430"/>
              <a:gd name="T22" fmla="*/ 168275 w 263"/>
              <a:gd name="T23" fmla="*/ 306388 h 430"/>
              <a:gd name="T24" fmla="*/ 187325 w 263"/>
              <a:gd name="T25" fmla="*/ 320675 h 430"/>
              <a:gd name="T26" fmla="*/ 268287 w 263"/>
              <a:gd name="T27" fmla="*/ 330200 h 430"/>
              <a:gd name="T28" fmla="*/ 279400 w 263"/>
              <a:gd name="T29" fmla="*/ 346075 h 430"/>
              <a:gd name="T30" fmla="*/ 271462 w 263"/>
              <a:gd name="T31" fmla="*/ 388937 h 430"/>
              <a:gd name="T32" fmla="*/ 260350 w 263"/>
              <a:gd name="T33" fmla="*/ 438150 h 430"/>
              <a:gd name="T34" fmla="*/ 274637 w 263"/>
              <a:gd name="T35" fmla="*/ 460375 h 430"/>
              <a:gd name="T36" fmla="*/ 314325 w 263"/>
              <a:gd name="T37" fmla="*/ 471488 h 430"/>
              <a:gd name="T38" fmla="*/ 361949 w 263"/>
              <a:gd name="T39" fmla="*/ 481013 h 430"/>
              <a:gd name="T40" fmla="*/ 371474 w 263"/>
              <a:gd name="T41" fmla="*/ 493713 h 430"/>
              <a:gd name="T42" fmla="*/ 360362 w 263"/>
              <a:gd name="T43" fmla="*/ 525463 h 430"/>
              <a:gd name="T44" fmla="*/ 347662 w 263"/>
              <a:gd name="T45" fmla="*/ 554038 h 430"/>
              <a:gd name="T46" fmla="*/ 354012 w 263"/>
              <a:gd name="T47" fmla="*/ 598488 h 430"/>
              <a:gd name="T48" fmla="*/ 380999 w 263"/>
              <a:gd name="T49" fmla="*/ 639763 h 430"/>
              <a:gd name="T50" fmla="*/ 395287 w 263"/>
              <a:gd name="T51" fmla="*/ 665163 h 430"/>
              <a:gd name="T52" fmla="*/ 412750 w 263"/>
              <a:gd name="T53" fmla="*/ 682625 h 430"/>
              <a:gd name="T54" fmla="*/ 412750 w 263"/>
              <a:gd name="T55" fmla="*/ 665163 h 430"/>
              <a:gd name="T56" fmla="*/ 393699 w 263"/>
              <a:gd name="T57" fmla="*/ 639763 h 430"/>
              <a:gd name="T58" fmla="*/ 366712 w 263"/>
              <a:gd name="T59" fmla="*/ 593725 h 430"/>
              <a:gd name="T60" fmla="*/ 358775 w 263"/>
              <a:gd name="T61" fmla="*/ 577850 h 430"/>
              <a:gd name="T62" fmla="*/ 368299 w 263"/>
              <a:gd name="T63" fmla="*/ 538163 h 430"/>
              <a:gd name="T64" fmla="*/ 380999 w 263"/>
              <a:gd name="T65" fmla="*/ 511175 h 430"/>
              <a:gd name="T66" fmla="*/ 377824 w 263"/>
              <a:gd name="T67" fmla="*/ 479425 h 430"/>
              <a:gd name="T68" fmla="*/ 354012 w 263"/>
              <a:gd name="T69" fmla="*/ 461963 h 430"/>
              <a:gd name="T70" fmla="*/ 293687 w 263"/>
              <a:gd name="T71" fmla="*/ 455613 h 430"/>
              <a:gd name="T72" fmla="*/ 277812 w 263"/>
              <a:gd name="T73" fmla="*/ 444500 h 430"/>
              <a:gd name="T74" fmla="*/ 273050 w 263"/>
              <a:gd name="T75" fmla="*/ 420688 h 430"/>
              <a:gd name="T76" fmla="*/ 285750 w 263"/>
              <a:gd name="T77" fmla="*/ 385762 h 430"/>
              <a:gd name="T78" fmla="*/ 287337 w 263"/>
              <a:gd name="T79" fmla="*/ 333375 h 430"/>
              <a:gd name="T80" fmla="*/ 266700 w 263"/>
              <a:gd name="T81" fmla="*/ 315913 h 430"/>
              <a:gd name="T82" fmla="*/ 185737 w 263"/>
              <a:gd name="T83" fmla="*/ 307975 h 430"/>
              <a:gd name="T84" fmla="*/ 176212 w 263"/>
              <a:gd name="T85" fmla="*/ 290513 h 430"/>
              <a:gd name="T86" fmla="*/ 182562 w 263"/>
              <a:gd name="T87" fmla="*/ 257175 h 430"/>
              <a:gd name="T88" fmla="*/ 200025 w 263"/>
              <a:gd name="T89" fmla="*/ 223838 h 430"/>
              <a:gd name="T90" fmla="*/ 198437 w 263"/>
              <a:gd name="T91" fmla="*/ 188912 h 430"/>
              <a:gd name="T92" fmla="*/ 160337 w 263"/>
              <a:gd name="T93" fmla="*/ 163513 h 430"/>
              <a:gd name="T94" fmla="*/ 103187 w 263"/>
              <a:gd name="T95" fmla="*/ 152400 h 430"/>
              <a:gd name="T96" fmla="*/ 90487 w 263"/>
              <a:gd name="T97" fmla="*/ 144463 h 430"/>
              <a:gd name="T98" fmla="*/ 88900 w 263"/>
              <a:gd name="T99" fmla="*/ 115888 h 430"/>
              <a:gd name="T100" fmla="*/ 101600 w 263"/>
              <a:gd name="T101" fmla="*/ 88900 h 430"/>
              <a:gd name="T102" fmla="*/ 109537 w 263"/>
              <a:gd name="T103" fmla="*/ 49212 h 430"/>
              <a:gd name="T104" fmla="*/ 96837 w 263"/>
              <a:gd name="T105" fmla="*/ 31750 h 430"/>
              <a:gd name="T106" fmla="*/ 53975 w 263"/>
              <a:gd name="T107" fmla="*/ 9525 h 430"/>
              <a:gd name="T108" fmla="*/ 15875 w 263"/>
              <a:gd name="T109" fmla="*/ 0 h 43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63"/>
              <a:gd name="T166" fmla="*/ 0 h 430"/>
              <a:gd name="T167" fmla="*/ 263 w 263"/>
              <a:gd name="T168" fmla="*/ 430 h 43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63" h="430">
                <a:moveTo>
                  <a:pt x="0" y="8"/>
                </a:moveTo>
                <a:lnTo>
                  <a:pt x="7" y="8"/>
                </a:lnTo>
                <a:lnTo>
                  <a:pt x="10" y="10"/>
                </a:lnTo>
                <a:lnTo>
                  <a:pt x="15" y="10"/>
                </a:lnTo>
                <a:lnTo>
                  <a:pt x="18" y="11"/>
                </a:lnTo>
                <a:lnTo>
                  <a:pt x="23" y="11"/>
                </a:lnTo>
                <a:lnTo>
                  <a:pt x="27" y="12"/>
                </a:lnTo>
                <a:lnTo>
                  <a:pt x="28" y="12"/>
                </a:lnTo>
                <a:lnTo>
                  <a:pt x="31" y="13"/>
                </a:lnTo>
                <a:lnTo>
                  <a:pt x="34" y="13"/>
                </a:lnTo>
                <a:lnTo>
                  <a:pt x="39" y="16"/>
                </a:lnTo>
                <a:lnTo>
                  <a:pt x="42" y="16"/>
                </a:lnTo>
                <a:lnTo>
                  <a:pt x="51" y="20"/>
                </a:lnTo>
                <a:lnTo>
                  <a:pt x="52" y="21"/>
                </a:lnTo>
                <a:lnTo>
                  <a:pt x="55" y="23"/>
                </a:lnTo>
                <a:lnTo>
                  <a:pt x="56" y="25"/>
                </a:lnTo>
                <a:lnTo>
                  <a:pt x="59" y="27"/>
                </a:lnTo>
                <a:lnTo>
                  <a:pt x="60" y="28"/>
                </a:lnTo>
                <a:lnTo>
                  <a:pt x="60" y="31"/>
                </a:lnTo>
                <a:lnTo>
                  <a:pt x="61" y="31"/>
                </a:lnTo>
                <a:lnTo>
                  <a:pt x="61" y="33"/>
                </a:lnTo>
                <a:lnTo>
                  <a:pt x="63" y="35"/>
                </a:lnTo>
                <a:lnTo>
                  <a:pt x="63" y="41"/>
                </a:lnTo>
                <a:lnTo>
                  <a:pt x="61" y="42"/>
                </a:lnTo>
                <a:lnTo>
                  <a:pt x="61" y="45"/>
                </a:lnTo>
                <a:lnTo>
                  <a:pt x="59" y="49"/>
                </a:lnTo>
                <a:lnTo>
                  <a:pt x="59" y="50"/>
                </a:lnTo>
                <a:lnTo>
                  <a:pt x="57" y="53"/>
                </a:lnTo>
                <a:lnTo>
                  <a:pt x="56" y="54"/>
                </a:lnTo>
                <a:lnTo>
                  <a:pt x="53" y="58"/>
                </a:lnTo>
                <a:lnTo>
                  <a:pt x="53" y="61"/>
                </a:lnTo>
                <a:lnTo>
                  <a:pt x="52" y="62"/>
                </a:lnTo>
                <a:lnTo>
                  <a:pt x="51" y="65"/>
                </a:lnTo>
                <a:lnTo>
                  <a:pt x="48" y="67"/>
                </a:lnTo>
                <a:lnTo>
                  <a:pt x="48" y="70"/>
                </a:lnTo>
                <a:lnTo>
                  <a:pt x="47" y="71"/>
                </a:lnTo>
                <a:lnTo>
                  <a:pt x="47" y="74"/>
                </a:lnTo>
                <a:lnTo>
                  <a:pt x="46" y="75"/>
                </a:lnTo>
                <a:lnTo>
                  <a:pt x="46" y="85"/>
                </a:lnTo>
                <a:lnTo>
                  <a:pt x="47" y="87"/>
                </a:lnTo>
                <a:lnTo>
                  <a:pt x="47" y="89"/>
                </a:lnTo>
                <a:lnTo>
                  <a:pt x="50" y="94"/>
                </a:lnTo>
                <a:lnTo>
                  <a:pt x="50" y="95"/>
                </a:lnTo>
                <a:lnTo>
                  <a:pt x="51" y="95"/>
                </a:lnTo>
                <a:lnTo>
                  <a:pt x="52" y="96"/>
                </a:lnTo>
                <a:lnTo>
                  <a:pt x="53" y="99"/>
                </a:lnTo>
                <a:lnTo>
                  <a:pt x="55" y="100"/>
                </a:lnTo>
                <a:lnTo>
                  <a:pt x="57" y="102"/>
                </a:lnTo>
                <a:lnTo>
                  <a:pt x="60" y="104"/>
                </a:lnTo>
                <a:lnTo>
                  <a:pt x="63" y="104"/>
                </a:lnTo>
                <a:lnTo>
                  <a:pt x="67" y="107"/>
                </a:lnTo>
                <a:lnTo>
                  <a:pt x="71" y="107"/>
                </a:lnTo>
                <a:lnTo>
                  <a:pt x="73" y="108"/>
                </a:lnTo>
                <a:lnTo>
                  <a:pt x="84" y="108"/>
                </a:lnTo>
                <a:lnTo>
                  <a:pt x="86" y="110"/>
                </a:lnTo>
                <a:lnTo>
                  <a:pt x="96" y="110"/>
                </a:lnTo>
                <a:lnTo>
                  <a:pt x="98" y="111"/>
                </a:lnTo>
                <a:lnTo>
                  <a:pt x="102" y="111"/>
                </a:lnTo>
                <a:lnTo>
                  <a:pt x="105" y="112"/>
                </a:lnTo>
                <a:lnTo>
                  <a:pt x="107" y="112"/>
                </a:lnTo>
                <a:lnTo>
                  <a:pt x="110" y="114"/>
                </a:lnTo>
                <a:lnTo>
                  <a:pt x="117" y="120"/>
                </a:lnTo>
                <a:lnTo>
                  <a:pt x="117" y="123"/>
                </a:lnTo>
                <a:lnTo>
                  <a:pt x="117" y="122"/>
                </a:lnTo>
                <a:lnTo>
                  <a:pt x="118" y="124"/>
                </a:lnTo>
                <a:lnTo>
                  <a:pt x="118" y="125"/>
                </a:lnTo>
                <a:lnTo>
                  <a:pt x="119" y="128"/>
                </a:lnTo>
                <a:lnTo>
                  <a:pt x="119" y="137"/>
                </a:lnTo>
                <a:lnTo>
                  <a:pt x="118" y="139"/>
                </a:lnTo>
                <a:lnTo>
                  <a:pt x="118" y="143"/>
                </a:lnTo>
                <a:lnTo>
                  <a:pt x="117" y="144"/>
                </a:lnTo>
                <a:lnTo>
                  <a:pt x="114" y="148"/>
                </a:lnTo>
                <a:lnTo>
                  <a:pt x="114" y="150"/>
                </a:lnTo>
                <a:lnTo>
                  <a:pt x="111" y="156"/>
                </a:lnTo>
                <a:lnTo>
                  <a:pt x="110" y="157"/>
                </a:lnTo>
                <a:lnTo>
                  <a:pt x="106" y="164"/>
                </a:lnTo>
                <a:lnTo>
                  <a:pt x="106" y="165"/>
                </a:lnTo>
                <a:lnTo>
                  <a:pt x="103" y="170"/>
                </a:lnTo>
                <a:lnTo>
                  <a:pt x="103" y="174"/>
                </a:lnTo>
                <a:lnTo>
                  <a:pt x="102" y="177"/>
                </a:lnTo>
                <a:lnTo>
                  <a:pt x="102" y="183"/>
                </a:lnTo>
                <a:lnTo>
                  <a:pt x="103" y="186"/>
                </a:lnTo>
                <a:lnTo>
                  <a:pt x="103" y="187"/>
                </a:lnTo>
                <a:lnTo>
                  <a:pt x="106" y="193"/>
                </a:lnTo>
                <a:lnTo>
                  <a:pt x="106" y="194"/>
                </a:lnTo>
                <a:lnTo>
                  <a:pt x="107" y="194"/>
                </a:lnTo>
                <a:lnTo>
                  <a:pt x="109" y="195"/>
                </a:lnTo>
                <a:lnTo>
                  <a:pt x="110" y="198"/>
                </a:lnTo>
                <a:lnTo>
                  <a:pt x="111" y="199"/>
                </a:lnTo>
                <a:lnTo>
                  <a:pt x="115" y="202"/>
                </a:lnTo>
                <a:lnTo>
                  <a:pt x="118" y="202"/>
                </a:lnTo>
                <a:lnTo>
                  <a:pt x="121" y="204"/>
                </a:lnTo>
                <a:lnTo>
                  <a:pt x="126" y="204"/>
                </a:lnTo>
                <a:lnTo>
                  <a:pt x="127" y="206"/>
                </a:lnTo>
                <a:lnTo>
                  <a:pt x="161" y="206"/>
                </a:lnTo>
                <a:lnTo>
                  <a:pt x="164" y="207"/>
                </a:lnTo>
                <a:lnTo>
                  <a:pt x="165" y="207"/>
                </a:lnTo>
                <a:lnTo>
                  <a:pt x="169" y="208"/>
                </a:lnTo>
                <a:lnTo>
                  <a:pt x="172" y="211"/>
                </a:lnTo>
                <a:lnTo>
                  <a:pt x="175" y="212"/>
                </a:lnTo>
                <a:lnTo>
                  <a:pt x="175" y="214"/>
                </a:lnTo>
                <a:lnTo>
                  <a:pt x="176" y="215"/>
                </a:lnTo>
                <a:lnTo>
                  <a:pt x="175" y="215"/>
                </a:lnTo>
                <a:lnTo>
                  <a:pt x="176" y="215"/>
                </a:lnTo>
                <a:lnTo>
                  <a:pt x="176" y="218"/>
                </a:lnTo>
                <a:lnTo>
                  <a:pt x="177" y="220"/>
                </a:lnTo>
                <a:lnTo>
                  <a:pt x="177" y="230"/>
                </a:lnTo>
                <a:lnTo>
                  <a:pt x="175" y="235"/>
                </a:lnTo>
                <a:lnTo>
                  <a:pt x="175" y="237"/>
                </a:lnTo>
                <a:lnTo>
                  <a:pt x="172" y="240"/>
                </a:lnTo>
                <a:lnTo>
                  <a:pt x="172" y="244"/>
                </a:lnTo>
                <a:lnTo>
                  <a:pt x="171" y="245"/>
                </a:lnTo>
                <a:lnTo>
                  <a:pt x="167" y="252"/>
                </a:lnTo>
                <a:lnTo>
                  <a:pt x="167" y="253"/>
                </a:lnTo>
                <a:lnTo>
                  <a:pt x="164" y="259"/>
                </a:lnTo>
                <a:lnTo>
                  <a:pt x="164" y="262"/>
                </a:lnTo>
                <a:lnTo>
                  <a:pt x="163" y="264"/>
                </a:lnTo>
                <a:lnTo>
                  <a:pt x="163" y="273"/>
                </a:lnTo>
                <a:lnTo>
                  <a:pt x="164" y="276"/>
                </a:lnTo>
                <a:lnTo>
                  <a:pt x="164" y="278"/>
                </a:lnTo>
                <a:lnTo>
                  <a:pt x="167" y="281"/>
                </a:lnTo>
                <a:lnTo>
                  <a:pt x="167" y="284"/>
                </a:lnTo>
                <a:lnTo>
                  <a:pt x="167" y="282"/>
                </a:lnTo>
                <a:lnTo>
                  <a:pt x="169" y="285"/>
                </a:lnTo>
                <a:lnTo>
                  <a:pt x="171" y="287"/>
                </a:lnTo>
                <a:lnTo>
                  <a:pt x="173" y="290"/>
                </a:lnTo>
                <a:lnTo>
                  <a:pt x="176" y="291"/>
                </a:lnTo>
                <a:lnTo>
                  <a:pt x="178" y="294"/>
                </a:lnTo>
                <a:lnTo>
                  <a:pt x="181" y="294"/>
                </a:lnTo>
                <a:lnTo>
                  <a:pt x="182" y="295"/>
                </a:lnTo>
                <a:lnTo>
                  <a:pt x="185" y="295"/>
                </a:lnTo>
                <a:lnTo>
                  <a:pt x="186" y="297"/>
                </a:lnTo>
                <a:lnTo>
                  <a:pt x="198" y="297"/>
                </a:lnTo>
                <a:lnTo>
                  <a:pt x="201" y="298"/>
                </a:lnTo>
                <a:lnTo>
                  <a:pt x="217" y="298"/>
                </a:lnTo>
                <a:lnTo>
                  <a:pt x="219" y="299"/>
                </a:lnTo>
                <a:lnTo>
                  <a:pt x="221" y="299"/>
                </a:lnTo>
                <a:lnTo>
                  <a:pt x="223" y="301"/>
                </a:lnTo>
                <a:lnTo>
                  <a:pt x="226" y="301"/>
                </a:lnTo>
                <a:lnTo>
                  <a:pt x="228" y="303"/>
                </a:lnTo>
                <a:lnTo>
                  <a:pt x="231" y="305"/>
                </a:lnTo>
                <a:lnTo>
                  <a:pt x="231" y="306"/>
                </a:lnTo>
                <a:lnTo>
                  <a:pt x="232" y="307"/>
                </a:lnTo>
                <a:lnTo>
                  <a:pt x="231" y="307"/>
                </a:lnTo>
                <a:lnTo>
                  <a:pt x="232" y="307"/>
                </a:lnTo>
                <a:lnTo>
                  <a:pt x="232" y="310"/>
                </a:lnTo>
                <a:lnTo>
                  <a:pt x="234" y="311"/>
                </a:lnTo>
                <a:lnTo>
                  <a:pt x="234" y="318"/>
                </a:lnTo>
                <a:lnTo>
                  <a:pt x="232" y="319"/>
                </a:lnTo>
                <a:lnTo>
                  <a:pt x="232" y="322"/>
                </a:lnTo>
                <a:lnTo>
                  <a:pt x="231" y="323"/>
                </a:lnTo>
                <a:lnTo>
                  <a:pt x="231" y="326"/>
                </a:lnTo>
                <a:lnTo>
                  <a:pt x="230" y="328"/>
                </a:lnTo>
                <a:lnTo>
                  <a:pt x="227" y="331"/>
                </a:lnTo>
                <a:lnTo>
                  <a:pt x="227" y="334"/>
                </a:lnTo>
                <a:lnTo>
                  <a:pt x="226" y="336"/>
                </a:lnTo>
                <a:lnTo>
                  <a:pt x="225" y="338"/>
                </a:lnTo>
                <a:lnTo>
                  <a:pt x="222" y="341"/>
                </a:lnTo>
                <a:lnTo>
                  <a:pt x="222" y="344"/>
                </a:lnTo>
                <a:lnTo>
                  <a:pt x="219" y="347"/>
                </a:lnTo>
                <a:lnTo>
                  <a:pt x="219" y="349"/>
                </a:lnTo>
                <a:lnTo>
                  <a:pt x="218" y="351"/>
                </a:lnTo>
                <a:lnTo>
                  <a:pt x="218" y="367"/>
                </a:lnTo>
                <a:lnTo>
                  <a:pt x="221" y="369"/>
                </a:lnTo>
                <a:lnTo>
                  <a:pt x="221" y="372"/>
                </a:lnTo>
                <a:lnTo>
                  <a:pt x="221" y="370"/>
                </a:lnTo>
                <a:lnTo>
                  <a:pt x="223" y="373"/>
                </a:lnTo>
                <a:lnTo>
                  <a:pt x="223" y="377"/>
                </a:lnTo>
                <a:lnTo>
                  <a:pt x="226" y="380"/>
                </a:lnTo>
                <a:lnTo>
                  <a:pt x="228" y="385"/>
                </a:lnTo>
                <a:lnTo>
                  <a:pt x="231" y="388"/>
                </a:lnTo>
                <a:lnTo>
                  <a:pt x="232" y="390"/>
                </a:lnTo>
                <a:lnTo>
                  <a:pt x="234" y="392"/>
                </a:lnTo>
                <a:lnTo>
                  <a:pt x="239" y="402"/>
                </a:lnTo>
                <a:lnTo>
                  <a:pt x="240" y="403"/>
                </a:lnTo>
                <a:lnTo>
                  <a:pt x="243" y="409"/>
                </a:lnTo>
                <a:lnTo>
                  <a:pt x="244" y="410"/>
                </a:lnTo>
                <a:lnTo>
                  <a:pt x="246" y="413"/>
                </a:lnTo>
                <a:lnTo>
                  <a:pt x="247" y="414"/>
                </a:lnTo>
                <a:lnTo>
                  <a:pt x="248" y="417"/>
                </a:lnTo>
                <a:lnTo>
                  <a:pt x="249" y="418"/>
                </a:lnTo>
                <a:lnTo>
                  <a:pt x="249" y="419"/>
                </a:lnTo>
                <a:lnTo>
                  <a:pt x="252" y="422"/>
                </a:lnTo>
                <a:lnTo>
                  <a:pt x="252" y="423"/>
                </a:lnTo>
                <a:lnTo>
                  <a:pt x="253" y="424"/>
                </a:lnTo>
                <a:lnTo>
                  <a:pt x="255" y="427"/>
                </a:lnTo>
                <a:lnTo>
                  <a:pt x="256" y="427"/>
                </a:lnTo>
                <a:lnTo>
                  <a:pt x="255" y="426"/>
                </a:lnTo>
                <a:lnTo>
                  <a:pt x="260" y="430"/>
                </a:lnTo>
                <a:lnTo>
                  <a:pt x="260" y="422"/>
                </a:lnTo>
                <a:lnTo>
                  <a:pt x="263" y="426"/>
                </a:lnTo>
                <a:lnTo>
                  <a:pt x="261" y="422"/>
                </a:lnTo>
                <a:lnTo>
                  <a:pt x="260" y="422"/>
                </a:lnTo>
                <a:lnTo>
                  <a:pt x="261" y="422"/>
                </a:lnTo>
                <a:lnTo>
                  <a:pt x="260" y="421"/>
                </a:lnTo>
                <a:lnTo>
                  <a:pt x="260" y="419"/>
                </a:lnTo>
                <a:lnTo>
                  <a:pt x="257" y="417"/>
                </a:lnTo>
                <a:lnTo>
                  <a:pt x="257" y="415"/>
                </a:lnTo>
                <a:lnTo>
                  <a:pt x="253" y="411"/>
                </a:lnTo>
                <a:lnTo>
                  <a:pt x="252" y="409"/>
                </a:lnTo>
                <a:lnTo>
                  <a:pt x="251" y="407"/>
                </a:lnTo>
                <a:lnTo>
                  <a:pt x="249" y="405"/>
                </a:lnTo>
                <a:lnTo>
                  <a:pt x="248" y="403"/>
                </a:lnTo>
                <a:lnTo>
                  <a:pt x="246" y="398"/>
                </a:lnTo>
                <a:lnTo>
                  <a:pt x="244" y="397"/>
                </a:lnTo>
                <a:lnTo>
                  <a:pt x="239" y="386"/>
                </a:lnTo>
                <a:lnTo>
                  <a:pt x="238" y="385"/>
                </a:lnTo>
                <a:lnTo>
                  <a:pt x="236" y="382"/>
                </a:lnTo>
                <a:lnTo>
                  <a:pt x="234" y="380"/>
                </a:lnTo>
                <a:lnTo>
                  <a:pt x="231" y="374"/>
                </a:lnTo>
                <a:lnTo>
                  <a:pt x="231" y="372"/>
                </a:lnTo>
                <a:lnTo>
                  <a:pt x="228" y="368"/>
                </a:lnTo>
                <a:lnTo>
                  <a:pt x="227" y="367"/>
                </a:lnTo>
                <a:lnTo>
                  <a:pt x="228" y="368"/>
                </a:lnTo>
                <a:lnTo>
                  <a:pt x="228" y="367"/>
                </a:lnTo>
                <a:lnTo>
                  <a:pt x="228" y="368"/>
                </a:lnTo>
                <a:lnTo>
                  <a:pt x="226" y="364"/>
                </a:lnTo>
                <a:lnTo>
                  <a:pt x="226" y="353"/>
                </a:lnTo>
                <a:lnTo>
                  <a:pt x="227" y="352"/>
                </a:lnTo>
                <a:lnTo>
                  <a:pt x="227" y="349"/>
                </a:lnTo>
                <a:lnTo>
                  <a:pt x="230" y="345"/>
                </a:lnTo>
                <a:lnTo>
                  <a:pt x="230" y="343"/>
                </a:lnTo>
                <a:lnTo>
                  <a:pt x="231" y="341"/>
                </a:lnTo>
                <a:lnTo>
                  <a:pt x="232" y="339"/>
                </a:lnTo>
                <a:lnTo>
                  <a:pt x="235" y="336"/>
                </a:lnTo>
                <a:lnTo>
                  <a:pt x="235" y="334"/>
                </a:lnTo>
                <a:lnTo>
                  <a:pt x="236" y="331"/>
                </a:lnTo>
                <a:lnTo>
                  <a:pt x="239" y="328"/>
                </a:lnTo>
                <a:lnTo>
                  <a:pt x="239" y="326"/>
                </a:lnTo>
                <a:lnTo>
                  <a:pt x="240" y="324"/>
                </a:lnTo>
                <a:lnTo>
                  <a:pt x="240" y="322"/>
                </a:lnTo>
                <a:lnTo>
                  <a:pt x="242" y="320"/>
                </a:lnTo>
                <a:lnTo>
                  <a:pt x="242" y="309"/>
                </a:lnTo>
                <a:lnTo>
                  <a:pt x="240" y="307"/>
                </a:lnTo>
                <a:lnTo>
                  <a:pt x="240" y="305"/>
                </a:lnTo>
                <a:lnTo>
                  <a:pt x="238" y="302"/>
                </a:lnTo>
                <a:lnTo>
                  <a:pt x="239" y="302"/>
                </a:lnTo>
                <a:lnTo>
                  <a:pt x="238" y="302"/>
                </a:lnTo>
                <a:lnTo>
                  <a:pt x="239" y="303"/>
                </a:lnTo>
                <a:lnTo>
                  <a:pt x="236" y="299"/>
                </a:lnTo>
                <a:lnTo>
                  <a:pt x="234" y="298"/>
                </a:lnTo>
                <a:lnTo>
                  <a:pt x="231" y="295"/>
                </a:lnTo>
                <a:lnTo>
                  <a:pt x="227" y="293"/>
                </a:lnTo>
                <a:lnTo>
                  <a:pt x="226" y="293"/>
                </a:lnTo>
                <a:lnTo>
                  <a:pt x="223" y="291"/>
                </a:lnTo>
                <a:lnTo>
                  <a:pt x="222" y="291"/>
                </a:lnTo>
                <a:lnTo>
                  <a:pt x="219" y="290"/>
                </a:lnTo>
                <a:lnTo>
                  <a:pt x="203" y="290"/>
                </a:lnTo>
                <a:lnTo>
                  <a:pt x="201" y="289"/>
                </a:lnTo>
                <a:lnTo>
                  <a:pt x="189" y="289"/>
                </a:lnTo>
                <a:lnTo>
                  <a:pt x="188" y="287"/>
                </a:lnTo>
                <a:lnTo>
                  <a:pt x="185" y="287"/>
                </a:lnTo>
                <a:lnTo>
                  <a:pt x="184" y="286"/>
                </a:lnTo>
                <a:lnTo>
                  <a:pt x="181" y="286"/>
                </a:lnTo>
                <a:lnTo>
                  <a:pt x="178" y="285"/>
                </a:lnTo>
                <a:lnTo>
                  <a:pt x="176" y="282"/>
                </a:lnTo>
                <a:lnTo>
                  <a:pt x="175" y="280"/>
                </a:lnTo>
                <a:lnTo>
                  <a:pt x="173" y="278"/>
                </a:lnTo>
                <a:lnTo>
                  <a:pt x="175" y="280"/>
                </a:lnTo>
                <a:lnTo>
                  <a:pt x="175" y="278"/>
                </a:lnTo>
                <a:lnTo>
                  <a:pt x="175" y="280"/>
                </a:lnTo>
                <a:lnTo>
                  <a:pt x="172" y="276"/>
                </a:lnTo>
                <a:lnTo>
                  <a:pt x="172" y="273"/>
                </a:lnTo>
                <a:lnTo>
                  <a:pt x="171" y="270"/>
                </a:lnTo>
                <a:lnTo>
                  <a:pt x="171" y="266"/>
                </a:lnTo>
                <a:lnTo>
                  <a:pt x="172" y="265"/>
                </a:lnTo>
                <a:lnTo>
                  <a:pt x="172" y="261"/>
                </a:lnTo>
                <a:lnTo>
                  <a:pt x="175" y="256"/>
                </a:lnTo>
                <a:lnTo>
                  <a:pt x="175" y="255"/>
                </a:lnTo>
                <a:lnTo>
                  <a:pt x="176" y="251"/>
                </a:lnTo>
                <a:lnTo>
                  <a:pt x="177" y="249"/>
                </a:lnTo>
                <a:lnTo>
                  <a:pt x="180" y="245"/>
                </a:lnTo>
                <a:lnTo>
                  <a:pt x="180" y="243"/>
                </a:lnTo>
                <a:lnTo>
                  <a:pt x="182" y="239"/>
                </a:lnTo>
                <a:lnTo>
                  <a:pt x="182" y="237"/>
                </a:lnTo>
                <a:lnTo>
                  <a:pt x="185" y="232"/>
                </a:lnTo>
                <a:lnTo>
                  <a:pt x="185" y="218"/>
                </a:lnTo>
                <a:lnTo>
                  <a:pt x="184" y="215"/>
                </a:lnTo>
                <a:lnTo>
                  <a:pt x="184" y="212"/>
                </a:lnTo>
                <a:lnTo>
                  <a:pt x="181" y="210"/>
                </a:lnTo>
                <a:lnTo>
                  <a:pt x="182" y="210"/>
                </a:lnTo>
                <a:lnTo>
                  <a:pt x="181" y="210"/>
                </a:lnTo>
                <a:lnTo>
                  <a:pt x="182" y="211"/>
                </a:lnTo>
                <a:lnTo>
                  <a:pt x="180" y="207"/>
                </a:lnTo>
                <a:lnTo>
                  <a:pt x="177" y="206"/>
                </a:lnTo>
                <a:lnTo>
                  <a:pt x="175" y="203"/>
                </a:lnTo>
                <a:lnTo>
                  <a:pt x="168" y="199"/>
                </a:lnTo>
                <a:lnTo>
                  <a:pt x="167" y="199"/>
                </a:lnTo>
                <a:lnTo>
                  <a:pt x="164" y="198"/>
                </a:lnTo>
                <a:lnTo>
                  <a:pt x="130" y="198"/>
                </a:lnTo>
                <a:lnTo>
                  <a:pt x="128" y="197"/>
                </a:lnTo>
                <a:lnTo>
                  <a:pt x="123" y="197"/>
                </a:lnTo>
                <a:lnTo>
                  <a:pt x="119" y="194"/>
                </a:lnTo>
                <a:lnTo>
                  <a:pt x="117" y="194"/>
                </a:lnTo>
                <a:lnTo>
                  <a:pt x="115" y="193"/>
                </a:lnTo>
                <a:lnTo>
                  <a:pt x="114" y="190"/>
                </a:lnTo>
                <a:lnTo>
                  <a:pt x="113" y="189"/>
                </a:lnTo>
                <a:lnTo>
                  <a:pt x="114" y="189"/>
                </a:lnTo>
                <a:lnTo>
                  <a:pt x="114" y="190"/>
                </a:lnTo>
                <a:lnTo>
                  <a:pt x="111" y="185"/>
                </a:lnTo>
                <a:lnTo>
                  <a:pt x="111" y="183"/>
                </a:lnTo>
                <a:lnTo>
                  <a:pt x="110" y="181"/>
                </a:lnTo>
                <a:lnTo>
                  <a:pt x="110" y="179"/>
                </a:lnTo>
                <a:lnTo>
                  <a:pt x="111" y="177"/>
                </a:lnTo>
                <a:lnTo>
                  <a:pt x="111" y="173"/>
                </a:lnTo>
                <a:lnTo>
                  <a:pt x="114" y="168"/>
                </a:lnTo>
                <a:lnTo>
                  <a:pt x="114" y="166"/>
                </a:lnTo>
                <a:lnTo>
                  <a:pt x="115" y="162"/>
                </a:lnTo>
                <a:lnTo>
                  <a:pt x="117" y="161"/>
                </a:lnTo>
                <a:lnTo>
                  <a:pt x="119" y="156"/>
                </a:lnTo>
                <a:lnTo>
                  <a:pt x="122" y="153"/>
                </a:lnTo>
                <a:lnTo>
                  <a:pt x="122" y="149"/>
                </a:lnTo>
                <a:lnTo>
                  <a:pt x="123" y="148"/>
                </a:lnTo>
                <a:lnTo>
                  <a:pt x="126" y="144"/>
                </a:lnTo>
                <a:lnTo>
                  <a:pt x="126" y="141"/>
                </a:lnTo>
                <a:lnTo>
                  <a:pt x="127" y="140"/>
                </a:lnTo>
                <a:lnTo>
                  <a:pt x="127" y="125"/>
                </a:lnTo>
                <a:lnTo>
                  <a:pt x="126" y="123"/>
                </a:lnTo>
                <a:lnTo>
                  <a:pt x="126" y="122"/>
                </a:lnTo>
                <a:lnTo>
                  <a:pt x="125" y="119"/>
                </a:lnTo>
                <a:lnTo>
                  <a:pt x="125" y="118"/>
                </a:lnTo>
                <a:lnTo>
                  <a:pt x="125" y="119"/>
                </a:lnTo>
                <a:lnTo>
                  <a:pt x="122" y="115"/>
                </a:lnTo>
                <a:lnTo>
                  <a:pt x="115" y="108"/>
                </a:lnTo>
                <a:lnTo>
                  <a:pt x="113" y="107"/>
                </a:lnTo>
                <a:lnTo>
                  <a:pt x="110" y="104"/>
                </a:lnTo>
                <a:lnTo>
                  <a:pt x="107" y="104"/>
                </a:lnTo>
                <a:lnTo>
                  <a:pt x="105" y="103"/>
                </a:lnTo>
                <a:lnTo>
                  <a:pt x="101" y="103"/>
                </a:lnTo>
                <a:lnTo>
                  <a:pt x="98" y="102"/>
                </a:lnTo>
                <a:lnTo>
                  <a:pt x="89" y="102"/>
                </a:lnTo>
                <a:lnTo>
                  <a:pt x="86" y="100"/>
                </a:lnTo>
                <a:lnTo>
                  <a:pt x="76" y="100"/>
                </a:lnTo>
                <a:lnTo>
                  <a:pt x="73" y="99"/>
                </a:lnTo>
                <a:lnTo>
                  <a:pt x="68" y="99"/>
                </a:lnTo>
                <a:lnTo>
                  <a:pt x="65" y="96"/>
                </a:lnTo>
                <a:lnTo>
                  <a:pt x="63" y="96"/>
                </a:lnTo>
                <a:lnTo>
                  <a:pt x="60" y="95"/>
                </a:lnTo>
                <a:lnTo>
                  <a:pt x="59" y="94"/>
                </a:lnTo>
                <a:lnTo>
                  <a:pt x="57" y="91"/>
                </a:lnTo>
                <a:lnTo>
                  <a:pt x="56" y="90"/>
                </a:lnTo>
                <a:lnTo>
                  <a:pt x="57" y="90"/>
                </a:lnTo>
                <a:lnTo>
                  <a:pt x="57" y="91"/>
                </a:lnTo>
                <a:lnTo>
                  <a:pt x="55" y="86"/>
                </a:lnTo>
                <a:lnTo>
                  <a:pt x="55" y="85"/>
                </a:lnTo>
                <a:lnTo>
                  <a:pt x="53" y="82"/>
                </a:lnTo>
                <a:lnTo>
                  <a:pt x="53" y="78"/>
                </a:lnTo>
                <a:lnTo>
                  <a:pt x="55" y="77"/>
                </a:lnTo>
                <a:lnTo>
                  <a:pt x="55" y="74"/>
                </a:lnTo>
                <a:lnTo>
                  <a:pt x="56" y="73"/>
                </a:lnTo>
                <a:lnTo>
                  <a:pt x="56" y="70"/>
                </a:lnTo>
                <a:lnTo>
                  <a:pt x="57" y="67"/>
                </a:lnTo>
                <a:lnTo>
                  <a:pt x="59" y="66"/>
                </a:lnTo>
                <a:lnTo>
                  <a:pt x="61" y="62"/>
                </a:lnTo>
                <a:lnTo>
                  <a:pt x="61" y="60"/>
                </a:lnTo>
                <a:lnTo>
                  <a:pt x="63" y="58"/>
                </a:lnTo>
                <a:lnTo>
                  <a:pt x="64" y="56"/>
                </a:lnTo>
                <a:lnTo>
                  <a:pt x="67" y="53"/>
                </a:lnTo>
                <a:lnTo>
                  <a:pt x="67" y="50"/>
                </a:lnTo>
                <a:lnTo>
                  <a:pt x="69" y="48"/>
                </a:lnTo>
                <a:lnTo>
                  <a:pt x="69" y="45"/>
                </a:lnTo>
                <a:lnTo>
                  <a:pt x="71" y="44"/>
                </a:lnTo>
                <a:lnTo>
                  <a:pt x="71" y="32"/>
                </a:lnTo>
                <a:lnTo>
                  <a:pt x="69" y="31"/>
                </a:lnTo>
                <a:lnTo>
                  <a:pt x="69" y="28"/>
                </a:lnTo>
                <a:lnTo>
                  <a:pt x="67" y="25"/>
                </a:lnTo>
                <a:lnTo>
                  <a:pt x="68" y="25"/>
                </a:lnTo>
                <a:lnTo>
                  <a:pt x="68" y="27"/>
                </a:lnTo>
                <a:lnTo>
                  <a:pt x="65" y="23"/>
                </a:lnTo>
                <a:lnTo>
                  <a:pt x="64" y="21"/>
                </a:lnTo>
                <a:lnTo>
                  <a:pt x="61" y="20"/>
                </a:lnTo>
                <a:lnTo>
                  <a:pt x="60" y="17"/>
                </a:lnTo>
                <a:lnTo>
                  <a:pt x="57" y="16"/>
                </a:lnTo>
                <a:lnTo>
                  <a:pt x="56" y="15"/>
                </a:lnTo>
                <a:lnTo>
                  <a:pt x="44" y="8"/>
                </a:lnTo>
                <a:lnTo>
                  <a:pt x="42" y="8"/>
                </a:lnTo>
                <a:lnTo>
                  <a:pt x="36" y="6"/>
                </a:lnTo>
                <a:lnTo>
                  <a:pt x="34" y="6"/>
                </a:lnTo>
                <a:lnTo>
                  <a:pt x="31" y="4"/>
                </a:lnTo>
                <a:lnTo>
                  <a:pt x="27" y="4"/>
                </a:lnTo>
                <a:lnTo>
                  <a:pt x="23" y="3"/>
                </a:lnTo>
                <a:lnTo>
                  <a:pt x="21" y="3"/>
                </a:lnTo>
                <a:lnTo>
                  <a:pt x="18" y="2"/>
                </a:lnTo>
                <a:lnTo>
                  <a:pt x="13" y="2"/>
                </a:lnTo>
                <a:lnTo>
                  <a:pt x="10" y="0"/>
                </a:lnTo>
                <a:lnTo>
                  <a:pt x="0" y="0"/>
                </a:lnTo>
                <a:lnTo>
                  <a:pt x="0" y="8"/>
                </a:lnTo>
                <a:close/>
              </a:path>
            </a:pathLst>
          </a:custGeom>
          <a:solidFill>
            <a:srgbClr val="0000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356" name="Freeform 21"/>
          <p:cNvSpPr>
            <a:spLocks/>
          </p:cNvSpPr>
          <p:nvPr/>
        </p:nvSpPr>
        <p:spPr bwMode="auto">
          <a:xfrm>
            <a:off x="7731125" y="2020888"/>
            <a:ext cx="50800" cy="58737"/>
          </a:xfrm>
          <a:custGeom>
            <a:avLst/>
            <a:gdLst>
              <a:gd name="T0" fmla="*/ 44450 w 32"/>
              <a:gd name="T1" fmla="*/ 0 h 37"/>
              <a:gd name="T2" fmla="*/ 50800 w 32"/>
              <a:gd name="T3" fmla="*/ 58737 h 37"/>
              <a:gd name="T4" fmla="*/ 0 w 32"/>
              <a:gd name="T5" fmla="*/ 26987 h 37"/>
              <a:gd name="T6" fmla="*/ 34925 w 32"/>
              <a:gd name="T7" fmla="*/ 34925 h 37"/>
              <a:gd name="T8" fmla="*/ 44450 w 32"/>
              <a:gd name="T9" fmla="*/ 0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37"/>
              <a:gd name="T17" fmla="*/ 32 w 32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37">
                <a:moveTo>
                  <a:pt x="28" y="0"/>
                </a:moveTo>
                <a:lnTo>
                  <a:pt x="32" y="37"/>
                </a:lnTo>
                <a:lnTo>
                  <a:pt x="0" y="17"/>
                </a:lnTo>
                <a:lnTo>
                  <a:pt x="22" y="22"/>
                </a:lnTo>
                <a:lnTo>
                  <a:pt x="28" y="0"/>
                </a:lnTo>
                <a:close/>
              </a:path>
            </a:pathLst>
          </a:custGeom>
          <a:solidFill>
            <a:srgbClr val="0000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357" name="Freeform 22"/>
          <p:cNvSpPr>
            <a:spLocks/>
          </p:cNvSpPr>
          <p:nvPr/>
        </p:nvSpPr>
        <p:spPr bwMode="auto">
          <a:xfrm>
            <a:off x="7696200" y="1985963"/>
            <a:ext cx="92075" cy="103187"/>
          </a:xfrm>
          <a:custGeom>
            <a:avLst/>
            <a:gdLst>
              <a:gd name="T0" fmla="*/ 85725 w 58"/>
              <a:gd name="T1" fmla="*/ 36512 h 65"/>
              <a:gd name="T2" fmla="*/ 73025 w 58"/>
              <a:gd name="T3" fmla="*/ 34925 h 65"/>
              <a:gd name="T4" fmla="*/ 79375 w 58"/>
              <a:gd name="T5" fmla="*/ 93662 h 65"/>
              <a:gd name="T6" fmla="*/ 88900 w 58"/>
              <a:gd name="T7" fmla="*/ 87312 h 65"/>
              <a:gd name="T8" fmla="*/ 39688 w 58"/>
              <a:gd name="T9" fmla="*/ 55562 h 65"/>
              <a:gd name="T10" fmla="*/ 33338 w 58"/>
              <a:gd name="T11" fmla="*/ 68262 h 65"/>
              <a:gd name="T12" fmla="*/ 74613 w 58"/>
              <a:gd name="T13" fmla="*/ 76200 h 65"/>
              <a:gd name="T14" fmla="*/ 85725 w 58"/>
              <a:gd name="T15" fmla="*/ 36512 h 65"/>
              <a:gd name="T16" fmla="*/ 80963 w 58"/>
              <a:gd name="T17" fmla="*/ 0 h 65"/>
              <a:gd name="T18" fmla="*/ 65088 w 58"/>
              <a:gd name="T19" fmla="*/ 68262 h 65"/>
              <a:gd name="T20" fmla="*/ 73025 w 58"/>
              <a:gd name="T21" fmla="*/ 63500 h 65"/>
              <a:gd name="T22" fmla="*/ 0 w 58"/>
              <a:gd name="T23" fmla="*/ 47625 h 65"/>
              <a:gd name="T24" fmla="*/ 92075 w 58"/>
              <a:gd name="T25" fmla="*/ 103187 h 65"/>
              <a:gd name="T26" fmla="*/ 80963 w 58"/>
              <a:gd name="T27" fmla="*/ 0 h 65"/>
              <a:gd name="T28" fmla="*/ 85725 w 58"/>
              <a:gd name="T29" fmla="*/ 36512 h 6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8"/>
              <a:gd name="T46" fmla="*/ 0 h 65"/>
              <a:gd name="T47" fmla="*/ 58 w 58"/>
              <a:gd name="T48" fmla="*/ 65 h 6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8" h="65">
                <a:moveTo>
                  <a:pt x="54" y="23"/>
                </a:moveTo>
                <a:lnTo>
                  <a:pt x="46" y="22"/>
                </a:lnTo>
                <a:lnTo>
                  <a:pt x="50" y="59"/>
                </a:lnTo>
                <a:lnTo>
                  <a:pt x="56" y="55"/>
                </a:lnTo>
                <a:lnTo>
                  <a:pt x="25" y="35"/>
                </a:lnTo>
                <a:lnTo>
                  <a:pt x="21" y="43"/>
                </a:lnTo>
                <a:lnTo>
                  <a:pt x="47" y="48"/>
                </a:lnTo>
                <a:lnTo>
                  <a:pt x="54" y="23"/>
                </a:lnTo>
                <a:lnTo>
                  <a:pt x="51" y="0"/>
                </a:lnTo>
                <a:lnTo>
                  <a:pt x="41" y="43"/>
                </a:lnTo>
                <a:lnTo>
                  <a:pt x="46" y="40"/>
                </a:lnTo>
                <a:lnTo>
                  <a:pt x="0" y="30"/>
                </a:lnTo>
                <a:lnTo>
                  <a:pt x="58" y="65"/>
                </a:lnTo>
                <a:lnTo>
                  <a:pt x="51" y="0"/>
                </a:lnTo>
                <a:lnTo>
                  <a:pt x="54" y="23"/>
                </a:lnTo>
                <a:close/>
              </a:path>
            </a:pathLst>
          </a:custGeom>
          <a:solidFill>
            <a:srgbClr val="0000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358" name="Oval 23"/>
          <p:cNvSpPr>
            <a:spLocks noChangeArrowheads="1"/>
          </p:cNvSpPr>
          <p:nvPr/>
        </p:nvSpPr>
        <p:spPr bwMode="auto">
          <a:xfrm>
            <a:off x="7843838" y="2233613"/>
            <a:ext cx="103187" cy="103187"/>
          </a:xfrm>
          <a:prstGeom prst="ellipse">
            <a:avLst/>
          </a:prstGeom>
          <a:solidFill>
            <a:srgbClr val="0000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fr-FR"/>
          </a:p>
        </p:txBody>
      </p:sp>
      <p:sp>
        <p:nvSpPr>
          <p:cNvPr id="14359" name="Rectangle 24"/>
          <p:cNvSpPr>
            <a:spLocks noChangeArrowheads="1"/>
          </p:cNvSpPr>
          <p:nvPr/>
        </p:nvSpPr>
        <p:spPr bwMode="auto">
          <a:xfrm>
            <a:off x="7842250" y="2057400"/>
            <a:ext cx="57150" cy="13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000">
                <a:solidFill>
                  <a:srgbClr val="000000"/>
                </a:solidFill>
                <a:latin typeface="Times New Roman" pitchFamily="18" charset="0"/>
              </a:rPr>
              <a:t>e</a:t>
            </a: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14360" name="Rectangle 25"/>
          <p:cNvSpPr>
            <a:spLocks noChangeArrowheads="1"/>
          </p:cNvSpPr>
          <p:nvPr/>
        </p:nvSpPr>
        <p:spPr bwMode="auto">
          <a:xfrm>
            <a:off x="7850188" y="2074863"/>
            <a:ext cx="25400" cy="8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600">
                <a:solidFill>
                  <a:srgbClr val="000000"/>
                </a:solidFill>
                <a:latin typeface="Times New Roman" pitchFamily="18" charset="0"/>
              </a:rPr>
              <a:t>-</a:t>
            </a: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14361" name="Freeform 26"/>
          <p:cNvSpPr>
            <a:spLocks/>
          </p:cNvSpPr>
          <p:nvPr/>
        </p:nvSpPr>
        <p:spPr bwMode="auto">
          <a:xfrm>
            <a:off x="7693025" y="1360488"/>
            <a:ext cx="290513" cy="522287"/>
          </a:xfrm>
          <a:custGeom>
            <a:avLst/>
            <a:gdLst>
              <a:gd name="T0" fmla="*/ 3175 w 183"/>
              <a:gd name="T1" fmla="*/ 509587 h 329"/>
              <a:gd name="T2" fmla="*/ 0 w 183"/>
              <a:gd name="T3" fmla="*/ 511175 h 329"/>
              <a:gd name="T4" fmla="*/ 3175 w 183"/>
              <a:gd name="T5" fmla="*/ 520700 h 329"/>
              <a:gd name="T6" fmla="*/ 6350 w 183"/>
              <a:gd name="T7" fmla="*/ 522287 h 329"/>
              <a:gd name="T8" fmla="*/ 12700 w 183"/>
              <a:gd name="T9" fmla="*/ 520700 h 329"/>
              <a:gd name="T10" fmla="*/ 19050 w 183"/>
              <a:gd name="T11" fmla="*/ 515937 h 329"/>
              <a:gd name="T12" fmla="*/ 31750 w 183"/>
              <a:gd name="T13" fmla="*/ 508000 h 329"/>
              <a:gd name="T14" fmla="*/ 52388 w 183"/>
              <a:gd name="T15" fmla="*/ 496887 h 329"/>
              <a:gd name="T16" fmla="*/ 79375 w 183"/>
              <a:gd name="T17" fmla="*/ 481012 h 329"/>
              <a:gd name="T18" fmla="*/ 107950 w 183"/>
              <a:gd name="T19" fmla="*/ 461962 h 329"/>
              <a:gd name="T20" fmla="*/ 128588 w 183"/>
              <a:gd name="T21" fmla="*/ 447675 h 329"/>
              <a:gd name="T22" fmla="*/ 147638 w 183"/>
              <a:gd name="T23" fmla="*/ 430212 h 329"/>
              <a:gd name="T24" fmla="*/ 168275 w 183"/>
              <a:gd name="T25" fmla="*/ 411162 h 329"/>
              <a:gd name="T26" fmla="*/ 207963 w 183"/>
              <a:gd name="T27" fmla="*/ 373062 h 329"/>
              <a:gd name="T28" fmla="*/ 234950 w 183"/>
              <a:gd name="T29" fmla="*/ 339725 h 329"/>
              <a:gd name="T30" fmla="*/ 249238 w 183"/>
              <a:gd name="T31" fmla="*/ 317500 h 329"/>
              <a:gd name="T32" fmla="*/ 255588 w 183"/>
              <a:gd name="T33" fmla="*/ 304800 h 329"/>
              <a:gd name="T34" fmla="*/ 277813 w 183"/>
              <a:gd name="T35" fmla="*/ 241300 h 329"/>
              <a:gd name="T36" fmla="*/ 288925 w 183"/>
              <a:gd name="T37" fmla="*/ 165100 h 329"/>
              <a:gd name="T38" fmla="*/ 290513 w 183"/>
              <a:gd name="T39" fmla="*/ 115887 h 329"/>
              <a:gd name="T40" fmla="*/ 288925 w 183"/>
              <a:gd name="T41" fmla="*/ 85725 h 329"/>
              <a:gd name="T42" fmla="*/ 287338 w 183"/>
              <a:gd name="T43" fmla="*/ 66675 h 329"/>
              <a:gd name="T44" fmla="*/ 284163 w 183"/>
              <a:gd name="T45" fmla="*/ 47625 h 329"/>
              <a:gd name="T46" fmla="*/ 282575 w 183"/>
              <a:gd name="T47" fmla="*/ 33337 h 329"/>
              <a:gd name="T48" fmla="*/ 277813 w 183"/>
              <a:gd name="T49" fmla="*/ 20637 h 329"/>
              <a:gd name="T50" fmla="*/ 276225 w 183"/>
              <a:gd name="T51" fmla="*/ 7937 h 329"/>
              <a:gd name="T52" fmla="*/ 269875 w 183"/>
              <a:gd name="T53" fmla="*/ 12700 h 329"/>
              <a:gd name="T54" fmla="*/ 274638 w 183"/>
              <a:gd name="T55" fmla="*/ 9525 h 329"/>
              <a:gd name="T56" fmla="*/ 276225 w 183"/>
              <a:gd name="T57" fmla="*/ 1587 h 329"/>
              <a:gd name="T58" fmla="*/ 274638 w 183"/>
              <a:gd name="T59" fmla="*/ 0 h 329"/>
              <a:gd name="T60" fmla="*/ 263525 w 183"/>
              <a:gd name="T61" fmla="*/ 6350 h 329"/>
              <a:gd name="T62" fmla="*/ 266700 w 183"/>
              <a:gd name="T63" fmla="*/ 14287 h 329"/>
              <a:gd name="T64" fmla="*/ 268288 w 183"/>
              <a:gd name="T65" fmla="*/ 28575 h 329"/>
              <a:gd name="T66" fmla="*/ 269875 w 183"/>
              <a:gd name="T67" fmla="*/ 41275 h 329"/>
              <a:gd name="T68" fmla="*/ 271463 w 183"/>
              <a:gd name="T69" fmla="*/ 55562 h 329"/>
              <a:gd name="T70" fmla="*/ 274638 w 183"/>
              <a:gd name="T71" fmla="*/ 74612 h 329"/>
              <a:gd name="T72" fmla="*/ 276225 w 183"/>
              <a:gd name="T73" fmla="*/ 106362 h 329"/>
              <a:gd name="T74" fmla="*/ 277813 w 183"/>
              <a:gd name="T75" fmla="*/ 152400 h 329"/>
              <a:gd name="T76" fmla="*/ 276225 w 183"/>
              <a:gd name="T77" fmla="*/ 177800 h 329"/>
              <a:gd name="T78" fmla="*/ 249238 w 183"/>
              <a:gd name="T79" fmla="*/ 287337 h 329"/>
              <a:gd name="T80" fmla="*/ 242888 w 183"/>
              <a:gd name="T81" fmla="*/ 298450 h 329"/>
              <a:gd name="T82" fmla="*/ 228600 w 183"/>
              <a:gd name="T83" fmla="*/ 322262 h 329"/>
              <a:gd name="T84" fmla="*/ 215900 w 183"/>
              <a:gd name="T85" fmla="*/ 344487 h 329"/>
              <a:gd name="T86" fmla="*/ 169863 w 183"/>
              <a:gd name="T87" fmla="*/ 395287 h 329"/>
              <a:gd name="T88" fmla="*/ 149225 w 183"/>
              <a:gd name="T89" fmla="*/ 412750 h 329"/>
              <a:gd name="T90" fmla="*/ 130175 w 183"/>
              <a:gd name="T91" fmla="*/ 430212 h 329"/>
              <a:gd name="T92" fmla="*/ 109538 w 183"/>
              <a:gd name="T93" fmla="*/ 444500 h 329"/>
              <a:gd name="T94" fmla="*/ 88900 w 183"/>
              <a:gd name="T95" fmla="*/ 458787 h 329"/>
              <a:gd name="T96" fmla="*/ 63500 w 183"/>
              <a:gd name="T97" fmla="*/ 476250 h 329"/>
              <a:gd name="T98" fmla="*/ 31750 w 183"/>
              <a:gd name="T99" fmla="*/ 493712 h 329"/>
              <a:gd name="T100" fmla="*/ 19050 w 183"/>
              <a:gd name="T101" fmla="*/ 501650 h 329"/>
              <a:gd name="T102" fmla="*/ 9525 w 183"/>
              <a:gd name="T103" fmla="*/ 508000 h 329"/>
              <a:gd name="T104" fmla="*/ 3175 w 183"/>
              <a:gd name="T105" fmla="*/ 511175 h 32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83"/>
              <a:gd name="T160" fmla="*/ 0 h 329"/>
              <a:gd name="T161" fmla="*/ 183 w 183"/>
              <a:gd name="T162" fmla="*/ 329 h 32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83" h="329">
                <a:moveTo>
                  <a:pt x="4" y="321"/>
                </a:moveTo>
                <a:lnTo>
                  <a:pt x="2" y="321"/>
                </a:lnTo>
                <a:lnTo>
                  <a:pt x="2" y="322"/>
                </a:lnTo>
                <a:lnTo>
                  <a:pt x="0" y="322"/>
                </a:lnTo>
                <a:lnTo>
                  <a:pt x="0" y="328"/>
                </a:lnTo>
                <a:lnTo>
                  <a:pt x="2" y="328"/>
                </a:lnTo>
                <a:lnTo>
                  <a:pt x="2" y="329"/>
                </a:lnTo>
                <a:lnTo>
                  <a:pt x="4" y="329"/>
                </a:lnTo>
                <a:lnTo>
                  <a:pt x="7" y="328"/>
                </a:lnTo>
                <a:lnTo>
                  <a:pt x="8" y="328"/>
                </a:lnTo>
                <a:lnTo>
                  <a:pt x="11" y="325"/>
                </a:lnTo>
                <a:lnTo>
                  <a:pt x="12" y="325"/>
                </a:lnTo>
                <a:lnTo>
                  <a:pt x="18" y="324"/>
                </a:lnTo>
                <a:lnTo>
                  <a:pt x="20" y="320"/>
                </a:lnTo>
                <a:lnTo>
                  <a:pt x="25" y="318"/>
                </a:lnTo>
                <a:lnTo>
                  <a:pt x="33" y="313"/>
                </a:lnTo>
                <a:lnTo>
                  <a:pt x="43" y="308"/>
                </a:lnTo>
                <a:lnTo>
                  <a:pt x="50" y="303"/>
                </a:lnTo>
                <a:lnTo>
                  <a:pt x="61" y="295"/>
                </a:lnTo>
                <a:lnTo>
                  <a:pt x="68" y="291"/>
                </a:lnTo>
                <a:lnTo>
                  <a:pt x="74" y="286"/>
                </a:lnTo>
                <a:lnTo>
                  <a:pt x="81" y="282"/>
                </a:lnTo>
                <a:lnTo>
                  <a:pt x="87" y="276"/>
                </a:lnTo>
                <a:lnTo>
                  <a:pt x="93" y="271"/>
                </a:lnTo>
                <a:lnTo>
                  <a:pt x="99" y="266"/>
                </a:lnTo>
                <a:lnTo>
                  <a:pt x="106" y="259"/>
                </a:lnTo>
                <a:lnTo>
                  <a:pt x="112" y="254"/>
                </a:lnTo>
                <a:lnTo>
                  <a:pt x="131" y="235"/>
                </a:lnTo>
                <a:lnTo>
                  <a:pt x="141" y="222"/>
                </a:lnTo>
                <a:lnTo>
                  <a:pt x="148" y="214"/>
                </a:lnTo>
                <a:lnTo>
                  <a:pt x="152" y="208"/>
                </a:lnTo>
                <a:lnTo>
                  <a:pt x="157" y="200"/>
                </a:lnTo>
                <a:lnTo>
                  <a:pt x="161" y="193"/>
                </a:lnTo>
                <a:lnTo>
                  <a:pt x="161" y="192"/>
                </a:lnTo>
                <a:lnTo>
                  <a:pt x="165" y="184"/>
                </a:lnTo>
                <a:lnTo>
                  <a:pt x="175" y="152"/>
                </a:lnTo>
                <a:lnTo>
                  <a:pt x="182" y="112"/>
                </a:lnTo>
                <a:lnTo>
                  <a:pt x="182" y="104"/>
                </a:lnTo>
                <a:lnTo>
                  <a:pt x="183" y="96"/>
                </a:lnTo>
                <a:lnTo>
                  <a:pt x="183" y="73"/>
                </a:lnTo>
                <a:lnTo>
                  <a:pt x="182" y="67"/>
                </a:lnTo>
                <a:lnTo>
                  <a:pt x="182" y="54"/>
                </a:lnTo>
                <a:lnTo>
                  <a:pt x="181" y="47"/>
                </a:lnTo>
                <a:lnTo>
                  <a:pt x="181" y="42"/>
                </a:lnTo>
                <a:lnTo>
                  <a:pt x="179" y="35"/>
                </a:lnTo>
                <a:lnTo>
                  <a:pt x="179" y="30"/>
                </a:lnTo>
                <a:lnTo>
                  <a:pt x="178" y="26"/>
                </a:lnTo>
                <a:lnTo>
                  <a:pt x="178" y="21"/>
                </a:lnTo>
                <a:lnTo>
                  <a:pt x="177" y="15"/>
                </a:lnTo>
                <a:lnTo>
                  <a:pt x="175" y="13"/>
                </a:lnTo>
                <a:lnTo>
                  <a:pt x="175" y="6"/>
                </a:lnTo>
                <a:lnTo>
                  <a:pt x="174" y="5"/>
                </a:lnTo>
                <a:lnTo>
                  <a:pt x="174" y="4"/>
                </a:lnTo>
                <a:lnTo>
                  <a:pt x="170" y="8"/>
                </a:lnTo>
                <a:lnTo>
                  <a:pt x="173" y="8"/>
                </a:lnTo>
                <a:lnTo>
                  <a:pt x="173" y="6"/>
                </a:lnTo>
                <a:lnTo>
                  <a:pt x="174" y="6"/>
                </a:lnTo>
                <a:lnTo>
                  <a:pt x="174" y="1"/>
                </a:lnTo>
                <a:lnTo>
                  <a:pt x="173" y="1"/>
                </a:lnTo>
                <a:lnTo>
                  <a:pt x="173" y="0"/>
                </a:lnTo>
                <a:lnTo>
                  <a:pt x="170" y="0"/>
                </a:lnTo>
                <a:lnTo>
                  <a:pt x="166" y="4"/>
                </a:lnTo>
                <a:lnTo>
                  <a:pt x="166" y="8"/>
                </a:lnTo>
                <a:lnTo>
                  <a:pt x="168" y="9"/>
                </a:lnTo>
                <a:lnTo>
                  <a:pt x="168" y="15"/>
                </a:lnTo>
                <a:lnTo>
                  <a:pt x="169" y="18"/>
                </a:lnTo>
                <a:lnTo>
                  <a:pt x="170" y="21"/>
                </a:lnTo>
                <a:lnTo>
                  <a:pt x="170" y="26"/>
                </a:lnTo>
                <a:lnTo>
                  <a:pt x="171" y="30"/>
                </a:lnTo>
                <a:lnTo>
                  <a:pt x="171" y="35"/>
                </a:lnTo>
                <a:lnTo>
                  <a:pt x="173" y="42"/>
                </a:lnTo>
                <a:lnTo>
                  <a:pt x="173" y="47"/>
                </a:lnTo>
                <a:lnTo>
                  <a:pt x="174" y="54"/>
                </a:lnTo>
                <a:lnTo>
                  <a:pt x="174" y="67"/>
                </a:lnTo>
                <a:lnTo>
                  <a:pt x="175" y="73"/>
                </a:lnTo>
                <a:lnTo>
                  <a:pt x="175" y="96"/>
                </a:lnTo>
                <a:lnTo>
                  <a:pt x="174" y="104"/>
                </a:lnTo>
                <a:lnTo>
                  <a:pt x="174" y="112"/>
                </a:lnTo>
                <a:lnTo>
                  <a:pt x="168" y="150"/>
                </a:lnTo>
                <a:lnTo>
                  <a:pt x="157" y="181"/>
                </a:lnTo>
                <a:lnTo>
                  <a:pt x="153" y="189"/>
                </a:lnTo>
                <a:lnTo>
                  <a:pt x="153" y="188"/>
                </a:lnTo>
                <a:lnTo>
                  <a:pt x="149" y="195"/>
                </a:lnTo>
                <a:lnTo>
                  <a:pt x="144" y="203"/>
                </a:lnTo>
                <a:lnTo>
                  <a:pt x="140" y="209"/>
                </a:lnTo>
                <a:lnTo>
                  <a:pt x="136" y="217"/>
                </a:lnTo>
                <a:lnTo>
                  <a:pt x="125" y="230"/>
                </a:lnTo>
                <a:lnTo>
                  <a:pt x="107" y="249"/>
                </a:lnTo>
                <a:lnTo>
                  <a:pt x="100" y="254"/>
                </a:lnTo>
                <a:lnTo>
                  <a:pt x="94" y="260"/>
                </a:lnTo>
                <a:lnTo>
                  <a:pt x="87" y="266"/>
                </a:lnTo>
                <a:lnTo>
                  <a:pt x="82" y="271"/>
                </a:lnTo>
                <a:lnTo>
                  <a:pt x="75" y="276"/>
                </a:lnTo>
                <a:lnTo>
                  <a:pt x="69" y="280"/>
                </a:lnTo>
                <a:lnTo>
                  <a:pt x="62" y="286"/>
                </a:lnTo>
                <a:lnTo>
                  <a:pt x="56" y="289"/>
                </a:lnTo>
                <a:lnTo>
                  <a:pt x="45" y="297"/>
                </a:lnTo>
                <a:lnTo>
                  <a:pt x="40" y="300"/>
                </a:lnTo>
                <a:lnTo>
                  <a:pt x="28" y="305"/>
                </a:lnTo>
                <a:lnTo>
                  <a:pt x="20" y="311"/>
                </a:lnTo>
                <a:lnTo>
                  <a:pt x="15" y="314"/>
                </a:lnTo>
                <a:lnTo>
                  <a:pt x="12" y="316"/>
                </a:lnTo>
                <a:lnTo>
                  <a:pt x="10" y="317"/>
                </a:lnTo>
                <a:lnTo>
                  <a:pt x="6" y="320"/>
                </a:lnTo>
                <a:lnTo>
                  <a:pt x="4" y="320"/>
                </a:lnTo>
                <a:lnTo>
                  <a:pt x="2" y="322"/>
                </a:lnTo>
                <a:lnTo>
                  <a:pt x="4" y="3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362" name="Rectangle 27"/>
          <p:cNvSpPr>
            <a:spLocks noChangeArrowheads="1"/>
          </p:cNvSpPr>
          <p:nvPr/>
        </p:nvSpPr>
        <p:spPr bwMode="auto">
          <a:xfrm>
            <a:off x="7773988" y="1485900"/>
            <a:ext cx="79375" cy="16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200">
                <a:solidFill>
                  <a:srgbClr val="000000"/>
                </a:solidFill>
                <a:latin typeface="Symbol" pitchFamily="18" charset="2"/>
              </a:rPr>
              <a:t>q</a:t>
            </a:r>
            <a:endParaRPr lang="en-GB" altLang="fr-FR" sz="1800">
              <a:solidFill>
                <a:srgbClr val="0000FF"/>
              </a:solidFill>
            </a:endParaRPr>
          </a:p>
        </p:txBody>
      </p:sp>
      <p:graphicFrame>
        <p:nvGraphicFramePr>
          <p:cNvPr id="14342" name="Object 28"/>
          <p:cNvGraphicFramePr>
            <a:graphicFrameLocks noChangeAspect="1"/>
          </p:cNvGraphicFramePr>
          <p:nvPr/>
        </p:nvGraphicFramePr>
        <p:xfrm>
          <a:off x="6804025" y="1700213"/>
          <a:ext cx="679450" cy="344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8" name="Equation" r:id="rId11" imgW="469696" imgH="241195" progId="Equation.3">
                  <p:embed/>
                </p:oleObj>
              </mc:Choice>
              <mc:Fallback>
                <p:oleObj name="Equation" r:id="rId11" imgW="469696" imgH="241195" progId="Equation.3">
                  <p:embed/>
                  <p:pic>
                    <p:nvPicPr>
                      <p:cNvPr id="0" name="Picture 1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4025" y="1700213"/>
                        <a:ext cx="679450" cy="344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Object 29"/>
          <p:cNvGraphicFramePr>
            <a:graphicFrameLocks noChangeAspect="1"/>
          </p:cNvGraphicFramePr>
          <p:nvPr/>
        </p:nvGraphicFramePr>
        <p:xfrm>
          <a:off x="6488113" y="1052513"/>
          <a:ext cx="520700" cy="314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59" name="Equation" r:id="rId13" imgW="482391" imgH="291973" progId="Equation.3">
                  <p:embed/>
                </p:oleObj>
              </mc:Choice>
              <mc:Fallback>
                <p:oleObj name="Equation" r:id="rId13" imgW="482391" imgH="291973" progId="Equation.3">
                  <p:embed/>
                  <p:pic>
                    <p:nvPicPr>
                      <p:cNvPr id="0" name="Picture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88113" y="1052513"/>
                        <a:ext cx="520700" cy="314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63" name="Rectangle 30"/>
          <p:cNvSpPr>
            <a:spLocks noChangeArrowheads="1"/>
          </p:cNvSpPr>
          <p:nvPr/>
        </p:nvSpPr>
        <p:spPr bwMode="auto">
          <a:xfrm>
            <a:off x="395288" y="2180616"/>
            <a:ext cx="6211034" cy="58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 dirty="0"/>
              <a:t>Assuming soft collisions + energy and momentum </a:t>
            </a:r>
            <a:r>
              <a:rPr lang="en-US" altLang="fr-FR" dirty="0" smtClean="0"/>
              <a:t>conservation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altLang="fr-FR" dirty="0" smtClean="0"/>
              <a:t> </a:t>
            </a:r>
            <a:endParaRPr lang="en-GB" altLang="fr-FR" dirty="0"/>
          </a:p>
        </p:txBody>
      </p:sp>
      <p:graphicFrame>
        <p:nvGraphicFramePr>
          <p:cNvPr id="14344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8539925"/>
              </p:ext>
            </p:extLst>
          </p:nvPr>
        </p:nvGraphicFramePr>
        <p:xfrm>
          <a:off x="5443538" y="4729163"/>
          <a:ext cx="1004887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60" name="Equation" r:id="rId15" imgW="812520" imgH="393480" progId="Equation.3">
                  <p:embed/>
                </p:oleObj>
              </mc:Choice>
              <mc:Fallback>
                <p:oleObj name="Equation" r:id="rId15" imgW="812520" imgH="393480" progId="Equation.3">
                  <p:embed/>
                  <p:pic>
                    <p:nvPicPr>
                      <p:cNvPr id="0" name="Picture 1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3538" y="4729163"/>
                        <a:ext cx="1004887" cy="500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64" name="Text Box 36"/>
          <p:cNvSpPr txBox="1">
            <a:spLocks noChangeArrowheads="1"/>
          </p:cNvSpPr>
          <p:nvPr/>
        </p:nvSpPr>
        <p:spPr bwMode="auto">
          <a:xfrm>
            <a:off x="5184775" y="5257800"/>
            <a:ext cx="3851275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12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en-US" altLang="fr-FR">
                <a:sym typeface="Symbol" pitchFamily="18" charset="2"/>
              </a:rPr>
              <a:t>A particle emits </a:t>
            </a:r>
            <a:r>
              <a:rPr lang="en-US" altLang="fr-FR">
                <a:solidFill>
                  <a:srgbClr val="FF0066"/>
                </a:solidFill>
                <a:sym typeface="Symbol" pitchFamily="18" charset="2"/>
              </a:rPr>
              <a:t>real photons</a:t>
            </a:r>
            <a:r>
              <a:rPr lang="en-US" altLang="fr-FR">
                <a:sym typeface="Symbol" pitchFamily="18" charset="2"/>
              </a:rPr>
              <a:t> in a dielectric medium if its speed </a:t>
            </a:r>
            <a:r>
              <a:rPr lang="en-US" altLang="fr-FR" i="1">
                <a:solidFill>
                  <a:schemeClr val="tx1"/>
                </a:solidFill>
                <a:latin typeface="Times New Roman" pitchFamily="18" charset="0"/>
                <a:sym typeface="Symbol" pitchFamily="18" charset="2"/>
              </a:rPr>
              <a:t>v</a:t>
            </a:r>
            <a:r>
              <a:rPr lang="en-US" altLang="fr-FR">
                <a:solidFill>
                  <a:schemeClr val="tx1"/>
                </a:solidFill>
                <a:latin typeface="Times New Roman" pitchFamily="18" charset="0"/>
                <a:sym typeface="Symbol" pitchFamily="18" charset="2"/>
              </a:rPr>
              <a:t> =</a:t>
            </a:r>
            <a:r>
              <a:rPr lang="en-US" altLang="fr-FR">
                <a:sym typeface="Symbol" pitchFamily="18" charset="2"/>
              </a:rPr>
              <a:t> </a:t>
            </a:r>
            <a:r>
              <a:rPr lang="en-US" altLang="fr-FR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b×</a:t>
            </a:r>
            <a:r>
              <a:rPr lang="en-US" altLang="fr-FR" i="1">
                <a:solidFill>
                  <a:schemeClr val="tx1"/>
                </a:solidFill>
                <a:latin typeface="Times New Roman" pitchFamily="18" charset="0"/>
                <a:sym typeface="Symbol" pitchFamily="18" charset="2"/>
              </a:rPr>
              <a:t>c</a:t>
            </a:r>
            <a:r>
              <a:rPr lang="en-US" altLang="fr-FR">
                <a:sym typeface="Symbol" pitchFamily="18" charset="2"/>
              </a:rPr>
              <a:t> </a:t>
            </a:r>
          </a:p>
          <a:p>
            <a:pPr algn="l">
              <a:lnSpc>
                <a:spcPct val="120000"/>
              </a:lnSpc>
              <a:spcBef>
                <a:spcPct val="0"/>
              </a:spcBef>
              <a:buFont typeface="Symbol" pitchFamily="18" charset="2"/>
              <a:buNone/>
            </a:pPr>
            <a:r>
              <a:rPr lang="en-US" altLang="fr-FR">
                <a:sym typeface="Symbol" pitchFamily="18" charset="2"/>
              </a:rPr>
              <a:t>is greater than the speed of light in the medium </a:t>
            </a:r>
            <a:r>
              <a:rPr lang="en-US" altLang="fr-FR">
                <a:solidFill>
                  <a:schemeClr val="tx1"/>
                </a:solidFill>
                <a:latin typeface="Times New Roman" pitchFamily="18" charset="0"/>
                <a:sym typeface="Symbol" pitchFamily="18" charset="2"/>
              </a:rPr>
              <a:t>c/n</a:t>
            </a:r>
            <a:endParaRPr lang="en-US" altLang="fr-FR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18064" y="2610663"/>
            <a:ext cx="272542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en-US" altLang="fr-FR" dirty="0">
                <a:sym typeface="Symbol" pitchFamily="18" charset="2"/>
              </a:rPr>
              <a:t> </a:t>
            </a:r>
            <a:r>
              <a:rPr lang="en-US" altLang="fr-FR" dirty="0">
                <a:solidFill>
                  <a:srgbClr val="FF0066"/>
                </a:solidFill>
                <a:sym typeface="Symbol" pitchFamily="18" charset="2"/>
              </a:rPr>
              <a:t>emission of real photons</a:t>
            </a:r>
            <a:r>
              <a:rPr lang="en-US" altLang="fr-FR" dirty="0"/>
              <a:t>:</a:t>
            </a:r>
            <a:endParaRPr lang="en-GB" altLang="fr-FR" dirty="0"/>
          </a:p>
        </p:txBody>
      </p:sp>
      <p:graphicFrame>
        <p:nvGraphicFramePr>
          <p:cNvPr id="3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7990334"/>
              </p:ext>
            </p:extLst>
          </p:nvPr>
        </p:nvGraphicFramePr>
        <p:xfrm>
          <a:off x="515022" y="2590160"/>
          <a:ext cx="2111375" cy="336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61" name="Equation" r:id="rId17" imgW="1511280" imgH="241200" progId="Equation.3">
                  <p:embed/>
                </p:oleObj>
              </mc:Choice>
              <mc:Fallback>
                <p:oleObj name="Equation" r:id="rId17" imgW="15112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5022" y="2590160"/>
                        <a:ext cx="2111375" cy="3365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8703402"/>
              </p:ext>
            </p:extLst>
          </p:nvPr>
        </p:nvGraphicFramePr>
        <p:xfrm>
          <a:off x="8011909" y="4804160"/>
          <a:ext cx="722719" cy="3279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662" name="Equation" r:id="rId19" imgW="482400" imgH="215640" progId="Equation.3">
                  <p:embed/>
                </p:oleObj>
              </mc:Choice>
              <mc:Fallback>
                <p:oleObj name="Equation" r:id="rId19" imgW="482400" imgH="215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11909" y="4804160"/>
                        <a:ext cx="722719" cy="32792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317"/>
    </mc:Choice>
    <mc:Fallback xmlns="">
      <p:transition spd="slow" advTm="165317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upload.wikimedia.org/wikipedia/commons/c/c0/Fjord.surface.wave.boat.jpeg"/>
          <p:cNvPicPr>
            <a:picLocks noChangeAspect="1" noChangeArrowheads="1"/>
          </p:cNvPicPr>
          <p:nvPr/>
        </p:nvPicPr>
        <p:blipFill>
          <a:blip r:embed="rId3" cstate="print">
            <a:lum bright="20000"/>
          </a:blip>
          <a:srcRect/>
          <a:stretch>
            <a:fillRect/>
          </a:stretch>
        </p:blipFill>
        <p:spPr bwMode="auto">
          <a:xfrm flipH="1">
            <a:off x="0" y="1268760"/>
            <a:ext cx="9180512" cy="5161106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842720" y="188640"/>
            <a:ext cx="31710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  <a:buNone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  <a:sym typeface="Wingdings" pitchFamily="2" charset="2"/>
              </a:rPr>
              <a:t>Cherenkov Radiation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0" y="3739334"/>
            <a:ext cx="8892480" cy="504056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>
            <a:off x="0" y="3284984"/>
            <a:ext cx="7956376" cy="504056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0800000" flipV="1">
            <a:off x="0" y="3789040"/>
            <a:ext cx="7956376" cy="144016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 flipH="1" flipV="1">
            <a:off x="6119378" y="3343290"/>
            <a:ext cx="576858" cy="7280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5832140" y="3343290"/>
            <a:ext cx="576858" cy="7280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 flipH="1" flipV="1">
            <a:off x="5544108" y="3320988"/>
            <a:ext cx="576858" cy="7280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 flipH="1" flipV="1">
            <a:off x="5256076" y="3320988"/>
            <a:ext cx="576858" cy="7280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5400000" flipH="1" flipV="1">
            <a:off x="4967250" y="3271282"/>
            <a:ext cx="576858" cy="7280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 flipH="1" flipV="1">
            <a:off x="4680012" y="3271282"/>
            <a:ext cx="576858" cy="7280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5400000" flipH="1" flipV="1">
            <a:off x="4391980" y="3248980"/>
            <a:ext cx="576858" cy="7280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5400000" flipH="1" flipV="1">
            <a:off x="4103948" y="3248980"/>
            <a:ext cx="576858" cy="7280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5400000" flipH="1" flipV="1">
            <a:off x="3815121" y="3199274"/>
            <a:ext cx="576858" cy="7280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5400000" flipH="1" flipV="1">
            <a:off x="3527883" y="3199274"/>
            <a:ext cx="576858" cy="7280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rot="5400000" flipH="1" flipV="1">
            <a:off x="3239851" y="3176972"/>
            <a:ext cx="576858" cy="7280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5400000" flipH="1" flipV="1">
            <a:off x="2951819" y="3176972"/>
            <a:ext cx="576858" cy="72802"/>
          </a:xfrm>
          <a:prstGeom prst="straightConnector1">
            <a:avLst/>
          </a:prstGeom>
          <a:ln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Group 48"/>
          <p:cNvGrpSpPr/>
          <p:nvPr/>
        </p:nvGrpSpPr>
        <p:grpSpPr>
          <a:xfrm rot="20802634">
            <a:off x="3275856" y="4273838"/>
            <a:ext cx="3240361" cy="743176"/>
            <a:chOff x="3275856" y="4653136"/>
            <a:chExt cx="3240361" cy="743176"/>
          </a:xfrm>
        </p:grpSpPr>
        <p:cxnSp>
          <p:nvCxnSpPr>
            <p:cNvPr id="37" name="Straight Arrow Connector 36"/>
            <p:cNvCxnSpPr/>
            <p:nvPr/>
          </p:nvCxnSpPr>
          <p:spPr>
            <a:xfrm rot="5400000">
              <a:off x="6191387" y="5071482"/>
              <a:ext cx="576858" cy="728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5400000">
              <a:off x="5904149" y="5071482"/>
              <a:ext cx="576858" cy="728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5400000">
              <a:off x="5616117" y="5049180"/>
              <a:ext cx="576858" cy="728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5400000">
              <a:off x="5328085" y="5049180"/>
              <a:ext cx="576858" cy="728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5400000">
              <a:off x="5039259" y="4999474"/>
              <a:ext cx="576858" cy="728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5400000">
              <a:off x="4752021" y="4999474"/>
              <a:ext cx="576858" cy="728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5400000">
              <a:off x="4463989" y="4977172"/>
              <a:ext cx="576858" cy="728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5400000">
              <a:off x="4175957" y="4977172"/>
              <a:ext cx="576858" cy="728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5400000">
              <a:off x="3887130" y="4927466"/>
              <a:ext cx="576858" cy="728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5400000">
              <a:off x="3599892" y="4927466"/>
              <a:ext cx="576858" cy="728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5400000">
              <a:off x="3311860" y="4905164"/>
              <a:ext cx="576858" cy="728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5400000">
              <a:off x="3023828" y="4905164"/>
              <a:ext cx="576858" cy="728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323528" y="1412776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 smtClean="0"/>
              <a:t>A charged particle, moving though a medium at a speed which is greater than the speed of light in the medium, produces Cherenkov light.</a:t>
            </a:r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 smtClean="0"/>
              <a:t>Classical analogue: </a:t>
            </a:r>
            <a:r>
              <a:rPr lang="en-US" u="sng" dirty="0" smtClean="0"/>
              <a:t>fast</a:t>
            </a:r>
            <a:r>
              <a:rPr lang="en-US" dirty="0" smtClean="0"/>
              <a:t> boat on water</a:t>
            </a:r>
            <a:endParaRPr lang="en-GB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698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88913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 eaLnBrk="1" hangingPunct="1"/>
            <a:r>
              <a:rPr lang="en-US" sz="2400" dirty="0" smtClean="0">
                <a:solidFill>
                  <a:schemeClr val="accent2"/>
                </a:solidFill>
              </a:rPr>
              <a:t>Propagating waves</a:t>
            </a:r>
          </a:p>
        </p:txBody>
      </p:sp>
      <p:sp>
        <p:nvSpPr>
          <p:cNvPr id="368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196975"/>
            <a:ext cx="8229600" cy="647700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solidFill>
                  <a:schemeClr val="accent2"/>
                </a:solidFill>
              </a:rPr>
              <a:t>A stationary boat bobbing up and down on a lake, producing waves</a:t>
            </a:r>
          </a:p>
        </p:txBody>
      </p:sp>
      <p:sp>
        <p:nvSpPr>
          <p:cNvPr id="89092" name="Oval 4"/>
          <p:cNvSpPr>
            <a:spLocks noChangeArrowheads="1"/>
          </p:cNvSpPr>
          <p:nvPr/>
        </p:nvSpPr>
        <p:spPr bwMode="auto">
          <a:xfrm>
            <a:off x="2771775" y="3500438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3" name="Oval 5"/>
          <p:cNvSpPr>
            <a:spLocks noChangeArrowheads="1"/>
          </p:cNvSpPr>
          <p:nvPr/>
        </p:nvSpPr>
        <p:spPr bwMode="auto">
          <a:xfrm>
            <a:off x="2771775" y="3500438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4" name="Oval 6"/>
          <p:cNvSpPr>
            <a:spLocks noChangeArrowheads="1"/>
          </p:cNvSpPr>
          <p:nvPr/>
        </p:nvSpPr>
        <p:spPr bwMode="auto">
          <a:xfrm>
            <a:off x="2771775" y="3500438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6874" name="Picture 7" descr="MCj041186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771775" y="3448472"/>
            <a:ext cx="6683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6" name="Oval 8"/>
          <p:cNvSpPr>
            <a:spLocks noChangeArrowheads="1"/>
          </p:cNvSpPr>
          <p:nvPr/>
        </p:nvSpPr>
        <p:spPr bwMode="auto">
          <a:xfrm>
            <a:off x="2771775" y="3500438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7" name="Oval 9"/>
          <p:cNvSpPr>
            <a:spLocks noChangeArrowheads="1"/>
          </p:cNvSpPr>
          <p:nvPr/>
        </p:nvSpPr>
        <p:spPr bwMode="auto">
          <a:xfrm>
            <a:off x="2771775" y="3500438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933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89092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8909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89094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8909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animBg="1"/>
      <p:bldP spid="89092" grpId="1" animBg="1"/>
      <p:bldP spid="89093" grpId="0" animBg="1"/>
      <p:bldP spid="89093" grpId="1" animBg="1"/>
      <p:bldP spid="89094" grpId="0" animBg="1"/>
      <p:bldP spid="89094" grpId="1" animBg="1"/>
      <p:bldP spid="89096" grpId="0" animBg="1"/>
      <p:bldP spid="89096" grpId="1" animBg="1"/>
      <p:bldP spid="8909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196975"/>
            <a:ext cx="8229600" cy="504825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hangingPunct="1"/>
            <a:r>
              <a:rPr lang="en-US" sz="1800" dirty="0" smtClean="0">
                <a:solidFill>
                  <a:schemeClr val="accent2"/>
                </a:solidFill>
              </a:rPr>
              <a:t>Now the boat starts to move, but slower than the waves</a:t>
            </a:r>
          </a:p>
        </p:txBody>
      </p:sp>
      <p:sp>
        <p:nvSpPr>
          <p:cNvPr id="109572" name="Oval 4"/>
          <p:cNvSpPr>
            <a:spLocks noChangeArrowheads="1"/>
          </p:cNvSpPr>
          <p:nvPr/>
        </p:nvSpPr>
        <p:spPr bwMode="auto">
          <a:xfrm>
            <a:off x="2627313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3" name="Oval 5"/>
          <p:cNvSpPr>
            <a:spLocks noChangeArrowheads="1"/>
          </p:cNvSpPr>
          <p:nvPr/>
        </p:nvSpPr>
        <p:spPr bwMode="auto">
          <a:xfrm>
            <a:off x="2771775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4" name="Oval 6"/>
          <p:cNvSpPr>
            <a:spLocks noChangeArrowheads="1"/>
          </p:cNvSpPr>
          <p:nvPr/>
        </p:nvSpPr>
        <p:spPr bwMode="auto">
          <a:xfrm>
            <a:off x="2987675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09575" name="Picture 7" descr="MCj041186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627313" y="3500438"/>
            <a:ext cx="668337" cy="65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76" name="Oval 8"/>
          <p:cNvSpPr>
            <a:spLocks noChangeArrowheads="1"/>
          </p:cNvSpPr>
          <p:nvPr/>
        </p:nvSpPr>
        <p:spPr bwMode="auto">
          <a:xfrm>
            <a:off x="3203575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7" name="Oval 9"/>
          <p:cNvSpPr>
            <a:spLocks noChangeArrowheads="1"/>
          </p:cNvSpPr>
          <p:nvPr/>
        </p:nvSpPr>
        <p:spPr bwMode="auto">
          <a:xfrm>
            <a:off x="3419475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4644008" y="3644900"/>
            <a:ext cx="4248498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20000"/>
              </a:spcAft>
              <a:buNone/>
            </a:pPr>
            <a:r>
              <a:rPr lang="en-US" dirty="0">
                <a:solidFill>
                  <a:schemeClr val="accent2"/>
                </a:solidFill>
              </a:rPr>
              <a:t>No coherent </a:t>
            </a:r>
            <a:r>
              <a:rPr lang="en-US" dirty="0" err="1">
                <a:solidFill>
                  <a:schemeClr val="accent2"/>
                </a:solidFill>
              </a:rPr>
              <a:t>wavefront</a:t>
            </a:r>
            <a:r>
              <a:rPr lang="en-US" dirty="0">
                <a:solidFill>
                  <a:schemeClr val="accent2"/>
                </a:solidFill>
              </a:rPr>
              <a:t> is formed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004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0.08959 -1.85185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09572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10957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109574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10957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 animBg="1"/>
      <p:bldP spid="109572" grpId="1" animBg="1"/>
      <p:bldP spid="109573" grpId="0" animBg="1"/>
      <p:bldP spid="109573" grpId="1" animBg="1"/>
      <p:bldP spid="109574" grpId="0" animBg="1"/>
      <p:bldP spid="109574" grpId="1" animBg="1"/>
      <p:bldP spid="109576" grpId="0" animBg="1"/>
      <p:bldP spid="109576" grpId="1" animBg="1"/>
      <p:bldP spid="109577" grpId="0" animBg="1"/>
      <p:bldP spid="10957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84288" y="274638"/>
            <a:ext cx="7859712" cy="41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GB" altLang="fr-FR" sz="2400" smtClean="0">
                <a:solidFill>
                  <a:schemeClr val="accent2"/>
                </a:solidFill>
              </a:rPr>
              <a:t>Literature</a:t>
            </a:r>
            <a:endParaRPr lang="de-DE" altLang="fr-FR" sz="2400" smtClean="0">
              <a:solidFill>
                <a:schemeClr val="accent2"/>
              </a:solidFill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179388" y="836613"/>
            <a:ext cx="8964612" cy="568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180975" indent="-180975" eaLnBrk="1" hangingPunct="1">
              <a:buFontTx/>
              <a:buBlip>
                <a:blip r:embed="rId2"/>
              </a:buBlip>
            </a:pPr>
            <a:r>
              <a:rPr lang="en-US" altLang="fr-FR" sz="1600" b="1" dirty="0" smtClean="0">
                <a:solidFill>
                  <a:schemeClr val="accent2"/>
                </a:solidFill>
              </a:rPr>
              <a:t>  Text books </a:t>
            </a:r>
            <a:r>
              <a:rPr lang="en-US" altLang="fr-FR" sz="1600" dirty="0" smtClean="0">
                <a:solidFill>
                  <a:schemeClr val="accent2"/>
                </a:solidFill>
              </a:rPr>
              <a:t>(a selection)</a:t>
            </a:r>
            <a:endParaRPr lang="en-US" altLang="fr-FR" sz="1600" baseline="-25000" dirty="0" smtClean="0">
              <a:solidFill>
                <a:schemeClr val="accent2"/>
              </a:solidFill>
            </a:endParaRPr>
          </a:p>
          <a:p>
            <a:pPr marL="542925" lvl="1" indent="-180975" eaLnBrk="1" hangingPunct="1"/>
            <a:r>
              <a:rPr lang="en-US" altLang="fr-FR" sz="1600" dirty="0" smtClean="0">
                <a:solidFill>
                  <a:srgbClr val="FF0066"/>
                </a:solidFill>
              </a:rPr>
              <a:t>C. </a:t>
            </a:r>
            <a:r>
              <a:rPr lang="en-US" altLang="fr-FR" sz="1600" dirty="0" err="1" smtClean="0">
                <a:solidFill>
                  <a:srgbClr val="FF0066"/>
                </a:solidFill>
              </a:rPr>
              <a:t>Grupen</a:t>
            </a:r>
            <a:r>
              <a:rPr lang="en-US" altLang="fr-FR" sz="1600" dirty="0" smtClean="0">
                <a:solidFill>
                  <a:srgbClr val="FF0066"/>
                </a:solidFill>
              </a:rPr>
              <a:t>,</a:t>
            </a:r>
            <a:r>
              <a:rPr lang="en-US" altLang="fr-FR" sz="1600" dirty="0" smtClean="0">
                <a:solidFill>
                  <a:schemeClr val="hlink"/>
                </a:solidFill>
              </a:rPr>
              <a:t> </a:t>
            </a:r>
            <a:r>
              <a:rPr lang="en-US" altLang="fr-FR" sz="1600" dirty="0" smtClean="0">
                <a:solidFill>
                  <a:srgbClr val="FF0066"/>
                </a:solidFill>
              </a:rPr>
              <a:t>B. </a:t>
            </a:r>
            <a:r>
              <a:rPr lang="en-US" altLang="fr-FR" sz="1600" dirty="0" err="1" smtClean="0">
                <a:solidFill>
                  <a:srgbClr val="FF0066"/>
                </a:solidFill>
              </a:rPr>
              <a:t>Shwartz</a:t>
            </a:r>
            <a:r>
              <a:rPr lang="en-US" altLang="fr-FR" sz="1600" dirty="0" smtClean="0">
                <a:solidFill>
                  <a:srgbClr val="FF0066"/>
                </a:solidFill>
              </a:rPr>
              <a:t>,</a:t>
            </a:r>
            <a:r>
              <a:rPr lang="en-US" altLang="fr-FR" sz="1600" dirty="0" smtClean="0">
                <a:solidFill>
                  <a:schemeClr val="hlink"/>
                </a:solidFill>
              </a:rPr>
              <a:t> </a:t>
            </a:r>
            <a:r>
              <a:rPr lang="en-US" altLang="fr-FR" sz="1600" dirty="0" smtClean="0">
                <a:solidFill>
                  <a:schemeClr val="accent2"/>
                </a:solidFill>
              </a:rPr>
              <a:t>Particle Detectors,</a:t>
            </a:r>
            <a:r>
              <a:rPr lang="en-US" altLang="fr-FR" sz="1600" dirty="0" smtClean="0">
                <a:solidFill>
                  <a:schemeClr val="tx2"/>
                </a:solidFill>
              </a:rPr>
              <a:t> 2</a:t>
            </a:r>
            <a:r>
              <a:rPr lang="en-US" altLang="fr-FR" sz="1600" baseline="30000" dirty="0" smtClean="0">
                <a:solidFill>
                  <a:schemeClr val="tx2"/>
                </a:solidFill>
              </a:rPr>
              <a:t>nd</a:t>
            </a:r>
            <a:r>
              <a:rPr lang="en-US" altLang="fr-FR" sz="1600" dirty="0" smtClean="0">
                <a:solidFill>
                  <a:schemeClr val="tx2"/>
                </a:solidFill>
              </a:rPr>
              <a:t> ed., Cambridge University Press, 2008</a:t>
            </a:r>
          </a:p>
          <a:p>
            <a:pPr marL="542925" lvl="1" indent="-180975" eaLnBrk="1" hangingPunct="1"/>
            <a:r>
              <a:rPr lang="en-US" altLang="fr-FR" sz="1600" dirty="0" smtClean="0">
                <a:solidFill>
                  <a:srgbClr val="FF0066"/>
                </a:solidFill>
              </a:rPr>
              <a:t>G. Knoll,</a:t>
            </a:r>
            <a:r>
              <a:rPr lang="en-US" altLang="fr-FR" sz="1600" dirty="0" smtClean="0"/>
              <a:t> </a:t>
            </a:r>
            <a:r>
              <a:rPr lang="en-GB" altLang="fr-FR" sz="1600" dirty="0" smtClean="0">
                <a:solidFill>
                  <a:schemeClr val="accent2"/>
                </a:solidFill>
              </a:rPr>
              <a:t>Radiation Detection and Measurement,</a:t>
            </a:r>
            <a:r>
              <a:rPr lang="en-GB" altLang="fr-FR" sz="1600" dirty="0" smtClean="0"/>
              <a:t> 3rd ed. Wiley, 2000</a:t>
            </a:r>
            <a:r>
              <a:rPr lang="en-US" altLang="fr-FR" sz="1600" dirty="0" smtClean="0">
                <a:solidFill>
                  <a:schemeClr val="hlink"/>
                </a:solidFill>
              </a:rPr>
              <a:t> </a:t>
            </a:r>
          </a:p>
          <a:p>
            <a:pPr marL="542925" lvl="1" indent="-180975" eaLnBrk="1" hangingPunct="1"/>
            <a:r>
              <a:rPr lang="en-US" altLang="fr-FR" sz="1600" dirty="0" smtClean="0">
                <a:solidFill>
                  <a:srgbClr val="FF0066"/>
                </a:solidFill>
              </a:rPr>
              <a:t>W. R. Leo,</a:t>
            </a:r>
            <a:r>
              <a:rPr lang="en-US" altLang="fr-FR" sz="1600" dirty="0" smtClean="0">
                <a:solidFill>
                  <a:schemeClr val="hlink"/>
                </a:solidFill>
              </a:rPr>
              <a:t> </a:t>
            </a:r>
            <a:r>
              <a:rPr lang="en-US" altLang="fr-FR" sz="1600" dirty="0" smtClean="0">
                <a:solidFill>
                  <a:schemeClr val="accent2"/>
                </a:solidFill>
              </a:rPr>
              <a:t>Techniques for Nuclear and Particle Physics Experiments,</a:t>
            </a:r>
            <a:r>
              <a:rPr lang="en-US" altLang="fr-FR" sz="1600" dirty="0" smtClean="0"/>
              <a:t> Springer, 1994</a:t>
            </a:r>
          </a:p>
          <a:p>
            <a:pPr marL="542925" lvl="1" indent="-180975" eaLnBrk="1" hangingPunct="1"/>
            <a:r>
              <a:rPr lang="en-US" altLang="fr-FR" sz="1600" dirty="0" smtClean="0">
                <a:solidFill>
                  <a:srgbClr val="FF0066"/>
                </a:solidFill>
              </a:rPr>
              <a:t>R.S. Gilmore,</a:t>
            </a:r>
            <a:r>
              <a:rPr lang="en-US" altLang="fr-FR" sz="1600" dirty="0" smtClean="0">
                <a:solidFill>
                  <a:schemeClr val="hlink"/>
                </a:solidFill>
              </a:rPr>
              <a:t> </a:t>
            </a:r>
            <a:r>
              <a:rPr lang="en-US" altLang="fr-FR" sz="1600" dirty="0" smtClean="0">
                <a:solidFill>
                  <a:schemeClr val="accent2"/>
                </a:solidFill>
              </a:rPr>
              <a:t>Single particle detection and measurement,</a:t>
            </a:r>
            <a:r>
              <a:rPr lang="en-US" altLang="fr-FR" sz="1600" dirty="0" smtClean="0"/>
              <a:t> </a:t>
            </a:r>
            <a:r>
              <a:rPr lang="en-US" altLang="fr-FR" sz="1600" dirty="0" err="1" smtClean="0"/>
              <a:t>Taylor&amp;Francis</a:t>
            </a:r>
            <a:r>
              <a:rPr lang="en-US" altLang="fr-FR" sz="1600" dirty="0" smtClean="0"/>
              <a:t>, 1992</a:t>
            </a:r>
          </a:p>
          <a:p>
            <a:pPr marL="542925" lvl="1" indent="-180975" eaLnBrk="1" hangingPunct="1"/>
            <a:r>
              <a:rPr lang="en-US" altLang="fr-FR" sz="1600" dirty="0" smtClean="0">
                <a:solidFill>
                  <a:srgbClr val="FF0066"/>
                </a:solidFill>
              </a:rPr>
              <a:t>K. </a:t>
            </a:r>
            <a:r>
              <a:rPr lang="en-US" altLang="fr-FR" sz="1600" dirty="0" err="1" smtClean="0">
                <a:solidFill>
                  <a:srgbClr val="FF0066"/>
                </a:solidFill>
              </a:rPr>
              <a:t>Kleinknecht</a:t>
            </a:r>
            <a:r>
              <a:rPr lang="en-US" altLang="fr-FR" sz="1600" dirty="0" smtClean="0">
                <a:solidFill>
                  <a:srgbClr val="FF0066"/>
                </a:solidFill>
              </a:rPr>
              <a:t>, </a:t>
            </a:r>
            <a:r>
              <a:rPr lang="en-US" altLang="fr-FR" sz="1600" dirty="0" smtClean="0">
                <a:solidFill>
                  <a:schemeClr val="accent2"/>
                </a:solidFill>
              </a:rPr>
              <a:t>Detectors for particle radiation ,</a:t>
            </a:r>
            <a:r>
              <a:rPr lang="en-US" altLang="fr-FR" sz="1600" dirty="0" smtClean="0"/>
              <a:t> 2nd edition, </a:t>
            </a:r>
            <a:r>
              <a:rPr lang="en-US" altLang="fr-FR" sz="1600" dirty="0" smtClean="0">
                <a:solidFill>
                  <a:srgbClr val="000000"/>
                </a:solidFill>
              </a:rPr>
              <a:t>Cambridge Univ. Press, 1998</a:t>
            </a:r>
            <a:r>
              <a:rPr lang="en-US" altLang="fr-FR" sz="1600" dirty="0" smtClean="0"/>
              <a:t> </a:t>
            </a:r>
          </a:p>
          <a:p>
            <a:pPr marL="542925" lvl="1" indent="-180975" eaLnBrk="1" hangingPunct="1"/>
            <a:r>
              <a:rPr lang="en-US" altLang="fr-FR" sz="1600" dirty="0" smtClean="0">
                <a:solidFill>
                  <a:srgbClr val="FF0066"/>
                </a:solidFill>
              </a:rPr>
              <a:t>W. Blum, W. Riegler, L. </a:t>
            </a:r>
            <a:r>
              <a:rPr lang="en-US" altLang="fr-FR" sz="1600" dirty="0" err="1" smtClean="0">
                <a:solidFill>
                  <a:srgbClr val="FF0066"/>
                </a:solidFill>
              </a:rPr>
              <a:t>Rolandi</a:t>
            </a:r>
            <a:r>
              <a:rPr lang="en-US" altLang="fr-FR" sz="1600" dirty="0" smtClean="0">
                <a:solidFill>
                  <a:srgbClr val="FF0066"/>
                </a:solidFill>
              </a:rPr>
              <a:t>,</a:t>
            </a:r>
            <a:r>
              <a:rPr lang="en-US" altLang="fr-FR" sz="1600" dirty="0" smtClean="0"/>
              <a:t> </a:t>
            </a:r>
            <a:r>
              <a:rPr lang="en-US" altLang="fr-FR" sz="1600" dirty="0" smtClean="0">
                <a:solidFill>
                  <a:schemeClr val="accent2"/>
                </a:solidFill>
              </a:rPr>
              <a:t>Particle Detection with Drift Chambers,</a:t>
            </a:r>
            <a:r>
              <a:rPr lang="en-US" altLang="fr-FR" sz="1600" dirty="0" smtClean="0"/>
              <a:t> Springer, 2008</a:t>
            </a:r>
            <a:endParaRPr lang="en-GB" altLang="fr-FR" sz="1600" dirty="0" smtClean="0"/>
          </a:p>
          <a:p>
            <a:pPr marL="542925" lvl="1" indent="-180975" eaLnBrk="1" hangingPunct="1"/>
            <a:r>
              <a:rPr lang="en-US" altLang="fr-FR" sz="1600" dirty="0" smtClean="0">
                <a:solidFill>
                  <a:srgbClr val="FF0066"/>
                </a:solidFill>
              </a:rPr>
              <a:t>R. </a:t>
            </a:r>
            <a:r>
              <a:rPr lang="en-US" altLang="fr-FR" sz="1600" dirty="0" err="1" smtClean="0">
                <a:solidFill>
                  <a:srgbClr val="FF0066"/>
                </a:solidFill>
              </a:rPr>
              <a:t>Wigmans</a:t>
            </a:r>
            <a:r>
              <a:rPr lang="en-US" altLang="fr-FR" sz="1600" dirty="0" smtClean="0">
                <a:solidFill>
                  <a:srgbClr val="FF0066"/>
                </a:solidFill>
              </a:rPr>
              <a:t>, </a:t>
            </a:r>
            <a:r>
              <a:rPr lang="en-US" altLang="fr-FR" sz="1600" dirty="0" smtClean="0">
                <a:solidFill>
                  <a:schemeClr val="accent2"/>
                </a:solidFill>
              </a:rPr>
              <a:t>Calorimetry,</a:t>
            </a:r>
            <a:r>
              <a:rPr lang="en-US" altLang="fr-FR" sz="1600" dirty="0" smtClean="0"/>
              <a:t> Oxford Science Publications, 2000</a:t>
            </a:r>
          </a:p>
          <a:p>
            <a:pPr marL="542925" lvl="1" indent="-180975" eaLnBrk="1" hangingPunct="1"/>
            <a:r>
              <a:rPr lang="en-US" altLang="fr-FR" sz="1600" dirty="0" smtClean="0">
                <a:solidFill>
                  <a:srgbClr val="FF0066"/>
                </a:solidFill>
              </a:rPr>
              <a:t>G. Lutz,</a:t>
            </a:r>
            <a:r>
              <a:rPr lang="en-US" altLang="fr-FR" sz="1600" dirty="0" smtClean="0"/>
              <a:t> </a:t>
            </a:r>
            <a:r>
              <a:rPr lang="en-US" altLang="fr-FR" sz="1600" dirty="0" smtClean="0">
                <a:solidFill>
                  <a:schemeClr val="accent2"/>
                </a:solidFill>
              </a:rPr>
              <a:t>Semiconductor Radiation Detectors,</a:t>
            </a:r>
            <a:r>
              <a:rPr lang="en-US" altLang="fr-FR" sz="1600" dirty="0" smtClean="0"/>
              <a:t> Springer, 1999</a:t>
            </a:r>
            <a:endParaRPr lang="en-US" altLang="fr-FR" sz="900" baseline="-25000" dirty="0" smtClean="0"/>
          </a:p>
          <a:p>
            <a:pPr marL="180975" indent="-180975" eaLnBrk="1" hangingPunct="1"/>
            <a:endParaRPr lang="en-US" altLang="fr-FR" sz="1000" baseline="-25000" dirty="0" smtClean="0"/>
          </a:p>
          <a:p>
            <a:pPr marL="180975" indent="-180975" eaLnBrk="1" hangingPunct="1">
              <a:buFontTx/>
              <a:buBlip>
                <a:blip r:embed="rId2"/>
              </a:buBlip>
            </a:pPr>
            <a:r>
              <a:rPr lang="en-GB" altLang="fr-FR" sz="1600" b="1" dirty="0" smtClean="0">
                <a:solidFill>
                  <a:schemeClr val="accent2"/>
                </a:solidFill>
              </a:rPr>
              <a:t>  Review Articles</a:t>
            </a:r>
            <a:endParaRPr lang="en-GB" altLang="fr-FR" sz="1600" b="1" baseline="-25000" dirty="0" smtClean="0">
              <a:solidFill>
                <a:schemeClr val="accent2"/>
              </a:solidFill>
            </a:endParaRPr>
          </a:p>
          <a:p>
            <a:pPr marL="542925" lvl="1" indent="-180975" eaLnBrk="1" hangingPunct="1"/>
            <a:r>
              <a:rPr lang="en-US" altLang="fr-FR" sz="1600" dirty="0" smtClean="0">
                <a:solidFill>
                  <a:schemeClr val="accent2"/>
                </a:solidFill>
              </a:rPr>
              <a:t>Experimental techniques in high energy physics,</a:t>
            </a:r>
            <a:r>
              <a:rPr lang="en-US" altLang="fr-FR" sz="1600" dirty="0" smtClean="0"/>
              <a:t>  </a:t>
            </a:r>
            <a:r>
              <a:rPr lang="en-US" altLang="fr-FR" sz="1600" dirty="0" smtClean="0">
                <a:solidFill>
                  <a:srgbClr val="FF0066"/>
                </a:solidFill>
              </a:rPr>
              <a:t>T. </a:t>
            </a:r>
            <a:r>
              <a:rPr lang="en-US" altLang="fr-FR" sz="1600" dirty="0" err="1" smtClean="0">
                <a:solidFill>
                  <a:srgbClr val="FF0066"/>
                </a:solidFill>
              </a:rPr>
              <a:t>Ferbel</a:t>
            </a:r>
            <a:r>
              <a:rPr lang="en-US" altLang="fr-FR" sz="1600" dirty="0" smtClean="0">
                <a:solidFill>
                  <a:srgbClr val="FF0066"/>
                </a:solidFill>
              </a:rPr>
              <a:t> (editor)</a:t>
            </a:r>
            <a:r>
              <a:rPr lang="en-US" altLang="fr-FR" sz="1600" dirty="0" smtClean="0"/>
              <a:t>,  World Scientific, 1991.</a:t>
            </a:r>
          </a:p>
          <a:p>
            <a:pPr marL="542925" lvl="1" indent="-180975" eaLnBrk="1" hangingPunct="1"/>
            <a:r>
              <a:rPr lang="en-US" altLang="fr-FR" sz="1600" dirty="0" smtClean="0">
                <a:solidFill>
                  <a:schemeClr val="accent2"/>
                </a:solidFill>
              </a:rPr>
              <a:t>Instrumentation in High Energy Physics</a:t>
            </a:r>
            <a:r>
              <a:rPr lang="en-US" altLang="fr-FR" sz="1600" dirty="0" smtClean="0">
                <a:solidFill>
                  <a:srgbClr val="FF0066"/>
                </a:solidFill>
              </a:rPr>
              <a:t>, F. Sauli (editor)</a:t>
            </a:r>
            <a:r>
              <a:rPr lang="en-US" altLang="fr-FR" sz="1600" dirty="0" smtClean="0">
                <a:solidFill>
                  <a:schemeClr val="accent2"/>
                </a:solidFill>
              </a:rPr>
              <a:t>, </a:t>
            </a:r>
            <a:r>
              <a:rPr lang="en-US" altLang="fr-FR" sz="1600" dirty="0" smtClean="0"/>
              <a:t>World Scientific, 1992.</a:t>
            </a:r>
          </a:p>
          <a:p>
            <a:pPr marL="542925" lvl="1" indent="-180975" eaLnBrk="1" hangingPunct="1"/>
            <a:r>
              <a:rPr lang="en-US" altLang="fr-FR" sz="1600" dirty="0" smtClean="0">
                <a:solidFill>
                  <a:schemeClr val="accent2"/>
                </a:solidFill>
              </a:rPr>
              <a:t>Many excellent articles can be found in </a:t>
            </a:r>
            <a:r>
              <a:rPr lang="en-US" altLang="fr-FR" sz="1600" dirty="0" smtClean="0"/>
              <a:t>Ann. Rev. </a:t>
            </a:r>
            <a:r>
              <a:rPr lang="en-US" altLang="fr-FR" sz="1600" dirty="0" err="1" smtClean="0"/>
              <a:t>Nucl</a:t>
            </a:r>
            <a:r>
              <a:rPr lang="en-US" altLang="fr-FR" sz="1600" dirty="0" smtClean="0"/>
              <a:t>. Part. Sci. </a:t>
            </a:r>
          </a:p>
          <a:p>
            <a:pPr marL="542925" lvl="1" indent="-180975" eaLnBrk="1" hangingPunct="1"/>
            <a:endParaRPr lang="en-US" altLang="fr-FR" sz="700" baseline="-25000" dirty="0" smtClean="0"/>
          </a:p>
          <a:p>
            <a:pPr marL="180975" indent="-180975" eaLnBrk="1" hangingPunct="1">
              <a:buFontTx/>
              <a:buBlip>
                <a:blip r:embed="rId2"/>
              </a:buBlip>
            </a:pPr>
            <a:r>
              <a:rPr lang="en-US" altLang="fr-FR" sz="1600" b="1" dirty="0" smtClean="0">
                <a:solidFill>
                  <a:schemeClr val="accent2"/>
                </a:solidFill>
              </a:rPr>
              <a:t>  Other sources</a:t>
            </a:r>
            <a:endParaRPr lang="en-US" altLang="fr-FR" sz="1600" b="1" baseline="-25000" dirty="0" smtClean="0">
              <a:solidFill>
                <a:schemeClr val="accent2"/>
              </a:solidFill>
            </a:endParaRPr>
          </a:p>
          <a:p>
            <a:pPr marL="542925" lvl="1" indent="-180975" eaLnBrk="1" hangingPunct="1"/>
            <a:r>
              <a:rPr lang="en-US" altLang="fr-FR" sz="1600" dirty="0" smtClean="0">
                <a:solidFill>
                  <a:schemeClr val="accent2"/>
                </a:solidFill>
              </a:rPr>
              <a:t>Particle Data Book</a:t>
            </a:r>
            <a:r>
              <a:rPr lang="en-US" altLang="fr-FR" sz="1600" dirty="0" smtClean="0"/>
              <a:t>, </a:t>
            </a:r>
            <a:r>
              <a:rPr lang="en-GB" sz="1600" dirty="0"/>
              <a:t>Chin. Phys. C, </a:t>
            </a:r>
            <a:r>
              <a:rPr lang="en-GB" sz="1600" b="1" dirty="0"/>
              <a:t>40</a:t>
            </a:r>
            <a:r>
              <a:rPr lang="en-GB" sz="1600" dirty="0"/>
              <a:t>, 100001 (</a:t>
            </a:r>
            <a:r>
              <a:rPr lang="en-GB" sz="1600" dirty="0" smtClean="0"/>
              <a:t>2016) </a:t>
            </a:r>
            <a:r>
              <a:rPr lang="en-US" altLang="fr-FR" sz="1600" u="sng" dirty="0" smtClean="0">
                <a:solidFill>
                  <a:srgbClr val="0000FF"/>
                </a:solidFill>
              </a:rPr>
              <a:t>http://pdg.lbl.gov/pdg.html</a:t>
            </a:r>
            <a:endParaRPr lang="en-US" altLang="fr-FR" sz="1600" u="sng" dirty="0" smtClean="0"/>
          </a:p>
          <a:p>
            <a:pPr marL="542925" lvl="1" indent="-180975" eaLnBrk="1" hangingPunct="1"/>
            <a:r>
              <a:rPr lang="en-US" altLang="fr-FR" sz="1600" dirty="0" smtClean="0">
                <a:solidFill>
                  <a:srgbClr val="FF0066"/>
                </a:solidFill>
              </a:rPr>
              <a:t>R. Bock, A. </a:t>
            </a:r>
            <a:r>
              <a:rPr lang="en-US" altLang="fr-FR" sz="1600" dirty="0" err="1" smtClean="0">
                <a:solidFill>
                  <a:srgbClr val="FF0066"/>
                </a:solidFill>
              </a:rPr>
              <a:t>Vasilescu</a:t>
            </a:r>
            <a:r>
              <a:rPr lang="en-US" altLang="fr-FR" sz="1600" dirty="0" smtClean="0">
                <a:solidFill>
                  <a:srgbClr val="FF0066"/>
                </a:solidFill>
              </a:rPr>
              <a:t>,</a:t>
            </a:r>
            <a:r>
              <a:rPr lang="en-US" altLang="fr-FR" sz="1600" dirty="0" smtClean="0"/>
              <a:t> </a:t>
            </a:r>
            <a:r>
              <a:rPr lang="en-US" altLang="fr-FR" sz="1600" dirty="0" smtClean="0">
                <a:solidFill>
                  <a:schemeClr val="accent2"/>
                </a:solidFill>
              </a:rPr>
              <a:t>Particle Data </a:t>
            </a:r>
            <a:r>
              <a:rPr lang="en-US" altLang="fr-FR" sz="1600" dirty="0" err="1" smtClean="0">
                <a:solidFill>
                  <a:schemeClr val="accent2"/>
                </a:solidFill>
              </a:rPr>
              <a:t>Briefbook</a:t>
            </a:r>
            <a:r>
              <a:rPr lang="en-US" altLang="fr-FR" sz="1600" dirty="0" smtClean="0">
                <a:solidFill>
                  <a:schemeClr val="accent2"/>
                </a:solidFill>
              </a:rPr>
              <a:t> </a:t>
            </a:r>
            <a:r>
              <a:rPr lang="en-US" altLang="fr-FR" sz="1600" u="sng" dirty="0" smtClean="0">
                <a:solidFill>
                  <a:schemeClr val="tx2"/>
                </a:solidFill>
              </a:rPr>
              <a:t>http://www.cern.ch/Physics/ParticleDetector/BriefBook/</a:t>
            </a:r>
            <a:r>
              <a:rPr lang="en-US" altLang="fr-FR" sz="1600" dirty="0" smtClean="0">
                <a:solidFill>
                  <a:srgbClr val="0000FF"/>
                </a:solidFill>
              </a:rPr>
              <a:t>  (not updated since 1999)</a:t>
            </a:r>
          </a:p>
          <a:p>
            <a:pPr marL="542925" lvl="1" indent="-180975" eaLnBrk="1" hangingPunct="1"/>
            <a:r>
              <a:rPr lang="en-US" altLang="fr-FR" sz="1600" dirty="0" smtClean="0">
                <a:solidFill>
                  <a:schemeClr val="accent2"/>
                </a:solidFill>
              </a:rPr>
              <a:t>Proceedings of detector conferences (Vienna VCI, TIPP, Elba, IEEE, Como, NDIP)</a:t>
            </a:r>
          </a:p>
          <a:p>
            <a:pPr marL="542925" lvl="1" indent="-180975" eaLnBrk="1" hangingPunct="1"/>
            <a:r>
              <a:rPr lang="en-US" altLang="fr-FR" sz="1600" dirty="0" smtClean="0">
                <a:solidFill>
                  <a:schemeClr val="accent2"/>
                </a:solidFill>
              </a:rPr>
              <a:t>Journals: </a:t>
            </a:r>
            <a:r>
              <a:rPr lang="en-US" altLang="fr-FR" sz="1600" dirty="0" err="1" smtClean="0">
                <a:solidFill>
                  <a:schemeClr val="accent2"/>
                </a:solidFill>
              </a:rPr>
              <a:t>Nucl</a:t>
            </a:r>
            <a:r>
              <a:rPr lang="en-US" altLang="fr-FR" sz="1600" dirty="0" smtClean="0">
                <a:solidFill>
                  <a:schemeClr val="accent2"/>
                </a:solidFill>
              </a:rPr>
              <a:t>. Instr. Meth. A, Journal of Instrumentation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  <p:transition advTm="10346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196975"/>
            <a:ext cx="8229600" cy="576263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solidFill>
                  <a:schemeClr val="accent2"/>
                </a:solidFill>
              </a:rPr>
              <a:t>Next the boat moves faster than the waves</a:t>
            </a:r>
          </a:p>
          <a:p>
            <a:pPr eaLnBrk="1" hangingPunct="1"/>
            <a:endParaRPr lang="en-US" sz="1800" dirty="0" smtClean="0">
              <a:solidFill>
                <a:schemeClr val="accent2"/>
              </a:solidFill>
            </a:endParaRPr>
          </a:p>
        </p:txBody>
      </p:sp>
      <p:sp>
        <p:nvSpPr>
          <p:cNvPr id="141316" name="Oval 4"/>
          <p:cNvSpPr>
            <a:spLocks noChangeArrowheads="1"/>
          </p:cNvSpPr>
          <p:nvPr/>
        </p:nvSpPr>
        <p:spPr bwMode="auto">
          <a:xfrm>
            <a:off x="2555875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1317" name="Oval 5"/>
          <p:cNvSpPr>
            <a:spLocks noChangeArrowheads="1"/>
          </p:cNvSpPr>
          <p:nvPr/>
        </p:nvSpPr>
        <p:spPr bwMode="auto">
          <a:xfrm>
            <a:off x="3060700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1318" name="Oval 6"/>
          <p:cNvSpPr>
            <a:spLocks noChangeArrowheads="1"/>
          </p:cNvSpPr>
          <p:nvPr/>
        </p:nvSpPr>
        <p:spPr bwMode="auto">
          <a:xfrm>
            <a:off x="3563938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41319" name="Picture 7" descr="MCj041186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55875" y="3502025"/>
            <a:ext cx="6683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20" name="Oval 8"/>
          <p:cNvSpPr>
            <a:spLocks noChangeArrowheads="1"/>
          </p:cNvSpPr>
          <p:nvPr/>
        </p:nvSpPr>
        <p:spPr bwMode="auto">
          <a:xfrm>
            <a:off x="4068763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1321" name="Oval 9"/>
          <p:cNvSpPr>
            <a:spLocks noChangeArrowheads="1"/>
          </p:cNvSpPr>
          <p:nvPr/>
        </p:nvSpPr>
        <p:spPr bwMode="auto">
          <a:xfrm>
            <a:off x="4572000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1322" name="Rectangle 10"/>
          <p:cNvSpPr>
            <a:spLocks noChangeArrowheads="1"/>
          </p:cNvSpPr>
          <p:nvPr/>
        </p:nvSpPr>
        <p:spPr bwMode="auto">
          <a:xfrm>
            <a:off x="5546551" y="3722762"/>
            <a:ext cx="3563888" cy="68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20000"/>
              </a:spcAft>
              <a:buNone/>
            </a:pPr>
            <a:r>
              <a:rPr lang="en-US" dirty="0">
                <a:latin typeface="+mj-lt"/>
              </a:rPr>
              <a:t>A coherent </a:t>
            </a:r>
            <a:r>
              <a:rPr lang="en-US" dirty="0" err="1">
                <a:latin typeface="+mj-lt"/>
              </a:rPr>
              <a:t>wavefront</a:t>
            </a:r>
            <a:r>
              <a:rPr lang="en-US" dirty="0">
                <a:latin typeface="+mj-lt"/>
              </a:rPr>
              <a:t> is formed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348038" y="2133600"/>
            <a:ext cx="2087562" cy="3455988"/>
            <a:chOff x="2109" y="1344"/>
            <a:chExt cx="1315" cy="2177"/>
          </a:xfrm>
        </p:grpSpPr>
        <p:sp>
          <p:nvSpPr>
            <p:cNvPr id="38927" name="Line 11"/>
            <p:cNvSpPr>
              <a:spLocks noChangeShapeType="1"/>
            </p:cNvSpPr>
            <p:nvPr/>
          </p:nvSpPr>
          <p:spPr bwMode="auto">
            <a:xfrm flipH="1" flipV="1">
              <a:off x="2154" y="1344"/>
              <a:ext cx="1270" cy="11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28" name="Line 12"/>
            <p:cNvSpPr>
              <a:spLocks noChangeShapeType="1"/>
            </p:cNvSpPr>
            <p:nvPr/>
          </p:nvSpPr>
          <p:spPr bwMode="auto">
            <a:xfrm flipH="1">
              <a:off x="2109" y="2478"/>
              <a:ext cx="1315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29" name="Line 13"/>
            <p:cNvSpPr>
              <a:spLocks noChangeShapeType="1"/>
            </p:cNvSpPr>
            <p:nvPr/>
          </p:nvSpPr>
          <p:spPr bwMode="auto">
            <a:xfrm flipV="1">
              <a:off x="2440" y="1446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30" name="Line 14"/>
            <p:cNvSpPr>
              <a:spLocks noChangeShapeType="1"/>
            </p:cNvSpPr>
            <p:nvPr/>
          </p:nvSpPr>
          <p:spPr bwMode="auto">
            <a:xfrm flipV="1">
              <a:off x="2746" y="1736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31" name="Line 15"/>
            <p:cNvSpPr>
              <a:spLocks noChangeShapeType="1"/>
            </p:cNvSpPr>
            <p:nvPr/>
          </p:nvSpPr>
          <p:spPr bwMode="auto">
            <a:xfrm flipV="1">
              <a:off x="3052" y="2012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32" name="Line 16"/>
            <p:cNvSpPr>
              <a:spLocks noChangeShapeType="1"/>
            </p:cNvSpPr>
            <p:nvPr/>
          </p:nvSpPr>
          <p:spPr bwMode="auto">
            <a:xfrm>
              <a:off x="3152" y="2704"/>
              <a:ext cx="112" cy="1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33" name="Line 17"/>
            <p:cNvSpPr>
              <a:spLocks noChangeShapeType="1"/>
            </p:cNvSpPr>
            <p:nvPr/>
          </p:nvSpPr>
          <p:spPr bwMode="auto">
            <a:xfrm>
              <a:off x="2789" y="2976"/>
              <a:ext cx="112" cy="1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8934" name="Line 18"/>
            <p:cNvSpPr>
              <a:spLocks noChangeShapeType="1"/>
            </p:cNvSpPr>
            <p:nvPr/>
          </p:nvSpPr>
          <p:spPr bwMode="auto">
            <a:xfrm>
              <a:off x="2406" y="3284"/>
              <a:ext cx="112" cy="1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239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8422E-6 L 0.22049 -3.38422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41316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14131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141318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141320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6" grpId="0" animBg="1"/>
      <p:bldP spid="141316" grpId="1" animBg="1"/>
      <p:bldP spid="141317" grpId="0" animBg="1"/>
      <p:bldP spid="141317" grpId="1" animBg="1"/>
      <p:bldP spid="141318" grpId="0" animBg="1"/>
      <p:bldP spid="141318" grpId="1" animBg="1"/>
      <p:bldP spid="141320" grpId="0" animBg="1"/>
      <p:bldP spid="141320" grpId="1" animBg="1"/>
      <p:bldP spid="141321" grpId="0" animBg="1"/>
      <p:bldP spid="14132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1196975"/>
            <a:ext cx="8229600" cy="576263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en-US" sz="1800" dirty="0" smtClean="0">
                <a:solidFill>
                  <a:schemeClr val="accent2"/>
                </a:solidFill>
              </a:rPr>
              <a:t>Finally the boat moves even faster</a:t>
            </a:r>
          </a:p>
        </p:txBody>
      </p:sp>
      <p:sp>
        <p:nvSpPr>
          <p:cNvPr id="146436" name="Oval 4"/>
          <p:cNvSpPr>
            <a:spLocks noChangeArrowheads="1"/>
          </p:cNvSpPr>
          <p:nvPr/>
        </p:nvSpPr>
        <p:spPr bwMode="auto">
          <a:xfrm>
            <a:off x="2555875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6437" name="Oval 5"/>
          <p:cNvSpPr>
            <a:spLocks noChangeArrowheads="1"/>
          </p:cNvSpPr>
          <p:nvPr/>
        </p:nvSpPr>
        <p:spPr bwMode="auto">
          <a:xfrm>
            <a:off x="3203575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6438" name="Oval 6"/>
          <p:cNvSpPr>
            <a:spLocks noChangeArrowheads="1"/>
          </p:cNvSpPr>
          <p:nvPr/>
        </p:nvSpPr>
        <p:spPr bwMode="auto">
          <a:xfrm>
            <a:off x="3851275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46439" name="Picture 7" descr="MCj041186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555875" y="3502025"/>
            <a:ext cx="6683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40" name="Oval 8"/>
          <p:cNvSpPr>
            <a:spLocks noChangeArrowheads="1"/>
          </p:cNvSpPr>
          <p:nvPr/>
        </p:nvSpPr>
        <p:spPr bwMode="auto">
          <a:xfrm>
            <a:off x="4500563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6441" name="Oval 9"/>
          <p:cNvSpPr>
            <a:spLocks noChangeArrowheads="1"/>
          </p:cNvSpPr>
          <p:nvPr/>
        </p:nvSpPr>
        <p:spPr bwMode="auto">
          <a:xfrm>
            <a:off x="5148263" y="3573463"/>
            <a:ext cx="647700" cy="647700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6442" name="Rectangle 10"/>
          <p:cNvSpPr>
            <a:spLocks noChangeArrowheads="1"/>
          </p:cNvSpPr>
          <p:nvPr/>
        </p:nvSpPr>
        <p:spPr bwMode="auto">
          <a:xfrm>
            <a:off x="5868144" y="3573438"/>
            <a:ext cx="324130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spcAft>
                <a:spcPct val="20000"/>
              </a:spcAft>
              <a:buNone/>
            </a:pPr>
            <a:r>
              <a:rPr lang="en-US" dirty="0">
                <a:latin typeface="+mj-lt"/>
              </a:rPr>
              <a:t>The angle of the coherent </a:t>
            </a:r>
            <a:r>
              <a:rPr lang="en-US" dirty="0" err="1">
                <a:latin typeface="+mj-lt"/>
              </a:rPr>
              <a:t>wavefront</a:t>
            </a:r>
            <a:r>
              <a:rPr lang="en-US" dirty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changes with the speed</a:t>
            </a:r>
            <a:endParaRPr lang="en-US" dirty="0">
              <a:latin typeface="+mj-lt"/>
            </a:endParaRPr>
          </a:p>
        </p:txBody>
      </p:sp>
      <p:sp>
        <p:nvSpPr>
          <p:cNvPr id="146447" name="Text Box 15"/>
          <p:cNvSpPr txBox="1">
            <a:spLocks noChangeArrowheads="1"/>
          </p:cNvSpPr>
          <p:nvPr/>
        </p:nvSpPr>
        <p:spPr bwMode="auto">
          <a:xfrm>
            <a:off x="6516216" y="4684653"/>
            <a:ext cx="214033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GB" sz="2000" dirty="0" err="1" smtClean="0">
                <a:solidFill>
                  <a:schemeClr val="tx1"/>
                </a:solidFill>
                <a:latin typeface="Times New Roman" pitchFamily="18" charset="0"/>
              </a:rPr>
              <a:t>cos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en-GB" sz="2000" dirty="0">
                <a:solidFill>
                  <a:schemeClr val="tx1"/>
                </a:solidFill>
                <a:latin typeface="Symbol" pitchFamily="18" charset="2"/>
              </a:rPr>
              <a:t>q</a:t>
            </a:r>
            <a:r>
              <a:rPr lang="en-GB" sz="2000" dirty="0">
                <a:solidFill>
                  <a:schemeClr val="tx1"/>
                </a:solidFill>
                <a:latin typeface="Times New Roman" pitchFamily="18" charset="0"/>
              </a:rPr>
              <a:t> = </a:t>
            </a:r>
            <a:r>
              <a:rPr lang="en-GB" sz="2000" i="1" dirty="0" err="1" smtClean="0">
                <a:solidFill>
                  <a:schemeClr val="tx1"/>
                </a:solidFill>
                <a:latin typeface="Times New Roman" pitchFamily="18" charset="0"/>
              </a:rPr>
              <a:t>v</a:t>
            </a:r>
            <a:r>
              <a:rPr lang="en-GB" sz="2000" baseline="-25000" dirty="0" err="1" smtClean="0">
                <a:solidFill>
                  <a:schemeClr val="tx1"/>
                </a:solidFill>
                <a:latin typeface="Times New Roman" pitchFamily="18" charset="0"/>
              </a:rPr>
              <a:t>wave</a:t>
            </a:r>
            <a:r>
              <a:rPr lang="en-GB" sz="2000" baseline="-25000" dirty="0" smtClean="0">
                <a:solidFill>
                  <a:schemeClr val="tx1"/>
                </a:solidFill>
                <a:latin typeface="Times New Roman" pitchFamily="18" charset="0"/>
              </a:rPr>
              <a:t>   </a:t>
            </a:r>
            <a:r>
              <a:rPr lang="en-GB" sz="2000" dirty="0" smtClean="0">
                <a:solidFill>
                  <a:schemeClr val="tx1"/>
                </a:solidFill>
                <a:latin typeface="Times New Roman" pitchFamily="18" charset="0"/>
              </a:rPr>
              <a:t>/ </a:t>
            </a:r>
            <a:r>
              <a:rPr lang="en-GB" sz="2000" i="1" dirty="0" err="1" smtClean="0">
                <a:solidFill>
                  <a:schemeClr val="tx1"/>
                </a:solidFill>
                <a:latin typeface="Times New Roman" pitchFamily="18" charset="0"/>
              </a:rPr>
              <a:t>v</a:t>
            </a:r>
            <a:r>
              <a:rPr lang="en-GB" sz="2000" baseline="-25000" dirty="0" err="1" smtClean="0">
                <a:solidFill>
                  <a:schemeClr val="tx1"/>
                </a:solidFill>
                <a:latin typeface="Times New Roman" pitchFamily="18" charset="0"/>
              </a:rPr>
              <a:t>boat</a:t>
            </a:r>
            <a:endParaRPr lang="en-GB" sz="2000" baseline="-25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3132138" y="2133600"/>
            <a:ext cx="2952750" cy="3527425"/>
            <a:chOff x="1973" y="1344"/>
            <a:chExt cx="1860" cy="2222"/>
          </a:xfrm>
        </p:grpSpPr>
        <p:sp>
          <p:nvSpPr>
            <p:cNvPr id="39958" name="Line 11"/>
            <p:cNvSpPr>
              <a:spLocks noChangeShapeType="1"/>
            </p:cNvSpPr>
            <p:nvPr/>
          </p:nvSpPr>
          <p:spPr bwMode="auto">
            <a:xfrm flipH="1" flipV="1">
              <a:off x="1973" y="1344"/>
              <a:ext cx="186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959" name="Line 12"/>
            <p:cNvSpPr>
              <a:spLocks noChangeShapeType="1"/>
            </p:cNvSpPr>
            <p:nvPr/>
          </p:nvSpPr>
          <p:spPr bwMode="auto">
            <a:xfrm flipH="1">
              <a:off x="2109" y="2440"/>
              <a:ext cx="1720" cy="1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960" name="Line 19"/>
            <p:cNvSpPr>
              <a:spLocks noChangeShapeType="1"/>
            </p:cNvSpPr>
            <p:nvPr/>
          </p:nvSpPr>
          <p:spPr bwMode="auto">
            <a:xfrm flipV="1">
              <a:off x="2699" y="1616"/>
              <a:ext cx="9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961" name="Line 20"/>
            <p:cNvSpPr>
              <a:spLocks noChangeShapeType="1"/>
            </p:cNvSpPr>
            <p:nvPr/>
          </p:nvSpPr>
          <p:spPr bwMode="auto">
            <a:xfrm flipV="1">
              <a:off x="2200" y="1344"/>
              <a:ext cx="9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962" name="Line 21"/>
            <p:cNvSpPr>
              <a:spLocks noChangeShapeType="1"/>
            </p:cNvSpPr>
            <p:nvPr/>
          </p:nvSpPr>
          <p:spPr bwMode="auto">
            <a:xfrm flipV="1">
              <a:off x="3152" y="1888"/>
              <a:ext cx="9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963" name="Line 22"/>
            <p:cNvSpPr>
              <a:spLocks noChangeShapeType="1"/>
            </p:cNvSpPr>
            <p:nvPr/>
          </p:nvSpPr>
          <p:spPr bwMode="auto">
            <a:xfrm>
              <a:off x="3288" y="2795"/>
              <a:ext cx="9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964" name="Line 23"/>
            <p:cNvSpPr>
              <a:spLocks noChangeShapeType="1"/>
            </p:cNvSpPr>
            <p:nvPr/>
          </p:nvSpPr>
          <p:spPr bwMode="auto">
            <a:xfrm>
              <a:off x="2880" y="3067"/>
              <a:ext cx="9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965" name="Line 24"/>
            <p:cNvSpPr>
              <a:spLocks noChangeShapeType="1"/>
            </p:cNvSpPr>
            <p:nvPr/>
          </p:nvSpPr>
          <p:spPr bwMode="auto">
            <a:xfrm>
              <a:off x="2472" y="3339"/>
              <a:ext cx="9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2916238" y="2492375"/>
            <a:ext cx="3168650" cy="1373188"/>
            <a:chOff x="1837" y="1567"/>
            <a:chExt cx="1996" cy="865"/>
          </a:xfrm>
        </p:grpSpPr>
        <p:sp>
          <p:nvSpPr>
            <p:cNvPr id="39954" name="Line 14"/>
            <p:cNvSpPr>
              <a:spLocks noChangeShapeType="1"/>
            </p:cNvSpPr>
            <p:nvPr/>
          </p:nvSpPr>
          <p:spPr bwMode="auto">
            <a:xfrm flipV="1">
              <a:off x="1837" y="1567"/>
              <a:ext cx="509" cy="86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39955" name="Arc 17"/>
            <p:cNvSpPr>
              <a:spLocks/>
            </p:cNvSpPr>
            <p:nvPr/>
          </p:nvSpPr>
          <p:spPr bwMode="auto">
            <a:xfrm rot="1025377">
              <a:off x="1945" y="2223"/>
              <a:ext cx="181" cy="182"/>
            </a:xfrm>
            <a:custGeom>
              <a:avLst/>
              <a:gdLst>
                <a:gd name="T0" fmla="*/ 0 w 21600"/>
                <a:gd name="T1" fmla="*/ 0 h 21600"/>
                <a:gd name="T2" fmla="*/ 181 w 21600"/>
                <a:gd name="T3" fmla="*/ 182 h 21600"/>
                <a:gd name="T4" fmla="*/ 0 w 21600"/>
                <a:gd name="T5" fmla="*/ 182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956" name="Text Box 18"/>
            <p:cNvSpPr txBox="1">
              <a:spLocks noChangeArrowheads="1"/>
            </p:cNvSpPr>
            <p:nvPr/>
          </p:nvSpPr>
          <p:spPr bwMode="auto">
            <a:xfrm>
              <a:off x="2079" y="2049"/>
              <a:ext cx="184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dirty="0" smtClean="0">
                  <a:solidFill>
                    <a:srgbClr val="FF0000"/>
                  </a:solidFill>
                  <a:latin typeface="Symbol" pitchFamily="18" charset="2"/>
                </a:rPr>
                <a:t>q</a:t>
              </a:r>
              <a:endParaRPr lang="en-US" dirty="0">
                <a:solidFill>
                  <a:srgbClr val="FF0000"/>
                </a:solidFill>
                <a:latin typeface="Symbol" pitchFamily="18" charset="2"/>
              </a:endParaRPr>
            </a:p>
          </p:txBody>
        </p:sp>
        <p:sp>
          <p:nvSpPr>
            <p:cNvPr id="39957" name="Line 25"/>
            <p:cNvSpPr>
              <a:spLocks noChangeShapeType="1"/>
            </p:cNvSpPr>
            <p:nvPr/>
          </p:nvSpPr>
          <p:spPr bwMode="auto">
            <a:xfrm>
              <a:off x="1837" y="2432"/>
              <a:ext cx="199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02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0.28646 -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46436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14643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146438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146440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6" grpId="0" animBg="1"/>
      <p:bldP spid="146436" grpId="1" animBg="1"/>
      <p:bldP spid="146437" grpId="0" animBg="1"/>
      <p:bldP spid="146437" grpId="1" animBg="1"/>
      <p:bldP spid="146438" grpId="0" animBg="1"/>
      <p:bldP spid="146438" grpId="1" animBg="1"/>
      <p:bldP spid="146440" grpId="0" animBg="1"/>
      <p:bldP spid="146440" grpId="1" animBg="1"/>
      <p:bldP spid="146441" grpId="0" animBg="1"/>
      <p:bldP spid="146442" grpId="0"/>
      <p:bldP spid="14644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loud 75"/>
          <p:cNvSpPr/>
          <p:nvPr/>
        </p:nvSpPr>
        <p:spPr>
          <a:xfrm>
            <a:off x="-324544" y="3212976"/>
            <a:ext cx="3600400" cy="2736304"/>
          </a:xfrm>
          <a:prstGeom prst="cloud">
            <a:avLst/>
          </a:prstGeom>
          <a:solidFill>
            <a:schemeClr val="tx2">
              <a:lumMod val="40000"/>
              <a:lumOff val="6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2" descr="http://sadjadi.org/Cerenkov/final_paper_FS_files/image03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344874" y="959382"/>
            <a:ext cx="2289854" cy="204451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33500" y="188640"/>
            <a:ext cx="45207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… back to Cherenkov radiation</a:t>
            </a:r>
            <a:endParaRPr lang="en-GB" sz="2400" dirty="0" smtClean="0"/>
          </a:p>
        </p:txBody>
      </p:sp>
      <p:graphicFrame>
        <p:nvGraphicFramePr>
          <p:cNvPr id="7" name="Object 373"/>
          <p:cNvGraphicFramePr>
            <a:graphicFrameLocks noChangeAspect="1"/>
          </p:cNvGraphicFramePr>
          <p:nvPr/>
        </p:nvGraphicFramePr>
        <p:xfrm>
          <a:off x="4110038" y="3910721"/>
          <a:ext cx="15240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18" name="Equation" r:id="rId4" imgW="139639" imgH="291973" progId="Equation.3">
                  <p:embed/>
                </p:oleObj>
              </mc:Choice>
              <mc:Fallback>
                <p:oleObj name="Equation" r:id="rId4" imgW="139639" imgH="291973" progId="Equation.3">
                  <p:embed/>
                  <p:pic>
                    <p:nvPicPr>
                      <p:cNvPr id="0" name="Picture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0038" y="3910721"/>
                        <a:ext cx="152400" cy="315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77"/>
          <p:cNvGraphicFramePr>
            <a:graphicFrameLocks noChangeAspect="1"/>
          </p:cNvGraphicFramePr>
          <p:nvPr/>
        </p:nvGraphicFramePr>
        <p:xfrm>
          <a:off x="3203848" y="4014192"/>
          <a:ext cx="2439987" cy="1143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19" name="Equation" r:id="rId6" imgW="1460500" imgH="685800" progId="Equation.3">
                  <p:embed/>
                </p:oleObj>
              </mc:Choice>
              <mc:Fallback>
                <p:oleObj name="Equation" r:id="rId6" imgW="1460500" imgH="685800" progId="Equation.3">
                  <p:embed/>
                  <p:pic>
                    <p:nvPicPr>
                      <p:cNvPr id="0" name="Picture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848" y="4014192"/>
                        <a:ext cx="2439987" cy="1143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78"/>
          <p:cNvGraphicFramePr>
            <a:graphicFrameLocks noChangeAspect="1"/>
          </p:cNvGraphicFramePr>
          <p:nvPr/>
        </p:nvGraphicFramePr>
        <p:xfrm>
          <a:off x="4116388" y="3936121"/>
          <a:ext cx="139700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20" name="Equation" r:id="rId8" imgW="139579" imgH="266469" progId="Equation.3">
                  <p:embed/>
                </p:oleObj>
              </mc:Choice>
              <mc:Fallback>
                <p:oleObj name="Equation" r:id="rId8" imgW="139579" imgH="266469" progId="Equation.3">
                  <p:embed/>
                  <p:pic>
                    <p:nvPicPr>
                      <p:cNvPr id="0" name="Picture 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6388" y="3936121"/>
                        <a:ext cx="139700" cy="265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379"/>
          <p:cNvSpPr>
            <a:spLocks noChangeArrowheads="1"/>
          </p:cNvSpPr>
          <p:nvPr/>
        </p:nvSpPr>
        <p:spPr bwMode="auto">
          <a:xfrm>
            <a:off x="3131840" y="3789040"/>
            <a:ext cx="2592288" cy="1512168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13" name="Object 381"/>
          <p:cNvGraphicFramePr>
            <a:graphicFrameLocks noChangeAspect="1"/>
          </p:cNvGraphicFramePr>
          <p:nvPr/>
        </p:nvGraphicFramePr>
        <p:xfrm>
          <a:off x="743198" y="5839658"/>
          <a:ext cx="17399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21" name="Equation" r:id="rId10" imgW="1739900" imgH="508000" progId="Equation.3">
                  <p:embed/>
                </p:oleObj>
              </mc:Choice>
              <mc:Fallback>
                <p:oleObj name="Equation" r:id="rId10" imgW="1739900" imgH="508000" progId="Equation.3">
                  <p:embed/>
                  <p:pic>
                    <p:nvPicPr>
                      <p:cNvPr id="0" name="Picture 6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198" y="5839658"/>
                        <a:ext cx="17399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382"/>
          <p:cNvSpPr txBox="1">
            <a:spLocks noChangeArrowheads="1"/>
          </p:cNvSpPr>
          <p:nvPr/>
        </p:nvSpPr>
        <p:spPr bwMode="auto">
          <a:xfrm>
            <a:off x="2587587" y="5837783"/>
            <a:ext cx="1175322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None/>
            </a:pPr>
            <a:r>
              <a:rPr lang="en-US" dirty="0"/>
              <a:t>Cherenkov</a:t>
            </a:r>
          </a:p>
          <a:p>
            <a:pPr algn="ctr" eaLnBrk="0" hangingPunct="0">
              <a:spcBef>
                <a:spcPct val="0"/>
              </a:spcBef>
              <a:buNone/>
            </a:pPr>
            <a:r>
              <a:rPr lang="en-US" dirty="0"/>
              <a:t>threshold</a:t>
            </a:r>
          </a:p>
        </p:txBody>
      </p:sp>
      <p:graphicFrame>
        <p:nvGraphicFramePr>
          <p:cNvPr id="15" name="Object 383"/>
          <p:cNvGraphicFramePr>
            <a:graphicFrameLocks noChangeAspect="1"/>
          </p:cNvGraphicFramePr>
          <p:nvPr/>
        </p:nvGraphicFramePr>
        <p:xfrm>
          <a:off x="4805611" y="5853945"/>
          <a:ext cx="13081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22" name="Equation" r:id="rId12" imgW="1308100" imgH="508000" progId="Equation.3">
                  <p:embed/>
                </p:oleObj>
              </mc:Choice>
              <mc:Fallback>
                <p:oleObj name="Equation" r:id="rId12" imgW="1308100" imgH="508000" progId="Equation.3">
                  <p:embed/>
                  <p:pic>
                    <p:nvPicPr>
                      <p:cNvPr id="0" name="Picture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05611" y="5853945"/>
                        <a:ext cx="13081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384"/>
          <p:cNvSpPr txBox="1">
            <a:spLocks noChangeArrowheads="1"/>
          </p:cNvSpPr>
          <p:nvPr/>
        </p:nvSpPr>
        <p:spPr bwMode="auto">
          <a:xfrm>
            <a:off x="6353440" y="5983118"/>
            <a:ext cx="222246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None/>
            </a:pPr>
            <a:r>
              <a:rPr lang="en-US" dirty="0"/>
              <a:t>‘saturated’ angle (</a:t>
            </a:r>
            <a:r>
              <a:rPr lang="en-US" dirty="0">
                <a:latin typeface="Symbol" pitchFamily="18" charset="2"/>
              </a:rPr>
              <a:t>b</a:t>
            </a:r>
            <a:r>
              <a:rPr lang="en-US" dirty="0"/>
              <a:t>=1)</a:t>
            </a:r>
          </a:p>
        </p:txBody>
      </p:sp>
      <p:graphicFrame>
        <p:nvGraphicFramePr>
          <p:cNvPr id="17" name="Object 3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84128353"/>
              </p:ext>
            </p:extLst>
          </p:nvPr>
        </p:nvGraphicFramePr>
        <p:xfrm>
          <a:off x="5940152" y="3640607"/>
          <a:ext cx="2090737" cy="1857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23" name="Designer Drawing" r:id="rId14" imgW="2090928" imgH="1856232" progId="">
                  <p:embed/>
                </p:oleObj>
              </mc:Choice>
              <mc:Fallback>
                <p:oleObj name="Designer Drawing" r:id="rId14" imgW="2090928" imgH="1856232" progId="">
                  <p:embed/>
                  <p:pic>
                    <p:nvPicPr>
                      <p:cNvPr id="0" name="Picture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152" y="3640607"/>
                        <a:ext cx="2090737" cy="1857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Line 394"/>
          <p:cNvSpPr>
            <a:spLocks noChangeShapeType="1"/>
          </p:cNvSpPr>
          <p:nvPr/>
        </p:nvSpPr>
        <p:spPr bwMode="auto">
          <a:xfrm>
            <a:off x="5815231" y="4186529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19" name="Line 395"/>
          <p:cNvSpPr>
            <a:spLocks noChangeShapeType="1"/>
          </p:cNvSpPr>
          <p:nvPr/>
        </p:nvSpPr>
        <p:spPr bwMode="auto">
          <a:xfrm flipH="1">
            <a:off x="6234331" y="4186529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" name="Text Box 396"/>
          <p:cNvSpPr txBox="1">
            <a:spLocks noChangeArrowheads="1"/>
          </p:cNvSpPr>
          <p:nvPr/>
        </p:nvSpPr>
        <p:spPr bwMode="auto">
          <a:xfrm>
            <a:off x="6013731" y="3826167"/>
            <a:ext cx="287258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i="1" dirty="0" smtClean="0">
                <a:solidFill>
                  <a:schemeClr val="tx2"/>
                </a:solidFill>
                <a:latin typeface="Times New Roman" pitchFamily="18" charset="0"/>
              </a:rPr>
              <a:t>d</a:t>
            </a:r>
            <a:endParaRPr lang="en-US" i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1" name="Line 397"/>
          <p:cNvSpPr>
            <a:spLocks noChangeShapeType="1"/>
          </p:cNvSpPr>
          <p:nvPr/>
        </p:nvSpPr>
        <p:spPr bwMode="auto">
          <a:xfrm rot="5400000">
            <a:off x="7182862" y="3515182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2" name="Line 398"/>
          <p:cNvSpPr>
            <a:spLocks noChangeShapeType="1"/>
          </p:cNvSpPr>
          <p:nvPr/>
        </p:nvSpPr>
        <p:spPr bwMode="auto">
          <a:xfrm rot="5400000" flipH="1">
            <a:off x="7189212" y="3931736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3" name="Text Box 399"/>
          <p:cNvSpPr txBox="1">
            <a:spLocks noChangeArrowheads="1"/>
          </p:cNvSpPr>
          <p:nvPr/>
        </p:nvSpPr>
        <p:spPr bwMode="auto">
          <a:xfrm>
            <a:off x="7434698" y="3347700"/>
            <a:ext cx="715260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i="1" dirty="0" err="1" smtClean="0">
                <a:solidFill>
                  <a:schemeClr val="tx2"/>
                </a:solidFill>
                <a:latin typeface="Times New Roman" pitchFamily="18" charset="0"/>
              </a:rPr>
              <a:t>d</a:t>
            </a:r>
            <a:r>
              <a:rPr lang="en-US" dirty="0" err="1" smtClean="0">
                <a:solidFill>
                  <a:schemeClr val="tx2"/>
                </a:solidFill>
                <a:latin typeface="Times New Roman" pitchFamily="18" charset="0"/>
              </a:rPr>
              <a:t>·tan</a:t>
            </a:r>
            <a:r>
              <a:rPr lang="en-US" i="1" dirty="0" err="1" smtClean="0">
                <a:solidFill>
                  <a:schemeClr val="tx2"/>
                </a:solidFill>
                <a:latin typeface="Symbol" pitchFamily="18" charset="2"/>
              </a:rPr>
              <a:t>q</a:t>
            </a:r>
            <a:endParaRPr lang="en-US" i="1" dirty="0">
              <a:solidFill>
                <a:schemeClr val="tx2"/>
              </a:solidFill>
              <a:latin typeface="Symbol" pitchFamily="18" charset="2"/>
            </a:endParaRPr>
          </a:p>
        </p:txBody>
      </p:sp>
      <p:sp>
        <p:nvSpPr>
          <p:cNvPr id="24" name="Text Box 400"/>
          <p:cNvSpPr txBox="1">
            <a:spLocks noChangeArrowheads="1"/>
          </p:cNvSpPr>
          <p:nvPr/>
        </p:nvSpPr>
        <p:spPr bwMode="auto">
          <a:xfrm>
            <a:off x="395536" y="5936495"/>
            <a:ext cx="5842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Blip>
                <a:blip r:embed="rId16"/>
              </a:buBlip>
            </a:pPr>
            <a:r>
              <a:rPr lang="en-US"/>
              <a:t> </a:t>
            </a:r>
          </a:p>
        </p:txBody>
      </p:sp>
      <p:sp>
        <p:nvSpPr>
          <p:cNvPr id="25" name="Text Box 401"/>
          <p:cNvSpPr txBox="1">
            <a:spLocks noChangeArrowheads="1"/>
          </p:cNvSpPr>
          <p:nvPr/>
        </p:nvSpPr>
        <p:spPr bwMode="auto">
          <a:xfrm>
            <a:off x="4384923" y="5950783"/>
            <a:ext cx="5842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342900" indent="-342900">
              <a:buFontTx/>
              <a:buBlip>
                <a:blip r:embed="rId16"/>
              </a:buBlip>
            </a:pPr>
            <a:r>
              <a:rPr lang="en-US"/>
              <a:t> </a:t>
            </a:r>
          </a:p>
        </p:txBody>
      </p:sp>
      <p:cxnSp>
        <p:nvCxnSpPr>
          <p:cNvPr id="27" name="Straight Connector 26"/>
          <p:cNvCxnSpPr/>
          <p:nvPr/>
        </p:nvCxnSpPr>
        <p:spPr>
          <a:xfrm rot="16200000" flipV="1">
            <a:off x="751766" y="1071786"/>
            <a:ext cx="1136888" cy="59892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 flipH="1" flipV="1">
            <a:off x="755576" y="2204864"/>
            <a:ext cx="1152128" cy="57606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483768" y="908720"/>
            <a:ext cx="6336704" cy="15204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 smtClean="0"/>
              <a:t>The dielectric medium is polarized by the passing particle.</a:t>
            </a:r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 smtClean="0"/>
          </a:p>
          <a:p>
            <a:pPr algn="l">
              <a:buNone/>
            </a:pPr>
            <a:endParaRPr lang="en-US" dirty="0"/>
          </a:p>
          <a:p>
            <a:pPr algn="l">
              <a:buNone/>
            </a:pPr>
            <a:r>
              <a:rPr lang="en-US" dirty="0" smtClean="0"/>
              <a:t>A coherent wave front forms if </a:t>
            </a:r>
            <a:endParaRPr lang="en-GB" dirty="0" smtClean="0"/>
          </a:p>
        </p:txBody>
      </p:sp>
      <p:graphicFrame>
        <p:nvGraphicFramePr>
          <p:cNvPr id="34826" name="Object 10"/>
          <p:cNvGraphicFramePr>
            <a:graphicFrameLocks noChangeAspect="1"/>
          </p:cNvGraphicFramePr>
          <p:nvPr/>
        </p:nvGraphicFramePr>
        <p:xfrm>
          <a:off x="5580112" y="1844328"/>
          <a:ext cx="1944687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24" name="Equation" r:id="rId17" imgW="1180588" imgH="393529" progId="Equation.3">
                  <p:embed/>
                </p:oleObj>
              </mc:Choice>
              <mc:Fallback>
                <p:oleObj name="Equation" r:id="rId17" imgW="1180588" imgH="393529" progId="Equation.3">
                  <p:embed/>
                  <p:pic>
                    <p:nvPicPr>
                      <p:cNvPr id="0" name="Picture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1844328"/>
                        <a:ext cx="1944687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7053087" y="2661677"/>
            <a:ext cx="15631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(</a:t>
            </a:r>
            <a:r>
              <a:rPr lang="en-US" i="1" dirty="0" smtClean="0">
                <a:latin typeface="Times" pitchFamily="18" charset="0"/>
              </a:rPr>
              <a:t>n</a:t>
            </a:r>
            <a:r>
              <a:rPr lang="en-US" dirty="0" smtClean="0">
                <a:solidFill>
                  <a:schemeClr val="tx2"/>
                </a:solidFill>
              </a:rPr>
              <a:t> = </a:t>
            </a:r>
            <a:r>
              <a:rPr lang="en-US" dirty="0" err="1" smtClean="0">
                <a:solidFill>
                  <a:schemeClr val="tx2"/>
                </a:solidFill>
              </a:rPr>
              <a:t>refr</a:t>
            </a:r>
            <a:r>
              <a:rPr lang="en-US" dirty="0" smtClean="0">
                <a:solidFill>
                  <a:schemeClr val="tx2"/>
                </a:solidFill>
              </a:rPr>
              <a:t>. index)</a:t>
            </a:r>
            <a:endParaRPr lang="en-GB" dirty="0" smtClean="0">
              <a:solidFill>
                <a:schemeClr val="tx2"/>
              </a:solidFill>
            </a:endParaRPr>
          </a:p>
        </p:txBody>
      </p:sp>
      <p:graphicFrame>
        <p:nvGraphicFramePr>
          <p:cNvPr id="3482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2421280"/>
              </p:ext>
            </p:extLst>
          </p:nvPr>
        </p:nvGraphicFramePr>
        <p:xfrm>
          <a:off x="5722193" y="2499271"/>
          <a:ext cx="1108075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425" name="Equation" r:id="rId19" imgW="672808" imgH="393529" progId="Equation.3">
                  <p:embed/>
                </p:oleObj>
              </mc:Choice>
              <mc:Fallback>
                <p:oleObj name="Equation" r:id="rId19" imgW="672808" imgH="393529" progId="Equation.3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2193" y="2499271"/>
                        <a:ext cx="1108075" cy="647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3487275" y="1472618"/>
            <a:ext cx="1361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“the radiator”</a:t>
            </a:r>
            <a:endParaRPr lang="en-GB" dirty="0" smtClean="0"/>
          </a:p>
        </p:txBody>
      </p:sp>
      <p:cxnSp>
        <p:nvCxnSpPr>
          <p:cNvPr id="35" name="Straight Arrow Connector 34"/>
          <p:cNvCxnSpPr/>
          <p:nvPr/>
        </p:nvCxnSpPr>
        <p:spPr>
          <a:xfrm rot="16200000" flipH="1">
            <a:off x="3828767" y="1299239"/>
            <a:ext cx="216024" cy="1440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77024" y="3660264"/>
            <a:ext cx="1712952" cy="171295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Oval 44"/>
          <p:cNvSpPr/>
          <p:nvPr/>
        </p:nvSpPr>
        <p:spPr>
          <a:xfrm>
            <a:off x="725096" y="3876288"/>
            <a:ext cx="1273284" cy="1273284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Oval 43"/>
          <p:cNvSpPr/>
          <p:nvPr/>
        </p:nvSpPr>
        <p:spPr>
          <a:xfrm>
            <a:off x="1290112" y="4069452"/>
            <a:ext cx="879336" cy="879336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Oval 42"/>
          <p:cNvSpPr/>
          <p:nvPr/>
        </p:nvSpPr>
        <p:spPr>
          <a:xfrm>
            <a:off x="1847508" y="4266808"/>
            <a:ext cx="504056" cy="504056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7" name="Straight Connector 36"/>
          <p:cNvCxnSpPr>
            <a:endCxn id="46" idx="2"/>
          </p:cNvCxnSpPr>
          <p:nvPr/>
        </p:nvCxnSpPr>
        <p:spPr>
          <a:xfrm rot="10800000" flipV="1">
            <a:off x="77024" y="4509120"/>
            <a:ext cx="2910800" cy="762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 flipH="1" flipV="1">
            <a:off x="2065246" y="3908482"/>
            <a:ext cx="337180" cy="227072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 flipH="1" flipV="1">
            <a:off x="2284698" y="4060118"/>
            <a:ext cx="337180" cy="227072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 flipH="1" flipV="1">
            <a:off x="1852650" y="3772086"/>
            <a:ext cx="337180" cy="227072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 flipH="1" flipV="1">
            <a:off x="1417174" y="3499294"/>
            <a:ext cx="337180" cy="227072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 flipH="1" flipV="1">
            <a:off x="1636626" y="3650930"/>
            <a:ext cx="337180" cy="227072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5400000" flipH="1" flipV="1">
            <a:off x="1204578" y="3362898"/>
            <a:ext cx="337180" cy="227072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 rot="10800000" flipH="1">
            <a:off x="1331640" y="4626848"/>
            <a:ext cx="1307192" cy="1034400"/>
            <a:chOff x="1196008" y="3460244"/>
            <a:chExt cx="1307192" cy="1034400"/>
          </a:xfrm>
        </p:grpSpPr>
        <p:cxnSp>
          <p:nvCxnSpPr>
            <p:cNvPr id="55" name="Straight Arrow Connector 54"/>
            <p:cNvCxnSpPr/>
            <p:nvPr/>
          </p:nvCxnSpPr>
          <p:spPr>
            <a:xfrm rot="5400000" flipH="1" flipV="1">
              <a:off x="2001622" y="4060882"/>
              <a:ext cx="337180" cy="22707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5400000" flipH="1" flipV="1">
              <a:off x="2221074" y="4212518"/>
              <a:ext cx="337180" cy="22707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 flipH="1" flipV="1">
              <a:off x="1789026" y="3924486"/>
              <a:ext cx="337180" cy="22707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5400000" flipH="1" flipV="1">
              <a:off x="1353550" y="3651694"/>
              <a:ext cx="337180" cy="22707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5400000" flipH="1" flipV="1">
              <a:off x="1573002" y="3803330"/>
              <a:ext cx="337180" cy="22707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1140954" y="3515298"/>
              <a:ext cx="337180" cy="22707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/>
          <p:cNvCxnSpPr/>
          <p:nvPr/>
        </p:nvCxnSpPr>
        <p:spPr>
          <a:xfrm rot="10800000" flipV="1">
            <a:off x="-422840" y="1939692"/>
            <a:ext cx="2910800" cy="7620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683568" y="3861048"/>
            <a:ext cx="792088" cy="5040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969997" y="4149080"/>
            <a:ext cx="391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baseline="-25000" dirty="0" err="1" smtClean="0"/>
              <a:t>C</a:t>
            </a:r>
            <a:endParaRPr lang="en-GB" baseline="-25000" dirty="0" smtClean="0"/>
          </a:p>
        </p:txBody>
      </p:sp>
      <p:sp>
        <p:nvSpPr>
          <p:cNvPr id="70" name="Arc 69"/>
          <p:cNvSpPr/>
          <p:nvPr/>
        </p:nvSpPr>
        <p:spPr>
          <a:xfrm>
            <a:off x="300668" y="4050784"/>
            <a:ext cx="1152128" cy="936104"/>
          </a:xfrm>
          <a:prstGeom prst="arc">
            <a:avLst>
              <a:gd name="adj1" fmla="val 17979290"/>
              <a:gd name="adj2" fmla="val 2155078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284953" y="3284984"/>
            <a:ext cx="1058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 err="1" smtClean="0">
                <a:latin typeface="Times" pitchFamily="18" charset="0"/>
              </a:rPr>
              <a:t>v</a:t>
            </a:r>
            <a:r>
              <a:rPr lang="en-US" baseline="-25000" dirty="0" err="1" smtClean="0">
                <a:latin typeface="Times" pitchFamily="18" charset="0"/>
              </a:rPr>
              <a:t>wave</a:t>
            </a:r>
            <a:r>
              <a:rPr lang="en-US" i="1" dirty="0" smtClean="0">
                <a:latin typeface="Times" pitchFamily="18" charset="0"/>
              </a:rPr>
              <a:t> = </a:t>
            </a:r>
            <a:r>
              <a:rPr lang="en-US" i="1" dirty="0" err="1" smtClean="0">
                <a:latin typeface="Times" pitchFamily="18" charset="0"/>
              </a:rPr>
              <a:t>c/n</a:t>
            </a:r>
            <a:endParaRPr lang="en-GB" i="1" dirty="0" smtClean="0">
              <a:latin typeface="Times" pitchFamily="18" charset="0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rot="5400000">
            <a:off x="683568" y="4509120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009193" y="4509120"/>
            <a:ext cx="11320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i="1" dirty="0" err="1" smtClean="0">
                <a:latin typeface="Times" pitchFamily="18" charset="0"/>
              </a:rPr>
              <a:t>v</a:t>
            </a:r>
            <a:r>
              <a:rPr lang="en-US" baseline="-25000" dirty="0" err="1" smtClean="0">
                <a:latin typeface="Times" pitchFamily="18" charset="0"/>
              </a:rPr>
              <a:t>particle</a:t>
            </a:r>
            <a:r>
              <a:rPr lang="en-US" i="1" dirty="0" smtClean="0">
                <a:latin typeface="Times" pitchFamily="18" charset="0"/>
              </a:rPr>
              <a:t> = </a:t>
            </a:r>
            <a:r>
              <a:rPr lang="en-US" i="1" dirty="0" err="1" smtClean="0">
                <a:latin typeface="Symbol" pitchFamily="18" charset="2"/>
              </a:rPr>
              <a:t>b</a:t>
            </a:r>
            <a:r>
              <a:rPr lang="en-US" i="1" dirty="0" err="1" smtClean="0">
                <a:latin typeface="Times" pitchFamily="18" charset="0"/>
              </a:rPr>
              <a:t>c</a:t>
            </a:r>
            <a:endParaRPr lang="en-GB" i="1" dirty="0" smtClean="0">
              <a:latin typeface="Times" pitchFamily="18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rot="10800000">
            <a:off x="1187624" y="3645024"/>
            <a:ext cx="1368152" cy="8640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 flipH="1">
            <a:off x="1195244" y="4509120"/>
            <a:ext cx="1368152" cy="86409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580112" y="5152324"/>
            <a:ext cx="1745991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radiator of </a:t>
            </a:r>
          </a:p>
          <a:p>
            <a:pPr>
              <a:buNone/>
            </a:pPr>
            <a:r>
              <a:rPr lang="en-US" dirty="0" smtClean="0"/>
              <a:t>limited thickness </a:t>
            </a:r>
            <a:endParaRPr lang="en-GB" dirty="0" smtClean="0"/>
          </a:p>
        </p:txBody>
      </p:sp>
      <p:sp>
        <p:nvSpPr>
          <p:cNvPr id="78" name="TextBox 77"/>
          <p:cNvSpPr txBox="1"/>
          <p:nvPr/>
        </p:nvSpPr>
        <p:spPr>
          <a:xfrm>
            <a:off x="7580911" y="4294837"/>
            <a:ext cx="1181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Cherenkov</a:t>
            </a:r>
          </a:p>
          <a:p>
            <a:pPr>
              <a:buNone/>
            </a:pPr>
            <a:r>
              <a:rPr lang="en-US" dirty="0" smtClean="0"/>
              <a:t>cone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55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5891004" y="3844543"/>
            <a:ext cx="1224136" cy="66674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372"/>
          <p:cNvSpPr>
            <a:spLocks noChangeArrowheads="1"/>
          </p:cNvSpPr>
          <p:nvPr/>
        </p:nvSpPr>
        <p:spPr bwMode="auto">
          <a:xfrm>
            <a:off x="3726557" y="576362"/>
            <a:ext cx="1841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endParaRPr lang="en-GB">
              <a:latin typeface="Times New Roman" pitchFamily="18" charset="0"/>
            </a:endParaRPr>
          </a:p>
        </p:txBody>
      </p:sp>
      <p:sp>
        <p:nvSpPr>
          <p:cNvPr id="6" name="Rectangle 385"/>
          <p:cNvSpPr>
            <a:spLocks noChangeArrowheads="1"/>
          </p:cNvSpPr>
          <p:nvPr/>
        </p:nvSpPr>
        <p:spPr bwMode="auto">
          <a:xfrm>
            <a:off x="107504" y="770801"/>
            <a:ext cx="7992888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0"/>
              </a:spcBef>
              <a:buNone/>
            </a:pPr>
            <a:r>
              <a:rPr lang="en-US" dirty="0"/>
              <a:t>Number of emitted photons per unit length and unit </a:t>
            </a:r>
            <a:r>
              <a:rPr lang="en-US" dirty="0" smtClean="0"/>
              <a:t>wavelength/energy </a:t>
            </a:r>
            <a:r>
              <a:rPr lang="en-US" dirty="0"/>
              <a:t>interval</a:t>
            </a:r>
          </a:p>
        </p:txBody>
      </p:sp>
      <p:graphicFrame>
        <p:nvGraphicFramePr>
          <p:cNvPr id="7" name="Object 386"/>
          <p:cNvGraphicFramePr>
            <a:graphicFrameLocks noChangeAspect="1"/>
          </p:cNvGraphicFramePr>
          <p:nvPr/>
        </p:nvGraphicFramePr>
        <p:xfrm>
          <a:off x="405433" y="1484784"/>
          <a:ext cx="4872038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8" name="Equation" r:id="rId4" imgW="2971800" imgH="457200" progId="Equation.3">
                  <p:embed/>
                </p:oleObj>
              </mc:Choice>
              <mc:Fallback>
                <p:oleObj name="Equation" r:id="rId4" imgW="2971800" imgH="457200" progId="Equation.3">
                  <p:embed/>
                  <p:pic>
                    <p:nvPicPr>
                      <p:cNvPr id="0" name="Picture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433" y="1484784"/>
                        <a:ext cx="4872038" cy="750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846" name="Picture 6" descr="http://www.psdgraphics.com/file/rainbow-color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5988613" y="1430010"/>
            <a:ext cx="1535714" cy="1152000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>
            <a:off x="5879295" y="2601871"/>
            <a:ext cx="18002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5197553" y="1887410"/>
            <a:ext cx="1376536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5339148" y="1341952"/>
            <a:ext cx="7072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err="1" smtClean="0">
                <a:latin typeface="Times" pitchFamily="18" charset="0"/>
              </a:rPr>
              <a:t>dN</a:t>
            </a:r>
            <a:r>
              <a:rPr lang="en-US" dirty="0" smtClean="0">
                <a:latin typeface="Times" pitchFamily="18" charset="0"/>
              </a:rPr>
              <a:t>/d</a:t>
            </a:r>
            <a:r>
              <a:rPr lang="en-US" dirty="0" smtClean="0">
                <a:latin typeface="Symbol" pitchFamily="18" charset="2"/>
              </a:rPr>
              <a:t>l</a:t>
            </a:r>
            <a:endParaRPr lang="en-GB" dirty="0" smtClean="0">
              <a:latin typeface="Symbol" pitchFamily="18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75558" y="2636912"/>
            <a:ext cx="2968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Symbol" pitchFamily="18" charset="2"/>
              </a:rPr>
              <a:t>l</a:t>
            </a:r>
            <a:endParaRPr lang="en-GB" dirty="0" smtClean="0">
              <a:latin typeface="Symbol" pitchFamily="18" charset="2"/>
            </a:endParaRPr>
          </a:p>
        </p:txBody>
      </p:sp>
      <p:sp>
        <p:nvSpPr>
          <p:cNvPr id="24" name="Arc 23"/>
          <p:cNvSpPr/>
          <p:nvPr/>
        </p:nvSpPr>
        <p:spPr>
          <a:xfrm rot="10800000">
            <a:off x="5940152" y="0"/>
            <a:ext cx="3849155" cy="2492896"/>
          </a:xfrm>
          <a:prstGeom prst="arc">
            <a:avLst>
              <a:gd name="adj1" fmla="val 17092459"/>
              <a:gd name="adj2" fmla="val 21048821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5848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673434"/>
              </p:ext>
            </p:extLst>
          </p:nvPr>
        </p:nvGraphicFramePr>
        <p:xfrm>
          <a:off x="500063" y="3954463"/>
          <a:ext cx="2933700" cy="646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19" name="Equation" r:id="rId7" imgW="1790640" imgH="393480" progId="Equation.3">
                  <p:embed/>
                </p:oleObj>
              </mc:Choice>
              <mc:Fallback>
                <p:oleObj name="Equation" r:id="rId7" imgW="1790640" imgH="393480" progId="Equation.3">
                  <p:embed/>
                  <p:pic>
                    <p:nvPicPr>
                      <p:cNvPr id="0" name="Picture 3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3954463"/>
                        <a:ext cx="2933700" cy="646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1" name="Straight Arrow Connector 50"/>
          <p:cNvCxnSpPr/>
          <p:nvPr/>
        </p:nvCxnSpPr>
        <p:spPr>
          <a:xfrm>
            <a:off x="5877437" y="4517677"/>
            <a:ext cx="18002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 flipH="1" flipV="1">
            <a:off x="5197553" y="3822334"/>
            <a:ext cx="1376536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 rot="16200000">
            <a:off x="5332736" y="3276876"/>
            <a:ext cx="72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err="1" smtClean="0">
                <a:latin typeface="Times" pitchFamily="18" charset="0"/>
              </a:rPr>
              <a:t>dN</a:t>
            </a:r>
            <a:r>
              <a:rPr lang="en-US" dirty="0" smtClean="0">
                <a:latin typeface="Times" pitchFamily="18" charset="0"/>
              </a:rPr>
              <a:t>/</a:t>
            </a:r>
            <a:r>
              <a:rPr lang="en-US" dirty="0" err="1" smtClean="0">
                <a:latin typeface="Times" pitchFamily="18" charset="0"/>
              </a:rPr>
              <a:t>d</a:t>
            </a:r>
            <a:r>
              <a:rPr lang="en-US" dirty="0" err="1" smtClean="0">
                <a:latin typeface="Symbol" pitchFamily="18" charset="2"/>
              </a:rPr>
              <a:t>E</a:t>
            </a:r>
            <a:endParaRPr lang="en-GB" dirty="0" smtClean="0">
              <a:latin typeface="Symbol" pitchFamily="18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685652" y="4336694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Symbol" pitchFamily="18" charset="2"/>
              </a:rPr>
              <a:t>E</a:t>
            </a:r>
            <a:endParaRPr lang="en-GB" dirty="0" smtClean="0">
              <a:latin typeface="Symbol" pitchFamily="18" charset="2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5900709" y="3851756"/>
            <a:ext cx="1224136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6800809" y="4175792"/>
            <a:ext cx="648072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784085" y="4499828"/>
            <a:ext cx="2984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0</a:t>
            </a:r>
            <a:endParaRPr lang="en-GB" dirty="0" smtClean="0">
              <a:solidFill>
                <a:schemeClr val="tx2"/>
              </a:solidFill>
            </a:endParaRPr>
          </a:p>
        </p:txBody>
      </p:sp>
      <p:graphicFrame>
        <p:nvGraphicFramePr>
          <p:cNvPr id="3686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12730476"/>
              </p:ext>
            </p:extLst>
          </p:nvPr>
        </p:nvGraphicFramePr>
        <p:xfrm>
          <a:off x="342900" y="2976563"/>
          <a:ext cx="4851400" cy="73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0" name="Equation" r:id="rId9" imgW="2958840" imgH="444240" progId="Equation.3">
                  <p:embed/>
                </p:oleObj>
              </mc:Choice>
              <mc:Fallback>
                <p:oleObj name="Equation" r:id="rId9" imgW="2958840" imgH="444240" progId="Equation.3">
                  <p:embed/>
                  <p:pic>
                    <p:nvPicPr>
                      <p:cNvPr id="0" name="Picture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2900" y="2976563"/>
                        <a:ext cx="4851400" cy="730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49"/>
          <p:cNvSpPr/>
          <p:nvPr/>
        </p:nvSpPr>
        <p:spPr>
          <a:xfrm>
            <a:off x="5890446" y="1432208"/>
            <a:ext cx="121714" cy="1152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7" name="Straight Connector 56"/>
          <p:cNvCxnSpPr/>
          <p:nvPr/>
        </p:nvCxnSpPr>
        <p:spPr>
          <a:xfrm rot="16200000" flipH="1">
            <a:off x="5489239" y="2056661"/>
            <a:ext cx="1016490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096875" y="2743036"/>
            <a:ext cx="7793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>
                <a:latin typeface="Times" pitchFamily="18" charset="0"/>
              </a:rPr>
              <a:t>UV cut-off</a:t>
            </a:r>
            <a:endParaRPr lang="en-GB" sz="1050" dirty="0" smtClean="0">
              <a:latin typeface="Times" pitchFamily="18" charset="0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rot="10800000">
            <a:off x="5984756" y="2595359"/>
            <a:ext cx="145572" cy="2857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88834" y="4931876"/>
            <a:ext cx="7376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Cherenkov effect is a weak light source. There are only few photons produced. </a:t>
            </a:r>
            <a:endParaRPr lang="en-GB" dirty="0" smtClean="0">
              <a:solidFill>
                <a:schemeClr val="tx2"/>
              </a:solidFill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249003" y="4759260"/>
            <a:ext cx="77938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>
                <a:latin typeface="Times" pitchFamily="18" charset="0"/>
              </a:rPr>
              <a:t>UV cut-off</a:t>
            </a:r>
            <a:endParaRPr lang="en-GB" sz="1050" dirty="0" smtClean="0">
              <a:latin typeface="Times" pitchFamily="18" charset="0"/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rot="10800000">
            <a:off x="7136884" y="4611583"/>
            <a:ext cx="145572" cy="2857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6869" name="Object 8"/>
          <p:cNvGraphicFramePr>
            <a:graphicFrameLocks noChangeAspect="1"/>
          </p:cNvGraphicFramePr>
          <p:nvPr/>
        </p:nvGraphicFramePr>
        <p:xfrm>
          <a:off x="395536" y="5517232"/>
          <a:ext cx="4308475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1" name="Equation" r:id="rId11" imgW="2628900" imgH="469900" progId="Equation.3">
                  <p:embed/>
                </p:oleObj>
              </mc:Choice>
              <mc:Fallback>
                <p:oleObj name="Equation" r:id="rId11" imgW="2628900" imgH="469900" progId="Equation.3">
                  <p:embed/>
                  <p:pic>
                    <p:nvPicPr>
                      <p:cNvPr id="0" name="Picture 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5517232"/>
                        <a:ext cx="4308475" cy="771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854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827088" y="1196975"/>
          <a:ext cx="3167062" cy="52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6" name="Equation" r:id="rId3" imgW="2540000" imgH="419100" progId="Equation.3">
                  <p:embed/>
                </p:oleObj>
              </mc:Choice>
              <mc:Fallback>
                <p:oleObj name="Equation" r:id="rId3" imgW="2540000" imgH="419100" progId="Equation.3">
                  <p:embed/>
                  <p:pic>
                    <p:nvPicPr>
                      <p:cNvPr id="0" name="Picture 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196975"/>
                        <a:ext cx="3167062" cy="5222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1" name="Rectangle 6"/>
          <p:cNvSpPr>
            <a:spLocks noChangeArrowheads="1"/>
          </p:cNvSpPr>
          <p:nvPr/>
        </p:nvSpPr>
        <p:spPr bwMode="auto">
          <a:xfrm>
            <a:off x="900113" y="261938"/>
            <a:ext cx="2228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800"/>
              <a:t>Cherenkov radiation</a:t>
            </a:r>
          </a:p>
        </p:txBody>
      </p:sp>
      <p:pic>
        <p:nvPicPr>
          <p:cNvPr id="16392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106" y="1932285"/>
            <a:ext cx="4679950" cy="293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684213" y="836613"/>
            <a:ext cx="539115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/>
              <a:t>Estimate the energy loss by Cherenkov radiation in quartz</a:t>
            </a:r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5234360" y="2726754"/>
            <a:ext cx="3897313" cy="630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 dirty="0" err="1">
                <a:latin typeface="Symbol" pitchFamily="18" charset="2"/>
              </a:rPr>
              <a:t>l</a:t>
            </a:r>
            <a:r>
              <a:rPr lang="en-GB" baseline="-25000" dirty="0" err="1"/>
              <a:t>min</a:t>
            </a:r>
            <a:r>
              <a:rPr lang="en-GB" dirty="0"/>
              <a:t> = 160 nm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i="1" dirty="0" err="1">
                <a:latin typeface="Times New Roman" pitchFamily="18" charset="0"/>
                <a:sym typeface="Wingdings" pitchFamily="2" charset="2"/>
              </a:rPr>
              <a:t>E</a:t>
            </a:r>
            <a:r>
              <a:rPr lang="en-GB" baseline="-25000" dirty="0" err="1">
                <a:sym typeface="Wingdings" pitchFamily="2" charset="2"/>
              </a:rPr>
              <a:t>max</a:t>
            </a:r>
            <a:r>
              <a:rPr lang="en-GB" dirty="0">
                <a:sym typeface="Wingdings" pitchFamily="2" charset="2"/>
              </a:rPr>
              <a:t> </a:t>
            </a:r>
            <a:r>
              <a:rPr lang="en-GB" dirty="0">
                <a:cs typeface="Arial" charset="0"/>
                <a:sym typeface="Wingdings" pitchFamily="2" charset="2"/>
              </a:rPr>
              <a:t>≈</a:t>
            </a:r>
            <a:r>
              <a:rPr lang="en-GB" dirty="0">
                <a:sym typeface="Wingdings" pitchFamily="2" charset="2"/>
              </a:rPr>
              <a:t> 1234 / </a:t>
            </a:r>
            <a:r>
              <a:rPr lang="en-GB" dirty="0">
                <a:latin typeface="Symbol" pitchFamily="18" charset="2"/>
              </a:rPr>
              <a:t>l </a:t>
            </a:r>
            <a:r>
              <a:rPr lang="en-GB" dirty="0">
                <a:sym typeface="Wingdings" pitchFamily="2" charset="2"/>
              </a:rPr>
              <a:t>≈</a:t>
            </a:r>
            <a:r>
              <a:rPr lang="en-GB" dirty="0"/>
              <a:t> 7.7 </a:t>
            </a:r>
            <a:r>
              <a:rPr lang="en-GB" dirty="0" err="1"/>
              <a:t>eV</a:t>
            </a:r>
            <a:endParaRPr lang="en-GB" dirty="0"/>
          </a:p>
          <a:p>
            <a:pPr marL="342900" indent="-342900" algn="l">
              <a:buFontTx/>
              <a:buNone/>
              <a:defRPr/>
            </a:pPr>
            <a:r>
              <a:rPr lang="en-GB" dirty="0" err="1">
                <a:latin typeface="Symbol" pitchFamily="18" charset="2"/>
              </a:rPr>
              <a:t>l</a:t>
            </a:r>
            <a:r>
              <a:rPr lang="en-GB" baseline="-25000" dirty="0" err="1"/>
              <a:t>max</a:t>
            </a:r>
            <a:r>
              <a:rPr lang="en-GB" baseline="-25000" dirty="0"/>
              <a:t> </a:t>
            </a:r>
            <a:r>
              <a:rPr lang="en-GB" dirty="0">
                <a:sym typeface="Wingdings" pitchFamily="2" charset="2"/>
              </a:rPr>
              <a:t>≈</a:t>
            </a:r>
            <a:r>
              <a:rPr lang="en-GB" dirty="0"/>
              <a:t> 3 </a:t>
            </a:r>
            <a:r>
              <a:rPr lang="en-GB" dirty="0">
                <a:latin typeface="Symbol" pitchFamily="18" charset="2"/>
              </a:rPr>
              <a:t>m</a:t>
            </a:r>
            <a:r>
              <a:rPr lang="en-GB" dirty="0"/>
              <a:t>m = 3000 nm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i="1" dirty="0" err="1">
                <a:latin typeface="Times New Roman" pitchFamily="18" charset="0"/>
                <a:sym typeface="Wingdings" pitchFamily="2" charset="2"/>
              </a:rPr>
              <a:t>E</a:t>
            </a:r>
            <a:r>
              <a:rPr lang="en-GB" baseline="-25000" dirty="0" err="1">
                <a:sym typeface="Wingdings" pitchFamily="2" charset="2"/>
              </a:rPr>
              <a:t>min</a:t>
            </a:r>
            <a:r>
              <a:rPr lang="en-GB" dirty="0">
                <a:sym typeface="Wingdings" pitchFamily="2" charset="2"/>
              </a:rPr>
              <a:t> ≈ 0 </a:t>
            </a:r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5220072" y="1949028"/>
            <a:ext cx="3600450" cy="6302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 i="1" dirty="0" err="1" smtClean="0">
                <a:latin typeface="Times New Roman" pitchFamily="18" charset="0"/>
              </a:rPr>
              <a:t>n</a:t>
            </a:r>
            <a:r>
              <a:rPr lang="en-GB" i="1" baseline="-25000" dirty="0" err="1" smtClean="0">
                <a:latin typeface="Times New Roman" pitchFamily="18" charset="0"/>
              </a:rPr>
              <a:t>quartz</a:t>
            </a:r>
            <a:r>
              <a:rPr lang="en-GB" dirty="0" smtClean="0"/>
              <a:t> </a:t>
            </a:r>
            <a:r>
              <a:rPr lang="en-GB" dirty="0">
                <a:sym typeface="Wingdings" pitchFamily="2" charset="2"/>
              </a:rPr>
              <a:t>≈</a:t>
            </a:r>
            <a:r>
              <a:rPr lang="en-GB" dirty="0"/>
              <a:t> 1.46 </a:t>
            </a:r>
          </a:p>
          <a:p>
            <a:pPr marL="342900" indent="-342900" algn="l">
              <a:buFontTx/>
              <a:buNone/>
              <a:defRPr/>
            </a:pPr>
            <a:r>
              <a:rPr lang="en-GB" dirty="0">
                <a:sym typeface="Wingdings" pitchFamily="2" charset="2"/>
              </a:rPr>
              <a:t> sin</a:t>
            </a:r>
            <a:r>
              <a:rPr lang="en-GB" baseline="30000" dirty="0">
                <a:sym typeface="Wingdings" pitchFamily="2" charset="2"/>
              </a:rPr>
              <a:t>2</a:t>
            </a:r>
            <a:r>
              <a:rPr lang="en-GB" dirty="0">
                <a:latin typeface="Symbol" pitchFamily="18" charset="2"/>
                <a:sym typeface="Wingdings" pitchFamily="2" charset="2"/>
              </a:rPr>
              <a:t>q</a:t>
            </a:r>
            <a:r>
              <a:rPr lang="en-GB" dirty="0">
                <a:sym typeface="Wingdings" pitchFamily="2" charset="2"/>
              </a:rPr>
              <a:t> = 1 - cos</a:t>
            </a:r>
            <a:r>
              <a:rPr lang="en-GB" baseline="30000" dirty="0">
                <a:sym typeface="Wingdings" pitchFamily="2" charset="2"/>
              </a:rPr>
              <a:t>2</a:t>
            </a:r>
            <a:r>
              <a:rPr lang="en-GB" dirty="0">
                <a:latin typeface="Symbol" pitchFamily="18" charset="2"/>
                <a:sym typeface="Wingdings" pitchFamily="2" charset="2"/>
              </a:rPr>
              <a:t>q</a:t>
            </a:r>
            <a:r>
              <a:rPr lang="en-GB" dirty="0">
                <a:sym typeface="Wingdings" pitchFamily="2" charset="2"/>
              </a:rPr>
              <a:t> = 1 - 1/n</a:t>
            </a:r>
            <a:r>
              <a:rPr lang="en-GB" baseline="30000" dirty="0">
                <a:sym typeface="Wingdings" pitchFamily="2" charset="2"/>
              </a:rPr>
              <a:t>2</a:t>
            </a:r>
            <a:r>
              <a:rPr lang="en-GB" dirty="0">
                <a:sym typeface="Wingdings" pitchFamily="2" charset="2"/>
              </a:rPr>
              <a:t>= 0.53 </a:t>
            </a:r>
            <a:endParaRPr lang="en-GB" dirty="0"/>
          </a:p>
        </p:txBody>
      </p:sp>
      <p:sp>
        <p:nvSpPr>
          <p:cNvPr id="52238" name="Text Box 14"/>
          <p:cNvSpPr txBox="1">
            <a:spLocks noChangeArrowheads="1"/>
          </p:cNvSpPr>
          <p:nvPr/>
        </p:nvSpPr>
        <p:spPr bwMode="auto">
          <a:xfrm>
            <a:off x="5247283" y="3789040"/>
            <a:ext cx="12525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 dirty="0">
                <a:latin typeface="Symbol" pitchFamily="18" charset="2"/>
              </a:rPr>
              <a:t>D</a:t>
            </a:r>
            <a:r>
              <a:rPr lang="en-GB" i="1" dirty="0">
                <a:latin typeface="Times New Roman" pitchFamily="18" charset="0"/>
              </a:rPr>
              <a:t>E</a:t>
            </a:r>
            <a:r>
              <a:rPr lang="en-GB" dirty="0"/>
              <a:t> = 7.7 </a:t>
            </a:r>
            <a:r>
              <a:rPr lang="en-GB" dirty="0" err="1"/>
              <a:t>eV</a:t>
            </a:r>
            <a:endParaRPr lang="en-GB" dirty="0"/>
          </a:p>
        </p:txBody>
      </p:sp>
      <p:graphicFrame>
        <p:nvGraphicFramePr>
          <p:cNvPr id="16387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9601229"/>
              </p:ext>
            </p:extLst>
          </p:nvPr>
        </p:nvGraphicFramePr>
        <p:xfrm>
          <a:off x="611560" y="4913784"/>
          <a:ext cx="3133725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7" name="Equation" r:id="rId6" imgW="2514600" imgH="419100" progId="Equation.3">
                  <p:embed/>
                </p:oleObj>
              </mc:Choice>
              <mc:Fallback>
                <p:oleObj name="Equation" r:id="rId6" imgW="2514600" imgH="419100" progId="Equation.3">
                  <p:embed/>
                  <p:pic>
                    <p:nvPicPr>
                      <p:cNvPr id="0" name="Picture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4913784"/>
                        <a:ext cx="3133725" cy="5222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42" name="Text Box 18"/>
          <p:cNvSpPr txBox="1">
            <a:spLocks noChangeArrowheads="1"/>
          </p:cNvSpPr>
          <p:nvPr/>
        </p:nvSpPr>
        <p:spPr bwMode="auto">
          <a:xfrm>
            <a:off x="6831608" y="3789040"/>
            <a:ext cx="21875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/>
              <a:t>&lt;</a:t>
            </a:r>
            <a:r>
              <a:rPr lang="en-GB" i="1">
                <a:latin typeface="Times New Roman" pitchFamily="18" charset="0"/>
              </a:rPr>
              <a:t>E</a:t>
            </a:r>
            <a:r>
              <a:rPr lang="en-GB" baseline="-25000">
                <a:latin typeface="Symbol" pitchFamily="18" charset="2"/>
              </a:rPr>
              <a:t>g</a:t>
            </a:r>
            <a:r>
              <a:rPr lang="en-GB"/>
              <a:t>&gt; = </a:t>
            </a:r>
            <a:r>
              <a:rPr lang="en-GB">
                <a:latin typeface="Symbol" pitchFamily="18" charset="2"/>
              </a:rPr>
              <a:t>D</a:t>
            </a:r>
            <a:r>
              <a:rPr lang="en-GB">
                <a:latin typeface="Times New Roman" pitchFamily="18" charset="0"/>
              </a:rPr>
              <a:t>E</a:t>
            </a:r>
            <a:r>
              <a:rPr lang="en-GB"/>
              <a:t>/2 = 3.85 eV</a:t>
            </a:r>
          </a:p>
        </p:txBody>
      </p:sp>
      <p:graphicFrame>
        <p:nvGraphicFramePr>
          <p:cNvPr id="16388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2370393"/>
              </p:ext>
            </p:extLst>
          </p:nvPr>
        </p:nvGraphicFramePr>
        <p:xfrm>
          <a:off x="635373" y="5507509"/>
          <a:ext cx="2913062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8" name="Equation" r:id="rId8" imgW="2336800" imgH="469900" progId="Equation.3">
                  <p:embed/>
                </p:oleObj>
              </mc:Choice>
              <mc:Fallback>
                <p:oleObj name="Equation" r:id="rId8" imgW="2336800" imgH="469900" progId="Equation.3">
                  <p:embed/>
                  <p:pic>
                    <p:nvPicPr>
                      <p:cNvPr id="0" name="Picture 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373" y="5507509"/>
                        <a:ext cx="2913062" cy="585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9" name="Line 21"/>
          <p:cNvSpPr>
            <a:spLocks noChangeShapeType="1"/>
          </p:cNvSpPr>
          <p:nvPr/>
        </p:nvSpPr>
        <p:spPr bwMode="auto">
          <a:xfrm>
            <a:off x="970781" y="4524672"/>
            <a:ext cx="338455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aphicFrame>
        <p:nvGraphicFramePr>
          <p:cNvPr id="16389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7983796"/>
              </p:ext>
            </p:extLst>
          </p:nvPr>
        </p:nvGraphicFramePr>
        <p:xfrm>
          <a:off x="4489823" y="5507509"/>
          <a:ext cx="3609975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9" name="Equation" r:id="rId10" imgW="2895600" imgH="469900" progId="Equation.3">
                  <p:embed/>
                </p:oleObj>
              </mc:Choice>
              <mc:Fallback>
                <p:oleObj name="Equation" r:id="rId10" imgW="2895600" imgH="469900" progId="Equation.3">
                  <p:embed/>
                  <p:pic>
                    <p:nvPicPr>
                      <p:cNvPr id="0" name="Picture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89823" y="5507509"/>
                        <a:ext cx="3609975" cy="585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0" name="Line 23"/>
          <p:cNvSpPr>
            <a:spLocks noChangeShapeType="1"/>
          </p:cNvSpPr>
          <p:nvPr/>
        </p:nvSpPr>
        <p:spPr bwMode="auto">
          <a:xfrm>
            <a:off x="3780210" y="5794846"/>
            <a:ext cx="576263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396106" y="6217714"/>
            <a:ext cx="5201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Cherenkov effect is a weak but very useful light source.</a:t>
            </a:r>
            <a:endParaRPr lang="en-GB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9" name="Rectangle 8"/>
          <p:cNvSpPr>
            <a:spLocks noChangeArrowheads="1"/>
          </p:cNvSpPr>
          <p:nvPr/>
        </p:nvSpPr>
        <p:spPr bwMode="auto">
          <a:xfrm>
            <a:off x="2797175" y="3062288"/>
            <a:ext cx="639763" cy="842962"/>
          </a:xfrm>
          <a:prstGeom prst="rect">
            <a:avLst/>
          </a:prstGeom>
          <a:solidFill>
            <a:srgbClr val="FFFF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fr-FR"/>
          </a:p>
        </p:txBody>
      </p:sp>
      <p:sp>
        <p:nvSpPr>
          <p:cNvPr id="17420" name="Rectangle 9"/>
          <p:cNvSpPr>
            <a:spLocks noChangeArrowheads="1"/>
          </p:cNvSpPr>
          <p:nvPr/>
        </p:nvSpPr>
        <p:spPr bwMode="auto">
          <a:xfrm>
            <a:off x="2794000" y="3484563"/>
            <a:ext cx="1341438" cy="127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fr-FR"/>
          </a:p>
        </p:txBody>
      </p:sp>
      <p:sp>
        <p:nvSpPr>
          <p:cNvPr id="17421" name="Freeform 10"/>
          <p:cNvSpPr>
            <a:spLocks/>
          </p:cNvSpPr>
          <p:nvPr/>
        </p:nvSpPr>
        <p:spPr bwMode="auto">
          <a:xfrm>
            <a:off x="4086225" y="3467100"/>
            <a:ext cx="49213" cy="49213"/>
          </a:xfrm>
          <a:custGeom>
            <a:avLst/>
            <a:gdLst>
              <a:gd name="T0" fmla="*/ 0 w 31"/>
              <a:gd name="T1" fmla="*/ 0 h 31"/>
              <a:gd name="T2" fmla="*/ 49213 w 31"/>
              <a:gd name="T3" fmla="*/ 23812 h 31"/>
              <a:gd name="T4" fmla="*/ 0 w 31"/>
              <a:gd name="T5" fmla="*/ 49212 h 31"/>
              <a:gd name="T6" fmla="*/ 0 w 31"/>
              <a:gd name="T7" fmla="*/ 0 h 31"/>
              <a:gd name="T8" fmla="*/ 0 60000 65536"/>
              <a:gd name="T9" fmla="*/ 0 60000 65536"/>
              <a:gd name="T10" fmla="*/ 0 60000 65536"/>
              <a:gd name="T11" fmla="*/ 0 60000 65536"/>
              <a:gd name="T12" fmla="*/ 0 w 31"/>
              <a:gd name="T13" fmla="*/ 0 h 31"/>
              <a:gd name="T14" fmla="*/ 31 w 31"/>
              <a:gd name="T15" fmla="*/ 31 h 3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" h="31">
                <a:moveTo>
                  <a:pt x="0" y="0"/>
                </a:moveTo>
                <a:lnTo>
                  <a:pt x="31" y="15"/>
                </a:lnTo>
                <a:lnTo>
                  <a:pt x="0" y="3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2" name="Freeform 11"/>
          <p:cNvSpPr>
            <a:spLocks/>
          </p:cNvSpPr>
          <p:nvPr/>
        </p:nvSpPr>
        <p:spPr bwMode="auto">
          <a:xfrm>
            <a:off x="4079875" y="3457575"/>
            <a:ext cx="66675" cy="66675"/>
          </a:xfrm>
          <a:custGeom>
            <a:avLst/>
            <a:gdLst>
              <a:gd name="T0" fmla="*/ 12700 w 42"/>
              <a:gd name="T1" fmla="*/ 9525 h 42"/>
              <a:gd name="T2" fmla="*/ 3175 w 42"/>
              <a:gd name="T3" fmla="*/ 15875 h 42"/>
              <a:gd name="T4" fmla="*/ 52388 w 42"/>
              <a:gd name="T5" fmla="*/ 39687 h 42"/>
              <a:gd name="T6" fmla="*/ 52388 w 42"/>
              <a:gd name="T7" fmla="*/ 26988 h 42"/>
              <a:gd name="T8" fmla="*/ 3175 w 42"/>
              <a:gd name="T9" fmla="*/ 52388 h 42"/>
              <a:gd name="T10" fmla="*/ 12700 w 42"/>
              <a:gd name="T11" fmla="*/ 58738 h 42"/>
              <a:gd name="T12" fmla="*/ 12700 w 42"/>
              <a:gd name="T13" fmla="*/ 9525 h 42"/>
              <a:gd name="T14" fmla="*/ 0 w 42"/>
              <a:gd name="T15" fmla="*/ 0 h 42"/>
              <a:gd name="T16" fmla="*/ 0 w 42"/>
              <a:gd name="T17" fmla="*/ 66675 h 42"/>
              <a:gd name="T18" fmla="*/ 66675 w 42"/>
              <a:gd name="T19" fmla="*/ 33338 h 42"/>
              <a:gd name="T20" fmla="*/ 0 w 42"/>
              <a:gd name="T21" fmla="*/ 0 h 42"/>
              <a:gd name="T22" fmla="*/ 12700 w 42"/>
              <a:gd name="T23" fmla="*/ 9525 h 4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42"/>
              <a:gd name="T37" fmla="*/ 0 h 42"/>
              <a:gd name="T38" fmla="*/ 42 w 42"/>
              <a:gd name="T39" fmla="*/ 42 h 42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42" h="42">
                <a:moveTo>
                  <a:pt x="8" y="6"/>
                </a:moveTo>
                <a:lnTo>
                  <a:pt x="2" y="10"/>
                </a:lnTo>
                <a:lnTo>
                  <a:pt x="33" y="25"/>
                </a:lnTo>
                <a:lnTo>
                  <a:pt x="33" y="17"/>
                </a:lnTo>
                <a:lnTo>
                  <a:pt x="2" y="33"/>
                </a:lnTo>
                <a:lnTo>
                  <a:pt x="8" y="37"/>
                </a:lnTo>
                <a:lnTo>
                  <a:pt x="8" y="6"/>
                </a:lnTo>
                <a:lnTo>
                  <a:pt x="0" y="0"/>
                </a:lnTo>
                <a:lnTo>
                  <a:pt x="0" y="42"/>
                </a:lnTo>
                <a:lnTo>
                  <a:pt x="42" y="21"/>
                </a:lnTo>
                <a:lnTo>
                  <a:pt x="0" y="0"/>
                </a:lnTo>
                <a:lnTo>
                  <a:pt x="8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3" name="Oval 12"/>
          <p:cNvSpPr>
            <a:spLocks noChangeArrowheads="1"/>
          </p:cNvSpPr>
          <p:nvPr/>
        </p:nvSpPr>
        <p:spPr bwMode="auto">
          <a:xfrm>
            <a:off x="3589338" y="3444875"/>
            <a:ext cx="125412" cy="125413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fr-FR"/>
          </a:p>
        </p:txBody>
      </p:sp>
      <p:sp>
        <p:nvSpPr>
          <p:cNvPr id="17424" name="Freeform 13"/>
          <p:cNvSpPr>
            <a:spLocks/>
          </p:cNvSpPr>
          <p:nvPr/>
        </p:nvSpPr>
        <p:spPr bwMode="auto">
          <a:xfrm>
            <a:off x="3582988" y="3440113"/>
            <a:ext cx="134937" cy="133350"/>
          </a:xfrm>
          <a:custGeom>
            <a:avLst/>
            <a:gdLst>
              <a:gd name="T0" fmla="*/ 3175 w 85"/>
              <a:gd name="T1" fmla="*/ 87312 h 84"/>
              <a:gd name="T2" fmla="*/ 6350 w 85"/>
              <a:gd name="T3" fmla="*/ 96837 h 84"/>
              <a:gd name="T4" fmla="*/ 26987 w 85"/>
              <a:gd name="T5" fmla="*/ 120650 h 84"/>
              <a:gd name="T6" fmla="*/ 36512 w 85"/>
              <a:gd name="T7" fmla="*/ 127000 h 84"/>
              <a:gd name="T8" fmla="*/ 52387 w 85"/>
              <a:gd name="T9" fmla="*/ 130175 h 84"/>
              <a:gd name="T10" fmla="*/ 82550 w 85"/>
              <a:gd name="T11" fmla="*/ 130175 h 84"/>
              <a:gd name="T12" fmla="*/ 100012 w 85"/>
              <a:gd name="T13" fmla="*/ 123825 h 84"/>
              <a:gd name="T14" fmla="*/ 109537 w 85"/>
              <a:gd name="T15" fmla="*/ 117475 h 84"/>
              <a:gd name="T16" fmla="*/ 119062 w 85"/>
              <a:gd name="T17" fmla="*/ 106363 h 84"/>
              <a:gd name="T18" fmla="*/ 131762 w 85"/>
              <a:gd name="T19" fmla="*/ 90487 h 84"/>
              <a:gd name="T20" fmla="*/ 134937 w 85"/>
              <a:gd name="T21" fmla="*/ 53975 h 84"/>
              <a:gd name="T22" fmla="*/ 128587 w 85"/>
              <a:gd name="T23" fmla="*/ 39687 h 84"/>
              <a:gd name="T24" fmla="*/ 119062 w 85"/>
              <a:gd name="T25" fmla="*/ 30163 h 84"/>
              <a:gd name="T26" fmla="*/ 100012 w 85"/>
              <a:gd name="T27" fmla="*/ 7938 h 84"/>
              <a:gd name="T28" fmla="*/ 95250 w 85"/>
              <a:gd name="T29" fmla="*/ 4762 h 84"/>
              <a:gd name="T30" fmla="*/ 49212 w 85"/>
              <a:gd name="T31" fmla="*/ 0 h 84"/>
              <a:gd name="T32" fmla="*/ 36512 w 85"/>
              <a:gd name="T33" fmla="*/ 4762 h 84"/>
              <a:gd name="T34" fmla="*/ 23812 w 85"/>
              <a:gd name="T35" fmla="*/ 11112 h 84"/>
              <a:gd name="T36" fmla="*/ 19050 w 85"/>
              <a:gd name="T37" fmla="*/ 17462 h 84"/>
              <a:gd name="T38" fmla="*/ 6350 w 85"/>
              <a:gd name="T39" fmla="*/ 33338 h 84"/>
              <a:gd name="T40" fmla="*/ 3175 w 85"/>
              <a:gd name="T41" fmla="*/ 44450 h 84"/>
              <a:gd name="T42" fmla="*/ 12700 w 85"/>
              <a:gd name="T43" fmla="*/ 66675 h 84"/>
              <a:gd name="T44" fmla="*/ 15875 w 85"/>
              <a:gd name="T45" fmla="*/ 44450 h 84"/>
              <a:gd name="T46" fmla="*/ 23812 w 85"/>
              <a:gd name="T47" fmla="*/ 33338 h 84"/>
              <a:gd name="T48" fmla="*/ 33337 w 85"/>
              <a:gd name="T49" fmla="*/ 23812 h 84"/>
              <a:gd name="T50" fmla="*/ 46037 w 85"/>
              <a:gd name="T51" fmla="*/ 14288 h 84"/>
              <a:gd name="T52" fmla="*/ 79375 w 85"/>
              <a:gd name="T53" fmla="*/ 11112 h 84"/>
              <a:gd name="T54" fmla="*/ 88900 w 85"/>
              <a:gd name="T55" fmla="*/ 14288 h 84"/>
              <a:gd name="T56" fmla="*/ 106362 w 85"/>
              <a:gd name="T57" fmla="*/ 30163 h 84"/>
              <a:gd name="T58" fmla="*/ 112712 w 85"/>
              <a:gd name="T59" fmla="*/ 36512 h 84"/>
              <a:gd name="T60" fmla="*/ 115887 w 85"/>
              <a:gd name="T61" fmla="*/ 41275 h 84"/>
              <a:gd name="T62" fmla="*/ 119062 w 85"/>
              <a:gd name="T63" fmla="*/ 57150 h 84"/>
              <a:gd name="T64" fmla="*/ 119062 w 85"/>
              <a:gd name="T65" fmla="*/ 76200 h 84"/>
              <a:gd name="T66" fmla="*/ 112712 w 85"/>
              <a:gd name="T67" fmla="*/ 93662 h 84"/>
              <a:gd name="T68" fmla="*/ 109537 w 85"/>
              <a:gd name="T69" fmla="*/ 100012 h 84"/>
              <a:gd name="T70" fmla="*/ 98425 w 85"/>
              <a:gd name="T71" fmla="*/ 109538 h 84"/>
              <a:gd name="T72" fmla="*/ 85725 w 85"/>
              <a:gd name="T73" fmla="*/ 117475 h 84"/>
              <a:gd name="T74" fmla="*/ 61912 w 85"/>
              <a:gd name="T75" fmla="*/ 120650 h 84"/>
              <a:gd name="T76" fmla="*/ 46037 w 85"/>
              <a:gd name="T77" fmla="*/ 115888 h 84"/>
              <a:gd name="T78" fmla="*/ 36512 w 85"/>
              <a:gd name="T79" fmla="*/ 115888 h 84"/>
              <a:gd name="T80" fmla="*/ 26987 w 85"/>
              <a:gd name="T81" fmla="*/ 109538 h 84"/>
              <a:gd name="T82" fmla="*/ 22225 w 85"/>
              <a:gd name="T83" fmla="*/ 93662 h 84"/>
              <a:gd name="T84" fmla="*/ 15875 w 85"/>
              <a:gd name="T85" fmla="*/ 80962 h 84"/>
              <a:gd name="T86" fmla="*/ 0 w 85"/>
              <a:gd name="T87" fmla="*/ 66675 h 8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85"/>
              <a:gd name="T133" fmla="*/ 0 h 84"/>
              <a:gd name="T134" fmla="*/ 85 w 85"/>
              <a:gd name="T135" fmla="*/ 84 h 84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85" h="84">
                <a:moveTo>
                  <a:pt x="0" y="42"/>
                </a:moveTo>
                <a:lnTo>
                  <a:pt x="0" y="53"/>
                </a:lnTo>
                <a:lnTo>
                  <a:pt x="2" y="55"/>
                </a:lnTo>
                <a:lnTo>
                  <a:pt x="4" y="59"/>
                </a:lnTo>
                <a:lnTo>
                  <a:pt x="6" y="59"/>
                </a:lnTo>
                <a:lnTo>
                  <a:pt x="4" y="61"/>
                </a:lnTo>
                <a:lnTo>
                  <a:pt x="6" y="63"/>
                </a:lnTo>
                <a:lnTo>
                  <a:pt x="6" y="65"/>
                </a:lnTo>
                <a:lnTo>
                  <a:pt x="17" y="76"/>
                </a:lnTo>
                <a:lnTo>
                  <a:pt x="19" y="74"/>
                </a:lnTo>
                <a:lnTo>
                  <a:pt x="19" y="76"/>
                </a:lnTo>
                <a:lnTo>
                  <a:pt x="23" y="80"/>
                </a:lnTo>
                <a:lnTo>
                  <a:pt x="25" y="80"/>
                </a:lnTo>
                <a:lnTo>
                  <a:pt x="27" y="82"/>
                </a:lnTo>
                <a:lnTo>
                  <a:pt x="33" y="82"/>
                </a:lnTo>
                <a:lnTo>
                  <a:pt x="35" y="84"/>
                </a:lnTo>
                <a:lnTo>
                  <a:pt x="50" y="84"/>
                </a:lnTo>
                <a:lnTo>
                  <a:pt x="52" y="82"/>
                </a:lnTo>
                <a:lnTo>
                  <a:pt x="58" y="82"/>
                </a:lnTo>
                <a:lnTo>
                  <a:pt x="62" y="78"/>
                </a:lnTo>
                <a:lnTo>
                  <a:pt x="63" y="78"/>
                </a:lnTo>
                <a:lnTo>
                  <a:pt x="67" y="74"/>
                </a:lnTo>
                <a:lnTo>
                  <a:pt x="67" y="73"/>
                </a:lnTo>
                <a:lnTo>
                  <a:pt x="69" y="74"/>
                </a:lnTo>
                <a:lnTo>
                  <a:pt x="75" y="69"/>
                </a:lnTo>
                <a:lnTo>
                  <a:pt x="73" y="67"/>
                </a:lnTo>
                <a:lnTo>
                  <a:pt x="75" y="67"/>
                </a:lnTo>
                <a:lnTo>
                  <a:pt x="79" y="63"/>
                </a:lnTo>
                <a:lnTo>
                  <a:pt x="79" y="61"/>
                </a:lnTo>
                <a:lnTo>
                  <a:pt x="83" y="57"/>
                </a:lnTo>
                <a:lnTo>
                  <a:pt x="83" y="51"/>
                </a:lnTo>
                <a:lnTo>
                  <a:pt x="85" y="50"/>
                </a:lnTo>
                <a:lnTo>
                  <a:pt x="85" y="34"/>
                </a:lnTo>
                <a:lnTo>
                  <a:pt x="83" y="32"/>
                </a:lnTo>
                <a:lnTo>
                  <a:pt x="83" y="26"/>
                </a:lnTo>
                <a:lnTo>
                  <a:pt x="81" y="25"/>
                </a:lnTo>
                <a:lnTo>
                  <a:pt x="81" y="23"/>
                </a:lnTo>
                <a:lnTo>
                  <a:pt x="77" y="19"/>
                </a:lnTo>
                <a:lnTo>
                  <a:pt x="75" y="19"/>
                </a:lnTo>
                <a:lnTo>
                  <a:pt x="77" y="17"/>
                </a:lnTo>
                <a:lnTo>
                  <a:pt x="65" y="5"/>
                </a:lnTo>
                <a:lnTo>
                  <a:pt x="63" y="5"/>
                </a:lnTo>
                <a:lnTo>
                  <a:pt x="62" y="3"/>
                </a:lnTo>
                <a:lnTo>
                  <a:pt x="60" y="5"/>
                </a:lnTo>
                <a:lnTo>
                  <a:pt x="60" y="3"/>
                </a:lnTo>
                <a:lnTo>
                  <a:pt x="56" y="2"/>
                </a:lnTo>
                <a:lnTo>
                  <a:pt x="54" y="0"/>
                </a:lnTo>
                <a:lnTo>
                  <a:pt x="31" y="0"/>
                </a:lnTo>
                <a:lnTo>
                  <a:pt x="29" y="2"/>
                </a:lnTo>
                <a:lnTo>
                  <a:pt x="25" y="2"/>
                </a:lnTo>
                <a:lnTo>
                  <a:pt x="23" y="3"/>
                </a:lnTo>
                <a:lnTo>
                  <a:pt x="21" y="3"/>
                </a:lnTo>
                <a:lnTo>
                  <a:pt x="17" y="7"/>
                </a:lnTo>
                <a:lnTo>
                  <a:pt x="15" y="7"/>
                </a:lnTo>
                <a:lnTo>
                  <a:pt x="12" y="11"/>
                </a:lnTo>
                <a:lnTo>
                  <a:pt x="14" y="13"/>
                </a:lnTo>
                <a:lnTo>
                  <a:pt x="12" y="11"/>
                </a:lnTo>
                <a:lnTo>
                  <a:pt x="8" y="15"/>
                </a:lnTo>
                <a:lnTo>
                  <a:pt x="8" y="17"/>
                </a:lnTo>
                <a:lnTo>
                  <a:pt x="4" y="21"/>
                </a:lnTo>
                <a:lnTo>
                  <a:pt x="4" y="23"/>
                </a:lnTo>
                <a:lnTo>
                  <a:pt x="2" y="25"/>
                </a:lnTo>
                <a:lnTo>
                  <a:pt x="2" y="28"/>
                </a:lnTo>
                <a:lnTo>
                  <a:pt x="0" y="30"/>
                </a:lnTo>
                <a:lnTo>
                  <a:pt x="0" y="42"/>
                </a:lnTo>
                <a:lnTo>
                  <a:pt x="8" y="42"/>
                </a:lnTo>
                <a:lnTo>
                  <a:pt x="8" y="34"/>
                </a:lnTo>
                <a:lnTo>
                  <a:pt x="10" y="32"/>
                </a:lnTo>
                <a:lnTo>
                  <a:pt x="10" y="28"/>
                </a:lnTo>
                <a:lnTo>
                  <a:pt x="12" y="26"/>
                </a:lnTo>
                <a:lnTo>
                  <a:pt x="12" y="25"/>
                </a:lnTo>
                <a:lnTo>
                  <a:pt x="15" y="21"/>
                </a:lnTo>
                <a:lnTo>
                  <a:pt x="15" y="19"/>
                </a:lnTo>
                <a:lnTo>
                  <a:pt x="19" y="15"/>
                </a:lnTo>
                <a:lnTo>
                  <a:pt x="21" y="15"/>
                </a:lnTo>
                <a:lnTo>
                  <a:pt x="25" y="11"/>
                </a:lnTo>
                <a:lnTo>
                  <a:pt x="27" y="11"/>
                </a:lnTo>
                <a:lnTo>
                  <a:pt x="29" y="9"/>
                </a:lnTo>
                <a:lnTo>
                  <a:pt x="33" y="9"/>
                </a:lnTo>
                <a:lnTo>
                  <a:pt x="35" y="7"/>
                </a:lnTo>
                <a:lnTo>
                  <a:pt x="50" y="7"/>
                </a:lnTo>
                <a:lnTo>
                  <a:pt x="52" y="9"/>
                </a:lnTo>
                <a:lnTo>
                  <a:pt x="56" y="7"/>
                </a:lnTo>
                <a:lnTo>
                  <a:pt x="56" y="9"/>
                </a:lnTo>
                <a:lnTo>
                  <a:pt x="60" y="13"/>
                </a:lnTo>
                <a:lnTo>
                  <a:pt x="62" y="13"/>
                </a:lnTo>
                <a:lnTo>
                  <a:pt x="67" y="19"/>
                </a:lnTo>
                <a:lnTo>
                  <a:pt x="69" y="17"/>
                </a:lnTo>
                <a:lnTo>
                  <a:pt x="67" y="19"/>
                </a:lnTo>
                <a:lnTo>
                  <a:pt x="71" y="23"/>
                </a:lnTo>
                <a:lnTo>
                  <a:pt x="73" y="23"/>
                </a:lnTo>
                <a:lnTo>
                  <a:pt x="71" y="25"/>
                </a:lnTo>
                <a:lnTo>
                  <a:pt x="73" y="26"/>
                </a:lnTo>
                <a:lnTo>
                  <a:pt x="73" y="28"/>
                </a:lnTo>
                <a:lnTo>
                  <a:pt x="75" y="30"/>
                </a:lnTo>
                <a:lnTo>
                  <a:pt x="75" y="36"/>
                </a:lnTo>
                <a:lnTo>
                  <a:pt x="77" y="38"/>
                </a:lnTo>
                <a:lnTo>
                  <a:pt x="77" y="46"/>
                </a:lnTo>
                <a:lnTo>
                  <a:pt x="75" y="48"/>
                </a:lnTo>
                <a:lnTo>
                  <a:pt x="75" y="53"/>
                </a:lnTo>
                <a:lnTo>
                  <a:pt x="71" y="57"/>
                </a:lnTo>
                <a:lnTo>
                  <a:pt x="71" y="59"/>
                </a:lnTo>
                <a:lnTo>
                  <a:pt x="69" y="61"/>
                </a:lnTo>
                <a:lnTo>
                  <a:pt x="71" y="63"/>
                </a:lnTo>
                <a:lnTo>
                  <a:pt x="69" y="63"/>
                </a:lnTo>
                <a:lnTo>
                  <a:pt x="63" y="69"/>
                </a:lnTo>
                <a:lnTo>
                  <a:pt x="63" y="71"/>
                </a:lnTo>
                <a:lnTo>
                  <a:pt x="62" y="69"/>
                </a:lnTo>
                <a:lnTo>
                  <a:pt x="60" y="71"/>
                </a:lnTo>
                <a:lnTo>
                  <a:pt x="58" y="71"/>
                </a:lnTo>
                <a:lnTo>
                  <a:pt x="54" y="74"/>
                </a:lnTo>
                <a:lnTo>
                  <a:pt x="48" y="74"/>
                </a:lnTo>
                <a:lnTo>
                  <a:pt x="46" y="76"/>
                </a:lnTo>
                <a:lnTo>
                  <a:pt x="39" y="76"/>
                </a:lnTo>
                <a:lnTo>
                  <a:pt x="37" y="74"/>
                </a:lnTo>
                <a:lnTo>
                  <a:pt x="31" y="74"/>
                </a:lnTo>
                <a:lnTo>
                  <a:pt x="29" y="73"/>
                </a:lnTo>
                <a:lnTo>
                  <a:pt x="27" y="73"/>
                </a:lnTo>
                <a:lnTo>
                  <a:pt x="25" y="71"/>
                </a:lnTo>
                <a:lnTo>
                  <a:pt x="23" y="73"/>
                </a:lnTo>
                <a:lnTo>
                  <a:pt x="23" y="71"/>
                </a:lnTo>
                <a:lnTo>
                  <a:pt x="19" y="67"/>
                </a:lnTo>
                <a:lnTo>
                  <a:pt x="17" y="69"/>
                </a:lnTo>
                <a:lnTo>
                  <a:pt x="19" y="67"/>
                </a:lnTo>
                <a:lnTo>
                  <a:pt x="14" y="61"/>
                </a:lnTo>
                <a:lnTo>
                  <a:pt x="14" y="59"/>
                </a:lnTo>
                <a:lnTo>
                  <a:pt x="10" y="55"/>
                </a:lnTo>
                <a:lnTo>
                  <a:pt x="8" y="55"/>
                </a:lnTo>
                <a:lnTo>
                  <a:pt x="10" y="51"/>
                </a:lnTo>
                <a:lnTo>
                  <a:pt x="8" y="50"/>
                </a:lnTo>
                <a:lnTo>
                  <a:pt x="8" y="42"/>
                </a:lnTo>
                <a:lnTo>
                  <a:pt x="0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5" name="Rectangle 14"/>
          <p:cNvSpPr>
            <a:spLocks noChangeArrowheads="1"/>
          </p:cNvSpPr>
          <p:nvPr/>
        </p:nvSpPr>
        <p:spPr bwMode="auto">
          <a:xfrm>
            <a:off x="3421063" y="2790825"/>
            <a:ext cx="12700" cy="1093787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fr-FR"/>
          </a:p>
        </p:txBody>
      </p:sp>
      <p:sp>
        <p:nvSpPr>
          <p:cNvPr id="17426" name="Freeform 15"/>
          <p:cNvSpPr>
            <a:spLocks/>
          </p:cNvSpPr>
          <p:nvPr/>
        </p:nvSpPr>
        <p:spPr bwMode="auto">
          <a:xfrm>
            <a:off x="3330575" y="3543300"/>
            <a:ext cx="93663" cy="90488"/>
          </a:xfrm>
          <a:custGeom>
            <a:avLst/>
            <a:gdLst>
              <a:gd name="T0" fmla="*/ 42863 w 59"/>
              <a:gd name="T1" fmla="*/ 90487 h 57"/>
              <a:gd name="T2" fmla="*/ 42863 w 59"/>
              <a:gd name="T3" fmla="*/ 49212 h 57"/>
              <a:gd name="T4" fmla="*/ 0 w 59"/>
              <a:gd name="T5" fmla="*/ 49212 h 57"/>
              <a:gd name="T6" fmla="*/ 0 w 59"/>
              <a:gd name="T7" fmla="*/ 42862 h 57"/>
              <a:gd name="T8" fmla="*/ 42863 w 59"/>
              <a:gd name="T9" fmla="*/ 42862 h 57"/>
              <a:gd name="T10" fmla="*/ 42863 w 59"/>
              <a:gd name="T11" fmla="*/ 0 h 57"/>
              <a:gd name="T12" fmla="*/ 50800 w 59"/>
              <a:gd name="T13" fmla="*/ 0 h 57"/>
              <a:gd name="T14" fmla="*/ 50800 w 59"/>
              <a:gd name="T15" fmla="*/ 42862 h 57"/>
              <a:gd name="T16" fmla="*/ 93663 w 59"/>
              <a:gd name="T17" fmla="*/ 42862 h 57"/>
              <a:gd name="T18" fmla="*/ 93663 w 59"/>
              <a:gd name="T19" fmla="*/ 49212 h 57"/>
              <a:gd name="T20" fmla="*/ 50800 w 59"/>
              <a:gd name="T21" fmla="*/ 49212 h 57"/>
              <a:gd name="T22" fmla="*/ 50800 w 59"/>
              <a:gd name="T23" fmla="*/ 90487 h 57"/>
              <a:gd name="T24" fmla="*/ 42863 w 59"/>
              <a:gd name="T25" fmla="*/ 90487 h 57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9"/>
              <a:gd name="T40" fmla="*/ 0 h 57"/>
              <a:gd name="T41" fmla="*/ 59 w 59"/>
              <a:gd name="T42" fmla="*/ 57 h 57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9" h="57">
                <a:moveTo>
                  <a:pt x="27" y="57"/>
                </a:moveTo>
                <a:lnTo>
                  <a:pt x="27" y="31"/>
                </a:lnTo>
                <a:lnTo>
                  <a:pt x="0" y="31"/>
                </a:lnTo>
                <a:lnTo>
                  <a:pt x="0" y="27"/>
                </a:lnTo>
                <a:lnTo>
                  <a:pt x="27" y="27"/>
                </a:lnTo>
                <a:lnTo>
                  <a:pt x="27" y="0"/>
                </a:lnTo>
                <a:lnTo>
                  <a:pt x="32" y="0"/>
                </a:lnTo>
                <a:lnTo>
                  <a:pt x="32" y="27"/>
                </a:lnTo>
                <a:lnTo>
                  <a:pt x="59" y="27"/>
                </a:lnTo>
                <a:lnTo>
                  <a:pt x="59" y="31"/>
                </a:lnTo>
                <a:lnTo>
                  <a:pt x="32" y="31"/>
                </a:lnTo>
                <a:lnTo>
                  <a:pt x="32" y="57"/>
                </a:lnTo>
                <a:lnTo>
                  <a:pt x="27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7" name="Freeform 16"/>
          <p:cNvSpPr>
            <a:spLocks/>
          </p:cNvSpPr>
          <p:nvPr/>
        </p:nvSpPr>
        <p:spPr bwMode="auto">
          <a:xfrm>
            <a:off x="3324225" y="3536950"/>
            <a:ext cx="106363" cy="103188"/>
          </a:xfrm>
          <a:custGeom>
            <a:avLst/>
            <a:gdLst>
              <a:gd name="T0" fmla="*/ 55563 w 67"/>
              <a:gd name="T1" fmla="*/ 96837 h 65"/>
              <a:gd name="T2" fmla="*/ 55563 w 67"/>
              <a:gd name="T3" fmla="*/ 55562 h 65"/>
              <a:gd name="T4" fmla="*/ 49213 w 67"/>
              <a:gd name="T5" fmla="*/ 49212 h 65"/>
              <a:gd name="T6" fmla="*/ 6350 w 67"/>
              <a:gd name="T7" fmla="*/ 49212 h 65"/>
              <a:gd name="T8" fmla="*/ 12700 w 67"/>
              <a:gd name="T9" fmla="*/ 55562 h 65"/>
              <a:gd name="T10" fmla="*/ 12700 w 67"/>
              <a:gd name="T11" fmla="*/ 49212 h 65"/>
              <a:gd name="T12" fmla="*/ 6350 w 67"/>
              <a:gd name="T13" fmla="*/ 55562 h 65"/>
              <a:gd name="T14" fmla="*/ 49213 w 67"/>
              <a:gd name="T15" fmla="*/ 55562 h 65"/>
              <a:gd name="T16" fmla="*/ 55563 w 67"/>
              <a:gd name="T17" fmla="*/ 49212 h 65"/>
              <a:gd name="T18" fmla="*/ 55563 w 67"/>
              <a:gd name="T19" fmla="*/ 6350 h 65"/>
              <a:gd name="T20" fmla="*/ 49213 w 67"/>
              <a:gd name="T21" fmla="*/ 12700 h 65"/>
              <a:gd name="T22" fmla="*/ 57150 w 67"/>
              <a:gd name="T23" fmla="*/ 12700 h 65"/>
              <a:gd name="T24" fmla="*/ 52388 w 67"/>
              <a:gd name="T25" fmla="*/ 6350 h 65"/>
              <a:gd name="T26" fmla="*/ 52388 w 67"/>
              <a:gd name="T27" fmla="*/ 49212 h 65"/>
              <a:gd name="T28" fmla="*/ 57150 w 67"/>
              <a:gd name="T29" fmla="*/ 55562 h 65"/>
              <a:gd name="T30" fmla="*/ 100013 w 67"/>
              <a:gd name="T31" fmla="*/ 55562 h 65"/>
              <a:gd name="T32" fmla="*/ 93663 w 67"/>
              <a:gd name="T33" fmla="*/ 49212 h 65"/>
              <a:gd name="T34" fmla="*/ 93663 w 67"/>
              <a:gd name="T35" fmla="*/ 55562 h 65"/>
              <a:gd name="T36" fmla="*/ 100013 w 67"/>
              <a:gd name="T37" fmla="*/ 49212 h 65"/>
              <a:gd name="T38" fmla="*/ 57150 w 67"/>
              <a:gd name="T39" fmla="*/ 49212 h 65"/>
              <a:gd name="T40" fmla="*/ 52388 w 67"/>
              <a:gd name="T41" fmla="*/ 55562 h 65"/>
              <a:gd name="T42" fmla="*/ 52388 w 67"/>
              <a:gd name="T43" fmla="*/ 96837 h 65"/>
              <a:gd name="T44" fmla="*/ 57150 w 67"/>
              <a:gd name="T45" fmla="*/ 92075 h 65"/>
              <a:gd name="T46" fmla="*/ 49213 w 67"/>
              <a:gd name="T47" fmla="*/ 92075 h 65"/>
              <a:gd name="T48" fmla="*/ 55563 w 67"/>
              <a:gd name="T49" fmla="*/ 96837 h 65"/>
              <a:gd name="T50" fmla="*/ 42863 w 67"/>
              <a:gd name="T51" fmla="*/ 96837 h 65"/>
              <a:gd name="T52" fmla="*/ 49213 w 67"/>
              <a:gd name="T53" fmla="*/ 103187 h 65"/>
              <a:gd name="T54" fmla="*/ 57150 w 67"/>
              <a:gd name="T55" fmla="*/ 103187 h 65"/>
              <a:gd name="T56" fmla="*/ 63500 w 67"/>
              <a:gd name="T57" fmla="*/ 96837 h 65"/>
              <a:gd name="T58" fmla="*/ 63500 w 67"/>
              <a:gd name="T59" fmla="*/ 55562 h 65"/>
              <a:gd name="T60" fmla="*/ 57150 w 67"/>
              <a:gd name="T61" fmla="*/ 60325 h 65"/>
              <a:gd name="T62" fmla="*/ 100013 w 67"/>
              <a:gd name="T63" fmla="*/ 60325 h 65"/>
              <a:gd name="T64" fmla="*/ 106363 w 67"/>
              <a:gd name="T65" fmla="*/ 55562 h 65"/>
              <a:gd name="T66" fmla="*/ 106363 w 67"/>
              <a:gd name="T67" fmla="*/ 49212 h 65"/>
              <a:gd name="T68" fmla="*/ 100013 w 67"/>
              <a:gd name="T69" fmla="*/ 42862 h 65"/>
              <a:gd name="T70" fmla="*/ 57150 w 67"/>
              <a:gd name="T71" fmla="*/ 42862 h 65"/>
              <a:gd name="T72" fmla="*/ 63500 w 67"/>
              <a:gd name="T73" fmla="*/ 49212 h 65"/>
              <a:gd name="T74" fmla="*/ 63500 w 67"/>
              <a:gd name="T75" fmla="*/ 6350 h 65"/>
              <a:gd name="T76" fmla="*/ 57150 w 67"/>
              <a:gd name="T77" fmla="*/ 0 h 65"/>
              <a:gd name="T78" fmla="*/ 49213 w 67"/>
              <a:gd name="T79" fmla="*/ 0 h 65"/>
              <a:gd name="T80" fmla="*/ 42863 w 67"/>
              <a:gd name="T81" fmla="*/ 6350 h 65"/>
              <a:gd name="T82" fmla="*/ 42863 w 67"/>
              <a:gd name="T83" fmla="*/ 49212 h 65"/>
              <a:gd name="T84" fmla="*/ 49213 w 67"/>
              <a:gd name="T85" fmla="*/ 42862 h 65"/>
              <a:gd name="T86" fmla="*/ 6350 w 67"/>
              <a:gd name="T87" fmla="*/ 42862 h 65"/>
              <a:gd name="T88" fmla="*/ 0 w 67"/>
              <a:gd name="T89" fmla="*/ 49212 h 65"/>
              <a:gd name="T90" fmla="*/ 0 w 67"/>
              <a:gd name="T91" fmla="*/ 55562 h 65"/>
              <a:gd name="T92" fmla="*/ 6350 w 67"/>
              <a:gd name="T93" fmla="*/ 60325 h 65"/>
              <a:gd name="T94" fmla="*/ 49213 w 67"/>
              <a:gd name="T95" fmla="*/ 60325 h 65"/>
              <a:gd name="T96" fmla="*/ 42863 w 67"/>
              <a:gd name="T97" fmla="*/ 55562 h 65"/>
              <a:gd name="T98" fmla="*/ 42863 w 67"/>
              <a:gd name="T99" fmla="*/ 96837 h 65"/>
              <a:gd name="T100" fmla="*/ 55563 w 67"/>
              <a:gd name="T101" fmla="*/ 96837 h 65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7"/>
              <a:gd name="T154" fmla="*/ 0 h 65"/>
              <a:gd name="T155" fmla="*/ 67 w 67"/>
              <a:gd name="T156" fmla="*/ 65 h 65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7" h="65">
                <a:moveTo>
                  <a:pt x="35" y="61"/>
                </a:moveTo>
                <a:lnTo>
                  <a:pt x="35" y="35"/>
                </a:lnTo>
                <a:lnTo>
                  <a:pt x="31" y="31"/>
                </a:lnTo>
                <a:lnTo>
                  <a:pt x="4" y="31"/>
                </a:lnTo>
                <a:lnTo>
                  <a:pt x="8" y="35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6" y="8"/>
                </a:lnTo>
                <a:lnTo>
                  <a:pt x="33" y="4"/>
                </a:lnTo>
                <a:lnTo>
                  <a:pt x="33" y="31"/>
                </a:lnTo>
                <a:lnTo>
                  <a:pt x="36" y="35"/>
                </a:lnTo>
                <a:lnTo>
                  <a:pt x="63" y="35"/>
                </a:lnTo>
                <a:lnTo>
                  <a:pt x="59" y="31"/>
                </a:lnTo>
                <a:lnTo>
                  <a:pt x="59" y="35"/>
                </a:lnTo>
                <a:lnTo>
                  <a:pt x="63" y="31"/>
                </a:lnTo>
                <a:lnTo>
                  <a:pt x="36" y="31"/>
                </a:lnTo>
                <a:lnTo>
                  <a:pt x="33" y="35"/>
                </a:lnTo>
                <a:lnTo>
                  <a:pt x="33" y="61"/>
                </a:lnTo>
                <a:lnTo>
                  <a:pt x="36" y="58"/>
                </a:lnTo>
                <a:lnTo>
                  <a:pt x="31" y="58"/>
                </a:lnTo>
                <a:lnTo>
                  <a:pt x="35" y="61"/>
                </a:lnTo>
                <a:lnTo>
                  <a:pt x="27" y="61"/>
                </a:lnTo>
                <a:lnTo>
                  <a:pt x="31" y="65"/>
                </a:lnTo>
                <a:lnTo>
                  <a:pt x="36" y="65"/>
                </a:lnTo>
                <a:lnTo>
                  <a:pt x="40" y="61"/>
                </a:lnTo>
                <a:lnTo>
                  <a:pt x="40" y="35"/>
                </a:lnTo>
                <a:lnTo>
                  <a:pt x="36" y="38"/>
                </a:lnTo>
                <a:lnTo>
                  <a:pt x="63" y="38"/>
                </a:lnTo>
                <a:lnTo>
                  <a:pt x="67" y="35"/>
                </a:lnTo>
                <a:lnTo>
                  <a:pt x="67" y="31"/>
                </a:lnTo>
                <a:lnTo>
                  <a:pt x="63" y="27"/>
                </a:lnTo>
                <a:lnTo>
                  <a:pt x="36" y="27"/>
                </a:lnTo>
                <a:lnTo>
                  <a:pt x="40" y="31"/>
                </a:lnTo>
                <a:lnTo>
                  <a:pt x="40" y="4"/>
                </a:lnTo>
                <a:lnTo>
                  <a:pt x="36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5"/>
                </a:lnTo>
                <a:lnTo>
                  <a:pt x="4" y="38"/>
                </a:lnTo>
                <a:lnTo>
                  <a:pt x="31" y="38"/>
                </a:lnTo>
                <a:lnTo>
                  <a:pt x="27" y="35"/>
                </a:lnTo>
                <a:lnTo>
                  <a:pt x="27" y="61"/>
                </a:lnTo>
                <a:lnTo>
                  <a:pt x="35" y="6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8" name="Freeform 17"/>
          <p:cNvSpPr>
            <a:spLocks/>
          </p:cNvSpPr>
          <p:nvPr/>
        </p:nvSpPr>
        <p:spPr bwMode="auto">
          <a:xfrm>
            <a:off x="3311525" y="3338513"/>
            <a:ext cx="95250" cy="92075"/>
          </a:xfrm>
          <a:custGeom>
            <a:avLst/>
            <a:gdLst>
              <a:gd name="T0" fmla="*/ 42863 w 60"/>
              <a:gd name="T1" fmla="*/ 92075 h 58"/>
              <a:gd name="T2" fmla="*/ 42863 w 60"/>
              <a:gd name="T3" fmla="*/ 49212 h 58"/>
              <a:gd name="T4" fmla="*/ 0 w 60"/>
              <a:gd name="T5" fmla="*/ 49212 h 58"/>
              <a:gd name="T6" fmla="*/ 0 w 60"/>
              <a:gd name="T7" fmla="*/ 42863 h 58"/>
              <a:gd name="T8" fmla="*/ 42863 w 60"/>
              <a:gd name="T9" fmla="*/ 42863 h 58"/>
              <a:gd name="T10" fmla="*/ 42863 w 60"/>
              <a:gd name="T11" fmla="*/ 0 h 58"/>
              <a:gd name="T12" fmla="*/ 49212 w 60"/>
              <a:gd name="T13" fmla="*/ 0 h 58"/>
              <a:gd name="T14" fmla="*/ 49212 w 60"/>
              <a:gd name="T15" fmla="*/ 42863 h 58"/>
              <a:gd name="T16" fmla="*/ 95250 w 60"/>
              <a:gd name="T17" fmla="*/ 42863 h 58"/>
              <a:gd name="T18" fmla="*/ 95250 w 60"/>
              <a:gd name="T19" fmla="*/ 49212 h 58"/>
              <a:gd name="T20" fmla="*/ 49212 w 60"/>
              <a:gd name="T21" fmla="*/ 49212 h 58"/>
              <a:gd name="T22" fmla="*/ 49212 w 60"/>
              <a:gd name="T23" fmla="*/ 92075 h 58"/>
              <a:gd name="T24" fmla="*/ 42863 w 60"/>
              <a:gd name="T25" fmla="*/ 92075 h 58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60"/>
              <a:gd name="T40" fmla="*/ 0 h 58"/>
              <a:gd name="T41" fmla="*/ 60 w 60"/>
              <a:gd name="T42" fmla="*/ 58 h 58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60" h="58">
                <a:moveTo>
                  <a:pt x="27" y="58"/>
                </a:moveTo>
                <a:lnTo>
                  <a:pt x="27" y="31"/>
                </a:lnTo>
                <a:lnTo>
                  <a:pt x="0" y="31"/>
                </a:lnTo>
                <a:lnTo>
                  <a:pt x="0" y="27"/>
                </a:lnTo>
                <a:lnTo>
                  <a:pt x="27" y="27"/>
                </a:lnTo>
                <a:lnTo>
                  <a:pt x="27" y="0"/>
                </a:lnTo>
                <a:lnTo>
                  <a:pt x="31" y="0"/>
                </a:lnTo>
                <a:lnTo>
                  <a:pt x="31" y="27"/>
                </a:lnTo>
                <a:lnTo>
                  <a:pt x="60" y="27"/>
                </a:lnTo>
                <a:lnTo>
                  <a:pt x="60" y="31"/>
                </a:lnTo>
                <a:lnTo>
                  <a:pt x="31" y="31"/>
                </a:lnTo>
                <a:lnTo>
                  <a:pt x="31" y="58"/>
                </a:lnTo>
                <a:lnTo>
                  <a:pt x="27" y="5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29" name="Freeform 18"/>
          <p:cNvSpPr>
            <a:spLocks/>
          </p:cNvSpPr>
          <p:nvPr/>
        </p:nvSpPr>
        <p:spPr bwMode="auto">
          <a:xfrm>
            <a:off x="3305175" y="3332163"/>
            <a:ext cx="107950" cy="104775"/>
          </a:xfrm>
          <a:custGeom>
            <a:avLst/>
            <a:gdLst>
              <a:gd name="T0" fmla="*/ 55562 w 68"/>
              <a:gd name="T1" fmla="*/ 98425 h 66"/>
              <a:gd name="T2" fmla="*/ 55562 w 68"/>
              <a:gd name="T3" fmla="*/ 55562 h 66"/>
              <a:gd name="T4" fmla="*/ 49212 w 68"/>
              <a:gd name="T5" fmla="*/ 49212 h 66"/>
              <a:gd name="T6" fmla="*/ 6350 w 68"/>
              <a:gd name="T7" fmla="*/ 49212 h 66"/>
              <a:gd name="T8" fmla="*/ 12700 w 68"/>
              <a:gd name="T9" fmla="*/ 55562 h 66"/>
              <a:gd name="T10" fmla="*/ 12700 w 68"/>
              <a:gd name="T11" fmla="*/ 49212 h 66"/>
              <a:gd name="T12" fmla="*/ 6350 w 68"/>
              <a:gd name="T13" fmla="*/ 55562 h 66"/>
              <a:gd name="T14" fmla="*/ 49212 w 68"/>
              <a:gd name="T15" fmla="*/ 55562 h 66"/>
              <a:gd name="T16" fmla="*/ 55562 w 68"/>
              <a:gd name="T17" fmla="*/ 49212 h 66"/>
              <a:gd name="T18" fmla="*/ 55562 w 68"/>
              <a:gd name="T19" fmla="*/ 6350 h 66"/>
              <a:gd name="T20" fmla="*/ 49212 w 68"/>
              <a:gd name="T21" fmla="*/ 12700 h 66"/>
              <a:gd name="T22" fmla="*/ 55562 w 68"/>
              <a:gd name="T23" fmla="*/ 12700 h 66"/>
              <a:gd name="T24" fmla="*/ 49212 w 68"/>
              <a:gd name="T25" fmla="*/ 6350 h 66"/>
              <a:gd name="T26" fmla="*/ 49212 w 68"/>
              <a:gd name="T27" fmla="*/ 49212 h 66"/>
              <a:gd name="T28" fmla="*/ 55562 w 68"/>
              <a:gd name="T29" fmla="*/ 55562 h 66"/>
              <a:gd name="T30" fmla="*/ 101600 w 68"/>
              <a:gd name="T31" fmla="*/ 55562 h 66"/>
              <a:gd name="T32" fmla="*/ 95250 w 68"/>
              <a:gd name="T33" fmla="*/ 49212 h 66"/>
              <a:gd name="T34" fmla="*/ 95250 w 68"/>
              <a:gd name="T35" fmla="*/ 55562 h 66"/>
              <a:gd name="T36" fmla="*/ 101600 w 68"/>
              <a:gd name="T37" fmla="*/ 49212 h 66"/>
              <a:gd name="T38" fmla="*/ 55562 w 68"/>
              <a:gd name="T39" fmla="*/ 49212 h 66"/>
              <a:gd name="T40" fmla="*/ 49212 w 68"/>
              <a:gd name="T41" fmla="*/ 55562 h 66"/>
              <a:gd name="T42" fmla="*/ 49212 w 68"/>
              <a:gd name="T43" fmla="*/ 98425 h 66"/>
              <a:gd name="T44" fmla="*/ 55562 w 68"/>
              <a:gd name="T45" fmla="*/ 92075 h 66"/>
              <a:gd name="T46" fmla="*/ 49212 w 68"/>
              <a:gd name="T47" fmla="*/ 92075 h 66"/>
              <a:gd name="T48" fmla="*/ 55562 w 68"/>
              <a:gd name="T49" fmla="*/ 98425 h 66"/>
              <a:gd name="T50" fmla="*/ 42862 w 68"/>
              <a:gd name="T51" fmla="*/ 98425 h 66"/>
              <a:gd name="T52" fmla="*/ 49212 w 68"/>
              <a:gd name="T53" fmla="*/ 104775 h 66"/>
              <a:gd name="T54" fmla="*/ 55562 w 68"/>
              <a:gd name="T55" fmla="*/ 104775 h 66"/>
              <a:gd name="T56" fmla="*/ 61912 w 68"/>
              <a:gd name="T57" fmla="*/ 98425 h 66"/>
              <a:gd name="T58" fmla="*/ 61912 w 68"/>
              <a:gd name="T59" fmla="*/ 55562 h 66"/>
              <a:gd name="T60" fmla="*/ 55562 w 68"/>
              <a:gd name="T61" fmla="*/ 61912 h 66"/>
              <a:gd name="T62" fmla="*/ 101600 w 68"/>
              <a:gd name="T63" fmla="*/ 61912 h 66"/>
              <a:gd name="T64" fmla="*/ 107950 w 68"/>
              <a:gd name="T65" fmla="*/ 55562 h 66"/>
              <a:gd name="T66" fmla="*/ 107950 w 68"/>
              <a:gd name="T67" fmla="*/ 49212 h 66"/>
              <a:gd name="T68" fmla="*/ 101600 w 68"/>
              <a:gd name="T69" fmla="*/ 42862 h 66"/>
              <a:gd name="T70" fmla="*/ 55562 w 68"/>
              <a:gd name="T71" fmla="*/ 42862 h 66"/>
              <a:gd name="T72" fmla="*/ 61912 w 68"/>
              <a:gd name="T73" fmla="*/ 49212 h 66"/>
              <a:gd name="T74" fmla="*/ 61912 w 68"/>
              <a:gd name="T75" fmla="*/ 6350 h 66"/>
              <a:gd name="T76" fmla="*/ 55562 w 68"/>
              <a:gd name="T77" fmla="*/ 0 h 66"/>
              <a:gd name="T78" fmla="*/ 49212 w 68"/>
              <a:gd name="T79" fmla="*/ 0 h 66"/>
              <a:gd name="T80" fmla="*/ 42862 w 68"/>
              <a:gd name="T81" fmla="*/ 6350 h 66"/>
              <a:gd name="T82" fmla="*/ 42862 w 68"/>
              <a:gd name="T83" fmla="*/ 49212 h 66"/>
              <a:gd name="T84" fmla="*/ 49212 w 68"/>
              <a:gd name="T85" fmla="*/ 42862 h 66"/>
              <a:gd name="T86" fmla="*/ 6350 w 68"/>
              <a:gd name="T87" fmla="*/ 42862 h 66"/>
              <a:gd name="T88" fmla="*/ 0 w 68"/>
              <a:gd name="T89" fmla="*/ 49212 h 66"/>
              <a:gd name="T90" fmla="*/ 0 w 68"/>
              <a:gd name="T91" fmla="*/ 55562 h 66"/>
              <a:gd name="T92" fmla="*/ 6350 w 68"/>
              <a:gd name="T93" fmla="*/ 61912 h 66"/>
              <a:gd name="T94" fmla="*/ 49212 w 68"/>
              <a:gd name="T95" fmla="*/ 61912 h 66"/>
              <a:gd name="T96" fmla="*/ 42862 w 68"/>
              <a:gd name="T97" fmla="*/ 55562 h 66"/>
              <a:gd name="T98" fmla="*/ 42862 w 68"/>
              <a:gd name="T99" fmla="*/ 98425 h 66"/>
              <a:gd name="T100" fmla="*/ 55562 w 68"/>
              <a:gd name="T101" fmla="*/ 98425 h 6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8"/>
              <a:gd name="T154" fmla="*/ 0 h 66"/>
              <a:gd name="T155" fmla="*/ 68 w 68"/>
              <a:gd name="T156" fmla="*/ 66 h 6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8" h="66">
                <a:moveTo>
                  <a:pt x="35" y="62"/>
                </a:moveTo>
                <a:lnTo>
                  <a:pt x="35" y="35"/>
                </a:lnTo>
                <a:lnTo>
                  <a:pt x="31" y="31"/>
                </a:lnTo>
                <a:lnTo>
                  <a:pt x="4" y="31"/>
                </a:lnTo>
                <a:lnTo>
                  <a:pt x="8" y="35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5" y="8"/>
                </a:lnTo>
                <a:lnTo>
                  <a:pt x="31" y="4"/>
                </a:lnTo>
                <a:lnTo>
                  <a:pt x="31" y="31"/>
                </a:lnTo>
                <a:lnTo>
                  <a:pt x="35" y="35"/>
                </a:lnTo>
                <a:lnTo>
                  <a:pt x="64" y="35"/>
                </a:lnTo>
                <a:lnTo>
                  <a:pt x="60" y="31"/>
                </a:lnTo>
                <a:lnTo>
                  <a:pt x="60" y="35"/>
                </a:lnTo>
                <a:lnTo>
                  <a:pt x="64" y="31"/>
                </a:lnTo>
                <a:lnTo>
                  <a:pt x="35" y="31"/>
                </a:lnTo>
                <a:lnTo>
                  <a:pt x="31" y="35"/>
                </a:lnTo>
                <a:lnTo>
                  <a:pt x="31" y="62"/>
                </a:lnTo>
                <a:lnTo>
                  <a:pt x="35" y="58"/>
                </a:lnTo>
                <a:lnTo>
                  <a:pt x="31" y="58"/>
                </a:lnTo>
                <a:lnTo>
                  <a:pt x="35" y="62"/>
                </a:lnTo>
                <a:lnTo>
                  <a:pt x="27" y="62"/>
                </a:lnTo>
                <a:lnTo>
                  <a:pt x="31" y="66"/>
                </a:lnTo>
                <a:lnTo>
                  <a:pt x="35" y="66"/>
                </a:lnTo>
                <a:lnTo>
                  <a:pt x="39" y="62"/>
                </a:lnTo>
                <a:lnTo>
                  <a:pt x="39" y="35"/>
                </a:lnTo>
                <a:lnTo>
                  <a:pt x="35" y="39"/>
                </a:lnTo>
                <a:lnTo>
                  <a:pt x="64" y="39"/>
                </a:lnTo>
                <a:lnTo>
                  <a:pt x="68" y="35"/>
                </a:lnTo>
                <a:lnTo>
                  <a:pt x="68" y="31"/>
                </a:lnTo>
                <a:lnTo>
                  <a:pt x="64" y="27"/>
                </a:lnTo>
                <a:lnTo>
                  <a:pt x="35" y="27"/>
                </a:lnTo>
                <a:lnTo>
                  <a:pt x="39" y="31"/>
                </a:lnTo>
                <a:lnTo>
                  <a:pt x="39" y="4"/>
                </a:lnTo>
                <a:lnTo>
                  <a:pt x="35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5"/>
                </a:lnTo>
                <a:lnTo>
                  <a:pt x="4" y="39"/>
                </a:lnTo>
                <a:lnTo>
                  <a:pt x="31" y="39"/>
                </a:lnTo>
                <a:lnTo>
                  <a:pt x="27" y="35"/>
                </a:lnTo>
                <a:lnTo>
                  <a:pt x="27" y="62"/>
                </a:lnTo>
                <a:lnTo>
                  <a:pt x="35" y="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30" name="Freeform 19"/>
          <p:cNvSpPr>
            <a:spLocks/>
          </p:cNvSpPr>
          <p:nvPr/>
        </p:nvSpPr>
        <p:spPr bwMode="auto">
          <a:xfrm>
            <a:off x="3254375" y="3427413"/>
            <a:ext cx="93663" cy="93662"/>
          </a:xfrm>
          <a:custGeom>
            <a:avLst/>
            <a:gdLst>
              <a:gd name="T0" fmla="*/ 42863 w 59"/>
              <a:gd name="T1" fmla="*/ 93663 h 59"/>
              <a:gd name="T2" fmla="*/ 42863 w 59"/>
              <a:gd name="T3" fmla="*/ 52388 h 59"/>
              <a:gd name="T4" fmla="*/ 0 w 59"/>
              <a:gd name="T5" fmla="*/ 52388 h 59"/>
              <a:gd name="T6" fmla="*/ 0 w 59"/>
              <a:gd name="T7" fmla="*/ 42863 h 59"/>
              <a:gd name="T8" fmla="*/ 42863 w 59"/>
              <a:gd name="T9" fmla="*/ 42863 h 59"/>
              <a:gd name="T10" fmla="*/ 42863 w 59"/>
              <a:gd name="T11" fmla="*/ 0 h 59"/>
              <a:gd name="T12" fmla="*/ 49213 w 59"/>
              <a:gd name="T13" fmla="*/ 0 h 59"/>
              <a:gd name="T14" fmla="*/ 49213 w 59"/>
              <a:gd name="T15" fmla="*/ 42863 h 59"/>
              <a:gd name="T16" fmla="*/ 93663 w 59"/>
              <a:gd name="T17" fmla="*/ 42863 h 59"/>
              <a:gd name="T18" fmla="*/ 93663 w 59"/>
              <a:gd name="T19" fmla="*/ 52388 h 59"/>
              <a:gd name="T20" fmla="*/ 49213 w 59"/>
              <a:gd name="T21" fmla="*/ 52388 h 59"/>
              <a:gd name="T22" fmla="*/ 49213 w 59"/>
              <a:gd name="T23" fmla="*/ 93663 h 59"/>
              <a:gd name="T24" fmla="*/ 42863 w 59"/>
              <a:gd name="T25" fmla="*/ 93663 h 59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59"/>
              <a:gd name="T40" fmla="*/ 0 h 59"/>
              <a:gd name="T41" fmla="*/ 59 w 59"/>
              <a:gd name="T42" fmla="*/ 59 h 59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59" h="59">
                <a:moveTo>
                  <a:pt x="27" y="59"/>
                </a:moveTo>
                <a:lnTo>
                  <a:pt x="27" y="33"/>
                </a:lnTo>
                <a:lnTo>
                  <a:pt x="0" y="33"/>
                </a:lnTo>
                <a:lnTo>
                  <a:pt x="0" y="27"/>
                </a:lnTo>
                <a:lnTo>
                  <a:pt x="27" y="27"/>
                </a:lnTo>
                <a:lnTo>
                  <a:pt x="27" y="0"/>
                </a:lnTo>
                <a:lnTo>
                  <a:pt x="31" y="0"/>
                </a:lnTo>
                <a:lnTo>
                  <a:pt x="31" y="27"/>
                </a:lnTo>
                <a:lnTo>
                  <a:pt x="59" y="27"/>
                </a:lnTo>
                <a:lnTo>
                  <a:pt x="59" y="33"/>
                </a:lnTo>
                <a:lnTo>
                  <a:pt x="31" y="33"/>
                </a:lnTo>
                <a:lnTo>
                  <a:pt x="31" y="59"/>
                </a:lnTo>
                <a:lnTo>
                  <a:pt x="27" y="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31" name="Freeform 20"/>
          <p:cNvSpPr>
            <a:spLocks/>
          </p:cNvSpPr>
          <p:nvPr/>
        </p:nvSpPr>
        <p:spPr bwMode="auto">
          <a:xfrm>
            <a:off x="3238500" y="3416300"/>
            <a:ext cx="106363" cy="106363"/>
          </a:xfrm>
          <a:custGeom>
            <a:avLst/>
            <a:gdLst>
              <a:gd name="T0" fmla="*/ 55563 w 67"/>
              <a:gd name="T1" fmla="*/ 100012 h 67"/>
              <a:gd name="T2" fmla="*/ 55563 w 67"/>
              <a:gd name="T3" fmla="*/ 58737 h 67"/>
              <a:gd name="T4" fmla="*/ 49213 w 67"/>
              <a:gd name="T5" fmla="*/ 52387 h 67"/>
              <a:gd name="T6" fmla="*/ 6350 w 67"/>
              <a:gd name="T7" fmla="*/ 52387 h 67"/>
              <a:gd name="T8" fmla="*/ 12700 w 67"/>
              <a:gd name="T9" fmla="*/ 58737 h 67"/>
              <a:gd name="T10" fmla="*/ 12700 w 67"/>
              <a:gd name="T11" fmla="*/ 49212 h 67"/>
              <a:gd name="T12" fmla="*/ 6350 w 67"/>
              <a:gd name="T13" fmla="*/ 55562 h 67"/>
              <a:gd name="T14" fmla="*/ 49213 w 67"/>
              <a:gd name="T15" fmla="*/ 55562 h 67"/>
              <a:gd name="T16" fmla="*/ 55563 w 67"/>
              <a:gd name="T17" fmla="*/ 49212 h 67"/>
              <a:gd name="T18" fmla="*/ 55563 w 67"/>
              <a:gd name="T19" fmla="*/ 6350 h 67"/>
              <a:gd name="T20" fmla="*/ 49213 w 67"/>
              <a:gd name="T21" fmla="*/ 12700 h 67"/>
              <a:gd name="T22" fmla="*/ 55563 w 67"/>
              <a:gd name="T23" fmla="*/ 12700 h 67"/>
              <a:gd name="T24" fmla="*/ 49213 w 67"/>
              <a:gd name="T25" fmla="*/ 6350 h 67"/>
              <a:gd name="T26" fmla="*/ 49213 w 67"/>
              <a:gd name="T27" fmla="*/ 49212 h 67"/>
              <a:gd name="T28" fmla="*/ 55563 w 67"/>
              <a:gd name="T29" fmla="*/ 55562 h 67"/>
              <a:gd name="T30" fmla="*/ 100013 w 67"/>
              <a:gd name="T31" fmla="*/ 55562 h 67"/>
              <a:gd name="T32" fmla="*/ 95250 w 67"/>
              <a:gd name="T33" fmla="*/ 49212 h 67"/>
              <a:gd name="T34" fmla="*/ 95250 w 67"/>
              <a:gd name="T35" fmla="*/ 58737 h 67"/>
              <a:gd name="T36" fmla="*/ 100013 w 67"/>
              <a:gd name="T37" fmla="*/ 52387 h 67"/>
              <a:gd name="T38" fmla="*/ 55563 w 67"/>
              <a:gd name="T39" fmla="*/ 52387 h 67"/>
              <a:gd name="T40" fmla="*/ 49213 w 67"/>
              <a:gd name="T41" fmla="*/ 58737 h 67"/>
              <a:gd name="T42" fmla="*/ 49213 w 67"/>
              <a:gd name="T43" fmla="*/ 100012 h 67"/>
              <a:gd name="T44" fmla="*/ 55563 w 67"/>
              <a:gd name="T45" fmla="*/ 95250 h 67"/>
              <a:gd name="T46" fmla="*/ 49213 w 67"/>
              <a:gd name="T47" fmla="*/ 95250 h 67"/>
              <a:gd name="T48" fmla="*/ 55563 w 67"/>
              <a:gd name="T49" fmla="*/ 100012 h 67"/>
              <a:gd name="T50" fmla="*/ 42863 w 67"/>
              <a:gd name="T51" fmla="*/ 100012 h 67"/>
              <a:gd name="T52" fmla="*/ 49213 w 67"/>
              <a:gd name="T53" fmla="*/ 106362 h 67"/>
              <a:gd name="T54" fmla="*/ 55563 w 67"/>
              <a:gd name="T55" fmla="*/ 106362 h 67"/>
              <a:gd name="T56" fmla="*/ 60325 w 67"/>
              <a:gd name="T57" fmla="*/ 100012 h 67"/>
              <a:gd name="T58" fmla="*/ 60325 w 67"/>
              <a:gd name="T59" fmla="*/ 58737 h 67"/>
              <a:gd name="T60" fmla="*/ 55563 w 67"/>
              <a:gd name="T61" fmla="*/ 63500 h 67"/>
              <a:gd name="T62" fmla="*/ 100013 w 67"/>
              <a:gd name="T63" fmla="*/ 63500 h 67"/>
              <a:gd name="T64" fmla="*/ 106363 w 67"/>
              <a:gd name="T65" fmla="*/ 58737 h 67"/>
              <a:gd name="T66" fmla="*/ 106363 w 67"/>
              <a:gd name="T67" fmla="*/ 49212 h 67"/>
              <a:gd name="T68" fmla="*/ 100013 w 67"/>
              <a:gd name="T69" fmla="*/ 42862 h 67"/>
              <a:gd name="T70" fmla="*/ 55563 w 67"/>
              <a:gd name="T71" fmla="*/ 42862 h 67"/>
              <a:gd name="T72" fmla="*/ 60325 w 67"/>
              <a:gd name="T73" fmla="*/ 49212 h 67"/>
              <a:gd name="T74" fmla="*/ 60325 w 67"/>
              <a:gd name="T75" fmla="*/ 6350 h 67"/>
              <a:gd name="T76" fmla="*/ 55563 w 67"/>
              <a:gd name="T77" fmla="*/ 0 h 67"/>
              <a:gd name="T78" fmla="*/ 49213 w 67"/>
              <a:gd name="T79" fmla="*/ 0 h 67"/>
              <a:gd name="T80" fmla="*/ 42863 w 67"/>
              <a:gd name="T81" fmla="*/ 6350 h 67"/>
              <a:gd name="T82" fmla="*/ 42863 w 67"/>
              <a:gd name="T83" fmla="*/ 49212 h 67"/>
              <a:gd name="T84" fmla="*/ 49213 w 67"/>
              <a:gd name="T85" fmla="*/ 42862 h 67"/>
              <a:gd name="T86" fmla="*/ 6350 w 67"/>
              <a:gd name="T87" fmla="*/ 42862 h 67"/>
              <a:gd name="T88" fmla="*/ 0 w 67"/>
              <a:gd name="T89" fmla="*/ 49212 h 67"/>
              <a:gd name="T90" fmla="*/ 0 w 67"/>
              <a:gd name="T91" fmla="*/ 58737 h 67"/>
              <a:gd name="T92" fmla="*/ 6350 w 67"/>
              <a:gd name="T93" fmla="*/ 63500 h 67"/>
              <a:gd name="T94" fmla="*/ 49213 w 67"/>
              <a:gd name="T95" fmla="*/ 63500 h 67"/>
              <a:gd name="T96" fmla="*/ 42863 w 67"/>
              <a:gd name="T97" fmla="*/ 58737 h 67"/>
              <a:gd name="T98" fmla="*/ 42863 w 67"/>
              <a:gd name="T99" fmla="*/ 100012 h 67"/>
              <a:gd name="T100" fmla="*/ 55563 w 67"/>
              <a:gd name="T101" fmla="*/ 100012 h 67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w 67"/>
              <a:gd name="T154" fmla="*/ 0 h 67"/>
              <a:gd name="T155" fmla="*/ 67 w 67"/>
              <a:gd name="T156" fmla="*/ 67 h 67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T153" t="T154" r="T155" b="T156"/>
            <a:pathLst>
              <a:path w="67" h="67">
                <a:moveTo>
                  <a:pt x="35" y="63"/>
                </a:moveTo>
                <a:lnTo>
                  <a:pt x="35" y="37"/>
                </a:lnTo>
                <a:lnTo>
                  <a:pt x="31" y="33"/>
                </a:lnTo>
                <a:lnTo>
                  <a:pt x="4" y="33"/>
                </a:lnTo>
                <a:lnTo>
                  <a:pt x="8" y="37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5" y="8"/>
                </a:lnTo>
                <a:lnTo>
                  <a:pt x="31" y="4"/>
                </a:lnTo>
                <a:lnTo>
                  <a:pt x="31" y="31"/>
                </a:lnTo>
                <a:lnTo>
                  <a:pt x="35" y="35"/>
                </a:lnTo>
                <a:lnTo>
                  <a:pt x="63" y="35"/>
                </a:lnTo>
                <a:lnTo>
                  <a:pt x="60" y="31"/>
                </a:lnTo>
                <a:lnTo>
                  <a:pt x="60" y="37"/>
                </a:lnTo>
                <a:lnTo>
                  <a:pt x="63" y="33"/>
                </a:lnTo>
                <a:lnTo>
                  <a:pt x="35" y="33"/>
                </a:lnTo>
                <a:lnTo>
                  <a:pt x="31" y="37"/>
                </a:lnTo>
                <a:lnTo>
                  <a:pt x="31" y="63"/>
                </a:lnTo>
                <a:lnTo>
                  <a:pt x="35" y="60"/>
                </a:lnTo>
                <a:lnTo>
                  <a:pt x="31" y="60"/>
                </a:lnTo>
                <a:lnTo>
                  <a:pt x="35" y="63"/>
                </a:lnTo>
                <a:lnTo>
                  <a:pt x="27" y="63"/>
                </a:lnTo>
                <a:lnTo>
                  <a:pt x="31" y="67"/>
                </a:lnTo>
                <a:lnTo>
                  <a:pt x="35" y="67"/>
                </a:lnTo>
                <a:lnTo>
                  <a:pt x="38" y="63"/>
                </a:lnTo>
                <a:lnTo>
                  <a:pt x="38" y="37"/>
                </a:lnTo>
                <a:lnTo>
                  <a:pt x="35" y="40"/>
                </a:lnTo>
                <a:lnTo>
                  <a:pt x="63" y="40"/>
                </a:lnTo>
                <a:lnTo>
                  <a:pt x="67" y="37"/>
                </a:lnTo>
                <a:lnTo>
                  <a:pt x="67" y="31"/>
                </a:lnTo>
                <a:lnTo>
                  <a:pt x="63" y="27"/>
                </a:lnTo>
                <a:lnTo>
                  <a:pt x="35" y="27"/>
                </a:lnTo>
                <a:lnTo>
                  <a:pt x="38" y="31"/>
                </a:lnTo>
                <a:lnTo>
                  <a:pt x="38" y="4"/>
                </a:lnTo>
                <a:lnTo>
                  <a:pt x="35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7"/>
                </a:lnTo>
                <a:lnTo>
                  <a:pt x="4" y="40"/>
                </a:lnTo>
                <a:lnTo>
                  <a:pt x="31" y="40"/>
                </a:lnTo>
                <a:lnTo>
                  <a:pt x="27" y="37"/>
                </a:lnTo>
                <a:lnTo>
                  <a:pt x="27" y="63"/>
                </a:lnTo>
                <a:lnTo>
                  <a:pt x="35" y="6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32" name="Rectangle 21"/>
          <p:cNvSpPr>
            <a:spLocks noChangeArrowheads="1"/>
          </p:cNvSpPr>
          <p:nvPr/>
        </p:nvSpPr>
        <p:spPr bwMode="auto">
          <a:xfrm>
            <a:off x="3632200" y="3503613"/>
            <a:ext cx="46038" cy="127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fr-FR"/>
          </a:p>
        </p:txBody>
      </p:sp>
      <p:sp>
        <p:nvSpPr>
          <p:cNvPr id="17433" name="Freeform 22"/>
          <p:cNvSpPr>
            <a:spLocks/>
          </p:cNvSpPr>
          <p:nvPr/>
        </p:nvSpPr>
        <p:spPr bwMode="auto">
          <a:xfrm>
            <a:off x="3625850" y="3497263"/>
            <a:ext cx="57150" cy="23812"/>
          </a:xfrm>
          <a:custGeom>
            <a:avLst/>
            <a:gdLst>
              <a:gd name="T0" fmla="*/ 6350 w 36"/>
              <a:gd name="T1" fmla="*/ 12700 h 15"/>
              <a:gd name="T2" fmla="*/ 52388 w 36"/>
              <a:gd name="T3" fmla="*/ 12700 h 15"/>
              <a:gd name="T4" fmla="*/ 46037 w 36"/>
              <a:gd name="T5" fmla="*/ 6350 h 15"/>
              <a:gd name="T6" fmla="*/ 46037 w 36"/>
              <a:gd name="T7" fmla="*/ 19050 h 15"/>
              <a:gd name="T8" fmla="*/ 52388 w 36"/>
              <a:gd name="T9" fmla="*/ 12700 h 15"/>
              <a:gd name="T10" fmla="*/ 6350 w 36"/>
              <a:gd name="T11" fmla="*/ 12700 h 15"/>
              <a:gd name="T12" fmla="*/ 12700 w 36"/>
              <a:gd name="T13" fmla="*/ 19050 h 15"/>
              <a:gd name="T14" fmla="*/ 12700 w 36"/>
              <a:gd name="T15" fmla="*/ 6350 h 15"/>
              <a:gd name="T16" fmla="*/ 6350 w 36"/>
              <a:gd name="T17" fmla="*/ 12700 h 15"/>
              <a:gd name="T18" fmla="*/ 6350 w 36"/>
              <a:gd name="T19" fmla="*/ 0 h 15"/>
              <a:gd name="T20" fmla="*/ 0 w 36"/>
              <a:gd name="T21" fmla="*/ 6350 h 15"/>
              <a:gd name="T22" fmla="*/ 0 w 36"/>
              <a:gd name="T23" fmla="*/ 19050 h 15"/>
              <a:gd name="T24" fmla="*/ 6350 w 36"/>
              <a:gd name="T25" fmla="*/ 23813 h 15"/>
              <a:gd name="T26" fmla="*/ 52388 w 36"/>
              <a:gd name="T27" fmla="*/ 23813 h 15"/>
              <a:gd name="T28" fmla="*/ 57150 w 36"/>
              <a:gd name="T29" fmla="*/ 19050 h 15"/>
              <a:gd name="T30" fmla="*/ 57150 w 36"/>
              <a:gd name="T31" fmla="*/ 6350 h 15"/>
              <a:gd name="T32" fmla="*/ 52388 w 36"/>
              <a:gd name="T33" fmla="*/ 0 h 15"/>
              <a:gd name="T34" fmla="*/ 6350 w 36"/>
              <a:gd name="T35" fmla="*/ 0 h 15"/>
              <a:gd name="T36" fmla="*/ 6350 w 36"/>
              <a:gd name="T37" fmla="*/ 12700 h 15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36"/>
              <a:gd name="T58" fmla="*/ 0 h 15"/>
              <a:gd name="T59" fmla="*/ 36 w 36"/>
              <a:gd name="T60" fmla="*/ 15 h 15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36" h="15">
                <a:moveTo>
                  <a:pt x="4" y="8"/>
                </a:moveTo>
                <a:lnTo>
                  <a:pt x="33" y="8"/>
                </a:lnTo>
                <a:lnTo>
                  <a:pt x="29" y="4"/>
                </a:lnTo>
                <a:lnTo>
                  <a:pt x="29" y="12"/>
                </a:lnTo>
                <a:lnTo>
                  <a:pt x="33" y="8"/>
                </a:lnTo>
                <a:lnTo>
                  <a:pt x="4" y="8"/>
                </a:lnTo>
                <a:lnTo>
                  <a:pt x="8" y="12"/>
                </a:lnTo>
                <a:lnTo>
                  <a:pt x="8" y="4"/>
                </a:lnTo>
                <a:lnTo>
                  <a:pt x="4" y="8"/>
                </a:lnTo>
                <a:lnTo>
                  <a:pt x="4" y="0"/>
                </a:lnTo>
                <a:lnTo>
                  <a:pt x="0" y="4"/>
                </a:lnTo>
                <a:lnTo>
                  <a:pt x="0" y="12"/>
                </a:lnTo>
                <a:lnTo>
                  <a:pt x="4" y="15"/>
                </a:lnTo>
                <a:lnTo>
                  <a:pt x="33" y="15"/>
                </a:lnTo>
                <a:lnTo>
                  <a:pt x="36" y="12"/>
                </a:lnTo>
                <a:lnTo>
                  <a:pt x="36" y="4"/>
                </a:lnTo>
                <a:lnTo>
                  <a:pt x="33" y="0"/>
                </a:lnTo>
                <a:lnTo>
                  <a:pt x="4" y="0"/>
                </a:lnTo>
                <a:lnTo>
                  <a:pt x="4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34" name="Freeform 23"/>
          <p:cNvSpPr>
            <a:spLocks/>
          </p:cNvSpPr>
          <p:nvPr/>
        </p:nvSpPr>
        <p:spPr bwMode="auto">
          <a:xfrm>
            <a:off x="3287713" y="3629025"/>
            <a:ext cx="357187" cy="76200"/>
          </a:xfrm>
          <a:custGeom>
            <a:avLst/>
            <a:gdLst>
              <a:gd name="T0" fmla="*/ 0 w 225"/>
              <a:gd name="T1" fmla="*/ 7938 h 48"/>
              <a:gd name="T2" fmla="*/ 6350 w 225"/>
              <a:gd name="T3" fmla="*/ 17463 h 48"/>
              <a:gd name="T4" fmla="*/ 15875 w 225"/>
              <a:gd name="T5" fmla="*/ 23812 h 48"/>
              <a:gd name="T6" fmla="*/ 26987 w 225"/>
              <a:gd name="T7" fmla="*/ 26988 h 48"/>
              <a:gd name="T8" fmla="*/ 76200 w 225"/>
              <a:gd name="T9" fmla="*/ 50800 h 48"/>
              <a:gd name="T10" fmla="*/ 109537 w 225"/>
              <a:gd name="T11" fmla="*/ 63500 h 48"/>
              <a:gd name="T12" fmla="*/ 122237 w 225"/>
              <a:gd name="T13" fmla="*/ 66675 h 48"/>
              <a:gd name="T14" fmla="*/ 139700 w 225"/>
              <a:gd name="T15" fmla="*/ 69850 h 48"/>
              <a:gd name="T16" fmla="*/ 158750 w 225"/>
              <a:gd name="T17" fmla="*/ 73025 h 48"/>
              <a:gd name="T18" fmla="*/ 198437 w 225"/>
              <a:gd name="T19" fmla="*/ 76200 h 48"/>
              <a:gd name="T20" fmla="*/ 212725 w 225"/>
              <a:gd name="T21" fmla="*/ 73025 h 48"/>
              <a:gd name="T22" fmla="*/ 231775 w 225"/>
              <a:gd name="T23" fmla="*/ 69850 h 48"/>
              <a:gd name="T24" fmla="*/ 246062 w 225"/>
              <a:gd name="T25" fmla="*/ 63500 h 48"/>
              <a:gd name="T26" fmla="*/ 265112 w 225"/>
              <a:gd name="T27" fmla="*/ 60325 h 48"/>
              <a:gd name="T28" fmla="*/ 292100 w 225"/>
              <a:gd name="T29" fmla="*/ 47625 h 48"/>
              <a:gd name="T30" fmla="*/ 314325 w 225"/>
              <a:gd name="T31" fmla="*/ 36513 h 48"/>
              <a:gd name="T32" fmla="*/ 328612 w 225"/>
              <a:gd name="T33" fmla="*/ 26988 h 48"/>
              <a:gd name="T34" fmla="*/ 344487 w 225"/>
              <a:gd name="T35" fmla="*/ 17463 h 48"/>
              <a:gd name="T36" fmla="*/ 354012 w 225"/>
              <a:gd name="T37" fmla="*/ 11112 h 48"/>
              <a:gd name="T38" fmla="*/ 354012 w 225"/>
              <a:gd name="T39" fmla="*/ 11112 h 48"/>
              <a:gd name="T40" fmla="*/ 357187 w 225"/>
              <a:gd name="T41" fmla="*/ 0 h 48"/>
              <a:gd name="T42" fmla="*/ 347662 w 225"/>
              <a:gd name="T43" fmla="*/ 3175 h 48"/>
              <a:gd name="T44" fmla="*/ 344487 w 225"/>
              <a:gd name="T45" fmla="*/ 3175 h 48"/>
              <a:gd name="T46" fmla="*/ 338137 w 225"/>
              <a:gd name="T47" fmla="*/ 4763 h 48"/>
              <a:gd name="T48" fmla="*/ 322262 w 225"/>
              <a:gd name="T49" fmla="*/ 14288 h 48"/>
              <a:gd name="T50" fmla="*/ 307975 w 225"/>
              <a:gd name="T51" fmla="*/ 23812 h 48"/>
              <a:gd name="T52" fmla="*/ 285750 w 225"/>
              <a:gd name="T53" fmla="*/ 36513 h 48"/>
              <a:gd name="T54" fmla="*/ 258762 w 225"/>
              <a:gd name="T55" fmla="*/ 47625 h 48"/>
              <a:gd name="T56" fmla="*/ 246062 w 225"/>
              <a:gd name="T57" fmla="*/ 50800 h 48"/>
              <a:gd name="T58" fmla="*/ 231775 w 225"/>
              <a:gd name="T59" fmla="*/ 57150 h 48"/>
              <a:gd name="T60" fmla="*/ 212725 w 225"/>
              <a:gd name="T61" fmla="*/ 60325 h 48"/>
              <a:gd name="T62" fmla="*/ 198437 w 225"/>
              <a:gd name="T63" fmla="*/ 63500 h 48"/>
              <a:gd name="T64" fmla="*/ 158750 w 225"/>
              <a:gd name="T65" fmla="*/ 60325 h 48"/>
              <a:gd name="T66" fmla="*/ 139700 w 225"/>
              <a:gd name="T67" fmla="*/ 57150 h 48"/>
              <a:gd name="T68" fmla="*/ 128587 w 225"/>
              <a:gd name="T69" fmla="*/ 53975 h 48"/>
              <a:gd name="T70" fmla="*/ 109537 w 225"/>
              <a:gd name="T71" fmla="*/ 50800 h 48"/>
              <a:gd name="T72" fmla="*/ 82550 w 225"/>
              <a:gd name="T73" fmla="*/ 39687 h 48"/>
              <a:gd name="T74" fmla="*/ 26987 w 225"/>
              <a:gd name="T75" fmla="*/ 14288 h 48"/>
              <a:gd name="T76" fmla="*/ 15875 w 225"/>
              <a:gd name="T77" fmla="*/ 4763 h 48"/>
              <a:gd name="T78" fmla="*/ 9525 w 225"/>
              <a:gd name="T79" fmla="*/ 3175 h 48"/>
              <a:gd name="T80" fmla="*/ 6350 w 225"/>
              <a:gd name="T81" fmla="*/ 3175 h 48"/>
              <a:gd name="T82" fmla="*/ 0 w 225"/>
              <a:gd name="T83" fmla="*/ 11112 h 4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225"/>
              <a:gd name="T127" fmla="*/ 0 h 48"/>
              <a:gd name="T128" fmla="*/ 225 w 225"/>
              <a:gd name="T129" fmla="*/ 48 h 4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225" h="48">
                <a:moveTo>
                  <a:pt x="0" y="7"/>
                </a:moveTo>
                <a:lnTo>
                  <a:pt x="0" y="5"/>
                </a:lnTo>
                <a:lnTo>
                  <a:pt x="0" y="7"/>
                </a:lnTo>
                <a:lnTo>
                  <a:pt x="4" y="11"/>
                </a:lnTo>
                <a:lnTo>
                  <a:pt x="6" y="11"/>
                </a:lnTo>
                <a:lnTo>
                  <a:pt x="10" y="15"/>
                </a:lnTo>
                <a:lnTo>
                  <a:pt x="15" y="17"/>
                </a:lnTo>
                <a:lnTo>
                  <a:pt x="17" y="17"/>
                </a:lnTo>
                <a:lnTo>
                  <a:pt x="42" y="30"/>
                </a:lnTo>
                <a:lnTo>
                  <a:pt x="48" y="32"/>
                </a:lnTo>
                <a:lnTo>
                  <a:pt x="56" y="36"/>
                </a:lnTo>
                <a:lnTo>
                  <a:pt x="69" y="40"/>
                </a:lnTo>
                <a:lnTo>
                  <a:pt x="73" y="40"/>
                </a:lnTo>
                <a:lnTo>
                  <a:pt x="77" y="42"/>
                </a:lnTo>
                <a:lnTo>
                  <a:pt x="82" y="44"/>
                </a:lnTo>
                <a:lnTo>
                  <a:pt x="88" y="44"/>
                </a:lnTo>
                <a:lnTo>
                  <a:pt x="94" y="46"/>
                </a:lnTo>
                <a:lnTo>
                  <a:pt x="100" y="46"/>
                </a:lnTo>
                <a:lnTo>
                  <a:pt x="104" y="48"/>
                </a:lnTo>
                <a:lnTo>
                  <a:pt x="125" y="48"/>
                </a:lnTo>
                <a:lnTo>
                  <a:pt x="130" y="46"/>
                </a:lnTo>
                <a:lnTo>
                  <a:pt x="134" y="46"/>
                </a:lnTo>
                <a:lnTo>
                  <a:pt x="140" y="44"/>
                </a:lnTo>
                <a:lnTo>
                  <a:pt x="146" y="44"/>
                </a:lnTo>
                <a:lnTo>
                  <a:pt x="152" y="42"/>
                </a:lnTo>
                <a:lnTo>
                  <a:pt x="155" y="40"/>
                </a:lnTo>
                <a:lnTo>
                  <a:pt x="159" y="40"/>
                </a:lnTo>
                <a:lnTo>
                  <a:pt x="167" y="38"/>
                </a:lnTo>
                <a:lnTo>
                  <a:pt x="178" y="32"/>
                </a:lnTo>
                <a:lnTo>
                  <a:pt x="184" y="30"/>
                </a:lnTo>
                <a:lnTo>
                  <a:pt x="196" y="25"/>
                </a:lnTo>
                <a:lnTo>
                  <a:pt x="198" y="23"/>
                </a:lnTo>
                <a:lnTo>
                  <a:pt x="205" y="19"/>
                </a:lnTo>
                <a:lnTo>
                  <a:pt x="207" y="17"/>
                </a:lnTo>
                <a:lnTo>
                  <a:pt x="211" y="17"/>
                </a:lnTo>
                <a:lnTo>
                  <a:pt x="217" y="11"/>
                </a:lnTo>
                <a:lnTo>
                  <a:pt x="219" y="11"/>
                </a:lnTo>
                <a:lnTo>
                  <a:pt x="223" y="7"/>
                </a:lnTo>
                <a:lnTo>
                  <a:pt x="223" y="5"/>
                </a:lnTo>
                <a:lnTo>
                  <a:pt x="223" y="7"/>
                </a:lnTo>
                <a:lnTo>
                  <a:pt x="225" y="7"/>
                </a:lnTo>
                <a:lnTo>
                  <a:pt x="225" y="0"/>
                </a:lnTo>
                <a:lnTo>
                  <a:pt x="223" y="0"/>
                </a:lnTo>
                <a:lnTo>
                  <a:pt x="219" y="2"/>
                </a:lnTo>
                <a:lnTo>
                  <a:pt x="219" y="3"/>
                </a:lnTo>
                <a:lnTo>
                  <a:pt x="217" y="2"/>
                </a:lnTo>
                <a:lnTo>
                  <a:pt x="215" y="3"/>
                </a:lnTo>
                <a:lnTo>
                  <a:pt x="213" y="3"/>
                </a:lnTo>
                <a:lnTo>
                  <a:pt x="207" y="9"/>
                </a:lnTo>
                <a:lnTo>
                  <a:pt x="203" y="9"/>
                </a:lnTo>
                <a:lnTo>
                  <a:pt x="201" y="11"/>
                </a:lnTo>
                <a:lnTo>
                  <a:pt x="194" y="15"/>
                </a:lnTo>
                <a:lnTo>
                  <a:pt x="192" y="17"/>
                </a:lnTo>
                <a:lnTo>
                  <a:pt x="180" y="23"/>
                </a:lnTo>
                <a:lnTo>
                  <a:pt x="175" y="25"/>
                </a:lnTo>
                <a:lnTo>
                  <a:pt x="163" y="30"/>
                </a:lnTo>
                <a:lnTo>
                  <a:pt x="159" y="32"/>
                </a:lnTo>
                <a:lnTo>
                  <a:pt x="155" y="32"/>
                </a:lnTo>
                <a:lnTo>
                  <a:pt x="148" y="34"/>
                </a:lnTo>
                <a:lnTo>
                  <a:pt x="146" y="36"/>
                </a:lnTo>
                <a:lnTo>
                  <a:pt x="140" y="36"/>
                </a:lnTo>
                <a:lnTo>
                  <a:pt x="134" y="38"/>
                </a:lnTo>
                <a:lnTo>
                  <a:pt x="130" y="38"/>
                </a:lnTo>
                <a:lnTo>
                  <a:pt x="125" y="40"/>
                </a:lnTo>
                <a:lnTo>
                  <a:pt x="104" y="40"/>
                </a:lnTo>
                <a:lnTo>
                  <a:pt x="100" y="38"/>
                </a:lnTo>
                <a:lnTo>
                  <a:pt x="94" y="38"/>
                </a:lnTo>
                <a:lnTo>
                  <a:pt x="88" y="36"/>
                </a:lnTo>
                <a:lnTo>
                  <a:pt x="82" y="36"/>
                </a:lnTo>
                <a:lnTo>
                  <a:pt x="81" y="34"/>
                </a:lnTo>
                <a:lnTo>
                  <a:pt x="73" y="32"/>
                </a:lnTo>
                <a:lnTo>
                  <a:pt x="69" y="32"/>
                </a:lnTo>
                <a:lnTo>
                  <a:pt x="59" y="28"/>
                </a:lnTo>
                <a:lnTo>
                  <a:pt x="52" y="25"/>
                </a:lnTo>
                <a:lnTo>
                  <a:pt x="46" y="23"/>
                </a:lnTo>
                <a:lnTo>
                  <a:pt x="17" y="9"/>
                </a:lnTo>
                <a:lnTo>
                  <a:pt x="15" y="9"/>
                </a:lnTo>
                <a:lnTo>
                  <a:pt x="10" y="3"/>
                </a:lnTo>
                <a:lnTo>
                  <a:pt x="8" y="3"/>
                </a:lnTo>
                <a:lnTo>
                  <a:pt x="6" y="2"/>
                </a:lnTo>
                <a:lnTo>
                  <a:pt x="4" y="3"/>
                </a:lnTo>
                <a:lnTo>
                  <a:pt x="4" y="2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35" name="Freeform 24"/>
          <p:cNvSpPr>
            <a:spLocks/>
          </p:cNvSpPr>
          <p:nvPr/>
        </p:nvSpPr>
        <p:spPr bwMode="auto">
          <a:xfrm>
            <a:off x="3278188" y="3248025"/>
            <a:ext cx="360362" cy="90488"/>
          </a:xfrm>
          <a:custGeom>
            <a:avLst/>
            <a:gdLst>
              <a:gd name="T0" fmla="*/ 12700 w 227"/>
              <a:gd name="T1" fmla="*/ 84137 h 57"/>
              <a:gd name="T2" fmla="*/ 12700 w 227"/>
              <a:gd name="T3" fmla="*/ 87312 h 57"/>
              <a:gd name="T4" fmla="*/ 22225 w 227"/>
              <a:gd name="T5" fmla="*/ 82550 h 57"/>
              <a:gd name="T6" fmla="*/ 33337 w 227"/>
              <a:gd name="T7" fmla="*/ 73025 h 57"/>
              <a:gd name="T8" fmla="*/ 42862 w 227"/>
              <a:gd name="T9" fmla="*/ 66675 h 57"/>
              <a:gd name="T10" fmla="*/ 65087 w 227"/>
              <a:gd name="T11" fmla="*/ 50800 h 57"/>
              <a:gd name="T12" fmla="*/ 79375 w 227"/>
              <a:gd name="T13" fmla="*/ 42862 h 57"/>
              <a:gd name="T14" fmla="*/ 101600 w 227"/>
              <a:gd name="T15" fmla="*/ 33337 h 57"/>
              <a:gd name="T16" fmla="*/ 115887 w 227"/>
              <a:gd name="T17" fmla="*/ 26987 h 57"/>
              <a:gd name="T18" fmla="*/ 139700 w 227"/>
              <a:gd name="T19" fmla="*/ 17462 h 57"/>
              <a:gd name="T20" fmla="*/ 152400 w 227"/>
              <a:gd name="T21" fmla="*/ 14287 h 57"/>
              <a:gd name="T22" fmla="*/ 211137 w 227"/>
              <a:gd name="T23" fmla="*/ 11112 h 57"/>
              <a:gd name="T24" fmla="*/ 225425 w 227"/>
              <a:gd name="T25" fmla="*/ 14287 h 57"/>
              <a:gd name="T26" fmla="*/ 238125 w 227"/>
              <a:gd name="T27" fmla="*/ 20637 h 57"/>
              <a:gd name="T28" fmla="*/ 254000 w 227"/>
              <a:gd name="T29" fmla="*/ 26987 h 57"/>
              <a:gd name="T30" fmla="*/ 280987 w 227"/>
              <a:gd name="T31" fmla="*/ 39687 h 57"/>
              <a:gd name="T32" fmla="*/ 295275 w 227"/>
              <a:gd name="T33" fmla="*/ 47625 h 57"/>
              <a:gd name="T34" fmla="*/ 311150 w 227"/>
              <a:gd name="T35" fmla="*/ 57150 h 57"/>
              <a:gd name="T36" fmla="*/ 327025 w 227"/>
              <a:gd name="T37" fmla="*/ 69850 h 57"/>
              <a:gd name="T38" fmla="*/ 341312 w 227"/>
              <a:gd name="T39" fmla="*/ 82550 h 57"/>
              <a:gd name="T40" fmla="*/ 354012 w 227"/>
              <a:gd name="T41" fmla="*/ 87312 h 57"/>
              <a:gd name="T42" fmla="*/ 360362 w 227"/>
              <a:gd name="T43" fmla="*/ 79375 h 57"/>
              <a:gd name="T44" fmla="*/ 350837 w 227"/>
              <a:gd name="T45" fmla="*/ 69850 h 57"/>
              <a:gd name="T46" fmla="*/ 338137 w 227"/>
              <a:gd name="T47" fmla="*/ 60325 h 57"/>
              <a:gd name="T48" fmla="*/ 323850 w 227"/>
              <a:gd name="T49" fmla="*/ 47625 h 57"/>
              <a:gd name="T50" fmla="*/ 314325 w 227"/>
              <a:gd name="T51" fmla="*/ 42862 h 57"/>
              <a:gd name="T52" fmla="*/ 295275 w 227"/>
              <a:gd name="T53" fmla="*/ 30162 h 57"/>
              <a:gd name="T54" fmla="*/ 268287 w 227"/>
              <a:gd name="T55" fmla="*/ 17462 h 57"/>
              <a:gd name="T56" fmla="*/ 254000 w 227"/>
              <a:gd name="T57" fmla="*/ 11112 h 57"/>
              <a:gd name="T58" fmla="*/ 238125 w 227"/>
              <a:gd name="T59" fmla="*/ 6350 h 57"/>
              <a:gd name="T60" fmla="*/ 215900 w 227"/>
              <a:gd name="T61" fmla="*/ 3175 h 57"/>
              <a:gd name="T62" fmla="*/ 161925 w 227"/>
              <a:gd name="T63" fmla="*/ 0 h 57"/>
              <a:gd name="T64" fmla="*/ 142875 w 227"/>
              <a:gd name="T65" fmla="*/ 3175 h 57"/>
              <a:gd name="T66" fmla="*/ 115887 w 227"/>
              <a:gd name="T67" fmla="*/ 11112 h 57"/>
              <a:gd name="T68" fmla="*/ 101600 w 227"/>
              <a:gd name="T69" fmla="*/ 17462 h 57"/>
              <a:gd name="T70" fmla="*/ 85725 w 227"/>
              <a:gd name="T71" fmla="*/ 23812 h 57"/>
              <a:gd name="T72" fmla="*/ 66675 w 227"/>
              <a:gd name="T73" fmla="*/ 36512 h 57"/>
              <a:gd name="T74" fmla="*/ 46037 w 227"/>
              <a:gd name="T75" fmla="*/ 44450 h 57"/>
              <a:gd name="T76" fmla="*/ 30162 w 227"/>
              <a:gd name="T77" fmla="*/ 57150 h 57"/>
              <a:gd name="T78" fmla="*/ 22225 w 227"/>
              <a:gd name="T79" fmla="*/ 63500 h 57"/>
              <a:gd name="T80" fmla="*/ 12700 w 227"/>
              <a:gd name="T81" fmla="*/ 69850 h 57"/>
              <a:gd name="T82" fmla="*/ 0 w 227"/>
              <a:gd name="T83" fmla="*/ 84137 h 57"/>
              <a:gd name="T84" fmla="*/ 6350 w 227"/>
              <a:gd name="T85" fmla="*/ 90487 h 57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w 227"/>
              <a:gd name="T130" fmla="*/ 0 h 57"/>
              <a:gd name="T131" fmla="*/ 227 w 227"/>
              <a:gd name="T132" fmla="*/ 57 h 57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T129" t="T130" r="T131" b="T132"/>
            <a:pathLst>
              <a:path w="227" h="57">
                <a:moveTo>
                  <a:pt x="4" y="57"/>
                </a:moveTo>
                <a:lnTo>
                  <a:pt x="8" y="53"/>
                </a:lnTo>
                <a:lnTo>
                  <a:pt x="6" y="53"/>
                </a:lnTo>
                <a:lnTo>
                  <a:pt x="8" y="55"/>
                </a:lnTo>
                <a:lnTo>
                  <a:pt x="12" y="52"/>
                </a:lnTo>
                <a:lnTo>
                  <a:pt x="14" y="52"/>
                </a:lnTo>
                <a:lnTo>
                  <a:pt x="17" y="48"/>
                </a:lnTo>
                <a:lnTo>
                  <a:pt x="21" y="46"/>
                </a:lnTo>
                <a:lnTo>
                  <a:pt x="23" y="44"/>
                </a:lnTo>
                <a:lnTo>
                  <a:pt x="27" y="42"/>
                </a:lnTo>
                <a:lnTo>
                  <a:pt x="33" y="36"/>
                </a:lnTo>
                <a:lnTo>
                  <a:pt x="41" y="32"/>
                </a:lnTo>
                <a:lnTo>
                  <a:pt x="46" y="30"/>
                </a:lnTo>
                <a:lnTo>
                  <a:pt x="50" y="27"/>
                </a:lnTo>
                <a:lnTo>
                  <a:pt x="58" y="23"/>
                </a:lnTo>
                <a:lnTo>
                  <a:pt x="64" y="21"/>
                </a:lnTo>
                <a:lnTo>
                  <a:pt x="67" y="19"/>
                </a:lnTo>
                <a:lnTo>
                  <a:pt x="73" y="17"/>
                </a:lnTo>
                <a:lnTo>
                  <a:pt x="77" y="15"/>
                </a:lnTo>
                <a:lnTo>
                  <a:pt x="88" y="11"/>
                </a:lnTo>
                <a:lnTo>
                  <a:pt x="90" y="9"/>
                </a:lnTo>
                <a:lnTo>
                  <a:pt x="96" y="9"/>
                </a:lnTo>
                <a:lnTo>
                  <a:pt x="102" y="7"/>
                </a:lnTo>
                <a:lnTo>
                  <a:pt x="133" y="7"/>
                </a:lnTo>
                <a:lnTo>
                  <a:pt x="136" y="9"/>
                </a:lnTo>
                <a:lnTo>
                  <a:pt x="142" y="9"/>
                </a:lnTo>
                <a:lnTo>
                  <a:pt x="146" y="11"/>
                </a:lnTo>
                <a:lnTo>
                  <a:pt x="150" y="13"/>
                </a:lnTo>
                <a:lnTo>
                  <a:pt x="156" y="15"/>
                </a:lnTo>
                <a:lnTo>
                  <a:pt x="160" y="17"/>
                </a:lnTo>
                <a:lnTo>
                  <a:pt x="165" y="19"/>
                </a:lnTo>
                <a:lnTo>
                  <a:pt x="177" y="25"/>
                </a:lnTo>
                <a:lnTo>
                  <a:pt x="183" y="27"/>
                </a:lnTo>
                <a:lnTo>
                  <a:pt x="186" y="30"/>
                </a:lnTo>
                <a:lnTo>
                  <a:pt x="194" y="34"/>
                </a:lnTo>
                <a:lnTo>
                  <a:pt x="196" y="36"/>
                </a:lnTo>
                <a:lnTo>
                  <a:pt x="200" y="38"/>
                </a:lnTo>
                <a:lnTo>
                  <a:pt x="206" y="44"/>
                </a:lnTo>
                <a:lnTo>
                  <a:pt x="209" y="46"/>
                </a:lnTo>
                <a:lnTo>
                  <a:pt x="215" y="52"/>
                </a:lnTo>
                <a:lnTo>
                  <a:pt x="217" y="52"/>
                </a:lnTo>
                <a:lnTo>
                  <a:pt x="223" y="55"/>
                </a:lnTo>
                <a:lnTo>
                  <a:pt x="227" y="57"/>
                </a:lnTo>
                <a:lnTo>
                  <a:pt x="227" y="50"/>
                </a:lnTo>
                <a:lnTo>
                  <a:pt x="227" y="52"/>
                </a:lnTo>
                <a:lnTo>
                  <a:pt x="221" y="44"/>
                </a:lnTo>
                <a:lnTo>
                  <a:pt x="219" y="44"/>
                </a:lnTo>
                <a:lnTo>
                  <a:pt x="213" y="38"/>
                </a:lnTo>
                <a:lnTo>
                  <a:pt x="209" y="36"/>
                </a:lnTo>
                <a:lnTo>
                  <a:pt x="204" y="30"/>
                </a:lnTo>
                <a:lnTo>
                  <a:pt x="200" y="28"/>
                </a:lnTo>
                <a:lnTo>
                  <a:pt x="198" y="27"/>
                </a:lnTo>
                <a:lnTo>
                  <a:pt x="190" y="23"/>
                </a:lnTo>
                <a:lnTo>
                  <a:pt x="186" y="19"/>
                </a:lnTo>
                <a:lnTo>
                  <a:pt x="181" y="17"/>
                </a:lnTo>
                <a:lnTo>
                  <a:pt x="169" y="11"/>
                </a:lnTo>
                <a:lnTo>
                  <a:pt x="163" y="9"/>
                </a:lnTo>
                <a:lnTo>
                  <a:pt x="160" y="7"/>
                </a:lnTo>
                <a:lnTo>
                  <a:pt x="154" y="5"/>
                </a:lnTo>
                <a:lnTo>
                  <a:pt x="150" y="4"/>
                </a:lnTo>
                <a:lnTo>
                  <a:pt x="142" y="2"/>
                </a:lnTo>
                <a:lnTo>
                  <a:pt x="136" y="2"/>
                </a:lnTo>
                <a:lnTo>
                  <a:pt x="133" y="0"/>
                </a:lnTo>
                <a:lnTo>
                  <a:pt x="102" y="0"/>
                </a:lnTo>
                <a:lnTo>
                  <a:pt x="96" y="2"/>
                </a:lnTo>
                <a:lnTo>
                  <a:pt x="90" y="2"/>
                </a:lnTo>
                <a:lnTo>
                  <a:pt x="85" y="4"/>
                </a:lnTo>
                <a:lnTo>
                  <a:pt x="73" y="7"/>
                </a:lnTo>
                <a:lnTo>
                  <a:pt x="69" y="9"/>
                </a:lnTo>
                <a:lnTo>
                  <a:pt x="64" y="11"/>
                </a:lnTo>
                <a:lnTo>
                  <a:pt x="60" y="13"/>
                </a:lnTo>
                <a:lnTo>
                  <a:pt x="54" y="15"/>
                </a:lnTo>
                <a:lnTo>
                  <a:pt x="46" y="19"/>
                </a:lnTo>
                <a:lnTo>
                  <a:pt x="42" y="23"/>
                </a:lnTo>
                <a:lnTo>
                  <a:pt x="37" y="25"/>
                </a:lnTo>
                <a:lnTo>
                  <a:pt x="29" y="28"/>
                </a:lnTo>
                <a:lnTo>
                  <a:pt x="23" y="34"/>
                </a:lnTo>
                <a:lnTo>
                  <a:pt x="19" y="36"/>
                </a:lnTo>
                <a:lnTo>
                  <a:pt x="17" y="38"/>
                </a:lnTo>
                <a:lnTo>
                  <a:pt x="14" y="40"/>
                </a:lnTo>
                <a:lnTo>
                  <a:pt x="10" y="44"/>
                </a:lnTo>
                <a:lnTo>
                  <a:pt x="8" y="44"/>
                </a:lnTo>
                <a:lnTo>
                  <a:pt x="2" y="50"/>
                </a:lnTo>
                <a:lnTo>
                  <a:pt x="0" y="53"/>
                </a:lnTo>
                <a:lnTo>
                  <a:pt x="4" y="50"/>
                </a:lnTo>
                <a:lnTo>
                  <a:pt x="4" y="5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36" name="Rectangle 25"/>
          <p:cNvSpPr>
            <a:spLocks noChangeArrowheads="1"/>
          </p:cNvSpPr>
          <p:nvPr/>
        </p:nvSpPr>
        <p:spPr bwMode="auto">
          <a:xfrm>
            <a:off x="2803525" y="2854325"/>
            <a:ext cx="582613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>
                <a:solidFill>
                  <a:srgbClr val="000000"/>
                </a:solidFill>
                <a:latin typeface="Times New Roman" pitchFamily="18" charset="0"/>
              </a:rPr>
              <a:t>medium</a:t>
            </a:r>
            <a:endParaRPr lang="en-GB" altLang="fr-FR">
              <a:solidFill>
                <a:srgbClr val="0000FF"/>
              </a:solidFill>
            </a:endParaRPr>
          </a:p>
        </p:txBody>
      </p:sp>
      <p:sp>
        <p:nvSpPr>
          <p:cNvPr id="17437" name="Rectangle 26"/>
          <p:cNvSpPr>
            <a:spLocks noChangeArrowheads="1"/>
          </p:cNvSpPr>
          <p:nvPr/>
        </p:nvSpPr>
        <p:spPr bwMode="auto">
          <a:xfrm>
            <a:off x="3452813" y="2860675"/>
            <a:ext cx="563562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>
                <a:solidFill>
                  <a:srgbClr val="000000"/>
                </a:solidFill>
                <a:latin typeface="Times New Roman" pitchFamily="18" charset="0"/>
              </a:rPr>
              <a:t>vacuum</a:t>
            </a:r>
            <a:endParaRPr lang="en-GB" altLang="fr-FR">
              <a:solidFill>
                <a:srgbClr val="0000FF"/>
              </a:solidFill>
            </a:endParaRPr>
          </a:p>
        </p:txBody>
      </p:sp>
      <p:sp>
        <p:nvSpPr>
          <p:cNvPr id="17438" name="Freeform 27"/>
          <p:cNvSpPr>
            <a:spLocks/>
          </p:cNvSpPr>
          <p:nvPr/>
        </p:nvSpPr>
        <p:spPr bwMode="auto">
          <a:xfrm>
            <a:off x="3433763" y="3689350"/>
            <a:ext cx="55562" cy="19050"/>
          </a:xfrm>
          <a:custGeom>
            <a:avLst/>
            <a:gdLst>
              <a:gd name="T0" fmla="*/ 0 w 35"/>
              <a:gd name="T1" fmla="*/ 12700 h 12"/>
              <a:gd name="T2" fmla="*/ 55562 w 35"/>
              <a:gd name="T3" fmla="*/ 19050 h 12"/>
              <a:gd name="T4" fmla="*/ 55562 w 35"/>
              <a:gd name="T5" fmla="*/ 6350 h 12"/>
              <a:gd name="T6" fmla="*/ 0 w 35"/>
              <a:gd name="T7" fmla="*/ 0 h 12"/>
              <a:gd name="T8" fmla="*/ 0 w 35"/>
              <a:gd name="T9" fmla="*/ 12700 h 12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"/>
              <a:gd name="T16" fmla="*/ 0 h 12"/>
              <a:gd name="T17" fmla="*/ 35 w 35"/>
              <a:gd name="T18" fmla="*/ 12 h 12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" h="12">
                <a:moveTo>
                  <a:pt x="0" y="8"/>
                </a:moveTo>
                <a:lnTo>
                  <a:pt x="35" y="12"/>
                </a:lnTo>
                <a:lnTo>
                  <a:pt x="35" y="4"/>
                </a:lnTo>
                <a:lnTo>
                  <a:pt x="0" y="0"/>
                </a:lnTo>
                <a:lnTo>
                  <a:pt x="0" y="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39" name="Freeform 28"/>
          <p:cNvSpPr>
            <a:spLocks/>
          </p:cNvSpPr>
          <p:nvPr/>
        </p:nvSpPr>
        <p:spPr bwMode="auto">
          <a:xfrm>
            <a:off x="3433763" y="3665538"/>
            <a:ext cx="66675" cy="63500"/>
          </a:xfrm>
          <a:custGeom>
            <a:avLst/>
            <a:gdLst>
              <a:gd name="T0" fmla="*/ 6350 w 42"/>
              <a:gd name="T1" fmla="*/ 11112 h 40"/>
              <a:gd name="T2" fmla="*/ 52388 w 42"/>
              <a:gd name="T3" fmla="*/ 42862 h 40"/>
              <a:gd name="T4" fmla="*/ 52388 w 42"/>
              <a:gd name="T5" fmla="*/ 30163 h 40"/>
              <a:gd name="T6" fmla="*/ 0 w 42"/>
              <a:gd name="T7" fmla="*/ 50800 h 40"/>
              <a:gd name="T8" fmla="*/ 6350 w 42"/>
              <a:gd name="T9" fmla="*/ 63500 h 40"/>
              <a:gd name="T10" fmla="*/ 66675 w 42"/>
              <a:gd name="T11" fmla="*/ 36512 h 40"/>
              <a:gd name="T12" fmla="*/ 12700 w 42"/>
              <a:gd name="T13" fmla="*/ 0 h 40"/>
              <a:gd name="T14" fmla="*/ 6350 w 42"/>
              <a:gd name="T15" fmla="*/ 11112 h 4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2"/>
              <a:gd name="T25" fmla="*/ 0 h 40"/>
              <a:gd name="T26" fmla="*/ 42 w 42"/>
              <a:gd name="T27" fmla="*/ 40 h 4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2" h="40">
                <a:moveTo>
                  <a:pt x="4" y="7"/>
                </a:moveTo>
                <a:lnTo>
                  <a:pt x="33" y="27"/>
                </a:lnTo>
                <a:lnTo>
                  <a:pt x="33" y="19"/>
                </a:lnTo>
                <a:lnTo>
                  <a:pt x="0" y="32"/>
                </a:lnTo>
                <a:lnTo>
                  <a:pt x="4" y="40"/>
                </a:lnTo>
                <a:lnTo>
                  <a:pt x="42" y="23"/>
                </a:lnTo>
                <a:lnTo>
                  <a:pt x="8" y="0"/>
                </a:lnTo>
                <a:lnTo>
                  <a:pt x="4" y="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40" name="Freeform 29"/>
          <p:cNvSpPr>
            <a:spLocks/>
          </p:cNvSpPr>
          <p:nvPr/>
        </p:nvSpPr>
        <p:spPr bwMode="auto">
          <a:xfrm>
            <a:off x="3424238" y="3244850"/>
            <a:ext cx="55562" cy="17463"/>
          </a:xfrm>
          <a:custGeom>
            <a:avLst/>
            <a:gdLst>
              <a:gd name="T0" fmla="*/ 0 w 35"/>
              <a:gd name="T1" fmla="*/ 11112 h 11"/>
              <a:gd name="T2" fmla="*/ 55562 w 35"/>
              <a:gd name="T3" fmla="*/ 17462 h 11"/>
              <a:gd name="T4" fmla="*/ 55562 w 35"/>
              <a:gd name="T5" fmla="*/ 6350 h 11"/>
              <a:gd name="T6" fmla="*/ 0 w 35"/>
              <a:gd name="T7" fmla="*/ 0 h 11"/>
              <a:gd name="T8" fmla="*/ 0 w 35"/>
              <a:gd name="T9" fmla="*/ 11112 h 11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5"/>
              <a:gd name="T16" fmla="*/ 0 h 11"/>
              <a:gd name="T17" fmla="*/ 35 w 35"/>
              <a:gd name="T18" fmla="*/ 11 h 11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5" h="11">
                <a:moveTo>
                  <a:pt x="0" y="7"/>
                </a:moveTo>
                <a:lnTo>
                  <a:pt x="35" y="11"/>
                </a:lnTo>
                <a:lnTo>
                  <a:pt x="35" y="4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41" name="Freeform 30"/>
          <p:cNvSpPr>
            <a:spLocks/>
          </p:cNvSpPr>
          <p:nvPr/>
        </p:nvSpPr>
        <p:spPr bwMode="auto">
          <a:xfrm>
            <a:off x="3424238" y="3219450"/>
            <a:ext cx="68262" cy="65088"/>
          </a:xfrm>
          <a:custGeom>
            <a:avLst/>
            <a:gdLst>
              <a:gd name="T0" fmla="*/ 6350 w 43"/>
              <a:gd name="T1" fmla="*/ 12700 h 41"/>
              <a:gd name="T2" fmla="*/ 52387 w 43"/>
              <a:gd name="T3" fmla="*/ 42862 h 41"/>
              <a:gd name="T4" fmla="*/ 52387 w 43"/>
              <a:gd name="T5" fmla="*/ 31750 h 41"/>
              <a:gd name="T6" fmla="*/ 0 w 43"/>
              <a:gd name="T7" fmla="*/ 52387 h 41"/>
              <a:gd name="T8" fmla="*/ 6350 w 43"/>
              <a:gd name="T9" fmla="*/ 65087 h 41"/>
              <a:gd name="T10" fmla="*/ 68262 w 43"/>
              <a:gd name="T11" fmla="*/ 36512 h 41"/>
              <a:gd name="T12" fmla="*/ 12700 w 43"/>
              <a:gd name="T13" fmla="*/ 0 h 41"/>
              <a:gd name="T14" fmla="*/ 6350 w 43"/>
              <a:gd name="T15" fmla="*/ 12700 h 41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43"/>
              <a:gd name="T25" fmla="*/ 0 h 41"/>
              <a:gd name="T26" fmla="*/ 43 w 43"/>
              <a:gd name="T27" fmla="*/ 41 h 41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43" h="41">
                <a:moveTo>
                  <a:pt x="4" y="8"/>
                </a:moveTo>
                <a:lnTo>
                  <a:pt x="33" y="27"/>
                </a:lnTo>
                <a:lnTo>
                  <a:pt x="33" y="20"/>
                </a:lnTo>
                <a:lnTo>
                  <a:pt x="0" y="33"/>
                </a:lnTo>
                <a:lnTo>
                  <a:pt x="4" y="41"/>
                </a:lnTo>
                <a:lnTo>
                  <a:pt x="43" y="23"/>
                </a:lnTo>
                <a:lnTo>
                  <a:pt x="8" y="0"/>
                </a:lnTo>
                <a:lnTo>
                  <a:pt x="4" y="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42" name="Rectangle 31"/>
          <p:cNvSpPr>
            <a:spLocks noChangeArrowheads="1"/>
          </p:cNvSpPr>
          <p:nvPr/>
        </p:nvSpPr>
        <p:spPr bwMode="auto">
          <a:xfrm>
            <a:off x="250825" y="1785938"/>
            <a:ext cx="59309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/>
              <a:t>TR is electromagnetic radiation emitted when a charged particle traverses a medium with a discontinuous refractive index, e.g. the boundaries between vacuum and a dielectric layer.</a:t>
            </a:r>
          </a:p>
        </p:txBody>
      </p:sp>
      <p:sp>
        <p:nvSpPr>
          <p:cNvPr id="17443" name="Text Box 32"/>
          <p:cNvSpPr txBox="1">
            <a:spLocks noChangeArrowheads="1"/>
          </p:cNvSpPr>
          <p:nvPr/>
        </p:nvSpPr>
        <p:spPr bwMode="auto">
          <a:xfrm>
            <a:off x="322263" y="3198813"/>
            <a:ext cx="21050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/>
              <a:t>A (too) simple picture</a:t>
            </a:r>
          </a:p>
        </p:txBody>
      </p:sp>
      <p:sp>
        <p:nvSpPr>
          <p:cNvPr id="17444" name="Rectangle 33"/>
          <p:cNvSpPr>
            <a:spLocks noChangeArrowheads="1"/>
          </p:cNvSpPr>
          <p:nvPr/>
        </p:nvSpPr>
        <p:spPr bwMode="auto">
          <a:xfrm>
            <a:off x="250825" y="5013325"/>
            <a:ext cx="57578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/>
              <a:t>Radiated energy per medium/vacuum boundary:</a:t>
            </a:r>
          </a:p>
        </p:txBody>
      </p:sp>
      <p:sp>
        <p:nvSpPr>
          <p:cNvPr id="17445" name="Text Box 34"/>
          <p:cNvSpPr txBox="1">
            <a:spLocks noChangeArrowheads="1"/>
          </p:cNvSpPr>
          <p:nvPr/>
        </p:nvSpPr>
        <p:spPr bwMode="auto">
          <a:xfrm>
            <a:off x="250825" y="981075"/>
            <a:ext cx="6245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>
                <a:solidFill>
                  <a:srgbClr val="FF0066"/>
                </a:solidFill>
              </a:rPr>
              <a:t>Transition Radiation</a:t>
            </a:r>
            <a:r>
              <a:rPr lang="en-US" altLang="fr-FR"/>
              <a:t> was predicted by Ginzburg and Franck in 1946</a:t>
            </a:r>
          </a:p>
        </p:txBody>
      </p:sp>
      <p:sp>
        <p:nvSpPr>
          <p:cNvPr id="17446" name="Text Box 35"/>
          <p:cNvSpPr txBox="1">
            <a:spLocks noChangeArrowheads="1"/>
          </p:cNvSpPr>
          <p:nvPr/>
        </p:nvSpPr>
        <p:spPr bwMode="auto">
          <a:xfrm>
            <a:off x="323850" y="1412875"/>
            <a:ext cx="37639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fr-FR" sz="1000">
                <a:solidFill>
                  <a:schemeClr val="tx1"/>
                </a:solidFill>
              </a:rPr>
              <a:t>Relativistic theory: G. Garibian, Sov. Phys. JETP63 (1958) 1079</a:t>
            </a:r>
          </a:p>
        </p:txBody>
      </p:sp>
      <p:sp>
        <p:nvSpPr>
          <p:cNvPr id="17447" name="Text Box 37"/>
          <p:cNvSpPr txBox="1">
            <a:spLocks noChangeArrowheads="1"/>
          </p:cNvSpPr>
          <p:nvPr/>
        </p:nvSpPr>
        <p:spPr bwMode="auto">
          <a:xfrm>
            <a:off x="4318000" y="3787775"/>
            <a:ext cx="9064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>
                <a:solidFill>
                  <a:srgbClr val="0000FF"/>
                </a:solidFill>
              </a:rPr>
              <a:t>electron</a:t>
            </a:r>
          </a:p>
        </p:txBody>
      </p:sp>
      <p:sp>
        <p:nvSpPr>
          <p:cNvPr id="17448" name="Line 38"/>
          <p:cNvSpPr>
            <a:spLocks noChangeShapeType="1"/>
          </p:cNvSpPr>
          <p:nvPr/>
        </p:nvSpPr>
        <p:spPr bwMode="auto">
          <a:xfrm flipH="1" flipV="1">
            <a:off x="3746500" y="3535363"/>
            <a:ext cx="609600" cy="382587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graphicFrame>
        <p:nvGraphicFramePr>
          <p:cNvPr id="17410" name="Object 39"/>
          <p:cNvGraphicFramePr>
            <a:graphicFrameLocks noChangeAspect="1"/>
          </p:cNvGraphicFramePr>
          <p:nvPr/>
        </p:nvGraphicFramePr>
        <p:xfrm>
          <a:off x="5938838" y="1658938"/>
          <a:ext cx="2952750" cy="213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32" name="Designer Drawing" r:id="rId3" imgW="5743575" imgH="4143375" progId="">
                  <p:embed/>
                </p:oleObj>
              </mc:Choice>
              <mc:Fallback>
                <p:oleObj name="Designer Drawing" r:id="rId3" imgW="5743575" imgH="4143375" progId="">
                  <p:embed/>
                  <p:pic>
                    <p:nvPicPr>
                      <p:cNvPr id="0" name="Picture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8838" y="1658938"/>
                        <a:ext cx="2952750" cy="2130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49" name="Text Box 40"/>
          <p:cNvSpPr txBox="1">
            <a:spLocks noChangeArrowheads="1"/>
          </p:cNvSpPr>
          <p:nvPr/>
        </p:nvSpPr>
        <p:spPr bwMode="auto">
          <a:xfrm>
            <a:off x="6659563" y="765175"/>
            <a:ext cx="20891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TR is also called </a:t>
            </a:r>
            <a:r>
              <a:rPr lang="en-US" altLang="fr-FR">
                <a:solidFill>
                  <a:srgbClr val="FF0066"/>
                </a:solidFill>
              </a:rPr>
              <a:t>sub-threshold Cherenkov radiation</a:t>
            </a:r>
          </a:p>
        </p:txBody>
      </p:sp>
      <p:sp>
        <p:nvSpPr>
          <p:cNvPr id="17450" name="Line 41"/>
          <p:cNvSpPr>
            <a:spLocks noChangeShapeType="1"/>
          </p:cNvSpPr>
          <p:nvPr/>
        </p:nvSpPr>
        <p:spPr bwMode="auto">
          <a:xfrm>
            <a:off x="7772400" y="2103438"/>
            <a:ext cx="0" cy="1441450"/>
          </a:xfrm>
          <a:prstGeom prst="line">
            <a:avLst/>
          </a:prstGeom>
          <a:noFill/>
          <a:ln w="38100">
            <a:solidFill>
              <a:srgbClr val="0000FF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51" name="Line 42"/>
          <p:cNvSpPr>
            <a:spLocks noChangeShapeType="1"/>
          </p:cNvSpPr>
          <p:nvPr/>
        </p:nvSpPr>
        <p:spPr bwMode="auto">
          <a:xfrm>
            <a:off x="7812088" y="2247900"/>
            <a:ext cx="2159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452" name="Text Box 43"/>
          <p:cNvSpPr txBox="1">
            <a:spLocks noChangeArrowheads="1"/>
          </p:cNvSpPr>
          <p:nvPr/>
        </p:nvSpPr>
        <p:spPr bwMode="auto">
          <a:xfrm>
            <a:off x="7954963" y="2882900"/>
            <a:ext cx="733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>
                <a:solidFill>
                  <a:srgbClr val="FF0066"/>
                </a:solidFill>
                <a:latin typeface="Symbol" pitchFamily="18" charset="2"/>
              </a:rPr>
              <a:t>e</a:t>
            </a:r>
            <a:r>
              <a:rPr lang="en-US" altLang="fr-FR">
                <a:solidFill>
                  <a:srgbClr val="FF0066"/>
                </a:solidFill>
              </a:rPr>
              <a:t> &lt;1 ! </a:t>
            </a:r>
          </a:p>
        </p:txBody>
      </p:sp>
      <p:sp>
        <p:nvSpPr>
          <p:cNvPr id="50220" name="Rectangle 44"/>
          <p:cNvSpPr>
            <a:spLocks noChangeArrowheads="1"/>
          </p:cNvSpPr>
          <p:nvPr/>
        </p:nvSpPr>
        <p:spPr bwMode="auto">
          <a:xfrm>
            <a:off x="900113" y="309563"/>
            <a:ext cx="2216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US" sz="1800"/>
              <a:t>Transition Radiation</a:t>
            </a:r>
            <a:endParaRPr lang="en-GB" sz="1800"/>
          </a:p>
        </p:txBody>
      </p:sp>
      <p:graphicFrame>
        <p:nvGraphicFramePr>
          <p:cNvPr id="17411" name="Object 49"/>
          <p:cNvGraphicFramePr>
            <a:graphicFrameLocks noChangeAspect="1"/>
          </p:cNvGraphicFramePr>
          <p:nvPr/>
        </p:nvGraphicFramePr>
        <p:xfrm>
          <a:off x="395288" y="5445125"/>
          <a:ext cx="7045325" cy="67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33" name="Equation" r:id="rId5" imgW="5168900" imgH="495300" progId="Equation.3">
                  <p:embed/>
                </p:oleObj>
              </mc:Choice>
              <mc:Fallback>
                <p:oleObj name="Equation" r:id="rId5" imgW="5168900" imgH="495300" progId="Equation.3">
                  <p:embed/>
                  <p:pic>
                    <p:nvPicPr>
                      <p:cNvPr id="0" name="Picture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288" y="5445125"/>
                        <a:ext cx="7045325" cy="674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228" name="Text Box 52"/>
          <p:cNvSpPr txBox="1">
            <a:spLocks noChangeArrowheads="1"/>
          </p:cNvSpPr>
          <p:nvPr/>
        </p:nvSpPr>
        <p:spPr bwMode="auto">
          <a:xfrm>
            <a:off x="3059113" y="3752850"/>
            <a:ext cx="7239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GB"/>
              <a:t>dipole</a:t>
            </a:r>
          </a:p>
        </p:txBody>
      </p:sp>
      <p:sp>
        <p:nvSpPr>
          <p:cNvPr id="17459" name="Text Box 51"/>
          <p:cNvSpPr txBox="1">
            <a:spLocks noChangeArrowheads="1"/>
          </p:cNvSpPr>
          <p:nvPr/>
        </p:nvSpPr>
        <p:spPr bwMode="auto">
          <a:xfrm>
            <a:off x="323850" y="4221163"/>
            <a:ext cx="6518275" cy="63023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GB" altLang="fr-FR"/>
              <a:t>Medium gets polarized. Electron density displaced from its equilibrium </a:t>
            </a:r>
          </a:p>
          <a:p>
            <a:pPr algn="l" eaLnBrk="1" hangingPunct="1">
              <a:buFontTx/>
              <a:buNone/>
            </a:pPr>
            <a:r>
              <a:rPr lang="en-GB" altLang="fr-FR">
                <a:sym typeface="Wingdings" pitchFamily="2" charset="2"/>
              </a:rPr>
              <a:t> Dipole, varying in time  radiation of energy.</a:t>
            </a:r>
            <a:endParaRPr lang="en-GB" alt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50"/>
          <p:cNvSpPr>
            <a:spLocks noChangeArrowheads="1"/>
          </p:cNvSpPr>
          <p:nvPr/>
        </p:nvSpPr>
        <p:spPr bwMode="auto">
          <a:xfrm>
            <a:off x="1835150" y="1412875"/>
            <a:ext cx="865188" cy="504825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fr-FR"/>
          </a:p>
        </p:txBody>
      </p:sp>
      <p:sp>
        <p:nvSpPr>
          <p:cNvPr id="47108" name="Text Box 6"/>
          <p:cNvSpPr txBox="1">
            <a:spLocks noChangeArrowheads="1"/>
          </p:cNvSpPr>
          <p:nvPr/>
        </p:nvSpPr>
        <p:spPr bwMode="auto">
          <a:xfrm>
            <a:off x="3275013" y="1412875"/>
            <a:ext cx="5257800" cy="581025"/>
          </a:xfrm>
          <a:prstGeom prst="rect">
            <a:avLst/>
          </a:prstGeom>
          <a:solidFill>
            <a:srgbClr val="FFCC66"/>
          </a:solidFill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>
                <a:sym typeface="Wingdings" pitchFamily="2" charset="2"/>
              </a:rPr>
              <a:t>only high energetic </a:t>
            </a:r>
            <a:r>
              <a:rPr lang="en-US" altLang="fr-FR"/>
              <a:t>e</a:t>
            </a:r>
            <a:r>
              <a:rPr lang="en-US" altLang="fr-FR" baseline="30000"/>
              <a:t>±</a:t>
            </a:r>
            <a:r>
              <a:rPr lang="en-US" altLang="fr-FR"/>
              <a:t>  emit TR of detectable intensity. 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altLang="fr-FR">
                <a:sym typeface="Wingdings" pitchFamily="2" charset="2"/>
              </a:rPr>
              <a:t> particle ID</a:t>
            </a:r>
            <a:endParaRPr lang="en-US" altLang="fr-FR" baseline="30000"/>
          </a:p>
        </p:txBody>
      </p:sp>
      <p:sp>
        <p:nvSpPr>
          <p:cNvPr id="47109" name="Line 7"/>
          <p:cNvSpPr>
            <a:spLocks noChangeShapeType="1"/>
          </p:cNvSpPr>
          <p:nvPr/>
        </p:nvSpPr>
        <p:spPr bwMode="auto">
          <a:xfrm>
            <a:off x="2725738" y="1668463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7135" name="Rectangle 33"/>
          <p:cNvSpPr>
            <a:spLocks noChangeArrowheads="1"/>
          </p:cNvSpPr>
          <p:nvPr/>
        </p:nvSpPr>
        <p:spPr bwMode="auto">
          <a:xfrm>
            <a:off x="395288" y="1052513"/>
            <a:ext cx="57578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  <a:buFontTx/>
              <a:buNone/>
            </a:pPr>
            <a:r>
              <a:rPr lang="en-US" altLang="fr-FR"/>
              <a:t>Radiated energy per medium/vacuum boundary:</a:t>
            </a:r>
          </a:p>
        </p:txBody>
      </p:sp>
      <p:sp>
        <p:nvSpPr>
          <p:cNvPr id="50220" name="Rectangle 44"/>
          <p:cNvSpPr>
            <a:spLocks noChangeArrowheads="1"/>
          </p:cNvSpPr>
          <p:nvPr/>
        </p:nvSpPr>
        <p:spPr bwMode="auto">
          <a:xfrm>
            <a:off x="900113" y="309563"/>
            <a:ext cx="22161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US" sz="1800"/>
              <a:t>Transition Radiation</a:t>
            </a:r>
            <a:endParaRPr lang="en-GB" sz="1800"/>
          </a:p>
        </p:txBody>
      </p:sp>
      <p:graphicFrame>
        <p:nvGraphicFramePr>
          <p:cNvPr id="47146" name="Object 49"/>
          <p:cNvGraphicFramePr>
            <a:graphicFrameLocks noChangeAspect="1"/>
          </p:cNvGraphicFramePr>
          <p:nvPr/>
        </p:nvGraphicFramePr>
        <p:xfrm>
          <a:off x="468313" y="1412875"/>
          <a:ext cx="211137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03" name="Equation" r:id="rId3" imgW="1548728" imgH="393529" progId="Equation.3">
                  <p:embed/>
                </p:oleObj>
              </mc:Choice>
              <mc:Fallback>
                <p:oleObj name="Equation" r:id="rId3" imgW="1548728" imgH="393529" progId="Equation.3">
                  <p:embed/>
                  <p:pic>
                    <p:nvPicPr>
                      <p:cNvPr id="0" name="Picture 1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412875"/>
                        <a:ext cx="2111375" cy="5365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47" name="Rectangle 51"/>
          <p:cNvSpPr>
            <a:spLocks noChangeArrowheads="1"/>
          </p:cNvSpPr>
          <p:nvPr/>
        </p:nvSpPr>
        <p:spPr bwMode="auto">
          <a:xfrm>
            <a:off x="395288" y="4292600"/>
            <a:ext cx="57578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spcBef>
                <a:spcPct val="0"/>
              </a:spcBef>
            </a:pPr>
            <a:r>
              <a:rPr lang="en-US" altLang="fr-FR"/>
              <a:t> Typical photon energy: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en-US" altLang="fr-FR"/>
              <a:t> </a:t>
            </a:r>
          </a:p>
          <a:p>
            <a:pPr algn="l">
              <a:spcBef>
                <a:spcPct val="0"/>
              </a:spcBef>
            </a:pPr>
            <a:endParaRPr lang="en-US" altLang="fr-FR"/>
          </a:p>
        </p:txBody>
      </p:sp>
      <p:graphicFrame>
        <p:nvGraphicFramePr>
          <p:cNvPr id="47149" name="Object 53"/>
          <p:cNvGraphicFramePr>
            <a:graphicFrameLocks noChangeAspect="1"/>
          </p:cNvGraphicFramePr>
          <p:nvPr/>
        </p:nvGraphicFramePr>
        <p:xfrm>
          <a:off x="2916238" y="4292600"/>
          <a:ext cx="11049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04" name="Equation" r:id="rId5" imgW="1104900" imgH="330200" progId="Equation.3">
                  <p:embed/>
                </p:oleObj>
              </mc:Choice>
              <mc:Fallback>
                <p:oleObj name="Equation" r:id="rId5" imgW="1104900" imgH="330200" progId="Equation.3">
                  <p:embed/>
                  <p:pic>
                    <p:nvPicPr>
                      <p:cNvPr id="0" name="Picture 1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4292600"/>
                        <a:ext cx="1104900" cy="33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230" name="Text Box 54"/>
          <p:cNvSpPr txBox="1">
            <a:spLocks noChangeArrowheads="1"/>
          </p:cNvSpPr>
          <p:nvPr/>
        </p:nvSpPr>
        <p:spPr bwMode="auto">
          <a:xfrm>
            <a:off x="611188" y="4797425"/>
            <a:ext cx="41052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GB" altLang="fr-FR" i="1">
                <a:solidFill>
                  <a:schemeClr val="tx1"/>
                </a:solidFill>
                <a:latin typeface="Times New Roman" pitchFamily="18" charset="0"/>
                <a:sym typeface="Wingdings" pitchFamily="2" charset="2"/>
              </a:rPr>
              <a:t>E</a:t>
            </a:r>
            <a:r>
              <a:rPr lang="en-GB" altLang="fr-FR" baseline="-25000">
                <a:latin typeface="Symbol" pitchFamily="18" charset="2"/>
                <a:sym typeface="Wingdings" pitchFamily="2" charset="2"/>
              </a:rPr>
              <a:t>g</a:t>
            </a:r>
            <a:r>
              <a:rPr lang="en-GB" altLang="fr-FR">
                <a:sym typeface="Wingdings" pitchFamily="2" charset="2"/>
              </a:rPr>
              <a:t> ~ 0.25 · 20 eV · 2·10</a:t>
            </a:r>
            <a:r>
              <a:rPr lang="en-GB" altLang="fr-FR" baseline="30000">
                <a:sym typeface="Wingdings" pitchFamily="2" charset="2"/>
              </a:rPr>
              <a:t>4</a:t>
            </a:r>
            <a:r>
              <a:rPr lang="en-GB" altLang="fr-FR">
                <a:sym typeface="Wingdings" pitchFamily="2" charset="2"/>
              </a:rPr>
              <a:t> ~ 10 keV  X-rays</a:t>
            </a:r>
            <a:endParaRPr lang="en-GB" altLang="fr-FR"/>
          </a:p>
        </p:txBody>
      </p:sp>
      <p:graphicFrame>
        <p:nvGraphicFramePr>
          <p:cNvPr id="47151" name="Object 55"/>
          <p:cNvGraphicFramePr>
            <a:graphicFrameLocks noChangeAspect="1"/>
          </p:cNvGraphicFramePr>
          <p:nvPr/>
        </p:nvGraphicFramePr>
        <p:xfrm>
          <a:off x="2916238" y="5300663"/>
          <a:ext cx="17526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05" name="Equation" r:id="rId7" imgW="1752600" imgH="508000" progId="Equation.3">
                  <p:embed/>
                </p:oleObj>
              </mc:Choice>
              <mc:Fallback>
                <p:oleObj name="Equation" r:id="rId7" imgW="1752600" imgH="508000" progId="Equation.3">
                  <p:embed/>
                  <p:pic>
                    <p:nvPicPr>
                      <p:cNvPr id="0" name="Picture 1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5300663"/>
                        <a:ext cx="1752600" cy="50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232" name="Text Box 56"/>
          <p:cNvSpPr txBox="1">
            <a:spLocks noChangeArrowheads="1"/>
          </p:cNvSpPr>
          <p:nvPr/>
        </p:nvSpPr>
        <p:spPr bwMode="auto">
          <a:xfrm>
            <a:off x="4643438" y="4292600"/>
            <a:ext cx="28797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GB" altLang="fr-FR">
                <a:solidFill>
                  <a:schemeClr val="tx1"/>
                </a:solidFill>
              </a:rPr>
              <a:t>e</a:t>
            </a:r>
            <a:r>
              <a:rPr lang="en-GB" altLang="fr-FR" baseline="30000">
                <a:solidFill>
                  <a:schemeClr val="tx1"/>
                </a:solidFill>
              </a:rPr>
              <a:t>±</a:t>
            </a:r>
            <a:r>
              <a:rPr lang="en-GB" altLang="fr-FR">
                <a:solidFill>
                  <a:schemeClr val="tx1"/>
                </a:solidFill>
              </a:rPr>
              <a:t> at </a:t>
            </a:r>
            <a:r>
              <a:rPr lang="en-GB" altLang="fr-FR" i="1">
                <a:solidFill>
                  <a:schemeClr val="tx1"/>
                </a:solidFill>
                <a:latin typeface="Times New Roman" pitchFamily="18" charset="0"/>
              </a:rPr>
              <a:t>E</a:t>
            </a:r>
            <a:r>
              <a:rPr lang="en-GB" altLang="fr-FR">
                <a:solidFill>
                  <a:schemeClr val="tx1"/>
                </a:solidFill>
              </a:rPr>
              <a:t> = 10 GeV; </a:t>
            </a:r>
            <a:r>
              <a:rPr lang="en-GB" altLang="fr-FR">
                <a:solidFill>
                  <a:schemeClr val="tx1"/>
                </a:solidFill>
                <a:sym typeface="Wingdings" pitchFamily="2" charset="2"/>
              </a:rPr>
              <a:t> </a:t>
            </a:r>
            <a:r>
              <a:rPr lang="en-GB" altLang="fr-FR" sz="1800">
                <a:solidFill>
                  <a:schemeClr val="tx1"/>
                </a:solidFill>
                <a:latin typeface="Symbol" pitchFamily="18" charset="2"/>
              </a:rPr>
              <a:t>g</a:t>
            </a:r>
            <a:r>
              <a:rPr lang="en-GB" altLang="fr-FR">
                <a:solidFill>
                  <a:schemeClr val="tx1"/>
                </a:solidFill>
              </a:rPr>
              <a:t> ~ 2·10</a:t>
            </a:r>
            <a:r>
              <a:rPr lang="en-GB" altLang="fr-FR" baseline="30000">
                <a:solidFill>
                  <a:schemeClr val="tx1"/>
                </a:solidFill>
              </a:rPr>
              <a:t>4</a:t>
            </a:r>
            <a:r>
              <a:rPr lang="en-GB" altLang="fr-FR">
                <a:solidFill>
                  <a:schemeClr val="tx1"/>
                </a:solidFill>
              </a:rPr>
              <a:t> </a:t>
            </a:r>
            <a:endParaRPr lang="en-GB" altLang="fr-FR">
              <a:solidFill>
                <a:schemeClr val="tx1"/>
              </a:solidFill>
              <a:sym typeface="Wingdings" pitchFamily="2" charset="2"/>
            </a:endParaRPr>
          </a:p>
        </p:txBody>
      </p:sp>
      <p:graphicFrame>
        <p:nvGraphicFramePr>
          <p:cNvPr id="47153" name="Object 57"/>
          <p:cNvGraphicFramePr>
            <a:graphicFrameLocks noChangeAspect="1"/>
          </p:cNvGraphicFramePr>
          <p:nvPr/>
        </p:nvGraphicFramePr>
        <p:xfrm>
          <a:off x="2700338" y="5876925"/>
          <a:ext cx="385603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06" name="Equation" r:id="rId9" imgW="2971800" imgH="469900" progId="Equation.3">
                  <p:embed/>
                </p:oleObj>
              </mc:Choice>
              <mc:Fallback>
                <p:oleObj name="Equation" r:id="rId9" imgW="2971800" imgH="469900" progId="Equation.3">
                  <p:embed/>
                  <p:pic>
                    <p:nvPicPr>
                      <p:cNvPr id="0" name="Picture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0338" y="5876925"/>
                        <a:ext cx="3856037" cy="609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54" name="Text Box 50"/>
          <p:cNvSpPr txBox="1">
            <a:spLocks noChangeArrowheads="1"/>
          </p:cNvSpPr>
          <p:nvPr/>
        </p:nvSpPr>
        <p:spPr bwMode="auto">
          <a:xfrm>
            <a:off x="395288" y="2205038"/>
            <a:ext cx="8172450" cy="5810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2563" indent="-182563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541338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GB" altLang="fr-FR"/>
              <a:t>Lorentz transformation makes the dipole radiation extremely forward peaked </a:t>
            </a:r>
            <a:r>
              <a:rPr lang="en-GB" altLang="fr-FR">
                <a:sym typeface="Wingdings" pitchFamily="2" charset="2"/>
              </a:rPr>
              <a:t> TR photons stay close to particle track</a:t>
            </a:r>
            <a:endParaRPr lang="en-GB" altLang="fr-FR"/>
          </a:p>
        </p:txBody>
      </p:sp>
      <p:graphicFrame>
        <p:nvGraphicFramePr>
          <p:cNvPr id="47156" name="Object 52"/>
          <p:cNvGraphicFramePr>
            <a:graphicFrameLocks noChangeAspect="1"/>
          </p:cNvGraphicFramePr>
          <p:nvPr/>
        </p:nvGraphicFramePr>
        <p:xfrm>
          <a:off x="2987675" y="3141663"/>
          <a:ext cx="666750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07" name="Equation" r:id="rId11" imgW="634449" imgH="266469" progId="Equation.3">
                  <p:embed/>
                </p:oleObj>
              </mc:Choice>
              <mc:Fallback>
                <p:oleObj name="Equation" r:id="rId11" imgW="634449" imgH="266469" progId="Equation.3">
                  <p:embed/>
                  <p:pic>
                    <p:nvPicPr>
                      <p:cNvPr id="0" name="Picture 1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87675" y="3141663"/>
                        <a:ext cx="666750" cy="2651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57" name="Rectangle 8"/>
          <p:cNvSpPr>
            <a:spLocks noChangeArrowheads="1"/>
          </p:cNvSpPr>
          <p:nvPr/>
        </p:nvSpPr>
        <p:spPr bwMode="auto">
          <a:xfrm>
            <a:off x="1116013" y="3213100"/>
            <a:ext cx="639762" cy="842963"/>
          </a:xfrm>
          <a:prstGeom prst="rect">
            <a:avLst/>
          </a:prstGeom>
          <a:solidFill>
            <a:srgbClr val="FFFF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fr-FR"/>
          </a:p>
        </p:txBody>
      </p:sp>
      <p:sp>
        <p:nvSpPr>
          <p:cNvPr id="47163" name="Rectangle 14"/>
          <p:cNvSpPr>
            <a:spLocks noChangeArrowheads="1"/>
          </p:cNvSpPr>
          <p:nvPr/>
        </p:nvSpPr>
        <p:spPr bwMode="auto">
          <a:xfrm>
            <a:off x="1738313" y="2997200"/>
            <a:ext cx="12700" cy="10937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fr-FR"/>
          </a:p>
        </p:txBody>
      </p:sp>
      <p:sp>
        <p:nvSpPr>
          <p:cNvPr id="47174" name="Rectangle 25"/>
          <p:cNvSpPr>
            <a:spLocks noChangeArrowheads="1"/>
          </p:cNvSpPr>
          <p:nvPr/>
        </p:nvSpPr>
        <p:spPr bwMode="auto">
          <a:xfrm>
            <a:off x="1122363" y="3005138"/>
            <a:ext cx="582612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>
                <a:solidFill>
                  <a:srgbClr val="000000"/>
                </a:solidFill>
                <a:latin typeface="Times New Roman" pitchFamily="18" charset="0"/>
              </a:rPr>
              <a:t>medium</a:t>
            </a:r>
            <a:endParaRPr lang="en-GB" altLang="fr-FR">
              <a:solidFill>
                <a:srgbClr val="0000FF"/>
              </a:solidFill>
            </a:endParaRPr>
          </a:p>
        </p:txBody>
      </p:sp>
      <p:sp>
        <p:nvSpPr>
          <p:cNvPr id="47175" name="Rectangle 26"/>
          <p:cNvSpPr>
            <a:spLocks noChangeArrowheads="1"/>
          </p:cNvSpPr>
          <p:nvPr/>
        </p:nvSpPr>
        <p:spPr bwMode="auto">
          <a:xfrm>
            <a:off x="1771650" y="3011488"/>
            <a:ext cx="56356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>
                <a:solidFill>
                  <a:srgbClr val="000000"/>
                </a:solidFill>
                <a:latin typeface="Times New Roman" pitchFamily="18" charset="0"/>
              </a:rPr>
              <a:t>vacuum</a:t>
            </a:r>
            <a:endParaRPr lang="en-GB" altLang="fr-FR">
              <a:solidFill>
                <a:srgbClr val="0000FF"/>
              </a:solidFill>
            </a:endParaRPr>
          </a:p>
        </p:txBody>
      </p:sp>
      <p:sp>
        <p:nvSpPr>
          <p:cNvPr id="47183" name="Line 79"/>
          <p:cNvSpPr>
            <a:spLocks noChangeShapeType="1"/>
          </p:cNvSpPr>
          <p:nvPr/>
        </p:nvSpPr>
        <p:spPr bwMode="auto">
          <a:xfrm flipV="1">
            <a:off x="1763713" y="3500438"/>
            <a:ext cx="1800225" cy="144462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0066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184" name="Line 80"/>
          <p:cNvSpPr>
            <a:spLocks noChangeShapeType="1"/>
          </p:cNvSpPr>
          <p:nvPr/>
        </p:nvSpPr>
        <p:spPr bwMode="auto">
          <a:xfrm>
            <a:off x="1692275" y="3644900"/>
            <a:ext cx="1439863" cy="714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0066">
                      <a:gamma/>
                      <a:shade val="60000"/>
                      <a:invGamma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185" name="Line 81"/>
          <p:cNvSpPr>
            <a:spLocks noChangeShapeType="1"/>
          </p:cNvSpPr>
          <p:nvPr/>
        </p:nvSpPr>
        <p:spPr bwMode="auto">
          <a:xfrm>
            <a:off x="971550" y="3644900"/>
            <a:ext cx="28082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186" name="Freeform 82"/>
          <p:cNvSpPr>
            <a:spLocks/>
          </p:cNvSpPr>
          <p:nvPr/>
        </p:nvSpPr>
        <p:spPr bwMode="auto">
          <a:xfrm>
            <a:off x="3348038" y="3502025"/>
            <a:ext cx="11112" cy="144463"/>
          </a:xfrm>
          <a:custGeom>
            <a:avLst/>
            <a:gdLst>
              <a:gd name="T0" fmla="*/ 0 w 7"/>
              <a:gd name="T1" fmla="*/ 91 h 91"/>
              <a:gd name="T2" fmla="*/ 7 w 7"/>
              <a:gd name="T3" fmla="*/ 46 h 91"/>
              <a:gd name="T4" fmla="*/ 0 w 7"/>
              <a:gd name="T5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91">
                <a:moveTo>
                  <a:pt x="0" y="91"/>
                </a:moveTo>
                <a:lnTo>
                  <a:pt x="7" y="46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7187" name="Text Box 83"/>
          <p:cNvSpPr txBox="1">
            <a:spLocks noChangeArrowheads="1"/>
          </p:cNvSpPr>
          <p:nvPr/>
        </p:nvSpPr>
        <p:spPr bwMode="auto">
          <a:xfrm>
            <a:off x="3779838" y="3500438"/>
            <a:ext cx="373062" cy="3365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fr-FR"/>
              <a:t>e</a:t>
            </a:r>
            <a:r>
              <a:rPr lang="en-GB" altLang="fr-FR" baseline="30000"/>
              <a:t>±</a:t>
            </a:r>
          </a:p>
        </p:txBody>
      </p:sp>
      <p:sp>
        <p:nvSpPr>
          <p:cNvPr id="47188" name="Rectangle 84"/>
          <p:cNvSpPr>
            <a:spLocks noChangeArrowheads="1"/>
          </p:cNvSpPr>
          <p:nvPr/>
        </p:nvSpPr>
        <p:spPr bwMode="auto">
          <a:xfrm>
            <a:off x="395288" y="5373688"/>
            <a:ext cx="2346325" cy="3365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/>
              <a:t>Photons / boundary:</a:t>
            </a:r>
          </a:p>
        </p:txBody>
      </p:sp>
      <p:sp>
        <p:nvSpPr>
          <p:cNvPr id="47189" name="Text Box 85"/>
          <p:cNvSpPr txBox="1">
            <a:spLocks noChangeArrowheads="1"/>
          </p:cNvSpPr>
          <p:nvPr/>
        </p:nvSpPr>
        <p:spPr bwMode="auto">
          <a:xfrm>
            <a:off x="395288" y="6021388"/>
            <a:ext cx="2185987" cy="336550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GB" altLang="fr-FR"/>
              <a:t>Energy loss by TR</a:t>
            </a:r>
          </a:p>
        </p:txBody>
      </p:sp>
      <p:sp>
        <p:nvSpPr>
          <p:cNvPr id="47190" name="Text Box 86"/>
          <p:cNvSpPr txBox="1">
            <a:spLocks noChangeArrowheads="1"/>
          </p:cNvSpPr>
          <p:nvPr/>
        </p:nvSpPr>
        <p:spPr bwMode="auto">
          <a:xfrm>
            <a:off x="6659563" y="5876925"/>
            <a:ext cx="2233612" cy="5810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n-GB" altLang="fr-FR"/>
              <a:t>(TR detectors have many boundaries!) </a:t>
            </a:r>
          </a:p>
        </p:txBody>
      </p:sp>
      <p:graphicFrame>
        <p:nvGraphicFramePr>
          <p:cNvPr id="47191" name="Object 87"/>
          <p:cNvGraphicFramePr>
            <a:graphicFrameLocks noChangeAspect="1"/>
          </p:cNvGraphicFramePr>
          <p:nvPr/>
        </p:nvGraphicFramePr>
        <p:xfrm>
          <a:off x="4427538" y="3500438"/>
          <a:ext cx="1041400" cy="249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408" name="Equation" r:id="rId13" imgW="698197" imgH="177723" progId="Equation.3">
                  <p:embed/>
                </p:oleObj>
              </mc:Choice>
              <mc:Fallback>
                <p:oleObj name="Equation" r:id="rId13" imgW="698197" imgH="177723" progId="Equation.3">
                  <p:embed/>
                  <p:pic>
                    <p:nvPicPr>
                      <p:cNvPr id="0" name="Picture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3500438"/>
                        <a:ext cx="1041400" cy="2492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92" name="Freeform 88"/>
          <p:cNvSpPr>
            <a:spLocks/>
          </p:cNvSpPr>
          <p:nvPr/>
        </p:nvSpPr>
        <p:spPr bwMode="auto">
          <a:xfrm>
            <a:off x="5580063" y="3644900"/>
            <a:ext cx="1500187" cy="720725"/>
          </a:xfrm>
          <a:custGeom>
            <a:avLst/>
            <a:gdLst>
              <a:gd name="T0" fmla="*/ 1346 w 1520"/>
              <a:gd name="T1" fmla="*/ 350 h 350"/>
              <a:gd name="T2" fmla="*/ 1296 w 1520"/>
              <a:gd name="T3" fmla="*/ 150 h 350"/>
              <a:gd name="T4" fmla="*/ 0 w 1520"/>
              <a:gd name="T5" fmla="*/ 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520" h="350">
                <a:moveTo>
                  <a:pt x="1346" y="350"/>
                </a:moveTo>
                <a:cubicBezTo>
                  <a:pt x="1338" y="317"/>
                  <a:pt x="1520" y="208"/>
                  <a:pt x="1296" y="150"/>
                </a:cubicBezTo>
                <a:cubicBezTo>
                  <a:pt x="1072" y="92"/>
                  <a:pt x="270" y="31"/>
                  <a:pt x="0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>
                      <a:gamma/>
                      <a:shade val="60000"/>
                      <a:invGamma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4"/>
          <p:cNvSpPr txBox="1">
            <a:spLocks noChangeArrowheads="1"/>
          </p:cNvSpPr>
          <p:nvPr/>
        </p:nvSpPr>
        <p:spPr bwMode="auto">
          <a:xfrm>
            <a:off x="900113" y="236538"/>
            <a:ext cx="52752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en-GB" altLang="fr-FR" sz="1800" smtClean="0">
                <a:solidFill>
                  <a:srgbClr val="333399"/>
                </a:solidFill>
              </a:rPr>
              <a:t>Detector resolution – some general observations  </a:t>
            </a:r>
          </a:p>
        </p:txBody>
      </p:sp>
      <p:sp>
        <p:nvSpPr>
          <p:cNvPr id="11267" name="Text Box 5"/>
          <p:cNvSpPr txBox="1">
            <a:spLocks noChangeArrowheads="1"/>
          </p:cNvSpPr>
          <p:nvPr/>
        </p:nvSpPr>
        <p:spPr bwMode="auto">
          <a:xfrm>
            <a:off x="519113" y="836613"/>
            <a:ext cx="8374062" cy="222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spcAft>
                <a:spcPts val="1200"/>
              </a:spcAft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Energy deposition in detectors happens in small discrete and independent steps. </a:t>
            </a:r>
          </a:p>
          <a:p>
            <a:pPr algn="l">
              <a:spcAft>
                <a:spcPts val="1200"/>
              </a:spcAft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Even in the case of </a:t>
            </a:r>
            <a:r>
              <a:rPr lang="en-GB" altLang="fr-FR" u="sng" smtClean="0">
                <a:solidFill>
                  <a:srgbClr val="333399"/>
                </a:solidFill>
              </a:rPr>
              <a:t>a well defined and constant amount of energy deposited in a detector </a:t>
            </a:r>
            <a:r>
              <a:rPr lang="en-GB" altLang="fr-FR" smtClean="0">
                <a:solidFill>
                  <a:srgbClr val="333399"/>
                </a:solidFill>
              </a:rPr>
              <a:t>, the achievable resolution in terms of energy, spatial coordinates or time is constrained by the statistical fluctuations in the number of charge carriers (electron-hole pairs, electron-ion pairs, scintillation photons) produced in the detector.</a:t>
            </a:r>
          </a:p>
          <a:p>
            <a:pPr algn="l">
              <a:spcAft>
                <a:spcPts val="1200"/>
              </a:spcAft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In most cases, the number of charge carriers 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r>
              <a:rPr lang="en-GB" altLang="fr-FR" i="1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en-GB" altLang="fr-FR" smtClean="0">
                <a:solidFill>
                  <a:srgbClr val="333399"/>
                </a:solidFill>
              </a:rPr>
              <a:t> is well described by a </a:t>
            </a:r>
            <a:r>
              <a:rPr lang="en-GB" altLang="fr-FR" smtClean="0">
                <a:solidFill>
                  <a:srgbClr val="FF0066"/>
                </a:solidFill>
              </a:rPr>
              <a:t>Poisson distribution</a:t>
            </a:r>
            <a:r>
              <a:rPr lang="en-GB" altLang="fr-FR" smtClean="0">
                <a:solidFill>
                  <a:srgbClr val="333399"/>
                </a:solidFill>
              </a:rPr>
              <a:t> with mean </a:t>
            </a:r>
            <a:r>
              <a:rPr lang="en-GB" altLang="fr-FR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GB" altLang="fr-FR" smtClean="0">
                <a:solidFill>
                  <a:srgbClr val="000000"/>
                </a:solidFill>
              </a:rPr>
              <a:t> = &lt;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r>
              <a:rPr lang="en-GB" altLang="fr-FR" i="1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en-GB" altLang="fr-FR" smtClean="0">
                <a:solidFill>
                  <a:srgbClr val="000000"/>
                </a:solidFill>
              </a:rPr>
              <a:t>&gt;</a:t>
            </a:r>
          </a:p>
        </p:txBody>
      </p:sp>
      <p:graphicFrame>
        <p:nvGraphicFramePr>
          <p:cNvPr id="11268" name="Object 7"/>
          <p:cNvGraphicFramePr>
            <a:graphicFrameLocks noChangeAspect="1"/>
          </p:cNvGraphicFramePr>
          <p:nvPr/>
        </p:nvGraphicFramePr>
        <p:xfrm>
          <a:off x="858838" y="3213100"/>
          <a:ext cx="1581150" cy="639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96" name="Equation" r:id="rId3" imgW="1130300" imgH="457200" progId="Equation.3">
                  <p:embed/>
                </p:oleObj>
              </mc:Choice>
              <mc:Fallback>
                <p:oleObj name="Equation" r:id="rId3" imgW="11303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8838" y="3213100"/>
                        <a:ext cx="1581150" cy="6397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10"/>
          <p:cNvGraphicFramePr>
            <a:graphicFrameLocks noChangeAspect="1"/>
          </p:cNvGraphicFramePr>
          <p:nvPr/>
        </p:nvGraphicFramePr>
        <p:xfrm>
          <a:off x="4122738" y="3784600"/>
          <a:ext cx="4481512" cy="2524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97" name="Chart" r:id="rId5" imgW="5495830" imgH="3095744" progId="Excel.Chart.8">
                  <p:embed/>
                </p:oleObj>
              </mc:Choice>
              <mc:Fallback>
                <p:oleObj name="Chart" r:id="rId5" imgW="5495830" imgH="3095744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2738" y="3784600"/>
                        <a:ext cx="4481512" cy="2524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0" name="Text Box 9"/>
          <p:cNvSpPr txBox="1">
            <a:spLocks noChangeArrowheads="1"/>
          </p:cNvSpPr>
          <p:nvPr/>
        </p:nvSpPr>
        <p:spPr bwMode="auto">
          <a:xfrm>
            <a:off x="6845300" y="4424363"/>
            <a:ext cx="1500188" cy="493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en-GB" altLang="fr-FR" sz="1200" smtClean="0">
                <a:solidFill>
                  <a:srgbClr val="333399"/>
                </a:solidFill>
              </a:rPr>
              <a:t>Poisson distribution</a:t>
            </a:r>
          </a:p>
          <a:p>
            <a:pPr>
              <a:buFontTx/>
              <a:buNone/>
            </a:pPr>
            <a:r>
              <a:rPr lang="en-GB" altLang="fr-FR" sz="1200" smtClean="0">
                <a:solidFill>
                  <a:srgbClr val="333399"/>
                </a:solidFill>
              </a:rPr>
              <a:t>for </a:t>
            </a:r>
            <a:r>
              <a:rPr lang="en-GB" altLang="fr-FR" sz="1200" smtClean="0">
                <a:solidFill>
                  <a:srgbClr val="333399"/>
                </a:solidFill>
                <a:latin typeface="Symbol" panose="05050102010706020507" pitchFamily="18" charset="2"/>
              </a:rPr>
              <a:t>m</a:t>
            </a:r>
            <a:r>
              <a:rPr lang="en-GB" altLang="fr-FR" sz="1200" smtClean="0">
                <a:solidFill>
                  <a:srgbClr val="333399"/>
                </a:solidFill>
              </a:rPr>
              <a:t> = 5.0 </a:t>
            </a:r>
          </a:p>
        </p:txBody>
      </p:sp>
      <p:sp>
        <p:nvSpPr>
          <p:cNvPr id="11271" name="Line 11"/>
          <p:cNvSpPr>
            <a:spLocks noChangeShapeType="1"/>
          </p:cNvSpPr>
          <p:nvPr/>
        </p:nvSpPr>
        <p:spPr bwMode="auto">
          <a:xfrm>
            <a:off x="5868988" y="4005263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1272" name="Rectangle 13"/>
          <p:cNvSpPr>
            <a:spLocks noChangeArrowheads="1"/>
          </p:cNvSpPr>
          <p:nvPr/>
        </p:nvSpPr>
        <p:spPr bwMode="auto">
          <a:xfrm>
            <a:off x="5710238" y="3697288"/>
            <a:ext cx="301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en-GB" altLang="fr-FR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</a:p>
        </p:txBody>
      </p:sp>
      <p:sp>
        <p:nvSpPr>
          <p:cNvPr id="11273" name="Text Box 14"/>
          <p:cNvSpPr txBox="1">
            <a:spLocks noChangeArrowheads="1"/>
          </p:cNvSpPr>
          <p:nvPr/>
        </p:nvSpPr>
        <p:spPr bwMode="auto">
          <a:xfrm>
            <a:off x="611188" y="4424363"/>
            <a:ext cx="2971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The variance of the Poisson distribution is equal to its mean value.</a:t>
            </a:r>
          </a:p>
        </p:txBody>
      </p:sp>
      <p:graphicFrame>
        <p:nvGraphicFramePr>
          <p:cNvPr id="11274" name="Object 15"/>
          <p:cNvGraphicFramePr>
            <a:graphicFrameLocks noChangeAspect="1"/>
          </p:cNvGraphicFramePr>
          <p:nvPr/>
        </p:nvGraphicFramePr>
        <p:xfrm>
          <a:off x="755650" y="5430838"/>
          <a:ext cx="2344738" cy="392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98" name="Equation" r:id="rId7" imgW="1676400" imgH="279400" progId="Equation.3">
                  <p:embed/>
                </p:oleObj>
              </mc:Choice>
              <mc:Fallback>
                <p:oleObj name="Equation" r:id="rId7" imgW="1676400" imgH="279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5430838"/>
                        <a:ext cx="2344738" cy="392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5" name="Object 16"/>
          <p:cNvGraphicFramePr>
            <a:graphicFrameLocks noChangeAspect="1"/>
          </p:cNvGraphicFramePr>
          <p:nvPr/>
        </p:nvGraphicFramePr>
        <p:xfrm>
          <a:off x="779463" y="5934075"/>
          <a:ext cx="869950" cy="374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299" name="Equation" r:id="rId9" imgW="622030" imgH="266584" progId="Equation.3">
                  <p:embed/>
                </p:oleObj>
              </mc:Choice>
              <mc:Fallback>
                <p:oleObj name="Equation" r:id="rId9" imgW="622030" imgH="26658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9463" y="5934075"/>
                        <a:ext cx="869950" cy="374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6" name="Text Box 17"/>
          <p:cNvSpPr txBox="1">
            <a:spLocks noChangeArrowheads="1"/>
          </p:cNvSpPr>
          <p:nvPr/>
        </p:nvSpPr>
        <p:spPr bwMode="auto">
          <a:xfrm>
            <a:off x="1763713" y="5934075"/>
            <a:ext cx="1843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standard deviation</a:t>
            </a:r>
          </a:p>
        </p:txBody>
      </p:sp>
      <p:sp>
        <p:nvSpPr>
          <p:cNvPr id="11277" name="Text Box 18"/>
          <p:cNvSpPr txBox="1">
            <a:spLocks noChangeArrowheads="1"/>
          </p:cNvSpPr>
          <p:nvPr/>
        </p:nvSpPr>
        <p:spPr bwMode="auto">
          <a:xfrm>
            <a:off x="8172450" y="6237288"/>
            <a:ext cx="3476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r>
              <a:rPr lang="en-GB" altLang="fr-FR" i="1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</a:p>
        </p:txBody>
      </p:sp>
      <p:graphicFrame>
        <p:nvGraphicFramePr>
          <p:cNvPr id="11278" name="Object 21"/>
          <p:cNvGraphicFramePr>
            <a:graphicFrameLocks noChangeAspect="1"/>
          </p:cNvGraphicFramePr>
          <p:nvPr/>
        </p:nvGraphicFramePr>
        <p:xfrm>
          <a:off x="3275013" y="3817938"/>
          <a:ext cx="763587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300" name="Equation" r:id="rId11" imgW="545863" imgH="228501" progId="Equation.3">
                  <p:embed/>
                </p:oleObj>
              </mc:Choice>
              <mc:Fallback>
                <p:oleObj name="Equation" r:id="rId11" imgW="545863" imgH="228501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5013" y="3817938"/>
                        <a:ext cx="763587" cy="320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224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90" name="Object 5"/>
          <p:cNvGraphicFramePr>
            <a:graphicFrameLocks noChangeAspect="1"/>
          </p:cNvGraphicFramePr>
          <p:nvPr/>
        </p:nvGraphicFramePr>
        <p:xfrm>
          <a:off x="3321050" y="1627188"/>
          <a:ext cx="4943475" cy="304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34" name="Chart" r:id="rId3" imgW="4867466" imgH="2990731" progId="Excel.Chart.8">
                  <p:embed/>
                </p:oleObj>
              </mc:Choice>
              <mc:Fallback>
                <p:oleObj name="Chart" r:id="rId3" imgW="4867466" imgH="2990731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1050" y="1627188"/>
                        <a:ext cx="4943475" cy="3040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395288" y="981075"/>
            <a:ext cx="815657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For large </a:t>
            </a:r>
            <a:r>
              <a:rPr lang="en-GB" altLang="fr-FR" smtClean="0">
                <a:solidFill>
                  <a:srgbClr val="333399"/>
                </a:solidFill>
                <a:latin typeface="Symbol" panose="05050102010706020507" pitchFamily="18" charset="2"/>
              </a:rPr>
              <a:t>m</a:t>
            </a:r>
            <a:r>
              <a:rPr lang="en-GB" altLang="fr-FR" smtClean="0">
                <a:solidFill>
                  <a:srgbClr val="333399"/>
                </a:solidFill>
              </a:rPr>
              <a:t> values, (e.g. </a:t>
            </a:r>
            <a:r>
              <a:rPr lang="en-GB" altLang="fr-FR" smtClean="0">
                <a:solidFill>
                  <a:srgbClr val="333399"/>
                </a:solidFill>
                <a:latin typeface="Symbol" panose="05050102010706020507" pitchFamily="18" charset="2"/>
              </a:rPr>
              <a:t>m</a:t>
            </a:r>
            <a:r>
              <a:rPr lang="en-GB" altLang="fr-FR" smtClean="0">
                <a:solidFill>
                  <a:srgbClr val="333399"/>
                </a:solidFill>
              </a:rPr>
              <a:t> &gt; 10) the Poisson distribution becomes reasonably well approximated by the symmetric and continuous </a:t>
            </a:r>
            <a:r>
              <a:rPr lang="en-GB" altLang="fr-FR" smtClean="0">
                <a:solidFill>
                  <a:srgbClr val="FF0066"/>
                </a:solidFill>
              </a:rPr>
              <a:t>Gauss distribution</a:t>
            </a:r>
            <a:r>
              <a:rPr lang="en-GB" altLang="fr-FR" smtClean="0">
                <a:solidFill>
                  <a:srgbClr val="333399"/>
                </a:solidFill>
              </a:rPr>
              <a:t>.</a:t>
            </a:r>
          </a:p>
        </p:txBody>
      </p:sp>
      <p:graphicFrame>
        <p:nvGraphicFramePr>
          <p:cNvPr id="12292" name="Object 7"/>
          <p:cNvGraphicFramePr>
            <a:graphicFrameLocks noChangeAspect="1"/>
          </p:cNvGraphicFramePr>
          <p:nvPr/>
        </p:nvGraphicFramePr>
        <p:xfrm>
          <a:off x="468313" y="1916113"/>
          <a:ext cx="3036887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35" name="Equation" r:id="rId5" imgW="2171700" imgH="508000" progId="Equation.3">
                  <p:embed/>
                </p:oleObj>
              </mc:Choice>
              <mc:Fallback>
                <p:oleObj name="Equation" r:id="rId5" imgW="2171700" imgH="5080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1916113"/>
                        <a:ext cx="3036887" cy="711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93" name="Object 8"/>
          <p:cNvGraphicFramePr>
            <a:graphicFrameLocks noChangeAspect="1"/>
          </p:cNvGraphicFramePr>
          <p:nvPr/>
        </p:nvGraphicFramePr>
        <p:xfrm>
          <a:off x="1187450" y="2708275"/>
          <a:ext cx="1173163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36" name="Equation" r:id="rId7" imgW="837836" imgH="253890" progId="Equation.3">
                  <p:embed/>
                </p:oleObj>
              </mc:Choice>
              <mc:Fallback>
                <p:oleObj name="Equation" r:id="rId7" imgW="837836" imgH="25389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708275"/>
                        <a:ext cx="1173163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94" name="Text Box 9"/>
          <p:cNvSpPr txBox="1">
            <a:spLocks noChangeArrowheads="1"/>
          </p:cNvSpPr>
          <p:nvPr/>
        </p:nvSpPr>
        <p:spPr bwMode="auto">
          <a:xfrm>
            <a:off x="7896225" y="4325938"/>
            <a:ext cx="3476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r>
              <a:rPr lang="en-GB" altLang="fr-FR" i="1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</a:p>
        </p:txBody>
      </p:sp>
      <p:sp>
        <p:nvSpPr>
          <p:cNvPr id="12295" name="Line 10"/>
          <p:cNvSpPr>
            <a:spLocks noChangeShapeType="1"/>
          </p:cNvSpPr>
          <p:nvPr/>
        </p:nvSpPr>
        <p:spPr bwMode="auto">
          <a:xfrm>
            <a:off x="5508625" y="1989138"/>
            <a:ext cx="0" cy="2447925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2296" name="Line 11"/>
          <p:cNvSpPr>
            <a:spLocks noChangeShapeType="1"/>
          </p:cNvSpPr>
          <p:nvPr/>
        </p:nvSpPr>
        <p:spPr bwMode="auto">
          <a:xfrm>
            <a:off x="5508625" y="1773238"/>
            <a:ext cx="0" cy="2447925"/>
          </a:xfrm>
          <a:prstGeom prst="line">
            <a:avLst/>
          </a:prstGeom>
          <a:noFill/>
          <a:ln w="28575">
            <a:solidFill>
              <a:srgbClr val="FF6699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2297" name="Line 12"/>
          <p:cNvSpPr>
            <a:spLocks noChangeShapeType="1"/>
          </p:cNvSpPr>
          <p:nvPr/>
        </p:nvSpPr>
        <p:spPr bwMode="auto">
          <a:xfrm>
            <a:off x="5503863" y="178117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5345113" y="1473200"/>
            <a:ext cx="301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</a:p>
        </p:txBody>
      </p:sp>
      <p:sp>
        <p:nvSpPr>
          <p:cNvPr id="12299" name="Line 14"/>
          <p:cNvSpPr>
            <a:spLocks noChangeShapeType="1"/>
          </p:cNvSpPr>
          <p:nvPr/>
        </p:nvSpPr>
        <p:spPr bwMode="auto">
          <a:xfrm>
            <a:off x="4932363" y="2997200"/>
            <a:ext cx="576262" cy="0"/>
          </a:xfrm>
          <a:prstGeom prst="line">
            <a:avLst/>
          </a:prstGeom>
          <a:noFill/>
          <a:ln w="28575">
            <a:solidFill>
              <a:srgbClr val="FF6699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2300" name="Rectangle 15"/>
          <p:cNvSpPr>
            <a:spLocks noChangeArrowheads="1"/>
          </p:cNvSpPr>
          <p:nvPr/>
        </p:nvSpPr>
        <p:spPr bwMode="auto">
          <a:xfrm>
            <a:off x="5076825" y="2708275"/>
            <a:ext cx="3063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000000"/>
                </a:solidFill>
                <a:latin typeface="Symbol" panose="05050102010706020507" pitchFamily="18" charset="2"/>
              </a:rPr>
              <a:t>s</a:t>
            </a:r>
          </a:p>
        </p:txBody>
      </p:sp>
      <p:sp>
        <p:nvSpPr>
          <p:cNvPr id="12301" name="Text Box 16"/>
          <p:cNvSpPr txBox="1">
            <a:spLocks noChangeArrowheads="1"/>
          </p:cNvSpPr>
          <p:nvPr/>
        </p:nvSpPr>
        <p:spPr bwMode="auto">
          <a:xfrm>
            <a:off x="395288" y="3429000"/>
            <a:ext cx="28289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Often used to characterize detector resolution: FWHM</a:t>
            </a:r>
          </a:p>
        </p:txBody>
      </p:sp>
      <p:graphicFrame>
        <p:nvGraphicFramePr>
          <p:cNvPr id="12302" name="Object 17"/>
          <p:cNvGraphicFramePr>
            <a:graphicFrameLocks noChangeAspect="1"/>
          </p:cNvGraphicFramePr>
          <p:nvPr/>
        </p:nvGraphicFramePr>
        <p:xfrm>
          <a:off x="539750" y="4076700"/>
          <a:ext cx="2557463" cy="1403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37" name="Equation" r:id="rId9" imgW="1828800" imgH="1003300" progId="Equation.3">
                  <p:embed/>
                </p:oleObj>
              </mc:Choice>
              <mc:Fallback>
                <p:oleObj name="Equation" r:id="rId9" imgW="1828800" imgH="1003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4076700"/>
                        <a:ext cx="2557463" cy="1403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3" name="Line 20"/>
          <p:cNvSpPr>
            <a:spLocks noChangeShapeType="1"/>
          </p:cNvSpPr>
          <p:nvPr/>
        </p:nvSpPr>
        <p:spPr bwMode="auto">
          <a:xfrm>
            <a:off x="4867275" y="3165475"/>
            <a:ext cx="1296988" cy="0"/>
          </a:xfrm>
          <a:prstGeom prst="line">
            <a:avLst/>
          </a:prstGeom>
          <a:noFill/>
          <a:ln w="28575">
            <a:solidFill>
              <a:srgbClr val="FF6699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2304" name="Text Box 21"/>
          <p:cNvSpPr txBox="1">
            <a:spLocks noChangeArrowheads="1"/>
          </p:cNvSpPr>
          <p:nvPr/>
        </p:nvSpPr>
        <p:spPr bwMode="auto">
          <a:xfrm>
            <a:off x="5076825" y="3213100"/>
            <a:ext cx="8159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000000"/>
                </a:solidFill>
              </a:rPr>
              <a:t>FWHM</a:t>
            </a:r>
          </a:p>
        </p:txBody>
      </p:sp>
      <p:sp>
        <p:nvSpPr>
          <p:cNvPr id="12305" name="Text Box 22"/>
          <p:cNvSpPr txBox="1">
            <a:spLocks noChangeArrowheads="1"/>
          </p:cNvSpPr>
          <p:nvPr/>
        </p:nvSpPr>
        <p:spPr bwMode="auto">
          <a:xfrm>
            <a:off x="3708400" y="4724400"/>
            <a:ext cx="4895850" cy="87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The energy resolution of many detectors is found to scale like</a:t>
            </a:r>
          </a:p>
          <a:p>
            <a:pPr algn="l">
              <a:buFontTx/>
              <a:buNone/>
            </a:pPr>
            <a:endParaRPr lang="en-GB" altLang="fr-FR" smtClean="0">
              <a:solidFill>
                <a:srgbClr val="333399"/>
              </a:solidFill>
            </a:endParaRPr>
          </a:p>
        </p:txBody>
      </p:sp>
      <p:graphicFrame>
        <p:nvGraphicFramePr>
          <p:cNvPr id="12306" name="Object 23"/>
          <p:cNvGraphicFramePr>
            <a:graphicFrameLocks noChangeAspect="1"/>
          </p:cNvGraphicFramePr>
          <p:nvPr/>
        </p:nvGraphicFramePr>
        <p:xfrm>
          <a:off x="4140200" y="5229225"/>
          <a:ext cx="3589338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38" name="Equation" r:id="rId11" imgW="2565400" imgH="482600" progId="Equation.3">
                  <p:embed/>
                </p:oleObj>
              </mc:Choice>
              <mc:Fallback>
                <p:oleObj name="Equation" r:id="rId11" imgW="25654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0200" y="5229225"/>
                        <a:ext cx="3589338" cy="676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7" name="Text Box 24"/>
          <p:cNvSpPr txBox="1">
            <a:spLocks noChangeArrowheads="1"/>
          </p:cNvSpPr>
          <p:nvPr/>
        </p:nvSpPr>
        <p:spPr bwMode="auto">
          <a:xfrm>
            <a:off x="3779838" y="5876925"/>
            <a:ext cx="41973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Often, also time and spatial resolution improve with increasing </a:t>
            </a:r>
            <a:r>
              <a:rPr lang="en-GB" altLang="fr-FR" smtClean="0">
                <a:solidFill>
                  <a:srgbClr val="000000"/>
                </a:solidFill>
              </a:rPr>
              <a:t>&lt;</a:t>
            </a:r>
            <a:r>
              <a:rPr lang="en-GB" altLang="fr-FR" i="1" smtClean="0">
                <a:solidFill>
                  <a:srgbClr val="000000"/>
                </a:solidFill>
              </a:rPr>
              <a:t>n</a:t>
            </a:r>
            <a:r>
              <a:rPr lang="en-GB" altLang="fr-FR" i="1" baseline="-25000" smtClean="0">
                <a:solidFill>
                  <a:srgbClr val="000000"/>
                </a:solidFill>
              </a:rPr>
              <a:t>c</a:t>
            </a:r>
            <a:r>
              <a:rPr lang="en-GB" altLang="fr-FR" i="1" smtClean="0">
                <a:solidFill>
                  <a:srgbClr val="000000"/>
                </a:solidFill>
              </a:rPr>
              <a:t>&gt;</a:t>
            </a:r>
          </a:p>
        </p:txBody>
      </p:sp>
      <p:graphicFrame>
        <p:nvGraphicFramePr>
          <p:cNvPr id="12308" name="Object 25"/>
          <p:cNvGraphicFramePr>
            <a:graphicFrameLocks noChangeAspect="1"/>
          </p:cNvGraphicFramePr>
          <p:nvPr/>
        </p:nvGraphicFramePr>
        <p:xfrm>
          <a:off x="7397750" y="5957888"/>
          <a:ext cx="993775" cy="639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339" name="Equation" r:id="rId13" imgW="711200" imgH="457200" progId="Equation.3">
                  <p:embed/>
                </p:oleObj>
              </mc:Choice>
              <mc:Fallback>
                <p:oleObj name="Equation" r:id="rId13" imgW="7112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97750" y="5957888"/>
                        <a:ext cx="993775" cy="6397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309" name="Rectangle 26"/>
          <p:cNvSpPr>
            <a:spLocks noChangeArrowheads="1"/>
          </p:cNvSpPr>
          <p:nvPr/>
        </p:nvSpPr>
        <p:spPr bwMode="auto">
          <a:xfrm>
            <a:off x="3635375" y="4652963"/>
            <a:ext cx="5113338" cy="1944687"/>
          </a:xfrm>
          <a:prstGeom prst="rect">
            <a:avLst/>
          </a:prstGeom>
          <a:noFill/>
          <a:ln w="28575" algn="ctr">
            <a:solidFill>
              <a:srgbClr val="FF66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2310" name="Text Box 27"/>
          <p:cNvSpPr txBox="1">
            <a:spLocks noChangeArrowheads="1"/>
          </p:cNvSpPr>
          <p:nvPr/>
        </p:nvSpPr>
        <p:spPr bwMode="auto">
          <a:xfrm>
            <a:off x="971550" y="236538"/>
            <a:ext cx="2101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z="1800" smtClean="0">
                <a:solidFill>
                  <a:srgbClr val="333399"/>
                </a:solidFill>
              </a:rPr>
              <a:t>Detector resolution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95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10"/>
          <p:cNvSpPr>
            <a:spLocks noChangeShapeType="1"/>
          </p:cNvSpPr>
          <p:nvPr/>
        </p:nvSpPr>
        <p:spPr bwMode="auto">
          <a:xfrm>
            <a:off x="539750" y="3213100"/>
            <a:ext cx="12954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1023938" y="280988"/>
            <a:ext cx="3371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z="1800" smtClean="0">
                <a:solidFill>
                  <a:srgbClr val="333399"/>
                </a:solidFill>
              </a:rPr>
              <a:t>Energy resolution – Fano factor</a:t>
            </a:r>
          </a:p>
        </p:txBody>
      </p:sp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2895600" y="231775"/>
            <a:ext cx="5270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en-GB" altLang="fr-FR" smtClean="0">
              <a:solidFill>
                <a:srgbClr val="333399"/>
              </a:solidFill>
            </a:endParaRPr>
          </a:p>
        </p:txBody>
      </p:sp>
      <p:sp>
        <p:nvSpPr>
          <p:cNvPr id="13317" name="Text Box 6"/>
          <p:cNvSpPr txBox="1">
            <a:spLocks noChangeArrowheads="1"/>
          </p:cNvSpPr>
          <p:nvPr/>
        </p:nvSpPr>
        <p:spPr bwMode="auto">
          <a:xfrm>
            <a:off x="395288" y="1198563"/>
            <a:ext cx="36766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Case 1: particle traversing the detector</a:t>
            </a:r>
          </a:p>
        </p:txBody>
      </p:sp>
      <p:sp>
        <p:nvSpPr>
          <p:cNvPr id="13318" name="AutoShape 7"/>
          <p:cNvSpPr>
            <a:spLocks noChangeArrowheads="1"/>
          </p:cNvSpPr>
          <p:nvPr/>
        </p:nvSpPr>
        <p:spPr bwMode="auto">
          <a:xfrm>
            <a:off x="1116013" y="2133600"/>
            <a:ext cx="1150937" cy="2160588"/>
          </a:xfrm>
          <a:prstGeom prst="cube">
            <a:avLst>
              <a:gd name="adj" fmla="val 69519"/>
            </a:avLst>
          </a:prstGeom>
          <a:solidFill>
            <a:srgbClr val="FFFFCC">
              <a:alpha val="4901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3319" name="Line 9"/>
          <p:cNvSpPr>
            <a:spLocks noChangeShapeType="1"/>
          </p:cNvSpPr>
          <p:nvPr/>
        </p:nvSpPr>
        <p:spPr bwMode="auto">
          <a:xfrm>
            <a:off x="1835150" y="3213100"/>
            <a:ext cx="720725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3320" name="Object 13"/>
          <p:cNvGraphicFramePr>
            <a:graphicFrameLocks noChangeAspect="1"/>
          </p:cNvGraphicFramePr>
          <p:nvPr/>
        </p:nvGraphicFramePr>
        <p:xfrm>
          <a:off x="3362325" y="3070225"/>
          <a:ext cx="3154363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2" name="Equation" r:id="rId3" imgW="2362200" imgH="482600" progId="Equation.3">
                  <p:embed/>
                </p:oleObj>
              </mc:Choice>
              <mc:Fallback>
                <p:oleObj name="Equation" r:id="rId3" imgW="23622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2325" y="3070225"/>
                        <a:ext cx="3154363" cy="644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1" name="Text Box 14"/>
          <p:cNvSpPr txBox="1">
            <a:spLocks noChangeArrowheads="1"/>
          </p:cNvSpPr>
          <p:nvPr/>
        </p:nvSpPr>
        <p:spPr bwMode="auto">
          <a:xfrm>
            <a:off x="2843213" y="2276475"/>
            <a:ext cx="57610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The measured energy deposition 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r>
              <a:rPr lang="en-GB" altLang="fr-FR" smtClean="0">
                <a:solidFill>
                  <a:srgbClr val="333399"/>
                </a:solidFill>
              </a:rPr>
              <a:t> is derived from the number of charge carriers (e.g. e-h or e-ion pairs) </a:t>
            </a:r>
          </a:p>
        </p:txBody>
      </p:sp>
      <p:sp>
        <p:nvSpPr>
          <p:cNvPr id="13322" name="Text Box 15"/>
          <p:cNvSpPr txBox="1">
            <a:spLocks noChangeArrowheads="1"/>
          </p:cNvSpPr>
          <p:nvPr/>
        </p:nvSpPr>
        <p:spPr bwMode="auto">
          <a:xfrm>
            <a:off x="6569075" y="3170238"/>
            <a:ext cx="14589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(Poisson limit)</a:t>
            </a:r>
          </a:p>
        </p:txBody>
      </p:sp>
      <p:sp>
        <p:nvSpPr>
          <p:cNvPr id="13323" name="Text Box 22"/>
          <p:cNvSpPr txBox="1">
            <a:spLocks noChangeArrowheads="1"/>
          </p:cNvSpPr>
          <p:nvPr/>
        </p:nvSpPr>
        <p:spPr bwMode="auto">
          <a:xfrm>
            <a:off x="1071563" y="4216400"/>
            <a:ext cx="4095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  <a:latin typeface="Symbol" panose="05050102010706020507" pitchFamily="18" charset="2"/>
              </a:rPr>
              <a:t>D</a:t>
            </a:r>
            <a:r>
              <a:rPr lang="en-GB" altLang="fr-FR" smtClean="0">
                <a:solidFill>
                  <a:srgbClr val="333399"/>
                </a:solidFill>
              </a:rPr>
              <a:t>x</a:t>
            </a:r>
          </a:p>
        </p:txBody>
      </p:sp>
      <p:sp>
        <p:nvSpPr>
          <p:cNvPr id="13324" name="Text Box 29"/>
          <p:cNvSpPr txBox="1">
            <a:spLocks noChangeArrowheads="1"/>
          </p:cNvSpPr>
          <p:nvPr/>
        </p:nvSpPr>
        <p:spPr bwMode="auto">
          <a:xfrm>
            <a:off x="2916238" y="4005263"/>
            <a:ext cx="55451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FF0066"/>
                </a:solidFill>
              </a:rPr>
              <a:t>! We ignore here many effects which, in a real detector, will degrade the resolution beyond the Poisson limit !</a:t>
            </a:r>
          </a:p>
        </p:txBody>
      </p:sp>
      <p:sp>
        <p:nvSpPr>
          <p:cNvPr id="13325" name="Line 30"/>
          <p:cNvSpPr>
            <a:spLocks noChangeShapeType="1"/>
          </p:cNvSpPr>
          <p:nvPr/>
        </p:nvSpPr>
        <p:spPr bwMode="auto">
          <a:xfrm flipV="1">
            <a:off x="5508625" y="3502025"/>
            <a:ext cx="0" cy="50323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3326" name="Object 31"/>
          <p:cNvGraphicFramePr>
            <a:graphicFrameLocks noChangeAspect="1"/>
          </p:cNvGraphicFramePr>
          <p:nvPr/>
        </p:nvGraphicFramePr>
        <p:xfrm>
          <a:off x="3492500" y="4797425"/>
          <a:ext cx="847725" cy="593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03" name="Equation" r:id="rId5" imgW="634725" imgH="444307" progId="Equation.3">
                  <p:embed/>
                </p:oleObj>
              </mc:Choice>
              <mc:Fallback>
                <p:oleObj name="Equation" r:id="rId5" imgW="634725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4797425"/>
                        <a:ext cx="847725" cy="593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8" name="TextBox 1"/>
          <p:cNvSpPr txBox="1">
            <a:spLocks noChangeArrowheads="1"/>
          </p:cNvSpPr>
          <p:nvPr/>
        </p:nvSpPr>
        <p:spPr bwMode="auto">
          <a:xfrm>
            <a:off x="177800" y="5516563"/>
            <a:ext cx="88296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In particular, depending on the thickness </a:t>
            </a:r>
            <a:r>
              <a:rPr lang="en-GB" altLang="fr-FR" smtClean="0">
                <a:solidFill>
                  <a:srgbClr val="333399"/>
                </a:solidFill>
                <a:latin typeface="Symbol" panose="05050102010706020507" pitchFamily="18" charset="2"/>
              </a:rPr>
              <a:t>D</a:t>
            </a:r>
            <a:r>
              <a:rPr lang="en-GB" altLang="fr-FR" smtClean="0">
                <a:solidFill>
                  <a:srgbClr val="333399"/>
                </a:solidFill>
              </a:rPr>
              <a:t>x and density, there may also be strong Landau tails. </a:t>
            </a:r>
            <a:endParaRPr lang="fr-FR" altLang="fr-FR" smtClean="0">
              <a:solidFill>
                <a:srgbClr val="333399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24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84288" y="274638"/>
            <a:ext cx="7859712" cy="41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GB" altLang="fr-FR" sz="2400" smtClean="0">
                <a:solidFill>
                  <a:schemeClr val="accent2"/>
                </a:solidFill>
              </a:rPr>
              <a:t>Historical examples</a:t>
            </a:r>
            <a:endParaRPr lang="de-DE" altLang="fr-FR" sz="2400" smtClean="0">
              <a:solidFill>
                <a:schemeClr val="accent2"/>
              </a:solidFill>
            </a:endParaRPr>
          </a:p>
        </p:txBody>
      </p:sp>
      <p:pic>
        <p:nvPicPr>
          <p:cNvPr id="23556" name="Picture 1026" descr="http://www.yorku.ca/eye/realreti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619"/>
          <a:stretch>
            <a:fillRect/>
          </a:stretch>
        </p:blipFill>
        <p:spPr bwMode="auto">
          <a:xfrm>
            <a:off x="3348038" y="908050"/>
            <a:ext cx="5486400" cy="332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 Box 1027"/>
          <p:cNvSpPr txBox="1">
            <a:spLocks noChangeArrowheads="1"/>
          </p:cNvSpPr>
          <p:nvPr/>
        </p:nvSpPr>
        <p:spPr bwMode="auto">
          <a:xfrm>
            <a:off x="7134225" y="4165600"/>
            <a:ext cx="819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2000">
                <a:solidFill>
                  <a:srgbClr val="FF0066"/>
                </a:solidFill>
              </a:rPr>
              <a:t>retina</a:t>
            </a:r>
          </a:p>
        </p:txBody>
      </p:sp>
      <p:sp>
        <p:nvSpPr>
          <p:cNvPr id="23558" name="AutoShape 1028"/>
          <p:cNvSpPr>
            <a:spLocks/>
          </p:cNvSpPr>
          <p:nvPr/>
        </p:nvSpPr>
        <p:spPr bwMode="auto">
          <a:xfrm rot="5400000">
            <a:off x="7396957" y="2717006"/>
            <a:ext cx="217488" cy="2886075"/>
          </a:xfrm>
          <a:prstGeom prst="rightBrace">
            <a:avLst>
              <a:gd name="adj1" fmla="val 110584"/>
              <a:gd name="adj2" fmla="val 50037"/>
            </a:avLst>
          </a:prstGeom>
          <a:noFill/>
          <a:ln w="9525">
            <a:solidFill>
              <a:srgbClr val="FF006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 sz="1400"/>
          </a:p>
        </p:txBody>
      </p:sp>
      <p:sp>
        <p:nvSpPr>
          <p:cNvPr id="23559" name="Text Box 1029"/>
          <p:cNvSpPr txBox="1">
            <a:spLocks noChangeArrowheads="1"/>
          </p:cNvSpPr>
          <p:nvPr/>
        </p:nvSpPr>
        <p:spPr bwMode="auto">
          <a:xfrm>
            <a:off x="250825" y="908050"/>
            <a:ext cx="358616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>
                <a:solidFill>
                  <a:srgbClr val="FF0066"/>
                </a:solidFill>
              </a:rPr>
              <a:t>“The oldest particle (photon) detector”</a:t>
            </a:r>
          </a:p>
          <a:p>
            <a:pPr algn="l" eaLnBrk="1" hangingPunct="1">
              <a:buFontTx/>
              <a:buNone/>
            </a:pPr>
            <a:r>
              <a:rPr lang="en-US" altLang="fr-FR"/>
              <a:t>(built many billion times)</a:t>
            </a:r>
          </a:p>
        </p:txBody>
      </p:sp>
      <p:sp>
        <p:nvSpPr>
          <p:cNvPr id="23560" name="Text Box 1031"/>
          <p:cNvSpPr txBox="1">
            <a:spLocks noChangeArrowheads="1"/>
          </p:cNvSpPr>
          <p:nvPr/>
        </p:nvSpPr>
        <p:spPr bwMode="auto">
          <a:xfrm>
            <a:off x="395288" y="4149725"/>
            <a:ext cx="8424862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190500" indent="-1905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fr-FR"/>
              <a:t>Good spatial resolution</a:t>
            </a:r>
          </a:p>
          <a:p>
            <a:pPr algn="l" eaLnBrk="1" hangingPunct="1"/>
            <a:r>
              <a:rPr lang="en-US" altLang="fr-FR"/>
              <a:t>Very large dynamic range (1:10</a:t>
            </a:r>
            <a:r>
              <a:rPr lang="en-US" altLang="fr-FR" baseline="30000"/>
              <a:t>6</a:t>
            </a:r>
            <a:r>
              <a:rPr lang="en-US" altLang="fr-FR"/>
              <a:t>)</a:t>
            </a:r>
          </a:p>
          <a:p>
            <a:pPr algn="l" eaLnBrk="1" hangingPunct="1">
              <a:buFontTx/>
              <a:buNone/>
            </a:pPr>
            <a:r>
              <a:rPr lang="en-US" altLang="fr-FR"/>
              <a:t>	+ automatic threshold adaptation</a:t>
            </a:r>
          </a:p>
          <a:p>
            <a:pPr algn="l" eaLnBrk="1" hangingPunct="1"/>
            <a:r>
              <a:rPr lang="en-US" altLang="fr-FR"/>
              <a:t>Energy (wavelength) discrimination </a:t>
            </a:r>
          </a:p>
          <a:p>
            <a:pPr algn="l" eaLnBrk="1" hangingPunct="1"/>
            <a:r>
              <a:rPr lang="en-US" altLang="fr-FR"/>
              <a:t>Modest sensitivity: 500 to 900 photons must arrive at the eye every second for our brain to register a conscious signal </a:t>
            </a:r>
          </a:p>
          <a:p>
            <a:pPr algn="l" eaLnBrk="1" hangingPunct="1"/>
            <a:r>
              <a:rPr lang="en-US" altLang="fr-FR"/>
              <a:t>Modest speed. </a:t>
            </a:r>
          </a:p>
          <a:p>
            <a:pPr algn="l" eaLnBrk="1" hangingPunct="1">
              <a:buFontTx/>
              <a:buNone/>
            </a:pPr>
            <a:r>
              <a:rPr lang="en-US" altLang="fr-FR"/>
              <a:t>	Data taking rate ~ 10Hz (incl. processing)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52" y="1810858"/>
            <a:ext cx="2276708" cy="1515434"/>
          </a:xfrm>
          <a:prstGeom prst="rect">
            <a:avLst/>
          </a:prstGeom>
        </p:spPr>
      </p:pic>
    </p:spTree>
  </p:cSld>
  <p:clrMapOvr>
    <a:masterClrMapping/>
  </p:clrMapOvr>
  <p:transition advTm="146690"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9" name="Object 18"/>
          <p:cNvGraphicFramePr>
            <a:graphicFrameLocks noGrp="1" noChangeAspect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273594097"/>
              </p:ext>
            </p:extLst>
          </p:nvPr>
        </p:nvGraphicFramePr>
        <p:xfrm>
          <a:off x="2770981" y="2307432"/>
          <a:ext cx="295275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6" name="Equation" r:id="rId3" imgW="1854200" imgH="482600" progId="Equation.3">
                  <p:embed/>
                </p:oleObj>
              </mc:Choice>
              <mc:Fallback>
                <p:oleObj name="Equation" r:id="rId3" imgW="1854200" imgH="482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0981" y="2307432"/>
                        <a:ext cx="2952750" cy="768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40" name="Picture 3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30" b="12607"/>
          <a:stretch>
            <a:fillRect/>
          </a:stretch>
        </p:blipFill>
        <p:spPr bwMode="auto">
          <a:xfrm>
            <a:off x="827088" y="2636838"/>
            <a:ext cx="1431925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1023938" y="280988"/>
            <a:ext cx="3371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z="1800" smtClean="0">
                <a:solidFill>
                  <a:srgbClr val="333399"/>
                </a:solidFill>
              </a:rPr>
              <a:t>Energy resolution – Fano factor</a:t>
            </a:r>
          </a:p>
        </p:txBody>
      </p:sp>
      <p:sp>
        <p:nvSpPr>
          <p:cNvPr id="14342" name="Line 13"/>
          <p:cNvSpPr>
            <a:spLocks noChangeShapeType="1"/>
          </p:cNvSpPr>
          <p:nvPr/>
        </p:nvSpPr>
        <p:spPr bwMode="auto">
          <a:xfrm>
            <a:off x="828675" y="3213100"/>
            <a:ext cx="12954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4343" name="Text Box 14"/>
          <p:cNvSpPr txBox="1">
            <a:spLocks noChangeArrowheads="1"/>
          </p:cNvSpPr>
          <p:nvPr/>
        </p:nvSpPr>
        <p:spPr bwMode="auto">
          <a:xfrm>
            <a:off x="323850" y="1125538"/>
            <a:ext cx="8712200" cy="633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Case 2: Particle </a:t>
            </a:r>
            <a:r>
              <a:rPr lang="en-GB" altLang="fr-FR" u="sng" smtClean="0">
                <a:solidFill>
                  <a:srgbClr val="333399"/>
                </a:solidFill>
              </a:rPr>
              <a:t>stops</a:t>
            </a:r>
            <a:r>
              <a:rPr lang="en-GB" altLang="fr-FR" smtClean="0">
                <a:solidFill>
                  <a:srgbClr val="333399"/>
                </a:solidFill>
              </a:rPr>
              <a:t> in the detector, or (x-ray) photon is </a:t>
            </a:r>
            <a:r>
              <a:rPr lang="en-GB" altLang="fr-FR" u="sng" smtClean="0">
                <a:solidFill>
                  <a:srgbClr val="333399"/>
                </a:solidFill>
              </a:rPr>
              <a:t>fully absorbed</a:t>
            </a:r>
            <a:r>
              <a:rPr lang="en-GB" altLang="fr-FR" smtClean="0">
                <a:solidFill>
                  <a:srgbClr val="333399"/>
                </a:solidFill>
              </a:rPr>
              <a:t> </a:t>
            </a:r>
          </a:p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  <a:sym typeface="Wingdings" panose="05000000000000000000" pitchFamily="2" charset="2"/>
              </a:rPr>
              <a:t>		 the energy deposition in the detector is fixed (but may vary from event to event).</a:t>
            </a:r>
            <a:endParaRPr lang="en-GB" altLang="fr-FR" smtClean="0">
              <a:solidFill>
                <a:srgbClr val="333399"/>
              </a:solidFill>
            </a:endParaRPr>
          </a:p>
        </p:txBody>
      </p:sp>
      <p:sp>
        <p:nvSpPr>
          <p:cNvPr id="14344" name="Oval 15"/>
          <p:cNvSpPr>
            <a:spLocks noChangeArrowheads="1"/>
          </p:cNvSpPr>
          <p:nvPr/>
        </p:nvSpPr>
        <p:spPr bwMode="auto">
          <a:xfrm>
            <a:off x="2124075" y="2781300"/>
            <a:ext cx="71438" cy="71438"/>
          </a:xfrm>
          <a:prstGeom prst="ellipse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4345" name="AutoShape 16"/>
          <p:cNvSpPr>
            <a:spLocks noChangeArrowheads="1"/>
          </p:cNvSpPr>
          <p:nvPr/>
        </p:nvSpPr>
        <p:spPr bwMode="auto">
          <a:xfrm>
            <a:off x="1403350" y="1844675"/>
            <a:ext cx="1150938" cy="2160588"/>
          </a:xfrm>
          <a:prstGeom prst="cube">
            <a:avLst>
              <a:gd name="adj" fmla="val 69519"/>
            </a:avLst>
          </a:prstGeom>
          <a:solidFill>
            <a:srgbClr val="FFFFCC">
              <a:alpha val="4901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4346" name="Text Box 19"/>
          <p:cNvSpPr txBox="1">
            <a:spLocks noChangeArrowheads="1"/>
          </p:cNvSpPr>
          <p:nvPr/>
        </p:nvSpPr>
        <p:spPr bwMode="auto">
          <a:xfrm>
            <a:off x="539750" y="2278063"/>
            <a:ext cx="365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r>
              <a:rPr lang="en-GB" altLang="fr-FR" i="1" baseline="-25000" smtClean="0">
                <a:solidFill>
                  <a:srgbClr val="000000"/>
                </a:solidFill>
                <a:latin typeface="Symbol" panose="05050102010706020507" pitchFamily="18" charset="2"/>
              </a:rPr>
              <a:t>g</a:t>
            </a:r>
          </a:p>
        </p:txBody>
      </p:sp>
      <p:sp>
        <p:nvSpPr>
          <p:cNvPr id="14347" name="Text Box 20"/>
          <p:cNvSpPr txBox="1">
            <a:spLocks noChangeArrowheads="1"/>
          </p:cNvSpPr>
          <p:nvPr/>
        </p:nvSpPr>
        <p:spPr bwMode="auto">
          <a:xfrm>
            <a:off x="539750" y="3163888"/>
            <a:ext cx="377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E</a:t>
            </a:r>
            <a:r>
              <a:rPr lang="en-GB" altLang="fr-FR" i="1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p</a:t>
            </a:r>
          </a:p>
        </p:txBody>
      </p:sp>
      <p:sp>
        <p:nvSpPr>
          <p:cNvPr id="14348" name="Text Box 21"/>
          <p:cNvSpPr txBox="1">
            <a:spLocks noChangeArrowheads="1"/>
          </p:cNvSpPr>
          <p:nvPr/>
        </p:nvSpPr>
        <p:spPr bwMode="auto">
          <a:xfrm>
            <a:off x="5940425" y="2492375"/>
            <a:ext cx="15636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F </a:t>
            </a:r>
            <a:r>
              <a:rPr lang="en-GB" altLang="fr-FR" smtClean="0">
                <a:solidFill>
                  <a:srgbClr val="333399"/>
                </a:solidFill>
              </a:rPr>
              <a:t>= Fano factor</a:t>
            </a:r>
          </a:p>
        </p:txBody>
      </p:sp>
      <p:sp>
        <p:nvSpPr>
          <p:cNvPr id="14349" name="Text Box 22"/>
          <p:cNvSpPr txBox="1">
            <a:spLocks noChangeArrowheads="1"/>
          </p:cNvSpPr>
          <p:nvPr/>
        </p:nvSpPr>
        <p:spPr bwMode="auto">
          <a:xfrm>
            <a:off x="468313" y="4581525"/>
            <a:ext cx="7991475" cy="194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The fluctuation in the number of produced charge carriers 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n</a:t>
            </a:r>
            <a:r>
              <a:rPr lang="en-GB" altLang="fr-FR" i="1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c</a:t>
            </a:r>
            <a:r>
              <a:rPr lang="en-GB" altLang="fr-FR" smtClean="0">
                <a:solidFill>
                  <a:srgbClr val="333399"/>
                </a:solidFill>
              </a:rPr>
              <a:t> is constrained by </a:t>
            </a:r>
            <a:r>
              <a:rPr lang="en-GB" altLang="fr-FR" u="sng" smtClean="0">
                <a:solidFill>
                  <a:srgbClr val="333399"/>
                </a:solidFill>
              </a:rPr>
              <a:t>energy conservation</a:t>
            </a:r>
            <a:r>
              <a:rPr lang="en-GB" altLang="fr-FR" smtClean="0">
                <a:solidFill>
                  <a:srgbClr val="333399"/>
                </a:solidFill>
              </a:rPr>
              <a:t>. The discrete steps are no longer fully independent. Their fluctuation can be smaller than the Poisson limit, i.e. 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en-GB" altLang="fr-FR" smtClean="0">
                <a:solidFill>
                  <a:srgbClr val="000000"/>
                </a:solidFill>
                <a:latin typeface="Times New Roman" panose="02020603050405020304" pitchFamily="18" charset="0"/>
              </a:rPr>
              <a:t> &lt; 1</a:t>
            </a:r>
            <a:r>
              <a:rPr lang="en-GB" altLang="fr-FR" smtClean="0">
                <a:solidFill>
                  <a:srgbClr val="333399"/>
                </a:solidFill>
              </a:rPr>
              <a:t>. </a:t>
            </a:r>
          </a:p>
          <a:p>
            <a:pPr algn="l">
              <a:buFontTx/>
              <a:buNone/>
            </a:pPr>
            <a:endParaRPr lang="en-GB" altLang="fr-FR" sz="700" i="1" smtClean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en-GB" altLang="fr-FR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Si</a:t>
            </a:r>
            <a:r>
              <a:rPr lang="en-GB" altLang="fr-FR" smtClean="0">
                <a:solidFill>
                  <a:srgbClr val="000000"/>
                </a:solidFill>
                <a:latin typeface="Times New Roman" panose="02020603050405020304" pitchFamily="18" charset="0"/>
              </a:rPr>
              <a:t> = 0.12, </a:t>
            </a:r>
          </a:p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F</a:t>
            </a:r>
            <a:r>
              <a:rPr lang="en-GB" altLang="fr-FR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diamond</a:t>
            </a:r>
            <a:r>
              <a:rPr lang="en-GB" altLang="fr-FR" smtClean="0">
                <a:solidFill>
                  <a:srgbClr val="000000"/>
                </a:solidFill>
                <a:latin typeface="Times New Roman" panose="02020603050405020304" pitchFamily="18" charset="0"/>
              </a:rPr>
              <a:t> = 0.08.</a:t>
            </a:r>
          </a:p>
          <a:p>
            <a:pPr algn="l">
              <a:buFontTx/>
              <a:buNone/>
            </a:pPr>
            <a:r>
              <a:rPr lang="en-GB" altLang="fr-FR" sz="600" smtClean="0">
                <a:solidFill>
                  <a:srgbClr val="333399"/>
                </a:solidFill>
              </a:rPr>
              <a:t> </a:t>
            </a:r>
          </a:p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The detector resolution is (can be?) improved by a factor </a:t>
            </a:r>
            <a:endParaRPr lang="en-GB" altLang="fr-FR" smtClean="0">
              <a:solidFill>
                <a:srgbClr val="333399"/>
              </a:solidFill>
              <a:cs typeface="Times New Roman" panose="02020603050405020304" pitchFamily="18" charset="0"/>
            </a:endParaRPr>
          </a:p>
        </p:txBody>
      </p:sp>
      <p:sp>
        <p:nvSpPr>
          <p:cNvPr id="14350" name="Text Box 26"/>
          <p:cNvSpPr txBox="1">
            <a:spLocks noChangeArrowheads="1"/>
          </p:cNvSpPr>
          <p:nvPr/>
        </p:nvSpPr>
        <p:spPr bwMode="auto">
          <a:xfrm>
            <a:off x="539750" y="4000500"/>
            <a:ext cx="65960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z="1200" smtClean="0">
                <a:solidFill>
                  <a:srgbClr val="333399"/>
                </a:solidFill>
              </a:rPr>
              <a:t>For a formal derivation: See e.g. book by C. Grupen, pages 15-18.</a:t>
            </a:r>
          </a:p>
          <a:p>
            <a:pPr algn="l">
              <a:buFontTx/>
              <a:buNone/>
            </a:pPr>
            <a:r>
              <a:rPr lang="en-GB" altLang="fr-FR" sz="1200" smtClean="0">
                <a:solidFill>
                  <a:srgbClr val="333399"/>
                </a:solidFill>
              </a:rPr>
              <a:t>For a physics motivated derivation: See e.g. H. Spieler, Heidelberg Lecture notes, ch. II, p25…</a:t>
            </a:r>
          </a:p>
        </p:txBody>
      </p:sp>
      <p:pic>
        <p:nvPicPr>
          <p:cNvPr id="14351" name="Picture 28" descr="UFano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2347913"/>
            <a:ext cx="12430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52" name="Text Box 34"/>
          <p:cNvSpPr txBox="1">
            <a:spLocks noChangeArrowheads="1"/>
          </p:cNvSpPr>
          <p:nvPr/>
        </p:nvSpPr>
        <p:spPr bwMode="auto">
          <a:xfrm>
            <a:off x="7615238" y="4162425"/>
            <a:ext cx="1095375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z="1200" smtClean="0">
                <a:solidFill>
                  <a:srgbClr val="000000"/>
                </a:solidFill>
              </a:rPr>
              <a:t>(1912 - 2001)</a:t>
            </a:r>
          </a:p>
        </p:txBody>
      </p:sp>
      <p:graphicFrame>
        <p:nvGraphicFramePr>
          <p:cNvPr id="14353" name="Object 36"/>
          <p:cNvGraphicFramePr>
            <a:graphicFrameLocks noChangeAspect="1"/>
          </p:cNvGraphicFramePr>
          <p:nvPr/>
        </p:nvGraphicFramePr>
        <p:xfrm>
          <a:off x="5795963" y="6165850"/>
          <a:ext cx="444500" cy="344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27" name="Equation" r:id="rId8" imgW="279279" imgH="215806" progId="Equation.3">
                  <p:embed/>
                </p:oleObj>
              </mc:Choice>
              <mc:Fallback>
                <p:oleObj name="Equation" r:id="rId8" imgW="279279" imgH="21580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6165850"/>
                        <a:ext cx="444500" cy="344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4" name="Rectangle 37"/>
          <p:cNvSpPr>
            <a:spLocks noChangeArrowheads="1"/>
          </p:cNvSpPr>
          <p:nvPr/>
        </p:nvSpPr>
        <p:spPr bwMode="auto">
          <a:xfrm>
            <a:off x="5867400" y="3198813"/>
            <a:ext cx="14398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 eaLnBrk="0" hangingPunct="0">
              <a:lnSpc>
                <a:spcPct val="160000"/>
              </a:lnSpc>
              <a:buFontTx/>
              <a:buNone/>
            </a:pPr>
            <a:r>
              <a:rPr lang="en-US" altLang="fr-FR" sz="1000" smtClean="0">
                <a:solidFill>
                  <a:srgbClr val="000000"/>
                </a:solidFill>
              </a:rPr>
              <a:t>Ugo Fano, </a:t>
            </a:r>
          </a:p>
          <a:p>
            <a:pPr algn="l" eaLnBrk="0" hangingPunct="0">
              <a:lnSpc>
                <a:spcPct val="90000"/>
              </a:lnSpc>
              <a:buFontTx/>
              <a:buNone/>
            </a:pPr>
            <a:r>
              <a:rPr lang="en-US" altLang="fr-FR" sz="1000" smtClean="0">
                <a:solidFill>
                  <a:srgbClr val="000000"/>
                </a:solidFill>
              </a:rPr>
              <a:t>Phys. Rev. 72 (1947), </a:t>
            </a:r>
          </a:p>
          <a:p>
            <a:pPr algn="l" eaLnBrk="0" hangingPunct="0">
              <a:lnSpc>
                <a:spcPct val="40000"/>
              </a:lnSpc>
              <a:buFontTx/>
              <a:buNone/>
            </a:pPr>
            <a:r>
              <a:rPr lang="en-US" altLang="fr-FR" sz="1000" smtClean="0">
                <a:solidFill>
                  <a:srgbClr val="000000"/>
                </a:solidFill>
              </a:rPr>
              <a:t>26–29</a:t>
            </a:r>
            <a:r>
              <a:rPr lang="en-US" altLang="fr-FR" sz="2000" smtClean="0">
                <a:solidFill>
                  <a:srgbClr val="333399"/>
                </a:solidFill>
              </a:rPr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933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7"/>
          <p:cNvSpPr>
            <a:spLocks noChangeArrowheads="1"/>
          </p:cNvSpPr>
          <p:nvPr/>
        </p:nvSpPr>
        <p:spPr bwMode="auto">
          <a:xfrm>
            <a:off x="1331913" y="1557338"/>
            <a:ext cx="360362" cy="1800225"/>
          </a:xfrm>
          <a:prstGeom prst="cube">
            <a:avLst>
              <a:gd name="adj" fmla="val 5879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63" name="AutoShape 9"/>
          <p:cNvSpPr>
            <a:spLocks noChangeArrowheads="1"/>
          </p:cNvSpPr>
          <p:nvPr/>
        </p:nvSpPr>
        <p:spPr bwMode="auto">
          <a:xfrm>
            <a:off x="1100138" y="1784350"/>
            <a:ext cx="360362" cy="1800225"/>
          </a:xfrm>
          <a:prstGeom prst="cube">
            <a:avLst>
              <a:gd name="adj" fmla="val 5879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71550" y="236538"/>
            <a:ext cx="285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z="1800" smtClean="0">
                <a:solidFill>
                  <a:srgbClr val="333399"/>
                </a:solidFill>
              </a:rPr>
              <a:t>Detector spatial resolution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68313" y="981075"/>
            <a:ext cx="3460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z="1800" smtClean="0">
                <a:solidFill>
                  <a:srgbClr val="333399"/>
                </a:solidFill>
              </a:rPr>
              <a:t>Resolution of a discrete detector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862013" y="2016125"/>
            <a:ext cx="360362" cy="1800225"/>
          </a:xfrm>
          <a:prstGeom prst="cube">
            <a:avLst>
              <a:gd name="adj" fmla="val 5879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67" name="AutoShape 8"/>
          <p:cNvSpPr>
            <a:spLocks noChangeArrowheads="1"/>
          </p:cNvSpPr>
          <p:nvPr/>
        </p:nvSpPr>
        <p:spPr bwMode="auto">
          <a:xfrm>
            <a:off x="612775" y="2254250"/>
            <a:ext cx="360363" cy="1800225"/>
          </a:xfrm>
          <a:prstGeom prst="cube">
            <a:avLst>
              <a:gd name="adj" fmla="val 5879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68" name="Line 10"/>
          <p:cNvSpPr>
            <a:spLocks noChangeShapeType="1"/>
          </p:cNvSpPr>
          <p:nvPr/>
        </p:nvSpPr>
        <p:spPr bwMode="auto">
          <a:xfrm flipV="1">
            <a:off x="828675" y="2903538"/>
            <a:ext cx="1295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2124075" y="2759075"/>
            <a:ext cx="285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x</a:t>
            </a:r>
          </a:p>
        </p:txBody>
      </p:sp>
      <p:sp>
        <p:nvSpPr>
          <p:cNvPr id="15370" name="Line 12"/>
          <p:cNvSpPr>
            <a:spLocks noChangeShapeType="1"/>
          </p:cNvSpPr>
          <p:nvPr/>
        </p:nvSpPr>
        <p:spPr bwMode="auto">
          <a:xfrm>
            <a:off x="995363" y="39322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1" name="Line 13"/>
          <p:cNvSpPr>
            <a:spLocks noChangeShapeType="1"/>
          </p:cNvSpPr>
          <p:nvPr/>
        </p:nvSpPr>
        <p:spPr bwMode="auto">
          <a:xfrm>
            <a:off x="1238250" y="37052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2" name="Line 14"/>
          <p:cNvSpPr>
            <a:spLocks noChangeShapeType="1"/>
          </p:cNvSpPr>
          <p:nvPr/>
        </p:nvSpPr>
        <p:spPr bwMode="auto">
          <a:xfrm>
            <a:off x="1476375" y="3429000"/>
            <a:ext cx="0" cy="193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3" name="Line 15"/>
          <p:cNvSpPr>
            <a:spLocks noChangeShapeType="1"/>
          </p:cNvSpPr>
          <p:nvPr/>
        </p:nvSpPr>
        <p:spPr bwMode="auto">
          <a:xfrm>
            <a:off x="1703388" y="3213100"/>
            <a:ext cx="0" cy="265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4" name="Text Box 16"/>
          <p:cNvSpPr txBox="1">
            <a:spLocks noChangeArrowheads="1"/>
          </p:cNvSpPr>
          <p:nvPr/>
        </p:nvSpPr>
        <p:spPr bwMode="auto">
          <a:xfrm>
            <a:off x="1116013" y="4127500"/>
            <a:ext cx="4000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w</a:t>
            </a:r>
            <a:r>
              <a:rPr lang="en-GB" altLang="fr-FR" baseline="-25000" smtClean="0">
                <a:solidFill>
                  <a:srgbClr val="333399"/>
                </a:solidFill>
              </a:rPr>
              <a:t>x</a:t>
            </a:r>
          </a:p>
        </p:txBody>
      </p:sp>
      <p:sp>
        <p:nvSpPr>
          <p:cNvPr id="15375" name="Line 17"/>
          <p:cNvSpPr>
            <a:spLocks noChangeShapeType="1"/>
          </p:cNvSpPr>
          <p:nvPr/>
        </p:nvSpPr>
        <p:spPr bwMode="auto">
          <a:xfrm flipV="1">
            <a:off x="1044575" y="3983038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6" name="Line 18"/>
          <p:cNvSpPr>
            <a:spLocks noChangeShapeType="1"/>
          </p:cNvSpPr>
          <p:nvPr/>
        </p:nvSpPr>
        <p:spPr bwMode="auto">
          <a:xfrm flipH="1" flipV="1">
            <a:off x="1260475" y="2614613"/>
            <a:ext cx="2305050" cy="1587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7" name="Line 20"/>
          <p:cNvSpPr>
            <a:spLocks noChangeShapeType="1"/>
          </p:cNvSpPr>
          <p:nvPr/>
        </p:nvSpPr>
        <p:spPr bwMode="auto">
          <a:xfrm flipH="1" flipV="1">
            <a:off x="1404938" y="2470150"/>
            <a:ext cx="2305050" cy="158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8" name="Line 21"/>
          <p:cNvSpPr>
            <a:spLocks noChangeShapeType="1"/>
          </p:cNvSpPr>
          <p:nvPr/>
        </p:nvSpPr>
        <p:spPr bwMode="auto">
          <a:xfrm flipH="1" flipV="1">
            <a:off x="1343025" y="2790825"/>
            <a:ext cx="2305050" cy="158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9" name="Line 22"/>
          <p:cNvSpPr>
            <a:spLocks noChangeShapeType="1"/>
          </p:cNvSpPr>
          <p:nvPr/>
        </p:nvSpPr>
        <p:spPr bwMode="auto">
          <a:xfrm flipH="1" flipV="1">
            <a:off x="1331913" y="2327275"/>
            <a:ext cx="2305050" cy="158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80" name="Text Box 23"/>
          <p:cNvSpPr txBox="1">
            <a:spLocks noChangeArrowheads="1"/>
          </p:cNvSpPr>
          <p:nvPr/>
        </p:nvSpPr>
        <p:spPr bwMode="auto">
          <a:xfrm>
            <a:off x="468313" y="4437063"/>
            <a:ext cx="3979862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Assume a detector consisting of strips of width 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w</a:t>
            </a:r>
            <a:r>
              <a:rPr lang="en-GB" altLang="fr-FR" i="1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GB" altLang="fr-FR" smtClean="0">
                <a:solidFill>
                  <a:srgbClr val="333399"/>
                </a:solidFill>
              </a:rPr>
              <a:t>, exposed to a beam of particles. The detector produces a (binary) signal if one of the strips was hit.</a:t>
            </a:r>
          </a:p>
          <a:p>
            <a:pPr algn="l">
              <a:buFontTx/>
              <a:buNone/>
            </a:pPr>
            <a:endParaRPr lang="en-GB" altLang="fr-FR" smtClean="0">
              <a:solidFill>
                <a:srgbClr val="333399"/>
              </a:solidFill>
            </a:endParaRPr>
          </a:p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What is its resolution </a:t>
            </a:r>
            <a:r>
              <a:rPr lang="en-GB" altLang="fr-FR" smtClean="0">
                <a:solidFill>
                  <a:srgbClr val="333399"/>
                </a:solidFill>
                <a:latin typeface="Symbol" panose="05050102010706020507" pitchFamily="18" charset="2"/>
              </a:rPr>
              <a:t>s</a:t>
            </a:r>
            <a:r>
              <a:rPr lang="en-GB" altLang="fr-FR" i="1" baseline="-25000" smtClean="0">
                <a:solidFill>
                  <a:srgbClr val="333399"/>
                </a:solidFill>
                <a:latin typeface="Times New Roman" panose="02020603050405020304" pitchFamily="18" charset="0"/>
              </a:rPr>
              <a:t>x</a:t>
            </a:r>
            <a:r>
              <a:rPr lang="en-GB" altLang="fr-FR" smtClean="0">
                <a:solidFill>
                  <a:srgbClr val="333399"/>
                </a:solidFill>
              </a:rPr>
              <a:t> for the measurement of the x-coordinate? </a:t>
            </a:r>
          </a:p>
        </p:txBody>
      </p:sp>
      <p:sp>
        <p:nvSpPr>
          <p:cNvPr id="15381" name="Rectangle 25"/>
          <p:cNvSpPr>
            <a:spLocks noChangeArrowheads="1"/>
          </p:cNvSpPr>
          <p:nvPr/>
        </p:nvSpPr>
        <p:spPr bwMode="auto">
          <a:xfrm>
            <a:off x="5867400" y="1196975"/>
            <a:ext cx="576263" cy="1943100"/>
          </a:xfrm>
          <a:prstGeom prst="rect">
            <a:avLst/>
          </a:prstGeom>
          <a:solidFill>
            <a:srgbClr val="CC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82" name="Line 26"/>
          <p:cNvSpPr>
            <a:spLocks noChangeShapeType="1"/>
          </p:cNvSpPr>
          <p:nvPr/>
        </p:nvSpPr>
        <p:spPr bwMode="auto">
          <a:xfrm>
            <a:off x="5580063" y="3355975"/>
            <a:ext cx="122555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83" name="Line 28"/>
          <p:cNvSpPr>
            <a:spLocks noChangeShapeType="1"/>
          </p:cNvSpPr>
          <p:nvPr/>
        </p:nvSpPr>
        <p:spPr bwMode="auto">
          <a:xfrm>
            <a:off x="5867400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84" name="Line 29"/>
          <p:cNvSpPr>
            <a:spLocks noChangeShapeType="1"/>
          </p:cNvSpPr>
          <p:nvPr/>
        </p:nvSpPr>
        <p:spPr bwMode="auto">
          <a:xfrm>
            <a:off x="6443663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85" name="Line 30"/>
          <p:cNvSpPr>
            <a:spLocks noChangeShapeType="1"/>
          </p:cNvSpPr>
          <p:nvPr/>
        </p:nvSpPr>
        <p:spPr bwMode="auto">
          <a:xfrm>
            <a:off x="6156325" y="1196975"/>
            <a:ext cx="0" cy="2160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86" name="Text Box 31"/>
          <p:cNvSpPr txBox="1">
            <a:spLocks noChangeArrowheads="1"/>
          </p:cNvSpPr>
          <p:nvPr/>
        </p:nvSpPr>
        <p:spPr bwMode="auto">
          <a:xfrm>
            <a:off x="6011863" y="3644900"/>
            <a:ext cx="4000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w</a:t>
            </a:r>
            <a:r>
              <a:rPr lang="en-GB" altLang="fr-FR" baseline="-25000" smtClean="0">
                <a:solidFill>
                  <a:srgbClr val="333399"/>
                </a:solidFill>
              </a:rPr>
              <a:t>x</a:t>
            </a:r>
          </a:p>
        </p:txBody>
      </p:sp>
      <p:sp>
        <p:nvSpPr>
          <p:cNvPr id="15387" name="Line 32"/>
          <p:cNvSpPr>
            <a:spLocks noChangeShapeType="1"/>
          </p:cNvSpPr>
          <p:nvPr/>
        </p:nvSpPr>
        <p:spPr bwMode="auto">
          <a:xfrm>
            <a:off x="5867400" y="371633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88" name="Oval 33"/>
          <p:cNvSpPr>
            <a:spLocks noChangeArrowheads="1"/>
          </p:cNvSpPr>
          <p:nvPr/>
        </p:nvSpPr>
        <p:spPr bwMode="auto">
          <a:xfrm>
            <a:off x="5940425" y="2132013"/>
            <a:ext cx="71438" cy="73025"/>
          </a:xfrm>
          <a:prstGeom prst="ellipse">
            <a:avLst/>
          </a:prstGeom>
          <a:solidFill>
            <a:srgbClr val="FF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89" name="Oval 34"/>
          <p:cNvSpPr>
            <a:spLocks noChangeArrowheads="1"/>
          </p:cNvSpPr>
          <p:nvPr/>
        </p:nvSpPr>
        <p:spPr bwMode="auto">
          <a:xfrm>
            <a:off x="6156325" y="2276475"/>
            <a:ext cx="71438" cy="73025"/>
          </a:xfrm>
          <a:prstGeom prst="ellipse">
            <a:avLst/>
          </a:prstGeom>
          <a:solidFill>
            <a:srgbClr val="FF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90" name="Oval 35"/>
          <p:cNvSpPr>
            <a:spLocks noChangeArrowheads="1"/>
          </p:cNvSpPr>
          <p:nvPr/>
        </p:nvSpPr>
        <p:spPr bwMode="auto">
          <a:xfrm>
            <a:off x="6300788" y="2132013"/>
            <a:ext cx="71437" cy="73025"/>
          </a:xfrm>
          <a:prstGeom prst="ellipse">
            <a:avLst/>
          </a:prstGeom>
          <a:solidFill>
            <a:srgbClr val="FF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91" name="Oval 36"/>
          <p:cNvSpPr>
            <a:spLocks noChangeArrowheads="1"/>
          </p:cNvSpPr>
          <p:nvPr/>
        </p:nvSpPr>
        <p:spPr bwMode="auto">
          <a:xfrm>
            <a:off x="6013450" y="2060575"/>
            <a:ext cx="71438" cy="73025"/>
          </a:xfrm>
          <a:prstGeom prst="ellipse">
            <a:avLst/>
          </a:prstGeom>
          <a:solidFill>
            <a:srgbClr val="FF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92" name="Oval 37"/>
          <p:cNvSpPr>
            <a:spLocks noChangeArrowheads="1"/>
          </p:cNvSpPr>
          <p:nvPr/>
        </p:nvSpPr>
        <p:spPr bwMode="auto">
          <a:xfrm>
            <a:off x="6011863" y="2419350"/>
            <a:ext cx="71437" cy="73025"/>
          </a:xfrm>
          <a:prstGeom prst="ellipse">
            <a:avLst/>
          </a:prstGeom>
          <a:solidFill>
            <a:srgbClr val="FF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93" name="Oval 38"/>
          <p:cNvSpPr>
            <a:spLocks noChangeArrowheads="1"/>
          </p:cNvSpPr>
          <p:nvPr/>
        </p:nvSpPr>
        <p:spPr bwMode="auto">
          <a:xfrm>
            <a:off x="6372225" y="2419350"/>
            <a:ext cx="71438" cy="73025"/>
          </a:xfrm>
          <a:prstGeom prst="ellipse">
            <a:avLst/>
          </a:prstGeom>
          <a:solidFill>
            <a:srgbClr val="FF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94" name="Oval 39"/>
          <p:cNvSpPr>
            <a:spLocks noChangeArrowheads="1"/>
          </p:cNvSpPr>
          <p:nvPr/>
        </p:nvSpPr>
        <p:spPr bwMode="auto">
          <a:xfrm>
            <a:off x="6013450" y="2635250"/>
            <a:ext cx="71438" cy="73025"/>
          </a:xfrm>
          <a:prstGeom prst="ellipse">
            <a:avLst/>
          </a:prstGeom>
          <a:solidFill>
            <a:srgbClr val="FF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95" name="Oval 40"/>
          <p:cNvSpPr>
            <a:spLocks noChangeArrowheads="1"/>
          </p:cNvSpPr>
          <p:nvPr/>
        </p:nvSpPr>
        <p:spPr bwMode="auto">
          <a:xfrm>
            <a:off x="6229350" y="2419350"/>
            <a:ext cx="71438" cy="73025"/>
          </a:xfrm>
          <a:prstGeom prst="ellipse">
            <a:avLst/>
          </a:prstGeom>
          <a:solidFill>
            <a:srgbClr val="FF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96" name="Oval 41"/>
          <p:cNvSpPr>
            <a:spLocks noChangeArrowheads="1"/>
          </p:cNvSpPr>
          <p:nvPr/>
        </p:nvSpPr>
        <p:spPr bwMode="auto">
          <a:xfrm>
            <a:off x="6156325" y="2708275"/>
            <a:ext cx="71438" cy="73025"/>
          </a:xfrm>
          <a:prstGeom prst="ellipse">
            <a:avLst/>
          </a:prstGeom>
          <a:solidFill>
            <a:srgbClr val="FF0066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97" name="Text Box 42"/>
          <p:cNvSpPr txBox="1">
            <a:spLocks noChangeArrowheads="1"/>
          </p:cNvSpPr>
          <p:nvPr/>
        </p:nvSpPr>
        <p:spPr bwMode="auto">
          <a:xfrm>
            <a:off x="6659563" y="3355975"/>
            <a:ext cx="285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x</a:t>
            </a:r>
          </a:p>
        </p:txBody>
      </p:sp>
      <p:sp>
        <p:nvSpPr>
          <p:cNvPr id="15398" name="Text Box 43"/>
          <p:cNvSpPr txBox="1">
            <a:spLocks noChangeArrowheads="1"/>
          </p:cNvSpPr>
          <p:nvPr/>
        </p:nvSpPr>
        <p:spPr bwMode="auto">
          <a:xfrm>
            <a:off x="6011863" y="3355975"/>
            <a:ext cx="2968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0</a:t>
            </a:r>
          </a:p>
        </p:txBody>
      </p:sp>
      <p:sp>
        <p:nvSpPr>
          <p:cNvPr id="15399" name="Text Box 44"/>
          <p:cNvSpPr txBox="1">
            <a:spLocks noChangeArrowheads="1"/>
          </p:cNvSpPr>
          <p:nvPr/>
        </p:nvSpPr>
        <p:spPr bwMode="auto">
          <a:xfrm>
            <a:off x="5292725" y="4005263"/>
            <a:ext cx="3116263" cy="1363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Consider one strip only (for simplicity at 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x = x</a:t>
            </a:r>
            <a:r>
              <a:rPr lang="en-GB" altLang="fr-FR" i="1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d 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= </a:t>
            </a:r>
            <a:r>
              <a:rPr lang="en-GB" altLang="fr-FR" smtClean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en-GB" altLang="fr-FR" smtClean="0">
                <a:solidFill>
                  <a:srgbClr val="333399"/>
                </a:solidFill>
              </a:rPr>
              <a:t>):</a:t>
            </a:r>
          </a:p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For every recorded hit, we know that the strip at 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x =</a:t>
            </a:r>
            <a:r>
              <a:rPr lang="en-GB" altLang="fr-FR" smtClean="0">
                <a:solidFill>
                  <a:srgbClr val="000000"/>
                </a:solidFill>
              </a:rPr>
              <a:t> </a:t>
            </a:r>
            <a:r>
              <a:rPr lang="en-GB" altLang="fr-FR" smtClean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en-GB" altLang="fr-FR" smtClean="0">
                <a:solidFill>
                  <a:srgbClr val="333399"/>
                </a:solidFill>
              </a:rPr>
              <a:t> was hit, i.e. the particle was in the interval</a:t>
            </a:r>
          </a:p>
        </p:txBody>
      </p:sp>
      <p:graphicFrame>
        <p:nvGraphicFramePr>
          <p:cNvPr id="15400" name="Object 45"/>
          <p:cNvGraphicFramePr>
            <a:graphicFrameLocks noChangeAspect="1"/>
          </p:cNvGraphicFramePr>
          <p:nvPr/>
        </p:nvGraphicFramePr>
        <p:xfrm>
          <a:off x="5940425" y="5445125"/>
          <a:ext cx="1279525" cy="54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0" name="Equation" r:id="rId3" imgW="914400" imgH="393700" progId="Equation.3">
                  <p:embed/>
                </p:oleObj>
              </mc:Choice>
              <mc:Fallback>
                <p:oleObj name="Equation" r:id="rId3" imgW="9144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40425" y="5445125"/>
                        <a:ext cx="1279525" cy="54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01" name="Object 46"/>
          <p:cNvGraphicFramePr>
            <a:graphicFrameLocks noChangeAspect="1"/>
          </p:cNvGraphicFramePr>
          <p:nvPr/>
        </p:nvGraphicFramePr>
        <p:xfrm>
          <a:off x="5630863" y="6092825"/>
          <a:ext cx="2238375" cy="319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6351" name="Equation" r:id="rId5" imgW="1600200" imgH="228600" progId="Equation.3">
                  <p:embed/>
                </p:oleObj>
              </mc:Choice>
              <mc:Fallback>
                <p:oleObj name="Equation" r:id="rId5" imgW="1600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0863" y="6092825"/>
                        <a:ext cx="2238375" cy="319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5839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539750" y="1268413"/>
          <a:ext cx="621347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16" name="Equation" r:id="rId3" imgW="4445000" imgH="685800" progId="Equation.3">
                  <p:embed/>
                </p:oleObj>
              </mc:Choice>
              <mc:Fallback>
                <p:oleObj name="Equation" r:id="rId3" imgW="44450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268413"/>
                        <a:ext cx="6213475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87" name="Object 5"/>
          <p:cNvGraphicFramePr>
            <a:graphicFrameLocks noChangeAspect="1"/>
          </p:cNvGraphicFramePr>
          <p:nvPr/>
        </p:nvGraphicFramePr>
        <p:xfrm>
          <a:off x="539750" y="2205038"/>
          <a:ext cx="9048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17" name="Equation" r:id="rId5" imgW="647419" imgH="444307" progId="Equation.3">
                  <p:embed/>
                </p:oleObj>
              </mc:Choice>
              <mc:Fallback>
                <p:oleObj name="Equation" r:id="rId5" imgW="647419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205038"/>
                        <a:ext cx="90487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88" name="Text Box 6"/>
          <p:cNvSpPr txBox="1">
            <a:spLocks noChangeArrowheads="1"/>
          </p:cNvSpPr>
          <p:nvPr/>
        </p:nvSpPr>
        <p:spPr bwMode="auto">
          <a:xfrm>
            <a:off x="395288" y="3141663"/>
            <a:ext cx="80391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We have tacitly assumed that the particles are uniformly distributed over the strip width.</a:t>
            </a:r>
          </a:p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More generally, a distribution function </a:t>
            </a:r>
            <a:r>
              <a:rPr lang="en-GB" altLang="fr-FR" i="1" smtClean="0">
                <a:solidFill>
                  <a:srgbClr val="00000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D(x)</a:t>
            </a:r>
            <a:r>
              <a:rPr lang="en-GB" altLang="fr-FR" smtClean="0">
                <a:solidFill>
                  <a:srgbClr val="333399"/>
                </a:solidFill>
              </a:rPr>
              <a:t> needs to be taken into account </a:t>
            </a:r>
          </a:p>
        </p:txBody>
      </p:sp>
      <p:graphicFrame>
        <p:nvGraphicFramePr>
          <p:cNvPr id="16389" name="Object 7"/>
          <p:cNvGraphicFramePr>
            <a:graphicFrameLocks noChangeAspect="1"/>
          </p:cNvGraphicFramePr>
          <p:nvPr/>
        </p:nvGraphicFramePr>
        <p:xfrm>
          <a:off x="611188" y="4149725"/>
          <a:ext cx="2378075" cy="958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18" name="Equation" r:id="rId7" imgW="1701800" imgH="685800" progId="Equation.3">
                  <p:embed/>
                </p:oleObj>
              </mc:Choice>
              <mc:Fallback>
                <p:oleObj name="Equation" r:id="rId7" imgW="1701800" imgH="685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4149725"/>
                        <a:ext cx="2378075" cy="958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0" name="Line 8"/>
          <p:cNvSpPr>
            <a:spLocks noChangeShapeType="1"/>
          </p:cNvSpPr>
          <p:nvPr/>
        </p:nvSpPr>
        <p:spPr bwMode="auto">
          <a:xfrm>
            <a:off x="4067175" y="4892675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391" name="Line 10"/>
          <p:cNvSpPr>
            <a:spLocks noChangeShapeType="1"/>
          </p:cNvSpPr>
          <p:nvPr/>
        </p:nvSpPr>
        <p:spPr bwMode="auto">
          <a:xfrm flipV="1">
            <a:off x="4859338" y="4005263"/>
            <a:ext cx="0" cy="88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392" name="Text Box 11"/>
          <p:cNvSpPr txBox="1">
            <a:spLocks noChangeArrowheads="1"/>
          </p:cNvSpPr>
          <p:nvPr/>
        </p:nvSpPr>
        <p:spPr bwMode="auto">
          <a:xfrm>
            <a:off x="4356100" y="4005263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D(x)</a:t>
            </a:r>
          </a:p>
        </p:txBody>
      </p:sp>
      <p:sp>
        <p:nvSpPr>
          <p:cNvPr id="16393" name="Text Box 12"/>
          <p:cNvSpPr txBox="1">
            <a:spLocks noChangeArrowheads="1"/>
          </p:cNvSpPr>
          <p:nvPr/>
        </p:nvSpPr>
        <p:spPr bwMode="auto">
          <a:xfrm>
            <a:off x="5580063" y="4892675"/>
            <a:ext cx="2746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</a:p>
        </p:txBody>
      </p:sp>
      <p:sp>
        <p:nvSpPr>
          <p:cNvPr id="16394" name="Text Box 13"/>
          <p:cNvSpPr txBox="1">
            <a:spLocks noChangeArrowheads="1"/>
          </p:cNvSpPr>
          <p:nvPr/>
        </p:nvSpPr>
        <p:spPr bwMode="auto">
          <a:xfrm>
            <a:off x="4067175" y="4892675"/>
            <a:ext cx="6080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-w</a:t>
            </a:r>
            <a:r>
              <a:rPr lang="en-GB" altLang="fr-FR" i="1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/2</a:t>
            </a:r>
            <a:endParaRPr lang="en-GB" altLang="fr-FR" i="1" baseline="-250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5" name="Text Box 14"/>
          <p:cNvSpPr txBox="1">
            <a:spLocks noChangeArrowheads="1"/>
          </p:cNvSpPr>
          <p:nvPr/>
        </p:nvSpPr>
        <p:spPr bwMode="auto">
          <a:xfrm>
            <a:off x="5003800" y="4892675"/>
            <a:ext cx="539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w</a:t>
            </a:r>
            <a:r>
              <a:rPr lang="en-GB" altLang="fr-FR" i="1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/2</a:t>
            </a:r>
            <a:endParaRPr lang="en-GB" altLang="fr-FR" i="1" baseline="-250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396" name="Text Box 15"/>
          <p:cNvSpPr txBox="1">
            <a:spLocks noChangeArrowheads="1"/>
          </p:cNvSpPr>
          <p:nvPr/>
        </p:nvSpPr>
        <p:spPr bwMode="auto">
          <a:xfrm>
            <a:off x="4211638" y="4292600"/>
            <a:ext cx="285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6397" name="Line 16"/>
          <p:cNvSpPr>
            <a:spLocks noChangeShapeType="1"/>
          </p:cNvSpPr>
          <p:nvPr/>
        </p:nvSpPr>
        <p:spPr bwMode="auto">
          <a:xfrm>
            <a:off x="6169025" y="4892675"/>
            <a:ext cx="16573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398" name="Line 18"/>
          <p:cNvSpPr>
            <a:spLocks noChangeShapeType="1"/>
          </p:cNvSpPr>
          <p:nvPr/>
        </p:nvSpPr>
        <p:spPr bwMode="auto">
          <a:xfrm flipV="1">
            <a:off x="6945313" y="4005263"/>
            <a:ext cx="0" cy="88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399" name="Text Box 19"/>
          <p:cNvSpPr txBox="1">
            <a:spLocks noChangeArrowheads="1"/>
          </p:cNvSpPr>
          <p:nvPr/>
        </p:nvSpPr>
        <p:spPr bwMode="auto">
          <a:xfrm>
            <a:off x="6457950" y="4005263"/>
            <a:ext cx="5572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D(x)</a:t>
            </a:r>
          </a:p>
        </p:txBody>
      </p:sp>
      <p:sp>
        <p:nvSpPr>
          <p:cNvPr id="16400" name="Text Box 20"/>
          <p:cNvSpPr txBox="1">
            <a:spLocks noChangeArrowheads="1"/>
          </p:cNvSpPr>
          <p:nvPr/>
        </p:nvSpPr>
        <p:spPr bwMode="auto">
          <a:xfrm>
            <a:off x="7681913" y="4892675"/>
            <a:ext cx="27463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</a:p>
        </p:txBody>
      </p:sp>
      <p:sp>
        <p:nvSpPr>
          <p:cNvPr id="16401" name="Text Box 21"/>
          <p:cNvSpPr txBox="1">
            <a:spLocks noChangeArrowheads="1"/>
          </p:cNvSpPr>
          <p:nvPr/>
        </p:nvSpPr>
        <p:spPr bwMode="auto">
          <a:xfrm>
            <a:off x="6169025" y="4892675"/>
            <a:ext cx="6080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-w</a:t>
            </a:r>
            <a:r>
              <a:rPr lang="en-GB" altLang="fr-FR" i="1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/2</a:t>
            </a:r>
            <a:endParaRPr lang="en-GB" altLang="fr-FR" i="1" baseline="-250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2" name="Text Box 22"/>
          <p:cNvSpPr txBox="1">
            <a:spLocks noChangeArrowheads="1"/>
          </p:cNvSpPr>
          <p:nvPr/>
        </p:nvSpPr>
        <p:spPr bwMode="auto">
          <a:xfrm>
            <a:off x="7105650" y="4892675"/>
            <a:ext cx="539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w</a:t>
            </a:r>
            <a:r>
              <a:rPr lang="en-GB" altLang="fr-FR" i="1" baseline="-25000" smtClean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GB" altLang="fr-FR" i="1" smtClean="0">
                <a:solidFill>
                  <a:srgbClr val="000000"/>
                </a:solidFill>
                <a:latin typeface="Times New Roman" panose="02020603050405020304" pitchFamily="18" charset="0"/>
              </a:rPr>
              <a:t>/2</a:t>
            </a:r>
            <a:endParaRPr lang="en-GB" altLang="fr-FR" i="1" baseline="-25000" smtClean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6403" name="Text Box 23"/>
          <p:cNvSpPr txBox="1">
            <a:spLocks noChangeArrowheads="1"/>
          </p:cNvSpPr>
          <p:nvPr/>
        </p:nvSpPr>
        <p:spPr bwMode="auto">
          <a:xfrm>
            <a:off x="6313488" y="4292600"/>
            <a:ext cx="285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000000"/>
                </a:solidFill>
                <a:latin typeface="Times New Roman" panose="02020603050405020304" pitchFamily="18" charset="0"/>
              </a:rPr>
              <a:t>1</a:t>
            </a:r>
          </a:p>
        </p:txBody>
      </p:sp>
      <p:sp>
        <p:nvSpPr>
          <p:cNvPr id="16404" name="Line 24"/>
          <p:cNvSpPr>
            <a:spLocks noChangeShapeType="1"/>
          </p:cNvSpPr>
          <p:nvPr/>
        </p:nvSpPr>
        <p:spPr bwMode="auto">
          <a:xfrm flipV="1">
            <a:off x="4427538" y="4365625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405" name="Line 25"/>
          <p:cNvSpPr>
            <a:spLocks noChangeShapeType="1"/>
          </p:cNvSpPr>
          <p:nvPr/>
        </p:nvSpPr>
        <p:spPr bwMode="auto">
          <a:xfrm flipH="1">
            <a:off x="4427538" y="4365625"/>
            <a:ext cx="8651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406" name="Line 26"/>
          <p:cNvSpPr>
            <a:spLocks noChangeShapeType="1"/>
          </p:cNvSpPr>
          <p:nvPr/>
        </p:nvSpPr>
        <p:spPr bwMode="auto">
          <a:xfrm flipV="1">
            <a:off x="5292725" y="4365625"/>
            <a:ext cx="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407" name="Line 27"/>
          <p:cNvSpPr>
            <a:spLocks noChangeShapeType="1"/>
          </p:cNvSpPr>
          <p:nvPr/>
        </p:nvSpPr>
        <p:spPr bwMode="auto">
          <a:xfrm flipH="1">
            <a:off x="5292725" y="4868863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408" name="Line 28"/>
          <p:cNvSpPr>
            <a:spLocks noChangeShapeType="1"/>
          </p:cNvSpPr>
          <p:nvPr/>
        </p:nvSpPr>
        <p:spPr bwMode="auto">
          <a:xfrm flipH="1">
            <a:off x="4211638" y="4868863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409" name="Line 29"/>
          <p:cNvSpPr>
            <a:spLocks noChangeShapeType="1"/>
          </p:cNvSpPr>
          <p:nvPr/>
        </p:nvSpPr>
        <p:spPr bwMode="auto">
          <a:xfrm flipH="1">
            <a:off x="7380288" y="4868863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410" name="Line 30"/>
          <p:cNvSpPr>
            <a:spLocks noChangeShapeType="1"/>
          </p:cNvSpPr>
          <p:nvPr/>
        </p:nvSpPr>
        <p:spPr bwMode="auto">
          <a:xfrm flipH="1">
            <a:off x="6300788" y="4868863"/>
            <a:ext cx="2159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411" name="Line 31"/>
          <p:cNvSpPr>
            <a:spLocks noChangeShapeType="1"/>
          </p:cNvSpPr>
          <p:nvPr/>
        </p:nvSpPr>
        <p:spPr bwMode="auto">
          <a:xfrm flipV="1">
            <a:off x="6516688" y="4365625"/>
            <a:ext cx="431800" cy="5048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412" name="Line 33"/>
          <p:cNvSpPr>
            <a:spLocks noChangeShapeType="1"/>
          </p:cNvSpPr>
          <p:nvPr/>
        </p:nvSpPr>
        <p:spPr bwMode="auto">
          <a:xfrm>
            <a:off x="6948488" y="4365625"/>
            <a:ext cx="431800" cy="50323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16413" name="Object 34"/>
          <p:cNvGraphicFramePr>
            <a:graphicFrameLocks noChangeAspect="1"/>
          </p:cNvGraphicFramePr>
          <p:nvPr/>
        </p:nvGraphicFramePr>
        <p:xfrm>
          <a:off x="4530725" y="5516563"/>
          <a:ext cx="90487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19" name="Equation" r:id="rId9" imgW="647419" imgH="444307" progId="Equation.3">
                  <p:embed/>
                </p:oleObj>
              </mc:Choice>
              <mc:Fallback>
                <p:oleObj name="Equation" r:id="rId9" imgW="647419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0725" y="5516563"/>
                        <a:ext cx="90487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414" name="Object 35"/>
          <p:cNvGraphicFramePr>
            <a:graphicFrameLocks noChangeAspect="1"/>
          </p:cNvGraphicFramePr>
          <p:nvPr/>
        </p:nvGraphicFramePr>
        <p:xfrm>
          <a:off x="6600825" y="5516563"/>
          <a:ext cx="923925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20" name="Equation" r:id="rId11" imgW="660113" imgH="444307" progId="Equation.3">
                  <p:embed/>
                </p:oleObj>
              </mc:Choice>
              <mc:Fallback>
                <p:oleObj name="Equation" r:id="rId11" imgW="660113" imgH="444307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00825" y="5516563"/>
                        <a:ext cx="923925" cy="622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15" name="Line 36"/>
          <p:cNvSpPr>
            <a:spLocks noChangeShapeType="1"/>
          </p:cNvSpPr>
          <p:nvPr/>
        </p:nvSpPr>
        <p:spPr bwMode="auto">
          <a:xfrm>
            <a:off x="4859338" y="5229225"/>
            <a:ext cx="0" cy="287338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416" name="Line 37"/>
          <p:cNvSpPr>
            <a:spLocks noChangeShapeType="1"/>
          </p:cNvSpPr>
          <p:nvPr/>
        </p:nvSpPr>
        <p:spPr bwMode="auto">
          <a:xfrm>
            <a:off x="6948488" y="5229225"/>
            <a:ext cx="0" cy="287338"/>
          </a:xfrm>
          <a:prstGeom prst="line">
            <a:avLst/>
          </a:prstGeom>
          <a:noFill/>
          <a:ln w="19050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6417" name="Text Box 38"/>
          <p:cNvSpPr txBox="1">
            <a:spLocks noChangeArrowheads="1"/>
          </p:cNvSpPr>
          <p:nvPr/>
        </p:nvSpPr>
        <p:spPr bwMode="auto">
          <a:xfrm>
            <a:off x="971550" y="236538"/>
            <a:ext cx="2101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z="1800" smtClean="0">
                <a:solidFill>
                  <a:srgbClr val="333399"/>
                </a:solidFill>
              </a:rPr>
              <a:t>Detector resolution</a:t>
            </a:r>
          </a:p>
        </p:txBody>
      </p:sp>
      <p:sp>
        <p:nvSpPr>
          <p:cNvPr id="16418" name="Text Box 39"/>
          <p:cNvSpPr txBox="1">
            <a:spLocks noChangeArrowheads="1"/>
          </p:cNvSpPr>
          <p:nvPr/>
        </p:nvSpPr>
        <p:spPr bwMode="auto">
          <a:xfrm>
            <a:off x="468313" y="836613"/>
            <a:ext cx="21780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z="900" smtClean="0">
                <a:solidFill>
                  <a:srgbClr val="333399"/>
                </a:solidFill>
              </a:rPr>
              <a:t>Resolution of a discrete detector (cont.)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71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7"/>
          <p:cNvSpPr>
            <a:spLocks noChangeArrowheads="1"/>
          </p:cNvSpPr>
          <p:nvPr/>
        </p:nvSpPr>
        <p:spPr bwMode="auto">
          <a:xfrm>
            <a:off x="1331913" y="1557338"/>
            <a:ext cx="360362" cy="1800225"/>
          </a:xfrm>
          <a:prstGeom prst="cube">
            <a:avLst>
              <a:gd name="adj" fmla="val 5879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63" name="AutoShape 9"/>
          <p:cNvSpPr>
            <a:spLocks noChangeArrowheads="1"/>
          </p:cNvSpPr>
          <p:nvPr/>
        </p:nvSpPr>
        <p:spPr bwMode="auto">
          <a:xfrm>
            <a:off x="1100138" y="1784350"/>
            <a:ext cx="360362" cy="1800225"/>
          </a:xfrm>
          <a:prstGeom prst="cube">
            <a:avLst>
              <a:gd name="adj" fmla="val 5879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971550" y="236538"/>
            <a:ext cx="2852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z="1800" smtClean="0">
                <a:solidFill>
                  <a:srgbClr val="333399"/>
                </a:solidFill>
              </a:rPr>
              <a:t>Detector spatial resolution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68313" y="981075"/>
            <a:ext cx="35060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z="1800" dirty="0" smtClean="0">
                <a:solidFill>
                  <a:srgbClr val="333399"/>
                </a:solidFill>
              </a:rPr>
              <a:t>Resolution of an </a:t>
            </a:r>
            <a:r>
              <a:rPr lang="en-GB" altLang="fr-FR" sz="1800" dirty="0" err="1" smtClean="0">
                <a:solidFill>
                  <a:srgbClr val="333399"/>
                </a:solidFill>
              </a:rPr>
              <a:t>analog</a:t>
            </a:r>
            <a:r>
              <a:rPr lang="en-GB" altLang="fr-FR" sz="1800" dirty="0" smtClean="0">
                <a:solidFill>
                  <a:srgbClr val="333399"/>
                </a:solidFill>
              </a:rPr>
              <a:t> detector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862013" y="2016125"/>
            <a:ext cx="360362" cy="1800225"/>
          </a:xfrm>
          <a:prstGeom prst="cube">
            <a:avLst>
              <a:gd name="adj" fmla="val 5879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67" name="AutoShape 8"/>
          <p:cNvSpPr>
            <a:spLocks noChangeArrowheads="1"/>
          </p:cNvSpPr>
          <p:nvPr/>
        </p:nvSpPr>
        <p:spPr bwMode="auto">
          <a:xfrm>
            <a:off x="612775" y="2254250"/>
            <a:ext cx="360363" cy="1800225"/>
          </a:xfrm>
          <a:prstGeom prst="cube">
            <a:avLst>
              <a:gd name="adj" fmla="val 58792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68" name="Line 10"/>
          <p:cNvSpPr>
            <a:spLocks noChangeShapeType="1"/>
          </p:cNvSpPr>
          <p:nvPr/>
        </p:nvSpPr>
        <p:spPr bwMode="auto">
          <a:xfrm flipV="1">
            <a:off x="828675" y="2903538"/>
            <a:ext cx="1295400" cy="129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69" name="Text Box 11"/>
          <p:cNvSpPr txBox="1">
            <a:spLocks noChangeArrowheads="1"/>
          </p:cNvSpPr>
          <p:nvPr/>
        </p:nvSpPr>
        <p:spPr bwMode="auto">
          <a:xfrm>
            <a:off x="2124075" y="2759075"/>
            <a:ext cx="2857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smtClean="0">
                <a:solidFill>
                  <a:srgbClr val="333399"/>
                </a:solidFill>
              </a:rPr>
              <a:t>x</a:t>
            </a:r>
          </a:p>
        </p:txBody>
      </p:sp>
      <p:sp>
        <p:nvSpPr>
          <p:cNvPr id="15370" name="Line 12"/>
          <p:cNvSpPr>
            <a:spLocks noChangeShapeType="1"/>
          </p:cNvSpPr>
          <p:nvPr/>
        </p:nvSpPr>
        <p:spPr bwMode="auto">
          <a:xfrm>
            <a:off x="995363" y="3932238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1" name="Line 13"/>
          <p:cNvSpPr>
            <a:spLocks noChangeShapeType="1"/>
          </p:cNvSpPr>
          <p:nvPr/>
        </p:nvSpPr>
        <p:spPr bwMode="auto">
          <a:xfrm>
            <a:off x="1238250" y="3705225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2" name="Line 14"/>
          <p:cNvSpPr>
            <a:spLocks noChangeShapeType="1"/>
          </p:cNvSpPr>
          <p:nvPr/>
        </p:nvSpPr>
        <p:spPr bwMode="auto">
          <a:xfrm>
            <a:off x="1476375" y="3429000"/>
            <a:ext cx="0" cy="193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3" name="Line 15"/>
          <p:cNvSpPr>
            <a:spLocks noChangeShapeType="1"/>
          </p:cNvSpPr>
          <p:nvPr/>
        </p:nvSpPr>
        <p:spPr bwMode="auto">
          <a:xfrm>
            <a:off x="1703388" y="3213100"/>
            <a:ext cx="0" cy="265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4" name="Text Box 16"/>
          <p:cNvSpPr txBox="1">
            <a:spLocks noChangeArrowheads="1"/>
          </p:cNvSpPr>
          <p:nvPr/>
        </p:nvSpPr>
        <p:spPr bwMode="auto">
          <a:xfrm>
            <a:off x="1147385" y="4022945"/>
            <a:ext cx="3674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dirty="0" err="1" smtClean="0">
                <a:solidFill>
                  <a:srgbClr val="333399"/>
                </a:solidFill>
              </a:rPr>
              <a:t>p</a:t>
            </a:r>
            <a:r>
              <a:rPr lang="en-GB" altLang="fr-FR" baseline="-25000" dirty="0" err="1" smtClean="0">
                <a:solidFill>
                  <a:srgbClr val="333399"/>
                </a:solidFill>
              </a:rPr>
              <a:t>x</a:t>
            </a:r>
            <a:endParaRPr lang="en-GB" altLang="fr-FR" baseline="-25000" dirty="0" smtClean="0">
              <a:solidFill>
                <a:srgbClr val="333399"/>
              </a:solidFill>
            </a:endParaRPr>
          </a:p>
        </p:txBody>
      </p:sp>
      <p:sp>
        <p:nvSpPr>
          <p:cNvPr id="15375" name="Line 17"/>
          <p:cNvSpPr>
            <a:spLocks noChangeShapeType="1"/>
          </p:cNvSpPr>
          <p:nvPr/>
        </p:nvSpPr>
        <p:spPr bwMode="auto">
          <a:xfrm flipV="1">
            <a:off x="1044575" y="3983038"/>
            <a:ext cx="21590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77" name="Line 20"/>
          <p:cNvSpPr>
            <a:spLocks noChangeShapeType="1"/>
          </p:cNvSpPr>
          <p:nvPr/>
        </p:nvSpPr>
        <p:spPr bwMode="auto">
          <a:xfrm flipH="1" flipV="1">
            <a:off x="2112541" y="2531269"/>
            <a:ext cx="2305050" cy="1588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80" name="Text Box 23"/>
          <p:cNvSpPr txBox="1">
            <a:spLocks noChangeArrowheads="1"/>
          </p:cNvSpPr>
          <p:nvPr/>
        </p:nvSpPr>
        <p:spPr bwMode="auto">
          <a:xfrm>
            <a:off x="468313" y="4437063"/>
            <a:ext cx="3979862" cy="1914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dirty="0" smtClean="0">
                <a:solidFill>
                  <a:srgbClr val="333399"/>
                </a:solidFill>
              </a:rPr>
              <a:t>Assume a detector where the charge distribution is larger than its pitch </a:t>
            </a:r>
            <a:r>
              <a:rPr lang="en-GB" altLang="fr-FR" i="1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p</a:t>
            </a:r>
            <a:r>
              <a:rPr lang="en-GB" altLang="fr-FR" i="1" baseline="-25000" dirty="0" err="1" smtClean="0">
                <a:solidFill>
                  <a:srgbClr val="000000"/>
                </a:solidFill>
                <a:latin typeface="Times New Roman" panose="02020603050405020304" pitchFamily="18" charset="0"/>
              </a:rPr>
              <a:t>x</a:t>
            </a:r>
            <a:r>
              <a:rPr lang="en-GB" altLang="fr-FR" dirty="0" smtClean="0">
                <a:solidFill>
                  <a:srgbClr val="333399"/>
                </a:solidFill>
              </a:rPr>
              <a:t>. Every hit cell produces an (</a:t>
            </a:r>
            <a:r>
              <a:rPr lang="en-GB" altLang="fr-FR" dirty="0" err="1" smtClean="0">
                <a:solidFill>
                  <a:srgbClr val="333399"/>
                </a:solidFill>
              </a:rPr>
              <a:t>analog</a:t>
            </a:r>
            <a:r>
              <a:rPr lang="en-GB" altLang="fr-FR" dirty="0" smtClean="0">
                <a:solidFill>
                  <a:srgbClr val="333399"/>
                </a:solidFill>
              </a:rPr>
              <a:t>) signal corresponding to the deposited charge.</a:t>
            </a:r>
          </a:p>
          <a:p>
            <a:pPr algn="l">
              <a:buFontTx/>
              <a:buNone/>
            </a:pPr>
            <a:endParaRPr lang="en-GB" altLang="fr-FR" dirty="0" smtClean="0">
              <a:solidFill>
                <a:srgbClr val="333399"/>
              </a:solidFill>
            </a:endParaRPr>
          </a:p>
          <a:p>
            <a:pPr algn="l">
              <a:buFontTx/>
              <a:buNone/>
            </a:pPr>
            <a:r>
              <a:rPr lang="en-GB" altLang="fr-FR" dirty="0" smtClean="0">
                <a:solidFill>
                  <a:srgbClr val="333399"/>
                </a:solidFill>
              </a:rPr>
              <a:t>What is its resolution </a:t>
            </a:r>
            <a:r>
              <a:rPr lang="en-GB" altLang="fr-FR" dirty="0" err="1" smtClean="0">
                <a:solidFill>
                  <a:srgbClr val="333399"/>
                </a:solidFill>
                <a:latin typeface="Symbol" panose="05050102010706020507" pitchFamily="18" charset="2"/>
              </a:rPr>
              <a:t>s</a:t>
            </a:r>
            <a:r>
              <a:rPr lang="en-GB" altLang="fr-FR" i="1" baseline="-25000" dirty="0" err="1" smtClean="0">
                <a:solidFill>
                  <a:srgbClr val="333399"/>
                </a:solidFill>
                <a:latin typeface="Times New Roman" panose="02020603050405020304" pitchFamily="18" charset="0"/>
              </a:rPr>
              <a:t>x</a:t>
            </a:r>
            <a:r>
              <a:rPr lang="en-GB" altLang="fr-FR" dirty="0" smtClean="0">
                <a:solidFill>
                  <a:srgbClr val="333399"/>
                </a:solidFill>
              </a:rPr>
              <a:t> for the measurement of the x-coordinate? </a:t>
            </a:r>
          </a:p>
        </p:txBody>
      </p:sp>
      <p:sp>
        <p:nvSpPr>
          <p:cNvPr id="15381" name="Rectangle 25"/>
          <p:cNvSpPr>
            <a:spLocks noChangeArrowheads="1"/>
          </p:cNvSpPr>
          <p:nvPr/>
        </p:nvSpPr>
        <p:spPr bwMode="auto">
          <a:xfrm>
            <a:off x="5867400" y="1196975"/>
            <a:ext cx="576263" cy="1943100"/>
          </a:xfrm>
          <a:prstGeom prst="rect">
            <a:avLst/>
          </a:prstGeom>
          <a:solidFill>
            <a:srgbClr val="CC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15382" name="Line 26"/>
          <p:cNvSpPr>
            <a:spLocks noChangeShapeType="1"/>
          </p:cNvSpPr>
          <p:nvPr/>
        </p:nvSpPr>
        <p:spPr bwMode="auto">
          <a:xfrm>
            <a:off x="5580063" y="3355975"/>
            <a:ext cx="25638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83" name="Line 28"/>
          <p:cNvSpPr>
            <a:spLocks noChangeShapeType="1"/>
          </p:cNvSpPr>
          <p:nvPr/>
        </p:nvSpPr>
        <p:spPr bwMode="auto">
          <a:xfrm>
            <a:off x="5867400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84" name="Line 29"/>
          <p:cNvSpPr>
            <a:spLocks noChangeShapeType="1"/>
          </p:cNvSpPr>
          <p:nvPr/>
        </p:nvSpPr>
        <p:spPr bwMode="auto">
          <a:xfrm>
            <a:off x="6443663" y="3213100"/>
            <a:ext cx="0" cy="2873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85" name="Line 30"/>
          <p:cNvSpPr>
            <a:spLocks noChangeShapeType="1"/>
          </p:cNvSpPr>
          <p:nvPr/>
        </p:nvSpPr>
        <p:spPr bwMode="auto">
          <a:xfrm>
            <a:off x="6156325" y="1196975"/>
            <a:ext cx="0" cy="2160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5397" name="Text Box 42"/>
          <p:cNvSpPr txBox="1">
            <a:spLocks noChangeArrowheads="1"/>
          </p:cNvSpPr>
          <p:nvPr/>
        </p:nvSpPr>
        <p:spPr bwMode="auto">
          <a:xfrm>
            <a:off x="8051800" y="3332163"/>
            <a:ext cx="6431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dirty="0" smtClean="0">
                <a:solidFill>
                  <a:srgbClr val="333399"/>
                </a:solidFill>
              </a:rPr>
              <a:t>x / </a:t>
            </a:r>
            <a:r>
              <a:rPr lang="en-GB" altLang="fr-FR" dirty="0" err="1" smtClean="0">
                <a:solidFill>
                  <a:srgbClr val="333399"/>
                </a:solidFill>
              </a:rPr>
              <a:t>p</a:t>
            </a:r>
            <a:r>
              <a:rPr lang="en-GB" altLang="fr-FR" baseline="-25000" dirty="0" err="1" smtClean="0">
                <a:solidFill>
                  <a:srgbClr val="333399"/>
                </a:solidFill>
              </a:rPr>
              <a:t>x</a:t>
            </a:r>
            <a:endParaRPr lang="en-GB" altLang="fr-FR" dirty="0" smtClean="0">
              <a:solidFill>
                <a:srgbClr val="333399"/>
              </a:solidFill>
            </a:endParaRPr>
          </a:p>
        </p:txBody>
      </p:sp>
      <p:sp>
        <p:nvSpPr>
          <p:cNvPr id="15398" name="Text Box 43"/>
          <p:cNvSpPr txBox="1">
            <a:spLocks noChangeArrowheads="1"/>
          </p:cNvSpPr>
          <p:nvPr/>
        </p:nvSpPr>
        <p:spPr bwMode="auto">
          <a:xfrm>
            <a:off x="6011863" y="3355975"/>
            <a:ext cx="2968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>
              <a:buFontTx/>
              <a:buNone/>
            </a:pPr>
            <a:r>
              <a:rPr lang="en-GB" altLang="fr-FR" dirty="0" smtClean="0">
                <a:solidFill>
                  <a:srgbClr val="333399"/>
                </a:solidFill>
              </a:rPr>
              <a:t>0</a:t>
            </a:r>
          </a:p>
        </p:txBody>
      </p:sp>
      <p:graphicFrame>
        <p:nvGraphicFramePr>
          <p:cNvPr id="15400" name="Object 45"/>
          <p:cNvGraphicFramePr>
            <a:graphicFrameLocks noChangeAspect="1"/>
          </p:cNvGraphicFramePr>
          <p:nvPr/>
        </p:nvGraphicFramePr>
        <p:xfrm>
          <a:off x="5514727" y="4010943"/>
          <a:ext cx="2930525" cy="1203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8" name="Equation" r:id="rId3" imgW="2095200" imgH="863280" progId="Equation.3">
                  <p:embed/>
                </p:oleObj>
              </mc:Choice>
              <mc:Fallback>
                <p:oleObj name="Equation" r:id="rId3" imgW="2095200" imgH="863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14727" y="4010943"/>
                        <a:ext cx="2930525" cy="12033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Oval 1"/>
          <p:cNvSpPr/>
          <p:nvPr/>
        </p:nvSpPr>
        <p:spPr bwMode="auto">
          <a:xfrm>
            <a:off x="1404938" y="2276475"/>
            <a:ext cx="238125" cy="517526"/>
          </a:xfrm>
          <a:prstGeom prst="ellipse">
            <a:avLst/>
          </a:prstGeom>
          <a:solidFill>
            <a:srgbClr val="FF99FF"/>
          </a:solidFill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fr-FR" smtClean="0">
              <a:solidFill>
                <a:srgbClr val="333399"/>
              </a:solidFill>
            </a:endParaRPr>
          </a:p>
        </p:txBody>
      </p:sp>
      <p:cxnSp>
        <p:nvCxnSpPr>
          <p:cNvPr id="4" name="Straight Connector 3"/>
          <p:cNvCxnSpPr>
            <a:stCxn id="15377" idx="1"/>
            <a:endCxn id="2" idx="0"/>
          </p:cNvCxnSpPr>
          <p:nvPr/>
        </p:nvCxnSpPr>
        <p:spPr bwMode="auto">
          <a:xfrm flipH="1" flipV="1">
            <a:off x="1524001" y="2276475"/>
            <a:ext cx="588540" cy="25479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6" name="Straight Connector 45"/>
          <p:cNvCxnSpPr/>
          <p:nvPr/>
        </p:nvCxnSpPr>
        <p:spPr bwMode="auto">
          <a:xfrm flipH="1">
            <a:off x="1524001" y="2531269"/>
            <a:ext cx="588540" cy="2547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9" name="Rectangle 25"/>
          <p:cNvSpPr>
            <a:spLocks noChangeArrowheads="1"/>
          </p:cNvSpPr>
          <p:nvPr/>
        </p:nvSpPr>
        <p:spPr bwMode="auto">
          <a:xfrm>
            <a:off x="6494463" y="1196975"/>
            <a:ext cx="576263" cy="1943100"/>
          </a:xfrm>
          <a:prstGeom prst="rect">
            <a:avLst/>
          </a:prstGeom>
          <a:solidFill>
            <a:srgbClr val="CC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50" name="Rectangle 25"/>
          <p:cNvSpPr>
            <a:spLocks noChangeArrowheads="1"/>
          </p:cNvSpPr>
          <p:nvPr/>
        </p:nvSpPr>
        <p:spPr bwMode="auto">
          <a:xfrm>
            <a:off x="7121526" y="1196975"/>
            <a:ext cx="576263" cy="1943100"/>
          </a:xfrm>
          <a:prstGeom prst="rect">
            <a:avLst/>
          </a:prstGeom>
          <a:solidFill>
            <a:srgbClr val="CC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1pPr>
            <a:lvl2pPr marL="742950" indent="-28575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2pPr>
            <a:lvl3pPr marL="11430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3pPr>
            <a:lvl4pPr marL="16002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4pPr>
            <a:lvl5pPr marL="2057400" indent="-228600"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anose="020B0604020202020204" pitchFamily="34" charset="0"/>
              </a:defRPr>
            </a:lvl9pPr>
          </a:lstStyle>
          <a:p>
            <a:pPr algn="l"/>
            <a:endParaRPr lang="fr-FR" altLang="fr-FR" sz="2000" smtClean="0">
              <a:solidFill>
                <a:srgbClr val="333399"/>
              </a:solidFill>
            </a:endParaRPr>
          </a:p>
        </p:txBody>
      </p:sp>
      <p:sp>
        <p:nvSpPr>
          <p:cNvPr id="51" name="Oval 50"/>
          <p:cNvSpPr/>
          <p:nvPr/>
        </p:nvSpPr>
        <p:spPr bwMode="auto">
          <a:xfrm>
            <a:off x="6951663" y="1886346"/>
            <a:ext cx="500657" cy="517526"/>
          </a:xfrm>
          <a:prstGeom prst="ellipse">
            <a:avLst/>
          </a:prstGeom>
          <a:solidFill>
            <a:srgbClr val="FF99FF">
              <a:alpha val="55000"/>
            </a:srgbClr>
          </a:solidFill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fr-FR" smtClean="0">
              <a:solidFill>
                <a:srgbClr val="333399"/>
              </a:solidFill>
            </a:endParaRPr>
          </a:p>
        </p:txBody>
      </p:sp>
      <p:sp>
        <p:nvSpPr>
          <p:cNvPr id="52" name="Line 30"/>
          <p:cNvSpPr>
            <a:spLocks noChangeShapeType="1"/>
          </p:cNvSpPr>
          <p:nvPr/>
        </p:nvSpPr>
        <p:spPr bwMode="auto">
          <a:xfrm>
            <a:off x="6778848" y="1209676"/>
            <a:ext cx="0" cy="2160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53" name="Line 30"/>
          <p:cNvSpPr>
            <a:spLocks noChangeShapeType="1"/>
          </p:cNvSpPr>
          <p:nvPr/>
        </p:nvSpPr>
        <p:spPr bwMode="auto">
          <a:xfrm>
            <a:off x="7393012" y="1216026"/>
            <a:ext cx="0" cy="2160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l" eaLnBrk="0" hangingPunct="0">
              <a:spcBef>
                <a:spcPct val="0"/>
              </a:spcBef>
              <a:buFontTx/>
              <a:buNone/>
            </a:pPr>
            <a:endParaRPr lang="fr-FR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638211" y="3356992"/>
            <a:ext cx="2984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FontTx/>
              <a:buNone/>
            </a:pPr>
            <a:r>
              <a:rPr lang="en-GB" altLang="fr-FR" dirty="0" smtClean="0">
                <a:solidFill>
                  <a:srgbClr val="333399"/>
                </a:solidFill>
                <a:latin typeface="Arial" panose="020B0604020202020204" pitchFamily="34" charset="0"/>
              </a:rPr>
              <a:t>1</a:t>
            </a:r>
            <a:endParaRPr lang="en-GB" altLang="fr-FR" dirty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7243772" y="3345656"/>
            <a:ext cx="2984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buFontTx/>
              <a:buNone/>
            </a:pPr>
            <a:r>
              <a:rPr lang="en-GB" altLang="fr-FR" dirty="0" smtClean="0">
                <a:solidFill>
                  <a:srgbClr val="333399"/>
                </a:solidFill>
                <a:latin typeface="Arial" panose="020B0604020202020204" pitchFamily="34" charset="0"/>
              </a:rPr>
              <a:t>2</a:t>
            </a:r>
            <a:endParaRPr lang="en-GB" altLang="fr-FR" dirty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9" name="Up Arrow 8"/>
          <p:cNvSpPr/>
          <p:nvPr/>
        </p:nvSpPr>
        <p:spPr bwMode="auto">
          <a:xfrm>
            <a:off x="6078934" y="981075"/>
            <a:ext cx="153194" cy="21590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fr-FR" smtClean="0">
              <a:solidFill>
                <a:srgbClr val="333399"/>
              </a:solidFill>
            </a:endParaRPr>
          </a:p>
        </p:txBody>
      </p:sp>
      <p:sp>
        <p:nvSpPr>
          <p:cNvPr id="59" name="Up Arrow 58"/>
          <p:cNvSpPr/>
          <p:nvPr/>
        </p:nvSpPr>
        <p:spPr bwMode="auto">
          <a:xfrm>
            <a:off x="6702251" y="981075"/>
            <a:ext cx="153194" cy="21590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fr-FR" smtClean="0">
              <a:solidFill>
                <a:srgbClr val="333399"/>
              </a:solidFill>
            </a:endParaRPr>
          </a:p>
        </p:txBody>
      </p:sp>
      <p:sp>
        <p:nvSpPr>
          <p:cNvPr id="60" name="Up Arrow 59"/>
          <p:cNvSpPr/>
          <p:nvPr/>
        </p:nvSpPr>
        <p:spPr bwMode="auto">
          <a:xfrm>
            <a:off x="7307660" y="975519"/>
            <a:ext cx="153194" cy="215900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/>
            <a:endParaRPr lang="fr-FR" smtClean="0">
              <a:solidFill>
                <a:srgbClr val="33339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22976" y="728068"/>
            <a:ext cx="2018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GB" sz="1400" dirty="0" smtClean="0">
                <a:solidFill>
                  <a:srgbClr val="333399"/>
                </a:solidFill>
                <a:latin typeface="Arial" panose="020B0604020202020204" pitchFamily="34" charset="0"/>
              </a:rPr>
              <a:t>Q =  0          20        80</a:t>
            </a:r>
            <a:endParaRPr lang="fr-FR" sz="1400" dirty="0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62" name="Object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2840080"/>
              </p:ext>
            </p:extLst>
          </p:nvPr>
        </p:nvGraphicFramePr>
        <p:xfrm>
          <a:off x="5568950" y="5316538"/>
          <a:ext cx="1262063" cy="601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99" name="Equation" r:id="rId5" imgW="901440" imgH="431640" progId="Equation.3">
                  <p:embed/>
                </p:oleObj>
              </mc:Choice>
              <mc:Fallback>
                <p:oleObj name="Equation" r:id="rId5" imgW="90144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8950" y="5316538"/>
                        <a:ext cx="1262063" cy="601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436096" y="3669543"/>
            <a:ext cx="19832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GB" dirty="0" smtClean="0">
                <a:solidFill>
                  <a:srgbClr val="333399"/>
                </a:solidFill>
                <a:latin typeface="Arial" panose="020B0604020202020204" pitchFamily="34" charset="0"/>
              </a:rPr>
              <a:t>Centroid calculation</a:t>
            </a:r>
            <a:endParaRPr lang="fr-FR" dirty="0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8475" y="5369516"/>
            <a:ext cx="19223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GB" sz="1200" dirty="0" smtClean="0">
                <a:solidFill>
                  <a:srgbClr val="333399"/>
                </a:solidFill>
                <a:latin typeface="Arial" panose="020B0604020202020204" pitchFamily="34" charset="0"/>
              </a:rPr>
              <a:t>(Equivalent noise charge)</a:t>
            </a:r>
            <a:endParaRPr lang="fr-FR" sz="1200" dirty="0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5927434"/>
            <a:ext cx="44644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0" hangingPunct="0">
              <a:spcBef>
                <a:spcPct val="0"/>
              </a:spcBef>
              <a:buFontTx/>
              <a:buNone/>
            </a:pPr>
            <a:r>
              <a:rPr lang="en-GB" dirty="0" smtClean="0">
                <a:solidFill>
                  <a:srgbClr val="333399"/>
                </a:solidFill>
                <a:latin typeface="Arial" panose="020B0604020202020204" pitchFamily="34" charset="0"/>
              </a:rPr>
              <a:t>Depending on charge and noise, the resolution can be much better than in the discrete case.</a:t>
            </a:r>
            <a:endParaRPr lang="fr-FR" dirty="0" smtClean="0">
              <a:solidFill>
                <a:srgbClr val="333399"/>
              </a:solidFill>
              <a:latin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5214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84288" y="274638"/>
            <a:ext cx="7859712" cy="41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GB" altLang="fr-FR" sz="1800" smtClean="0">
                <a:solidFill>
                  <a:schemeClr val="accent2"/>
                </a:solidFill>
              </a:rPr>
              <a:t>Acknowledgements</a:t>
            </a:r>
            <a:endParaRPr lang="de-DE" altLang="fr-FR" sz="1800" smtClean="0">
              <a:solidFill>
                <a:schemeClr val="accent2"/>
              </a:solidFill>
            </a:endParaRPr>
          </a:p>
        </p:txBody>
      </p:sp>
      <p:sp>
        <p:nvSpPr>
          <p:cNvPr id="22532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863600" y="1169988"/>
            <a:ext cx="8280400" cy="528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55600" indent="-355600" eaLnBrk="1" hangingPunct="1">
              <a:lnSpc>
                <a:spcPct val="120000"/>
              </a:lnSpc>
              <a:buFontTx/>
              <a:buBlip>
                <a:blip r:embed="rId2"/>
              </a:buBlip>
            </a:pPr>
            <a:r>
              <a:rPr lang="en-US" altLang="fr-FR" sz="1600" dirty="0" smtClean="0">
                <a:solidFill>
                  <a:schemeClr val="accent2"/>
                </a:solidFill>
              </a:rPr>
              <a:t>Most of my slides are based on material I prepared in the last two decades for other courses (CERN academic training, various schools). </a:t>
            </a:r>
          </a:p>
          <a:p>
            <a:pPr marL="355600" indent="-355600" eaLnBrk="1" hangingPunct="1">
              <a:lnSpc>
                <a:spcPct val="120000"/>
              </a:lnSpc>
              <a:buFontTx/>
              <a:buBlip>
                <a:blip r:embed="rId2"/>
              </a:buBlip>
            </a:pPr>
            <a:r>
              <a:rPr lang="en-US" altLang="fr-FR" sz="1600" dirty="0" smtClean="0">
                <a:solidFill>
                  <a:schemeClr val="accent2"/>
                </a:solidFill>
              </a:rPr>
              <a:t>Some of the courses were given together with colleagues, from whom I ‘borrowed’ plots and figures</a:t>
            </a:r>
          </a:p>
          <a:p>
            <a:pPr marL="355600" indent="-355600" eaLnBrk="1" hangingPunct="1">
              <a:lnSpc>
                <a:spcPct val="120000"/>
              </a:lnSpc>
              <a:buFontTx/>
              <a:buBlip>
                <a:blip r:embed="rId2"/>
              </a:buBlip>
            </a:pPr>
            <a:r>
              <a:rPr lang="en-US" altLang="fr-FR" sz="1600" dirty="0" smtClean="0">
                <a:solidFill>
                  <a:schemeClr val="accent2"/>
                </a:solidFill>
              </a:rPr>
              <a:t>Leszek Ropelewski, Thierry Gys, Carmelo D’Ambrosio, Arnaud Foussat, Rob Veenhof, Michael Hauschild (list is certainly not complete!)</a:t>
            </a:r>
          </a:p>
          <a:p>
            <a:pPr marL="355600" indent="-355600" eaLnBrk="1" hangingPunct="1">
              <a:lnSpc>
                <a:spcPct val="120000"/>
              </a:lnSpc>
              <a:buFontTx/>
              <a:buBlip>
                <a:blip r:embed="rId2"/>
              </a:buBlip>
            </a:pPr>
            <a:r>
              <a:rPr lang="en-US" altLang="fr-FR" sz="1600" dirty="0" smtClean="0">
                <a:solidFill>
                  <a:schemeClr val="accent2"/>
                </a:solidFill>
              </a:rPr>
              <a:t>Many plots and ideas come from the excellent text books listed on the previous slide.  </a:t>
            </a:r>
          </a:p>
          <a:p>
            <a:pPr marL="355600" indent="-355600" eaLnBrk="1" hangingPunct="1">
              <a:lnSpc>
                <a:spcPct val="120000"/>
              </a:lnSpc>
              <a:buFontTx/>
              <a:buBlip>
                <a:blip r:embed="rId2"/>
              </a:buBlip>
            </a:pPr>
            <a:r>
              <a:rPr lang="en-US" altLang="fr-FR" sz="1600" dirty="0" smtClean="0">
                <a:solidFill>
                  <a:schemeClr val="accent2"/>
                </a:solidFill>
              </a:rPr>
              <a:t>Lots of good material can nowadays be found by just </a:t>
            </a:r>
            <a:r>
              <a:rPr lang="en-US" altLang="fr-FR" sz="1600" i="1" dirty="0" err="1" smtClean="0">
                <a:solidFill>
                  <a:schemeClr val="accent2"/>
                </a:solidFill>
              </a:rPr>
              <a:t>Googling</a:t>
            </a:r>
            <a:r>
              <a:rPr lang="en-US" altLang="fr-FR" sz="1600" dirty="0" smtClean="0">
                <a:solidFill>
                  <a:schemeClr val="accent2"/>
                </a:solidFill>
              </a:rPr>
              <a:t>. The authors are then not always recognizable/acknowledgeable. 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00"/>
          <a:stretch/>
        </p:blipFill>
        <p:spPr>
          <a:xfrm>
            <a:off x="3059832" y="4149080"/>
            <a:ext cx="3519065" cy="223195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</p:cSld>
  <p:clrMapOvr>
    <a:masterClrMapping/>
  </p:clrMapOvr>
  <p:transition advTm="84976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3929063" y="3143250"/>
            <a:ext cx="9366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hangingPunct="1">
              <a:buFontTx/>
              <a:buNone/>
            </a:pPr>
            <a:r>
              <a:rPr lang="en-US" altLang="fr-FR"/>
              <a:t>Back-up</a:t>
            </a:r>
            <a:endParaRPr lang="en-GB" alt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84288" y="274638"/>
            <a:ext cx="7859712" cy="41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GB" altLang="fr-FR" sz="1800" smtClean="0">
                <a:solidFill>
                  <a:schemeClr val="accent2"/>
                </a:solidFill>
              </a:rPr>
              <a:t>Historical examples</a:t>
            </a:r>
            <a:endParaRPr lang="de-DE" altLang="fr-FR" sz="1800" smtClean="0">
              <a:solidFill>
                <a:schemeClr val="accent2"/>
              </a:solidFill>
            </a:endParaRPr>
          </a:p>
        </p:txBody>
      </p:sp>
      <p:pic>
        <p:nvPicPr>
          <p:cNvPr id="24581" name="Picture 4" descr="http://www.nobel.se/physics/laureates/1901/rontg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908050"/>
            <a:ext cx="1143000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468313" y="1125538"/>
            <a:ext cx="4133850" cy="696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800"/>
              <a:t>Use of </a:t>
            </a:r>
            <a:r>
              <a:rPr lang="en-US" altLang="fr-FR" sz="1800">
                <a:solidFill>
                  <a:srgbClr val="FF0066"/>
                </a:solidFill>
              </a:rPr>
              <a:t>photographic paper</a:t>
            </a:r>
            <a:r>
              <a:rPr lang="en-US" altLang="fr-FR" sz="1800"/>
              <a:t> as detector </a:t>
            </a:r>
          </a:p>
          <a:p>
            <a:pPr algn="l" eaLnBrk="1" hangingPunct="1">
              <a:buFontTx/>
              <a:buNone/>
            </a:pPr>
            <a:r>
              <a:rPr lang="en-US" altLang="fr-FR" sz="1800">
                <a:sym typeface="ZapfDingbats" pitchFamily="82" charset="2"/>
              </a:rPr>
              <a:t> </a:t>
            </a:r>
            <a:r>
              <a:rPr lang="en-US" altLang="fr-FR" sz="1800"/>
              <a:t>Detection of photons / x-rays</a:t>
            </a: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7092950" y="1341438"/>
            <a:ext cx="1871663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W. C. Röntgen, 1895: Discovery of the ‘X-Strahlen’</a:t>
            </a:r>
          </a:p>
        </p:txBody>
      </p:sp>
      <p:sp>
        <p:nvSpPr>
          <p:cNvPr id="24584" name="Text Box 9"/>
          <p:cNvSpPr txBox="1">
            <a:spLocks noChangeArrowheads="1"/>
          </p:cNvSpPr>
          <p:nvPr/>
        </p:nvSpPr>
        <p:spPr bwMode="auto">
          <a:xfrm>
            <a:off x="2916238" y="2492375"/>
            <a:ext cx="2865437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Photographic paper/film</a:t>
            </a:r>
          </a:p>
          <a:p>
            <a:pPr algn="l" eaLnBrk="1" hangingPunct="1">
              <a:buFontTx/>
              <a:buNone/>
            </a:pPr>
            <a:endParaRPr lang="en-US" altLang="fr-FR"/>
          </a:p>
          <a:p>
            <a:pPr algn="l" eaLnBrk="1" hangingPunct="1">
              <a:buFontTx/>
              <a:buNone/>
            </a:pPr>
            <a:r>
              <a:rPr lang="en-US" altLang="fr-FR"/>
              <a:t>e.g. AgBr / AgCl</a:t>
            </a:r>
          </a:p>
          <a:p>
            <a:pPr algn="l" eaLnBrk="1" hangingPunct="1">
              <a:buFontTx/>
              <a:buNone/>
            </a:pPr>
            <a:endParaRPr lang="en-US" altLang="fr-FR"/>
          </a:p>
          <a:p>
            <a:pPr algn="l" eaLnBrk="1" hangingPunct="1">
              <a:buFontTx/>
              <a:buNone/>
            </a:pPr>
            <a:r>
              <a:rPr lang="en-US" altLang="fr-FR"/>
              <a:t>AgBr + ‘energy’ </a:t>
            </a:r>
          </a:p>
          <a:p>
            <a:pPr algn="l" eaLnBrk="1" hangingPunct="1">
              <a:buFontTx/>
              <a:buNone/>
            </a:pPr>
            <a:r>
              <a:rPr lang="en-US" altLang="fr-FR">
                <a:sym typeface="ZapfDingbats" pitchFamily="82" charset="2"/>
              </a:rPr>
              <a:t> metallic Ag (blackening)</a:t>
            </a:r>
          </a:p>
          <a:p>
            <a:pPr algn="l" eaLnBrk="1" hangingPunct="1">
              <a:buFontTx/>
              <a:buNone/>
            </a:pPr>
            <a:endParaRPr lang="en-US" altLang="fr-FR" sz="1800">
              <a:sym typeface="ZapfDingbats" pitchFamily="82" charset="2"/>
            </a:endParaRPr>
          </a:p>
          <a:p>
            <a:pPr algn="l" eaLnBrk="1" hangingPunct="1">
              <a:buFontTx/>
              <a:buNone/>
            </a:pPr>
            <a:r>
              <a:rPr lang="en-US" altLang="fr-FR">
                <a:sym typeface="ZapfDingbats" pitchFamily="82" charset="2"/>
              </a:rPr>
              <a:t>+ Very good spatial resolution</a:t>
            </a:r>
          </a:p>
          <a:p>
            <a:pPr algn="l" eaLnBrk="1" hangingPunct="1">
              <a:buFontTx/>
              <a:buNone/>
            </a:pPr>
            <a:r>
              <a:rPr lang="en-US" altLang="fr-FR">
                <a:sym typeface="ZapfDingbats" pitchFamily="82" charset="2"/>
              </a:rPr>
              <a:t>+ Good dynamic range</a:t>
            </a:r>
          </a:p>
          <a:p>
            <a:pPr algn="l" eaLnBrk="1" hangingPunct="1">
              <a:buFontTx/>
              <a:buNone/>
            </a:pPr>
            <a:r>
              <a:rPr lang="en-US" altLang="fr-FR">
                <a:solidFill>
                  <a:schemeClr val="hlink"/>
                </a:solidFill>
              </a:rPr>
              <a:t>-</a:t>
            </a:r>
            <a:r>
              <a:rPr lang="en-US" altLang="fr-FR"/>
              <a:t>  No online recording</a:t>
            </a:r>
          </a:p>
          <a:p>
            <a:pPr algn="l" eaLnBrk="1" hangingPunct="1">
              <a:buFontTx/>
              <a:buNone/>
            </a:pPr>
            <a:r>
              <a:rPr lang="en-US" altLang="fr-FR">
                <a:solidFill>
                  <a:schemeClr val="hlink"/>
                </a:solidFill>
              </a:rPr>
              <a:t>-</a:t>
            </a:r>
            <a:r>
              <a:rPr lang="en-US" altLang="fr-FR"/>
              <a:t>  No time resolution</a:t>
            </a:r>
          </a:p>
          <a:p>
            <a:pPr algn="l" eaLnBrk="1" hangingPunct="1">
              <a:buFontTx/>
              <a:buNone/>
            </a:pPr>
            <a:r>
              <a:rPr lang="en-US" altLang="fr-FR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70" y="2225054"/>
            <a:ext cx="2487770" cy="3868658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  <p:transition advTm="648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1284288" y="285750"/>
            <a:ext cx="7859712" cy="417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r>
              <a:rPr lang="en-GB" altLang="fr-FR" sz="1800" dirty="0" smtClean="0">
                <a:solidFill>
                  <a:schemeClr val="accent2"/>
                </a:solidFill>
              </a:rPr>
              <a:t>Historical examples</a:t>
            </a:r>
            <a:endParaRPr lang="de-DE" altLang="fr-FR" sz="1800" dirty="0" smtClean="0">
              <a:solidFill>
                <a:schemeClr val="accent2"/>
              </a:solidFill>
            </a:endParaRPr>
          </a:p>
        </p:txBody>
      </p:sp>
      <p:pic>
        <p:nvPicPr>
          <p:cNvPr id="25604" name="Picture 2" descr="http://webserver.lemoyne.edu/faculty/giunta/1897_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89075"/>
            <a:ext cx="5715000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Rectangle 3"/>
          <p:cNvSpPr>
            <a:spLocks noChangeArrowheads="1"/>
          </p:cNvSpPr>
          <p:nvPr/>
        </p:nvSpPr>
        <p:spPr bwMode="auto">
          <a:xfrm>
            <a:off x="468313" y="3716338"/>
            <a:ext cx="8540750" cy="262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400" i="1" dirty="0"/>
              <a:t>From: J.J. Thomson: Cathode Rays. </a:t>
            </a:r>
          </a:p>
          <a:p>
            <a:pPr algn="l" eaLnBrk="1" hangingPunct="1">
              <a:buFontTx/>
              <a:buNone/>
            </a:pPr>
            <a:r>
              <a:rPr lang="en-US" altLang="fr-FR" sz="1400" i="1" dirty="0"/>
              <a:t>Philosophical Magazine</a:t>
            </a:r>
            <a:r>
              <a:rPr lang="en-US" altLang="fr-FR" sz="1400" dirty="0"/>
              <a:t>, </a:t>
            </a:r>
            <a:r>
              <a:rPr lang="en-US" altLang="fr-FR" sz="1400" b="1" dirty="0"/>
              <a:t>44</a:t>
            </a:r>
            <a:r>
              <a:rPr lang="en-US" altLang="fr-FR" sz="1400" dirty="0"/>
              <a:t>, 293 (1897). </a:t>
            </a:r>
          </a:p>
          <a:p>
            <a:pPr algn="l" eaLnBrk="1" hangingPunct="1">
              <a:buFontTx/>
              <a:buNone/>
            </a:pPr>
            <a:endParaRPr lang="en-US" altLang="fr-FR" sz="1400" dirty="0"/>
          </a:p>
          <a:p>
            <a:pPr algn="l" eaLnBrk="1" hangingPunct="1">
              <a:buFontTx/>
              <a:buNone/>
            </a:pPr>
            <a:r>
              <a:rPr lang="en-US" altLang="fr-FR" dirty="0"/>
              <a:t>“… The rays from the cathode C pass through a slit in the anode A, which is a metal plug fitting tightly into the tube and connected with the earth; after passing through a second slit in another earth-connected metal plug B, they travel between two parallel </a:t>
            </a:r>
            <a:r>
              <a:rPr lang="en-US" altLang="fr-FR" dirty="0" err="1"/>
              <a:t>aluminium</a:t>
            </a:r>
            <a:r>
              <a:rPr lang="en-US" altLang="fr-FR" dirty="0"/>
              <a:t> plates about 5 </a:t>
            </a:r>
            <a:r>
              <a:rPr lang="en-US" altLang="fr-FR" dirty="0" smtClean="0"/>
              <a:t>cm </a:t>
            </a:r>
            <a:r>
              <a:rPr lang="en-US" altLang="fr-FR" dirty="0"/>
              <a:t>long by 2 broad and at a distance of 1.5 </a:t>
            </a:r>
            <a:r>
              <a:rPr lang="en-US" altLang="fr-FR" dirty="0" smtClean="0"/>
              <a:t>cm </a:t>
            </a:r>
            <a:r>
              <a:rPr lang="en-US" altLang="fr-FR" dirty="0"/>
              <a:t>apart; </a:t>
            </a:r>
            <a:r>
              <a:rPr lang="en-US" altLang="fr-FR" dirty="0">
                <a:solidFill>
                  <a:srgbClr val="FF0066"/>
                </a:solidFill>
              </a:rPr>
              <a:t>they then fall on the end of the tube and produce a narrow well-defined </a:t>
            </a:r>
            <a:r>
              <a:rPr lang="en-US" altLang="fr-FR" u="sng" dirty="0">
                <a:solidFill>
                  <a:srgbClr val="FF0066"/>
                </a:solidFill>
              </a:rPr>
              <a:t>phosphorescent</a:t>
            </a:r>
            <a:r>
              <a:rPr lang="en-US" altLang="fr-FR" dirty="0">
                <a:solidFill>
                  <a:srgbClr val="FF0066"/>
                </a:solidFill>
              </a:rPr>
              <a:t> patch</a:t>
            </a:r>
            <a:r>
              <a:rPr lang="en-US" altLang="fr-FR" dirty="0"/>
              <a:t>. A scale pasted on the outside of the tube serves to measure the </a:t>
            </a:r>
            <a:r>
              <a:rPr lang="en-US" altLang="fr-FR" dirty="0" err="1"/>
              <a:t>deflexion</a:t>
            </a:r>
            <a:r>
              <a:rPr lang="en-US" altLang="fr-FR" dirty="0"/>
              <a:t> of this patch….” </a:t>
            </a:r>
          </a:p>
          <a:p>
            <a:pPr algn="l" eaLnBrk="1" hangingPunct="1">
              <a:buFontTx/>
              <a:buNone/>
            </a:pPr>
            <a:endParaRPr lang="en-US" altLang="fr-FR" dirty="0"/>
          </a:p>
        </p:txBody>
      </p:sp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3276600" y="1052513"/>
            <a:ext cx="4116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1800"/>
              <a:t>J. Plücker 1858  </a:t>
            </a:r>
            <a:r>
              <a:rPr lang="en-US" altLang="fr-FR" sz="1800">
                <a:sym typeface="ZapfDingbats" pitchFamily="82" charset="2"/>
              </a:rPr>
              <a:t></a:t>
            </a:r>
            <a:r>
              <a:rPr lang="en-US" altLang="fr-FR" sz="1800"/>
              <a:t> J.J. Thomson 1897</a:t>
            </a:r>
          </a:p>
        </p:txBody>
      </p:sp>
      <p:sp>
        <p:nvSpPr>
          <p:cNvPr id="25607" name="Freeform 5"/>
          <p:cNvSpPr>
            <a:spLocks/>
          </p:cNvSpPr>
          <p:nvPr/>
        </p:nvSpPr>
        <p:spPr bwMode="auto">
          <a:xfrm>
            <a:off x="1177925" y="2051050"/>
            <a:ext cx="4724400" cy="377825"/>
          </a:xfrm>
          <a:custGeom>
            <a:avLst/>
            <a:gdLst>
              <a:gd name="T0" fmla="*/ 0 w 2976"/>
              <a:gd name="T1" fmla="*/ 514111942 h 238"/>
              <a:gd name="T2" fmla="*/ 2147483647 w 2976"/>
              <a:gd name="T3" fmla="*/ 514111942 h 238"/>
              <a:gd name="T4" fmla="*/ 2147483647 w 2976"/>
              <a:gd name="T5" fmla="*/ 0 h 238"/>
              <a:gd name="T6" fmla="*/ 0 60000 65536"/>
              <a:gd name="T7" fmla="*/ 0 60000 65536"/>
              <a:gd name="T8" fmla="*/ 0 60000 65536"/>
              <a:gd name="T9" fmla="*/ 0 w 2976"/>
              <a:gd name="T10" fmla="*/ 0 h 238"/>
              <a:gd name="T11" fmla="*/ 2976 w 2976"/>
              <a:gd name="T12" fmla="*/ 238 h 23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976" h="238">
                <a:moveTo>
                  <a:pt x="0" y="204"/>
                </a:moveTo>
                <a:cubicBezTo>
                  <a:pt x="267" y="203"/>
                  <a:pt x="1106" y="238"/>
                  <a:pt x="1602" y="204"/>
                </a:cubicBezTo>
                <a:cubicBezTo>
                  <a:pt x="2100" y="188"/>
                  <a:pt x="2690" y="42"/>
                  <a:pt x="2976" y="0"/>
                </a:cubicBezTo>
              </a:path>
            </a:pathLst>
          </a:custGeom>
          <a:noFill/>
          <a:ln w="38100" cap="flat" cmpd="sng">
            <a:solidFill>
              <a:srgbClr val="00CA00"/>
            </a:solidFill>
            <a:prstDash val="solid"/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5608" name="Oval 6"/>
          <p:cNvSpPr>
            <a:spLocks noChangeArrowheads="1"/>
          </p:cNvSpPr>
          <p:nvPr/>
        </p:nvSpPr>
        <p:spPr bwMode="auto">
          <a:xfrm rot="-1968992">
            <a:off x="5741988" y="1905000"/>
            <a:ext cx="196850" cy="242888"/>
          </a:xfrm>
          <a:prstGeom prst="ellipse">
            <a:avLst/>
          </a:prstGeom>
          <a:solidFill>
            <a:srgbClr val="00CA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8" rIns="92075" bIns="46038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/>
            <a:endParaRPr lang="en-GB" altLang="fr-FR" sz="700"/>
          </a:p>
        </p:txBody>
      </p:sp>
      <p:sp>
        <p:nvSpPr>
          <p:cNvPr id="25609" name="Text Box 7"/>
          <p:cNvSpPr txBox="1">
            <a:spLocks noChangeArrowheads="1"/>
          </p:cNvSpPr>
          <p:nvPr/>
        </p:nvSpPr>
        <p:spPr bwMode="auto">
          <a:xfrm>
            <a:off x="673100" y="3097213"/>
            <a:ext cx="11890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accelerator</a:t>
            </a:r>
          </a:p>
        </p:txBody>
      </p:sp>
      <p:sp>
        <p:nvSpPr>
          <p:cNvPr id="25610" name="Text Box 8"/>
          <p:cNvSpPr txBox="1">
            <a:spLocks noChangeArrowheads="1"/>
          </p:cNvSpPr>
          <p:nvPr/>
        </p:nvSpPr>
        <p:spPr bwMode="auto">
          <a:xfrm>
            <a:off x="3009900" y="3086100"/>
            <a:ext cx="1471613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manipulation</a:t>
            </a:r>
          </a:p>
          <a:p>
            <a:pPr algn="l" eaLnBrk="1" hangingPunct="1">
              <a:buFontTx/>
              <a:buNone/>
            </a:pPr>
            <a:r>
              <a:rPr lang="en-US" altLang="fr-FR"/>
              <a:t>By E or B field</a:t>
            </a:r>
          </a:p>
        </p:txBody>
      </p:sp>
      <p:sp>
        <p:nvSpPr>
          <p:cNvPr id="25611" name="Text Box 9"/>
          <p:cNvSpPr txBox="1">
            <a:spLocks noChangeArrowheads="1"/>
          </p:cNvSpPr>
          <p:nvPr/>
        </p:nvSpPr>
        <p:spPr bwMode="auto">
          <a:xfrm>
            <a:off x="5092700" y="3086100"/>
            <a:ext cx="9191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detector</a:t>
            </a:r>
          </a:p>
        </p:txBody>
      </p:sp>
      <p:sp>
        <p:nvSpPr>
          <p:cNvPr id="25612" name="Text Box 10"/>
          <p:cNvSpPr txBox="1">
            <a:spLocks noChangeArrowheads="1"/>
          </p:cNvSpPr>
          <p:nvPr/>
        </p:nvSpPr>
        <p:spPr bwMode="auto">
          <a:xfrm>
            <a:off x="395288" y="908050"/>
            <a:ext cx="245586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110000"/>
              </a:lnSpc>
              <a:buFontTx/>
              <a:buNone/>
            </a:pPr>
            <a:r>
              <a:rPr lang="en-US" altLang="fr-FR" sz="2400">
                <a:solidFill>
                  <a:srgbClr val="FF0066"/>
                </a:solidFill>
              </a:rPr>
              <a:t>cathode ray tube</a:t>
            </a:r>
          </a:p>
        </p:txBody>
      </p:sp>
      <p:sp>
        <p:nvSpPr>
          <p:cNvPr id="25613" name="Text Box 11"/>
          <p:cNvSpPr txBox="1">
            <a:spLocks noChangeArrowheads="1"/>
          </p:cNvSpPr>
          <p:nvPr/>
        </p:nvSpPr>
        <p:spPr bwMode="auto">
          <a:xfrm>
            <a:off x="6877050" y="2636838"/>
            <a:ext cx="1965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>
                <a:solidFill>
                  <a:srgbClr val="FF0066"/>
                </a:solidFill>
              </a:rPr>
              <a:t>Scintillation of glass</a:t>
            </a:r>
          </a:p>
        </p:txBody>
      </p:sp>
      <p:sp>
        <p:nvSpPr>
          <p:cNvPr id="25614" name="Line 12"/>
          <p:cNvSpPr>
            <a:spLocks noChangeShapeType="1"/>
          </p:cNvSpPr>
          <p:nvPr/>
        </p:nvSpPr>
        <p:spPr bwMode="auto">
          <a:xfrm flipH="1" flipV="1">
            <a:off x="6016625" y="2041525"/>
            <a:ext cx="931863" cy="7397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pic>
        <p:nvPicPr>
          <p:cNvPr id="25615" name="Picture 17" descr="Jj-thomson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908050"/>
            <a:ext cx="1143000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  <p:transition advTm="5220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http://www-istp.gsfc.nasa.gov/Education/Figures/Geige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5" y="3798888"/>
            <a:ext cx="49530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5" descr="http://www.gbbb-berlin.com/lankwitz/grafik/geigerg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777875"/>
            <a:ext cx="1050925" cy="142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9" name="Text Box 6"/>
          <p:cNvSpPr txBox="1">
            <a:spLocks noChangeArrowheads="1"/>
          </p:cNvSpPr>
          <p:nvPr/>
        </p:nvSpPr>
        <p:spPr bwMode="auto">
          <a:xfrm>
            <a:off x="827088" y="2205038"/>
            <a:ext cx="13938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>
                <a:solidFill>
                  <a:schemeClr val="tx1"/>
                </a:solidFill>
              </a:rPr>
              <a:t>E. Rutherford</a:t>
            </a:r>
          </a:p>
        </p:txBody>
      </p:sp>
      <p:sp>
        <p:nvSpPr>
          <p:cNvPr id="26630" name="Text Box 7"/>
          <p:cNvSpPr txBox="1">
            <a:spLocks noChangeArrowheads="1"/>
          </p:cNvSpPr>
          <p:nvPr/>
        </p:nvSpPr>
        <p:spPr bwMode="auto">
          <a:xfrm>
            <a:off x="2627313" y="2276475"/>
            <a:ext cx="10541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>
                <a:solidFill>
                  <a:schemeClr val="tx1"/>
                </a:solidFill>
              </a:rPr>
              <a:t>H. Geiger</a:t>
            </a:r>
          </a:p>
        </p:txBody>
      </p:sp>
      <p:sp>
        <p:nvSpPr>
          <p:cNvPr id="26631" name="Text Box 8"/>
          <p:cNvSpPr txBox="1">
            <a:spLocks noChangeArrowheads="1"/>
          </p:cNvSpPr>
          <p:nvPr/>
        </p:nvSpPr>
        <p:spPr bwMode="auto">
          <a:xfrm>
            <a:off x="827088" y="2636838"/>
            <a:ext cx="6350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>
                <a:solidFill>
                  <a:schemeClr val="tx1"/>
                </a:solidFill>
              </a:rPr>
              <a:t>1909</a:t>
            </a:r>
          </a:p>
        </p:txBody>
      </p:sp>
      <p:sp>
        <p:nvSpPr>
          <p:cNvPr id="26632" name="Text Box 10"/>
          <p:cNvSpPr txBox="1">
            <a:spLocks noChangeArrowheads="1"/>
          </p:cNvSpPr>
          <p:nvPr/>
        </p:nvSpPr>
        <p:spPr bwMode="auto">
          <a:xfrm>
            <a:off x="1547813" y="2636838"/>
            <a:ext cx="6769100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The Geiger counter, later (1928) further developed and then called</a:t>
            </a:r>
          </a:p>
          <a:p>
            <a:pPr algn="l" eaLnBrk="1" hangingPunct="1">
              <a:buFontTx/>
              <a:buNone/>
            </a:pPr>
            <a:r>
              <a:rPr lang="en-US" altLang="fr-FR">
                <a:solidFill>
                  <a:srgbClr val="FF0066"/>
                </a:solidFill>
              </a:rPr>
              <a:t>Geiger-Müller</a:t>
            </a:r>
            <a:r>
              <a:rPr lang="en-US" altLang="fr-FR"/>
              <a:t> counter</a:t>
            </a:r>
          </a:p>
        </p:txBody>
      </p:sp>
      <p:sp>
        <p:nvSpPr>
          <p:cNvPr id="26633" name="Text Box 11"/>
          <p:cNvSpPr txBox="1">
            <a:spLocks noChangeArrowheads="1"/>
          </p:cNvSpPr>
          <p:nvPr/>
        </p:nvSpPr>
        <p:spPr bwMode="auto">
          <a:xfrm>
            <a:off x="1000125" y="6094413"/>
            <a:ext cx="41624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First electrical signal from a particle</a:t>
            </a:r>
          </a:p>
        </p:txBody>
      </p:sp>
      <p:sp>
        <p:nvSpPr>
          <p:cNvPr id="26634" name="Line 12"/>
          <p:cNvSpPr>
            <a:spLocks noChangeShapeType="1"/>
          </p:cNvSpPr>
          <p:nvPr/>
        </p:nvSpPr>
        <p:spPr bwMode="auto">
          <a:xfrm>
            <a:off x="3514725" y="3798888"/>
            <a:ext cx="1219200" cy="17526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6635" name="Line 13"/>
          <p:cNvSpPr>
            <a:spLocks noChangeShapeType="1"/>
          </p:cNvSpPr>
          <p:nvPr/>
        </p:nvSpPr>
        <p:spPr bwMode="auto">
          <a:xfrm>
            <a:off x="7248525" y="4713288"/>
            <a:ext cx="22860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6636" name="Freeform 14"/>
          <p:cNvSpPr>
            <a:spLocks/>
          </p:cNvSpPr>
          <p:nvPr/>
        </p:nvSpPr>
        <p:spPr bwMode="auto">
          <a:xfrm>
            <a:off x="7248525" y="4713288"/>
            <a:ext cx="685800" cy="282575"/>
          </a:xfrm>
          <a:custGeom>
            <a:avLst/>
            <a:gdLst>
              <a:gd name="T0" fmla="*/ 0 w 432"/>
              <a:gd name="T1" fmla="*/ 35282188 h 178"/>
              <a:gd name="T2" fmla="*/ 241935031 w 432"/>
              <a:gd name="T3" fmla="*/ 65524065 h 178"/>
              <a:gd name="T4" fmla="*/ 483870062 w 432"/>
              <a:gd name="T5" fmla="*/ 428426614 h 178"/>
              <a:gd name="T6" fmla="*/ 604837528 w 432"/>
              <a:gd name="T7" fmla="*/ 186491548 h 178"/>
              <a:gd name="T8" fmla="*/ 967740123 w 432"/>
              <a:gd name="T9" fmla="*/ 65524065 h 178"/>
              <a:gd name="T10" fmla="*/ 1088707589 w 432"/>
              <a:gd name="T11" fmla="*/ 65524065 h 17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32"/>
              <a:gd name="T19" fmla="*/ 0 h 178"/>
              <a:gd name="T20" fmla="*/ 432 w 432"/>
              <a:gd name="T21" fmla="*/ 178 h 17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32" h="178">
                <a:moveTo>
                  <a:pt x="0" y="14"/>
                </a:moveTo>
                <a:cubicBezTo>
                  <a:pt x="17" y="16"/>
                  <a:pt x="64" y="0"/>
                  <a:pt x="96" y="26"/>
                </a:cubicBezTo>
                <a:cubicBezTo>
                  <a:pt x="128" y="52"/>
                  <a:pt x="168" y="162"/>
                  <a:pt x="192" y="170"/>
                </a:cubicBezTo>
                <a:cubicBezTo>
                  <a:pt x="216" y="178"/>
                  <a:pt x="208" y="98"/>
                  <a:pt x="240" y="74"/>
                </a:cubicBezTo>
                <a:cubicBezTo>
                  <a:pt x="272" y="50"/>
                  <a:pt x="352" y="34"/>
                  <a:pt x="384" y="26"/>
                </a:cubicBezTo>
                <a:cubicBezTo>
                  <a:pt x="416" y="18"/>
                  <a:pt x="424" y="22"/>
                  <a:pt x="432" y="26"/>
                </a:cubicBezTo>
              </a:path>
            </a:pathLst>
          </a:custGeom>
          <a:noFill/>
          <a:ln w="28575" cap="flat" cmpd="sng">
            <a:solidFill>
              <a:srgbClr val="0000FF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fr-FR"/>
          </a:p>
        </p:txBody>
      </p:sp>
      <p:sp>
        <p:nvSpPr>
          <p:cNvPr id="26637" name="Text Box 15"/>
          <p:cNvSpPr txBox="1">
            <a:spLocks noChangeArrowheads="1"/>
          </p:cNvSpPr>
          <p:nvPr/>
        </p:nvSpPr>
        <p:spPr bwMode="auto">
          <a:xfrm>
            <a:off x="7172325" y="5018088"/>
            <a:ext cx="6683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pulse</a:t>
            </a:r>
          </a:p>
        </p:txBody>
      </p:sp>
      <p:pic>
        <p:nvPicPr>
          <p:cNvPr id="26638" name="Picture 17" descr="rutherfor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836613"/>
            <a:ext cx="1368425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9" name="Rectangle 2"/>
          <p:cNvSpPr>
            <a:spLocks noChangeArrowheads="1"/>
          </p:cNvSpPr>
          <p:nvPr/>
        </p:nvSpPr>
        <p:spPr bwMode="auto">
          <a:xfrm>
            <a:off x="827088" y="285750"/>
            <a:ext cx="7859712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n-GB" altLang="fr-FR" sz="1800"/>
              <a:t>Historical examples</a:t>
            </a:r>
            <a:endParaRPr lang="de-DE" altLang="fr-FR" sz="1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079"/>
    </mc:Choice>
    <mc:Fallback xmlns="">
      <p:transition spd="slow" advTm="70079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2" descr="http://hyperphysics.phy-astr.gsu.edu/hbase/particles/imgpar/cloudim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1700213"/>
            <a:ext cx="3806825" cy="306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Text Box 3"/>
          <p:cNvSpPr txBox="1">
            <a:spLocks noChangeArrowheads="1"/>
          </p:cNvSpPr>
          <p:nvPr/>
        </p:nvSpPr>
        <p:spPr bwMode="auto">
          <a:xfrm>
            <a:off x="1763713" y="1052513"/>
            <a:ext cx="3186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 sz="2400"/>
              <a:t>1912, </a:t>
            </a:r>
            <a:r>
              <a:rPr lang="en-US" altLang="fr-FR" sz="2400">
                <a:solidFill>
                  <a:srgbClr val="FF0066"/>
                </a:solidFill>
              </a:rPr>
              <a:t>Cloud chamber</a:t>
            </a:r>
            <a:r>
              <a:rPr lang="en-US" altLang="fr-FR" sz="2400"/>
              <a:t> </a:t>
            </a:r>
          </a:p>
        </p:txBody>
      </p:sp>
      <p:sp>
        <p:nvSpPr>
          <p:cNvPr id="27653" name="Rectangle 4"/>
          <p:cNvSpPr>
            <a:spLocks noChangeArrowheads="1"/>
          </p:cNvSpPr>
          <p:nvPr/>
        </p:nvSpPr>
        <p:spPr bwMode="auto">
          <a:xfrm>
            <a:off x="468313" y="5229225"/>
            <a:ext cx="8207375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The general procedure was to allow water to evaporate in an enclosed container to the point of saturation and then lower the pressure, producing a </a:t>
            </a:r>
            <a:r>
              <a:rPr lang="en-US" altLang="fr-FR">
                <a:solidFill>
                  <a:srgbClr val="FF0066"/>
                </a:solidFill>
              </a:rPr>
              <a:t>super-saturated volume of air</a:t>
            </a:r>
            <a:r>
              <a:rPr lang="en-US" altLang="fr-FR"/>
              <a:t>. Then the passage of </a:t>
            </a:r>
            <a:r>
              <a:rPr lang="en-US" altLang="fr-FR">
                <a:solidFill>
                  <a:srgbClr val="FF0066"/>
                </a:solidFill>
              </a:rPr>
              <a:t>a charged particle would condense the vapor into tiny droplets</a:t>
            </a:r>
            <a:r>
              <a:rPr lang="en-US" altLang="fr-FR"/>
              <a:t>, producing a visible trail marking the particle's path. </a:t>
            </a:r>
          </a:p>
        </p:txBody>
      </p:sp>
      <p:grpSp>
        <p:nvGrpSpPr>
          <p:cNvPr id="27654" name="Group 5"/>
          <p:cNvGrpSpPr>
            <a:grpSpLocks/>
          </p:cNvGrpSpPr>
          <p:nvPr/>
        </p:nvGrpSpPr>
        <p:grpSpPr bwMode="auto">
          <a:xfrm>
            <a:off x="4210050" y="2339975"/>
            <a:ext cx="2900363" cy="2424113"/>
            <a:chOff x="0" y="-29"/>
            <a:chExt cx="1827" cy="1527"/>
          </a:xfrm>
        </p:grpSpPr>
        <p:sp>
          <p:nvSpPr>
            <p:cNvPr id="27658" name="Rectangle 6"/>
            <p:cNvSpPr>
              <a:spLocks noChangeArrowheads="1"/>
            </p:cNvSpPr>
            <p:nvPr/>
          </p:nvSpPr>
          <p:spPr bwMode="auto">
            <a:xfrm>
              <a:off x="0" y="-29"/>
              <a:ext cx="1827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/>
              <a:endParaRPr lang="en-GB" altLang="fr-FR"/>
            </a:p>
          </p:txBody>
        </p:sp>
        <p:sp>
          <p:nvSpPr>
            <p:cNvPr id="27659" name="Rectangle 7"/>
            <p:cNvSpPr>
              <a:spLocks noChangeArrowheads="1"/>
            </p:cNvSpPr>
            <p:nvPr/>
          </p:nvSpPr>
          <p:spPr bwMode="auto">
            <a:xfrm>
              <a:off x="0" y="0"/>
              <a:ext cx="1827" cy="1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 eaLnBrk="1" hangingPunct="1">
                <a:buFontTx/>
                <a:buNone/>
              </a:pPr>
              <a:r>
                <a:rPr lang="en-US" altLang="fr-FR" sz="800">
                  <a:solidFill>
                    <a:schemeClr val="tx1"/>
                  </a:solidFill>
                  <a:latin typeface="Verdana" pitchFamily="34" charset="0"/>
                </a:rPr>
                <a:t>  </a:t>
              </a:r>
              <a:r>
                <a:rPr lang="en-US" altLang="fr-FR" sz="14200">
                  <a:solidFill>
                    <a:schemeClr val="tx1"/>
                  </a:solidFill>
                  <a:latin typeface="Verdana" pitchFamily="34" charset="0"/>
                </a:rPr>
                <a:t> </a:t>
              </a:r>
              <a:r>
                <a:rPr lang="en-US" altLang="fr-FR" sz="800">
                  <a:solidFill>
                    <a:schemeClr val="tx1"/>
                  </a:solidFill>
                  <a:latin typeface="Verdana" pitchFamily="34" charset="0"/>
                </a:rPr>
                <a:t>                                          </a:t>
              </a:r>
            </a:p>
            <a:p>
              <a:pPr algn="l" eaLnBrk="1" hangingPunct="1">
                <a:buFontTx/>
                <a:buNone/>
              </a:pPr>
              <a:endParaRPr lang="en-US" altLang="fr-FR" sz="800">
                <a:solidFill>
                  <a:schemeClr val="tx1"/>
                </a:solidFill>
                <a:latin typeface="Verdana" pitchFamily="34" charset="0"/>
              </a:endParaRPr>
            </a:p>
          </p:txBody>
        </p:sp>
      </p:grpSp>
      <p:pic>
        <p:nvPicPr>
          <p:cNvPr id="27655" name="Picture 8" descr="http://www.nobel.se/physics/laureates/1927/wilso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981075"/>
            <a:ext cx="1096963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6" name="Text Box 9"/>
          <p:cNvSpPr txBox="1">
            <a:spLocks noChangeArrowheads="1"/>
          </p:cNvSpPr>
          <p:nvPr/>
        </p:nvSpPr>
        <p:spPr bwMode="auto">
          <a:xfrm>
            <a:off x="6513513" y="2355850"/>
            <a:ext cx="1347787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en-US" altLang="fr-FR"/>
              <a:t>First tracking</a:t>
            </a:r>
          </a:p>
          <a:p>
            <a:pPr algn="l" eaLnBrk="1" hangingPunct="1">
              <a:buFontTx/>
              <a:buNone/>
            </a:pPr>
            <a:r>
              <a:rPr lang="en-US" altLang="fr-FR"/>
              <a:t>detector</a:t>
            </a:r>
          </a:p>
        </p:txBody>
      </p:sp>
      <p:sp>
        <p:nvSpPr>
          <p:cNvPr id="25612" name="Rectangle 12"/>
          <p:cNvSpPr>
            <a:spLocks noChangeArrowheads="1"/>
          </p:cNvSpPr>
          <p:nvPr/>
        </p:nvSpPr>
        <p:spPr bwMode="auto">
          <a:xfrm>
            <a:off x="539750" y="2636838"/>
            <a:ext cx="155098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342900" indent="-342900" algn="l">
              <a:buFontTx/>
              <a:buNone/>
              <a:defRPr/>
            </a:pPr>
            <a:r>
              <a:rPr lang="en-US">
                <a:solidFill>
                  <a:schemeClr val="tx1"/>
                </a:solidFill>
              </a:rPr>
              <a:t>C. T. R. Wilson</a:t>
            </a:r>
            <a:endParaRPr lang="de-DE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98229"/>
    </mc:Choice>
    <mc:Fallback xmlns="">
      <p:transition spd="slow" advTm="19822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7555" y="1484784"/>
            <a:ext cx="828091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000" dirty="0" smtClean="0"/>
              <a:t>Detection of particles (and photons) requires an interaction with matter.</a:t>
            </a:r>
          </a:p>
          <a:p>
            <a:pPr>
              <a:buNone/>
            </a:pPr>
            <a:endParaRPr lang="en-GB" sz="2000" dirty="0"/>
          </a:p>
          <a:p>
            <a:pPr>
              <a:buNone/>
            </a:pPr>
            <a:r>
              <a:rPr lang="en-GB" sz="2000" dirty="0" smtClean="0"/>
              <a:t>The interaction leads to ionisation or excitation of matter.</a:t>
            </a:r>
          </a:p>
          <a:p>
            <a:pPr>
              <a:buNone/>
            </a:pPr>
            <a:endParaRPr lang="en-GB" sz="2000" dirty="0"/>
          </a:p>
          <a:p>
            <a:pPr>
              <a:buNone/>
            </a:pPr>
            <a:r>
              <a:rPr lang="en-GB" sz="2000" dirty="0" smtClean="0"/>
              <a:t>Most detection interactions are of electromagnetic nature. </a:t>
            </a:r>
          </a:p>
          <a:p>
            <a:pPr>
              <a:buNone/>
            </a:pPr>
            <a:endParaRPr lang="en-GB" sz="2000" dirty="0"/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endParaRPr lang="en-GB" sz="2000" dirty="0"/>
          </a:p>
          <a:p>
            <a:pPr>
              <a:buNone/>
            </a:pPr>
            <a:r>
              <a:rPr lang="en-GB" sz="2000" dirty="0" smtClean="0"/>
              <a:t>In the beginning there were </a:t>
            </a:r>
            <a:r>
              <a:rPr lang="en-GB" sz="2000" dirty="0" smtClean="0">
                <a:solidFill>
                  <a:srgbClr val="C00000"/>
                </a:solidFill>
              </a:rPr>
              <a:t>slow “photographic” </a:t>
            </a:r>
            <a:r>
              <a:rPr lang="en-GB" sz="2000" dirty="0" smtClean="0"/>
              <a:t>detectors </a:t>
            </a:r>
            <a:r>
              <a:rPr lang="en-GB" sz="2000" u="sng" dirty="0" smtClean="0"/>
              <a:t>or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rgbClr val="C00000"/>
                </a:solidFill>
              </a:rPr>
              <a:t>fast counting</a:t>
            </a:r>
            <a:r>
              <a:rPr lang="en-GB" sz="2000" dirty="0" smtClean="0"/>
              <a:t> detectors. </a:t>
            </a:r>
          </a:p>
          <a:p>
            <a:pPr>
              <a:buNone/>
            </a:pPr>
            <a:endParaRPr lang="en-GB" sz="2000" dirty="0"/>
          </a:p>
          <a:p>
            <a:pPr>
              <a:buNone/>
            </a:pPr>
            <a:r>
              <a:rPr lang="en-GB" sz="2000" dirty="0" smtClean="0"/>
              <a:t>New principles, electronics and computers allow us to build </a:t>
            </a:r>
            <a:r>
              <a:rPr lang="en-GB" sz="2000" dirty="0" smtClean="0">
                <a:solidFill>
                  <a:srgbClr val="C00000"/>
                </a:solidFill>
              </a:rPr>
              <a:t>fast “photographic”</a:t>
            </a:r>
            <a:r>
              <a:rPr lang="en-GB" sz="2000" dirty="0" smtClean="0"/>
              <a:t> detectors.</a:t>
            </a:r>
          </a:p>
          <a:p>
            <a:pPr>
              <a:buNone/>
            </a:pPr>
            <a:endParaRPr lang="en-GB" sz="2000" dirty="0"/>
          </a:p>
          <a:p>
            <a:pPr>
              <a:buNone/>
            </a:pPr>
            <a:r>
              <a:rPr lang="en-GB" sz="2000" dirty="0" smtClean="0"/>
              <a:t> </a:t>
            </a:r>
            <a:endParaRPr lang="fr-FR" sz="2000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2593768" y="3861048"/>
            <a:ext cx="4176464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L1-</a:t>
            </a:r>
            <a:fld id="{EE8DB7BD-AEC4-481C-BCD9-20FE6B952A6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908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990"/>
    </mc:Choice>
    <mc:Fallback xmlns="">
      <p:transition spd="slow" advTm="9899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8.5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7.4|6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8.3|48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18.7|6.7|6.2|3.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0.3|0.8|0.5"/>
</p:tagLst>
</file>

<file path=ppt/theme/theme1.xml><?xml version="1.0" encoding="utf-8"?>
<a:theme xmlns:a="http://schemas.openxmlformats.org/drawingml/2006/main" name="3_Default Design">
  <a:themeElements>
    <a:clrScheme name="2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2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14183</TotalTime>
  <Words>3279</Words>
  <Application>Microsoft Office PowerPoint</Application>
  <PresentationFormat>On-screen Show (4:3)</PresentationFormat>
  <Paragraphs>616</Paragraphs>
  <Slides>45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7</vt:i4>
      </vt:variant>
      <vt:variant>
        <vt:lpstr>Slide Titles</vt:lpstr>
      </vt:variant>
      <vt:variant>
        <vt:i4>45</vt:i4>
      </vt:variant>
    </vt:vector>
  </HeadingPairs>
  <TitlesOfParts>
    <vt:vector size="65" baseType="lpstr">
      <vt:lpstr>Arial</vt:lpstr>
      <vt:lpstr>Arial Black</vt:lpstr>
      <vt:lpstr>Calibri</vt:lpstr>
      <vt:lpstr>Fd144326-Identity-H</vt:lpstr>
      <vt:lpstr>Fd3518-Identity-H</vt:lpstr>
      <vt:lpstr>Symbol</vt:lpstr>
      <vt:lpstr>Tahoma</vt:lpstr>
      <vt:lpstr>Times</vt:lpstr>
      <vt:lpstr>Times New Roman</vt:lpstr>
      <vt:lpstr>Verdana</vt:lpstr>
      <vt:lpstr>Wingdings</vt:lpstr>
      <vt:lpstr>ZapfDingbats</vt:lpstr>
      <vt:lpstr>3_Default Design</vt:lpstr>
      <vt:lpstr>Microsoft Equation 3.0</vt:lpstr>
      <vt:lpstr>Clip</vt:lpstr>
      <vt:lpstr>Equation</vt:lpstr>
      <vt:lpstr>Designer Drawing</vt:lpstr>
      <vt:lpstr>Designer 4.0 Drawing</vt:lpstr>
      <vt:lpstr>Bitmap Image</vt:lpstr>
      <vt:lpstr>Chart</vt:lpstr>
      <vt:lpstr>PowerPoint Presentation</vt:lpstr>
      <vt:lpstr>Outline</vt:lpstr>
      <vt:lpstr>Literature</vt:lpstr>
      <vt:lpstr>Historical examples</vt:lpstr>
      <vt:lpstr>Historical examples</vt:lpstr>
      <vt:lpstr>Historical 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Introduction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Average differential energy loss   … making Bethe-Bloch plausible.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Propagating waves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Acknowledgements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joram</dc:creator>
  <cp:lastModifiedBy>Christian Joram</cp:lastModifiedBy>
  <cp:revision>118</cp:revision>
  <dcterms:created xsi:type="dcterms:W3CDTF">2005-02-02T08:08:41Z</dcterms:created>
  <dcterms:modified xsi:type="dcterms:W3CDTF">2017-08-29T12:41:16Z</dcterms:modified>
</cp:coreProperties>
</file>