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04" r:id="rId2"/>
    <p:sldId id="431" r:id="rId3"/>
    <p:sldId id="490" r:id="rId4"/>
    <p:sldId id="491" r:id="rId5"/>
    <p:sldId id="492" r:id="rId6"/>
    <p:sldId id="493" r:id="rId7"/>
    <p:sldId id="433" r:id="rId8"/>
    <p:sldId id="480" r:id="rId9"/>
    <p:sldId id="497" r:id="rId10"/>
    <p:sldId id="481" r:id="rId11"/>
    <p:sldId id="316" r:id="rId12"/>
    <p:sldId id="317" r:id="rId13"/>
    <p:sldId id="390" r:id="rId14"/>
    <p:sldId id="503" r:id="rId15"/>
    <p:sldId id="501" r:id="rId16"/>
    <p:sldId id="505" r:id="rId17"/>
    <p:sldId id="435" r:id="rId18"/>
    <p:sldId id="436" r:id="rId19"/>
    <p:sldId id="393" r:id="rId20"/>
    <p:sldId id="394" r:id="rId21"/>
    <p:sldId id="421" r:id="rId22"/>
    <p:sldId id="420" r:id="rId23"/>
    <p:sldId id="427" r:id="rId24"/>
    <p:sldId id="506" r:id="rId25"/>
    <p:sldId id="507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0000FF"/>
    <a:srgbClr val="D7FF06"/>
    <a:srgbClr val="FFF20C"/>
    <a:srgbClr val="FFE120"/>
    <a:srgbClr val="F4F4F4"/>
    <a:srgbClr val="D6D6D6"/>
    <a:srgbClr val="0000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876" autoAdjust="0"/>
    <p:restoredTop sz="93408" autoAdjust="0"/>
  </p:normalViewPr>
  <p:slideViewPr>
    <p:cSldViewPr>
      <p:cViewPr>
        <p:scale>
          <a:sx n="76" d="100"/>
          <a:sy n="76" d="100"/>
        </p:scale>
        <p:origin x="-800" y="-8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F01A4-25A4-CF4C-B266-8B7AE59EFD3F}" type="datetimeFigureOut">
              <a:rPr lang="en-US" smtClean="0"/>
              <a:pPr/>
              <a:t>30/08/18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4D38-D610-BA4F-B625-EBECA0C27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CFDB5A23-793A-6E42-8F5C-DA8316535D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93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88A714-13C5-474A-87A2-48839174DB7C}" type="slidenum">
              <a:rPr lang="en-GB" altLang="en-US">
                <a:solidFill>
                  <a:srgbClr val="000000"/>
                </a:solidFill>
              </a:rPr>
              <a:pPr eaLnBrk="1" hangingPunct="1"/>
              <a:t>1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90467" name="Rectangle 7"/>
          <p:cNvSpPr txBox="1">
            <a:spLocks noGrp="1" noChangeArrowheads="1"/>
          </p:cNvSpPr>
          <p:nvPr/>
        </p:nvSpPr>
        <p:spPr bwMode="auto">
          <a:xfrm>
            <a:off x="3806825" y="9363075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FB033C2-40DE-BF41-83EF-E848A70BFC5A}" type="slidenum">
              <a:rPr lang="en-GB" altLang="en-US" sz="1200">
                <a:solidFill>
                  <a:srgbClr val="000000"/>
                </a:solidFill>
              </a:rPr>
              <a:pPr algn="r"/>
              <a:t>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190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90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1336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8D21366-7F02-7B46-8F25-92D643434811}" type="slidenum">
              <a:rPr lang="en-GB" b="0">
                <a:solidFill>
                  <a:schemeClr val="tx1"/>
                </a:solidFill>
                <a:latin typeface="Arial" charset="0"/>
                <a:cs typeface="ＭＳ Ｐゴシック" charset="0"/>
              </a:rPr>
              <a:pPr/>
              <a:t>3</a:t>
            </a:fld>
            <a:endParaRPr lang="en-GB" b="0">
              <a:solidFill>
                <a:schemeClr val="tx1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64BE1A4E-13C6-604E-AE3F-41B7C8470348}" type="slidenum">
              <a:rPr lang="en-GB" sz="1200">
                <a:solidFill>
                  <a:schemeClr val="tx1"/>
                </a:solidFill>
                <a:latin typeface="Arial" charset="0"/>
                <a:cs typeface="ＭＳ Ｐゴシック" charset="0"/>
              </a:rPr>
              <a:pPr algn="r" eaLnBrk="1" hangingPunct="1"/>
              <a:t>3</a:t>
            </a:fld>
            <a:endParaRPr lang="en-GB" sz="1200">
              <a:solidFill>
                <a:schemeClr val="tx1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911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18136" y="10240725"/>
            <a:ext cx="2919748" cy="53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4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3100" y="808038"/>
            <a:ext cx="5391150" cy="4043362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789" y="5120363"/>
            <a:ext cx="5390305" cy="485086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A5D128A-3E69-5F44-A86B-D76C803C69A5}" type="slidenum">
              <a:rPr lang="en-GB" sz="1200" b="1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5</a:t>
            </a:fld>
            <a:endParaRPr lang="en-GB" sz="1200" b="1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43BC2B4-9EB5-4D47-BF2A-BE3B46079873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eaLnBrk="1" hangingPunct="1"/>
              <a:t>5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9290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B0CF8D-3C85-C54A-8E66-2F55960083EC}" type="slidenum">
              <a:rPr lang="en-GB" sz="1200"/>
              <a:pPr/>
              <a:t>8</a:t>
            </a:fld>
            <a:endParaRPr lang="en-GB" sz="1200"/>
          </a:p>
        </p:txBody>
      </p:sp>
      <p:sp>
        <p:nvSpPr>
          <p:cNvPr id="327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D2AB115-7254-7145-993D-00EBFC2F3734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 txBox="1">
            <a:spLocks noGrp="1" noChangeArrowheads="1"/>
          </p:cNvSpPr>
          <p:nvPr/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764D1BB4-9073-C644-B9C1-9989D5562F97}" type="slidenum">
              <a:rPr lang="en-US" altLang="en-US" sz="1200">
                <a:solidFill>
                  <a:srgbClr val="000000"/>
                </a:solidFill>
                <a:ea typeface="Arial" charset="0"/>
                <a:cs typeface="Arial" charset="0"/>
              </a:rPr>
              <a:pPr algn="r" eaLnBrk="1" hangingPunct="1"/>
              <a:t>14</a:t>
            </a:fld>
            <a:endParaRPr lang="en-US" altLang="en-US" sz="12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326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782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NUL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9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15C4-96F0-E14E-9B13-719EA22335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0830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4A0ED-BAB4-624C-B781-79C6B78290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430644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3BB5D-03AC-B143-B2D2-4E3604F12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988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0300"/>
            <a:ext cx="7687104" cy="55245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9846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52400"/>
            <a:ext cx="6842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EB73-19CF-CC44-9CE7-FEAFB1258E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0843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A2AA7-CF03-7748-BB41-2232CAC0F0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941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3427B-1AED-B345-A876-AA763AE492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726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85C8-AAFF-1941-BD8F-19A7E3AA0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85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C628D-23F7-E14F-84FD-DBA96F69A7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409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350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7384-0BC4-FD4B-B49D-BEA5213074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30230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D1201-D1CE-9F4A-BAC3-6CD8C55693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5660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AE07C-DC28-B744-A7B8-2481154D7E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41094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NUL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  <a:ea typeface="+mn-ea"/>
              </a:defRPr>
            </a:lvl1pPr>
          </a:lstStyle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95B773-56F5-1443-984B-8422784E99B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100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91" r:id="rId3"/>
    <p:sldLayoutId id="2147483692" r:id="rId4"/>
    <p:sldLayoutId id="2147483693" r:id="rId5"/>
    <p:sldLayoutId id="2147483694" r:id="rId6"/>
    <p:sldLayoutId id="2147483701" r:id="rId7"/>
    <p:sldLayoutId id="2147483695" r:id="rId8"/>
    <p:sldLayoutId id="2147483696" r:id="rId9"/>
    <p:sldLayoutId id="2147483697" r:id="rId10"/>
    <p:sldLayoutId id="2147483698" r:id="rId11"/>
    <p:sldLayoutId id="2147483702" r:id="rId12"/>
  </p:sldLayoutIdLst>
  <p:transition xmlns:p14="http://schemas.microsoft.com/office/powerpoint/2010/main">
    <p:wipe dir="r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NULL"/><Relationship Id="rId3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34.jpeg"/><Relationship Id="rId10" Type="http://schemas.openxmlformats.org/officeDocument/2006/relationships/image" Target="../media/image2.png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61463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219200" y="0"/>
            <a:ext cx="6553200" cy="1323439"/>
          </a:xfrm>
          <a:prstGeom prst="rect">
            <a:avLst/>
          </a:prstGeom>
          <a:noFill/>
          <a:ln>
            <a:noFill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 alt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Καλώς Ορίσατε στο</a:t>
            </a:r>
            <a:r>
              <a:rPr lang="en-GB" alt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 </a:t>
            </a:r>
            <a:r>
              <a:rPr lang="en-GB" altLang="en-US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CERN</a:t>
            </a:r>
          </a:p>
          <a:p>
            <a:pPr eaLnBrk="1" hangingPunct="1"/>
            <a:endParaRPr lang="es-ES_tradnl" altLang="en-US" sz="4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457200" y="2057400"/>
            <a:ext cx="8153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Το Ευρωπαϊκό Ερευνητικό Κέντρο Σωματιδιακής Φυσικής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CERN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- 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Σήμερα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και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l-GR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 charset="-128"/>
                <a:cs typeface="ＭＳ Ｐゴシック" charset="-128"/>
              </a:rPr>
              <a:t>στο Μέλλον...</a:t>
            </a:r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l-GR" sz="2000" b="1" dirty="0" smtClean="0">
              <a:solidFill>
                <a:srgbClr val="FFFF0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FFFF00"/>
              </a:solidFill>
            </a:endParaRPr>
          </a:p>
          <a:p>
            <a:pPr algn="ctr">
              <a:defRPr/>
            </a:pPr>
            <a:r>
              <a:rPr lang="el-GR" sz="2000" kern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Ευάγγελος</a:t>
            </a:r>
            <a:r>
              <a:rPr lang="en-US" sz="20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 </a:t>
            </a:r>
            <a:r>
              <a:rPr lang="el-GR" sz="20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ΓΑΖΗΣ</a:t>
            </a:r>
            <a:endParaRPr lang="el-GR" sz="20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ＭＳ Ｐゴシック"/>
            </a:endParaRPr>
          </a:p>
          <a:p>
            <a:pPr algn="ctr">
              <a:defRPr/>
            </a:pPr>
            <a:r>
              <a:rPr lang="el-GR" sz="20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ＭＳ Ｐゴシック"/>
              </a:rPr>
              <a:t>Εθνικό Μετσόβιο Πολυτεχνείο</a:t>
            </a:r>
            <a:endParaRPr lang="en-US" sz="20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en-US" sz="2400" dirty="0">
              <a:solidFill>
                <a:srgbClr val="FFFF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0"/>
            <a:ext cx="1219200" cy="12192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F8711B-0898-DF49-8450-3F6ACBF4AA29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3" descr="gpyrfor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121198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0000"/>
          </a:solidFill>
        </p:spPr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Μεγάλα και Αναπάντητα Ερωτήματα</a:t>
            </a:r>
            <a:endParaRPr lang="en-US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 descr="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7" y="990600"/>
            <a:ext cx="9144000" cy="533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5194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8884" y="764704"/>
            <a:ext cx="318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DDDDDD">
                    <a:lumMod val="10000"/>
                  </a:srgbClr>
                </a:solidFill>
              </a:rPr>
              <a:t>Αρχίζοντας το</a:t>
            </a:r>
            <a:r>
              <a:rPr lang="en-GB" b="1" dirty="0" smtClean="0">
                <a:solidFill>
                  <a:srgbClr val="DDDDDD">
                    <a:lumMod val="10000"/>
                  </a:srgbClr>
                </a:solidFill>
              </a:rPr>
              <a:t> 1954 …..</a:t>
            </a:r>
            <a:endParaRPr lang="en-GB" b="1" dirty="0">
              <a:solidFill>
                <a:srgbClr val="DDDDDD">
                  <a:lumMod val="10000"/>
                </a:srgbClr>
              </a:solidFill>
            </a:endParaRPr>
          </a:p>
        </p:txBody>
      </p:sp>
      <p:pic>
        <p:nvPicPr>
          <p:cNvPr id="4" name="Picture 3" descr="Screen Shot 2016-08-21 at 14.0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3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6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/>
          </p:cNvSpPr>
          <p:nvPr/>
        </p:nvSpPr>
        <p:spPr bwMode="auto">
          <a:xfrm>
            <a:off x="0" y="12700"/>
            <a:ext cx="906780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36550" bIns="0">
            <a:spAutoFit/>
          </a:bodyPr>
          <a:lstStyle>
            <a:lvl1pPr marL="508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r>
              <a:rPr lang="el-GR" altLang="en-US" sz="2400" dirty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Το σύμπλεγμα </a:t>
            </a:r>
            <a:r>
              <a:rPr lang="el-GR" altLang="en-US" sz="2400" dirty="0" smtClean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~20 επιταχυντών του </a:t>
            </a:r>
            <a:r>
              <a:rPr lang="en-US" altLang="en-US" sz="2400" dirty="0" smtClean="0">
                <a:latin typeface="Arial" pitchFamily="34" charset="0"/>
                <a:ea typeface="MS PGothic" pitchFamily="34" charset="-128"/>
                <a:sym typeface="Arial" pitchFamily="34" charset="0"/>
              </a:rPr>
              <a:t>CERN </a:t>
            </a:r>
            <a:r>
              <a:rPr lang="el-GR" altLang="en-US" sz="2400" dirty="0" smtClean="0">
                <a:solidFill>
                  <a:srgbClr val="C00000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t>ΣΗΜΕΡΑ</a:t>
            </a:r>
            <a:endParaRPr lang="en-US" altLang="en-US" sz="2400" dirty="0" smtClean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  <a:p>
            <a:pPr algn="ctr" eaLnBrk="1" hangingPunct="1"/>
            <a:endParaRPr lang="el-GR" altLang="en-US" sz="800" dirty="0" smtClean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  <a:p>
            <a:pPr algn="ctr" eaLnBrk="1" hangingPunct="1"/>
            <a:endParaRPr lang="en-US" altLang="en-US" sz="1000" dirty="0">
              <a:solidFill>
                <a:srgbClr val="C00000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</p:txBody>
      </p:sp>
      <p:sp>
        <p:nvSpPr>
          <p:cNvPr id="35843" name="Oval 3"/>
          <p:cNvSpPr>
            <a:spLocks/>
          </p:cNvSpPr>
          <p:nvPr/>
        </p:nvSpPr>
        <p:spPr bwMode="auto">
          <a:xfrm>
            <a:off x="1080492" y="4027289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4" name="Oval 4"/>
          <p:cNvSpPr>
            <a:spLocks/>
          </p:cNvSpPr>
          <p:nvPr/>
        </p:nvSpPr>
        <p:spPr bwMode="auto">
          <a:xfrm>
            <a:off x="1080492" y="417909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5" name="Oval 5"/>
          <p:cNvSpPr>
            <a:spLocks/>
          </p:cNvSpPr>
          <p:nvPr/>
        </p:nvSpPr>
        <p:spPr bwMode="auto">
          <a:xfrm>
            <a:off x="1339453" y="4205883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6" name="Oval 6"/>
          <p:cNvSpPr>
            <a:spLocks/>
          </p:cNvSpPr>
          <p:nvPr/>
        </p:nvSpPr>
        <p:spPr bwMode="auto">
          <a:xfrm>
            <a:off x="1732360" y="4205883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7" name="Oval 7"/>
          <p:cNvSpPr>
            <a:spLocks/>
          </p:cNvSpPr>
          <p:nvPr/>
        </p:nvSpPr>
        <p:spPr bwMode="auto">
          <a:xfrm>
            <a:off x="1580555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8" name="Oval 8"/>
          <p:cNvSpPr>
            <a:spLocks/>
          </p:cNvSpPr>
          <p:nvPr/>
        </p:nvSpPr>
        <p:spPr bwMode="auto">
          <a:xfrm>
            <a:off x="1884164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49" name="Oval 9"/>
          <p:cNvSpPr>
            <a:spLocks/>
          </p:cNvSpPr>
          <p:nvPr/>
        </p:nvSpPr>
        <p:spPr bwMode="auto">
          <a:xfrm>
            <a:off x="2035969" y="418802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0" name="Oval 10"/>
          <p:cNvSpPr>
            <a:spLocks/>
          </p:cNvSpPr>
          <p:nvPr/>
        </p:nvSpPr>
        <p:spPr bwMode="auto">
          <a:xfrm>
            <a:off x="2187774" y="4170164"/>
            <a:ext cx="107156" cy="107156"/>
          </a:xfrm>
          <a:prstGeom prst="ellipse">
            <a:avLst/>
          </a:prstGeom>
          <a:solidFill>
            <a:srgbClr val="FEFFF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5" name="AutoShape 15"/>
          <p:cNvSpPr>
            <a:spLocks/>
          </p:cNvSpPr>
          <p:nvPr/>
        </p:nvSpPr>
        <p:spPr bwMode="auto">
          <a:xfrm rot="-6761627">
            <a:off x="1321601" y="4616648"/>
            <a:ext cx="98227" cy="125016"/>
          </a:xfrm>
          <a:prstGeom prst="triangle">
            <a:avLst>
              <a:gd name="adj" fmla="val 50000"/>
            </a:avLst>
          </a:prstGeom>
          <a:solidFill>
            <a:srgbClr val="E8C58F"/>
          </a:solidFill>
          <a:ln w="25400">
            <a:solidFill>
              <a:srgbClr val="E1B172"/>
            </a:solidFill>
            <a:round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5856" name="Rectangle 16"/>
          <p:cNvSpPr>
            <a:spLocks/>
          </p:cNvSpPr>
          <p:nvPr/>
        </p:nvSpPr>
        <p:spPr bwMode="auto">
          <a:xfrm>
            <a:off x="1017984" y="4741671"/>
            <a:ext cx="89297" cy="98227"/>
          </a:xfrm>
          <a:prstGeom prst="rect">
            <a:avLst/>
          </a:prstGeom>
          <a:solidFill>
            <a:srgbClr val="00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2" name="Picture 1" descr="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62333"/>
            <a:ext cx="8650840" cy="62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5860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29400" y="2895600"/>
            <a:ext cx="1309688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0.999393c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352800"/>
            <a:ext cx="1452563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0.9999978</a:t>
            </a:r>
            <a:r>
              <a:rPr lang="en-US" sz="14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5" idx="1"/>
          </p:cNvCxnSpPr>
          <p:nvPr/>
        </p:nvCxnSpPr>
        <p:spPr bwMode="auto">
          <a:xfrm flipH="1" flipV="1">
            <a:off x="4614864" y="2852738"/>
            <a:ext cx="261936" cy="653951"/>
          </a:xfrm>
          <a:prstGeom prst="straightConnector1">
            <a:avLst/>
          </a:prstGeom>
          <a:noFill/>
          <a:ln w="12700">
            <a:solidFill>
              <a:srgbClr val="0033CC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6299200" y="2451101"/>
            <a:ext cx="1092200" cy="444499"/>
          </a:xfrm>
          <a:prstGeom prst="straightConnector1">
            <a:avLst/>
          </a:prstGeom>
          <a:noFill/>
          <a:ln w="12700">
            <a:solidFill>
              <a:srgbClr val="0033CC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CERN / 29 Αυγούστου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AB355-8116-FD40-8AA7-F268CE5C355D}" type="slidenum">
              <a:rPr lang="en-US" smtClean="0"/>
              <a:t>13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86500" y="1792586"/>
            <a:ext cx="1866900" cy="307777"/>
          </a:xfrm>
          <a:prstGeom prst="rect">
            <a:avLst/>
          </a:prstGeom>
          <a:solidFill>
            <a:srgbClr val="0033CC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0.999999</a:t>
            </a:r>
            <a:r>
              <a:rPr lang="en-US" sz="1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0"/>
            <a:ext cx="609600" cy="76200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creen Shot 2016-08-21 at 14.06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5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038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Number Placeholder 6"/>
          <p:cNvSpPr txBox="1">
            <a:spLocks noGrp="1"/>
          </p:cNvSpPr>
          <p:nvPr/>
        </p:nvSpPr>
        <p:spPr bwMode="auto">
          <a:xfrm>
            <a:off x="7929563" y="6356350"/>
            <a:ext cx="7572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5A20C0-220F-3347-95CB-9ADEABD4760F}" type="slidenum">
              <a:rPr lang="en-GB" altLang="en-US">
                <a:solidFill>
                  <a:srgbClr val="000000"/>
                </a:solidFill>
                <a:latin typeface="Calibri" charset="0"/>
                <a:cs typeface="Arial" charset="0"/>
              </a:rPr>
              <a:pPr eaLnBrk="1" hangingPunct="1"/>
              <a:t>14</a:t>
            </a:fld>
            <a:endParaRPr lang="en-GB" altLang="en-US">
              <a:solidFill>
                <a:srgbClr val="000000"/>
              </a:solidFill>
              <a:latin typeface="Calibri" charset="0"/>
              <a:cs typeface="Arial" charset="0"/>
            </a:endParaRPr>
          </a:p>
        </p:txBody>
      </p:sp>
      <p:sp>
        <p:nvSpPr>
          <p:cNvPr id="150531" name="Slide Number Placeholder 5"/>
          <p:cNvSpPr txBox="1">
            <a:spLocks noGrp="1"/>
          </p:cNvSpPr>
          <p:nvPr/>
        </p:nvSpPr>
        <p:spPr bwMode="auto">
          <a:xfrm>
            <a:off x="8521700" y="6562725"/>
            <a:ext cx="4699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 sz="1200">
              <a:solidFill>
                <a:srgbClr val="FF9966"/>
              </a:solidFill>
            </a:endParaRPr>
          </a:p>
        </p:txBody>
      </p:sp>
      <p:sp>
        <p:nvSpPr>
          <p:cNvPr id="150532" name="Footer Placeholder 6"/>
          <p:cNvSpPr txBox="1">
            <a:spLocks noGrp="1"/>
          </p:cNvSpPr>
          <p:nvPr/>
        </p:nvSpPr>
        <p:spPr bwMode="auto">
          <a:xfrm>
            <a:off x="3200400" y="6553200"/>
            <a:ext cx="3562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 sz="1400">
              <a:solidFill>
                <a:srgbClr val="FF9966"/>
              </a:solidFill>
            </a:endParaRPr>
          </a:p>
        </p:txBody>
      </p:sp>
      <p:sp>
        <p:nvSpPr>
          <p:cNvPr id="150533" name="Date Placeholder 7"/>
          <p:cNvSpPr txBox="1">
            <a:spLocks noGrp="1"/>
          </p:cNvSpPr>
          <p:nvPr/>
        </p:nvSpPr>
        <p:spPr bwMode="auto">
          <a:xfrm>
            <a:off x="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1400">
              <a:solidFill>
                <a:srgbClr val="FF9966"/>
              </a:solidFill>
            </a:endParaRPr>
          </a:p>
        </p:txBody>
      </p:sp>
      <p:pic>
        <p:nvPicPr>
          <p:cNvPr id="150534" name="Picture 2" descr="C:\NSS_talk_material\Event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0"/>
            <a:ext cx="9164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D9D8-BA91-A047-91B6-E1B2D2F6EC1B}" type="slidenum">
              <a:rPr lang="en-GB" altLang="en-US" smtClean="0"/>
              <a:pPr/>
              <a:t>14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8436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2" name="Picture 1" descr="Screen Shot 2016-08-21 at 14.07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37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2824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0014" y="842843"/>
            <a:ext cx="8628435" cy="5532677"/>
            <a:chOff x="68" y="720"/>
            <a:chExt cx="5599" cy="3311"/>
          </a:xfrm>
          <a:solidFill>
            <a:srgbClr val="FFFF00"/>
          </a:solidFill>
        </p:grpSpPr>
        <p:pic>
          <p:nvPicPr>
            <p:cNvPr id="5" name="Picture 16" descr="SPS&amp;LHC_3D_black_exp_cr"/>
            <p:cNvPicPr>
              <a:picLocks noChangeAspect="1" noChangeArrowheads="1"/>
            </p:cNvPicPr>
            <p:nvPr/>
          </p:nvPicPr>
          <p:blipFill>
            <a:blip r:embed="rId3" cstate="print">
              <a:lum bright="-29000"/>
            </a:blip>
            <a:stretch>
              <a:fillRect/>
            </a:stretch>
          </p:blipFill>
          <p:spPr bwMode="auto">
            <a:xfrm>
              <a:off x="68" y="720"/>
              <a:ext cx="5599" cy="33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1202" y="1488"/>
              <a:ext cx="3085" cy="432"/>
            </a:xfrm>
            <a:prstGeom prst="ellipse">
              <a:avLst/>
            </a:prstGeom>
            <a:noFill/>
            <a:ln w="19050" algn="ctr">
              <a:solidFill>
                <a:srgbClr val="FFFF00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marL="342900" indent="-342900" algn="ctr">
                <a:defRPr/>
              </a:pPr>
              <a:endParaRPr lang="pl-PL">
                <a:solidFill>
                  <a:srgbClr val="FF0066"/>
                </a:solidFill>
              </a:endParaRPr>
            </a:p>
          </p:txBody>
        </p:sp>
      </p:grp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971800" y="0"/>
            <a:ext cx="601503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3200" dirty="0">
                <a:solidFill>
                  <a:srgbClr val="FFFF00"/>
                </a:solidFill>
              </a:rPr>
              <a:t>LHC – Large Hadron Collider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6B5B-3135-B34E-BD81-0CC54CBC7910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3" descr="gpyrfor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3346"/>
            <a:ext cx="838200" cy="8382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5910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52400"/>
            <a:ext cx="9144000" cy="584776"/>
          </a:xfrm>
          <a:prstGeom prst="rect">
            <a:avLst/>
          </a:prstGeom>
          <a:solidFill>
            <a:srgbClr val="000000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Verdana" charset="0"/>
              </a:rPr>
              <a:t>Ο Μεγάλος Αδρονικός Επιταχυντής </a:t>
            </a:r>
            <a:r>
              <a:rPr lang="en-US" sz="1600" dirty="0" smtClean="0">
                <a:solidFill>
                  <a:schemeClr val="bg1"/>
                </a:solidFill>
                <a:latin typeface="Verdana" charset="0"/>
              </a:rPr>
              <a:t>LHC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567298" y="1295400"/>
            <a:ext cx="2590800" cy="3736975"/>
          </a:xfrm>
          <a:prstGeom prst="rect">
            <a:avLst/>
          </a:prstGeom>
          <a:solidFill>
            <a:srgbClr val="0000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1238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υπεραγώγιμα μαγνητικά δίπολα, βάρους </a:t>
            </a: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35 τόνων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το καθένα κατασκευάστηκαν και συναρμολογήθηκαν για τον Μεγάλο Αδρονικό Επιταχυντή, με περίμετρο </a:t>
            </a:r>
            <a:r>
              <a:rPr lang="el-G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27 χιλιόμετρα</a:t>
            </a:r>
            <a:r>
              <a:rPr lang="el-GR" sz="1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!.  </a:t>
            </a:r>
          </a:p>
          <a:p>
            <a:pPr>
              <a:spcBef>
                <a:spcPct val="50000"/>
              </a:spcBef>
            </a:pPr>
            <a:endParaRPr lang="el-GR" sz="1400" b="0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  <a:p>
            <a:pPr>
              <a:spcBef>
                <a:spcPct val="50000"/>
              </a:spcBef>
            </a:pP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Αν χρησιμοποιούσαμε συμβατικούς μαγνήτες θα χρειαζόμασταν περίμετρο επιταχυντού με </a:t>
            </a:r>
            <a:r>
              <a:rPr lang="el-GR" sz="1400" dirty="0">
                <a:solidFill>
                  <a:srgbClr val="FFF2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120 χιλιόμετρα !!!</a:t>
            </a:r>
            <a:r>
              <a:rPr lang="el-GR" sz="1400" b="0" dirty="0">
                <a:solidFill>
                  <a:srgbClr val="FFF20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</a:t>
            </a:r>
            <a:r>
              <a:rPr lang="el-GR" sz="1400" b="0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για να έχουμε την ίδια τελική ενέργεια.</a:t>
            </a:r>
            <a:endParaRPr lang="en-US" sz="1400" b="0" dirty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  <p:pic>
        <p:nvPicPr>
          <p:cNvPr id="5" name="Picture 4" descr="Screen Shot 2016-08-21 at 14.0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0" y="762000"/>
            <a:ext cx="6549614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15065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676400" y="152400"/>
            <a:ext cx="5562600" cy="338554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600" dirty="0">
                <a:solidFill>
                  <a:schemeClr val="bg1"/>
                </a:solidFill>
                <a:latin typeface="Verdana" charset="0"/>
              </a:rPr>
              <a:t>Ο Μεγάλος Αδρονικός Επιταχυντής </a:t>
            </a:r>
            <a:r>
              <a:rPr lang="en-US" sz="1600" dirty="0">
                <a:solidFill>
                  <a:schemeClr val="bg1"/>
                </a:solidFill>
                <a:latin typeface="Verdana" charset="0"/>
              </a:rPr>
              <a:t>LHC</a:t>
            </a:r>
          </a:p>
        </p:txBody>
      </p:sp>
      <p:pic>
        <p:nvPicPr>
          <p:cNvPr id="7" name="Picture 5" descr="na-2005-032_AC-0503012_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6554131" cy="4356100"/>
          </a:xfrm>
          <a:prstGeom prst="rect">
            <a:avLst/>
          </a:prstGeom>
          <a:noFill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81800" y="1939925"/>
            <a:ext cx="2362200" cy="2800766"/>
          </a:xfrm>
          <a:prstGeom prst="rect">
            <a:avLst/>
          </a:prstGeom>
          <a:solidFill>
            <a:srgbClr val="0000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Το ΠΡΩΤΟ μαγνητικά δίπολο, (Μάρτιος 2006)μήκους 15 μέτρων και βάρους 35 τόνων κατεβαίνει σε </a:t>
            </a:r>
            <a:r>
              <a:rPr lang="el-G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100 μέτρα βάθος</a:t>
            </a:r>
            <a:r>
              <a:rPr lang="el-GR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 για να συναρμολογηθεί στον Μεγάλο Αδρονικό Επιταχυντή </a:t>
            </a:r>
            <a:r>
              <a:rPr lang="en-US" sz="16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LHC.</a:t>
            </a:r>
            <a:endParaRPr lang="en-US" sz="1600" b="0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</a:endParaRPr>
          </a:p>
        </p:txBody>
      </p:sp>
      <p:pic>
        <p:nvPicPr>
          <p:cNvPr id="9" name="Picture 10" descr="Magne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0"/>
            <a:ext cx="90405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00928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05000" y="-25400"/>
            <a:ext cx="71628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Πείραμα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ATLAS</a:t>
            </a:r>
            <a:r>
              <a:rPr lang="el-GR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– </a:t>
            </a:r>
            <a:r>
              <a:rPr lang="en-US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Large Hadron Collider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pic>
        <p:nvPicPr>
          <p:cNvPr id="2" name="Picture 1" descr="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17" y="609600"/>
            <a:ext cx="8021698" cy="6062785"/>
          </a:xfrm>
          <a:prstGeom prst="rect">
            <a:avLst/>
          </a:prstGeom>
        </p:spPr>
      </p:pic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90835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09800" y="165100"/>
            <a:ext cx="6400800" cy="533400"/>
          </a:xfrm>
          <a:prstGeom prst="rect">
            <a:avLst/>
          </a:prstGeom>
          <a:ln w="38100">
            <a:solidFill>
              <a:schemeClr val="bg1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FFFF66"/>
                </a:solidFill>
                <a:latin typeface="Verdana" pitchFamily="-32" charset="0"/>
              </a:defRPr>
            </a:lvl9pPr>
          </a:lstStyle>
          <a:p>
            <a:r>
              <a:rPr lang="el-GR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Περιεχόμενα της Ομιλίας</a:t>
            </a:r>
            <a:endParaRPr lang="en-US" sz="18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2400" y="1079500"/>
            <a:ext cx="8813800" cy="13589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l-GR" sz="2000" dirty="0" smtClean="0"/>
              <a:t>Τ</a:t>
            </a:r>
            <a:r>
              <a:rPr lang="el-GR" sz="1800" dirty="0" smtClean="0"/>
              <a:t>ί είναι το </a:t>
            </a:r>
            <a:r>
              <a:rPr lang="en-US" sz="1800" dirty="0" smtClean="0"/>
              <a:t>CERN </a:t>
            </a:r>
            <a:r>
              <a:rPr lang="el-GR" sz="1800" dirty="0" smtClean="0"/>
              <a:t>και ποιά η αποστολή του</a:t>
            </a:r>
          </a:p>
          <a:p>
            <a:pPr>
              <a:lnSpc>
                <a:spcPct val="90000"/>
              </a:lnSpc>
            </a:pPr>
            <a:r>
              <a:rPr lang="el-GR" sz="2000" dirty="0" smtClean="0"/>
              <a:t>Ο</a:t>
            </a:r>
            <a:r>
              <a:rPr lang="el-GR" sz="1800" dirty="0" smtClean="0"/>
              <a:t>ι διαστάσεις του (μικρο-) κόσμου</a:t>
            </a:r>
          </a:p>
          <a:p>
            <a:pPr>
              <a:lnSpc>
                <a:spcPct val="90000"/>
              </a:lnSpc>
            </a:pPr>
            <a:r>
              <a:rPr lang="el-GR" sz="1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Πού βρισκόμαστε σήμερα?</a:t>
            </a:r>
            <a:endParaRPr lang="en-US" sz="18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l-GR" sz="2000" dirty="0" smtClean="0"/>
              <a:t>Γ</a:t>
            </a:r>
            <a:r>
              <a:rPr lang="el-GR" sz="1800" dirty="0" smtClean="0"/>
              <a:t>ιατί συνεχώς πιο μεγάλη ενέργεια στις δέσμες των σωματιδίων?</a:t>
            </a:r>
            <a:endParaRPr lang="en-US" sz="1800" dirty="0" smtClean="0"/>
          </a:p>
          <a:p>
            <a:pPr>
              <a:lnSpc>
                <a:spcPct val="90000"/>
              </a:lnSpc>
            </a:pPr>
            <a:endParaRPr lang="el-GR" sz="1800" dirty="0" smtClean="0"/>
          </a:p>
          <a:p>
            <a:pPr marL="0" indent="0">
              <a:lnSpc>
                <a:spcPct val="90000"/>
              </a:lnSpc>
              <a:buNone/>
            </a:pPr>
            <a:endParaRPr lang="el-GR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43933" y="2755900"/>
            <a:ext cx="868680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Μ</a:t>
            </a:r>
            <a:r>
              <a:rPr lang="el-GR" dirty="0" smtClean="0"/>
              <a:t>εγάλα αναπάντητα ερωτήματα στη Φυσική - Νέες ιδέες</a:t>
            </a: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Ο</a:t>
            </a:r>
            <a:r>
              <a:rPr lang="el-GR" dirty="0" smtClean="0"/>
              <a:t>ι </a:t>
            </a:r>
            <a:r>
              <a:rPr lang="el-GR" dirty="0"/>
              <a:t>επιταχυντές στο </a:t>
            </a:r>
            <a:r>
              <a:rPr lang="en-US" dirty="0"/>
              <a:t>CERN</a:t>
            </a: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/>
              <a:t>Ο</a:t>
            </a:r>
            <a:r>
              <a:rPr lang="el-GR" sz="2800" dirty="0"/>
              <a:t> </a:t>
            </a:r>
            <a:r>
              <a:rPr lang="el-GR" dirty="0"/>
              <a:t>Μεγάλος Αδρονικός Επιταχυντής</a:t>
            </a:r>
            <a:r>
              <a:rPr lang="en-US" dirty="0"/>
              <a:t> LHC</a:t>
            </a: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 smtClean="0"/>
              <a:t>Τ</a:t>
            </a:r>
            <a:r>
              <a:rPr lang="el-GR" dirty="0" smtClean="0"/>
              <a:t>α </a:t>
            </a:r>
            <a:r>
              <a:rPr lang="el-GR" dirty="0"/>
              <a:t>πειράματα στον επιταχυντή </a:t>
            </a:r>
            <a:r>
              <a:rPr lang="en-US" dirty="0"/>
              <a:t>LHC</a:t>
            </a:r>
            <a:r>
              <a:rPr lang="el-GR" sz="2800" dirty="0"/>
              <a:t> </a:t>
            </a:r>
            <a:endParaRPr lang="en-US" sz="2800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el-GR" sz="2400" dirty="0"/>
              <a:t>Α</a:t>
            </a:r>
            <a:r>
              <a:rPr lang="el-GR" dirty="0"/>
              <a:t>ποτελέσματα Φυσικής - Το Μποζόνιο </a:t>
            </a:r>
            <a:r>
              <a:rPr lang="en-US" dirty="0" smtClean="0"/>
              <a:t>HIGGS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4837502"/>
            <a:ext cx="8458200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el-GR" dirty="0"/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r>
              <a:rPr lang="fr-FR" sz="2400" dirty="0" err="1" smtClean="0"/>
              <a:t>Σ</a:t>
            </a:r>
            <a:r>
              <a:rPr lang="el-GR" dirty="0"/>
              <a:t>υμπεράσματα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3346"/>
            <a:ext cx="838200" cy="8382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25778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057400" y="-25400"/>
            <a:ext cx="70104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Πείραμα </a:t>
            </a:r>
            <a:r>
              <a:rPr lang="en-US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ATLAS</a:t>
            </a:r>
            <a:r>
              <a:rPr lang="el-GR" sz="28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– </a:t>
            </a:r>
            <a:r>
              <a:rPr lang="en-US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Large Hadron Collider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09800" y="3124200"/>
            <a:ext cx="4876800" cy="2031325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~ 3000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επιστήμονες</a:t>
            </a:r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 (~1000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φοιτητές</a:t>
            </a:r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)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,</a:t>
            </a:r>
            <a:endParaRPr lang="el-GR" sz="1800" dirty="0" smtClean="0">
              <a:solidFill>
                <a:srgbClr val="000000"/>
              </a:solidFill>
              <a:latin typeface="Comic Sans MS" charset="0"/>
            </a:endParaRPr>
          </a:p>
          <a:p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17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4 Ινστιτούτα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,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   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3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8</a:t>
            </a:r>
            <a:r>
              <a:rPr lang="en-US" sz="1800" dirty="0" smtClean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χώρες</a:t>
            </a:r>
          </a:p>
          <a:p>
            <a:endParaRPr lang="el-GR" sz="1800" dirty="0">
              <a:solidFill>
                <a:srgbClr val="000000"/>
              </a:solidFill>
              <a:latin typeface="Comic Sans MS" charset="0"/>
            </a:endParaRP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Εθνικό Μετσόβιο Πολυτεχνείο (ΕΜΠ)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Καποδιστριακό Παν/μιο Αθηνών (ΕΚΠΑ)</a:t>
            </a:r>
          </a:p>
          <a:p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Αριστοτέλειο </a:t>
            </a:r>
            <a:r>
              <a:rPr lang="el-GR" sz="1800" dirty="0">
                <a:solidFill>
                  <a:srgbClr val="000000"/>
                </a:solidFill>
                <a:latin typeface="Comic Sans MS" charset="0"/>
              </a:rPr>
              <a:t>Παν/μιο </a:t>
            </a:r>
            <a:r>
              <a:rPr lang="el-GR" sz="1800" dirty="0" smtClean="0">
                <a:solidFill>
                  <a:srgbClr val="000000"/>
                </a:solidFill>
                <a:latin typeface="Comic Sans MS" charset="0"/>
              </a:rPr>
              <a:t>Θεσσαλονίκης (ΑΠΘ)</a:t>
            </a:r>
            <a:endParaRPr lang="el-GR" sz="1800" dirty="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2" name="Picture 1" descr="Screen Shot 2016-08-21 at 14.12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800"/>
            <a:ext cx="9144000" cy="6026989"/>
          </a:xfrm>
          <a:prstGeom prst="rect">
            <a:avLst/>
          </a:prstGeom>
        </p:spPr>
      </p:pic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534570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09800" y="0"/>
            <a:ext cx="6934200" cy="523220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l-GR" sz="2800" dirty="0" smtClean="0">
                <a:solidFill>
                  <a:srgbClr val="FFFF00"/>
                </a:solidFill>
                <a:cs typeface="Arial" charset="0"/>
              </a:rPr>
              <a:t>Υποψήφιο Γεγονός Μποζόνιο </a:t>
            </a:r>
            <a:r>
              <a:rPr lang="en-US" sz="2800" dirty="0" smtClean="0">
                <a:solidFill>
                  <a:srgbClr val="FFFF00"/>
                </a:solidFill>
                <a:cs typeface="Arial" charset="0"/>
              </a:rPr>
              <a:t>Higgs</a:t>
            </a: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3" name="Picture 2" descr="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171"/>
            <a:ext cx="9144000" cy="59218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3" descr="gpyrforo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2703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7162800" cy="609600"/>
          </a:xfrm>
          <a:solidFill>
            <a:srgbClr val="000000"/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a typeface="+mj-ea"/>
                <a:cs typeface="+mj-cs"/>
              </a:rPr>
              <a:t>Αναζήτηση του Μποζονίου </a:t>
            </a:r>
            <a:r>
              <a:rPr lang="en-US" sz="3200" dirty="0" smtClean="0">
                <a:solidFill>
                  <a:srgbClr val="FFFF00"/>
                </a:solidFill>
                <a:ea typeface="+mj-ea"/>
                <a:cs typeface="+mj-cs"/>
              </a:rPr>
              <a:t>Higgs</a:t>
            </a:r>
            <a:endParaRPr lang="en-US" sz="32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3867" y="533400"/>
            <a:ext cx="5300133" cy="3429000"/>
          </a:xfrm>
        </p:spPr>
        <p:txBody>
          <a:bodyPr/>
          <a:lstStyle/>
          <a:p>
            <a:pPr marL="136525" indent="0">
              <a:buNone/>
            </a:pPr>
            <a:endParaRPr lang="en-US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400" dirty="0" smtClean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Ανακατασκευή της αναλλοίωτης μάζας του μποζονίου </a:t>
            </a:r>
            <a:r>
              <a:rPr lang="en-US" sz="2000" dirty="0" smtClean="0">
                <a:latin typeface="Helvetica"/>
                <a:cs typeface="Helvetica"/>
              </a:rPr>
              <a:t>Higgs</a:t>
            </a:r>
            <a:endParaRPr lang="el-GR" sz="20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000" dirty="0" smtClean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Αναζήτηση κορυφών πάνω από το υπόβαθρο άλλων αντιδράσεων: 1, 2, 3</a:t>
            </a:r>
          </a:p>
          <a:p>
            <a:pPr marL="136525" indent="0">
              <a:buNone/>
            </a:pPr>
            <a:r>
              <a:rPr lang="en-US" sz="2000" dirty="0">
                <a:latin typeface="Helvetica"/>
                <a:cs typeface="Helvetica"/>
              </a:rPr>
              <a:t>-</a:t>
            </a:r>
            <a:r>
              <a:rPr lang="el-GR" sz="2000" dirty="0" smtClean="0">
                <a:latin typeface="Helvetica"/>
                <a:cs typeface="Helvetica"/>
              </a:rPr>
              <a:t>Στατιστική ανάλυση  για την ανεύρεση της σπουδαιότητας της εξέχουσας: 3 κορυφής</a:t>
            </a:r>
          </a:p>
          <a:p>
            <a:pPr marL="136525" indent="0">
              <a:buNone/>
            </a:pPr>
            <a:r>
              <a:rPr lang="en-US" sz="2000" dirty="0">
                <a:latin typeface="Helvetica"/>
                <a:cs typeface="Helvetica"/>
              </a:rPr>
              <a:t>-</a:t>
            </a:r>
            <a:r>
              <a:rPr lang="el-GR" sz="2000" b="1" dirty="0" smtClean="0">
                <a:latin typeface="Helvetica"/>
                <a:cs typeface="Helvetica"/>
              </a:rPr>
              <a:t>Μάζα </a:t>
            </a:r>
            <a:r>
              <a:rPr lang="en-US" sz="2000" b="1" dirty="0" smtClean="0">
                <a:latin typeface="Helvetica"/>
                <a:cs typeface="Helvetica"/>
              </a:rPr>
              <a:t>Higgs = 125.5 ± 0.4 </a:t>
            </a:r>
            <a:r>
              <a:rPr lang="en-US" sz="2000" b="1" dirty="0" err="1" smtClean="0">
                <a:latin typeface="Helvetica"/>
                <a:cs typeface="Helvetica"/>
              </a:rPr>
              <a:t>GeV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1" name="Up Arrow 10"/>
          <p:cNvSpPr/>
          <p:nvPr/>
        </p:nvSpPr>
        <p:spPr bwMode="auto">
          <a:xfrm>
            <a:off x="6705600" y="3505200"/>
            <a:ext cx="381000" cy="381000"/>
          </a:xfrm>
          <a:prstGeom prst="upArrow">
            <a:avLst/>
          </a:prstGeom>
          <a:solidFill>
            <a:srgbClr val="008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0" y="1600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3300" y="2362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0999" y="2362200"/>
            <a:ext cx="3048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3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" name="Picture 1" descr="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469" y="609599"/>
            <a:ext cx="3882999" cy="6235565"/>
          </a:xfrm>
          <a:prstGeom prst="rect">
            <a:avLst/>
          </a:prstGeom>
        </p:spPr>
      </p:pic>
      <p:pic>
        <p:nvPicPr>
          <p:cNvPr id="14" name="Picture 13" descr="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91" y="3886200"/>
            <a:ext cx="3714346" cy="29415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3" descr="gpyrfor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922496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733800"/>
            <a:ext cx="9144000" cy="317009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T</a:t>
            </a:r>
            <a:r>
              <a:rPr lang="el-GR" sz="2000" dirty="0" smtClean="0"/>
              <a:t>ο βραβείο</a:t>
            </a:r>
            <a:r>
              <a:rPr lang="en-US" sz="2000" dirty="0" smtClean="0"/>
              <a:t> Nobel</a:t>
            </a:r>
            <a:r>
              <a:rPr lang="el-GR" sz="2000" dirty="0" smtClean="0"/>
              <a:t> Φυσικής του</a:t>
            </a:r>
            <a:r>
              <a:rPr lang="en-US" sz="2000" dirty="0" smtClean="0"/>
              <a:t> 2013 </a:t>
            </a:r>
            <a:r>
              <a:rPr lang="el-GR" sz="2000" dirty="0" smtClean="0"/>
              <a:t>απονέμεται</a:t>
            </a:r>
            <a:r>
              <a:rPr lang="en-US" sz="2000" dirty="0" smtClean="0"/>
              <a:t> </a:t>
            </a:r>
            <a:r>
              <a:rPr lang="el-GR" sz="2000" dirty="0" smtClean="0"/>
              <a:t>από κοινού</a:t>
            </a:r>
            <a:r>
              <a:rPr lang="en-US" sz="2000" dirty="0" smtClean="0"/>
              <a:t> </a:t>
            </a:r>
            <a:r>
              <a:rPr lang="el-GR" sz="2000" dirty="0" smtClean="0"/>
              <a:t>στους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François Englert </a:t>
            </a:r>
            <a:r>
              <a:rPr lang="el-GR" sz="2000" dirty="0" smtClean="0"/>
              <a:t>και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Peter W. Higgs</a:t>
            </a:r>
          </a:p>
          <a:p>
            <a:pPr algn="just"/>
            <a:r>
              <a:rPr lang="el-GR" sz="2000" i="1" dirty="0" smtClean="0"/>
              <a:t>«για την θεωρητική ανακάλυψη του</a:t>
            </a:r>
            <a:r>
              <a:rPr lang="en-US" sz="2000" i="1" dirty="0" smtClean="0"/>
              <a:t> </a:t>
            </a:r>
            <a:r>
              <a:rPr lang="el-GR" sz="2000" i="1" dirty="0" smtClean="0"/>
              <a:t>μηχανισμού που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συνεισφέρει</a:t>
            </a:r>
            <a:r>
              <a:rPr lang="en-US" sz="2000" i="1" dirty="0" smtClean="0"/>
              <a:t> </a:t>
            </a:r>
            <a:r>
              <a:rPr lang="el-GR" sz="2000" i="1" dirty="0" smtClean="0"/>
              <a:t>για την κατανόηση</a:t>
            </a:r>
            <a:r>
              <a:rPr lang="en-US" sz="2000" i="1" dirty="0" smtClean="0"/>
              <a:t> </a:t>
            </a:r>
            <a:r>
              <a:rPr lang="el-GR" sz="2000" i="1" dirty="0" smtClean="0"/>
              <a:t>της προέλευσης της μάζας</a:t>
            </a:r>
            <a:r>
              <a:rPr lang="en-US" sz="2000" i="1" dirty="0" smtClean="0"/>
              <a:t> </a:t>
            </a:r>
            <a:r>
              <a:rPr lang="el-GR" sz="2000" i="1" dirty="0" smtClean="0"/>
              <a:t>των υποατομικών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σωματιδίων</a:t>
            </a:r>
            <a:r>
              <a:rPr lang="en-US" sz="2000" i="1" dirty="0" smtClean="0"/>
              <a:t>, </a:t>
            </a:r>
            <a:r>
              <a:rPr lang="el-GR" sz="2000" i="1" dirty="0" smtClean="0"/>
              <a:t>και ο οποίος επαληθεύτηκε πρόσφατα</a:t>
            </a:r>
            <a:r>
              <a:rPr lang="en-US" sz="2000" i="1" dirty="0" smtClean="0"/>
              <a:t> </a:t>
            </a:r>
            <a:r>
              <a:rPr lang="el-GR" sz="2000" i="1" dirty="0" smtClean="0"/>
              <a:t>με την ανακάλυψη</a:t>
            </a:r>
            <a:r>
              <a:rPr lang="en-US" sz="2000" i="1" dirty="0" smtClean="0"/>
              <a:t> </a:t>
            </a:r>
            <a:r>
              <a:rPr lang="el-GR" sz="2000" i="1" dirty="0" smtClean="0">
                <a:solidFill>
                  <a:srgbClr val="FF0000"/>
                </a:solidFill>
              </a:rPr>
              <a:t>παραγόμενου θεμελιώδους σωματιδίου</a:t>
            </a:r>
            <a:r>
              <a:rPr lang="en-US" sz="2000" i="1" dirty="0" smtClean="0"/>
              <a:t>, </a:t>
            </a:r>
            <a:r>
              <a:rPr lang="el-GR" sz="2000" i="1" dirty="0" smtClean="0"/>
              <a:t>στα πειράματα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ATLAS</a:t>
            </a:r>
            <a:r>
              <a:rPr lang="en-US" sz="2000" i="1" dirty="0" smtClean="0"/>
              <a:t> </a:t>
            </a:r>
            <a:r>
              <a:rPr lang="el-GR" sz="2000" i="1" dirty="0" smtClean="0"/>
              <a:t>και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CMS</a:t>
            </a:r>
            <a:r>
              <a:rPr lang="en-US" sz="2000" i="1" dirty="0" smtClean="0"/>
              <a:t> </a:t>
            </a:r>
            <a:r>
              <a:rPr lang="el-GR" sz="2000" i="1" dirty="0" smtClean="0"/>
              <a:t>στον Μεγάλο </a:t>
            </a:r>
            <a:r>
              <a:rPr lang="el-GR" sz="2000" i="1" dirty="0" err="1" smtClean="0"/>
              <a:t>Αδρονικό</a:t>
            </a:r>
            <a:r>
              <a:rPr lang="el-GR" sz="2000" i="1" dirty="0" smtClean="0"/>
              <a:t> Επιταχυντή του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CERN</a:t>
            </a:r>
            <a:r>
              <a:rPr lang="el-GR" sz="2000" i="1" dirty="0" smtClean="0">
                <a:solidFill>
                  <a:srgbClr val="FF0000"/>
                </a:solidFill>
              </a:rPr>
              <a:t>»</a:t>
            </a:r>
            <a:endParaRPr lang="en-US" sz="2000" i="1" dirty="0" smtClean="0"/>
          </a:p>
          <a:p>
            <a:pPr algn="just"/>
            <a:endParaRPr lang="en-US" sz="2000" i="1" dirty="0"/>
          </a:p>
          <a:p>
            <a:pPr algn="r"/>
            <a:r>
              <a:rPr lang="en-US" sz="2000" i="1" dirty="0" smtClean="0"/>
              <a:t>The Royal Swedish Academy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2" name="Picture 1" descr="Screen Shot 2016-08-21 at 14.15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3"/>
            <a:ext cx="9144000" cy="3404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11230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74078" y="33993"/>
            <a:ext cx="7315200" cy="523150"/>
          </a:xfrm>
        </p:spPr>
        <p:txBody>
          <a:bodyPr/>
          <a:lstStyle/>
          <a:p>
            <a:r>
              <a:rPr lang="el-GR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Οι Ιατρικές Εφαρμογές</a:t>
            </a:r>
            <a:r>
              <a:rPr lang="en-US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 </a:t>
            </a:r>
            <a:r>
              <a:rPr lang="el-GR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ένα</a:t>
            </a:r>
            <a:r>
              <a:rPr lang="en-US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 </a:t>
            </a:r>
            <a:r>
              <a:rPr lang="el-GR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άριστο παράδειγμα </a:t>
            </a:r>
            <a:r>
              <a:rPr lang="en-US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Spin-off</a:t>
            </a:r>
            <a:r>
              <a:rPr lang="el-GR" alt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charset="2"/>
              </a:rPr>
              <a:t> της Σωματιδιακής Φυσικής</a:t>
            </a:r>
            <a:endParaRPr lang="en-US" sz="2000" b="1" dirty="0"/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600923" y="1403340"/>
            <a:ext cx="8308272" cy="2374900"/>
            <a:chOff x="683568" y="4293096"/>
            <a:chExt cx="8308032" cy="2374684"/>
          </a:xfrm>
        </p:grpSpPr>
        <p:grpSp>
          <p:nvGrpSpPr>
            <p:cNvPr id="9" name="Group 46"/>
            <p:cNvGrpSpPr>
              <a:grpSpLocks/>
            </p:cNvGrpSpPr>
            <p:nvPr/>
          </p:nvGrpSpPr>
          <p:grpSpPr bwMode="auto">
            <a:xfrm>
              <a:off x="683568" y="4707396"/>
              <a:ext cx="8308032" cy="1960384"/>
              <a:chOff x="683568" y="4707396"/>
              <a:chExt cx="8308032" cy="196038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83568" y="6183637"/>
                <a:ext cx="1944216" cy="3698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l-GR" sz="180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rPr>
                  <a:t>Σωματίδια</a:t>
                </a:r>
                <a:endPara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ＭＳ Ｐゴシック" charset="-128"/>
                </a:endParaRPr>
              </a:p>
            </p:txBody>
          </p:sp>
          <p:sp>
            <p:nvSpPr>
              <p:cNvPr id="12" name="Left-Right Arrow 11"/>
              <p:cNvSpPr>
                <a:spLocks noChangeArrowheads="1"/>
              </p:cNvSpPr>
              <p:nvPr/>
            </p:nvSpPr>
            <p:spPr bwMode="auto">
              <a:xfrm>
                <a:off x="2819578" y="4801050"/>
                <a:ext cx="658794" cy="395252"/>
              </a:xfrm>
              <a:prstGeom prst="leftRightArrow">
                <a:avLst>
                  <a:gd name="adj1" fmla="val 50000"/>
                  <a:gd name="adj2" fmla="val 50003"/>
                </a:avLst>
              </a:prstGeom>
              <a:gradFill rotWithShape="1">
                <a:gsLst>
                  <a:gs pos="0">
                    <a:srgbClr val="ADD6FF"/>
                  </a:gs>
                  <a:gs pos="21001">
                    <a:srgbClr val="ADD6FF"/>
                  </a:gs>
                  <a:gs pos="100000">
                    <a:srgbClr val="FFFF00"/>
                  </a:gs>
                </a:gsLst>
                <a:lin ang="0" scaled="1"/>
              </a:gradFill>
              <a:ln w="9525">
                <a:solidFill>
                  <a:schemeClr val="bg2"/>
                </a:solidFill>
                <a:round/>
                <a:headEnd/>
                <a:tailEnd/>
              </a:ln>
              <a:effectLst>
                <a:outerShdw blurRad="63500" dist="38100" dir="2700000" rotWithShape="0">
                  <a:srgbClr val="000000">
                    <a:alpha val="42998"/>
                  </a:srgbClr>
                </a:outerShdw>
              </a:effec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506946" y="4707396"/>
                <a:ext cx="2096988" cy="46162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l-GR" sz="2400" dirty="0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rPr>
                  <a:t>Απεικόνιση</a:t>
                </a:r>
                <a:endParaRPr lang="en-GB" sz="2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ＭＳ Ｐゴシック" charset="-128"/>
                </a:endParaRPr>
              </a:p>
            </p:txBody>
          </p:sp>
          <p:pic>
            <p:nvPicPr>
              <p:cNvPr id="14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6400" y="5323253"/>
                <a:ext cx="1101946" cy="1153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053236" y="5041553"/>
                <a:ext cx="1557292" cy="36826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rPr>
                  <a:t>PET Scanner</a:t>
                </a:r>
              </a:p>
            </p:txBody>
          </p:sp>
          <p:pic>
            <p:nvPicPr>
              <p:cNvPr id="16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56464" y="4953436"/>
                <a:ext cx="2235136" cy="167624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3581556" y="5258208"/>
                <a:ext cx="1904945" cy="46162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l-GR" sz="12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34" charset="0"/>
                    <a:ea typeface="ＭＳ Ｐゴシック" pitchFamily="-106" charset="-128"/>
                  </a:rPr>
                  <a:t>Κλινική απεικόνιση μαστού</a:t>
                </a:r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34" charset="0"/>
                    <a:ea typeface="ＭＳ Ｐゴシック" pitchFamily="-106" charset="-128"/>
                  </a:rPr>
                  <a:t> 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itchFamily="34" charset="0"/>
                    <a:ea typeface="ＭＳ Ｐゴシック" pitchFamily="-106" charset="-128"/>
                  </a:rPr>
                  <a:t>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endParaRPr>
              </a:p>
            </p:txBody>
          </p:sp>
          <p:pic>
            <p:nvPicPr>
              <p:cNvPr id="18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0" y="5943599"/>
                <a:ext cx="1371600" cy="724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" name="Picture 47" descr="cms_event.jpe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4293096"/>
              <a:ext cx="1944216" cy="1849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45"/>
          <p:cNvGrpSpPr>
            <a:grpSpLocks/>
          </p:cNvGrpSpPr>
          <p:nvPr/>
        </p:nvGrpSpPr>
        <p:grpSpPr bwMode="auto">
          <a:xfrm>
            <a:off x="228600" y="3903593"/>
            <a:ext cx="8991600" cy="2302807"/>
            <a:chOff x="0" y="1811477"/>
            <a:chExt cx="9144000" cy="2302668"/>
          </a:xfrm>
        </p:grpSpPr>
        <p:pic>
          <p:nvPicPr>
            <p:cNvPr id="20" name="Picture 19" descr="Capture-003924we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828938"/>
              <a:ext cx="2138363" cy="1469936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100" dir="2700000" rotWithShape="0">
                <a:srgbClr val="000000">
                  <a:alpha val="42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0" y="3276651"/>
              <a:ext cx="3276600" cy="80005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l-GR" sz="18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Επιτάχυνση δεσμών</a:t>
              </a:r>
              <a:endParaRPr lang="en-US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~30’000 </a:t>
              </a:r>
              <a:r>
                <a:rPr lang="el-GR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επιταχυντές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παγκοσμίως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  <a:p>
              <a:pPr algn="ctr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~17’000 </a:t>
              </a:r>
              <a:r>
                <a:rPr lang="el-GR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για</a:t>
              </a:r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ιατρική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68663" y="1811477"/>
              <a:ext cx="4116512" cy="5231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l-GR" sz="28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ＭＳ Ｐゴシック" charset="-128"/>
                </a:rPr>
                <a:t>Αδρονική Θεραπεία</a:t>
              </a:r>
              <a:endParaRPr lang="en-GB" sz="2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endParaRPr>
            </a:p>
          </p:txBody>
        </p:sp>
        <p:pic>
          <p:nvPicPr>
            <p:cNvPr id="23" name="Picture 41" descr="Screen shot 2011-04-17 at 23.47.5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2438401"/>
              <a:ext cx="1178821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42" descr="Screen shot 2011-04-17 at 23.48.11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799" y="2438400"/>
              <a:ext cx="1136633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7620000" y="2438501"/>
              <a:ext cx="1524000" cy="8309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l-GR" sz="12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Πρωτοπορία στη θεραπεία ιόντων</a:t>
              </a: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2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στην Ευρώπη και Αμερική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</p:txBody>
        </p:sp>
        <p:sp>
          <p:nvSpPr>
            <p:cNvPr id="26" name="Left-Right Arrow 25"/>
            <p:cNvSpPr>
              <a:spLocks noChangeArrowheads="1"/>
            </p:cNvSpPr>
            <p:nvPr/>
          </p:nvSpPr>
          <p:spPr bwMode="auto">
            <a:xfrm>
              <a:off x="2627313" y="1889259"/>
              <a:ext cx="658812" cy="396851"/>
            </a:xfrm>
            <a:prstGeom prst="leftRightArrow">
              <a:avLst>
                <a:gd name="adj1" fmla="val 50000"/>
                <a:gd name="adj2" fmla="val 50003"/>
              </a:avLst>
            </a:prstGeom>
            <a:gradFill rotWithShape="1">
              <a:gsLst>
                <a:gs pos="0">
                  <a:srgbClr val="ADD6FF"/>
                </a:gs>
                <a:gs pos="21001">
                  <a:srgbClr val="ADD6FF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2"/>
              </a:solidFill>
              <a:round/>
              <a:headEnd/>
              <a:tailEnd/>
            </a:ln>
            <a:effectLst>
              <a:outerShdw blurRad="63500" dist="38100" dir="2700000" rotWithShape="0">
                <a:srgbClr val="000000">
                  <a:alpha val="42998"/>
                </a:srgbClr>
              </a:outerShdw>
            </a:effec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27" name="Group 31"/>
            <p:cNvGrpSpPr>
              <a:grpSpLocks/>
            </p:cNvGrpSpPr>
            <p:nvPr/>
          </p:nvGrpSpPr>
          <p:grpSpPr bwMode="auto">
            <a:xfrm>
              <a:off x="3424238" y="2438400"/>
              <a:ext cx="1712643" cy="1219200"/>
              <a:chOff x="3348038" y="2438400"/>
              <a:chExt cx="1712643" cy="1219200"/>
            </a:xfrm>
          </p:grpSpPr>
          <p:grpSp>
            <p:nvGrpSpPr>
              <p:cNvPr id="31" name="Group 43"/>
              <p:cNvGrpSpPr>
                <a:grpSpLocks/>
              </p:cNvGrpSpPr>
              <p:nvPr/>
            </p:nvGrpSpPr>
            <p:grpSpPr bwMode="auto">
              <a:xfrm>
                <a:off x="3352800" y="2438400"/>
                <a:ext cx="1707881" cy="1219200"/>
                <a:chOff x="6705600" y="2209518"/>
                <a:chExt cx="1707881" cy="1219200"/>
              </a:xfrm>
            </p:grpSpPr>
            <p:pic>
              <p:nvPicPr>
                <p:cNvPr id="33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7218650" y="2209619"/>
                  <a:ext cx="1194831" cy="52318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defRPr/>
                  </a:pPr>
                  <a:r>
                    <a:rPr lang="el-GR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  <a:cs typeface="ＭＳ Ｐゴシック" charset="-128"/>
                    </a:rPr>
                    <a:t>Κακοήθης</a:t>
                  </a:r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  <a:cs typeface="ＭＳ Ｐゴシック" charset="-128"/>
                    </a:rPr>
                    <a:t> </a:t>
                  </a:r>
                  <a:r>
                    <a:rPr lang="el-GR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  <a:cs typeface="ＭＳ Ｐゴシック" charset="-128"/>
                    </a:rPr>
                    <a:t>Όγκος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endParaRP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3348038" y="3048064"/>
                <a:ext cx="1178941" cy="4000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l-GR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rPr>
                  <a:t>Πρωτόνια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ＭＳ Ｐゴシック" charset="-128"/>
                </a:endParaRPr>
              </a:p>
              <a:p>
                <a:pPr>
                  <a:defRPr/>
                </a:pPr>
                <a:r>
                  <a:rPr lang="el-GR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ＭＳ Ｐゴシック" charset="-128"/>
                  </a:rPr>
                  <a:t>Ελαφρά ιόντα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ＭＳ Ｐゴシック" charset="-128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352800" y="3590957"/>
              <a:ext cx="5403742" cy="5231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&gt;70’000 </a:t>
              </a:r>
              <a:r>
                <a:rPr lang="el-GR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ασθενείς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θεραπεύτηκαν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 </a:t>
              </a: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(30 </a:t>
              </a:r>
              <a:r>
                <a:rPr lang="el-GR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υποδομές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)</a:t>
              </a:r>
              <a:endPara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  <a:p>
              <a:pPr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&gt;21’000 </a:t>
              </a:r>
              <a:r>
                <a:rPr lang="el-GR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ασθενείς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θεραπεύτηκαν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</a:t>
              </a:r>
              <a:r>
                <a:rPr lang="el-GR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στην Ευρώπη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  </a:t>
              </a: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(9 </a:t>
              </a:r>
              <a:r>
                <a:rPr lang="el-GR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υποδομές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ＭＳ Ｐゴシック" pitchFamily="-106" charset="-128"/>
                </a:rPr>
                <a:t>)</a:t>
              </a:r>
              <a:endPara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ＭＳ Ｐゴシック" pitchFamily="-106" charset="-128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6400" y="3352846"/>
              <a:ext cx="552450" cy="27620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ＭＳ Ｐゴシック" charset="-128"/>
                </a:rPr>
                <a:t>X-ray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616700" y="3379832"/>
              <a:ext cx="698500" cy="2777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ＭＳ Ｐゴシック" charset="-128"/>
                </a:rPr>
                <a:t>protons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0" y="765175"/>
            <a:ext cx="9067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Συνδυάζονται: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Φυσική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,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Πληροφορική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,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Βιολογία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και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Ιατρικ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ή</a:t>
            </a:r>
            <a:endParaRPr lang="el-GR" sz="2000" dirty="0" smtClean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cs typeface="ＭＳ Ｐゴシック" charset="-128"/>
            </a:endParaRPr>
          </a:p>
          <a:p>
            <a:pPr>
              <a:defRPr/>
            </a:pPr>
            <a:r>
              <a:rPr lang="el-GR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	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	  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για την καταπολέμηση</a:t>
            </a:r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 </a:t>
            </a:r>
            <a:r>
              <a:rPr lang="el-GR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ＭＳ Ｐゴシック" charset="-128"/>
              </a:rPr>
              <a:t>του καρκίνου</a:t>
            </a:r>
            <a:endParaRPr lang="en-GB" sz="2000" dirty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cs typeface="ＭＳ Ｐゴシック" charset="-128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73" descr="gpyrforo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15339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620000" cy="3048000"/>
          </a:xfrm>
        </p:spPr>
        <p:txBody>
          <a:bodyPr/>
          <a:lstStyle/>
          <a:p>
            <a:r>
              <a:rPr lang="el-GR" sz="1600" dirty="0" smtClean="0"/>
              <a:t>Η </a:t>
            </a:r>
            <a:r>
              <a:rPr lang="el-GR" sz="1600" b="1" dirty="0" smtClean="0"/>
              <a:t>απήχηση</a:t>
            </a:r>
            <a:r>
              <a:rPr lang="el-GR" sz="1600" dirty="0" smtClean="0"/>
              <a:t> στην παγκόσμια οικονομία και κοινωνία των ερευνητικών αποτελεσμάτων του </a:t>
            </a:r>
            <a:r>
              <a:rPr lang="en-US" sz="1600" b="1" dirty="0" smtClean="0"/>
              <a:t>CERN</a:t>
            </a:r>
            <a:r>
              <a:rPr lang="en-US" sz="1600" dirty="0" smtClean="0"/>
              <a:t>, </a:t>
            </a:r>
            <a:r>
              <a:rPr lang="el-GR" sz="1600" dirty="0" smtClean="0"/>
              <a:t>επιστημονικών και τεχνολογικών έχει αναγνωριστεί από επίσημους διεθνείς οργανισμούς (</a:t>
            </a:r>
            <a:r>
              <a:rPr lang="el-GR" sz="1600" b="1" dirty="0" smtClean="0"/>
              <a:t>ΟΑΣΑ, ΟΗΕ, ΟΥΝΕΣΚΟ</a:t>
            </a:r>
            <a:r>
              <a:rPr lang="el-GR" sz="1600" dirty="0" smtClean="0"/>
              <a:t>)</a:t>
            </a:r>
          </a:p>
          <a:p>
            <a:endParaRPr lang="el-GR" sz="1600" dirty="0" smtClean="0"/>
          </a:p>
          <a:p>
            <a:r>
              <a:rPr lang="el-GR" sz="1600" dirty="0" smtClean="0"/>
              <a:t>Η </a:t>
            </a:r>
            <a:r>
              <a:rPr lang="el-GR" sz="1600" b="1" dirty="0" smtClean="0"/>
              <a:t>οικονομική και κοινωνική επίδραση </a:t>
            </a:r>
            <a:r>
              <a:rPr lang="el-GR" sz="1600" dirty="0" smtClean="0"/>
              <a:t>σε πολυσχιδή μορφή, αλλά κυρίως μέσω του διαλόγου των διαφορετικών εθνοτήτων και κρατών, οδηγεί σε ήπιες αλλά στέρεες διακρατικές σχέσεις, αποτελώντας </a:t>
            </a:r>
            <a:r>
              <a:rPr lang="el-GR" sz="1600" b="1" dirty="0" smtClean="0"/>
              <a:t>πρότυπο διπλωματικής πρακτικής</a:t>
            </a:r>
          </a:p>
          <a:p>
            <a:endParaRPr lang="el-GR" sz="1600" dirty="0" smtClean="0"/>
          </a:p>
          <a:p>
            <a:r>
              <a:rPr lang="el-GR" sz="1800" dirty="0" smtClean="0"/>
              <a:t>Το </a:t>
            </a:r>
            <a:r>
              <a:rPr lang="en-US" sz="1800" dirty="0" smtClean="0"/>
              <a:t>CERN </a:t>
            </a:r>
            <a:r>
              <a:rPr lang="el-GR" sz="1800" dirty="0" smtClean="0"/>
              <a:t>παράγει ουσιαστικά και πολύπλευρα </a:t>
            </a:r>
            <a:r>
              <a:rPr lang="el-GR" sz="1800" b="1" dirty="0" smtClean="0"/>
              <a:t>ΠΟΛΙΤΙΣΜΟ!!</a:t>
            </a:r>
            <a:endParaRPr lang="en-US" sz="18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984"/>
            <a:ext cx="685800" cy="6858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858000" cy="609600"/>
          </a:xfrm>
        </p:spPr>
        <p:txBody>
          <a:bodyPr/>
          <a:lstStyle/>
          <a:p>
            <a:r>
              <a:rPr lang="el-GR" sz="2400" b="1" dirty="0" smtClean="0"/>
              <a:t>ΣΥΜΠΕΡΑΣΜΑΤΑ</a:t>
            </a:r>
            <a:endParaRPr lang="en-US" sz="2400" b="1" dirty="0"/>
          </a:p>
        </p:txBody>
      </p:sp>
      <p:sp>
        <p:nvSpPr>
          <p:cNvPr id="8" name="Isosceles Triangle 1"/>
          <p:cNvSpPr/>
          <p:nvPr/>
        </p:nvSpPr>
        <p:spPr bwMode="auto">
          <a:xfrm>
            <a:off x="2794000" y="4419600"/>
            <a:ext cx="3302000" cy="2057400"/>
          </a:xfrm>
          <a:prstGeom prst="triangle">
            <a:avLst/>
          </a:prstGeom>
          <a:solidFill>
            <a:srgbClr val="4ACD9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3300" y="4990862"/>
            <a:ext cx="18288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300" dirty="0" smtClean="0"/>
              <a:t>ΕΠΙΣΤΗΜΗ ΣΥΝΕΡΓΑΣΙΑ </a:t>
            </a:r>
            <a:r>
              <a:rPr lang="el-GR" sz="1300" dirty="0" smtClean="0">
                <a:solidFill>
                  <a:srgbClr val="FF0000"/>
                </a:solidFill>
              </a:rPr>
              <a:t>ΧΩΡΙΣ</a:t>
            </a:r>
          </a:p>
          <a:p>
            <a:pPr algn="ctr"/>
            <a:r>
              <a:rPr lang="el-GR" sz="1300" dirty="0" smtClean="0"/>
              <a:t>ΣΥΝΟΡΑ, ΔΙΑΚΡΙΣΕΙΣ ΣΕ ΧΡΩΜΑ, ΦΥΛΗ </a:t>
            </a:r>
            <a:r>
              <a:rPr lang="el-GR" sz="1300" dirty="0"/>
              <a:t>&amp;</a:t>
            </a:r>
            <a:r>
              <a:rPr lang="el-GR" sz="1300" dirty="0" smtClean="0"/>
              <a:t> ΘΡΗΣΚΕΙΑ</a:t>
            </a:r>
            <a:endParaRPr lang="en-US" sz="1300" dirty="0"/>
          </a:p>
        </p:txBody>
      </p:sp>
      <p:sp>
        <p:nvSpPr>
          <p:cNvPr id="11" name="TextBox 10"/>
          <p:cNvSpPr txBox="1"/>
          <p:nvPr/>
        </p:nvSpPr>
        <p:spPr>
          <a:xfrm>
            <a:off x="1257300" y="6223000"/>
            <a:ext cx="1562100" cy="36933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800" dirty="0" smtClean="0">
                <a:solidFill>
                  <a:srgbClr val="00B050"/>
                </a:solidFill>
                <a:latin typeface="+mj-lt"/>
              </a:rPr>
              <a:t>ΕΡΕΥΝΑ</a:t>
            </a:r>
            <a:endParaRPr lang="en-US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3300" y="6164818"/>
            <a:ext cx="1943100" cy="36933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800" dirty="0" smtClean="0">
                <a:solidFill>
                  <a:srgbClr val="00B050"/>
                </a:solidFill>
                <a:latin typeface="+mj-lt"/>
              </a:rPr>
              <a:t>ΕΚΠΑΙΔΕΥΣΗ</a:t>
            </a:r>
            <a:endParaRPr lang="en-US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57450" y="4019034"/>
            <a:ext cx="4076700" cy="369332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sz="1800" dirty="0" smtClean="0">
                <a:solidFill>
                  <a:srgbClr val="00B050"/>
                </a:solidFill>
                <a:latin typeface="+mj-lt"/>
              </a:rPr>
              <a:t>ΤΕΧΝΟΛΟΓΙΑ - ΚΑΙΝΟΤΟΜΙΑ</a:t>
            </a:r>
            <a:endParaRPr lang="en-US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3100" y="5060454"/>
            <a:ext cx="1905000" cy="35394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l-GR" sz="1700" dirty="0" smtClean="0">
                <a:solidFill>
                  <a:srgbClr val="FF0000"/>
                </a:solidFill>
              </a:rPr>
              <a:t>ΠΟΛΙΤΙΣΜΟΣ!</a:t>
            </a:r>
            <a:endParaRPr lang="en-US" sz="1700" dirty="0">
              <a:solidFill>
                <a:srgbClr val="FF0000"/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5549900" y="5047992"/>
            <a:ext cx="1295400" cy="457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47199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2362200" y="152400"/>
            <a:ext cx="6477000" cy="685800"/>
          </a:xfrm>
          <a:solidFill>
            <a:schemeClr val="tx2"/>
          </a:solidFill>
          <a:effectLst>
            <a:outerShdw dist="38099" dir="2700000" algn="ctr" rotWithShape="0">
              <a:schemeClr val="tx1">
                <a:alpha val="74997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l-GR" dirty="0" smtClean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Η Αποστολή του</a:t>
            </a:r>
            <a:r>
              <a:rPr lang="en-GB" dirty="0" smtClean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 </a:t>
            </a:r>
            <a:r>
              <a:rPr lang="en-GB" dirty="0">
                <a:solidFill>
                  <a:srgbClr val="FFE12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8382000" cy="45926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Προωθεί</a:t>
            </a:r>
            <a:r>
              <a:rPr lang="en-GB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 μέτωπο της ΓΝΩΣΗΣ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π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.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χ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.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Τα μυστικά της 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Μεγάλης Έκρηξης</a:t>
            </a:r>
            <a:r>
              <a:rPr lang="en-GB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…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πώς είναι η ύλη μέσα στις πρώτες στιγμές της ύπαρξης του Σύμπαντος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?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Αναπτύσσει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ΝΕΑ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Τεχνολογία για 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Επιταχυντές και Ανιχνευτές.</a:t>
            </a:r>
            <a:endParaRPr lang="en-GB" sz="2000" b="1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b="1" dirty="0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Verdana" charset="0"/>
                <a:cs typeface="ＭＳ Ｐゴシック" charset="0"/>
              </a:rPr>
              <a:t>	</a:t>
            </a:r>
            <a:r>
              <a:rPr lang="el-GR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Πληροφορική</a:t>
            </a:r>
            <a:r>
              <a:rPr lang="en-GB" sz="2000" b="1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- 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Web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και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GRID</a:t>
            </a: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	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Ιατρική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-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Διάγνωση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και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Θεραπεία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Εκπαιδεύει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επιστήμονες και</a:t>
            </a:r>
            <a:r>
              <a:rPr lang="en-US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μηχανικούς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 αύριο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Verdana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Char char="q"/>
            </a:pPr>
            <a:r>
              <a:rPr lang="el-GR" sz="20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  <a:cs typeface="ＭＳ Ｐゴシック" charset="0"/>
              </a:rPr>
              <a:t>Ενώνει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τους ανθρώπους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από</a:t>
            </a:r>
            <a:r>
              <a:rPr lang="en-GB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 </a:t>
            </a:r>
            <a:r>
              <a:rPr lang="el-GR" sz="2000" dirty="0" smtClean="0">
                <a:solidFill>
                  <a:srgbClr val="FFFFFF"/>
                </a:solidFill>
                <a:latin typeface="Verdana" charset="0"/>
                <a:cs typeface="ＭＳ Ｐゴシック" charset="0"/>
              </a:rPr>
              <a:t>διαφορετικές χώρες και πολιτισμούς</a:t>
            </a:r>
            <a:endParaRPr lang="en-GB" sz="2000" dirty="0">
              <a:solidFill>
                <a:srgbClr val="FFFFFF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9906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3" descr="gpyrforo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3346"/>
            <a:ext cx="990600" cy="9906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843345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4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228600" y="-27384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8708"/>
            <a:ext cx="9144000" cy="196249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ιδρύθηκε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το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1954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12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Ευρωπαϊκά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Κράτη</a:t>
            </a:r>
            <a:endParaRPr lang="en-GB" sz="24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Science for Peace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  <a:endParaRPr lang="en-GB" sz="2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Σήμερα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</a:t>
            </a:r>
            <a:r>
              <a:rPr lang="en-GB" sz="2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21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Κράτη</a:t>
            </a:r>
            <a:r>
              <a:rPr lang="en-GB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Μέλη</a:t>
            </a:r>
            <a:endParaRPr lang="en-GB" sz="24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543696" y="4077073"/>
            <a:ext cx="7668344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Κράτη Μέλη</a:t>
            </a: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Republic, Denmark, Finland, France, Germany, Greece, Hungary, </a:t>
            </a:r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4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Netherlands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Spain, Sweden, Switzerland and </a:t>
            </a:r>
            <a:r>
              <a:rPr lang="en-GB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Υποψήφια Κράτη Μέλη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4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sz="1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  <a:endParaRPr lang="en-US" sz="14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Αναπληρωματικά Κράτη Μέλη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Pakistan, Turkey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</a:t>
            </a:r>
            <a:endParaRPr lang="en-US" sz="16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Υποψήφια </a:t>
            </a:r>
            <a:r>
              <a:rPr lang="el-G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Αναπληρωματικά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Azerbaijan</a:t>
            </a: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Croatia,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Slovenia,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ＭＳ Ｐゴシック" charset="0"/>
              </a:rPr>
              <a:t>Παρατηρητές</a:t>
            </a: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States of America;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Union, JINR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369554" y="2514600"/>
            <a:ext cx="47498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</a:t>
            </a:r>
            <a:r>
              <a:rPr lang="el-GR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Μόνιμο Προσωπικό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1300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Verdana"/>
                <a:ea typeface="+mn-ea"/>
                <a:cs typeface="Verdana"/>
              </a:rPr>
              <a:t>Προσωρινό Προσωπικό</a:t>
            </a:r>
            <a:endParaRPr lang="en-GB" sz="16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latin typeface="Verdana"/>
              <a:cs typeface="Verdana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12000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Επισκέπτες-Συνεργάτες</a:t>
            </a:r>
            <a:endParaRPr lang="en-GB" sz="16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l-GR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Προϋπολογισμός</a:t>
            </a:r>
            <a:r>
              <a:rPr lang="en-GB" sz="16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(2015) 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2" name="Picture 1" descr="Screen Shot 2016-08-21 at 13.55.3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7010"/>
          </a:xfrm>
          <a:prstGeom prst="rect">
            <a:avLst/>
          </a:prstGeom>
        </p:spPr>
      </p:pic>
      <p:pic>
        <p:nvPicPr>
          <p:cNvPr id="6" name="Picture 5" descr="Screen Shot 2018-08-22 at 10.56.3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114800"/>
            <a:ext cx="7543800" cy="2743200"/>
          </a:xfrm>
          <a:prstGeom prst="rect">
            <a:avLst/>
          </a:prstGeom>
        </p:spPr>
      </p:pic>
      <p:pic>
        <p:nvPicPr>
          <p:cNvPr id="7" name="Picture 6" descr="Screen Shot 2018-08-22 at 11.00.2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388745"/>
            <a:ext cx="609600" cy="4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-25400"/>
            <a:ext cx="9144000" cy="584776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Η Επιστήμη</a:t>
            </a:r>
            <a:r>
              <a:rPr lang="en-GB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γίνεται</a:t>
            </a:r>
            <a:r>
              <a:rPr lang="en-GB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 </a:t>
            </a:r>
            <a:r>
              <a:rPr lang="el-GR" sz="2400" dirty="0" smtClean="0">
                <a:solidFill>
                  <a:srgbClr val="FFE12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 charset="-128"/>
              </a:rPr>
              <a:t>Παγκόσμια</a:t>
            </a:r>
            <a:endParaRPr lang="en-GB" sz="2400" dirty="0">
              <a:solidFill>
                <a:srgbClr val="FFE12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2" name="Picture 1" descr="Screen Shot 2016-08-21 at 13.56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9" y="594530"/>
            <a:ext cx="8991600" cy="62808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3" descr="gpyrforo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3346"/>
            <a:ext cx="838200" cy="8382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87384-0BC4-FD4B-B49D-BEA52130747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387" y="0"/>
            <a:ext cx="8900013" cy="707886"/>
          </a:xfrm>
          <a:prstGeom prst="rect">
            <a:avLst/>
          </a:prstGeom>
          <a:solidFill>
            <a:srgbClr val="000000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000" b="0" dirty="0">
                <a:solidFill>
                  <a:schemeClr val="bg1"/>
                </a:solidFill>
                <a:latin typeface="Verdana" charset="0"/>
              </a:rPr>
              <a:t>Οι Διαστάσεις του (μικρο</a:t>
            </a:r>
            <a:r>
              <a:rPr lang="en-US" sz="2000" b="0" dirty="0">
                <a:solidFill>
                  <a:schemeClr val="bg1"/>
                </a:solidFill>
                <a:latin typeface="Verdana" charset="0"/>
              </a:rPr>
              <a:t>-</a:t>
            </a:r>
            <a:r>
              <a:rPr lang="el-GR" sz="2000" b="0" dirty="0" smtClean="0">
                <a:solidFill>
                  <a:schemeClr val="bg1"/>
                </a:solidFill>
                <a:latin typeface="Verdana" charset="0"/>
              </a:rPr>
              <a:t>)κόσμου</a:t>
            </a:r>
            <a:endParaRPr lang="en-US" sz="2000" b="0" dirty="0" smtClean="0">
              <a:solidFill>
                <a:schemeClr val="bg1"/>
              </a:solidFill>
              <a:latin typeface="Verdana" charset="0"/>
            </a:endParaRPr>
          </a:p>
          <a:p>
            <a:pPr algn="ctr"/>
            <a:endParaRPr lang="el-GR" sz="2000" b="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9906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Screen Shot 2016-08-21 at 13.57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560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31991" y="0"/>
            <a:ext cx="9144000" cy="830997"/>
          </a:xfrm>
          <a:prstGeom prst="rect">
            <a:avLst/>
          </a:prstGeom>
          <a:solidFill>
            <a:srgbClr val="000000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l-GR" sz="2400" b="0" dirty="0" smtClean="0">
                <a:solidFill>
                  <a:schemeClr val="bg1"/>
                </a:solidFill>
                <a:latin typeface="Verdana" charset="0"/>
              </a:rPr>
              <a:t> Γιατί πιο μεγάλη ενέργεια?</a:t>
            </a:r>
            <a:endParaRPr lang="en-US" sz="2400" b="0" dirty="0" smtClean="0">
              <a:solidFill>
                <a:schemeClr val="bg1"/>
              </a:solidFill>
              <a:latin typeface="Verdana" charset="0"/>
            </a:endParaRPr>
          </a:p>
          <a:p>
            <a:pPr algn="ctr"/>
            <a:endParaRPr lang="en-US" sz="2400" b="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838200"/>
            <a:ext cx="7162800" cy="5478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Η αρχή της γένεσης του Σύμπαντος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ΜΕΓΑΛΗ ΕΚΡΗΞΗ</a:t>
            </a:r>
            <a:r>
              <a:rPr lang="el-GR" sz="1400" dirty="0" smtClean="0">
                <a:latin typeface="+mj-lt"/>
              </a:rPr>
              <a:t>) προϋποθέτει τη συγκεντρωση μέγιστης ενέργειας σε ελάχιστο χώρο και χρόνο. Με την πάροδο του χρόνου η ενέργεια ελαττώνεται και μεταμορφώνεται σε ύλη.</a:t>
            </a:r>
          </a:p>
          <a:p>
            <a:r>
              <a:rPr lang="el-GR" sz="1400" dirty="0" smtClean="0">
                <a:latin typeface="+mj-lt"/>
              </a:rPr>
              <a:t>   </a:t>
            </a:r>
            <a:endParaRPr lang="en-US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Οι επιταχυντές παρέχουν 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φορτισμένα σωματίδια με υψηλή κινητική ενέργεια</a:t>
            </a:r>
            <a:r>
              <a:rPr lang="el-GR" sz="1400" dirty="0" smtClean="0">
                <a:latin typeface="+mj-lt"/>
              </a:rPr>
              <a:t>, οι συγκρούσεις των οποίων δημιουργούν συνθήκες ενέργειας και ύλης πολύ κοντά στη ΜΕΓΑΛΗ ΕΚΡΗΞΗ, για την ακρίβεια μερικά εκατομυριοστά του ΠΡΩΤΟΥ δευτερολέπτου, μετά την μεγάλη έκρηξη. </a:t>
            </a:r>
          </a:p>
          <a:p>
            <a:pPr>
              <a:buFont typeface="Wingdings" charset="2"/>
              <a:buChar char="u"/>
            </a:pPr>
            <a:endParaRPr lang="el-GR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Για να αυξηθεί η ενέργεια των σωματιδίων της δέσμης, εφαρμόζονται ισχυρά 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ηλεκτρικά και μαγνητικά πεδία </a:t>
            </a:r>
            <a:r>
              <a:rPr lang="el-GR" sz="1400" dirty="0" smtClean="0">
                <a:latin typeface="+mj-lt"/>
              </a:rPr>
              <a:t>που τα επιταχύνουν και συγχρόνως τα εστιάζουν.</a:t>
            </a:r>
          </a:p>
          <a:p>
            <a:pPr>
              <a:buFont typeface="Wingdings" charset="2"/>
              <a:buChar char="u"/>
            </a:pPr>
            <a:endParaRPr lang="el-GR" sz="1400" dirty="0" smtClean="0">
              <a:latin typeface="+mj-lt"/>
            </a:endParaRPr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j-lt"/>
              </a:rPr>
              <a:t>  Οι επιταχυντές έχουν είτε κυκλική μορφή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ΚΥΚΛΙΚΟΙ ΕΠΙΤΑΧΥΝΤΕΣ</a:t>
            </a:r>
            <a:r>
              <a:rPr lang="el-GR" sz="1400" dirty="0" smtClean="0">
                <a:latin typeface="+mj-lt"/>
              </a:rPr>
              <a:t>), όπου τα σωματίδια της δέσμης επιταχύνονται διαγράφοντας επαναλαμβανόμενες κυκλικές τροχιές, είτε ευθεία γραμμή (</a:t>
            </a:r>
            <a:r>
              <a:rPr lang="el-GR" sz="1400" dirty="0" smtClean="0">
                <a:solidFill>
                  <a:srgbClr val="FF0211"/>
                </a:solidFill>
                <a:latin typeface="+mj-lt"/>
              </a:rPr>
              <a:t>ΓΡΑΜΜΙΚΟΙ ΕΠΙΤΑΧΥΝΤΕΣ</a:t>
            </a:r>
            <a:r>
              <a:rPr lang="el-GR" sz="1400" dirty="0" smtClean="0">
                <a:latin typeface="+mj-lt"/>
              </a:rPr>
              <a:t>), όπου η δέσμη ταξιδεύει από την μια άκρη στην άλλη.</a:t>
            </a:r>
            <a:endParaRPr lang="el-GR" sz="1400" dirty="0">
              <a:latin typeface="+mj-lt"/>
            </a:endParaRPr>
          </a:p>
          <a:p>
            <a:pPr>
              <a:buFont typeface="Wingdings" charset="2"/>
              <a:buChar char="u"/>
            </a:pPr>
            <a:endParaRPr lang="el-GR" sz="1400" dirty="0"/>
          </a:p>
          <a:p>
            <a:pPr>
              <a:buFont typeface="Wingdings" charset="2"/>
              <a:buChar char="u"/>
            </a:pPr>
            <a:r>
              <a:rPr lang="el-GR" sz="1400" dirty="0" smtClean="0">
                <a:latin typeface="+mn-lt"/>
              </a:rPr>
              <a:t>  Οι </a:t>
            </a:r>
            <a:r>
              <a:rPr lang="el-GR" sz="1400" dirty="0">
                <a:latin typeface="+mn-lt"/>
              </a:rPr>
              <a:t>ανιχνευτές </a:t>
            </a:r>
            <a:r>
              <a:rPr lang="el-GR" sz="1400" dirty="0" smtClean="0">
                <a:latin typeface="+mn-lt"/>
              </a:rPr>
              <a:t>ανιχνεύουν/συλλαμβάνουν τα σωματίδια που παράγονται στις συγκρούσεις, προκειμένου </a:t>
            </a:r>
            <a:r>
              <a:rPr lang="el-GR" sz="1400" dirty="0">
                <a:latin typeface="+mn-lt"/>
              </a:rPr>
              <a:t>να διερευνηθεί η δομή του πυρήνα του ατόμου και οι δομικοί λίθοι των νουκλεονίων – </a:t>
            </a:r>
            <a:r>
              <a:rPr lang="en-US" sz="1400" dirty="0" smtClean="0">
                <a:latin typeface="+mn-lt"/>
              </a:rPr>
              <a:t>quarks</a:t>
            </a:r>
            <a:r>
              <a:rPr lang="el-GR" sz="1400" dirty="0" smtClean="0">
                <a:latin typeface="+mn-lt"/>
              </a:rPr>
              <a:t> και </a:t>
            </a:r>
            <a:r>
              <a:rPr lang="el-GR" sz="1400" dirty="0" err="1" smtClean="0">
                <a:latin typeface="+mn-lt"/>
              </a:rPr>
              <a:t>λεπτόνια</a:t>
            </a:r>
            <a:r>
              <a:rPr lang="en-US" sz="1400" dirty="0" smtClean="0">
                <a:latin typeface="+mn-lt"/>
              </a:rPr>
              <a:t>.</a:t>
            </a:r>
            <a:endParaRPr lang="el-GR" sz="1400" dirty="0">
              <a:latin typeface="+mn-lt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765800" y="5425987"/>
            <a:ext cx="3390900" cy="861774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l-GR" sz="1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Σχέση του </a:t>
            </a:r>
            <a:r>
              <a:rPr lang="en-US" sz="1400" dirty="0">
                <a:effectLst>
                  <a:outerShdw blurRad="38100" dist="38100" dir="2700000" algn="tl">
                    <a:srgbClr val="DDDDDD"/>
                  </a:outerShdw>
                </a:effectLst>
                <a:latin typeface="Tahoma" charset="0"/>
              </a:rPr>
              <a:t>Einstein</a:t>
            </a:r>
            <a:endParaRPr lang="el-GR" sz="1400" dirty="0">
              <a:effectLst>
                <a:outerShdw blurRad="38100" dist="38100" dir="2700000" algn="tl">
                  <a:srgbClr val="DDDDDD"/>
                </a:outerShdw>
              </a:effectLst>
              <a:latin typeface="Tahoma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latin typeface="Tahoma" charset="0"/>
              </a:rPr>
              <a:t>E = </a:t>
            </a:r>
            <a:r>
              <a:rPr lang="en-US" sz="2400" dirty="0" smtClean="0">
                <a:latin typeface="Tahoma" charset="0"/>
              </a:rPr>
              <a:t>mc</a:t>
            </a:r>
            <a:r>
              <a:rPr lang="en-US" sz="2400" baseline="30000" dirty="0" smtClean="0">
                <a:latin typeface="Tahoma" charset="0"/>
              </a:rPr>
              <a:t>2</a:t>
            </a:r>
            <a:r>
              <a:rPr lang="el-GR" sz="2400" baseline="30000" dirty="0" smtClean="0">
                <a:latin typeface="Tahoma" charset="0"/>
              </a:rPr>
              <a:t> </a:t>
            </a:r>
            <a:r>
              <a:rPr lang="en-US" sz="2400" dirty="0" smtClean="0">
                <a:latin typeface="Tahoma" charset="0"/>
              </a:rPr>
              <a:t>=&gt;m = </a:t>
            </a:r>
            <a:r>
              <a:rPr lang="en-US" sz="2400" dirty="0">
                <a:latin typeface="Tahoma" charset="0"/>
              </a:rPr>
              <a:t>E/c</a:t>
            </a:r>
            <a:r>
              <a:rPr lang="en-US" sz="2400" baseline="30000" dirty="0">
                <a:latin typeface="Tahoma" charset="0"/>
              </a:rPr>
              <a:t>2</a:t>
            </a:r>
          </a:p>
        </p:txBody>
      </p:sp>
      <p:pic>
        <p:nvPicPr>
          <p:cNvPr id="2" name="Picture 1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343" y="3505200"/>
            <a:ext cx="1736448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31657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1028"/>
          <p:cNvSpPr>
            <a:spLocks noChangeArrowheads="1"/>
          </p:cNvSpPr>
          <p:nvPr/>
        </p:nvSpPr>
        <p:spPr bwMode="auto">
          <a:xfrm>
            <a:off x="152400" y="2590800"/>
            <a:ext cx="1233488" cy="833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Μεγάλη</a:t>
            </a:r>
          </a:p>
          <a:p>
            <a:pPr algn="ctr" eaLnBrk="1" hangingPunct="1">
              <a:defRPr/>
            </a:pPr>
            <a:r>
              <a:rPr lang="el-GR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Έκρηξη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8439" name="Rectangle 1029"/>
          <p:cNvSpPr>
            <a:spLocks noChangeArrowheads="1"/>
          </p:cNvSpPr>
          <p:nvPr/>
        </p:nvSpPr>
        <p:spPr bwMode="auto">
          <a:xfrm>
            <a:off x="0" y="76200"/>
            <a:ext cx="9144000" cy="710067"/>
          </a:xfrm>
          <a:prstGeom prst="rect">
            <a:avLst/>
          </a:prstGeom>
          <a:solidFill>
            <a:srgbClr val="000000"/>
          </a:solidFill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Η Εξέλιξη του Σύμπαντος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 6-SemiBold" charset="0"/>
            </a:endParaRPr>
          </a:p>
        </p:txBody>
      </p:sp>
      <p:grpSp>
        <p:nvGrpSpPr>
          <p:cNvPr id="31748" name="Group 1030"/>
          <p:cNvGrpSpPr>
            <a:grpSpLocks/>
          </p:cNvGrpSpPr>
          <p:nvPr/>
        </p:nvGrpSpPr>
        <p:grpSpPr bwMode="auto">
          <a:xfrm>
            <a:off x="1828800" y="5372100"/>
            <a:ext cx="6918325" cy="889000"/>
            <a:chOff x="1152" y="3384"/>
            <a:chExt cx="4358" cy="560"/>
          </a:xfrm>
        </p:grpSpPr>
        <p:sp>
          <p:nvSpPr>
            <p:cNvPr id="31751" name="Line 1031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9160" name="Rectangle 1032"/>
            <p:cNvSpPr>
              <a:spLocks noChangeArrowheads="1"/>
            </p:cNvSpPr>
            <p:nvPr/>
          </p:nvSpPr>
          <p:spPr bwMode="auto">
            <a:xfrm>
              <a:off x="4746" y="3552"/>
              <a:ext cx="764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Σήμερα</a:t>
              </a:r>
              <a:endParaRPr lang="en-GB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1033"/>
            <p:cNvSpPr>
              <a:spLocks noChangeArrowheads="1"/>
            </p:cNvSpPr>
            <p:nvPr/>
          </p:nvSpPr>
          <p:spPr bwMode="auto">
            <a:xfrm>
              <a:off x="2139" y="3384"/>
              <a:ext cx="1535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</a:t>
              </a: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  <a:r>
                <a:rPr lang="en-GB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l-GR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Δισ. Χρόνια</a:t>
              </a:r>
              <a:endParaRPr lang="en-GB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34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10</a:t>
              </a:r>
              <a:r>
                <a:rPr lang="de-DE" baseline="30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28</a:t>
              </a:r>
              <a:r>
                <a:rPr lang="de-DE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+mn-cs"/>
                </a:rPr>
                <a:t> cm</a:t>
              </a:r>
              <a:endParaRPr lang="en-U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endParaRPr>
            </a:p>
          </p:txBody>
        </p:sp>
        <p:sp>
          <p:nvSpPr>
            <p:cNvPr id="31755" name="Line 1035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5" name="Straight Arrow Connector 14"/>
          <p:cNvCxnSpPr>
            <a:endCxn id="31751" idx="1"/>
          </p:cNvCxnSpPr>
          <p:nvPr/>
        </p:nvCxnSpPr>
        <p:spPr>
          <a:xfrm flipV="1">
            <a:off x="1835150" y="5876925"/>
            <a:ext cx="57848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0" name="Slide Number Placeholder 1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C8F676-29C1-E540-8479-CC4A9CF9ABF4}" type="slidenum">
              <a:rPr lang="fr-FR" sz="1200">
                <a:solidFill>
                  <a:srgbClr val="BCBCBC"/>
                </a:solidFill>
              </a:rPr>
              <a:pPr/>
              <a:t>8</a:t>
            </a:fld>
            <a:endParaRPr lang="fr-FR" sz="1200">
              <a:solidFill>
                <a:srgbClr val="BCBCB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pic>
        <p:nvPicPr>
          <p:cNvPr id="2" name="Picture 1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762000"/>
            <a:ext cx="7238999" cy="499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27619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CERN / 29 Αυγούστου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7" name="Rectangle 1029"/>
          <p:cNvSpPr>
            <a:spLocks noChangeArrowheads="1"/>
          </p:cNvSpPr>
          <p:nvPr/>
        </p:nvSpPr>
        <p:spPr bwMode="auto">
          <a:xfrm>
            <a:off x="0" y="76200"/>
            <a:ext cx="9144000" cy="710067"/>
          </a:xfrm>
          <a:prstGeom prst="rect">
            <a:avLst/>
          </a:prstGeom>
          <a:solidFill>
            <a:srgbClr val="000000"/>
          </a:solidFill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l-GR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Η Εξέλιξη του Σύμπαντος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eSans 6-SemiBold" charset="0"/>
            </a:endParaRPr>
          </a:p>
        </p:txBody>
      </p:sp>
      <p:pic>
        <p:nvPicPr>
          <p:cNvPr id="2" name="Picture 1" descr="Screen Shot 2016-08-21 at 14.03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0"/>
            <a:ext cx="7924800" cy="566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2501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28503</TotalTime>
  <Words>1095</Words>
  <Application>Microsoft Macintosh PowerPoint</Application>
  <PresentationFormat>On-screen Show (4:3)</PresentationFormat>
  <Paragraphs>194</Paragraphs>
  <Slides>25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Blank Presentation</vt:lpstr>
      <vt:lpstr>PowerPoint Presentation</vt:lpstr>
      <vt:lpstr>PowerPoint Presentation</vt:lpstr>
      <vt:lpstr>Η Αποστολή του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Μεγάλα και Αναπάντητα Ερωτήματα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Αναζήτηση του Μποζονίου Higgs</vt:lpstr>
      <vt:lpstr>PowerPoint Presentation</vt:lpstr>
      <vt:lpstr>Οι Ιατρικές Εφαρμογές ένα άριστο παράδειγμα Spin-off της Σωματιδιακής Φυσικής</vt:lpstr>
      <vt:lpstr>ΣΥΜΠΕΡΑΣΜΑΤΑ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Exhibiting Non-Intuitive Physics</dc:title>
  <dc:creator>Rolf Landua</dc:creator>
  <cp:lastModifiedBy>EvangelosCERN evan</cp:lastModifiedBy>
  <cp:revision>425</cp:revision>
  <cp:lastPrinted>2016-01-13T12:24:26Z</cp:lastPrinted>
  <dcterms:created xsi:type="dcterms:W3CDTF">2016-01-14T15:32:47Z</dcterms:created>
  <dcterms:modified xsi:type="dcterms:W3CDTF">2018-08-30T08:29:35Z</dcterms:modified>
</cp:coreProperties>
</file>