
<file path=[Content_Types].xml><?xml version="1.0" encoding="utf-8"?>
<Types xmlns="http://schemas.openxmlformats.org/package/2006/content-types">
  <Default Extension="xml" ContentType="application/xml"/>
  <Default Extension="wmf" ContentType="image/x-wmf"/>
  <Default Extension="jpeg" ContentType="image/jpeg"/>
  <Default Extension="jpg" ContentType="image/jpeg"/>
  <Default Extension="emf" ContentType="image/x-emf"/>
  <Default Extension="rels" ContentType="application/vnd.openxmlformats-package.relationships+xml"/>
  <Default Extension="vml" ContentType="application/vnd.openxmlformats-officedocument.vmlDrawing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embeddings/oleObject1.bin" ContentType="application/vnd.openxmlformats-officedocument.oleObject"/>
  <Override PartName="/ppt/notesSlides/notesSlide6.xml" ContentType="application/vnd.openxmlformats-officedocument.presentationml.notesSlide+xml"/>
  <Override PartName="/ppt/embeddings/oleObject2.bin" ContentType="application/vnd.openxmlformats-officedocument.oleObject"/>
  <Override PartName="/ppt/embeddings/oleObject3.bin" ContentType="application/vnd.openxmlformats-officedocument.oleObject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embeddings/oleObject4.bin" ContentType="application/vnd.openxmlformats-officedocument.oleObject"/>
  <Override PartName="/ppt/embeddings/oleObject5.bin" ContentType="application/vnd.openxmlformats-officedocument.oleObject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embeddings/oleObject6.bin" ContentType="application/vnd.openxmlformats-officedocument.oleObject"/>
  <Override PartName="/ppt/embeddings/oleObject7.bin" ContentType="application/vnd.openxmlformats-officedocument.oleObject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embeddings/oleObject8.bin" ContentType="application/vnd.openxmlformats-officedocument.oleObject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embeddings/oleObject9.bin" ContentType="application/vnd.openxmlformats-officedocument.oleObject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1" r:id="rId1"/>
    <p:sldMasterId id="2147483653" r:id="rId2"/>
  </p:sldMasterIdLst>
  <p:notesMasterIdLst>
    <p:notesMasterId r:id="rId77"/>
  </p:notesMasterIdLst>
  <p:handoutMasterIdLst>
    <p:handoutMasterId r:id="rId78"/>
  </p:handoutMasterIdLst>
  <p:sldIdLst>
    <p:sldId id="256" r:id="rId3"/>
    <p:sldId id="3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351" r:id="rId17"/>
    <p:sldId id="355" r:id="rId18"/>
    <p:sldId id="269" r:id="rId19"/>
    <p:sldId id="270" r:id="rId20"/>
    <p:sldId id="271" r:id="rId21"/>
    <p:sldId id="336" r:id="rId22"/>
    <p:sldId id="352" r:id="rId23"/>
    <p:sldId id="353" r:id="rId24"/>
    <p:sldId id="335" r:id="rId25"/>
    <p:sldId id="337" r:id="rId26"/>
    <p:sldId id="338" r:id="rId27"/>
    <p:sldId id="340" r:id="rId28"/>
    <p:sldId id="341" r:id="rId29"/>
    <p:sldId id="342" r:id="rId30"/>
    <p:sldId id="346" r:id="rId31"/>
    <p:sldId id="345" r:id="rId32"/>
    <p:sldId id="343" r:id="rId33"/>
    <p:sldId id="347" r:id="rId34"/>
    <p:sldId id="344" r:id="rId35"/>
    <p:sldId id="349" r:id="rId36"/>
    <p:sldId id="348" r:id="rId37"/>
    <p:sldId id="275" r:id="rId38"/>
    <p:sldId id="276" r:id="rId39"/>
    <p:sldId id="278" r:id="rId40"/>
    <p:sldId id="304" r:id="rId41"/>
    <p:sldId id="279" r:id="rId42"/>
    <p:sldId id="280" r:id="rId43"/>
    <p:sldId id="281" r:id="rId44"/>
    <p:sldId id="282" r:id="rId45"/>
    <p:sldId id="308" r:id="rId46"/>
    <p:sldId id="298" r:id="rId47"/>
    <p:sldId id="309" r:id="rId48"/>
    <p:sldId id="283" r:id="rId49"/>
    <p:sldId id="354" r:id="rId50"/>
    <p:sldId id="285" r:id="rId51"/>
    <p:sldId id="286" r:id="rId52"/>
    <p:sldId id="287" r:id="rId53"/>
    <p:sldId id="289" r:id="rId54"/>
    <p:sldId id="290" r:id="rId55"/>
    <p:sldId id="291" r:id="rId56"/>
    <p:sldId id="292" r:id="rId57"/>
    <p:sldId id="294" r:id="rId58"/>
    <p:sldId id="296" r:id="rId59"/>
    <p:sldId id="297" r:id="rId60"/>
    <p:sldId id="330" r:id="rId61"/>
    <p:sldId id="311" r:id="rId62"/>
    <p:sldId id="321" r:id="rId63"/>
    <p:sldId id="322" r:id="rId64"/>
    <p:sldId id="324" r:id="rId65"/>
    <p:sldId id="328" r:id="rId66"/>
    <p:sldId id="329" r:id="rId67"/>
    <p:sldId id="320" r:id="rId68"/>
    <p:sldId id="331" r:id="rId69"/>
    <p:sldId id="332" r:id="rId70"/>
    <p:sldId id="333" r:id="rId71"/>
    <p:sldId id="325" r:id="rId72"/>
    <p:sldId id="326" r:id="rId73"/>
    <p:sldId id="327" r:id="rId74"/>
    <p:sldId id="312" r:id="rId75"/>
    <p:sldId id="323" r:id="rId76"/>
  </p:sldIdLst>
  <p:sldSz cx="9144000" cy="6858000" type="screen4x3"/>
  <p:notesSz cx="7315200" cy="96012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Verdana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Verdana" charset="0"/>
        <a:ea typeface="ＭＳ Ｐゴシック" charset="0"/>
        <a:cs typeface="ＭＳ Ｐゴシック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Verdana" charset="0"/>
        <a:ea typeface="ＭＳ Ｐゴシック" charset="0"/>
        <a:cs typeface="ＭＳ Ｐゴシック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Verdana" charset="0"/>
        <a:ea typeface="ＭＳ Ｐゴシック" charset="0"/>
        <a:cs typeface="ＭＳ Ｐゴシック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Verdana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Verdana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Verdana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Verdana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Verdana" charset="0"/>
        <a:ea typeface="ＭＳ Ｐゴシック" charset="0"/>
        <a:cs typeface="ＭＳ Ｐゴシック" charset="0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024">
          <p15:clr>
            <a:srgbClr val="A4A3A4"/>
          </p15:clr>
        </p15:guide>
        <p15:guide id="2" pos="16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009900"/>
    <a:srgbClr val="0066CC"/>
    <a:srgbClr val="FFFFCC"/>
    <a:srgbClr val="66FFFF"/>
    <a:srgbClr val="CCCC00"/>
    <a:srgbClr val="FFFF00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6"/>
    <p:restoredTop sz="94632"/>
  </p:normalViewPr>
  <p:slideViewPr>
    <p:cSldViewPr>
      <p:cViewPr varScale="1">
        <p:scale>
          <a:sx n="97" d="100"/>
          <a:sy n="97" d="100"/>
        </p:scale>
        <p:origin x="-920" y="-104"/>
      </p:cViewPr>
      <p:guideLst>
        <p:guide orient="horz" pos="3024"/>
        <p:guide pos="16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2112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slide" Target="slides/slide15.xml"/><Relationship Id="rId18" Type="http://schemas.openxmlformats.org/officeDocument/2006/relationships/slide" Target="slides/slide16.xml"/><Relationship Id="rId19" Type="http://schemas.openxmlformats.org/officeDocument/2006/relationships/slide" Target="slides/slide17.xml"/><Relationship Id="rId63" Type="http://schemas.openxmlformats.org/officeDocument/2006/relationships/slide" Target="slides/slide61.xml"/><Relationship Id="rId64" Type="http://schemas.openxmlformats.org/officeDocument/2006/relationships/slide" Target="slides/slide62.xml"/><Relationship Id="rId65" Type="http://schemas.openxmlformats.org/officeDocument/2006/relationships/slide" Target="slides/slide63.xml"/><Relationship Id="rId66" Type="http://schemas.openxmlformats.org/officeDocument/2006/relationships/slide" Target="slides/slide64.xml"/><Relationship Id="rId67" Type="http://schemas.openxmlformats.org/officeDocument/2006/relationships/slide" Target="slides/slide65.xml"/><Relationship Id="rId68" Type="http://schemas.openxmlformats.org/officeDocument/2006/relationships/slide" Target="slides/slide66.xml"/><Relationship Id="rId69" Type="http://schemas.openxmlformats.org/officeDocument/2006/relationships/slide" Target="slides/slide67.xml"/><Relationship Id="rId50" Type="http://schemas.openxmlformats.org/officeDocument/2006/relationships/slide" Target="slides/slide48.xml"/><Relationship Id="rId51" Type="http://schemas.openxmlformats.org/officeDocument/2006/relationships/slide" Target="slides/slide49.xml"/><Relationship Id="rId52" Type="http://schemas.openxmlformats.org/officeDocument/2006/relationships/slide" Target="slides/slide50.xml"/><Relationship Id="rId53" Type="http://schemas.openxmlformats.org/officeDocument/2006/relationships/slide" Target="slides/slide51.xml"/><Relationship Id="rId54" Type="http://schemas.openxmlformats.org/officeDocument/2006/relationships/slide" Target="slides/slide52.xml"/><Relationship Id="rId55" Type="http://schemas.openxmlformats.org/officeDocument/2006/relationships/slide" Target="slides/slide53.xml"/><Relationship Id="rId56" Type="http://schemas.openxmlformats.org/officeDocument/2006/relationships/slide" Target="slides/slide54.xml"/><Relationship Id="rId57" Type="http://schemas.openxmlformats.org/officeDocument/2006/relationships/slide" Target="slides/slide55.xml"/><Relationship Id="rId58" Type="http://schemas.openxmlformats.org/officeDocument/2006/relationships/slide" Target="slides/slide56.xml"/><Relationship Id="rId59" Type="http://schemas.openxmlformats.org/officeDocument/2006/relationships/slide" Target="slides/slide57.xml"/><Relationship Id="rId40" Type="http://schemas.openxmlformats.org/officeDocument/2006/relationships/slide" Target="slides/slide38.xml"/><Relationship Id="rId41" Type="http://schemas.openxmlformats.org/officeDocument/2006/relationships/slide" Target="slides/slide39.xml"/><Relationship Id="rId42" Type="http://schemas.openxmlformats.org/officeDocument/2006/relationships/slide" Target="slides/slide40.xml"/><Relationship Id="rId43" Type="http://schemas.openxmlformats.org/officeDocument/2006/relationships/slide" Target="slides/slide41.xml"/><Relationship Id="rId44" Type="http://schemas.openxmlformats.org/officeDocument/2006/relationships/slide" Target="slides/slide42.xml"/><Relationship Id="rId45" Type="http://schemas.openxmlformats.org/officeDocument/2006/relationships/slide" Target="slides/slide43.xml"/><Relationship Id="rId46" Type="http://schemas.openxmlformats.org/officeDocument/2006/relationships/slide" Target="slides/slide44.xml"/><Relationship Id="rId47" Type="http://schemas.openxmlformats.org/officeDocument/2006/relationships/slide" Target="slides/slide45.xml"/><Relationship Id="rId48" Type="http://schemas.openxmlformats.org/officeDocument/2006/relationships/slide" Target="slides/slide46.xml"/><Relationship Id="rId49" Type="http://schemas.openxmlformats.org/officeDocument/2006/relationships/slide" Target="slides/slide47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9" Type="http://schemas.openxmlformats.org/officeDocument/2006/relationships/slide" Target="slides/slide7.xml"/><Relationship Id="rId30" Type="http://schemas.openxmlformats.org/officeDocument/2006/relationships/slide" Target="slides/slide28.xml"/><Relationship Id="rId31" Type="http://schemas.openxmlformats.org/officeDocument/2006/relationships/slide" Target="slides/slide29.xml"/><Relationship Id="rId32" Type="http://schemas.openxmlformats.org/officeDocument/2006/relationships/slide" Target="slides/slide30.xml"/><Relationship Id="rId33" Type="http://schemas.openxmlformats.org/officeDocument/2006/relationships/slide" Target="slides/slide31.xml"/><Relationship Id="rId34" Type="http://schemas.openxmlformats.org/officeDocument/2006/relationships/slide" Target="slides/slide32.xml"/><Relationship Id="rId35" Type="http://schemas.openxmlformats.org/officeDocument/2006/relationships/slide" Target="slides/slide33.xml"/><Relationship Id="rId36" Type="http://schemas.openxmlformats.org/officeDocument/2006/relationships/slide" Target="slides/slide34.xml"/><Relationship Id="rId37" Type="http://schemas.openxmlformats.org/officeDocument/2006/relationships/slide" Target="slides/slide35.xml"/><Relationship Id="rId38" Type="http://schemas.openxmlformats.org/officeDocument/2006/relationships/slide" Target="slides/slide36.xml"/><Relationship Id="rId39" Type="http://schemas.openxmlformats.org/officeDocument/2006/relationships/slide" Target="slides/slide37.xml"/><Relationship Id="rId80" Type="http://schemas.openxmlformats.org/officeDocument/2006/relationships/presProps" Target="presProps.xml"/><Relationship Id="rId81" Type="http://schemas.openxmlformats.org/officeDocument/2006/relationships/viewProps" Target="viewProps.xml"/><Relationship Id="rId82" Type="http://schemas.openxmlformats.org/officeDocument/2006/relationships/theme" Target="theme/theme1.xml"/><Relationship Id="rId83" Type="http://schemas.openxmlformats.org/officeDocument/2006/relationships/tableStyles" Target="tableStyles.xml"/><Relationship Id="rId70" Type="http://schemas.openxmlformats.org/officeDocument/2006/relationships/slide" Target="slides/slide68.xml"/><Relationship Id="rId71" Type="http://schemas.openxmlformats.org/officeDocument/2006/relationships/slide" Target="slides/slide69.xml"/><Relationship Id="rId72" Type="http://schemas.openxmlformats.org/officeDocument/2006/relationships/slide" Target="slides/slide70.xml"/><Relationship Id="rId20" Type="http://schemas.openxmlformats.org/officeDocument/2006/relationships/slide" Target="slides/slide18.xml"/><Relationship Id="rId21" Type="http://schemas.openxmlformats.org/officeDocument/2006/relationships/slide" Target="slides/slide19.xml"/><Relationship Id="rId22" Type="http://schemas.openxmlformats.org/officeDocument/2006/relationships/slide" Target="slides/slide20.xml"/><Relationship Id="rId23" Type="http://schemas.openxmlformats.org/officeDocument/2006/relationships/slide" Target="slides/slide21.xml"/><Relationship Id="rId24" Type="http://schemas.openxmlformats.org/officeDocument/2006/relationships/slide" Target="slides/slide22.xml"/><Relationship Id="rId25" Type="http://schemas.openxmlformats.org/officeDocument/2006/relationships/slide" Target="slides/slide23.xml"/><Relationship Id="rId26" Type="http://schemas.openxmlformats.org/officeDocument/2006/relationships/slide" Target="slides/slide24.xml"/><Relationship Id="rId27" Type="http://schemas.openxmlformats.org/officeDocument/2006/relationships/slide" Target="slides/slide25.xml"/><Relationship Id="rId28" Type="http://schemas.openxmlformats.org/officeDocument/2006/relationships/slide" Target="slides/slide26.xml"/><Relationship Id="rId29" Type="http://schemas.openxmlformats.org/officeDocument/2006/relationships/slide" Target="slides/slide27.xml"/><Relationship Id="rId73" Type="http://schemas.openxmlformats.org/officeDocument/2006/relationships/slide" Target="slides/slide71.xml"/><Relationship Id="rId74" Type="http://schemas.openxmlformats.org/officeDocument/2006/relationships/slide" Target="slides/slide72.xml"/><Relationship Id="rId75" Type="http://schemas.openxmlformats.org/officeDocument/2006/relationships/slide" Target="slides/slide73.xml"/><Relationship Id="rId76" Type="http://schemas.openxmlformats.org/officeDocument/2006/relationships/slide" Target="slides/slide74.xml"/><Relationship Id="rId77" Type="http://schemas.openxmlformats.org/officeDocument/2006/relationships/notesMaster" Target="notesMasters/notesMaster1.xml"/><Relationship Id="rId78" Type="http://schemas.openxmlformats.org/officeDocument/2006/relationships/handoutMaster" Target="handoutMasters/handoutMaster1.xml"/><Relationship Id="rId79" Type="http://schemas.openxmlformats.org/officeDocument/2006/relationships/printerSettings" Target="printerSettings/printerSettings1.bin"/><Relationship Id="rId60" Type="http://schemas.openxmlformats.org/officeDocument/2006/relationships/slide" Target="slides/slide58.xml"/><Relationship Id="rId61" Type="http://schemas.openxmlformats.org/officeDocument/2006/relationships/slide" Target="slides/slide59.xml"/><Relationship Id="rId62" Type="http://schemas.openxmlformats.org/officeDocument/2006/relationships/slide" Target="slides/slide60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Relationship Id="rId2" Type="http://schemas.openxmlformats.org/officeDocument/2006/relationships/image" Target="../media/image7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wmf"/><Relationship Id="rId2" Type="http://schemas.openxmlformats.org/officeDocument/2006/relationships/image" Target="../media/image10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wmf"/><Relationship Id="rId2" Type="http://schemas.openxmlformats.org/officeDocument/2006/relationships/image" Target="../media/image12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92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7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143375" y="0"/>
            <a:ext cx="3170238" cy="4794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EF7FE066-94AF-8F4A-B495-503DE5CA1C35}" type="datetime1">
              <a:rPr lang="en-US"/>
              <a:pPr/>
              <a:t>30/08/18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120188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143375" y="9120188"/>
            <a:ext cx="3170238" cy="479425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03DA2EBE-FD4F-934B-96E3-CB4D078784E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528964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881" tIns="48440" rIns="96881" bIns="48440" numCol="1" anchor="t" anchorCtr="0" compatLnSpc="1">
            <a:prstTxWarp prst="textNoShape">
              <a:avLst/>
            </a:prstTxWarp>
          </a:bodyPr>
          <a:lstStyle>
            <a:lvl1pPr defTabSz="968375" eaLnBrk="1" hangingPunct="1">
              <a:defRPr sz="13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3375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881" tIns="48440" rIns="96881" bIns="48440" numCol="1" anchor="t" anchorCtr="0" compatLnSpc="1">
            <a:prstTxWarp prst="textNoShape">
              <a:avLst/>
            </a:prstTxWarp>
          </a:bodyPr>
          <a:lstStyle>
            <a:lvl1pPr algn="r" defTabSz="968375" eaLnBrk="1" hangingPunct="1">
              <a:defRPr sz="13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57300" y="720725"/>
            <a:ext cx="4800600" cy="3600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2253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31838" y="4559300"/>
            <a:ext cx="5851525" cy="432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881" tIns="48440" rIns="96881" bIns="4844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2253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881" tIns="48440" rIns="96881" bIns="48440" numCol="1" anchor="b" anchorCtr="0" compatLnSpc="1">
            <a:prstTxWarp prst="textNoShape">
              <a:avLst/>
            </a:prstTxWarp>
          </a:bodyPr>
          <a:lstStyle>
            <a:lvl1pPr defTabSz="968375" eaLnBrk="1" hangingPunct="1">
              <a:defRPr sz="13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253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881" tIns="48440" rIns="96881" bIns="48440" numCol="1" anchor="b" anchorCtr="0" compatLnSpc="1">
            <a:prstTxWarp prst="textNoShape">
              <a:avLst/>
            </a:prstTxWarp>
          </a:bodyPr>
          <a:lstStyle>
            <a:lvl1pPr algn="r" defTabSz="968375" eaLnBrk="1" hangingPunct="1">
              <a:defRPr sz="1300">
                <a:latin typeface="Arial" charset="0"/>
              </a:defRPr>
            </a:lvl1pPr>
          </a:lstStyle>
          <a:p>
            <a:fld id="{D13A3A5A-4C01-BD45-A4C9-771692B5EB6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667863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6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7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8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9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0.xml"/></Relationships>
</file>

<file path=ppt/notesSlides/_rels/notesSlide2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1.xml"/></Relationships>
</file>

<file path=ppt/notesSlides/_rels/notesSlide2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2.xml"/></Relationships>
</file>

<file path=ppt/notesSlides/_rels/notesSlide2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3.xml"/></Relationships>
</file>

<file path=ppt/notesSlides/_rels/notesSlide2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4.xml"/></Relationships>
</file>

<file path=ppt/notesSlides/_rels/notesSlide2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5.xml"/></Relationships>
</file>

<file path=ppt/notesSlides/_rels/notesSlide2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6.xml"/></Relationships>
</file>

<file path=ppt/notesSlides/_rels/notesSlide2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7.xml"/></Relationships>
</file>

<file path=ppt/notesSlides/_rels/notesSlide2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9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3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0.xml"/></Relationships>
</file>

<file path=ppt/notesSlides/_rels/notesSlide3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1.xml"/></Relationships>
</file>

<file path=ppt/notesSlides/_rels/notesSlide3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2.xml"/></Relationships>
</file>

<file path=ppt/notesSlides/_rels/notesSlide3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3.xml"/></Relationships>
</file>

<file path=ppt/notesSlides/_rels/notesSlide3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4.xml"/></Relationships>
</file>

<file path=ppt/notesSlides/_rels/notesSlide3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5.xml"/></Relationships>
</file>

<file path=ppt/notesSlides/_rels/notesSlide3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6.xml"/></Relationships>
</file>

<file path=ppt/notesSlides/_rels/notesSlide3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7.xml"/></Relationships>
</file>

<file path=ppt/notesSlides/_rels/notesSlide3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8.xml"/></Relationships>
</file>

<file path=ppt/notesSlides/_rels/notesSlide3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0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4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1.xml"/></Relationships>
</file>

<file path=ppt/notesSlides/_rels/notesSlide4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5.xml"/></Relationships>
</file>

<file path=ppt/notesSlides/_rels/notesSlide4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6.xml"/></Relationships>
</file>

<file path=ppt/notesSlides/_rels/notesSlide4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7.xml"/></Relationships>
</file>

<file path=ppt/notesSlides/_rels/notesSlide4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8.xml"/></Relationships>
</file>

<file path=ppt/notesSlides/_rels/notesSlide4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9.xml"/></Relationships>
</file>

<file path=ppt/notesSlides/_rels/notesSlide4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0.xml"/></Relationships>
</file>

<file path=ppt/notesSlides/_rels/notesSlide4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1.xml"/></Relationships>
</file>

<file path=ppt/notesSlides/_rels/notesSlide4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2.xml"/></Relationships>
</file>

<file path=ppt/notesSlides/_rels/notesSlide4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3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5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4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837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 defTabSz="96837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fld id="{0C119A22-8A61-7D43-B09B-2D27C20103B3}" type="slidenum">
              <a:rPr lang="en-US" sz="1300">
                <a:latin typeface="Arial" charset="0"/>
              </a:rPr>
              <a:pPr/>
              <a:t>1</a:t>
            </a:fld>
            <a:endParaRPr lang="en-US" sz="1300">
              <a:latin typeface="Arial" charset="0"/>
            </a:endParaRPr>
          </a:p>
        </p:txBody>
      </p:sp>
      <p:sp>
        <p:nvSpPr>
          <p:cNvPr id="296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7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3914245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837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 defTabSz="96837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fld id="{96542388-7541-6A4B-A3D2-4BC7B86E5DA5}" type="slidenum">
              <a:rPr lang="en-US" sz="1300">
                <a:latin typeface="Arial" charset="0"/>
              </a:rPr>
              <a:pPr/>
              <a:t>11</a:t>
            </a:fld>
            <a:endParaRPr lang="en-US" sz="1300">
              <a:latin typeface="Arial" charset="0"/>
            </a:endParaRPr>
          </a:p>
        </p:txBody>
      </p:sp>
      <p:sp>
        <p:nvSpPr>
          <p:cNvPr id="481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3663085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837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 defTabSz="96837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fld id="{5EC85D98-87F1-C64C-945B-BFFA12BEC50D}" type="slidenum">
              <a:rPr lang="en-US" sz="1300">
                <a:latin typeface="Arial" charset="0"/>
              </a:rPr>
              <a:pPr/>
              <a:t>12</a:t>
            </a:fld>
            <a:endParaRPr lang="en-US" sz="1300">
              <a:latin typeface="Arial" charset="0"/>
            </a:endParaRPr>
          </a:p>
        </p:txBody>
      </p:sp>
      <p:sp>
        <p:nvSpPr>
          <p:cNvPr id="501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1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522904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837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 defTabSz="96837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fld id="{E5F750C8-426B-F948-818B-A27A2E56080E}" type="slidenum">
              <a:rPr lang="en-US" sz="1300">
                <a:latin typeface="Arial" charset="0"/>
              </a:rPr>
              <a:pPr/>
              <a:t>13</a:t>
            </a:fld>
            <a:endParaRPr lang="en-US" sz="1300">
              <a:latin typeface="Arial" charset="0"/>
            </a:endParaRPr>
          </a:p>
        </p:txBody>
      </p:sp>
      <p:sp>
        <p:nvSpPr>
          <p:cNvPr id="522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2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840691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837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 defTabSz="96837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fld id="{1E67A391-4BBD-494D-B907-8E57CD070A6D}" type="slidenum">
              <a:rPr lang="en-US" sz="1300">
                <a:latin typeface="Arial" charset="0"/>
              </a:rPr>
              <a:pPr/>
              <a:t>14</a:t>
            </a:fld>
            <a:endParaRPr lang="en-US" sz="1300">
              <a:latin typeface="Arial" charset="0"/>
            </a:endParaRPr>
          </a:p>
        </p:txBody>
      </p:sp>
      <p:sp>
        <p:nvSpPr>
          <p:cNvPr id="542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3446159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837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 defTabSz="96837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fld id="{D31E4C17-69C2-CD49-833A-0D675AA39404}" type="slidenum">
              <a:rPr lang="en-US" sz="1300">
                <a:latin typeface="Arial" charset="0"/>
              </a:rPr>
              <a:pPr/>
              <a:t>17</a:t>
            </a:fld>
            <a:endParaRPr lang="en-US" sz="1300">
              <a:latin typeface="Arial" charset="0"/>
            </a:endParaRPr>
          </a:p>
        </p:txBody>
      </p:sp>
      <p:sp>
        <p:nvSpPr>
          <p:cNvPr id="563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3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4457232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837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 defTabSz="96837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fld id="{D642BF6A-BDDC-2C42-ABB3-0FEB40309D5C}" type="slidenum">
              <a:rPr lang="en-US" sz="1300">
                <a:latin typeface="Arial" charset="0"/>
              </a:rPr>
              <a:pPr/>
              <a:t>18</a:t>
            </a:fld>
            <a:endParaRPr lang="en-US" sz="1300">
              <a:latin typeface="Arial" charset="0"/>
            </a:endParaRPr>
          </a:p>
        </p:txBody>
      </p:sp>
      <p:sp>
        <p:nvSpPr>
          <p:cNvPr id="583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83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671612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837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 defTabSz="96837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fld id="{48C0FFCD-F9B6-E541-97CC-F22871F16AE7}" type="slidenum">
              <a:rPr lang="en-US" sz="1300">
                <a:latin typeface="Arial" charset="0"/>
              </a:rPr>
              <a:pPr/>
              <a:t>19</a:t>
            </a:fld>
            <a:endParaRPr lang="en-US" sz="1300">
              <a:latin typeface="Arial" charset="0"/>
            </a:endParaRPr>
          </a:p>
        </p:txBody>
      </p:sp>
      <p:sp>
        <p:nvSpPr>
          <p:cNvPr id="604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04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US" b="1">
                <a:ea typeface="ＭＳ Ｐゴシック" charset="0"/>
                <a:cs typeface="ＭＳ Ｐゴシック" charset="0"/>
              </a:rPr>
              <a:t>Track ionises gas atoms</a:t>
            </a:r>
          </a:p>
          <a:p>
            <a:pPr eaLnBrk="1" hangingPunct="1"/>
            <a:r>
              <a:rPr lang="en-US" b="1">
                <a:ea typeface="ＭＳ Ｐゴシック" charset="0"/>
                <a:cs typeface="ＭＳ Ｐゴシック" charset="0"/>
              </a:rPr>
              <a:t>  electrons drift towards anode, ions towards cathode</a:t>
            </a:r>
          </a:p>
          <a:p>
            <a:pPr eaLnBrk="1" hangingPunct="1"/>
            <a:r>
              <a:rPr lang="en-US" b="1">
                <a:ea typeface="ＭＳ Ｐゴシック" charset="0"/>
                <a:cs typeface="ＭＳ Ｐゴシック" charset="0"/>
              </a:rPr>
              <a:t>  around anode electrons are accelerated (increasing field strength)</a:t>
            </a:r>
          </a:p>
          <a:p>
            <a:pPr eaLnBrk="1" hangingPunct="1"/>
            <a:r>
              <a:rPr lang="en-US" b="1">
                <a:ea typeface="ＭＳ Ｐゴシック" charset="0"/>
                <a:cs typeface="ＭＳ Ｐゴシック" charset="0"/>
              </a:rPr>
              <a:t>  further ionisation --&gt; signal enhancement --&gt; signal induced on wire </a:t>
            </a:r>
          </a:p>
          <a:p>
            <a:pPr eaLnBrk="1" hangingPunct="1"/>
            <a:endParaRPr lang="en-US"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321563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837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 defTabSz="96837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fld id="{38182852-9D66-244E-BDF3-816D85F5AB36}" type="slidenum">
              <a:rPr lang="en-US" sz="1300">
                <a:latin typeface="Arial" charset="0"/>
              </a:rPr>
              <a:pPr/>
              <a:t>36</a:t>
            </a:fld>
            <a:endParaRPr lang="en-US" sz="1300">
              <a:latin typeface="Arial" charset="0"/>
            </a:endParaRPr>
          </a:p>
        </p:txBody>
      </p:sp>
      <p:sp>
        <p:nvSpPr>
          <p:cNvPr id="624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24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7711997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837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 defTabSz="96837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fld id="{668AEED0-26AF-4248-98CD-47AD1D1EB0AC}" type="slidenum">
              <a:rPr lang="en-US" sz="1300">
                <a:latin typeface="Arial" charset="0"/>
              </a:rPr>
              <a:pPr/>
              <a:t>37</a:t>
            </a:fld>
            <a:endParaRPr lang="en-US" sz="1300">
              <a:latin typeface="Arial" charset="0"/>
            </a:endParaRPr>
          </a:p>
        </p:txBody>
      </p:sp>
      <p:sp>
        <p:nvSpPr>
          <p:cNvPr id="665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65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892979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837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 defTabSz="96837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fld id="{5FAAFC28-8C90-C641-A776-CA84713113A4}" type="slidenum">
              <a:rPr lang="en-US" sz="1300">
                <a:latin typeface="Arial" charset="0"/>
              </a:rPr>
              <a:pPr/>
              <a:t>38</a:t>
            </a:fld>
            <a:endParaRPr lang="en-US" sz="1300">
              <a:latin typeface="Arial" charset="0"/>
            </a:endParaRPr>
          </a:p>
        </p:txBody>
      </p:sp>
      <p:sp>
        <p:nvSpPr>
          <p:cNvPr id="686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66825" y="738188"/>
            <a:ext cx="4821238" cy="3616325"/>
          </a:xfrm>
          <a:ln/>
        </p:spPr>
      </p:sp>
      <p:sp>
        <p:nvSpPr>
          <p:cNvPr id="6861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90600" y="4575175"/>
            <a:ext cx="1268413" cy="2635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3536055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837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 defTabSz="96837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fld id="{86EF0AD4-7B40-2048-8242-1D11654F4D23}" type="slidenum">
              <a:rPr lang="en-US" sz="1300">
                <a:latin typeface="Arial" charset="0"/>
              </a:rPr>
              <a:pPr/>
              <a:t>3</a:t>
            </a:fld>
            <a:endParaRPr lang="en-US" sz="1300">
              <a:latin typeface="Arial" charset="0"/>
            </a:endParaRPr>
          </a:p>
        </p:txBody>
      </p:sp>
      <p:sp>
        <p:nvSpPr>
          <p:cNvPr id="317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4211452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837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 defTabSz="96837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fld id="{7D543382-D306-274A-B45D-C3768F7ED32A}" type="slidenum">
              <a:rPr lang="en-US" sz="1300">
                <a:latin typeface="Arial" charset="0"/>
              </a:rPr>
              <a:pPr/>
              <a:t>39</a:t>
            </a:fld>
            <a:endParaRPr lang="en-US" sz="1300">
              <a:latin typeface="Arial" charset="0"/>
            </a:endParaRPr>
          </a:p>
        </p:txBody>
      </p:sp>
      <p:sp>
        <p:nvSpPr>
          <p:cNvPr id="706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06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2448461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837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 defTabSz="96837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fld id="{D45BE1C9-9A3C-624E-970D-39EC1BBB98F3}" type="slidenum">
              <a:rPr lang="en-US" sz="1300">
                <a:latin typeface="Arial" charset="0"/>
              </a:rPr>
              <a:pPr/>
              <a:t>40</a:t>
            </a:fld>
            <a:endParaRPr lang="en-US" sz="1300">
              <a:latin typeface="Arial" charset="0"/>
            </a:endParaRPr>
          </a:p>
        </p:txBody>
      </p:sp>
      <p:sp>
        <p:nvSpPr>
          <p:cNvPr id="727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66825" y="738188"/>
            <a:ext cx="4821238" cy="3616325"/>
          </a:xfrm>
          <a:ln/>
        </p:spPr>
      </p:sp>
      <p:sp>
        <p:nvSpPr>
          <p:cNvPr id="7270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90600" y="4575175"/>
            <a:ext cx="1268413" cy="2635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3655992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837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 defTabSz="96837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fld id="{A0B5D2AC-F9FF-744F-8615-915273CA542A}" type="slidenum">
              <a:rPr lang="en-US" sz="1300">
                <a:latin typeface="Arial" charset="0"/>
              </a:rPr>
              <a:pPr/>
              <a:t>41</a:t>
            </a:fld>
            <a:endParaRPr lang="en-US" sz="1300">
              <a:latin typeface="Arial" charset="0"/>
            </a:endParaRPr>
          </a:p>
        </p:txBody>
      </p:sp>
      <p:sp>
        <p:nvSpPr>
          <p:cNvPr id="747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66825" y="738188"/>
            <a:ext cx="4821238" cy="3616325"/>
          </a:xfrm>
          <a:ln/>
        </p:spPr>
      </p:sp>
      <p:sp>
        <p:nvSpPr>
          <p:cNvPr id="7475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90600" y="4575175"/>
            <a:ext cx="1268413" cy="2635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88513953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837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 defTabSz="96837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fld id="{9BCDD276-4EC0-614A-B93D-39463789A5B2}" type="slidenum">
              <a:rPr lang="en-US" sz="1300">
                <a:latin typeface="Arial" charset="0"/>
              </a:rPr>
              <a:pPr/>
              <a:t>42</a:t>
            </a:fld>
            <a:endParaRPr lang="en-US" sz="1300">
              <a:latin typeface="Arial" charset="0"/>
            </a:endParaRPr>
          </a:p>
        </p:txBody>
      </p:sp>
      <p:sp>
        <p:nvSpPr>
          <p:cNvPr id="768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66825" y="738188"/>
            <a:ext cx="4821238" cy="3616325"/>
          </a:xfrm>
          <a:ln/>
        </p:spPr>
      </p:sp>
      <p:sp>
        <p:nvSpPr>
          <p:cNvPr id="7680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90600" y="4575175"/>
            <a:ext cx="1268413" cy="2635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0819278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837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 defTabSz="96837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fld id="{5FF392F4-1725-6748-A478-435CEDB3EACC}" type="slidenum">
              <a:rPr lang="en-US" sz="1300">
                <a:latin typeface="Arial" charset="0"/>
              </a:rPr>
              <a:pPr/>
              <a:t>43</a:t>
            </a:fld>
            <a:endParaRPr lang="en-US" sz="1300">
              <a:latin typeface="Arial" charset="0"/>
            </a:endParaRPr>
          </a:p>
        </p:txBody>
      </p:sp>
      <p:sp>
        <p:nvSpPr>
          <p:cNvPr id="788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88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90414398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837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 defTabSz="96837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fld id="{30820417-BC54-C948-B62A-110673A18EAD}" type="slidenum">
              <a:rPr lang="en-US" sz="1300">
                <a:latin typeface="Arial" charset="0"/>
              </a:rPr>
              <a:pPr/>
              <a:t>44</a:t>
            </a:fld>
            <a:endParaRPr lang="en-US" sz="1300">
              <a:latin typeface="Arial" charset="0"/>
            </a:endParaRPr>
          </a:p>
        </p:txBody>
      </p:sp>
      <p:sp>
        <p:nvSpPr>
          <p:cNvPr id="808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09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9163078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837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 defTabSz="96837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fld id="{820CA0A3-4E6E-E346-9EC2-87D4A3750985}" type="slidenum">
              <a:rPr lang="en-US" sz="1300">
                <a:latin typeface="Arial" charset="0"/>
              </a:rPr>
              <a:pPr/>
              <a:t>45</a:t>
            </a:fld>
            <a:endParaRPr lang="en-US" sz="1300">
              <a:latin typeface="Arial" charset="0"/>
            </a:endParaRPr>
          </a:p>
        </p:txBody>
      </p:sp>
      <p:sp>
        <p:nvSpPr>
          <p:cNvPr id="829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29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40909853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837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 defTabSz="96837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fld id="{56A76439-351A-4C45-8867-905B43B47BCB}" type="slidenum">
              <a:rPr lang="en-US" sz="1300">
                <a:latin typeface="Arial" charset="0"/>
              </a:rPr>
              <a:pPr/>
              <a:t>46</a:t>
            </a:fld>
            <a:endParaRPr lang="en-US" sz="1300">
              <a:latin typeface="Arial" charset="0"/>
            </a:endParaRPr>
          </a:p>
        </p:txBody>
      </p:sp>
      <p:sp>
        <p:nvSpPr>
          <p:cNvPr id="849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49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78507753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837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 defTabSz="96837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fld id="{717344BC-FBF8-6145-9607-3F250F4B0AB0}" type="slidenum">
              <a:rPr lang="en-US" sz="1300">
                <a:latin typeface="Arial" charset="0"/>
              </a:rPr>
              <a:pPr/>
              <a:t>47</a:t>
            </a:fld>
            <a:endParaRPr lang="en-US" sz="1300">
              <a:latin typeface="Arial" charset="0"/>
            </a:endParaRPr>
          </a:p>
        </p:txBody>
      </p:sp>
      <p:sp>
        <p:nvSpPr>
          <p:cNvPr id="870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70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0035945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837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 defTabSz="96837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fld id="{5A7C36D2-12B5-3248-AC92-E837E6D76500}" type="slidenum">
              <a:rPr lang="en-US" sz="1300">
                <a:latin typeface="Arial" charset="0"/>
              </a:rPr>
              <a:pPr/>
              <a:t>49</a:t>
            </a:fld>
            <a:endParaRPr lang="en-US" sz="1300">
              <a:latin typeface="Arial" charset="0"/>
            </a:endParaRPr>
          </a:p>
        </p:txBody>
      </p:sp>
      <p:sp>
        <p:nvSpPr>
          <p:cNvPr id="890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90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9641848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837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 defTabSz="96837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fld id="{E8E64DE2-6ACA-4642-8D09-A7C23DB02707}" type="slidenum">
              <a:rPr lang="en-US" sz="1300">
                <a:latin typeface="Arial" charset="0"/>
              </a:rPr>
              <a:pPr/>
              <a:t>4</a:t>
            </a:fld>
            <a:endParaRPr lang="en-US" sz="1300">
              <a:latin typeface="Arial" charset="0"/>
            </a:endParaRPr>
          </a:p>
        </p:txBody>
      </p:sp>
      <p:sp>
        <p:nvSpPr>
          <p:cNvPr id="337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21959572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837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 defTabSz="96837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fld id="{E157292D-19E8-CF45-BD84-B95FF48DE4D3}" type="slidenum">
              <a:rPr lang="en-US" sz="1300">
                <a:latin typeface="Arial" charset="0"/>
              </a:rPr>
              <a:pPr/>
              <a:t>50</a:t>
            </a:fld>
            <a:endParaRPr lang="en-US" sz="1300">
              <a:latin typeface="Arial" charset="0"/>
            </a:endParaRPr>
          </a:p>
        </p:txBody>
      </p:sp>
      <p:sp>
        <p:nvSpPr>
          <p:cNvPr id="911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66825" y="738188"/>
            <a:ext cx="4821238" cy="3616325"/>
          </a:xfrm>
          <a:ln/>
        </p:spPr>
      </p:sp>
      <p:sp>
        <p:nvSpPr>
          <p:cNvPr id="9114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90600" y="4575175"/>
            <a:ext cx="1268413" cy="2635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95735714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837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 defTabSz="96837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fld id="{8096AED0-E638-7842-BB5E-34E298BF8495}" type="slidenum">
              <a:rPr lang="en-US" sz="1300">
                <a:latin typeface="Arial" charset="0"/>
              </a:rPr>
              <a:pPr/>
              <a:t>51</a:t>
            </a:fld>
            <a:endParaRPr lang="en-US" sz="1300">
              <a:latin typeface="Arial" charset="0"/>
            </a:endParaRPr>
          </a:p>
        </p:txBody>
      </p:sp>
      <p:sp>
        <p:nvSpPr>
          <p:cNvPr id="931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66825" y="738188"/>
            <a:ext cx="4821238" cy="3616325"/>
          </a:xfrm>
          <a:ln/>
        </p:spPr>
      </p:sp>
      <p:sp>
        <p:nvSpPr>
          <p:cNvPr id="9318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90600" y="4575175"/>
            <a:ext cx="1268413" cy="2635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67104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837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 defTabSz="96837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fld id="{65349D1B-5560-7F4C-975B-BC3CC56857AA}" type="slidenum">
              <a:rPr lang="en-US" sz="1300">
                <a:latin typeface="Arial" charset="0"/>
              </a:rPr>
              <a:pPr/>
              <a:t>52</a:t>
            </a:fld>
            <a:endParaRPr lang="en-US" sz="1300">
              <a:latin typeface="Arial" charset="0"/>
            </a:endParaRPr>
          </a:p>
        </p:txBody>
      </p:sp>
      <p:sp>
        <p:nvSpPr>
          <p:cNvPr id="952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66825" y="738188"/>
            <a:ext cx="4821238" cy="3616325"/>
          </a:xfrm>
          <a:ln/>
        </p:spPr>
      </p:sp>
      <p:sp>
        <p:nvSpPr>
          <p:cNvPr id="9523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90600" y="4575175"/>
            <a:ext cx="1268413" cy="2635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4991066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837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 defTabSz="96837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fld id="{B0D69A63-B004-B747-BEFC-A39B44D2A626}" type="slidenum">
              <a:rPr lang="en-US" sz="1300">
                <a:latin typeface="Arial" charset="0"/>
              </a:rPr>
              <a:pPr/>
              <a:t>53</a:t>
            </a:fld>
            <a:endParaRPr lang="en-US" sz="1300">
              <a:latin typeface="Arial" charset="0"/>
            </a:endParaRPr>
          </a:p>
        </p:txBody>
      </p:sp>
      <p:sp>
        <p:nvSpPr>
          <p:cNvPr id="972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66825" y="738188"/>
            <a:ext cx="4821238" cy="3616325"/>
          </a:xfrm>
          <a:ln/>
        </p:spPr>
      </p:sp>
      <p:sp>
        <p:nvSpPr>
          <p:cNvPr id="9728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90600" y="4575175"/>
            <a:ext cx="1268413" cy="2635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56176362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837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 defTabSz="96837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fld id="{0DCA9FAE-E187-2C47-A34D-709DBCF6EB53}" type="slidenum">
              <a:rPr lang="en-US" sz="1300">
                <a:latin typeface="Arial" charset="0"/>
              </a:rPr>
              <a:pPr/>
              <a:t>54</a:t>
            </a:fld>
            <a:endParaRPr lang="en-US" sz="1300">
              <a:latin typeface="Arial" charset="0"/>
            </a:endParaRPr>
          </a:p>
        </p:txBody>
      </p:sp>
      <p:sp>
        <p:nvSpPr>
          <p:cNvPr id="993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66825" y="738188"/>
            <a:ext cx="4821238" cy="3616325"/>
          </a:xfrm>
          <a:ln/>
        </p:spPr>
      </p:sp>
      <p:sp>
        <p:nvSpPr>
          <p:cNvPr id="9933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90600" y="4575175"/>
            <a:ext cx="1268413" cy="2635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7893188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837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 defTabSz="96837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fld id="{B04F6D1E-11E4-0B42-8819-DBB24610D3BA}" type="slidenum">
              <a:rPr lang="en-US" sz="1300">
                <a:latin typeface="Arial" charset="0"/>
              </a:rPr>
              <a:pPr/>
              <a:t>55</a:t>
            </a:fld>
            <a:endParaRPr lang="en-US" sz="1300">
              <a:latin typeface="Arial" charset="0"/>
            </a:endParaRPr>
          </a:p>
        </p:txBody>
      </p:sp>
      <p:sp>
        <p:nvSpPr>
          <p:cNvPr id="1013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678238" y="2544763"/>
            <a:ext cx="0" cy="0"/>
          </a:xfrm>
          <a:ln/>
        </p:spPr>
      </p:sp>
      <p:sp>
        <p:nvSpPr>
          <p:cNvPr id="10138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90600" y="4425950"/>
            <a:ext cx="1268413" cy="2635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2535536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837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 defTabSz="96837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fld id="{27393317-D7CB-0C43-8D02-F3C7D9950DE2}" type="slidenum">
              <a:rPr lang="en-US" sz="1300">
                <a:latin typeface="Arial" charset="0"/>
              </a:rPr>
              <a:pPr/>
              <a:t>56</a:t>
            </a:fld>
            <a:endParaRPr lang="en-US" sz="1300">
              <a:latin typeface="Arial" charset="0"/>
            </a:endParaRPr>
          </a:p>
        </p:txBody>
      </p:sp>
      <p:sp>
        <p:nvSpPr>
          <p:cNvPr id="1034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66825" y="738188"/>
            <a:ext cx="4821238" cy="3616325"/>
          </a:xfrm>
          <a:ln/>
        </p:spPr>
      </p:sp>
      <p:sp>
        <p:nvSpPr>
          <p:cNvPr id="10342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90600" y="4575175"/>
            <a:ext cx="1268413" cy="2635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85724125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837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 defTabSz="96837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fld id="{E2771CF2-04AD-BF48-83C7-F3AA1678516E}" type="slidenum">
              <a:rPr lang="en-US" sz="1300">
                <a:latin typeface="Arial" charset="0"/>
              </a:rPr>
              <a:pPr/>
              <a:t>57</a:t>
            </a:fld>
            <a:endParaRPr lang="en-US" sz="1300">
              <a:latin typeface="Arial" charset="0"/>
            </a:endParaRPr>
          </a:p>
        </p:txBody>
      </p:sp>
      <p:sp>
        <p:nvSpPr>
          <p:cNvPr id="1054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54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5217160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837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 defTabSz="96837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fld id="{A13E4A9C-643E-B449-BE2A-FFD0CFFB7A72}" type="slidenum">
              <a:rPr lang="en-US" sz="1300">
                <a:latin typeface="Arial" charset="0"/>
              </a:rPr>
              <a:pPr/>
              <a:t>58</a:t>
            </a:fld>
            <a:endParaRPr lang="en-US" sz="1300">
              <a:latin typeface="Arial" charset="0"/>
            </a:endParaRPr>
          </a:p>
        </p:txBody>
      </p:sp>
      <p:sp>
        <p:nvSpPr>
          <p:cNvPr id="1075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75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14163483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837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 defTabSz="96837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fld id="{B0BBFF50-46A6-B144-A34A-033A21197A02}" type="slidenum">
              <a:rPr lang="en-US" sz="1300">
                <a:latin typeface="Arial" charset="0"/>
              </a:rPr>
              <a:pPr/>
              <a:t>60</a:t>
            </a:fld>
            <a:endParaRPr lang="en-US" sz="1300">
              <a:latin typeface="Arial" charset="0"/>
            </a:endParaRPr>
          </a:p>
        </p:txBody>
      </p:sp>
      <p:sp>
        <p:nvSpPr>
          <p:cNvPr id="1177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77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542213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837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 defTabSz="96837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fld id="{CA4AE635-B30F-4D42-872B-E47F3DF63193}" type="slidenum">
              <a:rPr lang="en-US" sz="1300">
                <a:latin typeface="Arial" charset="0"/>
              </a:rPr>
              <a:pPr/>
              <a:t>5</a:t>
            </a:fld>
            <a:endParaRPr lang="en-US" sz="1300">
              <a:latin typeface="Arial" charset="0"/>
            </a:endParaRPr>
          </a:p>
        </p:txBody>
      </p:sp>
      <p:sp>
        <p:nvSpPr>
          <p:cNvPr id="358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1921054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837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 defTabSz="96837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fld id="{E357514D-B2E4-4647-8474-3EA327155F93}" type="slidenum">
              <a:rPr lang="en-US" sz="1300">
                <a:latin typeface="Arial" charset="0"/>
              </a:rPr>
              <a:pPr/>
              <a:t>61</a:t>
            </a:fld>
            <a:endParaRPr lang="en-US" sz="1300">
              <a:latin typeface="Arial" charset="0"/>
            </a:endParaRPr>
          </a:p>
        </p:txBody>
      </p:sp>
      <p:sp>
        <p:nvSpPr>
          <p:cNvPr id="1105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05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74712576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11571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latin typeface="Times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1571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837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 defTabSz="96837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fld id="{8CA7BF04-4817-0744-A369-DEEDA4B14B81}" type="slidenum">
              <a:rPr lang="en-US" sz="1300">
                <a:latin typeface="Helvetica" charset="0"/>
              </a:rPr>
              <a:pPr/>
              <a:t>65</a:t>
            </a:fld>
            <a:endParaRPr lang="en-US" sz="1300">
              <a:latin typeface="Helvetic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97402360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0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11981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ea typeface="ＭＳ Ｐゴシック" charset="0"/>
              <a:cs typeface="ＭＳ Ｐゴシック" charset="0"/>
            </a:endParaRPr>
          </a:p>
        </p:txBody>
      </p:sp>
      <p:sp>
        <p:nvSpPr>
          <p:cNvPr id="11981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837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 defTabSz="96837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fld id="{9E566CFB-4BFA-B84D-8DEE-73A00C332305}" type="slidenum">
              <a:rPr lang="en-US" sz="1300">
                <a:latin typeface="Arial" charset="0"/>
              </a:rPr>
              <a:pPr/>
              <a:t>66</a:t>
            </a:fld>
            <a:endParaRPr lang="en-US" sz="130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10114921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837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 defTabSz="96837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fld id="{7C699C72-80EC-7E43-9043-D5CB70D82893}" type="slidenum">
              <a:rPr lang="en-US" sz="1300">
                <a:latin typeface="Arial" charset="0"/>
              </a:rPr>
              <a:pPr/>
              <a:t>67</a:t>
            </a:fld>
            <a:endParaRPr lang="en-US" sz="1300">
              <a:latin typeface="Arial" charset="0"/>
            </a:endParaRPr>
          </a:p>
        </p:txBody>
      </p:sp>
      <p:sp>
        <p:nvSpPr>
          <p:cNvPr id="1218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18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79333483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837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 defTabSz="96837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fld id="{DF5B517F-E4C5-F047-BD43-660F57AA2586}" type="slidenum">
              <a:rPr lang="en-US" sz="1300">
                <a:latin typeface="Arial" charset="0"/>
              </a:rPr>
              <a:pPr/>
              <a:t>68</a:t>
            </a:fld>
            <a:endParaRPr lang="en-US" sz="1300">
              <a:latin typeface="Arial" charset="0"/>
            </a:endParaRPr>
          </a:p>
        </p:txBody>
      </p:sp>
      <p:sp>
        <p:nvSpPr>
          <p:cNvPr id="1239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39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36156751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837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 defTabSz="96837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fld id="{3A7CE26F-CEF7-204A-9B70-D086701FF5D2}" type="slidenum">
              <a:rPr lang="en-US" sz="1300">
                <a:latin typeface="Arial" charset="0"/>
              </a:rPr>
              <a:pPr/>
              <a:t>69</a:t>
            </a:fld>
            <a:endParaRPr lang="en-US" sz="1300">
              <a:latin typeface="Arial" charset="0"/>
            </a:endParaRPr>
          </a:p>
        </p:txBody>
      </p:sp>
      <p:sp>
        <p:nvSpPr>
          <p:cNvPr id="1259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59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54903511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837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 defTabSz="96837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fld id="{E72AA30A-DF76-F24B-9607-59128712F8F0}" type="slidenum">
              <a:rPr lang="en-US" sz="1300">
                <a:latin typeface="Arial" charset="0"/>
              </a:rPr>
              <a:pPr/>
              <a:t>70</a:t>
            </a:fld>
            <a:endParaRPr lang="en-US" sz="1300">
              <a:latin typeface="Arial" charset="0"/>
            </a:endParaRPr>
          </a:p>
        </p:txBody>
      </p:sp>
      <p:sp>
        <p:nvSpPr>
          <p:cNvPr id="1280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80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07282133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837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 defTabSz="96837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fld id="{A1D0843C-AA4A-6E4E-9104-48711C4B907E}" type="slidenum">
              <a:rPr lang="en-US" sz="1300">
                <a:latin typeface="Arial" charset="0"/>
              </a:rPr>
              <a:pPr/>
              <a:t>71</a:t>
            </a:fld>
            <a:endParaRPr lang="en-US" sz="1300">
              <a:latin typeface="Arial" charset="0"/>
            </a:endParaRPr>
          </a:p>
        </p:txBody>
      </p:sp>
      <p:sp>
        <p:nvSpPr>
          <p:cNvPr id="1300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005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4725" y="4559300"/>
            <a:ext cx="5365750" cy="432117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53404920"/>
      </p:ext>
    </p:extLst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0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837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 defTabSz="96837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fld id="{437B1D09-71D4-2745-BBFD-36F4F5CE606A}" type="slidenum">
              <a:rPr lang="en-US" sz="1300">
                <a:latin typeface="Arial" charset="0"/>
              </a:rPr>
              <a:pPr/>
              <a:t>72</a:t>
            </a:fld>
            <a:endParaRPr lang="en-US" sz="1300">
              <a:latin typeface="Arial" charset="0"/>
            </a:endParaRPr>
          </a:p>
        </p:txBody>
      </p:sp>
      <p:sp>
        <p:nvSpPr>
          <p:cNvPr id="1320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21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26953466"/>
      </p:ext>
    </p:extLst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1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837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 defTabSz="96837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fld id="{633A0C78-300F-EE43-BD5F-623AAD56E9A2}" type="slidenum">
              <a:rPr lang="en-US" sz="1300">
                <a:latin typeface="Arial" charset="0"/>
              </a:rPr>
              <a:pPr/>
              <a:t>73</a:t>
            </a:fld>
            <a:endParaRPr lang="en-US" sz="1300">
              <a:latin typeface="Arial" charset="0"/>
            </a:endParaRPr>
          </a:p>
        </p:txBody>
      </p:sp>
      <p:sp>
        <p:nvSpPr>
          <p:cNvPr id="1341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41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4862016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837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 defTabSz="96837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fld id="{F605C3C2-20A8-1640-8BCC-6F4FEF5ADCDA}" type="slidenum">
              <a:rPr lang="en-US" sz="1300">
                <a:latin typeface="Arial" charset="0"/>
              </a:rPr>
              <a:pPr/>
              <a:t>6</a:t>
            </a:fld>
            <a:endParaRPr lang="en-US" sz="1300">
              <a:latin typeface="Arial" charset="0"/>
            </a:endParaRPr>
          </a:p>
        </p:txBody>
      </p:sp>
      <p:sp>
        <p:nvSpPr>
          <p:cNvPr id="378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93206073"/>
      </p:ext>
    </p:extLst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837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 defTabSz="96837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fld id="{4D7ADA5B-3CE6-7143-9E38-916CB7FAE0EE}" type="slidenum">
              <a:rPr lang="en-US" sz="1300">
                <a:latin typeface="Arial" charset="0"/>
              </a:rPr>
              <a:pPr/>
              <a:t>74</a:t>
            </a:fld>
            <a:endParaRPr lang="en-US" sz="1300">
              <a:latin typeface="Arial" charset="0"/>
            </a:endParaRPr>
          </a:p>
        </p:txBody>
      </p:sp>
      <p:sp>
        <p:nvSpPr>
          <p:cNvPr id="1361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61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5386803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837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 defTabSz="96837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fld id="{CF4FF4A2-C371-6B4D-A6F5-0876AA254D2F}" type="slidenum">
              <a:rPr lang="en-US" sz="1300">
                <a:latin typeface="Arial" charset="0"/>
              </a:rPr>
              <a:pPr/>
              <a:t>7</a:t>
            </a:fld>
            <a:endParaRPr lang="en-US" sz="1300">
              <a:latin typeface="Arial" charset="0"/>
            </a:endParaRPr>
          </a:p>
        </p:txBody>
      </p:sp>
      <p:sp>
        <p:nvSpPr>
          <p:cNvPr id="399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5914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837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 defTabSz="96837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fld id="{BE2A9D11-7F4B-DE49-93FE-CB1ABABBC1BA}" type="slidenum">
              <a:rPr lang="en-US" sz="1300">
                <a:latin typeface="Arial" charset="0"/>
              </a:rPr>
              <a:pPr/>
              <a:t>8</a:t>
            </a:fld>
            <a:endParaRPr lang="en-US" sz="1300">
              <a:latin typeface="Arial" charset="0"/>
            </a:endParaRPr>
          </a:p>
        </p:txBody>
      </p:sp>
      <p:sp>
        <p:nvSpPr>
          <p:cNvPr id="419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9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832527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837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 defTabSz="96837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fld id="{03A4AED6-F1D3-EA42-884A-A7AEBD84AF14}" type="slidenum">
              <a:rPr lang="en-US" sz="1300">
                <a:latin typeface="Arial" charset="0"/>
              </a:rPr>
              <a:pPr/>
              <a:t>9</a:t>
            </a:fld>
            <a:endParaRPr lang="en-US" sz="1300">
              <a:latin typeface="Arial" charset="0"/>
            </a:endParaRPr>
          </a:p>
        </p:txBody>
      </p:sp>
      <p:sp>
        <p:nvSpPr>
          <p:cNvPr id="440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0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5970262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837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 defTabSz="96837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fld id="{98532324-3322-674D-89EB-DC1868EB7392}" type="slidenum">
              <a:rPr lang="en-US" sz="1300">
                <a:latin typeface="Arial" charset="0"/>
              </a:rPr>
              <a:pPr/>
              <a:t>10</a:t>
            </a:fld>
            <a:endParaRPr lang="en-US" sz="1300">
              <a:latin typeface="Arial" charset="0"/>
            </a:endParaRPr>
          </a:p>
        </p:txBody>
      </p:sp>
      <p:sp>
        <p:nvSpPr>
          <p:cNvPr id="460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98125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7"/>
          <p:cNvSpPr>
            <a:spLocks noChangeArrowheads="1"/>
          </p:cNvSpPr>
          <p:nvPr/>
        </p:nvSpPr>
        <p:spPr bwMode="auto">
          <a:xfrm>
            <a:off x="685800" y="2393950"/>
            <a:ext cx="7772400" cy="109538"/>
          </a:xfrm>
          <a:custGeom>
            <a:avLst/>
            <a:gdLst>
              <a:gd name="G0" fmla="+- 618 0 0"/>
            </a:gdLst>
            <a:ahLst/>
            <a:cxnLst>
              <a:cxn ang="0">
                <a:pos x="0" y="0"/>
              </a:cxn>
              <a:cxn ang="0">
                <a:pos x="618" y="0"/>
              </a:cxn>
              <a:cxn ang="0">
                <a:pos x="618" y="1000"/>
              </a:cxn>
              <a:cxn ang="0">
                <a:pos x="0" y="1000"/>
              </a:cxn>
              <a:cxn ang="0">
                <a:pos x="0" y="0"/>
              </a:cxn>
              <a:cxn ang="0">
                <a:pos x="1000" y="0"/>
              </a:cxn>
            </a:cxnLst>
            <a:rect l="0" t="0" r="r" b="b"/>
            <a:pathLst>
              <a:path w="1000" h="1000" stroke="0">
                <a:moveTo>
                  <a:pt x="0" y="0"/>
                </a:moveTo>
                <a:lnTo>
                  <a:pt x="618" y="0"/>
                </a:lnTo>
                <a:lnTo>
                  <a:pt x="618" y="1000"/>
                </a:lnTo>
                <a:lnTo>
                  <a:pt x="0" y="1000"/>
                </a:lnTo>
                <a:close/>
              </a:path>
              <a:path w="1000" h="1000">
                <a:moveTo>
                  <a:pt x="0" y="0"/>
                </a:moveTo>
                <a:lnTo>
                  <a:pt x="1000" y="0"/>
                </a:lnTo>
              </a:path>
            </a:pathLst>
          </a:custGeom>
          <a:solidFill>
            <a:schemeClr val="accent2"/>
          </a:solidFill>
          <a:ln w="9525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pPr eaLnBrk="1" hangingPunct="1">
              <a:defRPr/>
            </a:pPr>
            <a:endParaRPr lang="en-US" sz="2400">
              <a:latin typeface="Times New Roman" charset="0"/>
              <a:ea typeface="+mn-ea"/>
              <a:cs typeface="+mn-cs"/>
            </a:endParaRPr>
          </a:p>
        </p:txBody>
      </p:sp>
      <p:sp>
        <p:nvSpPr>
          <p:cNvPr id="808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990600"/>
            <a:ext cx="7772400" cy="1371600"/>
          </a:xfrm>
        </p:spPr>
        <p:txBody>
          <a:bodyPr/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808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447800" y="3429000"/>
            <a:ext cx="7010400" cy="1600200"/>
          </a:xfrm>
        </p:spPr>
        <p:txBody>
          <a:bodyPr/>
          <a:lstStyle>
            <a:lvl1pPr marL="0" indent="0">
              <a:buFont typeface="Wingdings" charset="2"/>
              <a:buNone/>
              <a:defRPr sz="2800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l-GR" smtClean="0"/>
              <a:t>Ανιχνευτές Σωματιδίων, Αύγουστος 2018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307DAABB-84E9-8A41-9297-CC4D0D1F339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82009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l-GR" smtClean="0"/>
              <a:t>Ανιχνευτές Σωματιδίων, Αύγουστος 2018</a:t>
            </a:r>
            <a:endParaRPr lang="en-US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A7F0C5C-D2DB-2141-A5C2-42723207365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73894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0"/>
            <a:ext cx="2152650" cy="6248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0"/>
            <a:ext cx="6305550" cy="6248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l-GR" smtClean="0"/>
              <a:t>Ανιχνευτές Σωματιδίων, Αύγουστος 2018</a:t>
            </a:r>
            <a:endParaRPr lang="en-US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ABE5045-9E3B-7E47-B862-DB50DBC5C6BB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584264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0"/>
            <a:ext cx="8610600" cy="990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143000"/>
            <a:ext cx="4229100" cy="5105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10100" y="1143000"/>
            <a:ext cx="4229100" cy="5105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l-GR" smtClean="0"/>
              <a:t>Ανιχνευτές Σωματιδίων, Αύγουστος 2018</a:t>
            </a:r>
            <a:endParaRPr lang="en-US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C606109-8705-6543-A774-BEDB7B79A59B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759860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l-GR" smtClean="0"/>
              <a:t>Ανιχνευτές Σωματιδίων, Αύγουστος 2018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8B578E3-C677-E84D-AD3F-0D481396438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233860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l-GR" smtClean="0"/>
              <a:t>Ανιχνευτές Σωματιδίων, Αύγουστος 2018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5E90F1E-FCD5-7D46-BA10-2A88685FDE2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055325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l-GR" smtClean="0"/>
              <a:t>Ανιχνευτές Σωματιδίων, Αύγουστος 2018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DF3C7AC-8141-9247-A709-0B80018B21F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396611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l-GR" smtClean="0"/>
              <a:t>Ανιχνευτές Σωματιδίων, Αύγουστος 2018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F54BD06-48A8-014A-96F9-AB5D41698EF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826546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l-GR" smtClean="0"/>
              <a:t>Ανιχνευτές Σωματιδίων, Αύγουστος 2018</a:t>
            </a: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F3B2A78-05B2-1041-B59F-A211BE7ED14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583818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l-GR" smtClean="0"/>
              <a:t>Ανιχνευτές Σωματιδίων, Αύγουστος 2018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A1E042A-8BAE-A045-BFA1-4D4F2EADF6E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018607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l-GR" smtClean="0"/>
              <a:t>Ανιχνευτές Σωματιδίων, Αύγουστος 2018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72E10B4-2F09-8F4C-B7AA-09711790143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51838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l-GR" smtClean="0"/>
              <a:t>Ανιχνευτές Σωματιδίων, Αύγουστος 2018</a:t>
            </a:r>
            <a:endParaRPr lang="en-US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CAA252E-D9A5-6649-AE13-85F5FE01C0E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048418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l-GR" smtClean="0"/>
              <a:t>Ανιχνευτές Σωματιδίων, Αύγουστος 2018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A04B83E-331C-204D-BEEC-91ACBFB4EE9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4225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l-GR" smtClean="0"/>
              <a:t>Ανιχνευτές Σωματιδίων, Αύγουστος 2018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3423ABE-DCFC-4045-8300-9A77CFB5CE3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510649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l-GR" smtClean="0"/>
              <a:t>Ανιχνευτές Σωματιδίων, Αύγουστος 2018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3A95DAE-3465-6C40-A193-4C0218AF1BC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310230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l-GR" smtClean="0"/>
              <a:t>Ανιχνευτές Σωματιδίων, Αύγουστος 2018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1D7CEC5-9D85-0B4A-86A9-943C4C16EED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18807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l-GR" smtClean="0"/>
              <a:t>Ανιχνευτές Σωματιδίων, Αύγουστος 2018</a:t>
            </a:r>
            <a:endParaRPr lang="en-US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386D056-2F56-9749-B600-75D451B8237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28901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143000"/>
            <a:ext cx="42291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143000"/>
            <a:ext cx="42291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l-GR" smtClean="0"/>
              <a:t>Ανιχνευτές Σωματιδίων, Αύγουστος 2018</a:t>
            </a:r>
            <a:endParaRPr lang="en-US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3BFD29B-4094-4045-B979-8D15B1E5EF5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47015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l-GR" smtClean="0"/>
              <a:t>Ανιχνευτές Σωματιδίων, Αύγουστος 2018</a:t>
            </a:r>
            <a:endParaRPr lang="en-US"/>
          </a:p>
        </p:txBody>
      </p:sp>
      <p:sp>
        <p:nvSpPr>
          <p:cNvPr id="9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09DA884-7960-D342-A663-8BC6ACBB235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68495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l-GR" smtClean="0"/>
              <a:t>Ανιχνευτές Σωματιδίων, Αύγουστος 2018</a:t>
            </a:r>
            <a:endParaRPr lang="en-US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0130404-0242-BB4D-813C-5D50F7FEE91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37902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l-GR" smtClean="0"/>
              <a:t>Ανιχνευτές Σωματιδίων, Αύγουστος 2018</a:t>
            </a:r>
            <a:endParaRPr lang="en-US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CA833A1-068B-514C-84CF-0301A09FB16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90344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l-GR" smtClean="0"/>
              <a:t>Ανιχνευτές Σωματιδίων, Αύγουστος 2018</a:t>
            </a:r>
            <a:endParaRPr lang="en-US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639BADE-453B-2943-A075-83A295F58DC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36916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l-GR" smtClean="0"/>
              <a:t>Ανιχνευτές Σωματιδίων, Αύγουστος 2018</a:t>
            </a:r>
            <a:endParaRPr lang="en-US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82EBEF3-0D71-C146-8E4A-BB4FD817A25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11237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3.xml"/><Relationship Id="rId12" Type="http://schemas.openxmlformats.org/officeDocument/2006/relationships/theme" Target="../theme/theme2.xml"/><Relationship Id="rId1" Type="http://schemas.openxmlformats.org/officeDocument/2006/relationships/slideLayout" Target="../slideLayouts/slideLayout13.xml"/><Relationship Id="rId2" Type="http://schemas.openxmlformats.org/officeDocument/2006/relationships/slideLayout" Target="../slideLayouts/slideLayout14.xml"/><Relationship Id="rId3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7.xml"/><Relationship Id="rId6" Type="http://schemas.openxmlformats.org/officeDocument/2006/relationships/slideLayout" Target="../slideLayouts/slideLayout18.xml"/><Relationship Id="rId7" Type="http://schemas.openxmlformats.org/officeDocument/2006/relationships/slideLayout" Target="../slideLayouts/slideLayout19.xml"/><Relationship Id="rId8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1.xml"/><Relationship Id="rId10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pct10">
          <a:fgClr>
            <a:srgbClr val="CCCC00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0"/>
            <a:ext cx="8610600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143000"/>
            <a:ext cx="8610600" cy="510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9876" name="AutoShape 4"/>
          <p:cNvSpPr>
            <a:spLocks noChangeArrowheads="1"/>
          </p:cNvSpPr>
          <p:nvPr/>
        </p:nvSpPr>
        <p:spPr bwMode="auto">
          <a:xfrm>
            <a:off x="228600" y="990600"/>
            <a:ext cx="8534400" cy="109538"/>
          </a:xfrm>
          <a:custGeom>
            <a:avLst/>
            <a:gdLst>
              <a:gd name="G0" fmla="+- 585 0 0"/>
            </a:gdLst>
            <a:ahLst/>
            <a:cxnLst>
              <a:cxn ang="0">
                <a:pos x="0" y="0"/>
              </a:cxn>
              <a:cxn ang="0">
                <a:pos x="585" y="0"/>
              </a:cxn>
              <a:cxn ang="0">
                <a:pos x="585" y="1000"/>
              </a:cxn>
              <a:cxn ang="0">
                <a:pos x="0" y="1000"/>
              </a:cxn>
              <a:cxn ang="0">
                <a:pos x="0" y="0"/>
              </a:cxn>
              <a:cxn ang="0">
                <a:pos x="1000" y="0"/>
              </a:cxn>
            </a:cxnLst>
            <a:rect l="0" t="0" r="r" b="b"/>
            <a:pathLst>
              <a:path w="1000" h="1000" stroke="0">
                <a:moveTo>
                  <a:pt x="0" y="0"/>
                </a:moveTo>
                <a:lnTo>
                  <a:pt x="585" y="0"/>
                </a:lnTo>
                <a:lnTo>
                  <a:pt x="585" y="1000"/>
                </a:lnTo>
                <a:lnTo>
                  <a:pt x="0" y="1000"/>
                </a:lnTo>
                <a:close/>
              </a:path>
              <a:path w="1000" h="1000">
                <a:moveTo>
                  <a:pt x="0" y="0"/>
                </a:moveTo>
                <a:lnTo>
                  <a:pt x="1000" y="0"/>
                </a:lnTo>
              </a:path>
            </a:pathLst>
          </a:custGeom>
          <a:solidFill>
            <a:schemeClr val="accent2"/>
          </a:solidFill>
          <a:ln w="9525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pPr eaLnBrk="1" hangingPunct="1">
              <a:defRPr/>
            </a:pPr>
            <a:endParaRPr lang="en-US" sz="2400">
              <a:latin typeface="Times New Roman" charset="0"/>
              <a:ea typeface="+mn-ea"/>
              <a:cs typeface="+mn-cs"/>
            </a:endParaRPr>
          </a:p>
        </p:txBody>
      </p:sp>
      <p:sp>
        <p:nvSpPr>
          <p:cNvPr id="79877" name="Line 5"/>
          <p:cNvSpPr>
            <a:spLocks noChangeShapeType="1"/>
          </p:cNvSpPr>
          <p:nvPr/>
        </p:nvSpPr>
        <p:spPr bwMode="auto">
          <a:xfrm flipV="1">
            <a:off x="228600" y="6324600"/>
            <a:ext cx="8610600" cy="0"/>
          </a:xfrm>
          <a:prstGeom prst="line">
            <a:avLst/>
          </a:prstGeom>
          <a:noFill/>
          <a:ln w="3175">
            <a:solidFill>
              <a:schemeClr val="accent2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>
              <a:ea typeface="+mn-ea"/>
              <a:cs typeface="+mn-cs"/>
            </a:endParaRPr>
          </a:p>
        </p:txBody>
      </p:sp>
      <p:sp>
        <p:nvSpPr>
          <p:cNvPr id="79878" name="Rectangle 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28600" y="6381750"/>
            <a:ext cx="19812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9879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286000" y="6381750"/>
            <a:ext cx="54864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l-GR" smtClean="0"/>
              <a:t>Ανιχνευτές Σωματιδίων, Αύγουστος 2018</a:t>
            </a:r>
            <a:endParaRPr lang="en-US"/>
          </a:p>
        </p:txBody>
      </p:sp>
      <p:sp>
        <p:nvSpPr>
          <p:cNvPr id="79880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848600" y="6381750"/>
            <a:ext cx="990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2E5C3AAE-9DAF-754A-A662-8B6E823F4BF0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3" r:id="rId1"/>
    <p:sldLayoutId id="2147483821" r:id="rId2"/>
    <p:sldLayoutId id="2147483822" r:id="rId3"/>
    <p:sldLayoutId id="2147483823" r:id="rId4"/>
    <p:sldLayoutId id="2147483824" r:id="rId5"/>
    <p:sldLayoutId id="2147483825" r:id="rId6"/>
    <p:sldLayoutId id="2147483826" r:id="rId7"/>
    <p:sldLayoutId id="2147483827" r:id="rId8"/>
    <p:sldLayoutId id="2147483828" r:id="rId9"/>
    <p:sldLayoutId id="2147483829" r:id="rId10"/>
    <p:sldLayoutId id="2147483830" r:id="rId11"/>
    <p:sldLayoutId id="2147483831" r:id="rId12"/>
  </p:sldLayoutIdLst>
  <p:timing>
    <p:tnLst>
      <p:par>
        <p:cTn xmlns:p14="http://schemas.microsoft.com/office/powerpoint/2010/main" id="1" dur="indefinite" restart="never" nodeType="tmRoot"/>
      </p:par>
    </p:tnLst>
  </p:timing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+mj-lt"/>
          <a:ea typeface="ＭＳ Ｐゴシック" charset="-128"/>
          <a:cs typeface="ＭＳ Ｐゴシック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charset="0"/>
          <a:ea typeface="ＭＳ Ｐゴシック" charset="-128"/>
          <a:cs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charset="0"/>
          <a:ea typeface="ＭＳ Ｐゴシック" charset="-128"/>
          <a:cs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charset="0"/>
          <a:ea typeface="ＭＳ Ｐゴシック" charset="-128"/>
          <a:cs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charset="0"/>
          <a:ea typeface="ＭＳ Ｐゴシック" charset="-128"/>
          <a:cs typeface="ＭＳ Ｐゴシック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charset="0"/>
        </a:defRPr>
      </a:lvl9pPr>
    </p:titleStyle>
    <p:bodyStyle>
      <a:lvl1pPr marL="469900" indent="-4699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charset="0"/>
        <a:buChar char="o"/>
        <a:defRPr sz="300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908050" indent="-4365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charset="0"/>
        <a:buChar char="n"/>
        <a:defRPr sz="2600">
          <a:solidFill>
            <a:schemeClr val="tx1"/>
          </a:solidFill>
          <a:latin typeface="+mn-lt"/>
          <a:ea typeface="ＭＳ Ｐゴシック" charset="-128"/>
        </a:defRPr>
      </a:lvl2pPr>
      <a:lvl3pPr marL="1304925" indent="-39528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charset="0"/>
        <a:buChar char="o"/>
        <a:defRPr sz="2300">
          <a:solidFill>
            <a:schemeClr val="tx1"/>
          </a:solidFill>
          <a:latin typeface="+mn-lt"/>
          <a:ea typeface="ＭＳ Ｐゴシック" charset="-128"/>
        </a:defRPr>
      </a:lvl3pPr>
      <a:lvl4pPr marL="1693863" indent="-3873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charset="0"/>
        <a:buChar char="n"/>
        <a:defRPr sz="2000">
          <a:solidFill>
            <a:schemeClr val="tx1"/>
          </a:solidFill>
          <a:latin typeface="+mn-lt"/>
          <a:ea typeface="ＭＳ Ｐゴシック" charset="-128"/>
        </a:defRPr>
      </a:lvl4pPr>
      <a:lvl5pPr marL="2093913" indent="-398463" algn="l" rtl="0" eaLnBrk="0" fontAlgn="base" hangingPunct="0">
        <a:spcBef>
          <a:spcPct val="25000"/>
        </a:spcBef>
        <a:spcAft>
          <a:spcPct val="0"/>
        </a:spcAft>
        <a:buClr>
          <a:schemeClr val="accent2"/>
        </a:buClr>
        <a:buFont typeface="Wingdings" charset="0"/>
        <a:buChar char="§"/>
        <a:defRPr sz="2000">
          <a:solidFill>
            <a:schemeClr val="tx1"/>
          </a:solidFill>
          <a:latin typeface="+mn-lt"/>
          <a:ea typeface="ＭＳ Ｐゴシック" charset="-128"/>
        </a:defRPr>
      </a:lvl5pPr>
      <a:lvl6pPr marL="2551113" indent="-398463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charset="2"/>
        <a:buChar char="§"/>
        <a:defRPr sz="2000">
          <a:solidFill>
            <a:schemeClr val="tx1"/>
          </a:solidFill>
          <a:latin typeface="+mn-lt"/>
          <a:ea typeface="ＭＳ Ｐゴシック" charset="-128"/>
        </a:defRPr>
      </a:lvl6pPr>
      <a:lvl7pPr marL="3008313" indent="-398463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charset="2"/>
        <a:buChar char="§"/>
        <a:defRPr sz="2000">
          <a:solidFill>
            <a:schemeClr val="tx1"/>
          </a:solidFill>
          <a:latin typeface="+mn-lt"/>
          <a:ea typeface="ＭＳ Ｐゴシック" charset="-128"/>
        </a:defRPr>
      </a:lvl7pPr>
      <a:lvl8pPr marL="3465513" indent="-398463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charset="2"/>
        <a:buChar char="§"/>
        <a:defRPr sz="2000">
          <a:solidFill>
            <a:schemeClr val="tx1"/>
          </a:solidFill>
          <a:latin typeface="+mn-lt"/>
          <a:ea typeface="ＭＳ Ｐゴシック" charset="-128"/>
        </a:defRPr>
      </a:lvl8pPr>
      <a:lvl9pPr marL="3922713" indent="-398463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charset="2"/>
        <a:buChar char="§"/>
        <a:defRPr sz="2000">
          <a:solidFill>
            <a:schemeClr val="tx1"/>
          </a:solidFill>
          <a:latin typeface="+mn-lt"/>
          <a:ea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pct10">
          <a:fgClr>
            <a:srgbClr val="CCCC00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445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445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l-GR" smtClean="0"/>
              <a:t>Ανιχνευτές Σωματιδίων, Αύγουστος 2018</a:t>
            </a:r>
            <a:endParaRPr lang="en-US"/>
          </a:p>
        </p:txBody>
      </p:sp>
      <p:sp>
        <p:nvSpPr>
          <p:cNvPr id="10445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latin typeface="Arial" charset="0"/>
              </a:defRPr>
            </a:lvl1pPr>
          </a:lstStyle>
          <a:p>
            <a:fld id="{222E268C-E5BE-764B-9BDB-662E7315EC3F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32" r:id="rId1"/>
    <p:sldLayoutId id="2147483833" r:id="rId2"/>
    <p:sldLayoutId id="2147483834" r:id="rId3"/>
    <p:sldLayoutId id="2147483835" r:id="rId4"/>
    <p:sldLayoutId id="2147483836" r:id="rId5"/>
    <p:sldLayoutId id="2147483837" r:id="rId6"/>
    <p:sldLayoutId id="2147483838" r:id="rId7"/>
    <p:sldLayoutId id="2147483839" r:id="rId8"/>
    <p:sldLayoutId id="2147483840" r:id="rId9"/>
    <p:sldLayoutId id="2147483841" r:id="rId10"/>
    <p:sldLayoutId id="2147483842" r:id="rId11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ＭＳ Ｐゴシック" charset="-128"/>
          <a:cs typeface="ＭＳ Ｐゴシック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ＭＳ Ｐゴシック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4" Type="http://schemas.openxmlformats.org/officeDocument/2006/relationships/oleObject" Target="../embeddings/oleObject6.bin"/><Relationship Id="rId5" Type="http://schemas.openxmlformats.org/officeDocument/2006/relationships/image" Target="../media/image11.wmf"/><Relationship Id="rId6" Type="http://schemas.openxmlformats.org/officeDocument/2006/relationships/oleObject" Target="../embeddings/oleObject7.bin"/><Relationship Id="rId7" Type="http://schemas.openxmlformats.org/officeDocument/2006/relationships/image" Target="../media/image12.wmf"/><Relationship Id="rId1" Type="http://schemas.openxmlformats.org/officeDocument/2006/relationships/vmlDrawing" Target="../drawings/vmlDrawing4.vml"/><Relationship Id="rId2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gif"/><Relationship Id="rId4" Type="http://schemas.openxmlformats.org/officeDocument/2006/relationships/image" Target="../media/image15.gif"/><Relationship Id="rId5" Type="http://schemas.openxmlformats.org/officeDocument/2006/relationships/image" Target="../media/image16.gif"/><Relationship Id="rId6" Type="http://schemas.openxmlformats.org/officeDocument/2006/relationships/image" Target="../media/image17.gif"/><Relationship Id="rId7" Type="http://schemas.openxmlformats.org/officeDocument/2006/relationships/image" Target="../media/image18.gi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png"/><Relationship Id="rId3" Type="http://schemas.openxmlformats.org/officeDocument/2006/relationships/image" Target="../media/image21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22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23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jpe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5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4" Type="http://schemas.openxmlformats.org/officeDocument/2006/relationships/image" Target="../media/image28.jpeg"/><Relationship Id="rId5" Type="http://schemas.openxmlformats.org/officeDocument/2006/relationships/image" Target="../media/image29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6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0.jp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4" Type="http://schemas.openxmlformats.org/officeDocument/2006/relationships/image" Target="../media/image33.png"/><Relationship Id="rId5" Type="http://schemas.openxmlformats.org/officeDocument/2006/relationships/image" Target="../media/image34.png"/><Relationship Id="rId6" Type="http://schemas.openxmlformats.org/officeDocument/2006/relationships/image" Target="../media/image3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1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4" Type="http://schemas.openxmlformats.org/officeDocument/2006/relationships/image" Target="../media/image3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6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4" Type="http://schemas.openxmlformats.org/officeDocument/2006/relationships/image" Target="../media/image41.jpeg"/><Relationship Id="rId5" Type="http://schemas.openxmlformats.org/officeDocument/2006/relationships/image" Target="../media/image42.emf"/><Relationship Id="rId6" Type="http://schemas.openxmlformats.org/officeDocument/2006/relationships/image" Target="../media/image43.jpeg"/><Relationship Id="rId7" Type="http://schemas.openxmlformats.org/officeDocument/2006/relationships/image" Target="../media/image44.jpeg"/><Relationship Id="rId8" Type="http://schemas.openxmlformats.org/officeDocument/2006/relationships/image" Target="../media/image45.png"/><Relationship Id="rId9" Type="http://schemas.openxmlformats.org/officeDocument/2006/relationships/image" Target="../media/image46.jpeg"/><Relationship Id="rId10" Type="http://schemas.openxmlformats.org/officeDocument/2006/relationships/image" Target="../media/image47.jp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9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4" Type="http://schemas.openxmlformats.org/officeDocument/2006/relationships/image" Target="../media/image50.jpeg"/><Relationship Id="rId5" Type="http://schemas.openxmlformats.org/officeDocument/2006/relationships/image" Target="../media/image51.jp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8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g"/><Relationship Id="rId4" Type="http://schemas.openxmlformats.org/officeDocument/2006/relationships/image" Target="../media/image5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4" Type="http://schemas.openxmlformats.org/officeDocument/2006/relationships/image" Target="../media/image57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5.emf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4" Type="http://schemas.openxmlformats.org/officeDocument/2006/relationships/image" Target="../media/image60.png"/><Relationship Id="rId5" Type="http://schemas.openxmlformats.org/officeDocument/2006/relationships/image" Target="../media/image61.png"/><Relationship Id="rId6" Type="http://schemas.openxmlformats.org/officeDocument/2006/relationships/image" Target="../media/image62.png"/><Relationship Id="rId7" Type="http://schemas.openxmlformats.org/officeDocument/2006/relationships/image" Target="../media/image63.png"/><Relationship Id="rId8" Type="http://schemas.openxmlformats.org/officeDocument/2006/relationships/image" Target="../media/image64.jpeg"/><Relationship Id="rId9" Type="http://schemas.openxmlformats.org/officeDocument/2006/relationships/image" Target="../media/image65.jpeg"/><Relationship Id="rId10" Type="http://schemas.openxmlformats.org/officeDocument/2006/relationships/image" Target="../media/image66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8.pn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7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4" Type="http://schemas.openxmlformats.org/officeDocument/2006/relationships/image" Target="../media/image70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8.JP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1.pn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2.jpeg"/><Relationship Id="rId3" Type="http://schemas.openxmlformats.org/officeDocument/2006/relationships/image" Target="../media/image73.pn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4" Type="http://schemas.openxmlformats.org/officeDocument/2006/relationships/image" Target="../media/image75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wmf"/><Relationship Id="rId4" Type="http://schemas.openxmlformats.org/officeDocument/2006/relationships/image" Target="../media/image77.jpeg"/><Relationship Id="rId5" Type="http://schemas.openxmlformats.org/officeDocument/2006/relationships/image" Target="../media/image78.jpe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9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79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png"/><Relationship Id="rId4" Type="http://schemas.openxmlformats.org/officeDocument/2006/relationships/image" Target="../media/image81.png"/><Relationship Id="rId5" Type="http://schemas.openxmlformats.org/officeDocument/2006/relationships/image" Target="../media/image82.jpeg"/><Relationship Id="rId6" Type="http://schemas.openxmlformats.org/officeDocument/2006/relationships/image" Target="../media/image83.jpeg"/><Relationship Id="rId7" Type="http://schemas.openxmlformats.org/officeDocument/2006/relationships/image" Target="../media/image84.jpe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21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png"/><Relationship Id="rId4" Type="http://schemas.openxmlformats.org/officeDocument/2006/relationships/image" Target="../media/image86.png"/><Relationship Id="rId5" Type="http://schemas.openxmlformats.org/officeDocument/2006/relationships/image" Target="../media/image22.pn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2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3.xml"/><Relationship Id="rId3" Type="http://schemas.openxmlformats.org/officeDocument/2006/relationships/image" Target="../media/image87.png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4.xml"/><Relationship Id="rId3" Type="http://schemas.openxmlformats.org/officeDocument/2006/relationships/image" Target="../media/image88.jpe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wmf"/><Relationship Id="rId4" Type="http://schemas.openxmlformats.org/officeDocument/2006/relationships/image" Target="../media/image90.jpeg"/><Relationship Id="rId5" Type="http://schemas.openxmlformats.org/officeDocument/2006/relationships/image" Target="../media/image91.jpeg"/><Relationship Id="rId1" Type="http://schemas.openxmlformats.org/officeDocument/2006/relationships/slideLayout" Target="../slideLayouts/slideLayout19.xml"/><Relationship Id="rId2" Type="http://schemas.openxmlformats.org/officeDocument/2006/relationships/notesSlide" Target="../notesSlides/notesSlide25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6.xml"/><Relationship Id="rId4" Type="http://schemas.openxmlformats.org/officeDocument/2006/relationships/image" Target="../media/image93.jpeg"/><Relationship Id="rId5" Type="http://schemas.openxmlformats.org/officeDocument/2006/relationships/oleObject" Target="../embeddings/oleObject8.bin"/><Relationship Id="rId6" Type="http://schemas.openxmlformats.org/officeDocument/2006/relationships/image" Target="../media/image92.emf"/><Relationship Id="rId1" Type="http://schemas.openxmlformats.org/officeDocument/2006/relationships/vmlDrawing" Target="../drawings/vmlDrawing5.vml"/><Relationship Id="rId2" Type="http://schemas.openxmlformats.org/officeDocument/2006/relationships/slideLayout" Target="../slideLayouts/slideLayout1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4.jpeg"/><Relationship Id="rId4" Type="http://schemas.openxmlformats.org/officeDocument/2006/relationships/image" Target="../media/image89.wmf"/><Relationship Id="rId5" Type="http://schemas.openxmlformats.org/officeDocument/2006/relationships/image" Target="../media/image95.jpeg"/><Relationship Id="rId6" Type="http://schemas.openxmlformats.org/officeDocument/2006/relationships/image" Target="../media/image96.jpeg"/><Relationship Id="rId7" Type="http://schemas.openxmlformats.org/officeDocument/2006/relationships/image" Target="../media/image97.png"/><Relationship Id="rId8" Type="http://schemas.openxmlformats.org/officeDocument/2006/relationships/image" Target="../media/image98.png"/><Relationship Id="rId9" Type="http://schemas.openxmlformats.org/officeDocument/2006/relationships/image" Target="../media/image99.jpeg"/><Relationship Id="rId1" Type="http://schemas.openxmlformats.org/officeDocument/2006/relationships/slideLayout" Target="../slideLayouts/slideLayout19.xml"/><Relationship Id="rId2" Type="http://schemas.openxmlformats.org/officeDocument/2006/relationships/notesSlide" Target="../notesSlides/notesSlide27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8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png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9.xml"/><Relationship Id="rId3" Type="http://schemas.openxmlformats.org/officeDocument/2006/relationships/image" Target="../media/image100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0.xml"/><Relationship Id="rId3" Type="http://schemas.openxmlformats.org/officeDocument/2006/relationships/image" Target="../media/image101.png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2.png"/><Relationship Id="rId4" Type="http://schemas.openxmlformats.org/officeDocument/2006/relationships/image" Target="../media/image103.jpeg"/><Relationship Id="rId5" Type="http://schemas.openxmlformats.org/officeDocument/2006/relationships/image" Target="../media/image104.jpe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31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2.xml"/><Relationship Id="rId3" Type="http://schemas.openxmlformats.org/officeDocument/2006/relationships/image" Target="../media/image105.png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3.xml"/><Relationship Id="rId3" Type="http://schemas.openxmlformats.org/officeDocument/2006/relationships/image" Target="../media/image106.png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4.xml"/><Relationship Id="rId3" Type="http://schemas.openxmlformats.org/officeDocument/2006/relationships/image" Target="../media/image107.png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8.png"/><Relationship Id="rId4" Type="http://schemas.openxmlformats.org/officeDocument/2006/relationships/image" Target="../media/image109.jpeg"/><Relationship Id="rId5" Type="http://schemas.openxmlformats.org/officeDocument/2006/relationships/image" Target="../media/image110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5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1.png"/><Relationship Id="rId4" Type="http://schemas.openxmlformats.org/officeDocument/2006/relationships/image" Target="../media/image111.png"/><Relationship Id="rId5" Type="http://schemas.openxmlformats.org/officeDocument/2006/relationships/image" Target="../media/image112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6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7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8.xml"/><Relationship Id="rId3" Type="http://schemas.openxmlformats.org/officeDocument/2006/relationships/image" Target="../media/image113.jpeg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5.png"/><Relationship Id="rId4" Type="http://schemas.openxmlformats.org/officeDocument/2006/relationships/image" Target="../media/image116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1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4" Type="http://schemas.openxmlformats.org/officeDocument/2006/relationships/oleObject" Target="../embeddings/oleObject1.bin"/><Relationship Id="rId5" Type="http://schemas.openxmlformats.org/officeDocument/2006/relationships/image" Target="../media/image5.w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Relationship Id="rId2" Type="http://schemas.openxmlformats.org/officeDocument/2006/relationships/notesSlide" Target="../notesSlides/notesSlide39.xml"/><Relationship Id="rId3" Type="http://schemas.openxmlformats.org/officeDocument/2006/relationships/image" Target="../media/image89.wmf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7.png"/><Relationship Id="rId4" Type="http://schemas.openxmlformats.org/officeDocument/2006/relationships/image" Target="../media/image118.png"/><Relationship Id="rId5" Type="http://schemas.openxmlformats.org/officeDocument/2006/relationships/image" Target="../media/image119.png"/><Relationship Id="rId6" Type="http://schemas.openxmlformats.org/officeDocument/2006/relationships/image" Target="../media/image120.png"/><Relationship Id="rId7" Type="http://schemas.openxmlformats.org/officeDocument/2006/relationships/image" Target="../media/image121.png"/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40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image" Target="../media/image122.png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image" Target="../media/image123.png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image" Target="../media/image124.png"/><Relationship Id="rId3" Type="http://schemas.openxmlformats.org/officeDocument/2006/relationships/image" Target="../media/image125.png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Relationship Id="rId2" Type="http://schemas.openxmlformats.org/officeDocument/2006/relationships/notesSlide" Target="../notesSlides/notesSlide41.xml"/><Relationship Id="rId3" Type="http://schemas.openxmlformats.org/officeDocument/2006/relationships/image" Target="../media/image126.png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2.xml"/><Relationship Id="rId4" Type="http://schemas.openxmlformats.org/officeDocument/2006/relationships/image" Target="../media/image128.png"/><Relationship Id="rId5" Type="http://schemas.openxmlformats.org/officeDocument/2006/relationships/image" Target="../media/image129.png"/><Relationship Id="rId6" Type="http://schemas.openxmlformats.org/officeDocument/2006/relationships/oleObject" Target="../embeddings/oleObject9.bin"/><Relationship Id="rId7" Type="http://schemas.openxmlformats.org/officeDocument/2006/relationships/image" Target="../media/image127.emf"/><Relationship Id="rId1" Type="http://schemas.openxmlformats.org/officeDocument/2006/relationships/vmlDrawing" Target="../drawings/vmlDrawing6.vml"/><Relationship Id="rId2" Type="http://schemas.openxmlformats.org/officeDocument/2006/relationships/slideLayout" Target="../slideLayouts/slideLayout19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43.xml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0.png"/><Relationship Id="rId4" Type="http://schemas.openxmlformats.org/officeDocument/2006/relationships/image" Target="../media/image131.jpeg"/><Relationship Id="rId5" Type="http://schemas.openxmlformats.org/officeDocument/2006/relationships/image" Target="../media/image132.jpeg"/><Relationship Id="rId6" Type="http://schemas.openxmlformats.org/officeDocument/2006/relationships/image" Target="../media/image133.jpeg"/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44.xml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4.wmf"/><Relationship Id="rId4" Type="http://schemas.openxmlformats.org/officeDocument/2006/relationships/image" Target="../media/image135.png"/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4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4" Type="http://schemas.openxmlformats.org/officeDocument/2006/relationships/oleObject" Target="../embeddings/oleObject2.bin"/><Relationship Id="rId5" Type="http://schemas.openxmlformats.org/officeDocument/2006/relationships/image" Target="../media/image6.wmf"/><Relationship Id="rId6" Type="http://schemas.openxmlformats.org/officeDocument/2006/relationships/oleObject" Target="../embeddings/oleObject3.bin"/><Relationship Id="rId7" Type="http://schemas.openxmlformats.org/officeDocument/2006/relationships/image" Target="../media/image7.wmf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6.wmf"/><Relationship Id="rId4" Type="http://schemas.openxmlformats.org/officeDocument/2006/relationships/image" Target="../media/image137.jpeg"/><Relationship Id="rId5" Type="http://schemas.openxmlformats.org/officeDocument/2006/relationships/image" Target="../media/image138.jpeg"/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46.xml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9.png"/><Relationship Id="rId4" Type="http://schemas.openxmlformats.org/officeDocument/2006/relationships/image" Target="../media/image140.png"/><Relationship Id="rId5" Type="http://schemas.openxmlformats.org/officeDocument/2006/relationships/image" Target="../media/image141.wmf"/><Relationship Id="rId6" Type="http://schemas.openxmlformats.org/officeDocument/2006/relationships/image" Target="../media/image142.png"/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47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48.xml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wmf"/><Relationship Id="rId4" Type="http://schemas.openxmlformats.org/officeDocument/2006/relationships/image" Target="../media/image143.png"/><Relationship Id="rId5" Type="http://schemas.openxmlformats.org/officeDocument/2006/relationships/image" Target="../media/image144.png"/><Relationship Id="rId1" Type="http://schemas.openxmlformats.org/officeDocument/2006/relationships/slideLayout" Target="../slideLayouts/slideLayout19.xml"/><Relationship Id="rId2" Type="http://schemas.openxmlformats.org/officeDocument/2006/relationships/notesSlide" Target="../notesSlides/notesSlide49.xml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5.png"/><Relationship Id="rId4" Type="http://schemas.openxmlformats.org/officeDocument/2006/relationships/image" Target="../media/image89.wmf"/><Relationship Id="rId1" Type="http://schemas.openxmlformats.org/officeDocument/2006/relationships/slideLayout" Target="../slideLayouts/slideLayout19.xml"/><Relationship Id="rId2" Type="http://schemas.openxmlformats.org/officeDocument/2006/relationships/notesSlide" Target="../notesSlides/notesSlide50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4" Type="http://schemas.openxmlformats.org/officeDocument/2006/relationships/image" Target="../media/image8.png"/><Relationship Id="rId5" Type="http://schemas.openxmlformats.org/officeDocument/2006/relationships/oleObject" Target="../embeddings/oleObject4.bin"/><Relationship Id="rId6" Type="http://schemas.openxmlformats.org/officeDocument/2006/relationships/image" Target="../media/image9.wmf"/><Relationship Id="rId7" Type="http://schemas.openxmlformats.org/officeDocument/2006/relationships/oleObject" Target="../embeddings/oleObject5.bin"/><Relationship Id="rId8" Type="http://schemas.openxmlformats.org/officeDocument/2006/relationships/image" Target="../media/image10.wmf"/><Relationship Id="rId1" Type="http://schemas.openxmlformats.org/officeDocument/2006/relationships/vmlDrawing" Target="../drawings/vmlDrawing3.vml"/><Relationship Id="rId2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2286000" y="6248400"/>
            <a:ext cx="43434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r>
              <a:rPr lang="el-GR" sz="1200" smtClean="0"/>
              <a:t>Ανιχνευτές Σωματιδίων, Αύγουστος 2018</a:t>
            </a:r>
            <a:endParaRPr lang="en-US" sz="1200"/>
          </a:p>
        </p:txBody>
      </p:sp>
      <p:sp>
        <p:nvSpPr>
          <p:cNvPr id="28675" name="Rectangle 6"/>
          <p:cNvSpPr>
            <a:spLocks noGrp="1" noChangeArrowheads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fld id="{080663F8-E76D-3C40-A248-9DA5490B628B}" type="slidenum">
              <a:rPr lang="en-US" sz="1200"/>
              <a:pPr/>
              <a:t>1</a:t>
            </a:fld>
            <a:endParaRPr lang="en-US" sz="1200"/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533400"/>
            <a:ext cx="7620000" cy="1371600"/>
          </a:xfrm>
        </p:spPr>
        <p:txBody>
          <a:bodyPr/>
          <a:lstStyle/>
          <a:p>
            <a:pPr eaLnBrk="1" hangingPunct="1"/>
            <a:r>
              <a:rPr lang="el-GR" sz="2800" b="1" dirty="0">
                <a:effectLst>
                  <a:outerShdw blurRad="38100" dist="38100" dir="2700000" algn="tl">
                    <a:srgbClr val="DDDDDD"/>
                  </a:outerShdw>
                </a:effectLst>
                <a:latin typeface="Verdana" charset="0"/>
                <a:ea typeface="ＭＳ Ｐゴシック" charset="0"/>
                <a:cs typeface="ＭＳ Ｐゴシック" charset="0"/>
              </a:rPr>
              <a:t/>
            </a:r>
            <a:br>
              <a:rPr lang="el-GR" sz="2800" b="1" dirty="0">
                <a:effectLst>
                  <a:outerShdw blurRad="38100" dist="38100" dir="2700000" algn="tl">
                    <a:srgbClr val="DDDDDD"/>
                  </a:outerShdw>
                </a:effectLst>
                <a:latin typeface="Verdana" charset="0"/>
                <a:ea typeface="ＭＳ Ｐゴシック" charset="0"/>
                <a:cs typeface="ＭＳ Ｐゴシック" charset="0"/>
              </a:rPr>
            </a:br>
            <a:r>
              <a:rPr lang="el-GR" sz="2800" b="1" dirty="0">
                <a:effectLst>
                  <a:outerShdw blurRad="38100" dist="38100" dir="2700000" algn="tl">
                    <a:srgbClr val="DDDDDD"/>
                  </a:outerShdw>
                </a:effectLst>
                <a:latin typeface="Verdana" charset="0"/>
                <a:ea typeface="ＭＳ Ｐゴシック" charset="0"/>
                <a:cs typeface="ＭＳ Ｐゴシック" charset="0"/>
              </a:rPr>
              <a:t>ΑΝΙΧΝΕΥΤΙΚΕΣ ΔΙΑΤΑΞΕΙΣ ΣΤΗ ΦΥΕ</a:t>
            </a:r>
            <a:r>
              <a:rPr lang="en-US" sz="2800" b="1" dirty="0">
                <a:effectLst>
                  <a:outerShdw blurRad="38100" dist="38100" dir="2700000" algn="tl">
                    <a:srgbClr val="DDDDDD"/>
                  </a:outerShdw>
                </a:effectLst>
                <a:latin typeface="Verdana" charset="0"/>
                <a:ea typeface="ＭＳ Ｐゴシック" charset="0"/>
                <a:cs typeface="ＭＳ Ｐゴシック" charset="0"/>
              </a:rPr>
              <a:t>  </a:t>
            </a:r>
          </a:p>
        </p:txBody>
      </p:sp>
      <p:sp>
        <p:nvSpPr>
          <p:cNvPr id="2867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447800" y="3429000"/>
            <a:ext cx="6477000" cy="20574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" charset="0"/>
              <a:buNone/>
            </a:pPr>
            <a:r>
              <a:rPr lang="el-GR" dirty="0">
                <a:latin typeface="Verdana" charset="0"/>
                <a:ea typeface="ＭＳ Ｐゴシック" charset="0"/>
                <a:cs typeface="ＭＳ Ｐゴシック" charset="0"/>
              </a:rPr>
              <a:t>Ανιχνευτές</a:t>
            </a:r>
            <a:r>
              <a:rPr lang="en-US" dirty="0">
                <a:latin typeface="Verdana" charset="0"/>
                <a:ea typeface="ＭＳ Ｐゴシック" charset="0"/>
                <a:cs typeface="ＭＳ Ｐゴシック" charset="0"/>
              </a:rPr>
              <a:t> </a:t>
            </a:r>
            <a:r>
              <a:rPr lang="el-GR" dirty="0">
                <a:latin typeface="Verdana" charset="0"/>
                <a:ea typeface="ＭＳ Ｐゴシック" charset="0"/>
                <a:cs typeface="ＭＳ Ｐゴシック" charset="0"/>
              </a:rPr>
              <a:t>και Μεθοδολογία</a:t>
            </a:r>
            <a:endParaRPr lang="en-US" dirty="0">
              <a:latin typeface="Verdana" charset="0"/>
              <a:ea typeface="ＭＳ Ｐゴシック" charset="0"/>
              <a:cs typeface="ＭＳ Ｐゴシック" charset="0"/>
            </a:endParaRPr>
          </a:p>
          <a:p>
            <a:pPr eaLnBrk="1" hangingPunct="1">
              <a:lnSpc>
                <a:spcPct val="90000"/>
              </a:lnSpc>
              <a:buFont typeface="Wingdings" charset="0"/>
              <a:buNone/>
            </a:pPr>
            <a:endParaRPr lang="en-US" dirty="0">
              <a:latin typeface="Verdana" charset="0"/>
              <a:ea typeface="ＭＳ Ｐゴシック" charset="0"/>
              <a:cs typeface="ＭＳ Ｐゴシック" charset="0"/>
            </a:endParaRPr>
          </a:p>
          <a:p>
            <a:pPr eaLnBrk="1" hangingPunct="1">
              <a:lnSpc>
                <a:spcPct val="90000"/>
              </a:lnSpc>
              <a:buFont typeface="Wingdings" charset="0"/>
              <a:buNone/>
            </a:pPr>
            <a:r>
              <a:rPr lang="el-GR" sz="1800" dirty="0" smtClean="0">
                <a:latin typeface="Verdana" charset="0"/>
                <a:ea typeface="ＭＳ Ｐゴシック" charset="0"/>
                <a:cs typeface="ＭＳ Ｐゴシック" charset="0"/>
              </a:rPr>
              <a:t>Θεόδωρος Η. Αλεξόπουλος, Καθηγητής ΕΜΠ</a:t>
            </a:r>
            <a:endParaRPr lang="en-US" sz="1800" dirty="0" smtClean="0">
              <a:latin typeface="Verdana" charset="0"/>
              <a:ea typeface="ＭＳ Ｐゴシック" charset="0"/>
              <a:cs typeface="ＭＳ Ｐゴシック" charset="0"/>
            </a:endParaRPr>
          </a:p>
          <a:p>
            <a:pPr eaLnBrk="1" hangingPunct="1">
              <a:lnSpc>
                <a:spcPct val="90000"/>
              </a:lnSpc>
              <a:buFont typeface="Wingdings" charset="0"/>
              <a:buNone/>
            </a:pPr>
            <a:r>
              <a:rPr lang="el-GR" sz="1800" dirty="0" smtClean="0">
                <a:latin typeface="Verdana" charset="0"/>
                <a:ea typeface="ＭＳ Ｐゴシック" charset="0"/>
                <a:cs typeface="ＭＳ Ｐゴシック" charset="0"/>
              </a:rPr>
              <a:t>Βενέτιος Πολυχρονάκος, </a:t>
            </a:r>
            <a:r>
              <a:rPr lang="en-US" sz="1800" dirty="0" smtClean="0">
                <a:latin typeface="Verdana" charset="0"/>
                <a:ea typeface="ＭＳ Ｐゴシック" charset="0"/>
                <a:cs typeface="ＭＳ Ｐゴシック" charset="0"/>
              </a:rPr>
              <a:t>BNL, </a:t>
            </a:r>
            <a:r>
              <a:rPr lang="en-US" sz="1800" dirty="0" smtClean="0">
                <a:latin typeface="Verdana" charset="0"/>
                <a:ea typeface="ＭＳ Ｐゴシック" charset="0"/>
                <a:cs typeface="ＭＳ Ｐゴシック" charset="0"/>
              </a:rPr>
              <a:t>USA</a:t>
            </a:r>
            <a:endParaRPr lang="en-US" sz="1800" dirty="0" smtClean="0">
              <a:latin typeface="Verdana" charset="0"/>
              <a:ea typeface="ＭＳ Ｐゴシック" charset="0"/>
              <a:cs typeface="ＭＳ Ｐゴシック" charset="0"/>
            </a:endParaRPr>
          </a:p>
          <a:p>
            <a:pPr eaLnBrk="1" hangingPunct="1">
              <a:lnSpc>
                <a:spcPct val="90000"/>
              </a:lnSpc>
              <a:buFont typeface="Wingdings" charset="0"/>
              <a:buNone/>
            </a:pPr>
            <a:r>
              <a:rPr lang="el-GR" sz="1800" dirty="0" smtClean="0">
                <a:latin typeface="Verdana" charset="0"/>
                <a:ea typeface="ＭＳ Ｐゴシック" charset="0"/>
                <a:cs typeface="ＭＳ Ｐゴシック" charset="0"/>
              </a:rPr>
              <a:t>Ευάγγελος </a:t>
            </a:r>
            <a:r>
              <a:rPr lang="el-GR" sz="1800" dirty="0">
                <a:latin typeface="Verdana" charset="0"/>
                <a:ea typeface="ＭＳ Ｐゴシック" charset="0"/>
                <a:cs typeface="ＭＳ Ｐゴシック" charset="0"/>
              </a:rPr>
              <a:t>Ν. Γαζής, Καθηγητής </a:t>
            </a:r>
            <a:r>
              <a:rPr lang="el-GR" sz="1800" dirty="0" smtClean="0">
                <a:latin typeface="Verdana" charset="0"/>
                <a:ea typeface="ＭＳ Ｐゴシック" charset="0"/>
                <a:cs typeface="ＭＳ Ｐゴシック" charset="0"/>
              </a:rPr>
              <a:t>ΕΜΠ</a:t>
            </a:r>
            <a:endParaRPr lang="en-US" sz="1800" dirty="0">
              <a:latin typeface="Verdana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r>
              <a:rPr lang="el-GR" sz="1200" smtClean="0"/>
              <a:t>Ανιχνευτές Σωματιδίων, Αύγουστος 2018</a:t>
            </a:r>
            <a:endParaRPr lang="en-US" sz="1200"/>
          </a:p>
        </p:txBody>
      </p:sp>
      <p:sp>
        <p:nvSpPr>
          <p:cNvPr id="45059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fld id="{10372522-132C-7E47-BBC8-D994787B07DC}" type="slidenum">
              <a:rPr lang="en-US" sz="1200"/>
              <a:pPr/>
              <a:t>10</a:t>
            </a:fld>
            <a:endParaRPr lang="en-US" sz="1200"/>
          </a:p>
        </p:txBody>
      </p:sp>
      <p:sp>
        <p:nvSpPr>
          <p:cNvPr id="45060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152400"/>
            <a:ext cx="8610600" cy="685800"/>
          </a:xfrm>
        </p:spPr>
        <p:txBody>
          <a:bodyPr/>
          <a:lstStyle/>
          <a:p>
            <a:pPr eaLnBrk="1" hangingPunct="1"/>
            <a:r>
              <a:rPr lang="el-GR">
                <a:latin typeface="Verdana" charset="0"/>
                <a:ea typeface="ＭＳ Ｐゴシック" charset="0"/>
                <a:cs typeface="ＭＳ Ｐゴシック" charset="0"/>
              </a:rPr>
              <a:t>Βασικές Αρχές των Μετρήσεων</a:t>
            </a:r>
            <a:endParaRPr lang="en-US">
              <a:latin typeface="Verdana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4340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304800" y="1143000"/>
            <a:ext cx="8534400" cy="5410200"/>
          </a:xfrm>
          <a:noFill/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l-GR" sz="2400">
                <a:latin typeface="Verdana" charset="0"/>
                <a:ea typeface="ＭＳ Ｐゴシック" charset="0"/>
                <a:cs typeface="ＭＳ Ｐゴシック" charset="0"/>
              </a:rPr>
              <a:t>Η μέτρηση γίνεται</a:t>
            </a:r>
            <a:r>
              <a:rPr lang="en-US" sz="2400">
                <a:latin typeface="Verdana" charset="0"/>
                <a:ea typeface="ＭＳ Ｐゴシック" charset="0"/>
                <a:cs typeface="ＭＳ Ｐゴシック" charset="0"/>
              </a:rPr>
              <a:t> </a:t>
            </a:r>
            <a:r>
              <a:rPr lang="el-GR" sz="2400">
                <a:latin typeface="Verdana" charset="0"/>
                <a:ea typeface="ＭＳ Ｐゴシック" charset="0"/>
                <a:cs typeface="ＭＳ Ｐゴシック" charset="0"/>
              </a:rPr>
              <a:t>μέσω της αλληλεπίδρασης</a:t>
            </a:r>
            <a:r>
              <a:rPr lang="en-US" sz="2400">
                <a:latin typeface="Verdana" charset="0"/>
                <a:ea typeface="ＭＳ Ｐゴシック" charset="0"/>
                <a:cs typeface="ＭＳ Ｐゴシック" charset="0"/>
              </a:rPr>
              <a:t> (</a:t>
            </a:r>
            <a:r>
              <a:rPr lang="el-GR" sz="2400">
                <a:latin typeface="Verdana" charset="0"/>
                <a:ea typeface="ＭＳ Ｐゴシック" charset="0"/>
                <a:cs typeface="ＭＳ Ｐゴシック" charset="0"/>
              </a:rPr>
              <a:t>ξανά</a:t>
            </a:r>
            <a:r>
              <a:rPr lang="en-US" sz="2400">
                <a:latin typeface="Verdana" charset="0"/>
                <a:ea typeface="ＭＳ Ｐゴシック" charset="0"/>
                <a:cs typeface="ＭＳ Ｐゴシック" charset="0"/>
              </a:rPr>
              <a:t>…) </a:t>
            </a:r>
            <a:r>
              <a:rPr lang="el-GR" sz="2400">
                <a:latin typeface="Verdana" charset="0"/>
                <a:ea typeface="ＭＳ Ｐゴシック" charset="0"/>
                <a:cs typeface="ＭＳ Ｐゴシック" charset="0"/>
              </a:rPr>
              <a:t>του σωματιδίου</a:t>
            </a:r>
            <a:r>
              <a:rPr lang="en-US" sz="2400">
                <a:latin typeface="Verdana" charset="0"/>
                <a:ea typeface="ＭＳ Ｐゴシック" charset="0"/>
                <a:cs typeface="ＭＳ Ｐゴシック" charset="0"/>
              </a:rPr>
              <a:t> </a:t>
            </a:r>
            <a:r>
              <a:rPr lang="el-GR" sz="2400">
                <a:latin typeface="Verdana" charset="0"/>
                <a:ea typeface="ＭＳ Ｐゴシック" charset="0"/>
                <a:cs typeface="ＭＳ Ｐゴシック" charset="0"/>
              </a:rPr>
              <a:t>με τον ανιχνευτή</a:t>
            </a:r>
            <a:r>
              <a:rPr lang="en-US" sz="2400">
                <a:latin typeface="Verdana" charset="0"/>
                <a:ea typeface="ＭＳ Ｐゴシック" charset="0"/>
                <a:cs typeface="ＭＳ Ｐゴシック" charset="0"/>
              </a:rPr>
              <a:t> (</a:t>
            </a:r>
            <a:r>
              <a:rPr lang="el-GR" sz="2400">
                <a:latin typeface="Verdana" charset="0"/>
                <a:ea typeface="ＭＳ Ｐゴシック" charset="0"/>
                <a:cs typeface="ＭＳ Ｐゴシック" charset="0"/>
              </a:rPr>
              <a:t>υλικό</a:t>
            </a:r>
            <a:r>
              <a:rPr lang="en-US" sz="2400">
                <a:latin typeface="Verdana" charset="0"/>
                <a:ea typeface="ＭＳ Ｐゴシック" charset="0"/>
                <a:cs typeface="ＭＳ Ｐゴシック" charset="0"/>
              </a:rPr>
              <a:t>)</a:t>
            </a:r>
          </a:p>
          <a:p>
            <a:pPr lvl="1" eaLnBrk="1" hangingPunct="1">
              <a:lnSpc>
                <a:spcPct val="90000"/>
              </a:lnSpc>
            </a:pPr>
            <a:r>
              <a:rPr lang="el-GR" sz="2400">
                <a:latin typeface="Verdana" charset="0"/>
                <a:ea typeface="ＭＳ Ｐゴシック" charset="0"/>
              </a:rPr>
              <a:t>παραγωγή</a:t>
            </a:r>
            <a:r>
              <a:rPr lang="en-US" sz="2400">
                <a:latin typeface="Verdana" charset="0"/>
                <a:ea typeface="ＭＳ Ｐゴシック" charset="0"/>
              </a:rPr>
              <a:t> </a:t>
            </a:r>
            <a:r>
              <a:rPr lang="el-GR" sz="2400">
                <a:latin typeface="Verdana" charset="0"/>
                <a:ea typeface="ＭＳ Ｐゴシック" charset="0"/>
              </a:rPr>
              <a:t>ενός μετρήσιμου σήματος</a:t>
            </a:r>
            <a:endParaRPr lang="en-US" sz="2400">
              <a:latin typeface="Verdana" charset="0"/>
              <a:ea typeface="ＭＳ Ｐゴシック" charset="0"/>
            </a:endParaRPr>
          </a:p>
          <a:p>
            <a:pPr lvl="2" eaLnBrk="1" hangingPunct="1">
              <a:lnSpc>
                <a:spcPct val="90000"/>
              </a:lnSpc>
            </a:pPr>
            <a:endParaRPr lang="en-US" sz="2500">
              <a:latin typeface="Verdana" charset="0"/>
              <a:ea typeface="ＭＳ Ｐゴシック" charset="0"/>
            </a:endParaRPr>
          </a:p>
          <a:p>
            <a:pPr lvl="2" eaLnBrk="1" hangingPunct="1">
              <a:lnSpc>
                <a:spcPct val="90000"/>
              </a:lnSpc>
            </a:pPr>
            <a:r>
              <a:rPr lang="el-GR" sz="2200">
                <a:solidFill>
                  <a:srgbClr val="FF0000"/>
                </a:solidFill>
                <a:latin typeface="Verdana" charset="0"/>
                <a:ea typeface="ＭＳ Ｐゴシック" charset="0"/>
              </a:rPr>
              <a:t>Ιοντισμός</a:t>
            </a:r>
            <a:endParaRPr lang="en-US" sz="2200">
              <a:solidFill>
                <a:srgbClr val="FF0000"/>
              </a:solidFill>
              <a:latin typeface="Verdana" charset="0"/>
              <a:ea typeface="ＭＳ Ｐゴシック" charset="0"/>
            </a:endParaRPr>
          </a:p>
          <a:p>
            <a:pPr lvl="2" eaLnBrk="1" hangingPunct="1">
              <a:lnSpc>
                <a:spcPct val="90000"/>
              </a:lnSpc>
            </a:pPr>
            <a:endParaRPr lang="en-US" sz="2500">
              <a:solidFill>
                <a:srgbClr val="FF0000"/>
              </a:solidFill>
              <a:latin typeface="Verdana" charset="0"/>
              <a:ea typeface="ＭＳ Ｐゴシック" charset="0"/>
            </a:endParaRPr>
          </a:p>
          <a:p>
            <a:pPr lvl="2" eaLnBrk="1" hangingPunct="1">
              <a:lnSpc>
                <a:spcPct val="90000"/>
              </a:lnSpc>
            </a:pPr>
            <a:r>
              <a:rPr lang="el-GR" sz="2200">
                <a:solidFill>
                  <a:srgbClr val="FF0066"/>
                </a:solidFill>
                <a:latin typeface="Verdana" charset="0"/>
                <a:ea typeface="ＭＳ Ｐゴシック" charset="0"/>
              </a:rPr>
              <a:t>Διέγερση</a:t>
            </a:r>
            <a:r>
              <a:rPr lang="en-US" sz="2200">
                <a:solidFill>
                  <a:srgbClr val="FF0066"/>
                </a:solidFill>
                <a:latin typeface="Verdana" charset="0"/>
                <a:ea typeface="ＭＳ Ｐゴシック" charset="0"/>
              </a:rPr>
              <a:t>/</a:t>
            </a:r>
            <a:r>
              <a:rPr lang="el-GR" sz="2200">
                <a:solidFill>
                  <a:srgbClr val="FF0066"/>
                </a:solidFill>
                <a:latin typeface="Verdana" charset="0"/>
                <a:ea typeface="ＭＳ Ｐゴシック" charset="0"/>
              </a:rPr>
              <a:t>Σπινθηρισμός</a:t>
            </a:r>
            <a:r>
              <a:rPr lang="el-GR" sz="2500">
                <a:solidFill>
                  <a:srgbClr val="FF0066"/>
                </a:solidFill>
                <a:latin typeface="Verdana" charset="0"/>
                <a:ea typeface="ＭＳ Ｐゴシック" charset="0"/>
              </a:rPr>
              <a:t> </a:t>
            </a:r>
            <a:endParaRPr lang="en-US" sz="2500">
              <a:solidFill>
                <a:srgbClr val="FF0066"/>
              </a:solidFill>
              <a:latin typeface="Verdana" charset="0"/>
              <a:ea typeface="ＭＳ Ｐゴシック" charset="0"/>
            </a:endParaRPr>
          </a:p>
          <a:p>
            <a:pPr lvl="2" eaLnBrk="1" hangingPunct="1">
              <a:lnSpc>
                <a:spcPct val="90000"/>
              </a:lnSpc>
            </a:pPr>
            <a:endParaRPr lang="en-US" sz="2500">
              <a:solidFill>
                <a:srgbClr val="FF0066"/>
              </a:solidFill>
              <a:latin typeface="Verdana" charset="0"/>
              <a:ea typeface="ＭＳ Ｐゴシック" charset="0"/>
            </a:endParaRPr>
          </a:p>
          <a:p>
            <a:pPr lvl="2" eaLnBrk="1" hangingPunct="1">
              <a:lnSpc>
                <a:spcPct val="90000"/>
              </a:lnSpc>
            </a:pPr>
            <a:endParaRPr lang="en-US" sz="2500">
              <a:solidFill>
                <a:srgbClr val="FF0066"/>
              </a:solidFill>
              <a:latin typeface="Verdana" charset="0"/>
              <a:ea typeface="ＭＳ Ｐゴシック" charset="0"/>
            </a:endParaRPr>
          </a:p>
          <a:p>
            <a:pPr lvl="2" eaLnBrk="1" hangingPunct="1">
              <a:lnSpc>
                <a:spcPct val="90000"/>
              </a:lnSpc>
            </a:pPr>
            <a:endParaRPr lang="en-US" sz="2500">
              <a:solidFill>
                <a:srgbClr val="FF0066"/>
              </a:solidFill>
              <a:latin typeface="Verdana" charset="0"/>
              <a:ea typeface="ＭＳ Ｐゴシック" charset="0"/>
            </a:endParaRPr>
          </a:p>
          <a:p>
            <a:pPr lvl="2" eaLnBrk="1" hangingPunct="1">
              <a:lnSpc>
                <a:spcPct val="90000"/>
              </a:lnSpc>
            </a:pPr>
            <a:r>
              <a:rPr lang="el-GR" sz="2200">
                <a:solidFill>
                  <a:srgbClr val="FF0066"/>
                </a:solidFill>
                <a:latin typeface="Verdana" charset="0"/>
                <a:ea typeface="ＭＳ Ｐゴシック" charset="0"/>
              </a:rPr>
              <a:t>Αλλαγή</a:t>
            </a:r>
            <a:r>
              <a:rPr lang="en-US" sz="2200">
                <a:solidFill>
                  <a:srgbClr val="FF0066"/>
                </a:solidFill>
                <a:latin typeface="Verdana" charset="0"/>
                <a:ea typeface="ＭＳ Ｐゴシック" charset="0"/>
              </a:rPr>
              <a:t> </a:t>
            </a:r>
            <a:r>
              <a:rPr lang="el-GR" sz="2200">
                <a:solidFill>
                  <a:srgbClr val="FF0066"/>
                </a:solidFill>
                <a:latin typeface="Verdana" charset="0"/>
                <a:ea typeface="ＭＳ Ｐゴシック" charset="0"/>
              </a:rPr>
              <a:t>της πορείας του σωματιδίου</a:t>
            </a:r>
            <a:endParaRPr lang="en-US" sz="2200">
              <a:latin typeface="Verdana" charset="0"/>
              <a:ea typeface="ＭＳ Ｐゴシック" charset="0"/>
            </a:endParaRPr>
          </a:p>
          <a:p>
            <a:pPr lvl="3" eaLnBrk="1" hangingPunct="1">
              <a:lnSpc>
                <a:spcPct val="90000"/>
              </a:lnSpc>
            </a:pPr>
            <a:r>
              <a:rPr lang="el-GR" sz="1800">
                <a:latin typeface="Verdana" charset="0"/>
                <a:ea typeface="ＭＳ Ｐゴシック" charset="0"/>
              </a:rPr>
              <a:t>καμπύλωση</a:t>
            </a:r>
            <a:r>
              <a:rPr lang="en-US" sz="1800">
                <a:latin typeface="Verdana" charset="0"/>
                <a:ea typeface="ＭＳ Ｐゴシック" charset="0"/>
              </a:rPr>
              <a:t> </a:t>
            </a:r>
            <a:r>
              <a:rPr lang="el-GR" sz="1800">
                <a:latin typeface="Verdana" charset="0"/>
                <a:ea typeface="ＭＳ Ｐゴシック" charset="0"/>
              </a:rPr>
              <a:t>μέσα σε μαγνητικό πεδίο</a:t>
            </a:r>
            <a:r>
              <a:rPr lang="en-US" sz="1800">
                <a:latin typeface="Verdana" charset="0"/>
                <a:ea typeface="ＭＳ Ｐゴシック" charset="0"/>
              </a:rPr>
              <a:t>, </a:t>
            </a:r>
            <a:r>
              <a:rPr lang="el-GR" sz="1800">
                <a:latin typeface="Verdana" charset="0"/>
                <a:ea typeface="ＭＳ Ｐゴシック" charset="0"/>
              </a:rPr>
              <a:t>απώλεια ενέργειας</a:t>
            </a:r>
            <a:endParaRPr lang="en-US" sz="1800">
              <a:latin typeface="Verdana" charset="0"/>
              <a:ea typeface="ＭＳ Ｐゴシック" charset="0"/>
            </a:endParaRPr>
          </a:p>
          <a:p>
            <a:pPr lvl="3" eaLnBrk="1" hangingPunct="1">
              <a:lnSpc>
                <a:spcPct val="90000"/>
              </a:lnSpc>
            </a:pPr>
            <a:r>
              <a:rPr lang="el-GR" sz="1800">
                <a:latin typeface="Verdana" charset="0"/>
                <a:ea typeface="ＭＳ Ｐゴシック" charset="0"/>
              </a:rPr>
              <a:t>σκέδαση</a:t>
            </a:r>
            <a:r>
              <a:rPr lang="en-US" sz="1800">
                <a:latin typeface="Verdana" charset="0"/>
                <a:ea typeface="ＭＳ Ｐゴシック" charset="0"/>
              </a:rPr>
              <a:t>, </a:t>
            </a:r>
            <a:r>
              <a:rPr lang="el-GR" sz="1800">
                <a:latin typeface="Verdana" charset="0"/>
                <a:ea typeface="ＭＳ Ｐゴシック" charset="0"/>
              </a:rPr>
              <a:t>αλλαγή διεύθυνσης</a:t>
            </a:r>
            <a:r>
              <a:rPr lang="en-US" sz="1800">
                <a:latin typeface="Verdana" charset="0"/>
                <a:ea typeface="ＭＳ Ｐゴシック" charset="0"/>
              </a:rPr>
              <a:t>, </a:t>
            </a:r>
            <a:r>
              <a:rPr lang="el-GR" sz="1800">
                <a:latin typeface="Verdana" charset="0"/>
                <a:ea typeface="ＭＳ Ｐゴシック" charset="0"/>
              </a:rPr>
              <a:t>απορρόφηση</a:t>
            </a:r>
            <a:endParaRPr lang="en-US" sz="1800">
              <a:latin typeface="Verdana" charset="0"/>
              <a:ea typeface="ＭＳ Ｐゴシック" charset="0"/>
            </a:endParaRPr>
          </a:p>
        </p:txBody>
      </p:sp>
      <p:sp>
        <p:nvSpPr>
          <p:cNvPr id="45062" name="Rectangle 5"/>
          <p:cNvSpPr>
            <a:spLocks noChangeArrowheads="1"/>
          </p:cNvSpPr>
          <p:nvPr/>
        </p:nvSpPr>
        <p:spPr bwMode="auto">
          <a:xfrm>
            <a:off x="304800" y="3810000"/>
            <a:ext cx="86106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908050" lvl="1" indent="-436563" eaLnBrk="1" hangingPunct="1">
              <a:spcBef>
                <a:spcPct val="20000"/>
              </a:spcBef>
              <a:buClr>
                <a:schemeClr val="accent2"/>
              </a:buClr>
              <a:buFont typeface="Wingdings" charset="0"/>
              <a:buChar char="n"/>
            </a:pPr>
            <a:endParaRPr lang="en-US" sz="2600"/>
          </a:p>
        </p:txBody>
      </p:sp>
      <p:grpSp>
        <p:nvGrpSpPr>
          <p:cNvPr id="2" name="Group 9"/>
          <p:cNvGrpSpPr>
            <a:grpSpLocks/>
          </p:cNvGrpSpPr>
          <p:nvPr/>
        </p:nvGrpSpPr>
        <p:grpSpPr bwMode="auto">
          <a:xfrm>
            <a:off x="3429000" y="1828800"/>
            <a:ext cx="5181600" cy="1752600"/>
            <a:chOff x="1200" y="1344"/>
            <a:chExt cx="3264" cy="1104"/>
          </a:xfrm>
        </p:grpSpPr>
        <p:grpSp>
          <p:nvGrpSpPr>
            <p:cNvPr id="45091" name="Group 10"/>
            <p:cNvGrpSpPr>
              <a:grpSpLocks/>
            </p:cNvGrpSpPr>
            <p:nvPr/>
          </p:nvGrpSpPr>
          <p:grpSpPr bwMode="auto">
            <a:xfrm>
              <a:off x="2448" y="1872"/>
              <a:ext cx="576" cy="576"/>
              <a:chOff x="2448" y="1872"/>
              <a:chExt cx="576" cy="576"/>
            </a:xfrm>
          </p:grpSpPr>
          <p:grpSp>
            <p:nvGrpSpPr>
              <p:cNvPr id="45100" name="Group 11"/>
              <p:cNvGrpSpPr>
                <a:grpSpLocks/>
              </p:cNvGrpSpPr>
              <p:nvPr/>
            </p:nvGrpSpPr>
            <p:grpSpPr bwMode="auto">
              <a:xfrm>
                <a:off x="2448" y="1872"/>
                <a:ext cx="576" cy="576"/>
                <a:chOff x="2400" y="2016"/>
                <a:chExt cx="576" cy="576"/>
              </a:xfrm>
            </p:grpSpPr>
            <p:sp>
              <p:nvSpPr>
                <p:cNvPr id="45102" name="Oval 12"/>
                <p:cNvSpPr>
                  <a:spLocks noChangeArrowheads="1"/>
                </p:cNvSpPr>
                <p:nvPr/>
              </p:nvSpPr>
              <p:spPr bwMode="auto">
                <a:xfrm>
                  <a:off x="2400" y="2016"/>
                  <a:ext cx="576" cy="576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5103" name="Oval 13"/>
                <p:cNvSpPr>
                  <a:spLocks noChangeArrowheads="1"/>
                </p:cNvSpPr>
                <p:nvPr/>
              </p:nvSpPr>
              <p:spPr bwMode="auto">
                <a:xfrm>
                  <a:off x="2592" y="2208"/>
                  <a:ext cx="192" cy="192"/>
                </a:xfrm>
                <a:prstGeom prst="ellipse">
                  <a:avLst/>
                </a:prstGeom>
                <a:solidFill>
                  <a:srgbClr val="FF0066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algn="ctr"/>
                  <a:endParaRPr lang="en-US" sz="2400" b="1">
                    <a:solidFill>
                      <a:srgbClr val="FF0066"/>
                    </a:solidFill>
                    <a:latin typeface="Times New Roman" charset="0"/>
                  </a:endParaRPr>
                </a:p>
              </p:txBody>
            </p:sp>
          </p:grpSp>
          <p:sp>
            <p:nvSpPr>
              <p:cNvPr id="45101" name="Text Box 14"/>
              <p:cNvSpPr txBox="1">
                <a:spLocks noChangeArrowheads="1"/>
              </p:cNvSpPr>
              <p:nvPr/>
            </p:nvSpPr>
            <p:spPr bwMode="auto">
              <a:xfrm>
                <a:off x="2640" y="2016"/>
                <a:ext cx="204" cy="2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  <a:cs typeface="ＭＳ Ｐゴシック" charset="0"/>
                  </a:defRPr>
                </a:lvl1pPr>
                <a:lvl2pPr marL="37931725" indent="-37474525"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2pPr>
                <a:lvl3pPr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3pPr>
                <a:lvl4pPr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4pPr>
                <a:lvl5pPr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5pPr>
                <a:lvl6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6pPr>
                <a:lvl7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7pPr>
                <a:lvl8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8pPr>
                <a:lvl9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9pPr>
              </a:lstStyle>
              <a:p>
                <a:r>
                  <a:rPr lang="en-US" sz="2000">
                    <a:solidFill>
                      <a:schemeClr val="bg1"/>
                    </a:solidFill>
                    <a:latin typeface="Tahoma" charset="0"/>
                  </a:rPr>
                  <a:t>p</a:t>
                </a:r>
                <a:endParaRPr lang="en-US" b="1">
                  <a:solidFill>
                    <a:schemeClr val="bg1"/>
                  </a:solidFill>
                  <a:latin typeface="Times New Roman" charset="0"/>
                </a:endParaRPr>
              </a:p>
            </p:txBody>
          </p:sp>
        </p:grpSp>
        <p:sp>
          <p:nvSpPr>
            <p:cNvPr id="45092" name="Oval 15"/>
            <p:cNvSpPr>
              <a:spLocks noChangeArrowheads="1"/>
            </p:cNvSpPr>
            <p:nvPr/>
          </p:nvSpPr>
          <p:spPr bwMode="auto">
            <a:xfrm>
              <a:off x="2832" y="1872"/>
              <a:ext cx="48" cy="48"/>
            </a:xfrm>
            <a:prstGeom prst="ellipse">
              <a:avLst/>
            </a:prstGeom>
            <a:solidFill>
              <a:srgbClr val="0000CC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5093" name="Line 16"/>
            <p:cNvSpPr>
              <a:spLocks noChangeShapeType="1"/>
            </p:cNvSpPr>
            <p:nvPr/>
          </p:nvSpPr>
          <p:spPr bwMode="auto">
            <a:xfrm flipV="1">
              <a:off x="1344" y="1920"/>
              <a:ext cx="1488" cy="2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5094" name="Oval 17"/>
            <p:cNvSpPr>
              <a:spLocks noChangeArrowheads="1"/>
            </p:cNvSpPr>
            <p:nvPr/>
          </p:nvSpPr>
          <p:spPr bwMode="auto">
            <a:xfrm>
              <a:off x="1200" y="2160"/>
              <a:ext cx="96" cy="96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5095" name="Line 18"/>
            <p:cNvSpPr>
              <a:spLocks noChangeShapeType="1"/>
            </p:cNvSpPr>
            <p:nvPr/>
          </p:nvSpPr>
          <p:spPr bwMode="auto">
            <a:xfrm>
              <a:off x="2880" y="1920"/>
              <a:ext cx="1584" cy="1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5096" name="Text Box 19"/>
            <p:cNvSpPr txBox="1">
              <a:spLocks noChangeArrowheads="1"/>
            </p:cNvSpPr>
            <p:nvPr/>
          </p:nvSpPr>
          <p:spPr bwMode="auto">
            <a:xfrm>
              <a:off x="2784" y="1680"/>
              <a:ext cx="228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9pPr>
            </a:lstStyle>
            <a:p>
              <a:r>
                <a:rPr lang="en-US" sz="1800" b="1">
                  <a:solidFill>
                    <a:srgbClr val="0000CC"/>
                  </a:solidFill>
                  <a:latin typeface="Arial" charset="0"/>
                </a:rPr>
                <a:t>e</a:t>
              </a:r>
              <a:r>
                <a:rPr lang="en-US" sz="1800" b="1" baseline="30000">
                  <a:solidFill>
                    <a:srgbClr val="0000CC"/>
                  </a:solidFill>
                  <a:latin typeface="Arial" charset="0"/>
                </a:rPr>
                <a:t>-</a:t>
              </a:r>
              <a:endParaRPr lang="en-US" b="1">
                <a:latin typeface="Times New Roman" charset="0"/>
              </a:endParaRPr>
            </a:p>
          </p:txBody>
        </p:sp>
        <p:sp>
          <p:nvSpPr>
            <p:cNvPr id="14356" name="AutoShape 20"/>
            <p:cNvSpPr>
              <a:spLocks noChangeArrowheads="1"/>
            </p:cNvSpPr>
            <p:nvPr/>
          </p:nvSpPr>
          <p:spPr bwMode="auto">
            <a:xfrm rot="16200000">
              <a:off x="3576" y="1464"/>
              <a:ext cx="528" cy="288"/>
            </a:xfrm>
            <a:prstGeom prst="parallelogram">
              <a:avLst>
                <a:gd name="adj" fmla="val 85318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blurRad="63500" dist="107763" dir="18900000" algn="ctr" rotWithShape="0">
                <a:schemeClr val="bg2">
                  <a:alpha val="74998"/>
                </a:schemeClr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en-US">
                <a:ea typeface="+mn-ea"/>
                <a:cs typeface="+mn-cs"/>
              </a:endParaRPr>
            </a:p>
          </p:txBody>
        </p:sp>
        <p:sp>
          <p:nvSpPr>
            <p:cNvPr id="45098" name="AutoShape 21"/>
            <p:cNvSpPr>
              <a:spLocks noChangeArrowheads="1"/>
            </p:cNvSpPr>
            <p:nvPr/>
          </p:nvSpPr>
          <p:spPr bwMode="auto">
            <a:xfrm>
              <a:off x="3936" y="1392"/>
              <a:ext cx="240" cy="288"/>
            </a:xfrm>
            <a:prstGeom prst="lightningBolt">
              <a:avLst/>
            </a:prstGeom>
            <a:solidFill>
              <a:srgbClr val="FFCC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5099" name="Line 22"/>
            <p:cNvSpPr>
              <a:spLocks noChangeShapeType="1"/>
            </p:cNvSpPr>
            <p:nvPr/>
          </p:nvSpPr>
          <p:spPr bwMode="auto">
            <a:xfrm flipV="1">
              <a:off x="2880" y="1584"/>
              <a:ext cx="960" cy="288"/>
            </a:xfrm>
            <a:prstGeom prst="line">
              <a:avLst/>
            </a:prstGeom>
            <a:noFill/>
            <a:ln w="9525">
              <a:solidFill>
                <a:srgbClr val="0000CC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5" name="Group 23"/>
          <p:cNvGrpSpPr>
            <a:grpSpLocks/>
          </p:cNvGrpSpPr>
          <p:nvPr/>
        </p:nvGrpSpPr>
        <p:grpSpPr bwMode="auto">
          <a:xfrm>
            <a:off x="1981200" y="3581400"/>
            <a:ext cx="6705600" cy="1600200"/>
            <a:chOff x="1296" y="2352"/>
            <a:chExt cx="4224" cy="1008"/>
          </a:xfrm>
        </p:grpSpPr>
        <p:grpSp>
          <p:nvGrpSpPr>
            <p:cNvPr id="45065" name="Group 24"/>
            <p:cNvGrpSpPr>
              <a:grpSpLocks/>
            </p:cNvGrpSpPr>
            <p:nvPr/>
          </p:nvGrpSpPr>
          <p:grpSpPr bwMode="auto">
            <a:xfrm>
              <a:off x="1296" y="2352"/>
              <a:ext cx="4224" cy="1008"/>
              <a:chOff x="1296" y="2544"/>
              <a:chExt cx="4224" cy="1008"/>
            </a:xfrm>
          </p:grpSpPr>
          <p:grpSp>
            <p:nvGrpSpPr>
              <p:cNvPr id="45067" name="Group 25"/>
              <p:cNvGrpSpPr>
                <a:grpSpLocks/>
              </p:cNvGrpSpPr>
              <p:nvPr/>
            </p:nvGrpSpPr>
            <p:grpSpPr bwMode="auto">
              <a:xfrm>
                <a:off x="2544" y="2928"/>
                <a:ext cx="576" cy="576"/>
                <a:chOff x="2448" y="1872"/>
                <a:chExt cx="576" cy="576"/>
              </a:xfrm>
            </p:grpSpPr>
            <p:grpSp>
              <p:nvGrpSpPr>
                <p:cNvPr id="45087" name="Group 26"/>
                <p:cNvGrpSpPr>
                  <a:grpSpLocks/>
                </p:cNvGrpSpPr>
                <p:nvPr/>
              </p:nvGrpSpPr>
              <p:grpSpPr bwMode="auto">
                <a:xfrm>
                  <a:off x="2448" y="1872"/>
                  <a:ext cx="576" cy="576"/>
                  <a:chOff x="2400" y="2016"/>
                  <a:chExt cx="576" cy="576"/>
                </a:xfrm>
              </p:grpSpPr>
              <p:sp>
                <p:nvSpPr>
                  <p:cNvPr id="45089" name="Oval 27"/>
                  <p:cNvSpPr>
                    <a:spLocks noChangeArrowheads="1"/>
                  </p:cNvSpPr>
                  <p:nvPr/>
                </p:nvSpPr>
                <p:spPr bwMode="auto">
                  <a:xfrm>
                    <a:off x="2400" y="2016"/>
                    <a:ext cx="576" cy="576"/>
                  </a:xfrm>
                  <a:prstGeom prst="ellipse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5090" name="Oval 28"/>
                  <p:cNvSpPr>
                    <a:spLocks noChangeArrowheads="1"/>
                  </p:cNvSpPr>
                  <p:nvPr/>
                </p:nvSpPr>
                <p:spPr bwMode="auto">
                  <a:xfrm>
                    <a:off x="2592" y="2208"/>
                    <a:ext cx="192" cy="192"/>
                  </a:xfrm>
                  <a:prstGeom prst="ellipse">
                    <a:avLst/>
                  </a:prstGeom>
                  <a:solidFill>
                    <a:srgbClr val="FF0066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algn="ctr"/>
                    <a:endParaRPr lang="en-US" sz="2400" b="1">
                      <a:solidFill>
                        <a:srgbClr val="FF0066"/>
                      </a:solidFill>
                      <a:latin typeface="Times New Roman" charset="0"/>
                    </a:endParaRPr>
                  </a:p>
                </p:txBody>
              </p:sp>
            </p:grpSp>
            <p:sp>
              <p:nvSpPr>
                <p:cNvPr id="45088" name="Text Box 29"/>
                <p:cNvSpPr txBox="1">
                  <a:spLocks noChangeArrowheads="1"/>
                </p:cNvSpPr>
                <p:nvPr/>
              </p:nvSpPr>
              <p:spPr bwMode="auto">
                <a:xfrm>
                  <a:off x="2640" y="2016"/>
                  <a:ext cx="204" cy="25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>
                    <a:defRPr sz="2400">
                      <a:solidFill>
                        <a:schemeClr val="tx1"/>
                      </a:solidFill>
                      <a:latin typeface="Verdana" charset="0"/>
                      <a:ea typeface="ＭＳ Ｐゴシック" charset="0"/>
                      <a:cs typeface="ＭＳ Ｐゴシック" charset="0"/>
                    </a:defRPr>
                  </a:lvl1pPr>
                  <a:lvl2pPr marL="37931725" indent="-37474525">
                    <a:defRPr sz="2400">
                      <a:solidFill>
                        <a:schemeClr val="tx1"/>
                      </a:solidFill>
                      <a:latin typeface="Verdana" charset="0"/>
                      <a:ea typeface="ＭＳ Ｐゴシック" charset="0"/>
                    </a:defRPr>
                  </a:lvl2pPr>
                  <a:lvl3pPr>
                    <a:defRPr sz="2400">
                      <a:solidFill>
                        <a:schemeClr val="tx1"/>
                      </a:solidFill>
                      <a:latin typeface="Verdana" charset="0"/>
                      <a:ea typeface="ＭＳ Ｐゴシック" charset="0"/>
                    </a:defRPr>
                  </a:lvl3pPr>
                  <a:lvl4pPr>
                    <a:defRPr sz="2400">
                      <a:solidFill>
                        <a:schemeClr val="tx1"/>
                      </a:solidFill>
                      <a:latin typeface="Verdana" charset="0"/>
                      <a:ea typeface="ＭＳ Ｐゴシック" charset="0"/>
                    </a:defRPr>
                  </a:lvl4pPr>
                  <a:lvl5pPr>
                    <a:defRPr sz="2400">
                      <a:solidFill>
                        <a:schemeClr val="tx1"/>
                      </a:solidFill>
                      <a:latin typeface="Verdana" charset="0"/>
                      <a:ea typeface="ＭＳ Ｐゴシック" charset="0"/>
                    </a:defRPr>
                  </a:lvl5pPr>
                  <a:lvl6pPr marL="4572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Verdana" charset="0"/>
                      <a:ea typeface="ＭＳ Ｐゴシック" charset="0"/>
                    </a:defRPr>
                  </a:lvl6pPr>
                  <a:lvl7pPr marL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Verdana" charset="0"/>
                      <a:ea typeface="ＭＳ Ｐゴシック" charset="0"/>
                    </a:defRPr>
                  </a:lvl7pPr>
                  <a:lvl8pPr marL="1371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Verdana" charset="0"/>
                      <a:ea typeface="ＭＳ Ｐゴシック" charset="0"/>
                    </a:defRPr>
                  </a:lvl8pPr>
                  <a:lvl9pPr marL="18288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Verdana" charset="0"/>
                      <a:ea typeface="ＭＳ Ｐゴシック" charset="0"/>
                    </a:defRPr>
                  </a:lvl9pPr>
                </a:lstStyle>
                <a:p>
                  <a:r>
                    <a:rPr lang="en-US" sz="2000">
                      <a:solidFill>
                        <a:schemeClr val="bg1"/>
                      </a:solidFill>
                      <a:latin typeface="Tahoma" charset="0"/>
                    </a:rPr>
                    <a:t>p</a:t>
                  </a:r>
                  <a:endParaRPr lang="en-US" b="1">
                    <a:solidFill>
                      <a:schemeClr val="bg1"/>
                    </a:solidFill>
                    <a:latin typeface="Times New Roman" charset="0"/>
                  </a:endParaRPr>
                </a:p>
              </p:txBody>
            </p:sp>
          </p:grpSp>
          <p:sp>
            <p:nvSpPr>
              <p:cNvPr id="45068" name="Oval 30"/>
              <p:cNvSpPr>
                <a:spLocks noChangeArrowheads="1"/>
              </p:cNvSpPr>
              <p:nvPr/>
            </p:nvSpPr>
            <p:spPr bwMode="auto">
              <a:xfrm>
                <a:off x="2928" y="2928"/>
                <a:ext cx="48" cy="48"/>
              </a:xfrm>
              <a:prstGeom prst="ellipse">
                <a:avLst/>
              </a:prstGeom>
              <a:solidFill>
                <a:srgbClr val="0000CC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5069" name="Line 31"/>
              <p:cNvSpPr>
                <a:spLocks noChangeShapeType="1"/>
              </p:cNvSpPr>
              <p:nvPr/>
            </p:nvSpPr>
            <p:spPr bwMode="auto">
              <a:xfrm flipV="1">
                <a:off x="1440" y="2976"/>
                <a:ext cx="1488" cy="28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5070" name="Oval 32"/>
              <p:cNvSpPr>
                <a:spLocks noChangeArrowheads="1"/>
              </p:cNvSpPr>
              <p:nvPr/>
            </p:nvSpPr>
            <p:spPr bwMode="auto">
              <a:xfrm>
                <a:off x="1296" y="3216"/>
                <a:ext cx="96" cy="96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5071" name="Line 33"/>
              <p:cNvSpPr>
                <a:spLocks noChangeShapeType="1"/>
              </p:cNvSpPr>
              <p:nvPr/>
            </p:nvSpPr>
            <p:spPr bwMode="auto">
              <a:xfrm>
                <a:off x="2976" y="2976"/>
                <a:ext cx="2160" cy="43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5072" name="Text Box 34"/>
              <p:cNvSpPr txBox="1">
                <a:spLocks noChangeArrowheads="1"/>
              </p:cNvSpPr>
              <p:nvPr/>
            </p:nvSpPr>
            <p:spPr bwMode="auto">
              <a:xfrm>
                <a:off x="2880" y="2736"/>
                <a:ext cx="228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  <a:cs typeface="ＭＳ Ｐゴシック" charset="0"/>
                  </a:defRPr>
                </a:lvl1pPr>
                <a:lvl2pPr marL="37931725" indent="-37474525"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2pPr>
                <a:lvl3pPr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3pPr>
                <a:lvl4pPr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4pPr>
                <a:lvl5pPr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5pPr>
                <a:lvl6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6pPr>
                <a:lvl7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7pPr>
                <a:lvl8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8pPr>
                <a:lvl9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9pPr>
              </a:lstStyle>
              <a:p>
                <a:r>
                  <a:rPr lang="en-US" sz="1800" b="1">
                    <a:solidFill>
                      <a:srgbClr val="0000CC"/>
                    </a:solidFill>
                    <a:latin typeface="Arial" charset="0"/>
                  </a:rPr>
                  <a:t>e</a:t>
                </a:r>
                <a:r>
                  <a:rPr lang="en-US" sz="1800" b="1" baseline="30000">
                    <a:solidFill>
                      <a:srgbClr val="0000CC"/>
                    </a:solidFill>
                    <a:latin typeface="Arial" charset="0"/>
                  </a:rPr>
                  <a:t>-</a:t>
                </a:r>
                <a:endParaRPr lang="en-US" b="1">
                  <a:latin typeface="Times New Roman" charset="0"/>
                </a:endParaRPr>
              </a:p>
            </p:txBody>
          </p:sp>
          <p:sp>
            <p:nvSpPr>
              <p:cNvPr id="14371" name="AutoShape 35"/>
              <p:cNvSpPr>
                <a:spLocks noChangeArrowheads="1"/>
              </p:cNvSpPr>
              <p:nvPr/>
            </p:nvSpPr>
            <p:spPr bwMode="auto">
              <a:xfrm rot="16200000">
                <a:off x="4968" y="2664"/>
                <a:ext cx="528" cy="288"/>
              </a:xfrm>
              <a:prstGeom prst="parallelogram">
                <a:avLst>
                  <a:gd name="adj" fmla="val 85318"/>
                </a:avLst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>
                <a:outerShdw blurRad="63500" dist="107763" dir="18900000" algn="ctr" rotWithShape="0">
                  <a:schemeClr val="bg2">
                    <a:alpha val="74998"/>
                  </a:schemeClr>
                </a:outerShdw>
              </a:effec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ea typeface="+mn-ea"/>
                  <a:cs typeface="+mn-cs"/>
                </a:endParaRPr>
              </a:p>
            </p:txBody>
          </p:sp>
          <p:sp>
            <p:nvSpPr>
              <p:cNvPr id="45074" name="AutoShape 36"/>
              <p:cNvSpPr>
                <a:spLocks noChangeArrowheads="1"/>
              </p:cNvSpPr>
              <p:nvPr/>
            </p:nvSpPr>
            <p:spPr bwMode="auto">
              <a:xfrm>
                <a:off x="5280" y="2592"/>
                <a:ext cx="240" cy="288"/>
              </a:xfrm>
              <a:prstGeom prst="lightningBolt">
                <a:avLst/>
              </a:prstGeom>
              <a:solidFill>
                <a:srgbClr val="FFCC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5075" name="Oval 37"/>
              <p:cNvSpPr>
                <a:spLocks noChangeArrowheads="1"/>
              </p:cNvSpPr>
              <p:nvPr/>
            </p:nvSpPr>
            <p:spPr bwMode="auto">
              <a:xfrm>
                <a:off x="3216" y="2784"/>
                <a:ext cx="720" cy="768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5076" name="Oval 38"/>
              <p:cNvSpPr>
                <a:spLocks noChangeArrowheads="1"/>
              </p:cNvSpPr>
              <p:nvPr/>
            </p:nvSpPr>
            <p:spPr bwMode="auto">
              <a:xfrm>
                <a:off x="3456" y="3072"/>
                <a:ext cx="192" cy="192"/>
              </a:xfrm>
              <a:prstGeom prst="ellipse">
                <a:avLst/>
              </a:prstGeom>
              <a:solidFill>
                <a:srgbClr val="FF0066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en-US" sz="2400" b="1">
                  <a:solidFill>
                    <a:srgbClr val="FF0066"/>
                  </a:solidFill>
                  <a:latin typeface="Times New Roman" charset="0"/>
                </a:endParaRPr>
              </a:p>
            </p:txBody>
          </p:sp>
          <p:sp>
            <p:nvSpPr>
              <p:cNvPr id="45077" name="Text Box 39"/>
              <p:cNvSpPr txBox="1">
                <a:spLocks noChangeArrowheads="1"/>
              </p:cNvSpPr>
              <p:nvPr/>
            </p:nvSpPr>
            <p:spPr bwMode="auto">
              <a:xfrm>
                <a:off x="3456" y="3024"/>
                <a:ext cx="204" cy="2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  <a:cs typeface="ＭＳ Ｐゴシック" charset="0"/>
                  </a:defRPr>
                </a:lvl1pPr>
                <a:lvl2pPr marL="37931725" indent="-37474525"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2pPr>
                <a:lvl3pPr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3pPr>
                <a:lvl4pPr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4pPr>
                <a:lvl5pPr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5pPr>
                <a:lvl6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6pPr>
                <a:lvl7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7pPr>
                <a:lvl8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8pPr>
                <a:lvl9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9pPr>
              </a:lstStyle>
              <a:p>
                <a:r>
                  <a:rPr lang="en-US" sz="2000">
                    <a:solidFill>
                      <a:schemeClr val="bg1"/>
                    </a:solidFill>
                    <a:latin typeface="Tahoma" charset="0"/>
                  </a:rPr>
                  <a:t>p</a:t>
                </a:r>
                <a:endParaRPr lang="en-US" b="1">
                  <a:solidFill>
                    <a:schemeClr val="bg1"/>
                  </a:solidFill>
                  <a:latin typeface="Times New Roman" charset="0"/>
                </a:endParaRPr>
              </a:p>
            </p:txBody>
          </p:sp>
          <p:grpSp>
            <p:nvGrpSpPr>
              <p:cNvPr id="45078" name="Group 40"/>
              <p:cNvGrpSpPr>
                <a:grpSpLocks/>
              </p:cNvGrpSpPr>
              <p:nvPr/>
            </p:nvGrpSpPr>
            <p:grpSpPr bwMode="auto">
              <a:xfrm>
                <a:off x="4176" y="2976"/>
                <a:ext cx="576" cy="576"/>
                <a:chOff x="2448" y="1872"/>
                <a:chExt cx="576" cy="576"/>
              </a:xfrm>
            </p:grpSpPr>
            <p:grpSp>
              <p:nvGrpSpPr>
                <p:cNvPr id="45083" name="Group 41"/>
                <p:cNvGrpSpPr>
                  <a:grpSpLocks/>
                </p:cNvGrpSpPr>
                <p:nvPr/>
              </p:nvGrpSpPr>
              <p:grpSpPr bwMode="auto">
                <a:xfrm>
                  <a:off x="2448" y="1872"/>
                  <a:ext cx="576" cy="576"/>
                  <a:chOff x="2400" y="2016"/>
                  <a:chExt cx="576" cy="576"/>
                </a:xfrm>
              </p:grpSpPr>
              <p:sp>
                <p:nvSpPr>
                  <p:cNvPr id="45085" name="Oval 42"/>
                  <p:cNvSpPr>
                    <a:spLocks noChangeArrowheads="1"/>
                  </p:cNvSpPr>
                  <p:nvPr/>
                </p:nvSpPr>
                <p:spPr bwMode="auto">
                  <a:xfrm>
                    <a:off x="2400" y="2016"/>
                    <a:ext cx="576" cy="576"/>
                  </a:xfrm>
                  <a:prstGeom prst="ellipse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5086" name="Oval 43"/>
                  <p:cNvSpPr>
                    <a:spLocks noChangeArrowheads="1"/>
                  </p:cNvSpPr>
                  <p:nvPr/>
                </p:nvSpPr>
                <p:spPr bwMode="auto">
                  <a:xfrm>
                    <a:off x="2592" y="2208"/>
                    <a:ext cx="192" cy="192"/>
                  </a:xfrm>
                  <a:prstGeom prst="ellipse">
                    <a:avLst/>
                  </a:prstGeom>
                  <a:solidFill>
                    <a:srgbClr val="FF0066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algn="ctr"/>
                    <a:endParaRPr lang="en-US" sz="2400" b="1">
                      <a:solidFill>
                        <a:srgbClr val="FF0066"/>
                      </a:solidFill>
                      <a:latin typeface="Times New Roman" charset="0"/>
                    </a:endParaRPr>
                  </a:p>
                </p:txBody>
              </p:sp>
            </p:grpSp>
            <p:sp>
              <p:nvSpPr>
                <p:cNvPr id="45084" name="Text Box 44"/>
                <p:cNvSpPr txBox="1">
                  <a:spLocks noChangeArrowheads="1"/>
                </p:cNvSpPr>
                <p:nvPr/>
              </p:nvSpPr>
              <p:spPr bwMode="auto">
                <a:xfrm>
                  <a:off x="2640" y="2016"/>
                  <a:ext cx="204" cy="25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>
                    <a:defRPr sz="2400">
                      <a:solidFill>
                        <a:schemeClr val="tx1"/>
                      </a:solidFill>
                      <a:latin typeface="Verdana" charset="0"/>
                      <a:ea typeface="ＭＳ Ｐゴシック" charset="0"/>
                      <a:cs typeface="ＭＳ Ｐゴシック" charset="0"/>
                    </a:defRPr>
                  </a:lvl1pPr>
                  <a:lvl2pPr marL="37931725" indent="-37474525">
                    <a:defRPr sz="2400">
                      <a:solidFill>
                        <a:schemeClr val="tx1"/>
                      </a:solidFill>
                      <a:latin typeface="Verdana" charset="0"/>
                      <a:ea typeface="ＭＳ Ｐゴシック" charset="0"/>
                    </a:defRPr>
                  </a:lvl2pPr>
                  <a:lvl3pPr>
                    <a:defRPr sz="2400">
                      <a:solidFill>
                        <a:schemeClr val="tx1"/>
                      </a:solidFill>
                      <a:latin typeface="Verdana" charset="0"/>
                      <a:ea typeface="ＭＳ Ｐゴシック" charset="0"/>
                    </a:defRPr>
                  </a:lvl3pPr>
                  <a:lvl4pPr>
                    <a:defRPr sz="2400">
                      <a:solidFill>
                        <a:schemeClr val="tx1"/>
                      </a:solidFill>
                      <a:latin typeface="Verdana" charset="0"/>
                      <a:ea typeface="ＭＳ Ｐゴシック" charset="0"/>
                    </a:defRPr>
                  </a:lvl4pPr>
                  <a:lvl5pPr>
                    <a:defRPr sz="2400">
                      <a:solidFill>
                        <a:schemeClr val="tx1"/>
                      </a:solidFill>
                      <a:latin typeface="Verdana" charset="0"/>
                      <a:ea typeface="ＭＳ Ｐゴシック" charset="0"/>
                    </a:defRPr>
                  </a:lvl5pPr>
                  <a:lvl6pPr marL="4572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Verdana" charset="0"/>
                      <a:ea typeface="ＭＳ Ｐゴシック" charset="0"/>
                    </a:defRPr>
                  </a:lvl6pPr>
                  <a:lvl7pPr marL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Verdana" charset="0"/>
                      <a:ea typeface="ＭＳ Ｐゴシック" charset="0"/>
                    </a:defRPr>
                  </a:lvl7pPr>
                  <a:lvl8pPr marL="1371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Verdana" charset="0"/>
                      <a:ea typeface="ＭＳ Ｐゴシック" charset="0"/>
                    </a:defRPr>
                  </a:lvl8pPr>
                  <a:lvl9pPr marL="18288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Verdana" charset="0"/>
                      <a:ea typeface="ＭＳ Ｐゴシック" charset="0"/>
                    </a:defRPr>
                  </a:lvl9pPr>
                </a:lstStyle>
                <a:p>
                  <a:r>
                    <a:rPr lang="en-US" sz="2000">
                      <a:solidFill>
                        <a:schemeClr val="bg1"/>
                      </a:solidFill>
                      <a:latin typeface="Tahoma" charset="0"/>
                    </a:rPr>
                    <a:t>p</a:t>
                  </a:r>
                  <a:endParaRPr lang="en-US" b="1">
                    <a:solidFill>
                      <a:schemeClr val="bg1"/>
                    </a:solidFill>
                    <a:latin typeface="Times New Roman" charset="0"/>
                  </a:endParaRPr>
                </a:p>
              </p:txBody>
            </p:sp>
          </p:grpSp>
          <p:sp>
            <p:nvSpPr>
              <p:cNvPr id="45079" name="Oval 45"/>
              <p:cNvSpPr>
                <a:spLocks noChangeArrowheads="1"/>
              </p:cNvSpPr>
              <p:nvPr/>
            </p:nvSpPr>
            <p:spPr bwMode="auto">
              <a:xfrm>
                <a:off x="3552" y="2736"/>
                <a:ext cx="48" cy="48"/>
              </a:xfrm>
              <a:prstGeom prst="ellipse">
                <a:avLst/>
              </a:prstGeom>
              <a:solidFill>
                <a:srgbClr val="0000CC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5080" name="Oval 46"/>
              <p:cNvSpPr>
                <a:spLocks noChangeArrowheads="1"/>
              </p:cNvSpPr>
              <p:nvPr/>
            </p:nvSpPr>
            <p:spPr bwMode="auto">
              <a:xfrm>
                <a:off x="4560" y="2976"/>
                <a:ext cx="48" cy="48"/>
              </a:xfrm>
              <a:prstGeom prst="ellipse">
                <a:avLst/>
              </a:prstGeom>
              <a:solidFill>
                <a:srgbClr val="0000CC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5081" name="Freeform 47"/>
              <p:cNvSpPr>
                <a:spLocks/>
              </p:cNvSpPr>
              <p:nvPr/>
            </p:nvSpPr>
            <p:spPr bwMode="auto">
              <a:xfrm>
                <a:off x="3744" y="2775"/>
                <a:ext cx="1488" cy="132"/>
              </a:xfrm>
              <a:custGeom>
                <a:avLst/>
                <a:gdLst>
                  <a:gd name="T0" fmla="*/ 0 w 1488"/>
                  <a:gd name="T1" fmla="*/ 105 h 132"/>
                  <a:gd name="T2" fmla="*/ 176 w 1488"/>
                  <a:gd name="T3" fmla="*/ 10 h 132"/>
                  <a:gd name="T4" fmla="*/ 401 w 1488"/>
                  <a:gd name="T5" fmla="*/ 115 h 132"/>
                  <a:gd name="T6" fmla="*/ 511 w 1488"/>
                  <a:gd name="T7" fmla="*/ 87 h 132"/>
                  <a:gd name="T8" fmla="*/ 654 w 1488"/>
                  <a:gd name="T9" fmla="*/ 5 h 132"/>
                  <a:gd name="T10" fmla="*/ 864 w 1488"/>
                  <a:gd name="T11" fmla="*/ 120 h 132"/>
                  <a:gd name="T12" fmla="*/ 1084 w 1488"/>
                  <a:gd name="T13" fmla="*/ 21 h 132"/>
                  <a:gd name="T14" fmla="*/ 1304 w 1488"/>
                  <a:gd name="T15" fmla="*/ 126 h 132"/>
                  <a:gd name="T16" fmla="*/ 1488 w 1488"/>
                  <a:gd name="T17" fmla="*/ 57 h 132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1488"/>
                  <a:gd name="T28" fmla="*/ 0 h 132"/>
                  <a:gd name="T29" fmla="*/ 1488 w 1488"/>
                  <a:gd name="T30" fmla="*/ 132 h 132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1488" h="132">
                    <a:moveTo>
                      <a:pt x="0" y="105"/>
                    </a:moveTo>
                    <a:cubicBezTo>
                      <a:pt x="29" y="89"/>
                      <a:pt x="109" y="8"/>
                      <a:pt x="176" y="10"/>
                    </a:cubicBezTo>
                    <a:cubicBezTo>
                      <a:pt x="243" y="12"/>
                      <a:pt x="345" y="102"/>
                      <a:pt x="401" y="115"/>
                    </a:cubicBezTo>
                    <a:cubicBezTo>
                      <a:pt x="457" y="128"/>
                      <a:pt x="469" y="105"/>
                      <a:pt x="511" y="87"/>
                    </a:cubicBezTo>
                    <a:cubicBezTo>
                      <a:pt x="553" y="69"/>
                      <a:pt x="595" y="0"/>
                      <a:pt x="654" y="5"/>
                    </a:cubicBezTo>
                    <a:cubicBezTo>
                      <a:pt x="713" y="10"/>
                      <a:pt x="792" y="117"/>
                      <a:pt x="864" y="120"/>
                    </a:cubicBezTo>
                    <a:cubicBezTo>
                      <a:pt x="936" y="123"/>
                      <a:pt x="1011" y="20"/>
                      <a:pt x="1084" y="21"/>
                    </a:cubicBezTo>
                    <a:cubicBezTo>
                      <a:pt x="1157" y="22"/>
                      <a:pt x="1237" y="120"/>
                      <a:pt x="1304" y="126"/>
                    </a:cubicBezTo>
                    <a:cubicBezTo>
                      <a:pt x="1371" y="132"/>
                      <a:pt x="1450" y="71"/>
                      <a:pt x="1488" y="57"/>
                    </a:cubicBezTo>
                  </a:path>
                </a:pathLst>
              </a:custGeom>
              <a:noFill/>
              <a:ln w="28575">
                <a:solidFill>
                  <a:schemeClr val="accent2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5082" name="Text Box 48"/>
              <p:cNvSpPr txBox="1">
                <a:spLocks noChangeArrowheads="1"/>
              </p:cNvSpPr>
              <p:nvPr/>
            </p:nvSpPr>
            <p:spPr bwMode="auto">
              <a:xfrm>
                <a:off x="4502" y="2566"/>
                <a:ext cx="213" cy="2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  <a:cs typeface="ＭＳ Ｐゴシック" charset="0"/>
                  </a:defRPr>
                </a:lvl1pPr>
                <a:lvl2pPr marL="37931725" indent="-37474525"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2pPr>
                <a:lvl3pPr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3pPr>
                <a:lvl4pPr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4pPr>
                <a:lvl5pPr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5pPr>
                <a:lvl6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6pPr>
                <a:lvl7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7pPr>
                <a:lvl8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8pPr>
                <a:lvl9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9pPr>
              </a:lstStyle>
              <a:p>
                <a:r>
                  <a:rPr lang="el-GR" b="1">
                    <a:solidFill>
                      <a:srgbClr val="0000FF"/>
                    </a:solidFill>
                    <a:latin typeface="Symbol" charset="0"/>
                  </a:rPr>
                  <a:t>γ</a:t>
                </a:r>
                <a:endParaRPr lang="en-US" b="1">
                  <a:solidFill>
                    <a:srgbClr val="0000FF"/>
                  </a:solidFill>
                  <a:latin typeface="Times New Roman" charset="0"/>
                </a:endParaRPr>
              </a:p>
            </p:txBody>
          </p:sp>
        </p:grpSp>
        <p:sp>
          <p:nvSpPr>
            <p:cNvPr id="45066" name="Oval 49"/>
            <p:cNvSpPr>
              <a:spLocks noChangeArrowheads="1"/>
            </p:cNvSpPr>
            <p:nvPr/>
          </p:nvSpPr>
          <p:spPr bwMode="auto">
            <a:xfrm>
              <a:off x="3312" y="2688"/>
              <a:ext cx="528" cy="528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3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43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4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4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434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434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4340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0" grpId="0" build="p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8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r>
              <a:rPr lang="el-GR" sz="1200" smtClean="0"/>
              <a:t>Ανιχνευτές Σωματιδίων, Αύγουστος 2018</a:t>
            </a:r>
            <a:endParaRPr lang="en-US" sz="1200"/>
          </a:p>
        </p:txBody>
      </p:sp>
      <p:sp>
        <p:nvSpPr>
          <p:cNvPr id="47109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fld id="{B91DC3D8-E65B-584D-97DD-51D4C4463DD0}" type="slidenum">
              <a:rPr lang="en-US" sz="1200"/>
              <a:pPr/>
              <a:t>11</a:t>
            </a:fld>
            <a:endParaRPr lang="en-US" sz="1200"/>
          </a:p>
        </p:txBody>
      </p:sp>
      <p:sp>
        <p:nvSpPr>
          <p:cNvPr id="471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l-GR" sz="3000">
                <a:latin typeface="Verdana" charset="0"/>
                <a:ea typeface="ＭＳ Ｐゴシック" charset="0"/>
                <a:cs typeface="ＭＳ Ｐゴシック" charset="0"/>
              </a:rPr>
              <a:t>Ποιά Σωματίδια</a:t>
            </a:r>
            <a:r>
              <a:rPr lang="en-US" sz="3000">
                <a:latin typeface="Verdana" charset="0"/>
                <a:ea typeface="ＭＳ Ｐゴシック" charset="0"/>
                <a:cs typeface="ＭＳ Ｐゴシック" charset="0"/>
              </a:rPr>
              <a:t> </a:t>
            </a:r>
            <a:r>
              <a:rPr lang="el-GR" sz="3000">
                <a:latin typeface="Verdana" charset="0"/>
                <a:ea typeface="ＭＳ Ｐゴシック" charset="0"/>
                <a:cs typeface="ＭＳ Ｐゴシック" charset="0"/>
              </a:rPr>
              <a:t>μπορούν να ανιχνευθούν</a:t>
            </a:r>
            <a:r>
              <a:rPr lang="en-US" sz="3000">
                <a:latin typeface="Verdana" charset="0"/>
                <a:ea typeface="ＭＳ Ｐゴシック" charset="0"/>
                <a:cs typeface="ＭＳ Ｐゴシック" charset="0"/>
              </a:rPr>
              <a:t>?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143000"/>
            <a:ext cx="8540750" cy="5334000"/>
          </a:xfrm>
        </p:spPr>
        <p:txBody>
          <a:bodyPr/>
          <a:lstStyle/>
          <a:p>
            <a:pPr eaLnBrk="1" hangingPunct="1"/>
            <a:r>
              <a:rPr lang="el-GR">
                <a:latin typeface="Verdana" charset="0"/>
                <a:ea typeface="ＭＳ Ｐゴシック" charset="0"/>
                <a:cs typeface="ＭＳ Ｐゴシック" charset="0"/>
              </a:rPr>
              <a:t>Φορτισμένα Σωματίδια</a:t>
            </a:r>
            <a:endParaRPr lang="en-US">
              <a:latin typeface="Verdana" charset="0"/>
              <a:ea typeface="ＭＳ Ｐゴシック" charset="0"/>
              <a:cs typeface="ＭＳ Ｐゴシック" charset="0"/>
            </a:endParaRPr>
          </a:p>
          <a:p>
            <a:pPr eaLnBrk="1" hangingPunct="1"/>
            <a:endParaRPr lang="en-US">
              <a:latin typeface="Verdana" charset="0"/>
              <a:ea typeface="ＭＳ Ｐゴシック" charset="0"/>
              <a:cs typeface="ＭＳ Ｐゴシック" charset="0"/>
            </a:endParaRPr>
          </a:p>
          <a:p>
            <a:pPr eaLnBrk="1" hangingPunct="1"/>
            <a:endParaRPr lang="en-US">
              <a:latin typeface="Verdana" charset="0"/>
              <a:ea typeface="ＭＳ Ｐゴシック" charset="0"/>
              <a:cs typeface="ＭＳ Ｐゴシック" charset="0"/>
            </a:endParaRPr>
          </a:p>
          <a:p>
            <a:pPr eaLnBrk="1" hangingPunct="1"/>
            <a:r>
              <a:rPr lang="el-GR">
                <a:latin typeface="Verdana" charset="0"/>
                <a:ea typeface="ＭＳ Ｐゴシック" charset="0"/>
                <a:cs typeface="ＭＳ Ｐゴシック" charset="0"/>
              </a:rPr>
              <a:t>Ουδέτερα</a:t>
            </a:r>
            <a:r>
              <a:rPr lang="en-US">
                <a:latin typeface="Verdana" charset="0"/>
                <a:ea typeface="ＭＳ Ｐゴシック" charset="0"/>
                <a:cs typeface="ＭＳ Ｐゴシック" charset="0"/>
              </a:rPr>
              <a:t> </a:t>
            </a:r>
            <a:r>
              <a:rPr lang="el-GR">
                <a:latin typeface="Verdana" charset="0"/>
                <a:ea typeface="ＭＳ Ｐゴシック" charset="0"/>
                <a:cs typeface="ＭＳ Ｐゴシック" charset="0"/>
              </a:rPr>
              <a:t>Σωματίδια</a:t>
            </a:r>
            <a:endParaRPr lang="en-US">
              <a:latin typeface="Verdana" charset="0"/>
              <a:ea typeface="ＭＳ Ｐゴシック" charset="0"/>
              <a:cs typeface="ＭＳ Ｐゴシック" charset="0"/>
            </a:endParaRPr>
          </a:p>
          <a:p>
            <a:pPr eaLnBrk="1" hangingPunct="1"/>
            <a:endParaRPr lang="en-US">
              <a:latin typeface="Verdana" charset="0"/>
              <a:ea typeface="ＭＳ Ｐゴシック" charset="0"/>
              <a:cs typeface="ＭＳ Ｐゴシック" charset="0"/>
            </a:endParaRPr>
          </a:p>
          <a:p>
            <a:pPr eaLnBrk="1" hangingPunct="1"/>
            <a:endParaRPr lang="en-US">
              <a:latin typeface="Verdana" charset="0"/>
              <a:ea typeface="ＭＳ Ｐゴシック" charset="0"/>
              <a:cs typeface="ＭＳ Ｐゴシック" charset="0"/>
            </a:endParaRPr>
          </a:p>
          <a:p>
            <a:pPr eaLnBrk="1" hangingPunct="1"/>
            <a:endParaRPr lang="en-US">
              <a:latin typeface="Verdana" charset="0"/>
              <a:ea typeface="ＭＳ Ｐゴシック" charset="0"/>
              <a:cs typeface="ＭＳ Ｐゴシック" charset="0"/>
            </a:endParaRPr>
          </a:p>
          <a:p>
            <a:pPr eaLnBrk="1" hangingPunct="1"/>
            <a:r>
              <a:rPr lang="el-GR">
                <a:latin typeface="Verdana" charset="0"/>
                <a:ea typeface="ＭＳ Ｐゴシック" charset="0"/>
                <a:cs typeface="ＭＳ Ｐゴシック" charset="0"/>
              </a:rPr>
              <a:t>Διαφορετικά σωματίδια</a:t>
            </a:r>
            <a:r>
              <a:rPr lang="en-US">
                <a:latin typeface="Verdana" charset="0"/>
                <a:ea typeface="ＭＳ Ｐゴシック" charset="0"/>
                <a:cs typeface="ＭＳ Ｐゴシック" charset="0"/>
              </a:rPr>
              <a:t> </a:t>
            </a:r>
            <a:r>
              <a:rPr lang="el-GR">
                <a:latin typeface="Verdana" charset="0"/>
                <a:ea typeface="ＭＳ Ｐゴシック" charset="0"/>
                <a:cs typeface="ＭＳ Ｐゴシック" charset="0"/>
              </a:rPr>
              <a:t>αλληλεπιδρούν πολύ διαφορετικά</a:t>
            </a:r>
            <a:r>
              <a:rPr lang="en-US">
                <a:latin typeface="Verdana" charset="0"/>
                <a:ea typeface="ＭＳ Ｐゴシック" charset="0"/>
                <a:cs typeface="ＭＳ Ｐゴシック" charset="0"/>
              </a:rPr>
              <a:t> </a:t>
            </a:r>
            <a:r>
              <a:rPr lang="el-GR">
                <a:latin typeface="Verdana" charset="0"/>
                <a:ea typeface="ＭＳ Ｐゴシック" charset="0"/>
                <a:cs typeface="ＭＳ Ｐゴシック" charset="0"/>
              </a:rPr>
              <a:t>με το υλικό του ανιχνευτή</a:t>
            </a:r>
            <a:r>
              <a:rPr lang="en-US">
                <a:latin typeface="Verdana" charset="0"/>
                <a:ea typeface="ＭＳ Ｐゴシック" charset="0"/>
                <a:cs typeface="ＭＳ Ｐゴシック" charset="0"/>
              </a:rPr>
              <a:t>.</a:t>
            </a:r>
          </a:p>
        </p:txBody>
      </p:sp>
      <p:graphicFrame>
        <p:nvGraphicFramePr>
          <p:cNvPr id="15364" name="Object 2"/>
          <p:cNvGraphicFramePr>
            <a:graphicFrameLocks noChangeAspect="1"/>
          </p:cNvGraphicFramePr>
          <p:nvPr/>
        </p:nvGraphicFramePr>
        <p:xfrm>
          <a:off x="2057400" y="1905000"/>
          <a:ext cx="4508500" cy="942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7240" name="Equation" r:id="rId4" imgW="1091880" imgH="228600" progId="Equation.3">
                  <p:embed/>
                </p:oleObj>
              </mc:Choice>
              <mc:Fallback>
                <p:oleObj name="Equation" r:id="rId4" imgW="1091880" imgH="228600" progId="Equation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57400" y="1905000"/>
                        <a:ext cx="4508500" cy="9429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365" name="Object 3"/>
          <p:cNvGraphicFramePr>
            <a:graphicFrameLocks noChangeAspect="1"/>
          </p:cNvGraphicFramePr>
          <p:nvPr/>
        </p:nvGraphicFramePr>
        <p:xfrm>
          <a:off x="2590800" y="3886200"/>
          <a:ext cx="2881313" cy="942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7241" name="Equation" r:id="rId6" imgW="698400" imgH="228600" progId="Equation.3">
                  <p:embed/>
                </p:oleObj>
              </mc:Choice>
              <mc:Fallback>
                <p:oleObj name="Equation" r:id="rId6" imgW="698400" imgH="22860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90800" y="3886200"/>
                        <a:ext cx="2881313" cy="9429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15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500"/>
                                        <p:tgtEl>
                                          <p:spTgt spid="15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8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0" dur="500"/>
                                        <p:tgtEl>
                                          <p:spTgt spid="153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5" dur="500"/>
                                        <p:tgtEl>
                                          <p:spTgt spid="1536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r>
              <a:rPr lang="el-GR" sz="1200" smtClean="0"/>
              <a:t>Ανιχνευτές Σωματιδίων, Αύγουστος 2018</a:t>
            </a:r>
            <a:endParaRPr lang="en-US" sz="1200"/>
          </a:p>
        </p:txBody>
      </p:sp>
      <p:sp>
        <p:nvSpPr>
          <p:cNvPr id="49155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fld id="{EBEA4F61-CE05-3443-924A-A2E35B03393A}" type="slidenum">
              <a:rPr lang="en-US" sz="1200"/>
              <a:pPr/>
              <a:t>12</a:t>
            </a:fld>
            <a:endParaRPr lang="en-US" sz="1200"/>
          </a:p>
        </p:txBody>
      </p:sp>
      <p:sp>
        <p:nvSpPr>
          <p:cNvPr id="4915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l-GR">
                <a:latin typeface="Verdana" charset="0"/>
                <a:ea typeface="ＭＳ Ｐゴシック" charset="0"/>
                <a:cs typeface="ＭＳ Ｐゴシック" charset="0"/>
              </a:rPr>
              <a:t>Η σύνθεση ενός τυπικού ανιχνευτή</a:t>
            </a:r>
            <a:endParaRPr lang="en-US">
              <a:latin typeface="Verdana" charset="0"/>
              <a:ea typeface="ＭＳ Ｐゴシック" charset="0"/>
              <a:cs typeface="ＭＳ Ｐゴシック" charset="0"/>
            </a:endParaRPr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101600" y="1371600"/>
            <a:ext cx="8443913" cy="4497388"/>
            <a:chOff x="-134" y="1391"/>
            <a:chExt cx="5319" cy="2833"/>
          </a:xfrm>
        </p:grpSpPr>
        <p:grpSp>
          <p:nvGrpSpPr>
            <p:cNvPr id="49164" name="Group 5"/>
            <p:cNvGrpSpPr>
              <a:grpSpLocks/>
            </p:cNvGrpSpPr>
            <p:nvPr/>
          </p:nvGrpSpPr>
          <p:grpSpPr bwMode="auto">
            <a:xfrm>
              <a:off x="336" y="1391"/>
              <a:ext cx="4849" cy="2833"/>
              <a:chOff x="336" y="1391"/>
              <a:chExt cx="4849" cy="2833"/>
            </a:xfrm>
          </p:grpSpPr>
          <p:sp>
            <p:nvSpPr>
              <p:cNvPr id="49172" name="Oval 6"/>
              <p:cNvSpPr>
                <a:spLocks noChangeArrowheads="1"/>
              </p:cNvSpPr>
              <p:nvPr/>
            </p:nvSpPr>
            <p:spPr bwMode="auto">
              <a:xfrm>
                <a:off x="336" y="2784"/>
                <a:ext cx="144" cy="144"/>
              </a:xfrm>
              <a:prstGeom prst="ellipse">
                <a:avLst/>
              </a:prstGeom>
              <a:solidFill>
                <a:srgbClr val="FF0066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9173" name="AutoShape 7"/>
              <p:cNvSpPr>
                <a:spLocks noChangeArrowheads="1"/>
              </p:cNvSpPr>
              <p:nvPr/>
            </p:nvSpPr>
            <p:spPr bwMode="auto">
              <a:xfrm rot="-5419486">
                <a:off x="1463" y="501"/>
                <a:ext cx="2737" cy="4707"/>
              </a:xfrm>
              <a:prstGeom prst="triangle">
                <a:avLst>
                  <a:gd name="adj" fmla="val 50000"/>
                </a:avLst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9174" name="AutoShape 8"/>
              <p:cNvSpPr>
                <a:spLocks noChangeArrowheads="1"/>
              </p:cNvSpPr>
              <p:nvPr/>
            </p:nvSpPr>
            <p:spPr bwMode="auto">
              <a:xfrm rot="-5419486">
                <a:off x="1366" y="645"/>
                <a:ext cx="2640" cy="4420"/>
              </a:xfrm>
              <a:prstGeom prst="triangle">
                <a:avLst>
                  <a:gd name="adj" fmla="val 50000"/>
                </a:avLst>
              </a:prstGeom>
              <a:solidFill>
                <a:srgbClr val="0000CC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9175" name="AutoShape 9"/>
              <p:cNvSpPr>
                <a:spLocks noChangeArrowheads="1"/>
              </p:cNvSpPr>
              <p:nvPr/>
            </p:nvSpPr>
            <p:spPr bwMode="auto">
              <a:xfrm rot="-5419486">
                <a:off x="1198" y="1152"/>
                <a:ext cx="1969" cy="3408"/>
              </a:xfrm>
              <a:prstGeom prst="triangle">
                <a:avLst>
                  <a:gd name="adj" fmla="val 50000"/>
                </a:avLst>
              </a:prstGeom>
              <a:solidFill>
                <a:srgbClr val="FF0066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9176" name="AutoShape 10"/>
              <p:cNvSpPr>
                <a:spLocks noChangeArrowheads="1"/>
              </p:cNvSpPr>
              <p:nvPr/>
            </p:nvSpPr>
            <p:spPr bwMode="auto">
              <a:xfrm rot="-5419486">
                <a:off x="1056" y="1438"/>
                <a:ext cx="1678" cy="2834"/>
              </a:xfrm>
              <a:prstGeom prst="triangle">
                <a:avLst>
                  <a:gd name="adj" fmla="val 50000"/>
                </a:avLst>
              </a:prstGeom>
              <a:solidFill>
                <a:srgbClr val="FFFFCC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9177" name="AutoShape 11"/>
              <p:cNvSpPr>
                <a:spLocks noChangeArrowheads="1"/>
              </p:cNvSpPr>
              <p:nvPr/>
            </p:nvSpPr>
            <p:spPr bwMode="auto">
              <a:xfrm rot="-5419486">
                <a:off x="839" y="1942"/>
                <a:ext cx="1104" cy="1825"/>
              </a:xfrm>
              <a:prstGeom prst="triangle">
                <a:avLst>
                  <a:gd name="adj" fmla="val 50000"/>
                </a:avLst>
              </a:prstGeom>
              <a:solidFill>
                <a:srgbClr val="CCFF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9178" name="AutoShape 12"/>
              <p:cNvSpPr>
                <a:spLocks noChangeArrowheads="1"/>
              </p:cNvSpPr>
              <p:nvPr/>
            </p:nvSpPr>
            <p:spPr bwMode="auto">
              <a:xfrm rot="-5419486">
                <a:off x="672" y="2400"/>
                <a:ext cx="530" cy="914"/>
              </a:xfrm>
              <a:prstGeom prst="triangle">
                <a:avLst>
                  <a:gd name="adj" fmla="val 50000"/>
                </a:avLst>
              </a:prstGeom>
              <a:solidFill>
                <a:schemeClr val="accent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9179" name="Line 13"/>
              <p:cNvSpPr>
                <a:spLocks noChangeShapeType="1"/>
              </p:cNvSpPr>
              <p:nvPr/>
            </p:nvSpPr>
            <p:spPr bwMode="auto">
              <a:xfrm rot="85574" flipV="1">
                <a:off x="479" y="1391"/>
                <a:ext cx="4704" cy="1536"/>
              </a:xfrm>
              <a:prstGeom prst="line">
                <a:avLst/>
              </a:prstGeom>
              <a:noFill/>
              <a:ln w="571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9180" name="Line 14"/>
              <p:cNvSpPr>
                <a:spLocks noChangeShapeType="1"/>
              </p:cNvSpPr>
              <p:nvPr/>
            </p:nvSpPr>
            <p:spPr bwMode="auto">
              <a:xfrm>
                <a:off x="480" y="2880"/>
                <a:ext cx="4704" cy="1344"/>
              </a:xfrm>
              <a:prstGeom prst="line">
                <a:avLst/>
              </a:prstGeom>
              <a:noFill/>
              <a:ln w="571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9181" name="Line 15"/>
              <p:cNvSpPr>
                <a:spLocks noChangeShapeType="1"/>
              </p:cNvSpPr>
              <p:nvPr/>
            </p:nvSpPr>
            <p:spPr bwMode="auto">
              <a:xfrm>
                <a:off x="5184" y="1440"/>
                <a:ext cx="0" cy="2784"/>
              </a:xfrm>
              <a:prstGeom prst="line">
                <a:avLst/>
              </a:prstGeom>
              <a:noFill/>
              <a:ln w="571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49165" name="Text Box 16"/>
            <p:cNvSpPr txBox="1">
              <a:spLocks noChangeArrowheads="1"/>
            </p:cNvSpPr>
            <p:nvPr/>
          </p:nvSpPr>
          <p:spPr bwMode="auto">
            <a:xfrm>
              <a:off x="-134" y="2415"/>
              <a:ext cx="1163" cy="3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9pPr>
            </a:lstStyle>
            <a:p>
              <a:pPr algn="ctr"/>
              <a:r>
                <a:rPr lang="el-GR" sz="1600" b="1">
                  <a:solidFill>
                    <a:srgbClr val="FF0066"/>
                  </a:solidFill>
                  <a:latin typeface="Arial" charset="0"/>
                </a:rPr>
                <a:t>Σημείο</a:t>
              </a:r>
              <a:r>
                <a:rPr lang="en-US" sz="1600" b="1">
                  <a:solidFill>
                    <a:srgbClr val="FF0066"/>
                  </a:solidFill>
                  <a:latin typeface="Arial" charset="0"/>
                </a:rPr>
                <a:t> </a:t>
              </a:r>
            </a:p>
            <a:p>
              <a:pPr algn="ctr"/>
              <a:r>
                <a:rPr lang="el-GR" sz="1600" b="1">
                  <a:solidFill>
                    <a:srgbClr val="FF0066"/>
                  </a:solidFill>
                  <a:latin typeface="Arial" charset="0"/>
                </a:rPr>
                <a:t>Αλληλεπίδρασης</a:t>
              </a:r>
              <a:endParaRPr lang="en-US" b="1">
                <a:latin typeface="Times New Roman" charset="0"/>
              </a:endParaRPr>
            </a:p>
          </p:txBody>
        </p:sp>
        <p:sp>
          <p:nvSpPr>
            <p:cNvPr id="49166" name="Text Box 17"/>
            <p:cNvSpPr txBox="1">
              <a:spLocks noChangeArrowheads="1"/>
            </p:cNvSpPr>
            <p:nvPr/>
          </p:nvSpPr>
          <p:spPr bwMode="auto">
            <a:xfrm>
              <a:off x="720" y="2784"/>
              <a:ext cx="692" cy="2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900" b="1">
                  <a:latin typeface="Arial" charset="0"/>
                </a:rPr>
                <a:t>Precision vertex </a:t>
              </a:r>
            </a:p>
            <a:p>
              <a:pPr algn="ctr"/>
              <a:r>
                <a:rPr lang="en-US" sz="900" b="1">
                  <a:latin typeface="Arial" charset="0"/>
                </a:rPr>
                <a:t>detector</a:t>
              </a:r>
              <a:endParaRPr lang="en-US" sz="1800" b="1">
                <a:latin typeface="Times New Roman" charset="0"/>
              </a:endParaRPr>
            </a:p>
          </p:txBody>
        </p:sp>
        <p:sp>
          <p:nvSpPr>
            <p:cNvPr id="49167" name="Text Box 18"/>
            <p:cNvSpPr txBox="1">
              <a:spLocks noChangeArrowheads="1"/>
            </p:cNvSpPr>
            <p:nvPr/>
          </p:nvSpPr>
          <p:spPr bwMode="auto">
            <a:xfrm>
              <a:off x="1556" y="2650"/>
              <a:ext cx="556" cy="3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1400" b="1">
                  <a:latin typeface="Arial" charset="0"/>
                </a:rPr>
                <a:t>tracking</a:t>
              </a:r>
            </a:p>
            <a:p>
              <a:pPr algn="ctr"/>
              <a:r>
                <a:rPr lang="en-US" sz="1400" b="1">
                  <a:latin typeface="Arial" charset="0"/>
                </a:rPr>
                <a:t>detector</a:t>
              </a:r>
              <a:endParaRPr lang="en-US" sz="1800" b="1">
                <a:latin typeface="Times New Roman" charset="0"/>
              </a:endParaRPr>
            </a:p>
          </p:txBody>
        </p:sp>
        <p:sp>
          <p:nvSpPr>
            <p:cNvPr id="49168" name="Text Box 19"/>
            <p:cNvSpPr txBox="1">
              <a:spLocks noChangeArrowheads="1"/>
            </p:cNvSpPr>
            <p:nvPr/>
          </p:nvSpPr>
          <p:spPr bwMode="auto">
            <a:xfrm>
              <a:off x="2400" y="2640"/>
              <a:ext cx="824" cy="3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1400" b="1">
                  <a:latin typeface="Arial" charset="0"/>
                </a:rPr>
                <a:t>Magnetic</a:t>
              </a:r>
            </a:p>
            <a:p>
              <a:pPr algn="ctr"/>
              <a:r>
                <a:rPr lang="en-US" sz="1400" b="1">
                  <a:latin typeface="Arial" charset="0"/>
                </a:rPr>
                <a:t>spectrometer</a:t>
              </a:r>
              <a:endParaRPr lang="en-US" sz="1800" b="1">
                <a:latin typeface="Times New Roman" charset="0"/>
              </a:endParaRPr>
            </a:p>
          </p:txBody>
        </p:sp>
        <p:sp>
          <p:nvSpPr>
            <p:cNvPr id="49169" name="Text Box 20"/>
            <p:cNvSpPr txBox="1">
              <a:spLocks noChangeArrowheads="1"/>
            </p:cNvSpPr>
            <p:nvPr/>
          </p:nvSpPr>
          <p:spPr bwMode="auto">
            <a:xfrm rot="5366025">
              <a:off x="2790" y="2778"/>
              <a:ext cx="1619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1400" b="1">
                  <a:solidFill>
                    <a:schemeClr val="bg1"/>
                  </a:solidFill>
                  <a:latin typeface="Arial" charset="0"/>
                </a:rPr>
                <a:t>Electromagnetic calorimeter</a:t>
              </a:r>
              <a:endParaRPr lang="en-US" sz="1800" b="1">
                <a:latin typeface="Times New Roman" charset="0"/>
              </a:endParaRPr>
            </a:p>
          </p:txBody>
        </p:sp>
        <p:sp>
          <p:nvSpPr>
            <p:cNvPr id="49170" name="Text Box 21"/>
            <p:cNvSpPr txBox="1">
              <a:spLocks noChangeArrowheads="1"/>
            </p:cNvSpPr>
            <p:nvPr/>
          </p:nvSpPr>
          <p:spPr bwMode="auto">
            <a:xfrm rot="5366025">
              <a:off x="3734" y="2729"/>
              <a:ext cx="1265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1400" b="1">
                  <a:solidFill>
                    <a:schemeClr val="bg1"/>
                  </a:solidFill>
                  <a:latin typeface="Arial" charset="0"/>
                </a:rPr>
                <a:t>Hadronic  calorimeter</a:t>
              </a:r>
              <a:endParaRPr lang="en-US" sz="1800" b="1">
                <a:latin typeface="Times New Roman" charset="0"/>
              </a:endParaRPr>
            </a:p>
          </p:txBody>
        </p:sp>
        <p:sp>
          <p:nvSpPr>
            <p:cNvPr id="49171" name="Text Box 22"/>
            <p:cNvSpPr txBox="1">
              <a:spLocks noChangeArrowheads="1"/>
            </p:cNvSpPr>
            <p:nvPr/>
          </p:nvSpPr>
          <p:spPr bwMode="auto">
            <a:xfrm rot="5366025">
              <a:off x="4567" y="2777"/>
              <a:ext cx="946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1400" b="1">
                  <a:solidFill>
                    <a:schemeClr val="bg1"/>
                  </a:solidFill>
                  <a:latin typeface="Arial" charset="0"/>
                </a:rPr>
                <a:t>Muon detectors</a:t>
              </a:r>
              <a:endParaRPr lang="en-US" sz="1800" b="1">
                <a:latin typeface="Times New Roman" charset="0"/>
              </a:endParaRPr>
            </a:p>
          </p:txBody>
        </p:sp>
      </p:grpSp>
      <p:sp>
        <p:nvSpPr>
          <p:cNvPr id="49158" name="Text Box 23"/>
          <p:cNvSpPr txBox="1">
            <a:spLocks noChangeArrowheads="1"/>
          </p:cNvSpPr>
          <p:nvPr/>
        </p:nvSpPr>
        <p:spPr bwMode="auto">
          <a:xfrm>
            <a:off x="914400" y="4191000"/>
            <a:ext cx="1447800" cy="609600"/>
          </a:xfrm>
          <a:prstGeom prst="rect">
            <a:avLst/>
          </a:prstGeom>
          <a:noFill/>
          <a:ln w="28575">
            <a:solidFill>
              <a:schemeClr val="accent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l-GR" sz="1600"/>
              <a:t>Ανιχνευτής κορυφής</a:t>
            </a:r>
            <a:endParaRPr lang="en-US" sz="1600"/>
          </a:p>
        </p:txBody>
      </p:sp>
      <p:sp>
        <p:nvSpPr>
          <p:cNvPr id="49159" name="Text Box 24"/>
          <p:cNvSpPr txBox="1">
            <a:spLocks noChangeArrowheads="1"/>
          </p:cNvSpPr>
          <p:nvPr/>
        </p:nvSpPr>
        <p:spPr bwMode="auto">
          <a:xfrm>
            <a:off x="2438400" y="4572000"/>
            <a:ext cx="1447800" cy="609600"/>
          </a:xfrm>
          <a:prstGeom prst="rect">
            <a:avLst/>
          </a:prstGeom>
          <a:noFill/>
          <a:ln w="28575">
            <a:solidFill>
              <a:srgbClr val="66FF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l-GR" sz="1600"/>
              <a:t>Ανιχνευτής τροχιών</a:t>
            </a:r>
            <a:endParaRPr lang="en-US" sz="1600"/>
          </a:p>
        </p:txBody>
      </p:sp>
      <p:sp>
        <p:nvSpPr>
          <p:cNvPr id="49160" name="Text Box 25"/>
          <p:cNvSpPr txBox="1">
            <a:spLocks noChangeArrowheads="1"/>
          </p:cNvSpPr>
          <p:nvPr/>
        </p:nvSpPr>
        <p:spPr bwMode="auto">
          <a:xfrm>
            <a:off x="3962400" y="5029200"/>
            <a:ext cx="1752600" cy="338554"/>
          </a:xfrm>
          <a:prstGeom prst="rect">
            <a:avLst/>
          </a:prstGeom>
          <a:noFill/>
          <a:ln w="28575">
            <a:solidFill>
              <a:srgbClr val="FFFF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l-GR" sz="1600" dirty="0" smtClean="0"/>
              <a:t>Φασματόμετρο</a:t>
            </a:r>
            <a:endParaRPr lang="en-US" sz="1600" dirty="0"/>
          </a:p>
        </p:txBody>
      </p:sp>
      <p:sp>
        <p:nvSpPr>
          <p:cNvPr id="49161" name="Text Box 26"/>
          <p:cNvSpPr txBox="1">
            <a:spLocks noChangeArrowheads="1"/>
          </p:cNvSpPr>
          <p:nvPr/>
        </p:nvSpPr>
        <p:spPr bwMode="auto">
          <a:xfrm>
            <a:off x="4495800" y="1371600"/>
            <a:ext cx="2209800" cy="609600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l-GR" sz="1600"/>
              <a:t>Ηλεκτρομαγνητικό θερμιδόμετρο</a:t>
            </a:r>
            <a:endParaRPr lang="en-US" sz="1600"/>
          </a:p>
        </p:txBody>
      </p:sp>
      <p:sp>
        <p:nvSpPr>
          <p:cNvPr id="49162" name="Text Box 27"/>
          <p:cNvSpPr txBox="1">
            <a:spLocks noChangeArrowheads="1"/>
          </p:cNvSpPr>
          <p:nvPr/>
        </p:nvSpPr>
        <p:spPr bwMode="auto">
          <a:xfrm>
            <a:off x="5943600" y="5715000"/>
            <a:ext cx="1676400" cy="609600"/>
          </a:xfrm>
          <a:prstGeom prst="rect">
            <a:avLst/>
          </a:prstGeom>
          <a:noFill/>
          <a:ln w="28575">
            <a:solidFill>
              <a:srgbClr val="0066CC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l-GR" sz="1600"/>
              <a:t>Αδρονικό θερμιδόμετρο</a:t>
            </a:r>
            <a:endParaRPr lang="en-US" sz="1600"/>
          </a:p>
        </p:txBody>
      </p:sp>
      <p:sp>
        <p:nvSpPr>
          <p:cNvPr id="49163" name="Text Box 28"/>
          <p:cNvSpPr txBox="1">
            <a:spLocks noChangeArrowheads="1"/>
          </p:cNvSpPr>
          <p:nvPr/>
        </p:nvSpPr>
        <p:spPr bwMode="auto">
          <a:xfrm>
            <a:off x="7467600" y="990600"/>
            <a:ext cx="1447800" cy="609600"/>
          </a:xfrm>
          <a:prstGeom prst="rect">
            <a:avLst/>
          </a:prstGeom>
          <a:noFill/>
          <a:ln w="28575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l-GR" sz="1600"/>
              <a:t>Ανιχνευτές Μιονίων</a:t>
            </a:r>
            <a:endParaRPr lang="en-US" sz="160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r>
              <a:rPr lang="el-GR" sz="1200" smtClean="0"/>
              <a:t>Ανιχνευτές Σωματιδίων, Αύγουστος 2018</a:t>
            </a:r>
            <a:endParaRPr lang="en-US" sz="1200"/>
          </a:p>
        </p:txBody>
      </p:sp>
      <p:sp>
        <p:nvSpPr>
          <p:cNvPr id="51203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fld id="{5025E1D0-4A44-9D4B-9AAE-A066E788DEB3}" type="slidenum">
              <a:rPr lang="en-US" sz="1200"/>
              <a:pPr/>
              <a:t>13</a:t>
            </a:fld>
            <a:endParaRPr lang="en-US" sz="1200"/>
          </a:p>
        </p:txBody>
      </p:sp>
      <p:sp>
        <p:nvSpPr>
          <p:cNvPr id="5120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l-GR">
                <a:latin typeface="Verdana" charset="0"/>
                <a:ea typeface="ＭＳ Ｐゴシック" charset="0"/>
                <a:cs typeface="ＭＳ Ｐゴシック" charset="0"/>
              </a:rPr>
              <a:t>Διαμερίσεις των Υπο-ανιχνευτών</a:t>
            </a:r>
            <a:endParaRPr lang="en-US">
              <a:latin typeface="Verdana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51205" name="Picture 5" descr="Det_Erk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381" r="9166" b="-217"/>
          <a:stretch>
            <a:fillRect/>
          </a:stretch>
        </p:blipFill>
        <p:spPr bwMode="auto">
          <a:xfrm>
            <a:off x="152400" y="5029200"/>
            <a:ext cx="83058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06" name="Text Box 6"/>
          <p:cNvSpPr txBox="1">
            <a:spLocks noChangeArrowheads="1"/>
          </p:cNvSpPr>
          <p:nvPr/>
        </p:nvSpPr>
        <p:spPr bwMode="auto">
          <a:xfrm rot="-2799428">
            <a:off x="366713" y="2819400"/>
            <a:ext cx="4183062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r>
              <a:rPr lang="el-GR" sz="3200">
                <a:solidFill>
                  <a:schemeClr val="accent2"/>
                </a:solidFill>
                <a:latin typeface="Arial" charset="0"/>
              </a:rPr>
              <a:t>Υποσύστημα Τροχιών</a:t>
            </a:r>
            <a:endParaRPr lang="en-US" sz="3200">
              <a:solidFill>
                <a:schemeClr val="accent2"/>
              </a:solidFill>
              <a:latin typeface="Arial" charset="0"/>
            </a:endParaRPr>
          </a:p>
        </p:txBody>
      </p:sp>
      <p:sp>
        <p:nvSpPr>
          <p:cNvPr id="51207" name="Text Box 7"/>
          <p:cNvSpPr txBox="1">
            <a:spLocks noChangeArrowheads="1"/>
          </p:cNvSpPr>
          <p:nvPr/>
        </p:nvSpPr>
        <p:spPr bwMode="auto">
          <a:xfrm rot="-2799326">
            <a:off x="3271837" y="2582863"/>
            <a:ext cx="3463925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r>
              <a:rPr lang="el-GR" sz="3200">
                <a:solidFill>
                  <a:schemeClr val="accent2"/>
                </a:solidFill>
                <a:latin typeface="Arial" charset="0"/>
              </a:rPr>
              <a:t>Ηλεκτρομαγνητικό</a:t>
            </a:r>
            <a:endParaRPr lang="en-US" sz="3200">
              <a:solidFill>
                <a:schemeClr val="accent2"/>
              </a:solidFill>
              <a:latin typeface="Arial" charset="0"/>
            </a:endParaRPr>
          </a:p>
          <a:p>
            <a:r>
              <a:rPr lang="el-GR" sz="3200">
                <a:solidFill>
                  <a:schemeClr val="accent2"/>
                </a:solidFill>
                <a:latin typeface="Arial" charset="0"/>
              </a:rPr>
              <a:t>Θερμιδόμετρο</a:t>
            </a:r>
            <a:endParaRPr lang="en-US" sz="3200">
              <a:solidFill>
                <a:schemeClr val="accent2"/>
              </a:solidFill>
              <a:latin typeface="Arial" charset="0"/>
            </a:endParaRPr>
          </a:p>
        </p:txBody>
      </p:sp>
      <p:sp>
        <p:nvSpPr>
          <p:cNvPr id="51208" name="Text Box 8"/>
          <p:cNvSpPr txBox="1">
            <a:spLocks noChangeArrowheads="1"/>
          </p:cNvSpPr>
          <p:nvPr/>
        </p:nvSpPr>
        <p:spPr bwMode="auto">
          <a:xfrm rot="-2799326">
            <a:off x="4890294" y="2729706"/>
            <a:ext cx="451485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r>
              <a:rPr lang="el-GR" sz="3200">
                <a:solidFill>
                  <a:schemeClr val="accent2"/>
                </a:solidFill>
                <a:latin typeface="Arial" charset="0"/>
              </a:rPr>
              <a:t>Αδρονικό</a:t>
            </a:r>
            <a:r>
              <a:rPr lang="en-US" sz="3200">
                <a:solidFill>
                  <a:schemeClr val="accent2"/>
                </a:solidFill>
                <a:latin typeface="Arial" charset="0"/>
              </a:rPr>
              <a:t> </a:t>
            </a:r>
            <a:r>
              <a:rPr lang="el-GR" sz="3200">
                <a:solidFill>
                  <a:schemeClr val="accent2"/>
                </a:solidFill>
                <a:latin typeface="Arial" charset="0"/>
              </a:rPr>
              <a:t>Θερμιδόμετρο</a:t>
            </a:r>
            <a:endParaRPr lang="en-US" sz="3200">
              <a:solidFill>
                <a:schemeClr val="accent2"/>
              </a:solidFill>
              <a:latin typeface="Arial" charset="0"/>
            </a:endParaRPr>
          </a:p>
        </p:txBody>
      </p:sp>
      <p:sp>
        <p:nvSpPr>
          <p:cNvPr id="51209" name="Text Box 9"/>
          <p:cNvSpPr txBox="1">
            <a:spLocks noChangeArrowheads="1"/>
          </p:cNvSpPr>
          <p:nvPr/>
        </p:nvSpPr>
        <p:spPr bwMode="auto">
          <a:xfrm rot="-2799326">
            <a:off x="7347743" y="3320257"/>
            <a:ext cx="1763713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r>
              <a:rPr lang="el-GR" sz="3200">
                <a:solidFill>
                  <a:schemeClr val="accent2"/>
                </a:solidFill>
                <a:latin typeface="Arial" charset="0"/>
              </a:rPr>
              <a:t>Σύστημα</a:t>
            </a:r>
            <a:endParaRPr lang="en-US" sz="3200">
              <a:solidFill>
                <a:schemeClr val="accent2"/>
              </a:solidFill>
              <a:latin typeface="Arial" charset="0"/>
            </a:endParaRPr>
          </a:p>
          <a:p>
            <a:r>
              <a:rPr lang="el-GR" sz="3200">
                <a:solidFill>
                  <a:schemeClr val="accent2"/>
                </a:solidFill>
                <a:latin typeface="Arial" charset="0"/>
              </a:rPr>
              <a:t>Μιονίων</a:t>
            </a:r>
            <a:endParaRPr lang="en-US" sz="3200">
              <a:solidFill>
                <a:schemeClr val="accent2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r>
              <a:rPr lang="el-GR" sz="1200" smtClean="0"/>
              <a:t>Ανιχνευτές Σωματιδίων, Αύγουστος 2018</a:t>
            </a:r>
            <a:endParaRPr lang="en-US" sz="1200"/>
          </a:p>
        </p:txBody>
      </p:sp>
      <p:sp>
        <p:nvSpPr>
          <p:cNvPr id="53251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fld id="{211A1DDA-0B71-1F48-9EEC-C9E759567BBB}" type="slidenum">
              <a:rPr lang="en-US" sz="1200"/>
              <a:pPr/>
              <a:t>14</a:t>
            </a:fld>
            <a:endParaRPr lang="en-US" sz="1200"/>
          </a:p>
        </p:txBody>
      </p:sp>
      <p:sp>
        <p:nvSpPr>
          <p:cNvPr id="5325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l-GR">
                <a:latin typeface="Verdana" charset="0"/>
                <a:ea typeface="ＭＳ Ｐゴシック" charset="0"/>
                <a:cs typeface="ＭＳ Ｐゴシック" charset="0"/>
              </a:rPr>
              <a:t>Διάβαση</a:t>
            </a:r>
            <a:r>
              <a:rPr lang="en-US">
                <a:latin typeface="Verdana" charset="0"/>
                <a:ea typeface="ＭＳ Ｐゴシック" charset="0"/>
                <a:cs typeface="ＭＳ Ｐゴシック" charset="0"/>
              </a:rPr>
              <a:t> </a:t>
            </a:r>
            <a:r>
              <a:rPr lang="el-GR">
                <a:latin typeface="Verdana" charset="0"/>
                <a:ea typeface="ＭＳ Ｐゴシック" charset="0"/>
                <a:cs typeface="ＭＳ Ｐゴシック" charset="0"/>
              </a:rPr>
              <a:t>των Σωματιδίων</a:t>
            </a:r>
            <a:endParaRPr lang="en-US">
              <a:latin typeface="Verdana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1625" y="1295400"/>
            <a:ext cx="8540750" cy="50292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l-GR" sz="2400">
                <a:latin typeface="Verdana" charset="0"/>
                <a:ea typeface="ＭＳ Ｐゴシック" charset="0"/>
                <a:cs typeface="ＭＳ Ｐゴシック" charset="0"/>
              </a:rPr>
              <a:t>Ηλεκτρόνια</a:t>
            </a:r>
            <a:endParaRPr lang="en-US" sz="2400">
              <a:latin typeface="Verdana" charset="0"/>
              <a:ea typeface="ＭＳ Ｐゴシック" charset="0"/>
              <a:cs typeface="ＭＳ Ｐゴシック" charset="0"/>
            </a:endParaRPr>
          </a:p>
          <a:p>
            <a:pPr eaLnBrk="1" hangingPunct="1">
              <a:lnSpc>
                <a:spcPct val="90000"/>
              </a:lnSpc>
            </a:pPr>
            <a:endParaRPr lang="en-US">
              <a:latin typeface="Verdana" charset="0"/>
              <a:ea typeface="ＭＳ Ｐゴシック" charset="0"/>
              <a:cs typeface="ＭＳ Ｐゴシック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el-GR">
                <a:latin typeface="Verdana" charset="0"/>
                <a:ea typeface="ＭＳ Ｐゴシック" charset="0"/>
                <a:cs typeface="ＭＳ Ｐゴシック" charset="0"/>
              </a:rPr>
              <a:t>Φωτόνια</a:t>
            </a:r>
            <a:endParaRPr lang="en-US">
              <a:latin typeface="Verdana" charset="0"/>
              <a:ea typeface="ＭＳ Ｐゴシック" charset="0"/>
              <a:cs typeface="ＭＳ Ｐゴシック" charset="0"/>
            </a:endParaRPr>
          </a:p>
          <a:p>
            <a:pPr eaLnBrk="1" hangingPunct="1">
              <a:lnSpc>
                <a:spcPct val="90000"/>
              </a:lnSpc>
            </a:pPr>
            <a:endParaRPr lang="en-US">
              <a:latin typeface="Verdana" charset="0"/>
              <a:ea typeface="ＭＳ Ｐゴシック" charset="0"/>
              <a:cs typeface="ＭＳ Ｐゴシック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el-GR">
                <a:latin typeface="Verdana" charset="0"/>
                <a:ea typeface="ＭＳ Ｐゴシック" charset="0"/>
                <a:cs typeface="ＭＳ Ｐゴシック" charset="0"/>
              </a:rPr>
              <a:t>Αδρόνια</a:t>
            </a:r>
            <a:endParaRPr lang="en-US">
              <a:latin typeface="Verdana" charset="0"/>
              <a:ea typeface="ＭＳ Ｐゴシック" charset="0"/>
              <a:cs typeface="ＭＳ Ｐゴシック" charset="0"/>
            </a:endParaRPr>
          </a:p>
          <a:p>
            <a:pPr eaLnBrk="1" hangingPunct="1">
              <a:lnSpc>
                <a:spcPct val="90000"/>
              </a:lnSpc>
            </a:pPr>
            <a:endParaRPr lang="en-US">
              <a:latin typeface="Verdana" charset="0"/>
              <a:ea typeface="ＭＳ Ｐゴシック" charset="0"/>
              <a:cs typeface="ＭＳ Ｐゴシック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el-GR">
                <a:latin typeface="Verdana" charset="0"/>
                <a:ea typeface="ＭＳ Ｐゴシック" charset="0"/>
                <a:cs typeface="ＭＳ Ｐゴシック" charset="0"/>
              </a:rPr>
              <a:t>Μιόνια</a:t>
            </a:r>
            <a:endParaRPr lang="en-US">
              <a:latin typeface="Verdana" charset="0"/>
              <a:ea typeface="ＭＳ Ｐゴシック" charset="0"/>
              <a:cs typeface="ＭＳ Ｐゴシック" charset="0"/>
            </a:endParaRPr>
          </a:p>
          <a:p>
            <a:pPr eaLnBrk="1" hangingPunct="1">
              <a:lnSpc>
                <a:spcPct val="90000"/>
              </a:lnSpc>
            </a:pPr>
            <a:endParaRPr lang="en-US">
              <a:latin typeface="Verdana" charset="0"/>
              <a:ea typeface="ＭＳ Ｐゴシック" charset="0"/>
              <a:cs typeface="ＭＳ Ｐゴシック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el-GR">
                <a:latin typeface="Verdana" charset="0"/>
                <a:ea typeface="ＭＳ Ｐゴシック" charset="0"/>
                <a:cs typeface="ＭＳ Ｐゴシック" charset="0"/>
              </a:rPr>
              <a:t>Μεσόνια</a:t>
            </a:r>
            <a:endParaRPr lang="en-US">
              <a:latin typeface="Verdana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18437" name="Picture 5" descr="Det_E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0" y="1447800"/>
            <a:ext cx="4638675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9" name="Picture 7" descr="Det_Phot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0" y="2514600"/>
            <a:ext cx="4638675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41" name="Picture 9" descr="Det_Hadr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0" y="3581400"/>
            <a:ext cx="4638675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43" name="Picture 11" descr="Det_Myon"/>
          <p:cNvPicPr>
            <a:picLocks noChangeAspect="1" noChangeArrowheads="1" noCrop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0" y="4648200"/>
            <a:ext cx="4638675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45" name="Picture 13" descr="Det_Kaon"/>
          <p:cNvPicPr>
            <a:picLocks noChangeAspect="1" noChangeArrowheads="1" noCrop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0" y="5562600"/>
            <a:ext cx="4638675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184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8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1000"/>
                                        <p:tgtEl>
                                          <p:spTgt spid="184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84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1000"/>
                                        <p:tgtEl>
                                          <p:spTgt spid="184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843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1000"/>
                                        <p:tgtEl>
                                          <p:spTgt spid="184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843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1000"/>
                                        <p:tgtEl>
                                          <p:spTgt spid="184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5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 </a:t>
            </a:r>
            <a:r>
              <a:rPr lang="el-GR" dirty="0" smtClean="0"/>
              <a:t>Παράδειγμα: Ανιχνευτής </a:t>
            </a:r>
            <a:r>
              <a:rPr lang="en-US" dirty="0" smtClean="0"/>
              <a:t>CMS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l-GR" smtClean="0"/>
              <a:t>Ανιχνευτές Σωματιδίων, Αύγουστος 2018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AA252E-D9A5-6649-AE13-85F5FE01C0E9}" type="slidenum">
              <a:rPr lang="en-US" smtClean="0"/>
              <a:pPr/>
              <a:t>15</a:t>
            </a:fld>
            <a:endParaRPr lang="en-US"/>
          </a:p>
        </p:txBody>
      </p:sp>
      <p:pic>
        <p:nvPicPr>
          <p:cNvPr id="6" name="Picture 2" descr="CMS_Slic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074" y="1281906"/>
            <a:ext cx="9144000" cy="480853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542843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10" y="0"/>
            <a:ext cx="9139989" cy="7017154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l-GR" smtClean="0"/>
              <a:t>Ανιχνευτές Σωματιδίων, Αύγουστος 2018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AA252E-D9A5-6649-AE13-85F5FE01C0E9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1908663" y="1524000"/>
            <a:ext cx="101822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1400" smtClean="0"/>
              <a:t>ιοντισμός</a:t>
            </a:r>
            <a:endParaRPr lang="en-US" sz="1400" dirty="0"/>
          </a:p>
        </p:txBody>
      </p:sp>
      <p:sp>
        <p:nvSpPr>
          <p:cNvPr id="7" name="TextBox 6"/>
          <p:cNvSpPr txBox="1"/>
          <p:nvPr/>
        </p:nvSpPr>
        <p:spPr>
          <a:xfrm>
            <a:off x="1676400" y="3542211"/>
            <a:ext cx="197753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400" smtClean="0"/>
              <a:t>Φαινόμενο πέδησης</a:t>
            </a:r>
            <a:endParaRPr lang="en-US" sz="1400" dirty="0"/>
          </a:p>
        </p:txBody>
      </p:sp>
      <p:pic>
        <p:nvPicPr>
          <p:cNvPr id="1026" name="Picture 2" descr="https://c1.staticflickr.com/3/2446/3706466731_a60ff94037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5283" y="2466283"/>
            <a:ext cx="2248783" cy="16461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429244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r>
              <a:rPr lang="el-GR" sz="1200" smtClean="0"/>
              <a:t>Ανιχνευτές Σωματιδίων, Αύγουστος 2018</a:t>
            </a:r>
            <a:endParaRPr lang="en-US" sz="1200"/>
          </a:p>
        </p:txBody>
      </p:sp>
      <p:sp>
        <p:nvSpPr>
          <p:cNvPr id="55299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fld id="{BBEEBB9E-25EA-6544-ACD6-54B9C6BF214A}" type="slidenum">
              <a:rPr lang="en-US" sz="1200"/>
              <a:pPr/>
              <a:t>17</a:t>
            </a:fld>
            <a:endParaRPr lang="en-US" sz="1200"/>
          </a:p>
        </p:txBody>
      </p:sp>
      <p:sp>
        <p:nvSpPr>
          <p:cNvPr id="5530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l-GR">
                <a:latin typeface="Verdana" charset="0"/>
                <a:ea typeface="ＭＳ Ｐゴシック" charset="0"/>
                <a:cs typeface="ＭＳ Ｐゴシック" charset="0"/>
              </a:rPr>
              <a:t>Ανιχνευτές Τροχιών</a:t>
            </a:r>
            <a:endParaRPr lang="en-US">
              <a:latin typeface="Verdana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l-GR" sz="2200">
                <a:latin typeface="Verdana" charset="0"/>
                <a:ea typeface="ＭＳ Ｐゴシック" charset="0"/>
                <a:cs typeface="ＭＳ Ｐゴシック" charset="0"/>
              </a:rPr>
              <a:t>μέτρηση</a:t>
            </a:r>
            <a:r>
              <a:rPr lang="en-US" sz="2200">
                <a:latin typeface="Verdana" charset="0"/>
                <a:ea typeface="ＭＳ Ｐゴシック" charset="0"/>
                <a:cs typeface="ＭＳ Ｐゴシック" charset="0"/>
              </a:rPr>
              <a:t> </a:t>
            </a:r>
            <a:r>
              <a:rPr lang="el-GR" sz="2200">
                <a:latin typeface="Verdana" charset="0"/>
                <a:ea typeface="ＭＳ Ｐゴシック" charset="0"/>
                <a:cs typeface="ＭＳ Ｐゴシック" charset="0"/>
              </a:rPr>
              <a:t>των τροχιών</a:t>
            </a:r>
            <a:r>
              <a:rPr lang="en-US" sz="2200">
                <a:latin typeface="Verdana" charset="0"/>
                <a:ea typeface="ＭＳ Ｐゴシック" charset="0"/>
                <a:cs typeface="ＭＳ Ｐゴシック" charset="0"/>
              </a:rPr>
              <a:t> </a:t>
            </a:r>
            <a:r>
              <a:rPr lang="el-GR" sz="2200">
                <a:latin typeface="Verdana" charset="0"/>
                <a:ea typeface="ＭＳ Ｐゴシック" charset="0"/>
                <a:cs typeface="ＭＳ Ｐゴシック" charset="0"/>
              </a:rPr>
              <a:t>των παραγόμενων</a:t>
            </a:r>
            <a:r>
              <a:rPr lang="en-US" sz="2200">
                <a:latin typeface="Verdana" charset="0"/>
                <a:ea typeface="ＭＳ Ｐゴシック" charset="0"/>
                <a:cs typeface="ＭＳ Ｐゴシック" charset="0"/>
              </a:rPr>
              <a:t> </a:t>
            </a:r>
            <a:r>
              <a:rPr lang="el-GR" sz="2200">
                <a:latin typeface="Verdana" charset="0"/>
                <a:ea typeface="ＭＳ Ｐゴシック" charset="0"/>
                <a:cs typeface="ＭＳ Ｐゴシック" charset="0"/>
              </a:rPr>
              <a:t>σωματιδίων</a:t>
            </a:r>
            <a:endParaRPr lang="en-US" sz="2200">
              <a:latin typeface="Verdana" charset="0"/>
              <a:ea typeface="ＭＳ Ｐゴシック" charset="0"/>
              <a:cs typeface="ＭＳ Ｐゴシック" charset="0"/>
            </a:endParaRPr>
          </a:p>
          <a:p>
            <a:pPr eaLnBrk="1" hangingPunct="1"/>
            <a:r>
              <a:rPr lang="el-GR">
                <a:latin typeface="Verdana" charset="0"/>
                <a:ea typeface="ＭＳ Ｐゴシック" charset="0"/>
                <a:cs typeface="ＭＳ Ｐゴシック" charset="0"/>
              </a:rPr>
              <a:t>προσδιορίζουν</a:t>
            </a:r>
            <a:endParaRPr lang="en-US">
              <a:latin typeface="Verdana" charset="0"/>
              <a:ea typeface="ＭＳ Ｐゴシック" charset="0"/>
              <a:cs typeface="ＭＳ Ｐゴシック" charset="0"/>
            </a:endParaRPr>
          </a:p>
          <a:p>
            <a:pPr lvl="1" eaLnBrk="1" hangingPunct="1"/>
            <a:r>
              <a:rPr lang="el-GR">
                <a:latin typeface="Verdana" charset="0"/>
                <a:ea typeface="ＭＳ Ｐゴシック" charset="0"/>
              </a:rPr>
              <a:t>φορτίο</a:t>
            </a:r>
            <a:r>
              <a:rPr lang="en-US">
                <a:latin typeface="Verdana" charset="0"/>
                <a:ea typeface="ＭＳ Ｐゴシック" charset="0"/>
              </a:rPr>
              <a:t> </a:t>
            </a:r>
            <a:r>
              <a:rPr lang="el-GR">
                <a:latin typeface="Verdana" charset="0"/>
                <a:ea typeface="ＭＳ Ｐゴシック" charset="0"/>
              </a:rPr>
              <a:t>και</a:t>
            </a:r>
            <a:endParaRPr lang="en-US">
              <a:latin typeface="Verdana" charset="0"/>
              <a:ea typeface="ＭＳ Ｐゴシック" charset="0"/>
            </a:endParaRPr>
          </a:p>
          <a:p>
            <a:pPr lvl="1" eaLnBrk="1" hangingPunct="1"/>
            <a:r>
              <a:rPr lang="el-GR">
                <a:latin typeface="Verdana" charset="0"/>
                <a:ea typeface="ＭＳ Ｐゴシック" charset="0"/>
              </a:rPr>
              <a:t>ορμή</a:t>
            </a:r>
            <a:endParaRPr lang="en-US">
              <a:latin typeface="Verdana" charset="0"/>
              <a:ea typeface="ＭＳ Ｐゴシック" charset="0"/>
            </a:endParaRPr>
          </a:p>
          <a:p>
            <a:pPr eaLnBrk="1" hangingPunct="1">
              <a:buFont typeface="Wingdings" charset="0"/>
              <a:buNone/>
            </a:pPr>
            <a:r>
              <a:rPr lang="en-US">
                <a:latin typeface="Verdana" charset="0"/>
                <a:ea typeface="ＭＳ Ｐゴシック" charset="0"/>
                <a:cs typeface="ＭＳ Ｐゴシック" charset="0"/>
              </a:rPr>
              <a:t>	</a:t>
            </a:r>
            <a:r>
              <a:rPr lang="el-GR">
                <a:latin typeface="Verdana" charset="0"/>
                <a:ea typeface="ＭＳ Ｐゴシック" charset="0"/>
                <a:cs typeface="ＭＳ Ｐゴシック" charset="0"/>
              </a:rPr>
              <a:t>σε συνδυασμό με το μαγνητικό πεδίο</a:t>
            </a:r>
            <a:endParaRPr lang="en-US">
              <a:latin typeface="Verdana" charset="0"/>
              <a:ea typeface="ＭＳ Ｐゴシック" charset="0"/>
              <a:cs typeface="ＭＳ Ｐゴシック" charset="0"/>
            </a:endParaRPr>
          </a:p>
          <a:p>
            <a:pPr eaLnBrk="1" hangingPunct="1"/>
            <a:r>
              <a:rPr lang="el-GR">
                <a:latin typeface="Verdana" charset="0"/>
                <a:ea typeface="ＭＳ Ｐゴシック" charset="0"/>
                <a:cs typeface="ＭＳ Ｐゴシック" charset="0"/>
              </a:rPr>
              <a:t>Οι τροχιές ανακατασκευάζονται</a:t>
            </a:r>
            <a:r>
              <a:rPr lang="en-US">
                <a:latin typeface="Verdana" charset="0"/>
                <a:ea typeface="ＭＳ Ｐゴシック" charset="0"/>
                <a:cs typeface="ＭＳ Ｐゴシック" charset="0"/>
              </a:rPr>
              <a:t> </a:t>
            </a:r>
            <a:r>
              <a:rPr lang="el-GR">
                <a:latin typeface="Verdana" charset="0"/>
                <a:ea typeface="ＭＳ Ｐゴシック" charset="0"/>
                <a:cs typeface="ＭＳ Ｐゴシック" charset="0"/>
              </a:rPr>
              <a:t>από τα μετρηθέντα</a:t>
            </a:r>
            <a:r>
              <a:rPr lang="en-US">
                <a:latin typeface="Verdana" charset="0"/>
                <a:ea typeface="ＭＳ Ｐゴシック" charset="0"/>
                <a:cs typeface="ＭＳ Ｐゴシック" charset="0"/>
              </a:rPr>
              <a:t> </a:t>
            </a:r>
            <a:r>
              <a:rPr lang="el-GR">
                <a:latin typeface="Verdana" charset="0"/>
                <a:ea typeface="ＭＳ Ｐゴシック" charset="0"/>
                <a:cs typeface="ＭＳ Ｐゴシック" charset="0"/>
              </a:rPr>
              <a:t>σημεία του χώρου:</a:t>
            </a:r>
            <a:endParaRPr lang="en-US">
              <a:latin typeface="Verdana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9460" name="AutoShape 4"/>
          <p:cNvSpPr>
            <a:spLocks noChangeArrowheads="1"/>
          </p:cNvSpPr>
          <p:nvPr/>
        </p:nvSpPr>
        <p:spPr bwMode="auto">
          <a:xfrm>
            <a:off x="3581400" y="5867400"/>
            <a:ext cx="381000" cy="457200"/>
          </a:xfrm>
          <a:prstGeom prst="star4">
            <a:avLst>
              <a:gd name="adj" fmla="val 625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9461" name="AutoShape 5"/>
          <p:cNvSpPr>
            <a:spLocks noChangeArrowheads="1"/>
          </p:cNvSpPr>
          <p:nvPr/>
        </p:nvSpPr>
        <p:spPr bwMode="auto">
          <a:xfrm>
            <a:off x="3886200" y="5410200"/>
            <a:ext cx="381000" cy="457200"/>
          </a:xfrm>
          <a:prstGeom prst="star4">
            <a:avLst>
              <a:gd name="adj" fmla="val 375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9462" name="AutoShape 6"/>
          <p:cNvSpPr>
            <a:spLocks noChangeArrowheads="1"/>
          </p:cNvSpPr>
          <p:nvPr/>
        </p:nvSpPr>
        <p:spPr bwMode="auto">
          <a:xfrm>
            <a:off x="4495800" y="5105400"/>
            <a:ext cx="381000" cy="457200"/>
          </a:xfrm>
          <a:prstGeom prst="star4">
            <a:avLst>
              <a:gd name="adj" fmla="val 625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9463" name="AutoShape 7"/>
          <p:cNvSpPr>
            <a:spLocks noChangeArrowheads="1"/>
          </p:cNvSpPr>
          <p:nvPr/>
        </p:nvSpPr>
        <p:spPr bwMode="auto">
          <a:xfrm>
            <a:off x="5181600" y="4800600"/>
            <a:ext cx="381000" cy="457200"/>
          </a:xfrm>
          <a:prstGeom prst="star4">
            <a:avLst>
              <a:gd name="adj" fmla="val 625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9464" name="AutoShape 8"/>
          <p:cNvSpPr>
            <a:spLocks noChangeArrowheads="1"/>
          </p:cNvSpPr>
          <p:nvPr/>
        </p:nvSpPr>
        <p:spPr bwMode="auto">
          <a:xfrm>
            <a:off x="5943600" y="4800600"/>
            <a:ext cx="533400" cy="533400"/>
          </a:xfrm>
          <a:prstGeom prst="star4">
            <a:avLst>
              <a:gd name="adj" fmla="val 625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9465" name="AutoShape 9"/>
          <p:cNvSpPr>
            <a:spLocks noChangeArrowheads="1"/>
          </p:cNvSpPr>
          <p:nvPr/>
        </p:nvSpPr>
        <p:spPr bwMode="auto">
          <a:xfrm>
            <a:off x="6858000" y="5105400"/>
            <a:ext cx="381000" cy="381000"/>
          </a:xfrm>
          <a:prstGeom prst="star4">
            <a:avLst>
              <a:gd name="adj" fmla="val 625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9466" name="AutoShape 10"/>
          <p:cNvSpPr>
            <a:spLocks noChangeArrowheads="1"/>
          </p:cNvSpPr>
          <p:nvPr/>
        </p:nvSpPr>
        <p:spPr bwMode="auto">
          <a:xfrm>
            <a:off x="7543800" y="5410200"/>
            <a:ext cx="381000" cy="457200"/>
          </a:xfrm>
          <a:prstGeom prst="star4">
            <a:avLst>
              <a:gd name="adj" fmla="val 625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9467" name="Freeform 11"/>
          <p:cNvSpPr>
            <a:spLocks/>
          </p:cNvSpPr>
          <p:nvPr/>
        </p:nvSpPr>
        <p:spPr bwMode="auto">
          <a:xfrm>
            <a:off x="3581400" y="4987925"/>
            <a:ext cx="4724400" cy="1336675"/>
          </a:xfrm>
          <a:custGeom>
            <a:avLst/>
            <a:gdLst>
              <a:gd name="T0" fmla="*/ 0 w 2976"/>
              <a:gd name="T1" fmla="*/ 2147483647 h 842"/>
              <a:gd name="T2" fmla="*/ 2147483647 w 2976"/>
              <a:gd name="T3" fmla="*/ 2147483647 h 842"/>
              <a:gd name="T4" fmla="*/ 2147483647 w 2976"/>
              <a:gd name="T5" fmla="*/ 2147483647 h 842"/>
              <a:gd name="T6" fmla="*/ 2147483647 w 2976"/>
              <a:gd name="T7" fmla="*/ 2147483647 h 842"/>
              <a:gd name="T8" fmla="*/ 2147483647 w 2976"/>
              <a:gd name="T9" fmla="*/ 2147483647 h 842"/>
              <a:gd name="T10" fmla="*/ 2147483647 w 2976"/>
              <a:gd name="T11" fmla="*/ 2147483647 h 842"/>
              <a:gd name="T12" fmla="*/ 2147483647 w 2976"/>
              <a:gd name="T13" fmla="*/ 2147483647 h 842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2976"/>
              <a:gd name="T22" fmla="*/ 0 h 842"/>
              <a:gd name="T23" fmla="*/ 2976 w 2976"/>
              <a:gd name="T24" fmla="*/ 842 h 842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2976" h="842">
                <a:moveTo>
                  <a:pt x="0" y="842"/>
                </a:moveTo>
                <a:cubicBezTo>
                  <a:pt x="70" y="753"/>
                  <a:pt x="256" y="438"/>
                  <a:pt x="417" y="306"/>
                </a:cubicBezTo>
                <a:cubicBezTo>
                  <a:pt x="578" y="174"/>
                  <a:pt x="806" y="94"/>
                  <a:pt x="968" y="47"/>
                </a:cubicBezTo>
                <a:cubicBezTo>
                  <a:pt x="1130" y="0"/>
                  <a:pt x="1217" y="14"/>
                  <a:pt x="1392" y="26"/>
                </a:cubicBezTo>
                <a:cubicBezTo>
                  <a:pt x="1567" y="38"/>
                  <a:pt x="1824" y="66"/>
                  <a:pt x="2016" y="122"/>
                </a:cubicBezTo>
                <a:cubicBezTo>
                  <a:pt x="2208" y="178"/>
                  <a:pt x="2384" y="274"/>
                  <a:pt x="2544" y="362"/>
                </a:cubicBezTo>
                <a:cubicBezTo>
                  <a:pt x="2704" y="450"/>
                  <a:pt x="2904" y="602"/>
                  <a:pt x="2976" y="650"/>
                </a:cubicBezTo>
              </a:path>
            </a:pathLst>
          </a:cu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9468" name="AutoShape 12"/>
          <p:cNvSpPr>
            <a:spLocks noChangeArrowheads="1"/>
          </p:cNvSpPr>
          <p:nvPr/>
        </p:nvSpPr>
        <p:spPr bwMode="auto">
          <a:xfrm>
            <a:off x="5029200" y="1600200"/>
            <a:ext cx="3505200" cy="1524000"/>
          </a:xfrm>
          <a:prstGeom prst="cloudCallout">
            <a:avLst>
              <a:gd name="adj1" fmla="val -57745"/>
              <a:gd name="adj2" fmla="val 625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l-GR" sz="2400">
                <a:latin typeface="Arial" charset="0"/>
              </a:rPr>
              <a:t>ΔΕΝ</a:t>
            </a:r>
            <a:r>
              <a:rPr lang="en-US" sz="2400">
                <a:latin typeface="Arial" charset="0"/>
              </a:rPr>
              <a:t> </a:t>
            </a:r>
            <a:r>
              <a:rPr lang="el-GR" sz="2400">
                <a:latin typeface="Arial" charset="0"/>
              </a:rPr>
              <a:t>χρησιμοποιείται πυκνό υλικό</a:t>
            </a:r>
            <a:r>
              <a:rPr lang="en-US" sz="2400">
                <a:latin typeface="Arial" charset="0"/>
              </a:rPr>
              <a:t>!</a:t>
            </a: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56" y="4724400"/>
            <a:ext cx="2996748" cy="2133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9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9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94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94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94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9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94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94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4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94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4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94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5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94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5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94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194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 nodeType="clickPar">
                      <p:stCondLst>
                        <p:cond delay="indefinite"/>
                      </p:stCondLst>
                      <p:childTnLst>
                        <p:par>
                          <p:cTn id="6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4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94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94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194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9" grpId="0" build="p"/>
      <p:bldP spid="19460" grpId="0" animBg="1"/>
      <p:bldP spid="19461" grpId="0" animBg="1"/>
      <p:bldP spid="19462" grpId="0" animBg="1"/>
      <p:bldP spid="19463" grpId="0" animBg="1"/>
      <p:bldP spid="19464" grpId="0" animBg="1"/>
      <p:bldP spid="19465" grpId="0" animBg="1"/>
      <p:bldP spid="19466" grpId="0" animBg="1"/>
      <p:bldP spid="19467" grpId="0" animBg="1"/>
      <p:bldP spid="19468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r>
              <a:rPr lang="el-GR" sz="1200" smtClean="0"/>
              <a:t>Ανιχνευτές Σωματιδίων, Αύγουστος 2018</a:t>
            </a:r>
            <a:endParaRPr lang="en-US" sz="1200"/>
          </a:p>
        </p:txBody>
      </p:sp>
      <p:sp>
        <p:nvSpPr>
          <p:cNvPr id="5734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fld id="{F7770975-3A05-C642-8DFF-437FE824A3F8}" type="slidenum">
              <a:rPr lang="en-US" sz="1200"/>
              <a:pPr/>
              <a:t>18</a:t>
            </a:fld>
            <a:endParaRPr lang="en-US" sz="1200"/>
          </a:p>
        </p:txBody>
      </p:sp>
      <p:sp>
        <p:nvSpPr>
          <p:cNvPr id="5734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l-GR" sz="3000">
                <a:latin typeface="Verdana" charset="0"/>
                <a:ea typeface="ＭＳ Ｐゴシック" charset="0"/>
                <a:cs typeface="ＭＳ Ｐゴシック" charset="0"/>
              </a:rPr>
              <a:t>Πώς λειτουργούν οι ανιχνευτές τροχιών</a:t>
            </a:r>
            <a:r>
              <a:rPr lang="en-US" sz="3000">
                <a:latin typeface="Verdana" charset="0"/>
                <a:ea typeface="ＭＳ Ｐゴシック" charset="0"/>
                <a:cs typeface="ＭＳ Ｐゴシック" charset="0"/>
              </a:rPr>
              <a:t>?</a:t>
            </a:r>
          </a:p>
        </p:txBody>
      </p:sp>
      <p:sp>
        <p:nvSpPr>
          <p:cNvPr id="5734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l-GR">
                <a:latin typeface="Verdana" charset="0"/>
                <a:ea typeface="ＭＳ Ｐゴシック" charset="0"/>
                <a:cs typeface="ＭＳ Ｐゴシック" charset="0"/>
              </a:rPr>
              <a:t>Δύο βασικές αρχές</a:t>
            </a:r>
            <a:endParaRPr lang="en-US">
              <a:latin typeface="Verdana" charset="0"/>
              <a:ea typeface="ＭＳ Ｐゴシック" charset="0"/>
              <a:cs typeface="ＭＳ Ｐゴシック" charset="0"/>
            </a:endParaRPr>
          </a:p>
          <a:p>
            <a:pPr lvl="1" eaLnBrk="1" hangingPunct="1"/>
            <a:r>
              <a:rPr lang="el-GR">
                <a:latin typeface="Verdana" charset="0"/>
                <a:ea typeface="ＭＳ Ｐゴシック" charset="0"/>
              </a:rPr>
              <a:t>Ανιχνευτές Ιοντισμού</a:t>
            </a:r>
            <a:endParaRPr lang="en-US">
              <a:latin typeface="Verdana" charset="0"/>
              <a:ea typeface="ＭＳ Ｐゴシック" charset="0"/>
            </a:endParaRPr>
          </a:p>
          <a:p>
            <a:pPr lvl="2" eaLnBrk="1" hangingPunct="1"/>
            <a:r>
              <a:rPr lang="en-US">
                <a:latin typeface="Verdana" charset="0"/>
                <a:ea typeface="ＭＳ Ｐゴシック" charset="0"/>
              </a:rPr>
              <a:t>Geiger-Müller counter</a:t>
            </a:r>
          </a:p>
          <a:p>
            <a:pPr lvl="2" eaLnBrk="1" hangingPunct="1"/>
            <a:r>
              <a:rPr lang="en-US">
                <a:latin typeface="Verdana" charset="0"/>
                <a:ea typeface="ＭＳ Ｐゴシック" charset="0"/>
              </a:rPr>
              <a:t>MWPC</a:t>
            </a:r>
          </a:p>
          <a:p>
            <a:pPr lvl="2" eaLnBrk="1" hangingPunct="1"/>
            <a:r>
              <a:rPr lang="en-US">
                <a:latin typeface="Verdana" charset="0"/>
                <a:ea typeface="ＭＳ Ｐゴシック" charset="0"/>
              </a:rPr>
              <a:t>TPC</a:t>
            </a:r>
          </a:p>
          <a:p>
            <a:pPr lvl="2" eaLnBrk="1" hangingPunct="1"/>
            <a:r>
              <a:rPr lang="en-US">
                <a:latin typeface="Verdana" charset="0"/>
                <a:ea typeface="ＭＳ Ｐゴシック" charset="0"/>
              </a:rPr>
              <a:t>silicon detectors</a:t>
            </a:r>
          </a:p>
          <a:p>
            <a:pPr lvl="1" eaLnBrk="1" hangingPunct="1"/>
            <a:endParaRPr lang="en-US">
              <a:latin typeface="Verdana" charset="0"/>
              <a:ea typeface="ＭＳ Ｐゴシック" charset="0"/>
            </a:endParaRPr>
          </a:p>
          <a:p>
            <a:pPr lvl="1" eaLnBrk="1" hangingPunct="1"/>
            <a:r>
              <a:rPr lang="el-GR">
                <a:latin typeface="Verdana" charset="0"/>
                <a:ea typeface="ＭＳ Ｐゴシック" charset="0"/>
              </a:rPr>
              <a:t>Ανιχνευτές Σπινθηρισμού</a:t>
            </a:r>
            <a:endParaRPr lang="en-US">
              <a:latin typeface="Verdana" charset="0"/>
              <a:ea typeface="ＭＳ Ｐゴシック" charset="0"/>
            </a:endParaRPr>
          </a:p>
        </p:txBody>
      </p:sp>
      <p:sp>
        <p:nvSpPr>
          <p:cNvPr id="20484" name="AutoShape 4"/>
          <p:cNvSpPr>
            <a:spLocks noChangeArrowheads="1"/>
          </p:cNvSpPr>
          <p:nvPr/>
        </p:nvSpPr>
        <p:spPr bwMode="auto">
          <a:xfrm>
            <a:off x="5105400" y="2057400"/>
            <a:ext cx="4038600" cy="609600"/>
          </a:xfrm>
          <a:prstGeom prst="wedgeRectCallout">
            <a:avLst>
              <a:gd name="adj1" fmla="val -111005"/>
              <a:gd name="adj2" fmla="val 71616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l-GR" sz="1600" b="1">
                <a:latin typeface="Arial" charset="0"/>
              </a:rPr>
              <a:t>Πολυ-Σύρματος Αναλογικός Θάλαμος</a:t>
            </a:r>
          </a:p>
          <a:p>
            <a:pPr algn="ctr"/>
            <a:r>
              <a:rPr lang="en-US" b="1">
                <a:latin typeface="Arial" charset="0"/>
              </a:rPr>
              <a:t>Multi-Wire Proportional Chamber</a:t>
            </a:r>
          </a:p>
        </p:txBody>
      </p:sp>
      <p:sp>
        <p:nvSpPr>
          <p:cNvPr id="20485" name="AutoShape 5"/>
          <p:cNvSpPr>
            <a:spLocks noChangeArrowheads="1"/>
          </p:cNvSpPr>
          <p:nvPr/>
        </p:nvSpPr>
        <p:spPr bwMode="auto">
          <a:xfrm>
            <a:off x="5257800" y="2971800"/>
            <a:ext cx="3886200" cy="609600"/>
          </a:xfrm>
          <a:prstGeom prst="wedgeRectCallout">
            <a:avLst>
              <a:gd name="adj1" fmla="val -127657"/>
              <a:gd name="adj2" fmla="val -1015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l-GR" b="1">
                <a:latin typeface="Arial" charset="0"/>
              </a:rPr>
              <a:t>Θάλαμος Προβολικού Χρόνου</a:t>
            </a:r>
          </a:p>
          <a:p>
            <a:pPr algn="ctr"/>
            <a:r>
              <a:rPr lang="en-US" b="1">
                <a:latin typeface="Arial" charset="0"/>
              </a:rPr>
              <a:t>Time Projection Chamber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04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" dur="500"/>
                                        <p:tgtEl>
                                          <p:spTgt spid="204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4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500"/>
                                        <p:tgtEl>
                                          <p:spTgt spid="204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0" dur="500"/>
                                        <p:tgtEl>
                                          <p:spTgt spid="204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4" grpId="0" animBg="1"/>
      <p:bldP spid="20484" grpId="1" animBg="1"/>
      <p:bldP spid="20485" grpId="0" animBg="1"/>
      <p:bldP spid="20485" grpId="1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r>
              <a:rPr lang="el-GR" sz="1200" smtClean="0"/>
              <a:t>Ανιχνευτές Σωματιδίων, Αύγουστος 2018</a:t>
            </a:r>
            <a:endParaRPr lang="en-US" sz="1200"/>
          </a:p>
        </p:txBody>
      </p:sp>
      <p:sp>
        <p:nvSpPr>
          <p:cNvPr id="59395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fld id="{5CD85840-A5A9-0545-B774-B9903DF24762}" type="slidenum">
              <a:rPr lang="en-US" sz="1200"/>
              <a:pPr/>
              <a:t>19</a:t>
            </a:fld>
            <a:endParaRPr lang="en-US" sz="1200"/>
          </a:p>
        </p:txBody>
      </p:sp>
      <p:grpSp>
        <p:nvGrpSpPr>
          <p:cNvPr id="2" name="Group 59"/>
          <p:cNvGrpSpPr>
            <a:grpSpLocks/>
          </p:cNvGrpSpPr>
          <p:nvPr/>
        </p:nvGrpSpPr>
        <p:grpSpPr bwMode="auto">
          <a:xfrm>
            <a:off x="5557838" y="2560638"/>
            <a:ext cx="3125787" cy="2209800"/>
            <a:chOff x="3312" y="816"/>
            <a:chExt cx="1969" cy="1392"/>
          </a:xfrm>
        </p:grpSpPr>
        <p:sp>
          <p:nvSpPr>
            <p:cNvPr id="59448" name="Oval 29"/>
            <p:cNvSpPr>
              <a:spLocks noChangeArrowheads="1"/>
            </p:cNvSpPr>
            <p:nvPr/>
          </p:nvSpPr>
          <p:spPr bwMode="auto">
            <a:xfrm>
              <a:off x="3312" y="960"/>
              <a:ext cx="1248" cy="1248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US" sz="2400" b="1">
                <a:latin typeface="Times New Roman" charset="0"/>
              </a:endParaRPr>
            </a:p>
          </p:txBody>
        </p:sp>
        <p:sp>
          <p:nvSpPr>
            <p:cNvPr id="59449" name="Oval 30"/>
            <p:cNvSpPr>
              <a:spLocks noChangeArrowheads="1"/>
            </p:cNvSpPr>
            <p:nvPr/>
          </p:nvSpPr>
          <p:spPr bwMode="auto">
            <a:xfrm>
              <a:off x="3936" y="1536"/>
              <a:ext cx="48" cy="48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9450" name="Text Box 43"/>
            <p:cNvSpPr txBox="1">
              <a:spLocks noChangeArrowheads="1"/>
            </p:cNvSpPr>
            <p:nvPr/>
          </p:nvSpPr>
          <p:spPr bwMode="auto">
            <a:xfrm>
              <a:off x="4694" y="1461"/>
              <a:ext cx="587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9pPr>
            </a:lstStyle>
            <a:p>
              <a:r>
                <a:rPr lang="en-US" b="1">
                  <a:latin typeface="Tahoma" charset="0"/>
                </a:rPr>
                <a:t>t = 0</a:t>
              </a:r>
            </a:p>
          </p:txBody>
        </p:sp>
        <p:sp>
          <p:nvSpPr>
            <p:cNvPr id="59451" name="Oval 32"/>
            <p:cNvSpPr>
              <a:spLocks noChangeArrowheads="1"/>
            </p:cNvSpPr>
            <p:nvPr/>
          </p:nvSpPr>
          <p:spPr bwMode="auto">
            <a:xfrm>
              <a:off x="3456" y="816"/>
              <a:ext cx="48" cy="48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5939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l-GR">
                <a:latin typeface="Verdana" charset="0"/>
                <a:ea typeface="ＭＳ Ｐゴシック" charset="0"/>
                <a:cs typeface="ＭＳ Ｐゴシック" charset="0"/>
              </a:rPr>
              <a:t>Μετρητές Ιοντισμού</a:t>
            </a:r>
            <a:endParaRPr lang="en-US">
              <a:latin typeface="Verdana" charset="0"/>
              <a:ea typeface="ＭＳ Ｐゴシック" charset="0"/>
              <a:cs typeface="ＭＳ Ｐゴシック" charset="0"/>
            </a:endParaRPr>
          </a:p>
        </p:txBody>
      </p:sp>
      <p:grpSp>
        <p:nvGrpSpPr>
          <p:cNvPr id="59398" name="Group 4"/>
          <p:cNvGrpSpPr>
            <a:grpSpLocks/>
          </p:cNvGrpSpPr>
          <p:nvPr/>
        </p:nvGrpSpPr>
        <p:grpSpPr bwMode="auto">
          <a:xfrm>
            <a:off x="228600" y="2635250"/>
            <a:ext cx="4551364" cy="2622550"/>
            <a:chOff x="144" y="720"/>
            <a:chExt cx="2867" cy="1652"/>
          </a:xfrm>
        </p:grpSpPr>
        <p:sp>
          <p:nvSpPr>
            <p:cNvPr id="59425" name="Oval 5"/>
            <p:cNvSpPr>
              <a:spLocks noChangeArrowheads="1"/>
            </p:cNvSpPr>
            <p:nvPr/>
          </p:nvSpPr>
          <p:spPr bwMode="auto">
            <a:xfrm>
              <a:off x="624" y="1152"/>
              <a:ext cx="288" cy="72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9426" name="Oval 6"/>
            <p:cNvSpPr>
              <a:spLocks noChangeArrowheads="1"/>
            </p:cNvSpPr>
            <p:nvPr/>
          </p:nvSpPr>
          <p:spPr bwMode="auto">
            <a:xfrm>
              <a:off x="2112" y="864"/>
              <a:ext cx="288" cy="72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prstDash val="dash"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9427" name="Line 7"/>
            <p:cNvSpPr>
              <a:spLocks noChangeShapeType="1"/>
            </p:cNvSpPr>
            <p:nvPr/>
          </p:nvSpPr>
          <p:spPr bwMode="auto">
            <a:xfrm flipV="1">
              <a:off x="768" y="864"/>
              <a:ext cx="1488" cy="2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9428" name="Line 8"/>
            <p:cNvSpPr>
              <a:spLocks noChangeShapeType="1"/>
            </p:cNvSpPr>
            <p:nvPr/>
          </p:nvSpPr>
          <p:spPr bwMode="auto">
            <a:xfrm flipV="1">
              <a:off x="768" y="1584"/>
              <a:ext cx="1488" cy="2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9429" name="Line 9"/>
            <p:cNvSpPr>
              <a:spLocks noChangeShapeType="1"/>
            </p:cNvSpPr>
            <p:nvPr/>
          </p:nvSpPr>
          <p:spPr bwMode="auto">
            <a:xfrm flipV="1">
              <a:off x="144" y="1152"/>
              <a:ext cx="2352" cy="48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9430" name="Arc 10"/>
            <p:cNvSpPr>
              <a:spLocks/>
            </p:cNvSpPr>
            <p:nvPr/>
          </p:nvSpPr>
          <p:spPr bwMode="auto">
            <a:xfrm>
              <a:off x="2256" y="866"/>
              <a:ext cx="144" cy="718"/>
            </a:xfrm>
            <a:custGeom>
              <a:avLst/>
              <a:gdLst>
                <a:gd name="T0" fmla="*/ 0 w 21763"/>
                <a:gd name="T1" fmla="*/ 0 h 43200"/>
                <a:gd name="T2" fmla="*/ 0 w 21763"/>
                <a:gd name="T3" fmla="*/ 0 h 43200"/>
                <a:gd name="T4" fmla="*/ 0 w 21763"/>
                <a:gd name="T5" fmla="*/ 0 h 43200"/>
                <a:gd name="T6" fmla="*/ 0 60000 65536"/>
                <a:gd name="T7" fmla="*/ 0 60000 65536"/>
                <a:gd name="T8" fmla="*/ 0 60000 65536"/>
                <a:gd name="T9" fmla="*/ 0 w 21763"/>
                <a:gd name="T10" fmla="*/ 0 h 43200"/>
                <a:gd name="T11" fmla="*/ 21763 w 21763"/>
                <a:gd name="T12" fmla="*/ 43200 h 432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763" h="43200" fill="none" extrusionOk="0">
                  <a:moveTo>
                    <a:pt x="163" y="-1"/>
                  </a:moveTo>
                  <a:cubicBezTo>
                    <a:pt x="12092" y="0"/>
                    <a:pt x="21763" y="9670"/>
                    <a:pt x="21763" y="21600"/>
                  </a:cubicBezTo>
                  <a:cubicBezTo>
                    <a:pt x="21763" y="33529"/>
                    <a:pt x="12092" y="43200"/>
                    <a:pt x="163" y="43200"/>
                  </a:cubicBezTo>
                  <a:cubicBezTo>
                    <a:pt x="108" y="43199"/>
                    <a:pt x="54" y="43199"/>
                    <a:pt x="-1" y="43199"/>
                  </a:cubicBezTo>
                </a:path>
                <a:path w="21763" h="43200" stroke="0" extrusionOk="0">
                  <a:moveTo>
                    <a:pt x="163" y="-1"/>
                  </a:moveTo>
                  <a:cubicBezTo>
                    <a:pt x="12092" y="0"/>
                    <a:pt x="21763" y="9670"/>
                    <a:pt x="21763" y="21600"/>
                  </a:cubicBezTo>
                  <a:cubicBezTo>
                    <a:pt x="21763" y="33529"/>
                    <a:pt x="12092" y="43200"/>
                    <a:pt x="163" y="43200"/>
                  </a:cubicBezTo>
                  <a:cubicBezTo>
                    <a:pt x="108" y="43199"/>
                    <a:pt x="54" y="43199"/>
                    <a:pt x="-1" y="43199"/>
                  </a:cubicBezTo>
                  <a:lnTo>
                    <a:pt x="163" y="21600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9431" name="Rectangle 11" descr="Wide upward diagonal"/>
            <p:cNvSpPr>
              <a:spLocks noChangeArrowheads="1"/>
            </p:cNvSpPr>
            <p:nvPr/>
          </p:nvSpPr>
          <p:spPr bwMode="auto">
            <a:xfrm>
              <a:off x="2016" y="1920"/>
              <a:ext cx="96" cy="96"/>
            </a:xfrm>
            <a:prstGeom prst="rect">
              <a:avLst/>
            </a:prstGeom>
            <a:pattFill prst="wdUpDiag">
              <a:fgClr>
                <a:schemeClr val="bg2"/>
              </a:fgClr>
              <a:bgClr>
                <a:srgbClr val="FFFFFF"/>
              </a:bgClr>
            </a:patt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9432" name="Line 12"/>
            <p:cNvSpPr>
              <a:spLocks noChangeShapeType="1"/>
            </p:cNvSpPr>
            <p:nvPr/>
          </p:nvSpPr>
          <p:spPr bwMode="auto">
            <a:xfrm>
              <a:off x="1968" y="1920"/>
              <a:ext cx="192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9433" name="Line 13"/>
            <p:cNvSpPr>
              <a:spLocks noChangeShapeType="1"/>
            </p:cNvSpPr>
            <p:nvPr/>
          </p:nvSpPr>
          <p:spPr bwMode="auto">
            <a:xfrm>
              <a:off x="2064" y="1632"/>
              <a:ext cx="0" cy="2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oval" w="med" len="med"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9434" name="Rectangle 14"/>
            <p:cNvSpPr>
              <a:spLocks noChangeArrowheads="1"/>
            </p:cNvSpPr>
            <p:nvPr/>
          </p:nvSpPr>
          <p:spPr bwMode="auto">
            <a:xfrm>
              <a:off x="384" y="1728"/>
              <a:ext cx="96" cy="288"/>
            </a:xfrm>
            <a:prstGeom prst="rect">
              <a:avLst/>
            </a:prstGeom>
            <a:solidFill>
              <a:schemeClr val="bg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9435" name="Line 15"/>
            <p:cNvSpPr>
              <a:spLocks noChangeShapeType="1"/>
            </p:cNvSpPr>
            <p:nvPr/>
          </p:nvSpPr>
          <p:spPr bwMode="auto">
            <a:xfrm flipV="1">
              <a:off x="432" y="1584"/>
              <a:ext cx="0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9436" name="Line 16"/>
            <p:cNvSpPr>
              <a:spLocks noChangeShapeType="1"/>
            </p:cNvSpPr>
            <p:nvPr/>
          </p:nvSpPr>
          <p:spPr bwMode="auto">
            <a:xfrm>
              <a:off x="432" y="2016"/>
              <a:ext cx="0" cy="1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9437" name="Text Box 17"/>
            <p:cNvSpPr txBox="1">
              <a:spLocks noChangeArrowheads="1"/>
            </p:cNvSpPr>
            <p:nvPr/>
          </p:nvSpPr>
          <p:spPr bwMode="auto">
            <a:xfrm>
              <a:off x="192" y="2160"/>
              <a:ext cx="443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9pPr>
            </a:lstStyle>
            <a:p>
              <a:r>
                <a:rPr lang="en-US" sz="1600" b="1">
                  <a:solidFill>
                    <a:srgbClr val="FF0066"/>
                  </a:solidFill>
                  <a:latin typeface="Tahoma" charset="0"/>
                </a:rPr>
                <a:t>+ HV</a:t>
              </a:r>
              <a:endParaRPr lang="en-US" b="1">
                <a:latin typeface="Times New Roman" charset="0"/>
              </a:endParaRPr>
            </a:p>
          </p:txBody>
        </p:sp>
        <p:sp>
          <p:nvSpPr>
            <p:cNvPr id="59438" name="Line 18"/>
            <p:cNvSpPr>
              <a:spLocks noChangeShapeType="1"/>
            </p:cNvSpPr>
            <p:nvPr/>
          </p:nvSpPr>
          <p:spPr bwMode="auto">
            <a:xfrm flipV="1">
              <a:off x="2544" y="1104"/>
              <a:ext cx="240" cy="4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9439" name="Text Box 19"/>
            <p:cNvSpPr txBox="1">
              <a:spLocks noChangeArrowheads="1"/>
            </p:cNvSpPr>
            <p:nvPr/>
          </p:nvSpPr>
          <p:spPr bwMode="auto">
            <a:xfrm>
              <a:off x="2534" y="1142"/>
              <a:ext cx="449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9pPr>
            </a:lstStyle>
            <a:p>
              <a:r>
                <a:rPr lang="en-US" sz="1600">
                  <a:solidFill>
                    <a:srgbClr val="FF0066"/>
                  </a:solidFill>
                  <a:latin typeface="Arial" charset="0"/>
                </a:rPr>
                <a:t>signal</a:t>
              </a:r>
              <a:endParaRPr lang="en-US" b="1">
                <a:latin typeface="Times New Roman" charset="0"/>
              </a:endParaRPr>
            </a:p>
          </p:txBody>
        </p:sp>
        <p:sp>
          <p:nvSpPr>
            <p:cNvPr id="59440" name="Text Box 20"/>
            <p:cNvSpPr txBox="1">
              <a:spLocks noChangeArrowheads="1"/>
            </p:cNvSpPr>
            <p:nvPr/>
          </p:nvSpPr>
          <p:spPr bwMode="auto">
            <a:xfrm>
              <a:off x="1248" y="720"/>
              <a:ext cx="626" cy="213"/>
            </a:xfrm>
            <a:prstGeom prst="rect">
              <a:avLst/>
            </a:prstGeom>
            <a:solidFill>
              <a:srgbClr val="FFFF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9pPr>
            </a:lstStyle>
            <a:p>
              <a:r>
                <a:rPr lang="el-GR" sz="1600">
                  <a:solidFill>
                    <a:srgbClr val="0000CC"/>
                  </a:solidFill>
                  <a:latin typeface="Arial" charset="0"/>
                </a:rPr>
                <a:t>Κάθοδος</a:t>
              </a:r>
              <a:endParaRPr lang="en-US" b="1">
                <a:latin typeface="Times New Roman" charset="0"/>
              </a:endParaRPr>
            </a:p>
          </p:txBody>
        </p:sp>
        <p:sp>
          <p:nvSpPr>
            <p:cNvPr id="59441" name="Line 21"/>
            <p:cNvSpPr>
              <a:spLocks noChangeShapeType="1"/>
            </p:cNvSpPr>
            <p:nvPr/>
          </p:nvSpPr>
          <p:spPr bwMode="auto">
            <a:xfrm>
              <a:off x="1536" y="912"/>
              <a:ext cx="48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9442" name="Text Box 22"/>
            <p:cNvSpPr txBox="1">
              <a:spLocks noChangeArrowheads="1"/>
            </p:cNvSpPr>
            <p:nvPr/>
          </p:nvSpPr>
          <p:spPr bwMode="auto">
            <a:xfrm rot="-579812">
              <a:off x="1052" y="1439"/>
              <a:ext cx="984" cy="213"/>
            </a:xfrm>
            <a:prstGeom prst="rect">
              <a:avLst/>
            </a:prstGeom>
            <a:solidFill>
              <a:srgbClr val="FFFF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9pPr>
            </a:lstStyle>
            <a:p>
              <a:r>
                <a:rPr lang="el-GR" sz="1600">
                  <a:solidFill>
                    <a:srgbClr val="FF0066"/>
                  </a:solidFill>
                  <a:latin typeface="Arial" charset="0"/>
                </a:rPr>
                <a:t>Ανοδικό Σύρμα</a:t>
              </a:r>
              <a:endParaRPr lang="en-US" b="1">
                <a:latin typeface="Times New Roman" charset="0"/>
              </a:endParaRPr>
            </a:p>
          </p:txBody>
        </p:sp>
        <p:sp>
          <p:nvSpPr>
            <p:cNvPr id="59443" name="Line 23"/>
            <p:cNvSpPr>
              <a:spLocks noChangeShapeType="1"/>
            </p:cNvSpPr>
            <p:nvPr/>
          </p:nvSpPr>
          <p:spPr bwMode="auto">
            <a:xfrm flipH="1" flipV="1">
              <a:off x="1488" y="1392"/>
              <a:ext cx="48" cy="4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528" name="Text Box 24"/>
            <p:cNvSpPr txBox="1">
              <a:spLocks noChangeArrowheads="1"/>
            </p:cNvSpPr>
            <p:nvPr/>
          </p:nvSpPr>
          <p:spPr bwMode="auto">
            <a:xfrm>
              <a:off x="685" y="2110"/>
              <a:ext cx="2326" cy="213"/>
            </a:xfrm>
            <a:prstGeom prst="rect">
              <a:avLst/>
            </a:prstGeom>
            <a:solidFill>
              <a:srgbClr val="FFFFCC"/>
            </a:solidFill>
            <a:ln w="9525">
              <a:noFill/>
              <a:miter lim="800000"/>
              <a:headEnd/>
              <a:tailEnd/>
            </a:ln>
            <a:effectLst>
              <a:outerShdw blurRad="63500" dist="107763" dir="2700000" algn="ctr" rotWithShape="0">
                <a:schemeClr val="bg2">
                  <a:alpha val="74998"/>
                </a:schemeClr>
              </a:outerShdw>
            </a:effec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9pPr>
            </a:lstStyle>
            <a:p>
              <a:r>
                <a:rPr lang="el-GR" sz="1600" dirty="0">
                  <a:solidFill>
                    <a:srgbClr val="FF0000"/>
                  </a:solidFill>
                  <a:latin typeface="Arial" charset="0"/>
                </a:rPr>
                <a:t>Σωλήνας </a:t>
              </a:r>
              <a:r>
                <a:rPr lang="el-GR" sz="1600" dirty="0" smtClean="0">
                  <a:solidFill>
                    <a:srgbClr val="FF0000"/>
                  </a:solidFill>
                  <a:latin typeface="Arial" charset="0"/>
                </a:rPr>
                <a:t>γεμάτος</a:t>
              </a:r>
              <a:r>
                <a:rPr lang="en-US" sz="1600" dirty="0" smtClean="0">
                  <a:solidFill>
                    <a:srgbClr val="FF0000"/>
                  </a:solidFill>
                  <a:latin typeface="Arial" charset="0"/>
                </a:rPr>
                <a:t> </a:t>
              </a:r>
              <a:r>
                <a:rPr lang="el-GR" sz="1600" dirty="0" smtClean="0">
                  <a:solidFill>
                    <a:srgbClr val="FF0000"/>
                  </a:solidFill>
                  <a:latin typeface="Arial" charset="0"/>
                </a:rPr>
                <a:t>μ’ ένα ευγενές </a:t>
              </a:r>
              <a:r>
                <a:rPr lang="el-GR" sz="1600" dirty="0">
                  <a:solidFill>
                    <a:srgbClr val="FF0000"/>
                  </a:solidFill>
                  <a:latin typeface="Arial" charset="0"/>
                </a:rPr>
                <a:t>αέριο</a:t>
              </a:r>
              <a:endParaRPr lang="en-US" b="1" dirty="0">
                <a:solidFill>
                  <a:srgbClr val="FF0000"/>
                </a:solidFill>
                <a:latin typeface="Times New Roman" charset="0"/>
              </a:endParaRPr>
            </a:p>
          </p:txBody>
        </p:sp>
        <p:sp>
          <p:nvSpPr>
            <p:cNvPr id="59445" name="Line 25"/>
            <p:cNvSpPr>
              <a:spLocks noChangeShapeType="1"/>
            </p:cNvSpPr>
            <p:nvPr/>
          </p:nvSpPr>
          <p:spPr bwMode="auto">
            <a:xfrm flipH="1" flipV="1">
              <a:off x="1056" y="1776"/>
              <a:ext cx="288" cy="3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9446" name="Freeform 26"/>
            <p:cNvSpPr>
              <a:spLocks/>
            </p:cNvSpPr>
            <p:nvPr/>
          </p:nvSpPr>
          <p:spPr bwMode="auto">
            <a:xfrm>
              <a:off x="528" y="816"/>
              <a:ext cx="2064" cy="1104"/>
            </a:xfrm>
            <a:custGeom>
              <a:avLst/>
              <a:gdLst>
                <a:gd name="T0" fmla="*/ 0 w 2064"/>
                <a:gd name="T1" fmla="*/ 0 h 1104"/>
                <a:gd name="T2" fmla="*/ 545 w 2064"/>
                <a:gd name="T3" fmla="*/ 92 h 1104"/>
                <a:gd name="T4" fmla="*/ 1104 w 2064"/>
                <a:gd name="T5" fmla="*/ 288 h 1104"/>
                <a:gd name="T6" fmla="*/ 1584 w 2064"/>
                <a:gd name="T7" fmla="*/ 624 h 1104"/>
                <a:gd name="T8" fmla="*/ 2064 w 2064"/>
                <a:gd name="T9" fmla="*/ 1104 h 110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064"/>
                <a:gd name="T16" fmla="*/ 0 h 1104"/>
                <a:gd name="T17" fmla="*/ 2064 w 2064"/>
                <a:gd name="T18" fmla="*/ 1104 h 110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064" h="1104">
                  <a:moveTo>
                    <a:pt x="0" y="0"/>
                  </a:moveTo>
                  <a:cubicBezTo>
                    <a:pt x="91" y="15"/>
                    <a:pt x="361" y="44"/>
                    <a:pt x="545" y="92"/>
                  </a:cubicBezTo>
                  <a:cubicBezTo>
                    <a:pt x="729" y="140"/>
                    <a:pt x="931" y="199"/>
                    <a:pt x="1104" y="288"/>
                  </a:cubicBezTo>
                  <a:cubicBezTo>
                    <a:pt x="1277" y="377"/>
                    <a:pt x="1424" y="488"/>
                    <a:pt x="1584" y="624"/>
                  </a:cubicBezTo>
                  <a:cubicBezTo>
                    <a:pt x="1744" y="760"/>
                    <a:pt x="1904" y="932"/>
                    <a:pt x="2064" y="1104"/>
                  </a:cubicBezTo>
                </a:path>
              </a:pathLst>
            </a:custGeom>
            <a:noFill/>
            <a:ln w="28575">
              <a:solidFill>
                <a:schemeClr val="accent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9447" name="Oval 27"/>
            <p:cNvSpPr>
              <a:spLocks noChangeArrowheads="1"/>
            </p:cNvSpPr>
            <p:nvPr/>
          </p:nvSpPr>
          <p:spPr bwMode="auto">
            <a:xfrm>
              <a:off x="384" y="768"/>
              <a:ext cx="96" cy="96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4" name="Group 60"/>
          <p:cNvGrpSpPr>
            <a:grpSpLocks/>
          </p:cNvGrpSpPr>
          <p:nvPr/>
        </p:nvGrpSpPr>
        <p:grpSpPr bwMode="auto">
          <a:xfrm>
            <a:off x="5862638" y="2636838"/>
            <a:ext cx="1774825" cy="2316162"/>
            <a:chOff x="3504" y="864"/>
            <a:chExt cx="1118" cy="1459"/>
          </a:xfrm>
        </p:grpSpPr>
        <p:sp>
          <p:nvSpPr>
            <p:cNvPr id="59414" name="Text Box 33"/>
            <p:cNvSpPr txBox="1">
              <a:spLocks noChangeArrowheads="1"/>
            </p:cNvSpPr>
            <p:nvPr/>
          </p:nvSpPr>
          <p:spPr bwMode="auto">
            <a:xfrm>
              <a:off x="3792" y="960"/>
              <a:ext cx="180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9pPr>
            </a:lstStyle>
            <a:p>
              <a:r>
                <a:rPr lang="en-US" b="1">
                  <a:solidFill>
                    <a:srgbClr val="0000CC"/>
                  </a:solidFill>
                  <a:latin typeface="Times New Roman" charset="0"/>
                </a:rPr>
                <a:t>-</a:t>
              </a:r>
              <a:endParaRPr lang="en-US" b="1">
                <a:latin typeface="Times New Roman" charset="0"/>
              </a:endParaRPr>
            </a:p>
          </p:txBody>
        </p:sp>
        <p:sp>
          <p:nvSpPr>
            <p:cNvPr id="59415" name="Text Box 34"/>
            <p:cNvSpPr txBox="1">
              <a:spLocks noChangeArrowheads="1"/>
            </p:cNvSpPr>
            <p:nvPr/>
          </p:nvSpPr>
          <p:spPr bwMode="auto">
            <a:xfrm>
              <a:off x="4032" y="1152"/>
              <a:ext cx="180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9pPr>
            </a:lstStyle>
            <a:p>
              <a:r>
                <a:rPr lang="en-US" b="1">
                  <a:solidFill>
                    <a:srgbClr val="0000CC"/>
                  </a:solidFill>
                  <a:latin typeface="Times New Roman" charset="0"/>
                </a:rPr>
                <a:t>-</a:t>
              </a:r>
              <a:endParaRPr lang="en-US" b="1">
                <a:latin typeface="Times New Roman" charset="0"/>
              </a:endParaRPr>
            </a:p>
          </p:txBody>
        </p:sp>
        <p:sp>
          <p:nvSpPr>
            <p:cNvPr id="59416" name="Text Box 35"/>
            <p:cNvSpPr txBox="1">
              <a:spLocks noChangeArrowheads="1"/>
            </p:cNvSpPr>
            <p:nvPr/>
          </p:nvSpPr>
          <p:spPr bwMode="auto">
            <a:xfrm>
              <a:off x="3936" y="1056"/>
              <a:ext cx="180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9pPr>
            </a:lstStyle>
            <a:p>
              <a:r>
                <a:rPr lang="en-US" b="1">
                  <a:solidFill>
                    <a:srgbClr val="0000CC"/>
                  </a:solidFill>
                  <a:latin typeface="Times New Roman" charset="0"/>
                </a:rPr>
                <a:t>-</a:t>
              </a:r>
              <a:endParaRPr lang="en-US" b="1">
                <a:latin typeface="Times New Roman" charset="0"/>
              </a:endParaRPr>
            </a:p>
          </p:txBody>
        </p:sp>
        <p:sp>
          <p:nvSpPr>
            <p:cNvPr id="59417" name="Text Box 36"/>
            <p:cNvSpPr txBox="1">
              <a:spLocks noChangeArrowheads="1"/>
            </p:cNvSpPr>
            <p:nvPr/>
          </p:nvSpPr>
          <p:spPr bwMode="auto">
            <a:xfrm>
              <a:off x="4224" y="1440"/>
              <a:ext cx="180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9pPr>
            </a:lstStyle>
            <a:p>
              <a:r>
                <a:rPr lang="en-US" b="1">
                  <a:solidFill>
                    <a:srgbClr val="0000CC"/>
                  </a:solidFill>
                  <a:latin typeface="Times New Roman" charset="0"/>
                </a:rPr>
                <a:t>-</a:t>
              </a:r>
              <a:endParaRPr lang="en-US" b="1">
                <a:latin typeface="Times New Roman" charset="0"/>
              </a:endParaRPr>
            </a:p>
          </p:txBody>
        </p:sp>
        <p:sp>
          <p:nvSpPr>
            <p:cNvPr id="59418" name="Text Box 37"/>
            <p:cNvSpPr txBox="1">
              <a:spLocks noChangeArrowheads="1"/>
            </p:cNvSpPr>
            <p:nvPr/>
          </p:nvSpPr>
          <p:spPr bwMode="auto">
            <a:xfrm>
              <a:off x="4128" y="1296"/>
              <a:ext cx="180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9pPr>
            </a:lstStyle>
            <a:p>
              <a:r>
                <a:rPr lang="en-US" b="1">
                  <a:solidFill>
                    <a:srgbClr val="0000CC"/>
                  </a:solidFill>
                  <a:latin typeface="Times New Roman" charset="0"/>
                </a:rPr>
                <a:t>-</a:t>
              </a:r>
              <a:endParaRPr lang="en-US" b="1">
                <a:latin typeface="Times New Roman" charset="0"/>
              </a:endParaRPr>
            </a:p>
          </p:txBody>
        </p:sp>
        <p:sp>
          <p:nvSpPr>
            <p:cNvPr id="59419" name="Text Box 38"/>
            <p:cNvSpPr txBox="1">
              <a:spLocks noChangeArrowheads="1"/>
            </p:cNvSpPr>
            <p:nvPr/>
          </p:nvSpPr>
          <p:spPr bwMode="auto">
            <a:xfrm>
              <a:off x="3984" y="960"/>
              <a:ext cx="225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9pPr>
            </a:lstStyle>
            <a:p>
              <a:r>
                <a:rPr lang="en-US" b="1">
                  <a:solidFill>
                    <a:srgbClr val="FF0066"/>
                  </a:solidFill>
                  <a:latin typeface="Times New Roman" charset="0"/>
                </a:rPr>
                <a:t>+</a:t>
              </a:r>
              <a:endParaRPr lang="en-US" b="1">
                <a:latin typeface="Times New Roman" charset="0"/>
              </a:endParaRPr>
            </a:p>
          </p:txBody>
        </p:sp>
        <p:sp>
          <p:nvSpPr>
            <p:cNvPr id="59420" name="Text Box 39"/>
            <p:cNvSpPr txBox="1">
              <a:spLocks noChangeArrowheads="1"/>
            </p:cNvSpPr>
            <p:nvPr/>
          </p:nvSpPr>
          <p:spPr bwMode="auto">
            <a:xfrm>
              <a:off x="4176" y="1152"/>
              <a:ext cx="225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9pPr>
            </a:lstStyle>
            <a:p>
              <a:r>
                <a:rPr lang="en-US" b="1">
                  <a:solidFill>
                    <a:srgbClr val="FF0066"/>
                  </a:solidFill>
                  <a:latin typeface="Times New Roman" charset="0"/>
                </a:rPr>
                <a:t>+</a:t>
              </a:r>
              <a:endParaRPr lang="en-US" b="1">
                <a:latin typeface="Times New Roman" charset="0"/>
              </a:endParaRPr>
            </a:p>
          </p:txBody>
        </p:sp>
        <p:sp>
          <p:nvSpPr>
            <p:cNvPr id="59421" name="Text Box 40"/>
            <p:cNvSpPr txBox="1">
              <a:spLocks noChangeArrowheads="1"/>
            </p:cNvSpPr>
            <p:nvPr/>
          </p:nvSpPr>
          <p:spPr bwMode="auto">
            <a:xfrm>
              <a:off x="4080" y="1056"/>
              <a:ext cx="225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9pPr>
            </a:lstStyle>
            <a:p>
              <a:r>
                <a:rPr lang="en-US" b="1">
                  <a:solidFill>
                    <a:srgbClr val="FF0066"/>
                  </a:solidFill>
                  <a:latin typeface="Times New Roman" charset="0"/>
                </a:rPr>
                <a:t>+</a:t>
              </a:r>
              <a:endParaRPr lang="en-US" b="1">
                <a:latin typeface="Times New Roman" charset="0"/>
              </a:endParaRPr>
            </a:p>
          </p:txBody>
        </p:sp>
        <p:sp>
          <p:nvSpPr>
            <p:cNvPr id="59422" name="Text Box 41"/>
            <p:cNvSpPr txBox="1">
              <a:spLocks noChangeArrowheads="1"/>
            </p:cNvSpPr>
            <p:nvPr/>
          </p:nvSpPr>
          <p:spPr bwMode="auto">
            <a:xfrm>
              <a:off x="4272" y="1296"/>
              <a:ext cx="225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9pPr>
            </a:lstStyle>
            <a:p>
              <a:r>
                <a:rPr lang="en-US" b="1">
                  <a:solidFill>
                    <a:srgbClr val="FF0066"/>
                  </a:solidFill>
                  <a:latin typeface="Times New Roman" charset="0"/>
                </a:rPr>
                <a:t>+</a:t>
              </a:r>
              <a:endParaRPr lang="en-US" b="1">
                <a:latin typeface="Times New Roman" charset="0"/>
              </a:endParaRPr>
            </a:p>
          </p:txBody>
        </p:sp>
        <p:sp>
          <p:nvSpPr>
            <p:cNvPr id="59423" name="Text Box 42"/>
            <p:cNvSpPr txBox="1">
              <a:spLocks noChangeArrowheads="1"/>
            </p:cNvSpPr>
            <p:nvPr/>
          </p:nvSpPr>
          <p:spPr bwMode="auto">
            <a:xfrm>
              <a:off x="4368" y="1440"/>
              <a:ext cx="225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9pPr>
            </a:lstStyle>
            <a:p>
              <a:r>
                <a:rPr lang="en-US" b="1">
                  <a:solidFill>
                    <a:srgbClr val="FF0066"/>
                  </a:solidFill>
                  <a:latin typeface="Times New Roman" charset="0"/>
                </a:rPr>
                <a:t>+</a:t>
              </a:r>
              <a:endParaRPr lang="en-US" b="1">
                <a:latin typeface="Times New Roman" charset="0"/>
              </a:endParaRPr>
            </a:p>
          </p:txBody>
        </p:sp>
        <p:sp>
          <p:nvSpPr>
            <p:cNvPr id="59424" name="Freeform 31"/>
            <p:cNvSpPr>
              <a:spLocks/>
            </p:cNvSpPr>
            <p:nvPr/>
          </p:nvSpPr>
          <p:spPr bwMode="auto">
            <a:xfrm>
              <a:off x="3504" y="864"/>
              <a:ext cx="1118" cy="1459"/>
            </a:xfrm>
            <a:custGeom>
              <a:avLst/>
              <a:gdLst>
                <a:gd name="T0" fmla="*/ 0 w 1118"/>
                <a:gd name="T1" fmla="*/ 0 h 1459"/>
                <a:gd name="T2" fmla="*/ 523 w 1118"/>
                <a:gd name="T3" fmla="*/ 281 h 1459"/>
                <a:gd name="T4" fmla="*/ 886 w 1118"/>
                <a:gd name="T5" fmla="*/ 755 h 1459"/>
                <a:gd name="T6" fmla="*/ 1118 w 1118"/>
                <a:gd name="T7" fmla="*/ 1459 h 145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118"/>
                <a:gd name="T13" fmla="*/ 0 h 1459"/>
                <a:gd name="T14" fmla="*/ 1118 w 1118"/>
                <a:gd name="T15" fmla="*/ 1459 h 145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118" h="1459">
                  <a:moveTo>
                    <a:pt x="0" y="0"/>
                  </a:moveTo>
                  <a:cubicBezTo>
                    <a:pt x="87" y="47"/>
                    <a:pt x="375" y="155"/>
                    <a:pt x="523" y="281"/>
                  </a:cubicBezTo>
                  <a:cubicBezTo>
                    <a:pt x="671" y="407"/>
                    <a:pt x="787" y="559"/>
                    <a:pt x="886" y="755"/>
                  </a:cubicBezTo>
                  <a:cubicBezTo>
                    <a:pt x="985" y="951"/>
                    <a:pt x="1070" y="1312"/>
                    <a:pt x="1118" y="1459"/>
                  </a:cubicBezTo>
                </a:path>
              </a:pathLst>
            </a:custGeom>
            <a:noFill/>
            <a:ln w="28575">
              <a:solidFill>
                <a:schemeClr val="accent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5" name="Group 44"/>
          <p:cNvGrpSpPr>
            <a:grpSpLocks/>
          </p:cNvGrpSpPr>
          <p:nvPr/>
        </p:nvGrpSpPr>
        <p:grpSpPr bwMode="auto">
          <a:xfrm>
            <a:off x="5557838" y="2713038"/>
            <a:ext cx="3128962" cy="2057400"/>
            <a:chOff x="3744" y="2064"/>
            <a:chExt cx="1971" cy="1296"/>
          </a:xfrm>
        </p:grpSpPr>
        <p:sp>
          <p:nvSpPr>
            <p:cNvPr id="59401" name="Oval 45"/>
            <p:cNvSpPr>
              <a:spLocks noChangeArrowheads="1"/>
            </p:cNvSpPr>
            <p:nvPr/>
          </p:nvSpPr>
          <p:spPr bwMode="auto">
            <a:xfrm>
              <a:off x="3744" y="2112"/>
              <a:ext cx="1248" cy="1248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9402" name="Oval 46"/>
            <p:cNvSpPr>
              <a:spLocks noChangeArrowheads="1"/>
            </p:cNvSpPr>
            <p:nvPr/>
          </p:nvSpPr>
          <p:spPr bwMode="auto">
            <a:xfrm>
              <a:off x="4368" y="2736"/>
              <a:ext cx="48" cy="48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9403" name="Text Box 47"/>
            <p:cNvSpPr txBox="1">
              <a:spLocks noChangeArrowheads="1"/>
            </p:cNvSpPr>
            <p:nvPr/>
          </p:nvSpPr>
          <p:spPr bwMode="auto">
            <a:xfrm>
              <a:off x="4128" y="2544"/>
              <a:ext cx="180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9pPr>
            </a:lstStyle>
            <a:p>
              <a:r>
                <a:rPr lang="en-US" b="1">
                  <a:solidFill>
                    <a:srgbClr val="0000CC"/>
                  </a:solidFill>
                  <a:latin typeface="Times New Roman" charset="0"/>
                </a:rPr>
                <a:t>-</a:t>
              </a:r>
              <a:endParaRPr lang="en-US" b="1">
                <a:latin typeface="Times New Roman" charset="0"/>
              </a:endParaRPr>
            </a:p>
          </p:txBody>
        </p:sp>
        <p:sp>
          <p:nvSpPr>
            <p:cNvPr id="59404" name="Text Box 48"/>
            <p:cNvSpPr txBox="1">
              <a:spLocks noChangeArrowheads="1"/>
            </p:cNvSpPr>
            <p:nvPr/>
          </p:nvSpPr>
          <p:spPr bwMode="auto">
            <a:xfrm>
              <a:off x="4224" y="2448"/>
              <a:ext cx="180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9pPr>
            </a:lstStyle>
            <a:p>
              <a:r>
                <a:rPr lang="en-US" b="1">
                  <a:solidFill>
                    <a:srgbClr val="0000CC"/>
                  </a:solidFill>
                  <a:latin typeface="Times New Roman" charset="0"/>
                </a:rPr>
                <a:t>-</a:t>
              </a:r>
              <a:endParaRPr lang="en-US" b="1">
                <a:latin typeface="Times New Roman" charset="0"/>
              </a:endParaRPr>
            </a:p>
          </p:txBody>
        </p:sp>
        <p:sp>
          <p:nvSpPr>
            <p:cNvPr id="59405" name="Text Box 49"/>
            <p:cNvSpPr txBox="1">
              <a:spLocks noChangeArrowheads="1"/>
            </p:cNvSpPr>
            <p:nvPr/>
          </p:nvSpPr>
          <p:spPr bwMode="auto">
            <a:xfrm>
              <a:off x="4416" y="2688"/>
              <a:ext cx="180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9pPr>
            </a:lstStyle>
            <a:p>
              <a:r>
                <a:rPr lang="en-US" b="1">
                  <a:solidFill>
                    <a:srgbClr val="0000CC"/>
                  </a:solidFill>
                  <a:latin typeface="Times New Roman" charset="0"/>
                </a:rPr>
                <a:t>-</a:t>
              </a:r>
              <a:endParaRPr lang="en-US" b="1">
                <a:latin typeface="Times New Roman" charset="0"/>
              </a:endParaRPr>
            </a:p>
          </p:txBody>
        </p:sp>
        <p:sp>
          <p:nvSpPr>
            <p:cNvPr id="59406" name="Text Box 50"/>
            <p:cNvSpPr txBox="1">
              <a:spLocks noChangeArrowheads="1"/>
            </p:cNvSpPr>
            <p:nvPr/>
          </p:nvSpPr>
          <p:spPr bwMode="auto">
            <a:xfrm>
              <a:off x="4464" y="2592"/>
              <a:ext cx="180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9pPr>
            </a:lstStyle>
            <a:p>
              <a:r>
                <a:rPr lang="en-US" b="1">
                  <a:solidFill>
                    <a:srgbClr val="0000CC"/>
                  </a:solidFill>
                  <a:latin typeface="Times New Roman" charset="0"/>
                </a:rPr>
                <a:t>-</a:t>
              </a:r>
              <a:endParaRPr lang="en-US" b="1">
                <a:latin typeface="Times New Roman" charset="0"/>
              </a:endParaRPr>
            </a:p>
          </p:txBody>
        </p:sp>
        <p:sp>
          <p:nvSpPr>
            <p:cNvPr id="59407" name="Text Box 51"/>
            <p:cNvSpPr txBox="1">
              <a:spLocks noChangeArrowheads="1"/>
            </p:cNvSpPr>
            <p:nvPr/>
          </p:nvSpPr>
          <p:spPr bwMode="auto">
            <a:xfrm>
              <a:off x="4368" y="2496"/>
              <a:ext cx="180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9pPr>
            </a:lstStyle>
            <a:p>
              <a:r>
                <a:rPr lang="en-US" b="1">
                  <a:solidFill>
                    <a:srgbClr val="0000CC"/>
                  </a:solidFill>
                  <a:latin typeface="Times New Roman" charset="0"/>
                </a:rPr>
                <a:t>-</a:t>
              </a:r>
              <a:endParaRPr lang="en-US" b="1">
                <a:latin typeface="Times New Roman" charset="0"/>
              </a:endParaRPr>
            </a:p>
          </p:txBody>
        </p:sp>
        <p:sp>
          <p:nvSpPr>
            <p:cNvPr id="59408" name="Text Box 52"/>
            <p:cNvSpPr txBox="1">
              <a:spLocks noChangeArrowheads="1"/>
            </p:cNvSpPr>
            <p:nvPr/>
          </p:nvSpPr>
          <p:spPr bwMode="auto">
            <a:xfrm>
              <a:off x="4272" y="2064"/>
              <a:ext cx="225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9pPr>
            </a:lstStyle>
            <a:p>
              <a:r>
                <a:rPr lang="en-US" b="1">
                  <a:solidFill>
                    <a:srgbClr val="FF0066"/>
                  </a:solidFill>
                  <a:latin typeface="Times New Roman" charset="0"/>
                </a:rPr>
                <a:t>+</a:t>
              </a:r>
              <a:endParaRPr lang="en-US" b="1">
                <a:latin typeface="Times New Roman" charset="0"/>
              </a:endParaRPr>
            </a:p>
          </p:txBody>
        </p:sp>
        <p:sp>
          <p:nvSpPr>
            <p:cNvPr id="59409" name="Text Box 53"/>
            <p:cNvSpPr txBox="1">
              <a:spLocks noChangeArrowheads="1"/>
            </p:cNvSpPr>
            <p:nvPr/>
          </p:nvSpPr>
          <p:spPr bwMode="auto">
            <a:xfrm>
              <a:off x="4464" y="2112"/>
              <a:ext cx="225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9pPr>
            </a:lstStyle>
            <a:p>
              <a:r>
                <a:rPr lang="en-US" b="1">
                  <a:solidFill>
                    <a:srgbClr val="FF0066"/>
                  </a:solidFill>
                  <a:latin typeface="Times New Roman" charset="0"/>
                </a:rPr>
                <a:t>+</a:t>
              </a:r>
              <a:endParaRPr lang="en-US" b="1">
                <a:latin typeface="Times New Roman" charset="0"/>
              </a:endParaRPr>
            </a:p>
          </p:txBody>
        </p:sp>
        <p:sp>
          <p:nvSpPr>
            <p:cNvPr id="59410" name="Text Box 54"/>
            <p:cNvSpPr txBox="1">
              <a:spLocks noChangeArrowheads="1"/>
            </p:cNvSpPr>
            <p:nvPr/>
          </p:nvSpPr>
          <p:spPr bwMode="auto">
            <a:xfrm>
              <a:off x="4656" y="2304"/>
              <a:ext cx="225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9pPr>
            </a:lstStyle>
            <a:p>
              <a:r>
                <a:rPr lang="en-US" b="1">
                  <a:solidFill>
                    <a:srgbClr val="FF0066"/>
                  </a:solidFill>
                  <a:latin typeface="Times New Roman" charset="0"/>
                </a:rPr>
                <a:t>+</a:t>
              </a:r>
              <a:endParaRPr lang="en-US" b="1">
                <a:latin typeface="Times New Roman" charset="0"/>
              </a:endParaRPr>
            </a:p>
          </p:txBody>
        </p:sp>
        <p:sp>
          <p:nvSpPr>
            <p:cNvPr id="59411" name="Text Box 55"/>
            <p:cNvSpPr txBox="1">
              <a:spLocks noChangeArrowheads="1"/>
            </p:cNvSpPr>
            <p:nvPr/>
          </p:nvSpPr>
          <p:spPr bwMode="auto">
            <a:xfrm>
              <a:off x="4752" y="2448"/>
              <a:ext cx="225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9pPr>
            </a:lstStyle>
            <a:p>
              <a:r>
                <a:rPr lang="en-US" b="1">
                  <a:solidFill>
                    <a:srgbClr val="FF0066"/>
                  </a:solidFill>
                  <a:latin typeface="Times New Roman" charset="0"/>
                </a:rPr>
                <a:t>+</a:t>
              </a:r>
              <a:endParaRPr lang="en-US" b="1">
                <a:latin typeface="Times New Roman" charset="0"/>
              </a:endParaRPr>
            </a:p>
          </p:txBody>
        </p:sp>
        <p:sp>
          <p:nvSpPr>
            <p:cNvPr id="59412" name="Text Box 56"/>
            <p:cNvSpPr txBox="1">
              <a:spLocks noChangeArrowheads="1"/>
            </p:cNvSpPr>
            <p:nvPr/>
          </p:nvSpPr>
          <p:spPr bwMode="auto">
            <a:xfrm>
              <a:off x="4608" y="2208"/>
              <a:ext cx="225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9pPr>
            </a:lstStyle>
            <a:p>
              <a:r>
                <a:rPr lang="en-US" b="1">
                  <a:solidFill>
                    <a:srgbClr val="FF0066"/>
                  </a:solidFill>
                  <a:latin typeface="Times New Roman" charset="0"/>
                </a:rPr>
                <a:t>+</a:t>
              </a:r>
              <a:endParaRPr lang="en-US" b="1">
                <a:latin typeface="Times New Roman" charset="0"/>
              </a:endParaRPr>
            </a:p>
          </p:txBody>
        </p:sp>
        <p:sp>
          <p:nvSpPr>
            <p:cNvPr id="59413" name="Text Box 57"/>
            <p:cNvSpPr txBox="1">
              <a:spLocks noChangeArrowheads="1"/>
            </p:cNvSpPr>
            <p:nvPr/>
          </p:nvSpPr>
          <p:spPr bwMode="auto">
            <a:xfrm>
              <a:off x="5088" y="2688"/>
              <a:ext cx="627" cy="5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9pPr>
            </a:lstStyle>
            <a:p>
              <a:endParaRPr lang="el-GR" b="1">
                <a:latin typeface="Tahoma" charset="0"/>
              </a:endParaRPr>
            </a:p>
            <a:p>
              <a:r>
                <a:rPr lang="en-US" b="1">
                  <a:latin typeface="Tahoma" charset="0"/>
                </a:rPr>
                <a:t>t = t</a:t>
              </a:r>
              <a:r>
                <a:rPr lang="en-US" b="1" baseline="-25000">
                  <a:latin typeface="Tahoma" charset="0"/>
                </a:rPr>
                <a:t>1</a:t>
              </a:r>
              <a:endParaRPr lang="en-US" b="1">
                <a:latin typeface="Tahoma" charset="0"/>
              </a:endParaRPr>
            </a:p>
          </p:txBody>
        </p:sp>
      </p:grp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26213" y="-43343"/>
            <a:ext cx="2527300" cy="278892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976060" y="1040765"/>
            <a:ext cx="147508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1000" smtClean="0"/>
              <a:t>Παρουσία κβαντικής</a:t>
            </a:r>
            <a:endParaRPr lang="en-US" sz="1000" dirty="0"/>
          </a:p>
        </p:txBody>
      </p:sp>
      <p:sp>
        <p:nvSpPr>
          <p:cNvPr id="7" name="TextBox 6"/>
          <p:cNvSpPr txBox="1"/>
          <p:nvPr/>
        </p:nvSpPr>
        <p:spPr>
          <a:xfrm>
            <a:off x="5996704" y="4019391"/>
            <a:ext cx="93647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1000" smtClean="0"/>
              <a:t>καταιγισμός</a:t>
            </a:r>
            <a:endParaRPr lang="en-US" sz="1000" dirty="0"/>
          </a:p>
        </p:txBody>
      </p:sp>
      <p:sp>
        <p:nvSpPr>
          <p:cNvPr id="63" name="Text Box 51"/>
          <p:cNvSpPr txBox="1">
            <a:spLocks noChangeArrowheads="1"/>
          </p:cNvSpPr>
          <p:nvPr/>
        </p:nvSpPr>
        <p:spPr bwMode="auto">
          <a:xfrm>
            <a:off x="6700838" y="3429000"/>
            <a:ext cx="2857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r>
              <a:rPr lang="en-US" b="1">
                <a:solidFill>
                  <a:srgbClr val="0000CC"/>
                </a:solidFill>
                <a:latin typeface="Times New Roman" charset="0"/>
              </a:rPr>
              <a:t>-</a:t>
            </a:r>
            <a:endParaRPr lang="en-US" b="1">
              <a:latin typeface="Times New Roman" charset="0"/>
            </a:endParaRPr>
          </a:p>
        </p:txBody>
      </p:sp>
      <p:sp>
        <p:nvSpPr>
          <p:cNvPr id="64" name="Text Box 51"/>
          <p:cNvSpPr txBox="1">
            <a:spLocks noChangeArrowheads="1"/>
          </p:cNvSpPr>
          <p:nvPr/>
        </p:nvSpPr>
        <p:spPr bwMode="auto">
          <a:xfrm>
            <a:off x="6781800" y="3657600"/>
            <a:ext cx="2857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r>
              <a:rPr lang="en-US" b="1">
                <a:solidFill>
                  <a:srgbClr val="0000CC"/>
                </a:solidFill>
                <a:latin typeface="Times New Roman" charset="0"/>
              </a:rPr>
              <a:t>-</a:t>
            </a:r>
            <a:endParaRPr lang="en-US" b="1">
              <a:latin typeface="Times New Roman" charset="0"/>
            </a:endParaRPr>
          </a:p>
        </p:txBody>
      </p:sp>
      <p:sp>
        <p:nvSpPr>
          <p:cNvPr id="65" name="Text Box 51"/>
          <p:cNvSpPr txBox="1">
            <a:spLocks noChangeArrowheads="1"/>
          </p:cNvSpPr>
          <p:nvPr/>
        </p:nvSpPr>
        <p:spPr bwMode="auto">
          <a:xfrm>
            <a:off x="6477000" y="3276600"/>
            <a:ext cx="2857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r>
              <a:rPr lang="en-US" b="1">
                <a:solidFill>
                  <a:srgbClr val="0000CC"/>
                </a:solidFill>
                <a:latin typeface="Times New Roman" charset="0"/>
              </a:rPr>
              <a:t>-</a:t>
            </a:r>
            <a:endParaRPr lang="en-US" b="1">
              <a:latin typeface="Times New Roman" charset="0"/>
            </a:endParaRPr>
          </a:p>
        </p:txBody>
      </p:sp>
      <p:sp>
        <p:nvSpPr>
          <p:cNvPr id="66" name="Text Box 51"/>
          <p:cNvSpPr txBox="1">
            <a:spLocks noChangeArrowheads="1"/>
          </p:cNvSpPr>
          <p:nvPr/>
        </p:nvSpPr>
        <p:spPr bwMode="auto">
          <a:xfrm>
            <a:off x="6400800" y="3429000"/>
            <a:ext cx="2857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r>
              <a:rPr lang="en-US" b="1">
                <a:solidFill>
                  <a:srgbClr val="0000CC"/>
                </a:solidFill>
                <a:latin typeface="Times New Roman" charset="0"/>
              </a:rPr>
              <a:t>-</a:t>
            </a:r>
            <a:endParaRPr lang="en-US" b="1">
              <a:latin typeface="Times New Roman" charset="0"/>
            </a:endParaRPr>
          </a:p>
        </p:txBody>
      </p:sp>
      <p:sp>
        <p:nvSpPr>
          <p:cNvPr id="67" name="Text Box 51"/>
          <p:cNvSpPr txBox="1">
            <a:spLocks noChangeArrowheads="1"/>
          </p:cNvSpPr>
          <p:nvPr/>
        </p:nvSpPr>
        <p:spPr bwMode="auto">
          <a:xfrm>
            <a:off x="6343650" y="3505200"/>
            <a:ext cx="2857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r>
              <a:rPr lang="en-US" b="1">
                <a:solidFill>
                  <a:srgbClr val="0000CC"/>
                </a:solidFill>
                <a:latin typeface="Times New Roman" charset="0"/>
              </a:rPr>
              <a:t>-</a:t>
            </a:r>
            <a:endParaRPr lang="en-US" b="1">
              <a:latin typeface="Times New Roman" charset="0"/>
            </a:endParaRPr>
          </a:p>
        </p:txBody>
      </p:sp>
      <p:sp>
        <p:nvSpPr>
          <p:cNvPr id="68" name="Text Box 51"/>
          <p:cNvSpPr txBox="1">
            <a:spLocks noChangeArrowheads="1"/>
          </p:cNvSpPr>
          <p:nvPr/>
        </p:nvSpPr>
        <p:spPr bwMode="auto">
          <a:xfrm>
            <a:off x="6648450" y="3352800"/>
            <a:ext cx="2857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r>
              <a:rPr lang="en-US" b="1">
                <a:solidFill>
                  <a:srgbClr val="0000CC"/>
                </a:solidFill>
                <a:latin typeface="Times New Roman" charset="0"/>
              </a:rPr>
              <a:t>-</a:t>
            </a:r>
            <a:endParaRPr lang="en-US" b="1">
              <a:latin typeface="Times New Roman" charset="0"/>
            </a:endParaRPr>
          </a:p>
        </p:txBody>
      </p:sp>
      <p:sp>
        <p:nvSpPr>
          <p:cNvPr id="69" name="Text Box 51"/>
          <p:cNvSpPr txBox="1">
            <a:spLocks noChangeArrowheads="1"/>
          </p:cNvSpPr>
          <p:nvPr/>
        </p:nvSpPr>
        <p:spPr bwMode="auto">
          <a:xfrm>
            <a:off x="6553200" y="3505200"/>
            <a:ext cx="2857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r>
              <a:rPr lang="en-US" b="1">
                <a:solidFill>
                  <a:srgbClr val="0000CC"/>
                </a:solidFill>
                <a:latin typeface="Times New Roman" charset="0"/>
              </a:rPr>
              <a:t>-</a:t>
            </a:r>
            <a:endParaRPr lang="en-US" b="1">
              <a:latin typeface="Times New Roman" charset="0"/>
            </a:endParaRPr>
          </a:p>
        </p:txBody>
      </p:sp>
      <p:sp>
        <p:nvSpPr>
          <p:cNvPr id="70" name="Text Box 51"/>
          <p:cNvSpPr txBox="1">
            <a:spLocks noChangeArrowheads="1"/>
          </p:cNvSpPr>
          <p:nvPr/>
        </p:nvSpPr>
        <p:spPr bwMode="auto">
          <a:xfrm>
            <a:off x="6572250" y="3581400"/>
            <a:ext cx="2857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r>
              <a:rPr lang="en-US" b="1">
                <a:solidFill>
                  <a:srgbClr val="0000CC"/>
                </a:solidFill>
                <a:latin typeface="Times New Roman" charset="0"/>
              </a:rPr>
              <a:t>-</a:t>
            </a:r>
            <a:endParaRPr lang="en-US" b="1">
              <a:latin typeface="Times New Roman" charset="0"/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5844581" y="5312589"/>
            <a:ext cx="1702987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000" dirty="0" smtClean="0"/>
              <a:t>Δημιουργία σήματος κατά την κίνηση των </a:t>
            </a:r>
            <a:r>
              <a:rPr lang="en-US" sz="1000" dirty="0" smtClean="0"/>
              <a:t>e</a:t>
            </a:r>
            <a:r>
              <a:rPr lang="el-GR" sz="1000" dirty="0" smtClean="0"/>
              <a:t> και ιόντων </a:t>
            </a:r>
            <a:endParaRPr lang="en-US" sz="10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7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l-GR" smtClean="0"/>
              <a:t>Ανιχνευτές Σωματιδίων, Αύγουστος 2018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AA252E-D9A5-6649-AE13-85F5FE01C0E9}" type="slidenum">
              <a:rPr lang="en-US" smtClean="0"/>
              <a:pPr/>
              <a:t>2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7500" y="0"/>
            <a:ext cx="848959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491269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0187" y="173405"/>
            <a:ext cx="8913813" cy="473885"/>
          </a:xfrm>
        </p:spPr>
        <p:txBody>
          <a:bodyPr>
            <a:normAutofit/>
          </a:bodyPr>
          <a:lstStyle/>
          <a:p>
            <a:r>
              <a:rPr lang="en-US" sz="2400" dirty="0" smtClean="0">
                <a:latin typeface="Arial"/>
                <a:cs typeface="Arial"/>
              </a:rPr>
              <a:t>ATLAS Detector</a:t>
            </a:r>
            <a:endParaRPr lang="en-US" sz="2400" dirty="0">
              <a:latin typeface="Arial"/>
              <a:cs typeface="Aria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806837" y="6560615"/>
            <a:ext cx="457200" cy="365125"/>
          </a:xfrm>
        </p:spPr>
        <p:txBody>
          <a:bodyPr/>
          <a:lstStyle/>
          <a:p>
            <a:fld id="{4A822907-8A9D-4F6B-98F6-913902AD56B5}" type="slidenum">
              <a:rPr lang="en-US" smtClean="0"/>
              <a:t>20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4120716" y="1698501"/>
            <a:ext cx="1752600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r"/>
            <a:r>
              <a:rPr lang="en-US" b="0" i="1" dirty="0" smtClean="0">
                <a:solidFill>
                  <a:schemeClr val="bg1"/>
                </a:solidFill>
              </a:rPr>
              <a:t>E</a:t>
            </a:r>
            <a:r>
              <a:rPr lang="en-US" b="0" dirty="0" smtClean="0">
                <a:solidFill>
                  <a:schemeClr val="bg1"/>
                </a:solidFill>
              </a:rPr>
              <a:t> = </a:t>
            </a:r>
            <a:r>
              <a:rPr lang="en-US" b="0" dirty="0">
                <a:solidFill>
                  <a:schemeClr val="bg1"/>
                </a:solidFill>
              </a:rPr>
              <a:t>7</a:t>
            </a:r>
            <a:r>
              <a:rPr lang="en-US" b="0" dirty="0" smtClean="0">
                <a:solidFill>
                  <a:schemeClr val="bg1"/>
                </a:solidFill>
              </a:rPr>
              <a:t>-</a:t>
            </a:r>
            <a:r>
              <a:rPr lang="en-US" b="0" dirty="0">
                <a:solidFill>
                  <a:schemeClr val="bg1"/>
                </a:solidFill>
              </a:rPr>
              <a:t>8</a:t>
            </a:r>
            <a:r>
              <a:rPr lang="en-US" b="0" dirty="0" smtClean="0">
                <a:solidFill>
                  <a:schemeClr val="bg1"/>
                </a:solidFill>
              </a:rPr>
              <a:t> TeV</a:t>
            </a:r>
          </a:p>
          <a:p>
            <a:pPr algn="r"/>
            <a:r>
              <a:rPr lang="en-US" b="0" i="1" dirty="0" smtClean="0">
                <a:solidFill>
                  <a:schemeClr val="bg1"/>
                </a:solidFill>
              </a:rPr>
              <a:t>L</a:t>
            </a:r>
            <a:r>
              <a:rPr lang="en-US" b="0" dirty="0" smtClean="0">
                <a:solidFill>
                  <a:schemeClr val="bg1"/>
                </a:solidFill>
              </a:rPr>
              <a:t> = 5x10</a:t>
            </a:r>
            <a:r>
              <a:rPr lang="en-US" b="0" baseline="30000" dirty="0" smtClean="0">
                <a:solidFill>
                  <a:schemeClr val="bg1"/>
                </a:solidFill>
              </a:rPr>
              <a:t>33</a:t>
            </a:r>
            <a:r>
              <a:rPr lang="en-US" b="0" dirty="0" smtClean="0">
                <a:solidFill>
                  <a:schemeClr val="bg1"/>
                </a:solidFill>
              </a:rPr>
              <a:t>cm</a:t>
            </a:r>
            <a:r>
              <a:rPr lang="en-US" b="0" baseline="30000" dirty="0">
                <a:solidFill>
                  <a:schemeClr val="bg1"/>
                </a:solidFill>
              </a:rPr>
              <a:t>-2</a:t>
            </a:r>
            <a:r>
              <a:rPr lang="en-US" b="0" dirty="0">
                <a:solidFill>
                  <a:schemeClr val="bg1"/>
                </a:solidFill>
              </a:rPr>
              <a:t>s</a:t>
            </a:r>
            <a:r>
              <a:rPr lang="en-US" b="0" baseline="30000" dirty="0">
                <a:solidFill>
                  <a:schemeClr val="bg1"/>
                </a:solidFill>
              </a:rPr>
              <a:t>-1</a:t>
            </a:r>
            <a:endParaRPr lang="en-US" b="0" baseline="30000" dirty="0" smtClean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887924" y="3157825"/>
            <a:ext cx="2057400" cy="73866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r"/>
            <a:r>
              <a:rPr lang="en-US" b="0" i="1" dirty="0" smtClean="0">
                <a:solidFill>
                  <a:schemeClr val="bg1"/>
                </a:solidFill>
              </a:rPr>
              <a:t>E</a:t>
            </a:r>
            <a:r>
              <a:rPr lang="en-US" b="0" dirty="0" smtClean="0">
                <a:solidFill>
                  <a:schemeClr val="bg1"/>
                </a:solidFill>
              </a:rPr>
              <a:t> = 13-14 TeV</a:t>
            </a:r>
          </a:p>
          <a:p>
            <a:pPr algn="r"/>
            <a:r>
              <a:rPr lang="en-US" b="0" i="1" dirty="0" smtClean="0">
                <a:solidFill>
                  <a:schemeClr val="bg1"/>
                </a:solidFill>
              </a:rPr>
              <a:t>L</a:t>
            </a:r>
            <a:r>
              <a:rPr lang="en-US" b="0" dirty="0" smtClean="0">
                <a:solidFill>
                  <a:schemeClr val="bg1"/>
                </a:solidFill>
              </a:rPr>
              <a:t> = 10</a:t>
            </a:r>
            <a:r>
              <a:rPr lang="en-US" b="0" baseline="30000" dirty="0" smtClean="0">
                <a:solidFill>
                  <a:schemeClr val="bg1"/>
                </a:solidFill>
              </a:rPr>
              <a:t>34</a:t>
            </a:r>
            <a:r>
              <a:rPr lang="en-US" b="0" dirty="0" smtClean="0">
                <a:solidFill>
                  <a:schemeClr val="bg1"/>
                </a:solidFill>
              </a:rPr>
              <a:t>cm</a:t>
            </a:r>
            <a:r>
              <a:rPr lang="en-US" b="0" baseline="30000" dirty="0" smtClean="0">
                <a:solidFill>
                  <a:schemeClr val="bg1"/>
                </a:solidFill>
              </a:rPr>
              <a:t>-2</a:t>
            </a:r>
            <a:r>
              <a:rPr lang="en-US" b="0" dirty="0" smtClean="0">
                <a:solidFill>
                  <a:schemeClr val="bg1"/>
                </a:solidFill>
              </a:rPr>
              <a:t>s</a:t>
            </a:r>
            <a:r>
              <a:rPr lang="en-US" b="0" baseline="30000" dirty="0" smtClean="0">
                <a:solidFill>
                  <a:schemeClr val="bg1"/>
                </a:solidFill>
              </a:rPr>
              <a:t>-1</a:t>
            </a:r>
          </a:p>
          <a:p>
            <a:pPr algn="r"/>
            <a:endParaRPr lang="en-US" b="0" dirty="0" smtClean="0">
              <a:solidFill>
                <a:schemeClr val="bg1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 rot="16200000">
            <a:off x="5992310" y="6208265"/>
            <a:ext cx="833264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r"/>
            <a:r>
              <a:rPr lang="en-US" sz="1200" b="0" dirty="0" smtClean="0">
                <a:solidFill>
                  <a:schemeClr val="bg1"/>
                </a:solidFill>
              </a:rPr>
              <a:t>HL-LHC</a:t>
            </a:r>
          </a:p>
        </p:txBody>
      </p:sp>
      <p:grpSp>
        <p:nvGrpSpPr>
          <p:cNvPr id="30" name="Group 29"/>
          <p:cNvGrpSpPr/>
          <p:nvPr/>
        </p:nvGrpSpPr>
        <p:grpSpPr>
          <a:xfrm>
            <a:off x="0" y="927420"/>
            <a:ext cx="9144000" cy="5930580"/>
            <a:chOff x="228600" y="826434"/>
            <a:chExt cx="9448800" cy="5955366"/>
          </a:xfrm>
        </p:grpSpPr>
        <p:sp>
          <p:nvSpPr>
            <p:cNvPr id="31" name="TextBox 21"/>
            <p:cNvSpPr txBox="1"/>
            <p:nvPr/>
          </p:nvSpPr>
          <p:spPr>
            <a:xfrm>
              <a:off x="228600" y="3886200"/>
              <a:ext cx="3352800" cy="2362200"/>
            </a:xfrm>
            <a:prstGeom prst="rect">
              <a:avLst/>
            </a:prstGeom>
            <a:noFill/>
          </p:spPr>
          <p:txBody>
            <a:bodyPr/>
            <a:lstStyle/>
            <a:p>
              <a:pPr>
                <a:defRPr/>
              </a:pPr>
              <a:r>
                <a:rPr lang="en-US" dirty="0">
                  <a:solidFill>
                    <a:srgbClr val="991F24"/>
                  </a:solidFill>
                  <a:latin typeface="Arial"/>
                  <a:cs typeface="Arial"/>
                </a:rPr>
                <a:t>Inner Detector (ID)</a:t>
              </a:r>
            </a:p>
            <a:p>
              <a:pPr marL="117475" indent="-117475">
                <a:defRPr/>
              </a:pPr>
              <a:r>
                <a:rPr lang="en-US" sz="1600" dirty="0" smtClean="0">
                  <a:solidFill>
                    <a:srgbClr val="991F24"/>
                  </a:solidFill>
                  <a:latin typeface="Arial"/>
                  <a:cs typeface="Arial"/>
                </a:rPr>
                <a:t>Tracking</a:t>
              </a:r>
            </a:p>
            <a:p>
              <a:pPr marL="117475" indent="-117475">
                <a:defRPr/>
              </a:pPr>
              <a:r>
                <a:rPr lang="en-US" sz="1600" dirty="0" smtClean="0">
                  <a:solidFill>
                    <a:srgbClr val="991F24"/>
                  </a:solidFill>
                  <a:latin typeface="Arial"/>
                  <a:cs typeface="Arial"/>
                </a:rPr>
                <a:t>2T Solenoid Magnet</a:t>
              </a:r>
              <a:endParaRPr lang="en-US" sz="1600" dirty="0">
                <a:solidFill>
                  <a:srgbClr val="991F24"/>
                </a:solidFill>
                <a:latin typeface="Arial"/>
                <a:cs typeface="Arial"/>
              </a:endParaRPr>
            </a:p>
            <a:p>
              <a:pPr marL="168275" indent="-168275">
                <a:tabLst>
                  <a:tab pos="282575" algn="l"/>
                </a:tabLst>
                <a:defRPr/>
              </a:pPr>
              <a:endParaRPr lang="en-US" sz="1400" dirty="0">
                <a:solidFill>
                  <a:srgbClr val="991F24"/>
                </a:solidFill>
                <a:latin typeface="Arial"/>
                <a:cs typeface="Arial"/>
              </a:endParaRPr>
            </a:p>
            <a:p>
              <a:pPr marL="168275" indent="-168275">
                <a:buFont typeface="Arial" pitchFamily="34" charset="0"/>
                <a:buChar char="•"/>
                <a:tabLst>
                  <a:tab pos="282575" algn="l"/>
                </a:tabLst>
                <a:defRPr/>
              </a:pPr>
              <a:r>
                <a:rPr lang="en-US" sz="1400" dirty="0">
                  <a:solidFill>
                    <a:srgbClr val="991F24"/>
                  </a:solidFill>
                  <a:latin typeface="Arial"/>
                  <a:cs typeface="Arial"/>
                </a:rPr>
                <a:t>Silicon Pixels 50 x 400 mm</a:t>
              </a:r>
              <a:r>
                <a:rPr lang="en-US" sz="1400" baseline="30000" dirty="0">
                  <a:solidFill>
                    <a:srgbClr val="991F24"/>
                  </a:solidFill>
                  <a:latin typeface="Arial"/>
                  <a:cs typeface="Arial"/>
                </a:rPr>
                <a:t>2</a:t>
              </a:r>
            </a:p>
            <a:p>
              <a:pPr marL="168275" indent="-168275">
                <a:buFont typeface="Arial" pitchFamily="34" charset="0"/>
                <a:buChar char="•"/>
                <a:tabLst>
                  <a:tab pos="282575" algn="l"/>
                </a:tabLst>
                <a:defRPr/>
              </a:pPr>
              <a:r>
                <a:rPr lang="en-US" sz="1400" dirty="0">
                  <a:solidFill>
                    <a:srgbClr val="991F24"/>
                  </a:solidFill>
                  <a:latin typeface="Arial"/>
                  <a:cs typeface="Arial"/>
                </a:rPr>
                <a:t>Silicon Strips (SCT</a:t>
              </a:r>
              <a:r>
                <a:rPr lang="en-US" sz="1400" dirty="0" smtClean="0">
                  <a:solidFill>
                    <a:srgbClr val="991F24"/>
                  </a:solidFill>
                  <a:latin typeface="Arial"/>
                  <a:cs typeface="Arial"/>
                </a:rPr>
                <a:t>)</a:t>
              </a:r>
              <a:endParaRPr lang="en-US" sz="1400" dirty="0">
                <a:solidFill>
                  <a:srgbClr val="991F24"/>
                </a:solidFill>
                <a:latin typeface="Arial"/>
                <a:cs typeface="Arial"/>
              </a:endParaRPr>
            </a:p>
            <a:p>
              <a:pPr marL="169863" indent="-169863">
                <a:buFont typeface="Arial" pitchFamily="34" charset="0"/>
                <a:buChar char="•"/>
                <a:tabLst>
                  <a:tab pos="282575" algn="l"/>
                </a:tabLst>
                <a:defRPr/>
              </a:pPr>
              <a:r>
                <a:rPr lang="en-US" sz="1400" dirty="0">
                  <a:solidFill>
                    <a:srgbClr val="991F24"/>
                  </a:solidFill>
                  <a:latin typeface="Arial"/>
                  <a:cs typeface="Arial"/>
                </a:rPr>
                <a:t>Transition Radiation Tracker (TRT) up to 36 points/</a:t>
              </a:r>
              <a:r>
                <a:rPr lang="en-US" sz="1400" dirty="0" smtClean="0">
                  <a:solidFill>
                    <a:srgbClr val="991F24"/>
                  </a:solidFill>
                  <a:latin typeface="Arial"/>
                  <a:cs typeface="Arial"/>
                </a:rPr>
                <a:t>track</a:t>
              </a:r>
              <a:endParaRPr lang="en-US" sz="1400" dirty="0">
                <a:solidFill>
                  <a:srgbClr val="991F24"/>
                </a:solidFill>
                <a:latin typeface="Arial"/>
                <a:cs typeface="Arial"/>
              </a:endParaRPr>
            </a:p>
          </p:txBody>
        </p:sp>
        <p:pic>
          <p:nvPicPr>
            <p:cNvPr id="32" name="Picture 4" descr="FullDetector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2165306" y="1524000"/>
              <a:ext cx="5835694" cy="37682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3" name="TextBox 28"/>
            <p:cNvSpPr txBox="1"/>
            <p:nvPr/>
          </p:nvSpPr>
          <p:spPr>
            <a:xfrm>
              <a:off x="5715000" y="5334001"/>
              <a:ext cx="3962400" cy="1447799"/>
            </a:xfrm>
            <a:prstGeom prst="rect">
              <a:avLst/>
            </a:prstGeom>
            <a:solidFill>
              <a:schemeClr val="bg2">
                <a:lumMod val="50000"/>
              </a:schemeClr>
            </a:solidFill>
          </p:spPr>
          <p:txBody>
            <a:bodyPr/>
            <a:lstStyle/>
            <a:p>
              <a:pPr>
                <a:defRPr/>
              </a:pPr>
              <a:r>
                <a:rPr lang="en-US" dirty="0">
                  <a:solidFill>
                    <a:schemeClr val="accent3"/>
                  </a:solidFill>
                  <a:latin typeface="Arial"/>
                  <a:cs typeface="Arial"/>
                </a:rPr>
                <a:t>3 Level Trigger system</a:t>
              </a:r>
              <a:r>
                <a:rPr lang="en-US" dirty="0">
                  <a:solidFill>
                    <a:srgbClr val="FF0000"/>
                  </a:solidFill>
                  <a:latin typeface="Arial"/>
                  <a:cs typeface="Arial"/>
                </a:rPr>
                <a:t> </a:t>
              </a:r>
              <a:endParaRPr lang="en-US" sz="1600" dirty="0">
                <a:solidFill>
                  <a:srgbClr val="FF0000"/>
                </a:solidFill>
                <a:latin typeface="Arial"/>
                <a:cs typeface="Arial"/>
              </a:endParaRPr>
            </a:p>
            <a:p>
              <a:pPr>
                <a:defRPr/>
              </a:pPr>
              <a:endParaRPr lang="en-US" sz="1600" dirty="0">
                <a:solidFill>
                  <a:schemeClr val="bg1"/>
                </a:solidFill>
                <a:latin typeface="Arial"/>
                <a:cs typeface="Arial"/>
              </a:endParaRPr>
            </a:p>
            <a:p>
              <a:pPr marL="168275" indent="-168275">
                <a:buFont typeface="Arial" pitchFamily="34" charset="0"/>
                <a:buChar char="•"/>
                <a:tabLst>
                  <a:tab pos="282575" algn="l"/>
                </a:tabLst>
                <a:defRPr/>
              </a:pPr>
              <a:r>
                <a:rPr lang="en-US" sz="1400" dirty="0">
                  <a:solidFill>
                    <a:schemeClr val="bg1"/>
                  </a:solidFill>
                  <a:latin typeface="Arial"/>
                  <a:cs typeface="Arial"/>
                </a:rPr>
                <a:t>L1 – hardware – 100 kHz </a:t>
              </a:r>
              <a:r>
                <a:rPr lang="en-US" sz="1400" dirty="0" smtClean="0">
                  <a:solidFill>
                    <a:schemeClr val="bg1"/>
                  </a:solidFill>
                  <a:latin typeface="Arial"/>
                  <a:cs typeface="Arial"/>
                </a:rPr>
                <a:t>  2.5 </a:t>
              </a:r>
              <a:r>
                <a:rPr lang="en-US" sz="1400" dirty="0">
                  <a:solidFill>
                    <a:schemeClr val="bg1"/>
                  </a:solidFill>
                  <a:latin typeface="Arial"/>
                  <a:cs typeface="Arial"/>
                </a:rPr>
                <a:t>ms latency</a:t>
              </a:r>
              <a:endParaRPr lang="en-US" sz="1400" baseline="30000" dirty="0">
                <a:solidFill>
                  <a:schemeClr val="bg1"/>
                </a:solidFill>
                <a:latin typeface="Arial"/>
                <a:cs typeface="Arial"/>
              </a:endParaRPr>
            </a:p>
            <a:p>
              <a:pPr marL="168275" indent="-168275">
                <a:buFont typeface="Arial" pitchFamily="34" charset="0"/>
                <a:buChar char="•"/>
                <a:tabLst>
                  <a:tab pos="282575" algn="l"/>
                </a:tabLst>
                <a:defRPr/>
              </a:pPr>
              <a:r>
                <a:rPr lang="en-US" sz="1400" dirty="0">
                  <a:solidFill>
                    <a:schemeClr val="bg1"/>
                  </a:solidFill>
                  <a:latin typeface="Arial"/>
                  <a:cs typeface="Arial"/>
                </a:rPr>
                <a:t>L2 – software – 3-4 kHz </a:t>
              </a:r>
              <a:r>
                <a:rPr lang="en-US" sz="1400" dirty="0" smtClean="0">
                  <a:solidFill>
                    <a:schemeClr val="bg1"/>
                  </a:solidFill>
                  <a:latin typeface="Arial"/>
                  <a:cs typeface="Arial"/>
                </a:rPr>
                <a:t>    10 </a:t>
              </a:r>
              <a:r>
                <a:rPr lang="en-US" sz="1400" dirty="0">
                  <a:solidFill>
                    <a:schemeClr val="bg1"/>
                  </a:solidFill>
                  <a:latin typeface="Arial"/>
                  <a:cs typeface="Arial"/>
                </a:rPr>
                <a:t>ms latency</a:t>
              </a:r>
            </a:p>
            <a:p>
              <a:pPr marL="169863" indent="-169863">
                <a:buFont typeface="Arial" pitchFamily="34" charset="0"/>
                <a:buChar char="•"/>
                <a:tabLst>
                  <a:tab pos="282575" algn="l"/>
                </a:tabLst>
                <a:defRPr/>
              </a:pPr>
              <a:r>
                <a:rPr lang="en-US" sz="1400" dirty="0">
                  <a:solidFill>
                    <a:schemeClr val="bg1"/>
                  </a:solidFill>
                  <a:latin typeface="Arial"/>
                  <a:cs typeface="Arial"/>
                </a:rPr>
                <a:t>EF – software – 100 Hz </a:t>
              </a:r>
              <a:r>
                <a:rPr lang="en-US" sz="1400" dirty="0" smtClean="0">
                  <a:solidFill>
                    <a:schemeClr val="bg1"/>
                  </a:solidFill>
                  <a:latin typeface="Arial"/>
                  <a:cs typeface="Arial"/>
                </a:rPr>
                <a:t>   1</a:t>
              </a:r>
              <a:r>
                <a:rPr lang="en-US" sz="1400" dirty="0">
                  <a:solidFill>
                    <a:schemeClr val="bg1"/>
                  </a:solidFill>
                  <a:latin typeface="Arial"/>
                  <a:cs typeface="Arial"/>
                </a:rPr>
                <a:t>-2 s latency</a:t>
              </a:r>
              <a:endParaRPr lang="en-US" sz="1400" baseline="30000" dirty="0">
                <a:solidFill>
                  <a:schemeClr val="bg1"/>
                </a:solidFill>
                <a:latin typeface="Arial"/>
                <a:cs typeface="Arial"/>
              </a:endParaRPr>
            </a:p>
          </p:txBody>
        </p:sp>
        <p:sp>
          <p:nvSpPr>
            <p:cNvPr id="34" name="TextBox 26"/>
            <p:cNvSpPr txBox="1"/>
            <p:nvPr/>
          </p:nvSpPr>
          <p:spPr>
            <a:xfrm>
              <a:off x="7173020" y="826434"/>
              <a:ext cx="2412998" cy="1981200"/>
            </a:xfrm>
            <a:prstGeom prst="rect">
              <a:avLst/>
            </a:prstGeom>
            <a:solidFill>
              <a:srgbClr val="FFFFFF">
                <a:alpha val="54000"/>
              </a:srgbClr>
            </a:solidFill>
          </p:spPr>
          <p:txBody>
            <a:bodyPr/>
            <a:lstStyle/>
            <a:p>
              <a:pPr>
                <a:defRPr/>
              </a:pPr>
              <a:r>
                <a:rPr lang="en-US" sz="1400" dirty="0">
                  <a:solidFill>
                    <a:srgbClr val="008000"/>
                  </a:solidFill>
                  <a:latin typeface="Arial"/>
                  <a:cs typeface="Arial"/>
                </a:rPr>
                <a:t>Calorimeter system</a:t>
              </a:r>
            </a:p>
            <a:p>
              <a:pPr marL="117475" indent="-117475">
                <a:defRPr/>
              </a:pPr>
              <a:r>
                <a:rPr lang="en-US" sz="1400" dirty="0">
                  <a:solidFill>
                    <a:srgbClr val="008000"/>
                  </a:solidFill>
                  <a:latin typeface="Arial"/>
                  <a:cs typeface="Arial"/>
                </a:rPr>
                <a:t>EM and </a:t>
              </a:r>
              <a:r>
                <a:rPr lang="en-US" sz="1400" dirty="0" err="1">
                  <a:solidFill>
                    <a:srgbClr val="008000"/>
                  </a:solidFill>
                  <a:latin typeface="Arial"/>
                  <a:cs typeface="Arial"/>
                </a:rPr>
                <a:t>Hadronic</a:t>
              </a:r>
              <a:r>
                <a:rPr lang="en-US" sz="1400" dirty="0">
                  <a:solidFill>
                    <a:srgbClr val="008000"/>
                  </a:solidFill>
                  <a:latin typeface="Arial"/>
                  <a:cs typeface="Arial"/>
                </a:rPr>
                <a:t> energy</a:t>
              </a:r>
            </a:p>
            <a:p>
              <a:pPr marL="117475" indent="-117475">
                <a:defRPr/>
              </a:pPr>
              <a:endParaRPr lang="en-US" sz="1400" dirty="0">
                <a:solidFill>
                  <a:srgbClr val="008000"/>
                </a:solidFill>
                <a:latin typeface="Arial"/>
                <a:cs typeface="Arial"/>
              </a:endParaRPr>
            </a:p>
            <a:p>
              <a:pPr marL="168275" indent="-168275">
                <a:buFont typeface="Arial" pitchFamily="34" charset="0"/>
                <a:buChar char="•"/>
                <a:tabLst>
                  <a:tab pos="282575" algn="l"/>
                </a:tabLst>
                <a:defRPr/>
              </a:pPr>
              <a:r>
                <a:rPr lang="en-US" sz="1400" dirty="0">
                  <a:solidFill>
                    <a:srgbClr val="008000"/>
                  </a:solidFill>
                  <a:latin typeface="Arial"/>
                  <a:cs typeface="Arial"/>
                </a:rPr>
                <a:t>Liquid </a:t>
              </a:r>
              <a:r>
                <a:rPr lang="en-US" sz="1400" dirty="0" err="1">
                  <a:solidFill>
                    <a:srgbClr val="008000"/>
                  </a:solidFill>
                  <a:latin typeface="Arial"/>
                  <a:cs typeface="Arial"/>
                </a:rPr>
                <a:t>Ar</a:t>
              </a:r>
              <a:r>
                <a:rPr lang="en-US" sz="1400" dirty="0">
                  <a:solidFill>
                    <a:srgbClr val="008000"/>
                  </a:solidFill>
                  <a:latin typeface="Arial"/>
                  <a:cs typeface="Arial"/>
                </a:rPr>
                <a:t> (</a:t>
              </a:r>
              <a:r>
                <a:rPr lang="en-US" sz="1400" dirty="0" err="1">
                  <a:solidFill>
                    <a:srgbClr val="008000"/>
                  </a:solidFill>
                  <a:latin typeface="Arial"/>
                  <a:cs typeface="Arial"/>
                </a:rPr>
                <a:t>LAr</a:t>
              </a:r>
              <a:r>
                <a:rPr lang="en-US" sz="1400" dirty="0">
                  <a:solidFill>
                    <a:srgbClr val="008000"/>
                  </a:solidFill>
                  <a:latin typeface="Arial"/>
                  <a:cs typeface="Arial"/>
                </a:rPr>
                <a:t>) EM barrel and </a:t>
              </a:r>
              <a:r>
                <a:rPr lang="en-US" sz="1400" dirty="0" smtClean="0">
                  <a:solidFill>
                    <a:srgbClr val="008000"/>
                  </a:solidFill>
                  <a:latin typeface="Arial"/>
                  <a:cs typeface="Arial"/>
                </a:rPr>
                <a:t>End-Cap</a:t>
              </a:r>
              <a:endParaRPr lang="en-US" sz="1400" dirty="0">
                <a:solidFill>
                  <a:srgbClr val="008000"/>
                </a:solidFill>
                <a:latin typeface="Arial"/>
                <a:cs typeface="Arial"/>
              </a:endParaRPr>
            </a:p>
            <a:p>
              <a:pPr marL="168275" indent="-168275">
                <a:buFont typeface="Arial" pitchFamily="34" charset="0"/>
                <a:buChar char="•"/>
                <a:tabLst>
                  <a:tab pos="282575" algn="l"/>
                </a:tabLst>
                <a:defRPr/>
              </a:pPr>
              <a:r>
                <a:rPr lang="en-US" sz="1400" dirty="0" smtClean="0">
                  <a:solidFill>
                    <a:srgbClr val="008000"/>
                  </a:solidFill>
                  <a:latin typeface="Arial"/>
                  <a:cs typeface="Arial"/>
                </a:rPr>
                <a:t>Tile </a:t>
              </a:r>
              <a:r>
                <a:rPr lang="en-US" sz="1400" dirty="0" err="1" smtClean="0">
                  <a:solidFill>
                    <a:srgbClr val="008000"/>
                  </a:solidFill>
                  <a:latin typeface="Arial"/>
                  <a:cs typeface="Arial"/>
                </a:rPr>
                <a:t>Calo</a:t>
              </a:r>
              <a:r>
                <a:rPr lang="en-US" sz="1400" dirty="0" smtClean="0">
                  <a:solidFill>
                    <a:srgbClr val="008000"/>
                  </a:solidFill>
                  <a:latin typeface="Arial"/>
                  <a:cs typeface="Arial"/>
                </a:rPr>
                <a:t> (Fe–scintillator</a:t>
              </a:r>
              <a:r>
                <a:rPr lang="en-US" sz="1400" dirty="0">
                  <a:solidFill>
                    <a:srgbClr val="008000"/>
                  </a:solidFill>
                  <a:latin typeface="Arial"/>
                  <a:cs typeface="Arial"/>
                </a:rPr>
                <a:t>) </a:t>
              </a:r>
              <a:r>
                <a:rPr lang="en-US" sz="1400" dirty="0" err="1">
                  <a:solidFill>
                    <a:srgbClr val="008000"/>
                  </a:solidFill>
                  <a:latin typeface="Arial"/>
                  <a:cs typeface="Arial"/>
                </a:rPr>
                <a:t>hadronic</a:t>
              </a:r>
              <a:r>
                <a:rPr lang="en-US" sz="1400" dirty="0">
                  <a:solidFill>
                    <a:srgbClr val="008000"/>
                  </a:solidFill>
                  <a:latin typeface="Arial"/>
                  <a:cs typeface="Arial"/>
                </a:rPr>
                <a:t> barrel</a:t>
              </a:r>
            </a:p>
          </p:txBody>
        </p:sp>
        <p:sp>
          <p:nvSpPr>
            <p:cNvPr id="35" name="TextBox 27"/>
            <p:cNvSpPr txBox="1"/>
            <p:nvPr/>
          </p:nvSpPr>
          <p:spPr>
            <a:xfrm>
              <a:off x="228600" y="914400"/>
              <a:ext cx="2895600" cy="2362200"/>
            </a:xfrm>
            <a:prstGeom prst="rect">
              <a:avLst/>
            </a:prstGeom>
            <a:noFill/>
          </p:spPr>
          <p:txBody>
            <a:bodyPr/>
            <a:lstStyle/>
            <a:p>
              <a:pPr>
                <a:defRPr/>
              </a:pPr>
              <a:r>
                <a:rPr lang="en-US" dirty="0" err="1">
                  <a:solidFill>
                    <a:srgbClr val="000090"/>
                  </a:solidFill>
                  <a:latin typeface="Arial"/>
                  <a:cs typeface="Arial"/>
                </a:rPr>
                <a:t>Muon</a:t>
              </a:r>
              <a:r>
                <a:rPr lang="en-US" dirty="0">
                  <a:solidFill>
                    <a:srgbClr val="000090"/>
                  </a:solidFill>
                  <a:latin typeface="Arial"/>
                  <a:cs typeface="Arial"/>
                </a:rPr>
                <a:t> spectrometer</a:t>
              </a:r>
            </a:p>
            <a:p>
              <a:pPr marL="117475" indent="-117475">
                <a:defRPr/>
              </a:pPr>
              <a:r>
                <a:rPr lang="en-US" dirty="0" smtClean="0">
                  <a:solidFill>
                    <a:srgbClr val="000090"/>
                  </a:solidFill>
                  <a:latin typeface="Arial"/>
                  <a:cs typeface="Arial"/>
                </a:rPr>
                <a:t>m Tracking</a:t>
              </a:r>
            </a:p>
            <a:p>
              <a:pPr marL="117475" indent="-117475">
                <a:defRPr/>
              </a:pPr>
              <a:r>
                <a:rPr lang="en-US" dirty="0">
                  <a:solidFill>
                    <a:srgbClr val="000090"/>
                  </a:solidFill>
                  <a:latin typeface="Arial"/>
                  <a:cs typeface="Arial"/>
                </a:rPr>
                <a:t>Toroid </a:t>
              </a:r>
              <a:r>
                <a:rPr lang="en-US" dirty="0" smtClean="0">
                  <a:solidFill>
                    <a:srgbClr val="000090"/>
                  </a:solidFill>
                  <a:latin typeface="Arial"/>
                  <a:cs typeface="Arial"/>
                </a:rPr>
                <a:t>Magnet</a:t>
              </a:r>
              <a:endParaRPr lang="en-US" dirty="0">
                <a:solidFill>
                  <a:srgbClr val="000090"/>
                </a:solidFill>
                <a:latin typeface="Arial"/>
                <a:cs typeface="Arial"/>
              </a:endParaRPr>
            </a:p>
            <a:p>
              <a:pPr>
                <a:defRPr/>
              </a:pPr>
              <a:endParaRPr lang="en-US" sz="1400" dirty="0" smtClean="0">
                <a:solidFill>
                  <a:srgbClr val="000090"/>
                </a:solidFill>
                <a:latin typeface="Arial"/>
                <a:cs typeface="Arial"/>
              </a:endParaRPr>
            </a:p>
            <a:p>
              <a:pPr>
                <a:defRPr/>
              </a:pPr>
              <a:r>
                <a:rPr lang="en-US" sz="1400" i="1" dirty="0" smtClean="0">
                  <a:solidFill>
                    <a:srgbClr val="000090"/>
                  </a:solidFill>
                  <a:latin typeface="Arial"/>
                  <a:cs typeface="Arial"/>
                </a:rPr>
                <a:t>Precision Tracking:</a:t>
              </a:r>
              <a:endParaRPr lang="en-US" sz="1400" i="1" dirty="0">
                <a:solidFill>
                  <a:srgbClr val="000090"/>
                </a:solidFill>
                <a:latin typeface="Arial"/>
                <a:cs typeface="Arial"/>
              </a:endParaRPr>
            </a:p>
            <a:p>
              <a:pPr marL="168275" indent="-168275">
                <a:buFont typeface="Arial" pitchFamily="34" charset="0"/>
                <a:buChar char="•"/>
                <a:tabLst>
                  <a:tab pos="282575" algn="l"/>
                </a:tabLst>
                <a:defRPr/>
              </a:pPr>
              <a:r>
                <a:rPr lang="en-US" sz="1400" dirty="0">
                  <a:solidFill>
                    <a:srgbClr val="000090"/>
                  </a:solidFill>
                  <a:latin typeface="Arial"/>
                  <a:cs typeface="Arial"/>
                </a:rPr>
                <a:t>MDT (Monitored drift tubes)</a:t>
              </a:r>
              <a:endParaRPr lang="en-US" sz="1400" baseline="30000" dirty="0">
                <a:solidFill>
                  <a:srgbClr val="000090"/>
                </a:solidFill>
                <a:latin typeface="Arial"/>
                <a:cs typeface="Arial"/>
              </a:endParaRPr>
            </a:p>
            <a:p>
              <a:pPr marL="168275" indent="-168275">
                <a:buFont typeface="Arial" pitchFamily="34" charset="0"/>
                <a:buChar char="•"/>
                <a:tabLst>
                  <a:tab pos="282575" algn="l"/>
                </a:tabLst>
                <a:defRPr/>
              </a:pPr>
              <a:r>
                <a:rPr lang="en-US" sz="1400" dirty="0">
                  <a:solidFill>
                    <a:srgbClr val="000090"/>
                  </a:solidFill>
                  <a:latin typeface="Arial"/>
                  <a:cs typeface="Arial"/>
                </a:rPr>
                <a:t>CSC (Cathode Strip Chambers</a:t>
              </a:r>
              <a:r>
                <a:rPr lang="en-US" sz="1400" dirty="0" smtClean="0">
                  <a:solidFill>
                    <a:srgbClr val="000090"/>
                  </a:solidFill>
                  <a:latin typeface="Arial"/>
                  <a:cs typeface="Arial"/>
                </a:rPr>
                <a:t>)</a:t>
              </a:r>
            </a:p>
            <a:p>
              <a:pPr>
                <a:tabLst>
                  <a:tab pos="282575" algn="l"/>
                </a:tabLst>
                <a:defRPr/>
              </a:pPr>
              <a:r>
                <a:rPr lang="en-US" sz="1400" i="1" dirty="0" smtClean="0">
                  <a:solidFill>
                    <a:srgbClr val="000090"/>
                  </a:solidFill>
                  <a:latin typeface="Arial"/>
                  <a:cs typeface="Arial"/>
                </a:rPr>
                <a:t>Trigger:</a:t>
              </a:r>
              <a:endParaRPr lang="en-US" sz="1400" i="1" dirty="0">
                <a:solidFill>
                  <a:srgbClr val="000090"/>
                </a:solidFill>
                <a:latin typeface="Arial"/>
                <a:cs typeface="Arial"/>
              </a:endParaRPr>
            </a:p>
            <a:p>
              <a:pPr marL="169863" indent="-169863">
                <a:buFont typeface="Arial" pitchFamily="34" charset="0"/>
                <a:buChar char="•"/>
                <a:tabLst>
                  <a:tab pos="282575" algn="l"/>
                </a:tabLst>
                <a:defRPr/>
              </a:pPr>
              <a:r>
                <a:rPr lang="en-US" sz="1400" dirty="0">
                  <a:solidFill>
                    <a:srgbClr val="000090"/>
                  </a:solidFill>
                  <a:latin typeface="Arial"/>
                  <a:cs typeface="Arial"/>
                </a:rPr>
                <a:t>RPC (Resistive Plate Chamber) </a:t>
              </a:r>
            </a:p>
            <a:p>
              <a:pPr marL="169863" indent="-169863">
                <a:buFont typeface="Arial" pitchFamily="34" charset="0"/>
                <a:buChar char="•"/>
                <a:tabLst>
                  <a:tab pos="282575" algn="l"/>
                </a:tabLst>
                <a:defRPr/>
              </a:pPr>
              <a:r>
                <a:rPr lang="en-US" sz="1400" dirty="0">
                  <a:solidFill>
                    <a:srgbClr val="000090"/>
                  </a:solidFill>
                  <a:latin typeface="Arial"/>
                  <a:cs typeface="Arial"/>
                </a:rPr>
                <a:t>TGC (Thin Gas Chamber</a:t>
              </a:r>
              <a:r>
                <a:rPr lang="en-US" sz="1400" dirty="0" smtClean="0">
                  <a:solidFill>
                    <a:srgbClr val="000090"/>
                  </a:solidFill>
                  <a:latin typeface="Arial"/>
                  <a:cs typeface="Arial"/>
                </a:rPr>
                <a:t>)</a:t>
              </a:r>
              <a:endParaRPr lang="en-US" sz="1400" dirty="0">
                <a:solidFill>
                  <a:srgbClr val="000090"/>
                </a:solidFill>
                <a:latin typeface="Arial"/>
                <a:cs typeface="Arial"/>
              </a:endParaRPr>
            </a:p>
          </p:txBody>
        </p:sp>
        <p:sp>
          <p:nvSpPr>
            <p:cNvPr id="36" name="Rettangolo 56"/>
            <p:cNvSpPr/>
            <p:nvPr/>
          </p:nvSpPr>
          <p:spPr>
            <a:xfrm>
              <a:off x="2743200" y="1498600"/>
              <a:ext cx="1274708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>
              <a:spAutoFit/>
            </a:bodyPr>
            <a:lstStyle/>
            <a:p>
              <a:r>
                <a:rPr lang="en-US" sz="1200" b="0" dirty="0" err="1" smtClean="0">
                  <a:solidFill>
                    <a:srgbClr val="000090"/>
                  </a:solidFill>
                  <a:latin typeface="Arial"/>
                  <a:cs typeface="Arial"/>
                </a:rPr>
                <a:t>Muon</a:t>
              </a:r>
              <a:r>
                <a:rPr lang="en-US" sz="1200" b="0" dirty="0" smtClean="0">
                  <a:solidFill>
                    <a:srgbClr val="000090"/>
                  </a:solidFill>
                  <a:latin typeface="Arial"/>
                  <a:cs typeface="Arial"/>
                </a:rPr>
                <a:t> Detectors</a:t>
              </a:r>
              <a:endParaRPr lang="it-IT" sz="1200" b="0" dirty="0">
                <a:latin typeface="Arial"/>
                <a:cs typeface="Arial"/>
              </a:endParaRPr>
            </a:p>
          </p:txBody>
        </p:sp>
        <p:sp>
          <p:nvSpPr>
            <p:cNvPr id="37" name="Rettangolo 57"/>
            <p:cNvSpPr/>
            <p:nvPr/>
          </p:nvSpPr>
          <p:spPr>
            <a:xfrm>
              <a:off x="3974419" y="1508323"/>
              <a:ext cx="1264965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>
              <a:spAutoFit/>
            </a:bodyPr>
            <a:lstStyle/>
            <a:p>
              <a:r>
                <a:rPr lang="en-US" sz="1200" b="0" dirty="0" smtClean="0">
                  <a:solidFill>
                    <a:srgbClr val="008000"/>
                  </a:solidFill>
                  <a:latin typeface="Arial"/>
                  <a:cs typeface="Arial"/>
                </a:rPr>
                <a:t>Tile Calorimeter</a:t>
              </a:r>
              <a:endParaRPr lang="it-IT" sz="1200" b="0" dirty="0">
                <a:solidFill>
                  <a:srgbClr val="008000"/>
                </a:solidFill>
                <a:latin typeface="Arial"/>
                <a:cs typeface="Arial"/>
              </a:endParaRPr>
            </a:p>
          </p:txBody>
        </p:sp>
        <p:sp>
          <p:nvSpPr>
            <p:cNvPr id="38" name="Rettangolo 58"/>
            <p:cNvSpPr/>
            <p:nvPr/>
          </p:nvSpPr>
          <p:spPr>
            <a:xfrm>
              <a:off x="5120883" y="1511300"/>
              <a:ext cx="1878339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>
              <a:spAutoFit/>
            </a:bodyPr>
            <a:lstStyle/>
            <a:p>
              <a:r>
                <a:rPr lang="en-US" sz="1200" b="0" dirty="0" smtClean="0">
                  <a:solidFill>
                    <a:srgbClr val="008000"/>
                  </a:solidFill>
                  <a:latin typeface="Arial"/>
                  <a:cs typeface="Arial"/>
                </a:rPr>
                <a:t>Liquid Argon Calorimeter</a:t>
              </a:r>
              <a:endParaRPr lang="it-IT" sz="1200" b="0" dirty="0">
                <a:solidFill>
                  <a:srgbClr val="008000"/>
                </a:solidFill>
                <a:latin typeface="Arial"/>
                <a:cs typeface="Arial"/>
              </a:endParaRPr>
            </a:p>
          </p:txBody>
        </p:sp>
        <p:sp>
          <p:nvSpPr>
            <p:cNvPr id="39" name="Rettangolo 59"/>
            <p:cNvSpPr/>
            <p:nvPr/>
          </p:nvSpPr>
          <p:spPr>
            <a:xfrm>
              <a:off x="3329127" y="4988068"/>
              <a:ext cx="1236787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>
              <a:spAutoFit/>
            </a:bodyPr>
            <a:lstStyle/>
            <a:p>
              <a:r>
                <a:rPr lang="en-US" sz="1200" b="0" dirty="0" smtClean="0">
                  <a:solidFill>
                    <a:srgbClr val="000090"/>
                  </a:solidFill>
                  <a:latin typeface="Arial"/>
                  <a:cs typeface="Arial"/>
                </a:rPr>
                <a:t>Toroid Magnets</a:t>
              </a:r>
              <a:endParaRPr lang="it-IT" sz="1200" b="0" dirty="0">
                <a:latin typeface="Arial"/>
                <a:cs typeface="Arial"/>
              </a:endParaRPr>
            </a:p>
          </p:txBody>
        </p:sp>
        <p:sp>
          <p:nvSpPr>
            <p:cNvPr id="40" name="Rettangolo 60"/>
            <p:cNvSpPr/>
            <p:nvPr/>
          </p:nvSpPr>
          <p:spPr>
            <a:xfrm>
              <a:off x="4511125" y="4988068"/>
              <a:ext cx="1339655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>
              <a:spAutoFit/>
            </a:bodyPr>
            <a:lstStyle/>
            <a:p>
              <a:r>
                <a:rPr lang="en-US" sz="1200" b="0" dirty="0" smtClean="0">
                  <a:solidFill>
                    <a:srgbClr val="991F24"/>
                  </a:solidFill>
                  <a:latin typeface="Arial"/>
                  <a:cs typeface="Arial"/>
                </a:rPr>
                <a:t>Solenoid Magnet</a:t>
              </a:r>
              <a:endParaRPr lang="it-IT" sz="1200" b="0" dirty="0">
                <a:solidFill>
                  <a:srgbClr val="991F24"/>
                </a:solidFill>
                <a:latin typeface="Arial"/>
                <a:cs typeface="Arial"/>
              </a:endParaRPr>
            </a:p>
          </p:txBody>
        </p:sp>
        <p:sp>
          <p:nvSpPr>
            <p:cNvPr id="41" name="Rettangolo 61"/>
            <p:cNvSpPr/>
            <p:nvPr/>
          </p:nvSpPr>
          <p:spPr>
            <a:xfrm>
              <a:off x="5689599" y="4988068"/>
              <a:ext cx="1045479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>
              <a:spAutoFit/>
            </a:bodyPr>
            <a:lstStyle/>
            <a:p>
              <a:r>
                <a:rPr lang="en-US" sz="1200" b="0" dirty="0" smtClean="0">
                  <a:solidFill>
                    <a:srgbClr val="991F24"/>
                  </a:solidFill>
                  <a:latin typeface="Arial"/>
                  <a:cs typeface="Arial"/>
                </a:rPr>
                <a:t>SCT Tracker</a:t>
              </a:r>
              <a:endParaRPr lang="it-IT" sz="1200" b="0" dirty="0">
                <a:solidFill>
                  <a:srgbClr val="991F24"/>
                </a:solidFill>
                <a:latin typeface="Arial"/>
                <a:cs typeface="Arial"/>
              </a:endParaRPr>
            </a:p>
          </p:txBody>
        </p:sp>
        <p:sp>
          <p:nvSpPr>
            <p:cNvPr id="42" name="Rettangolo 62"/>
            <p:cNvSpPr/>
            <p:nvPr/>
          </p:nvSpPr>
          <p:spPr>
            <a:xfrm>
              <a:off x="6570134" y="4988068"/>
              <a:ext cx="518216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>
              <a:spAutoFit/>
            </a:bodyPr>
            <a:lstStyle/>
            <a:p>
              <a:r>
                <a:rPr lang="en-US" sz="1200" b="0" dirty="0" smtClean="0">
                  <a:solidFill>
                    <a:srgbClr val="991F24"/>
                  </a:solidFill>
                  <a:latin typeface="Arial"/>
                  <a:cs typeface="Arial"/>
                </a:rPr>
                <a:t>Pixel</a:t>
              </a:r>
              <a:endParaRPr lang="it-IT" sz="1200" b="0" dirty="0">
                <a:solidFill>
                  <a:srgbClr val="991F24"/>
                </a:solidFill>
                <a:latin typeface="Arial"/>
                <a:cs typeface="Arial"/>
              </a:endParaRPr>
            </a:p>
          </p:txBody>
        </p:sp>
        <p:sp>
          <p:nvSpPr>
            <p:cNvPr id="43" name="Rettangolo 63"/>
            <p:cNvSpPr/>
            <p:nvPr/>
          </p:nvSpPr>
          <p:spPr>
            <a:xfrm>
              <a:off x="6993385" y="4988068"/>
              <a:ext cx="992579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>
              <a:spAutoFit/>
            </a:bodyPr>
            <a:lstStyle/>
            <a:p>
              <a:r>
                <a:rPr lang="en-US" sz="1200" b="0" dirty="0" smtClean="0">
                  <a:solidFill>
                    <a:srgbClr val="991F24"/>
                  </a:solidFill>
                  <a:latin typeface="Arial"/>
                  <a:cs typeface="Arial"/>
                </a:rPr>
                <a:t>TRT tracker</a:t>
              </a:r>
              <a:endParaRPr lang="it-IT" sz="1200" b="0" dirty="0">
                <a:solidFill>
                  <a:srgbClr val="991F24"/>
                </a:solidFill>
                <a:latin typeface="Arial"/>
                <a:cs typeface="Arial"/>
              </a:endParaRPr>
            </a:p>
          </p:txBody>
        </p:sp>
        <p:cxnSp>
          <p:nvCxnSpPr>
            <p:cNvPr id="44" name="Connettore 2 64"/>
            <p:cNvCxnSpPr/>
            <p:nvPr/>
          </p:nvCxnSpPr>
          <p:spPr bwMode="auto">
            <a:xfrm flipV="1">
              <a:off x="4969933" y="3437468"/>
              <a:ext cx="177800" cy="1566332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rgbClr val="991F24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45" name="Connettore 2 65"/>
            <p:cNvCxnSpPr/>
            <p:nvPr/>
          </p:nvCxnSpPr>
          <p:spPr bwMode="auto">
            <a:xfrm flipH="1" flipV="1">
              <a:off x="5300133" y="3361268"/>
              <a:ext cx="529167" cy="1642532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rgbClr val="991F24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46" name="Connettore 2 66"/>
            <p:cNvCxnSpPr/>
            <p:nvPr/>
          </p:nvCxnSpPr>
          <p:spPr bwMode="auto">
            <a:xfrm flipH="1" flipV="1">
              <a:off x="5357284" y="3316818"/>
              <a:ext cx="1195916" cy="1680632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rgbClr val="991F24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47" name="Connettore 2 67"/>
            <p:cNvCxnSpPr/>
            <p:nvPr/>
          </p:nvCxnSpPr>
          <p:spPr bwMode="auto">
            <a:xfrm flipH="1" flipV="1">
              <a:off x="5461000" y="3399368"/>
              <a:ext cx="1841500" cy="1598082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rgbClr val="991F24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48" name="Connettore 2 68"/>
            <p:cNvCxnSpPr/>
            <p:nvPr/>
          </p:nvCxnSpPr>
          <p:spPr bwMode="auto">
            <a:xfrm flipV="1">
              <a:off x="4108450" y="3562350"/>
              <a:ext cx="622300" cy="1435100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rgbClr val="000090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49" name="Connettore 2 69"/>
            <p:cNvCxnSpPr/>
            <p:nvPr/>
          </p:nvCxnSpPr>
          <p:spPr bwMode="auto">
            <a:xfrm flipV="1">
              <a:off x="4114800" y="2495550"/>
              <a:ext cx="508000" cy="2482850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rgbClr val="000090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50" name="Connettore 2 70"/>
            <p:cNvCxnSpPr/>
            <p:nvPr/>
          </p:nvCxnSpPr>
          <p:spPr bwMode="auto">
            <a:xfrm>
              <a:off x="3435350" y="1778000"/>
              <a:ext cx="920750" cy="685800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rgbClr val="000090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51" name="Connettore 2 71"/>
            <p:cNvCxnSpPr/>
            <p:nvPr/>
          </p:nvCxnSpPr>
          <p:spPr bwMode="auto">
            <a:xfrm flipH="1">
              <a:off x="3003550" y="1778000"/>
              <a:ext cx="368300" cy="889000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rgbClr val="000090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52" name="Connettore 2 72"/>
            <p:cNvCxnSpPr/>
            <p:nvPr/>
          </p:nvCxnSpPr>
          <p:spPr bwMode="auto">
            <a:xfrm>
              <a:off x="4699000" y="1784350"/>
              <a:ext cx="292100" cy="1352550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rgbClr val="008000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53" name="Connettore 2 73"/>
            <p:cNvCxnSpPr/>
            <p:nvPr/>
          </p:nvCxnSpPr>
          <p:spPr bwMode="auto">
            <a:xfrm>
              <a:off x="4699000" y="1778000"/>
              <a:ext cx="755650" cy="1295400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rgbClr val="008000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54" name="Connettore 2 74"/>
            <p:cNvCxnSpPr/>
            <p:nvPr/>
          </p:nvCxnSpPr>
          <p:spPr bwMode="auto">
            <a:xfrm flipH="1">
              <a:off x="5632450" y="1803400"/>
              <a:ext cx="285750" cy="1403350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rgbClr val="008000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55" name="Connettore 2 75"/>
            <p:cNvCxnSpPr/>
            <p:nvPr/>
          </p:nvCxnSpPr>
          <p:spPr bwMode="auto">
            <a:xfrm flipH="1">
              <a:off x="5848350" y="1797050"/>
              <a:ext cx="69850" cy="1409700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rgbClr val="008000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</p:grp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l-GR" smtClean="0"/>
              <a:t>Ανιχνευτές Σωματιδίων, Αύγουστος 2018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06607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5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717" y="530"/>
            <a:chExt cx="4819" cy="3614"/>
          </a:xfrm>
        </p:grpSpPr>
        <p:pic>
          <p:nvPicPr>
            <p:cNvPr id="73732" name="Picture 6" descr="40-cavern2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717" y="530"/>
              <a:ext cx="4819" cy="36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8" name="Text Box 8"/>
            <p:cNvSpPr txBox="1">
              <a:spLocks noChangeArrowheads="1"/>
            </p:cNvSpPr>
            <p:nvPr/>
          </p:nvSpPr>
          <p:spPr bwMode="auto">
            <a:xfrm>
              <a:off x="3522" y="701"/>
              <a:ext cx="550" cy="238"/>
            </a:xfrm>
            <a:prstGeom prst="rect">
              <a:avLst/>
            </a:prstGeom>
            <a:solidFill>
              <a:srgbClr val="FFFF99"/>
            </a:solidFill>
            <a:ln w="12700">
              <a:solidFill>
                <a:schemeClr val="tx2"/>
              </a:solidFill>
              <a:miter lim="800000"/>
              <a:headEnd type="none" w="sm" len="sm"/>
              <a:tailEnd type="none" w="sm" len="sm"/>
            </a:ln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GB">
                  <a:latin typeface="+mn-lt"/>
                </a:rPr>
                <a:t>ATLAS</a:t>
              </a:r>
            </a:p>
          </p:txBody>
        </p:sp>
        <p:sp>
          <p:nvSpPr>
            <p:cNvPr id="9" name="Line 9"/>
            <p:cNvSpPr>
              <a:spLocks noChangeShapeType="1"/>
            </p:cNvSpPr>
            <p:nvPr/>
          </p:nvSpPr>
          <p:spPr bwMode="auto">
            <a:xfrm flipH="1">
              <a:off x="3264" y="994"/>
              <a:ext cx="440" cy="565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triangle" w="sm" len="sm"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+mn-lt"/>
              </a:endParaRPr>
            </a:p>
          </p:txBody>
        </p:sp>
      </p:grpSp>
      <p:sp>
        <p:nvSpPr>
          <p:cNvPr id="13" name="Slide Number Placeholder 1"/>
          <p:cNvSpPr txBox="1">
            <a:spLocks/>
          </p:cNvSpPr>
          <p:nvPr/>
        </p:nvSpPr>
        <p:spPr>
          <a:xfrm>
            <a:off x="6705600" y="647488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l-GR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>
                    <a:tint val="75000"/>
                  </a:schemeClr>
                </a:solidFill>
                <a:latin typeface="UB-Script" charset="0"/>
                <a:ea typeface="ＭＳ Ｐゴシック" charset="0"/>
                <a:cs typeface="ＭＳ Ｐゴシック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defRPr/>
            </a:pPr>
            <a:fld id="{62708B22-793F-3E4B-B825-18D2C698BFBF}" type="slidenum">
              <a:rPr lang="en-US" smtClean="0"/>
              <a:pPr>
                <a:defRPr/>
              </a:pPr>
              <a:t>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l-GR" smtClean="0"/>
              <a:t>Ανιχνευτές Σωματιδίων, Αύγουστος 2018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130404-0242-BB4D-813C-5D50F7FEE913}" type="slidenum">
              <a:rPr lang="en-US" smtClean="0"/>
              <a:pPr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4070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l-GR" smtClean="0"/>
              <a:t>Ανιχνευτές Σωματιδίων, Αύγουστος 2018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AA252E-D9A5-6649-AE13-85F5FE01C0E9}" type="slidenum">
              <a:rPr lang="en-US" smtClean="0"/>
              <a:pPr/>
              <a:t>22</a:t>
            </a:fld>
            <a:endParaRPr lang="en-US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581400"/>
            <a:ext cx="4368800" cy="327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" descr="fig3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75200" y="3581400"/>
            <a:ext cx="4368800" cy="3276600"/>
          </a:xfrm>
          <a:prstGeom prst="rect">
            <a:avLst/>
          </a:prstGeom>
        </p:spPr>
      </p:pic>
      <p:pic>
        <p:nvPicPr>
          <p:cNvPr id="8" name="Picture 5" descr="Picture 00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681621" y="304800"/>
            <a:ext cx="4470400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6" descr="Picture 007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-8021" y="304800"/>
            <a:ext cx="4368800" cy="327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10"/>
          <p:cNvSpPr txBox="1"/>
          <p:nvPr/>
        </p:nvSpPr>
        <p:spPr>
          <a:xfrm>
            <a:off x="-41433" y="-76200"/>
            <a:ext cx="52230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dirty="0" smtClean="0"/>
              <a:t>Μετρητές Ιοντισμού του Πειράματος </a:t>
            </a:r>
            <a:r>
              <a:rPr lang="en-US" dirty="0" smtClean="0"/>
              <a:t>ATLAS</a:t>
            </a:r>
            <a:r>
              <a:rPr lang="el-GR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41702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22907-8A9D-4F6B-98F6-913902AD56B5}" type="slidenum">
              <a:rPr lang="en-US" smtClean="0"/>
              <a:t>23</a:t>
            </a:fld>
            <a:endParaRPr lang="en-US"/>
          </a:p>
        </p:txBody>
      </p:sp>
      <p:pic>
        <p:nvPicPr>
          <p:cNvPr id="8" name="Picture 7" descr="nsw_atlas_alamauro_mm_small_large_low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58400"/>
            <a:ext cx="9144000" cy="5958191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951007"/>
            <a:ext cx="9990665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600" b="1" dirty="0">
                <a:solidFill>
                  <a:schemeClr val="bg1"/>
                </a:solidFill>
                <a:latin typeface="Arial"/>
                <a:cs typeface="Arial"/>
              </a:rPr>
              <a:t>Micromegas Detectors in Large Scale </a:t>
            </a:r>
            <a:r>
              <a:rPr lang="en-US" sz="2600" b="1" dirty="0" smtClean="0">
                <a:solidFill>
                  <a:schemeClr val="bg1"/>
                </a:solidFill>
                <a:latin typeface="Arial"/>
                <a:cs typeface="Arial"/>
              </a:rPr>
              <a:t>Experiment-ATLAS </a:t>
            </a:r>
            <a:endParaRPr lang="en-US" sz="2600" b="1" dirty="0">
              <a:solidFill>
                <a:schemeClr val="bg1"/>
              </a:solidFill>
            </a:endParaRPr>
          </a:p>
        </p:txBody>
      </p:sp>
      <p:sp>
        <p:nvSpPr>
          <p:cNvPr id="14" name="Footer Placeholder 3"/>
          <p:cNvSpPr txBox="1">
            <a:spLocks/>
          </p:cNvSpPr>
          <p:nvPr/>
        </p:nvSpPr>
        <p:spPr bwMode="auto">
          <a:xfrm>
            <a:off x="2286000" y="6381750"/>
            <a:ext cx="54864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Verdana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defRPr/>
            </a:pPr>
            <a:r>
              <a:rPr lang="el-GR" smtClean="0"/>
              <a:t>Ανιχνευτές Σωματιδίων, Αύγουστος 2016</a:t>
            </a:r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l-GR" smtClean="0"/>
              <a:t>Ανιχνευτές Σωματιδίων, Αύγουστος 2018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48914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val 2"/>
          <p:cNvSpPr/>
          <p:nvPr/>
        </p:nvSpPr>
        <p:spPr>
          <a:xfrm>
            <a:off x="5666665" y="5535431"/>
            <a:ext cx="274472" cy="274472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51699" y="4052491"/>
            <a:ext cx="2878708" cy="27771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0187" y="173405"/>
            <a:ext cx="8913813" cy="473885"/>
          </a:xfrm>
        </p:spPr>
        <p:txBody>
          <a:bodyPr>
            <a:normAutofit/>
          </a:bodyPr>
          <a:lstStyle/>
          <a:p>
            <a:r>
              <a:rPr lang="en-US" sz="2400" dirty="0" smtClean="0">
                <a:latin typeface="Arial"/>
                <a:cs typeface="Arial"/>
              </a:rPr>
              <a:t>Motivation  ATLAS Small Wheel Upgrade 2017-18 (Phase I)</a:t>
            </a:r>
            <a:endParaRPr lang="en-US" sz="2400" dirty="0">
              <a:latin typeface="Arial"/>
              <a:cs typeface="Aria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22907-8A9D-4F6B-98F6-913902AD56B5}" type="slidenum">
              <a:rPr lang="en-US" smtClean="0"/>
              <a:t>24</a:t>
            </a:fld>
            <a:endParaRPr lang="en-US"/>
          </a:p>
        </p:txBody>
      </p:sp>
      <p:grpSp>
        <p:nvGrpSpPr>
          <p:cNvPr id="8" name="Group 5"/>
          <p:cNvGrpSpPr>
            <a:grpSpLocks/>
          </p:cNvGrpSpPr>
          <p:nvPr/>
        </p:nvGrpSpPr>
        <p:grpSpPr bwMode="auto">
          <a:xfrm>
            <a:off x="-188084" y="647290"/>
            <a:ext cx="3629783" cy="5805688"/>
            <a:chOff x="0" y="0"/>
            <a:chExt cx="2993" cy="4947"/>
          </a:xfrm>
        </p:grpSpPr>
        <p:pic>
          <p:nvPicPr>
            <p:cNvPr id="9" name="Picture 1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2993" cy="22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" name="Oval 2"/>
            <p:cNvSpPr>
              <a:spLocks/>
            </p:cNvSpPr>
            <p:nvPr/>
          </p:nvSpPr>
          <p:spPr bwMode="auto">
            <a:xfrm>
              <a:off x="1917" y="784"/>
              <a:ext cx="432" cy="448"/>
            </a:xfrm>
            <a:prstGeom prst="ellips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pic>
          <p:nvPicPr>
            <p:cNvPr id="11" name="Picture 3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0" y="2037"/>
              <a:ext cx="1920" cy="29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" name="Line 4"/>
            <p:cNvSpPr>
              <a:spLocks noChangeShapeType="1"/>
            </p:cNvSpPr>
            <p:nvPr/>
          </p:nvSpPr>
          <p:spPr bwMode="auto">
            <a:xfrm rot="10800000" flipH="1">
              <a:off x="1345" y="1217"/>
              <a:ext cx="803" cy="803"/>
            </a:xfrm>
            <a:prstGeom prst="line">
              <a:avLst/>
            </a:prstGeom>
            <a:noFill/>
            <a:ln w="38100" cap="flat">
              <a:solidFill>
                <a:srgbClr val="000000"/>
              </a:solidFill>
              <a:prstDash val="solid"/>
              <a:miter lim="800000"/>
              <a:headEnd type="stealth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</p:grpSp>
      <p:grpSp>
        <p:nvGrpSpPr>
          <p:cNvPr id="14" name="Group 11"/>
          <p:cNvGrpSpPr>
            <a:grpSpLocks/>
          </p:cNvGrpSpPr>
          <p:nvPr/>
        </p:nvGrpSpPr>
        <p:grpSpPr bwMode="auto">
          <a:xfrm>
            <a:off x="2515741" y="4246935"/>
            <a:ext cx="3542854" cy="2375297"/>
            <a:chOff x="0" y="0"/>
            <a:chExt cx="3174" cy="2128"/>
          </a:xfrm>
        </p:grpSpPr>
        <p:pic>
          <p:nvPicPr>
            <p:cNvPr id="15" name="Picture 9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3174" cy="21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" name="Line 10"/>
            <p:cNvSpPr>
              <a:spLocks noChangeShapeType="1"/>
            </p:cNvSpPr>
            <p:nvPr/>
          </p:nvSpPr>
          <p:spPr bwMode="auto">
            <a:xfrm>
              <a:off x="76" y="77"/>
              <a:ext cx="0" cy="2021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800000"/>
              <a:headEnd type="stealth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</p:grpSp>
      <p:pic>
        <p:nvPicPr>
          <p:cNvPr id="17" name="Immagine 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803901" y="628238"/>
            <a:ext cx="3340100" cy="2266498"/>
          </a:xfrm>
          <a:prstGeom prst="rect">
            <a:avLst/>
          </a:prstGeom>
        </p:spPr>
      </p:pic>
      <p:sp>
        <p:nvSpPr>
          <p:cNvPr id="7" name="Rectangle 6"/>
          <p:cNvSpPr>
            <a:spLocks/>
          </p:cNvSpPr>
          <p:nvPr/>
        </p:nvSpPr>
        <p:spPr bwMode="auto">
          <a:xfrm>
            <a:off x="2606923" y="2254722"/>
            <a:ext cx="6435856" cy="22187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rgbClr val="000000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marL="267881" indent="-178587" algn="just">
              <a:lnSpc>
                <a:spcPct val="120000"/>
              </a:lnSpc>
              <a:buSzPct val="125000"/>
              <a:buFont typeface="Arial Unicode MS" charset="0"/>
              <a:buChar char="•"/>
            </a:pPr>
            <a:r>
              <a:rPr lang="en-US" sz="1300" dirty="0">
                <a:latin typeface="Arial"/>
                <a:ea typeface="ＭＳ Ｐゴシック" charset="0"/>
                <a:cs typeface="Arial"/>
                <a:sym typeface="Arial Unicode MS" charset="0"/>
              </a:rPr>
              <a:t>The ATLAS upgrade is motivated primarily by the pile-up rate </a:t>
            </a:r>
            <a:r>
              <a:rPr lang="en-US" sz="1300" dirty="0" smtClean="0">
                <a:latin typeface="Arial"/>
                <a:ea typeface="ＭＳ Ｐゴシック" charset="0"/>
                <a:cs typeface="Arial"/>
                <a:sym typeface="Arial Unicode MS" charset="0"/>
              </a:rPr>
              <a:t>(&lt;</a:t>
            </a:r>
            <a:r>
              <a:rPr lang="en-US" sz="1300" i="1" dirty="0" smtClean="0">
                <a:latin typeface="Arial"/>
                <a:ea typeface="ＭＳ Ｐゴシック" charset="0"/>
                <a:cs typeface="Arial"/>
                <a:sym typeface="Arial Unicode MS" charset="0"/>
              </a:rPr>
              <a:t>n&gt;</a:t>
            </a:r>
            <a:r>
              <a:rPr lang="en-US" sz="1300" dirty="0" smtClean="0">
                <a:latin typeface="Arial"/>
                <a:ea typeface="ＭＳ Ｐゴシック" charset="0"/>
                <a:cs typeface="Arial"/>
                <a:sym typeface="Arial Unicode MS" charset="0"/>
              </a:rPr>
              <a:t>=</a:t>
            </a:r>
            <a:r>
              <a:rPr lang="en-US" sz="1300" dirty="0">
                <a:latin typeface="Arial"/>
                <a:ea typeface="ＭＳ Ｐゴシック" charset="0"/>
                <a:cs typeface="Arial"/>
                <a:sym typeface="Arial Unicode MS" charset="0"/>
              </a:rPr>
              <a:t>55 interactions </a:t>
            </a:r>
            <a:r>
              <a:rPr lang="en-US" sz="1300" dirty="0" smtClean="0">
                <a:latin typeface="Arial"/>
                <a:ea typeface="ＭＳ Ｐゴシック" charset="0"/>
                <a:cs typeface="Arial"/>
                <a:sym typeface="Arial Unicode MS" charset="0"/>
              </a:rPr>
              <a:t>per 25 </a:t>
            </a:r>
            <a:r>
              <a:rPr lang="en-US" sz="1300" dirty="0">
                <a:latin typeface="Arial"/>
                <a:ea typeface="ＭＳ Ｐゴシック" charset="0"/>
                <a:cs typeface="Arial"/>
                <a:sym typeface="Arial Unicode MS" charset="0"/>
              </a:rPr>
              <a:t>ns bunch crossing) that are expected at </a:t>
            </a:r>
            <a:r>
              <a:rPr lang="en-US" sz="1300" i="1" dirty="0">
                <a:latin typeface="Arial"/>
                <a:ea typeface="ＭＳ Ｐゴシック" charset="0"/>
                <a:cs typeface="Arial"/>
                <a:sym typeface="Arial Narrow Italic" charset="0"/>
              </a:rPr>
              <a:t>L</a:t>
            </a:r>
            <a:r>
              <a:rPr lang="en-US" sz="1300" dirty="0">
                <a:latin typeface="Arial"/>
                <a:ea typeface="ＭＳ Ｐゴシック" charset="0"/>
                <a:cs typeface="Arial"/>
                <a:sym typeface="Arial Unicode MS" charset="0"/>
              </a:rPr>
              <a:t>=2×10</a:t>
            </a:r>
            <a:r>
              <a:rPr lang="en-US" sz="1300" baseline="32000" dirty="0">
                <a:latin typeface="Arial"/>
                <a:ea typeface="ＭＳ Ｐゴシック" charset="0"/>
                <a:cs typeface="Arial"/>
                <a:sym typeface="Arial Unicode MS" charset="0"/>
              </a:rPr>
              <a:t>34</a:t>
            </a:r>
            <a:r>
              <a:rPr lang="en-US" sz="1300" dirty="0">
                <a:latin typeface="Arial"/>
                <a:ea typeface="ＭＳ Ｐゴシック" charset="0"/>
                <a:cs typeface="Arial"/>
                <a:sym typeface="Arial Unicode MS" charset="0"/>
              </a:rPr>
              <a:t> cm</a:t>
            </a:r>
            <a:r>
              <a:rPr lang="en-US" sz="1300" baseline="32000" dirty="0">
                <a:latin typeface="Arial"/>
                <a:ea typeface="ＭＳ Ｐゴシック" charset="0"/>
                <a:cs typeface="Arial"/>
                <a:sym typeface="Arial Unicode MS" charset="0"/>
              </a:rPr>
              <a:t>−2</a:t>
            </a:r>
            <a:r>
              <a:rPr lang="en-US" sz="1300" dirty="0">
                <a:latin typeface="Arial"/>
                <a:ea typeface="ＭＳ Ｐゴシック" charset="0"/>
                <a:cs typeface="Arial"/>
                <a:sym typeface="Arial Unicode MS" charset="0"/>
              </a:rPr>
              <a:t>s</a:t>
            </a:r>
            <a:r>
              <a:rPr lang="en-US" sz="1300" baseline="32000" dirty="0">
                <a:latin typeface="Arial"/>
                <a:ea typeface="ＭＳ Ｐゴシック" charset="0"/>
                <a:cs typeface="Arial"/>
                <a:sym typeface="Arial Unicode MS" charset="0"/>
              </a:rPr>
              <a:t>−1</a:t>
            </a:r>
            <a:r>
              <a:rPr lang="en-US" sz="1300" dirty="0">
                <a:latin typeface="Arial"/>
                <a:ea typeface="ＭＳ Ｐゴシック" charset="0"/>
                <a:cs typeface="Arial"/>
                <a:sym typeface="Arial Unicode MS" charset="0"/>
              </a:rPr>
              <a:t>. This will lead to an increased </a:t>
            </a:r>
            <a:r>
              <a:rPr lang="en-US" sz="1300" u="sng" dirty="0" smtClean="0">
                <a:latin typeface="Arial"/>
                <a:ea typeface="ＭＳ Ｐゴシック" charset="0"/>
                <a:cs typeface="Arial"/>
                <a:sym typeface="Arial Unicode MS" charset="0"/>
              </a:rPr>
              <a:t>particle flux (rate)</a:t>
            </a:r>
            <a:r>
              <a:rPr lang="en-US" sz="1300" dirty="0" smtClean="0">
                <a:latin typeface="Arial"/>
                <a:ea typeface="ＭＳ Ｐゴシック" charset="0"/>
                <a:cs typeface="Arial"/>
                <a:sym typeface="Arial Unicode MS" charset="0"/>
              </a:rPr>
              <a:t> </a:t>
            </a:r>
            <a:r>
              <a:rPr lang="en-US" sz="1300" dirty="0">
                <a:latin typeface="Arial"/>
                <a:ea typeface="ＭＳ Ｐゴシック" charset="0"/>
                <a:cs typeface="Arial"/>
                <a:sym typeface="Arial Unicode MS" charset="0"/>
              </a:rPr>
              <a:t>which the present detectors (MDT + CSC) cannot </a:t>
            </a:r>
            <a:r>
              <a:rPr lang="en-US" sz="1300" dirty="0" smtClean="0">
                <a:latin typeface="Arial"/>
                <a:ea typeface="ＭＳ Ｐゴシック" charset="0"/>
                <a:cs typeface="Arial"/>
                <a:sym typeface="Arial Unicode MS" charset="0"/>
              </a:rPr>
              <a:t>handle efficiently. Also, added </a:t>
            </a:r>
            <a:r>
              <a:rPr lang="en-US" sz="1300" u="sng" dirty="0" smtClean="0">
                <a:latin typeface="Arial"/>
                <a:ea typeface="ＭＳ Ｐゴシック" charset="0"/>
                <a:cs typeface="Arial"/>
                <a:sym typeface="Arial Unicode MS" charset="0"/>
              </a:rPr>
              <a:t>trigger capability</a:t>
            </a:r>
            <a:r>
              <a:rPr lang="en-US" sz="1300" dirty="0" smtClean="0">
                <a:latin typeface="Arial"/>
                <a:ea typeface="ＭＳ Ｐゴシック" charset="0"/>
                <a:cs typeface="Arial"/>
                <a:sym typeface="Arial Unicode MS" charset="0"/>
              </a:rPr>
              <a:t>. </a:t>
            </a:r>
            <a:endParaRPr lang="en-US" sz="1300" dirty="0">
              <a:latin typeface="Arial"/>
              <a:ea typeface="ＭＳ Ｐゴシック" charset="0"/>
              <a:cs typeface="Arial"/>
              <a:sym typeface="Arial Unicode MS" charset="0"/>
            </a:endParaRPr>
          </a:p>
          <a:p>
            <a:pPr marL="267881" indent="-178587" algn="just">
              <a:lnSpc>
                <a:spcPct val="120000"/>
              </a:lnSpc>
              <a:buSzPct val="125000"/>
              <a:buFont typeface="Arial Unicode MS" charset="0"/>
              <a:buChar char="•"/>
            </a:pPr>
            <a:r>
              <a:rPr lang="en-US" sz="1300" dirty="0">
                <a:latin typeface="Arial"/>
                <a:ea typeface="ＭＳ Ｐゴシック" charset="0"/>
                <a:cs typeface="Arial"/>
                <a:sym typeface="Arial Unicode MS" charset="0"/>
              </a:rPr>
              <a:t>Replacing the Small </a:t>
            </a:r>
            <a:r>
              <a:rPr lang="en-US" sz="1300" dirty="0" smtClean="0">
                <a:latin typeface="Arial"/>
                <a:ea typeface="ＭＳ Ｐゴシック" charset="0"/>
                <a:cs typeface="Arial"/>
                <a:sym typeface="Arial Unicode MS" charset="0"/>
              </a:rPr>
              <a:t>Wheels </a:t>
            </a:r>
            <a:r>
              <a:rPr lang="en-US" sz="1300" dirty="0">
                <a:latin typeface="Arial"/>
                <a:ea typeface="ＭＳ Ｐゴシック" charset="0"/>
                <a:cs typeface="Arial"/>
                <a:sym typeface="Arial Unicode MS" charset="0"/>
              </a:rPr>
              <a:t>with a detector that can provide precise tracking and trigger segments will eliminate fake triggers without loss on physics acceptance.</a:t>
            </a:r>
          </a:p>
        </p:txBody>
      </p:sp>
      <p:sp>
        <p:nvSpPr>
          <p:cNvPr id="18" name="TextBox 10"/>
          <p:cNvSpPr txBox="1">
            <a:spLocks noChangeArrowheads="1"/>
          </p:cNvSpPr>
          <p:nvPr/>
        </p:nvSpPr>
        <p:spPr bwMode="auto">
          <a:xfrm>
            <a:off x="668843" y="3528448"/>
            <a:ext cx="1714118" cy="5847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800" b="1" dirty="0">
                <a:solidFill>
                  <a:srgbClr val="FFFF00"/>
                </a:solidFill>
                <a:latin typeface="Arial"/>
                <a:cs typeface="Arial"/>
              </a:rPr>
              <a:t>Today:</a:t>
            </a:r>
          </a:p>
          <a:p>
            <a:pPr eaLnBrk="1" hangingPunct="1"/>
            <a:r>
              <a:rPr lang="en-US" sz="800" b="1" dirty="0">
                <a:solidFill>
                  <a:srgbClr val="FFFF00"/>
                </a:solidFill>
                <a:latin typeface="Arial"/>
                <a:cs typeface="Arial"/>
              </a:rPr>
              <a:t>MDT chambers (drift tubes) +</a:t>
            </a:r>
          </a:p>
          <a:p>
            <a:pPr eaLnBrk="1" hangingPunct="1"/>
            <a:r>
              <a:rPr lang="en-US" sz="800" b="1" dirty="0">
                <a:solidFill>
                  <a:srgbClr val="FFFF00"/>
                </a:solidFill>
                <a:latin typeface="Arial"/>
                <a:cs typeface="Arial"/>
              </a:rPr>
              <a:t>TGCs for 2</a:t>
            </a:r>
            <a:r>
              <a:rPr lang="en-US" sz="800" b="1" baseline="30000" dirty="0">
                <a:solidFill>
                  <a:srgbClr val="FFFF00"/>
                </a:solidFill>
                <a:latin typeface="Arial"/>
                <a:cs typeface="Arial"/>
              </a:rPr>
              <a:t>nd</a:t>
            </a:r>
            <a:r>
              <a:rPr lang="en-US" sz="800" b="1" dirty="0">
                <a:solidFill>
                  <a:srgbClr val="FFFF00"/>
                </a:solidFill>
                <a:latin typeface="Arial"/>
                <a:cs typeface="Arial"/>
              </a:rPr>
              <a:t> coordinate (not visible)</a:t>
            </a:r>
          </a:p>
        </p:txBody>
      </p:sp>
      <p:sp>
        <p:nvSpPr>
          <p:cNvPr id="19" name="TextBox 9"/>
          <p:cNvSpPr txBox="1">
            <a:spLocks noChangeArrowheads="1"/>
          </p:cNvSpPr>
          <p:nvPr/>
        </p:nvSpPr>
        <p:spPr bwMode="auto">
          <a:xfrm>
            <a:off x="1316036" y="4539794"/>
            <a:ext cx="1005710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900" b="1" dirty="0">
                <a:solidFill>
                  <a:srgbClr val="FFFF00"/>
                </a:solidFill>
                <a:latin typeface="Arial" charset="0"/>
                <a:cs typeface="Arial" charset="0"/>
              </a:rPr>
              <a:t>CSC chambers</a:t>
            </a:r>
          </a:p>
        </p:txBody>
      </p:sp>
      <p:sp>
        <p:nvSpPr>
          <p:cNvPr id="20" name="Rettangolo 20"/>
          <p:cNvSpPr/>
          <p:nvPr/>
        </p:nvSpPr>
        <p:spPr>
          <a:xfrm>
            <a:off x="3670301" y="1263607"/>
            <a:ext cx="2133600" cy="400110"/>
          </a:xfrm>
          <a:prstGeom prst="rect">
            <a:avLst/>
          </a:prstGeom>
          <a:solidFill>
            <a:srgbClr val="FFFFFF"/>
          </a:solidFill>
        </p:spPr>
        <p:txBody>
          <a:bodyPr wrap="square">
            <a:spAutoFit/>
          </a:bodyPr>
          <a:lstStyle/>
          <a:p>
            <a:r>
              <a:rPr lang="it-IT" sz="1000" b="0" dirty="0" err="1" smtClean="0">
                <a:latin typeface="Arial"/>
                <a:cs typeface="Arial"/>
              </a:rPr>
              <a:t>Pseudorapidity</a:t>
            </a:r>
            <a:r>
              <a:rPr lang="it-IT" sz="1000" b="0" dirty="0" smtClean="0">
                <a:latin typeface="Arial"/>
                <a:cs typeface="Arial"/>
              </a:rPr>
              <a:t> </a:t>
            </a:r>
            <a:r>
              <a:rPr lang="it-IT" sz="1000" b="0" dirty="0" err="1" smtClean="0">
                <a:latin typeface="Arial"/>
                <a:cs typeface="Arial"/>
              </a:rPr>
              <a:t>coverage</a:t>
            </a:r>
            <a:r>
              <a:rPr lang="it-IT" sz="1000" b="0" dirty="0" smtClean="0">
                <a:latin typeface="Arial"/>
                <a:cs typeface="Arial"/>
              </a:rPr>
              <a:t>:</a:t>
            </a:r>
          </a:p>
          <a:p>
            <a:r>
              <a:rPr lang="it-IT" sz="1000" b="0" dirty="0" smtClean="0">
                <a:latin typeface="Arial"/>
                <a:cs typeface="Arial"/>
              </a:rPr>
              <a:t>1.3 &lt; |</a:t>
            </a:r>
            <a:r>
              <a:rPr lang="el-GR" sz="1000" b="0" dirty="0" smtClean="0">
                <a:latin typeface="Arial"/>
                <a:cs typeface="Arial"/>
              </a:rPr>
              <a:t>η</a:t>
            </a:r>
            <a:r>
              <a:rPr lang="it-IT" sz="1000" b="0" dirty="0" smtClean="0">
                <a:latin typeface="Arial"/>
                <a:cs typeface="Arial"/>
              </a:rPr>
              <a:t>| &lt; 2.7</a:t>
            </a:r>
            <a:endParaRPr lang="it-IT" sz="1000" dirty="0">
              <a:latin typeface="Arial"/>
              <a:cs typeface="Arial"/>
            </a:endParaRPr>
          </a:p>
        </p:txBody>
      </p:sp>
      <p:sp>
        <p:nvSpPr>
          <p:cNvPr id="21" name="TextBox 10"/>
          <p:cNvSpPr txBox="1">
            <a:spLocks noChangeArrowheads="1"/>
          </p:cNvSpPr>
          <p:nvPr/>
        </p:nvSpPr>
        <p:spPr bwMode="auto">
          <a:xfrm>
            <a:off x="4923824" y="4245690"/>
            <a:ext cx="646581" cy="338554"/>
          </a:xfrm>
          <a:prstGeom prst="rect">
            <a:avLst/>
          </a:prstGeom>
          <a:solidFill>
            <a:srgbClr val="CCFFCC"/>
          </a:solidFill>
          <a:ln w="19050">
            <a:noFill/>
            <a:miter lim="800000"/>
            <a:headEnd/>
            <a:tailEnd/>
          </a:ln>
        </p:spPr>
        <p:txBody>
          <a:bodyPr wrap="non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defTabSz="457200" eaLnBrk="1" hangingPunct="1"/>
            <a:r>
              <a:rPr lang="en-US" sz="800" b="0" dirty="0" smtClean="0">
                <a:solidFill>
                  <a:prstClr val="black"/>
                </a:solidFill>
                <a:latin typeface="Arial"/>
                <a:cs typeface="Arial"/>
              </a:rPr>
              <a:t> L1 </a:t>
            </a:r>
            <a:r>
              <a:rPr lang="en-US" sz="800" b="0" dirty="0">
                <a:solidFill>
                  <a:prstClr val="black"/>
                </a:solidFill>
                <a:latin typeface="Arial"/>
                <a:cs typeface="Arial"/>
              </a:rPr>
              <a:t>trigger</a:t>
            </a:r>
          </a:p>
          <a:p>
            <a:pPr algn="ctr" defTabSz="457200" eaLnBrk="1" hangingPunct="1"/>
            <a:r>
              <a:rPr lang="en-US" sz="800" b="0" dirty="0">
                <a:solidFill>
                  <a:prstClr val="black"/>
                </a:solidFill>
                <a:latin typeface="Arial"/>
                <a:cs typeface="Arial"/>
              </a:rPr>
              <a:t>chambers</a:t>
            </a:r>
          </a:p>
        </p:txBody>
      </p:sp>
      <p:sp>
        <p:nvSpPr>
          <p:cNvPr id="22" name="TextBox 9"/>
          <p:cNvSpPr txBox="1">
            <a:spLocks noChangeArrowheads="1"/>
          </p:cNvSpPr>
          <p:nvPr/>
        </p:nvSpPr>
        <p:spPr bwMode="auto">
          <a:xfrm>
            <a:off x="3010622" y="659947"/>
            <a:ext cx="2742477" cy="553998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defTabSz="457200" eaLnBrk="1" hangingPunct="1"/>
            <a:r>
              <a:rPr lang="en-US" sz="1000" b="0" dirty="0">
                <a:solidFill>
                  <a:prstClr val="black"/>
                </a:solidFill>
              </a:rPr>
              <a:t>The innermost station of the </a:t>
            </a:r>
            <a:r>
              <a:rPr lang="en-US" sz="1000" b="0" dirty="0" err="1">
                <a:solidFill>
                  <a:prstClr val="black"/>
                </a:solidFill>
              </a:rPr>
              <a:t>muon</a:t>
            </a:r>
            <a:r>
              <a:rPr lang="en-US" sz="1000" b="0" dirty="0">
                <a:solidFill>
                  <a:prstClr val="black"/>
                </a:solidFill>
              </a:rPr>
              <a:t> </a:t>
            </a:r>
            <a:r>
              <a:rPr lang="en-US" sz="1000" b="0" dirty="0" err="1">
                <a:solidFill>
                  <a:prstClr val="black"/>
                </a:solidFill>
              </a:rPr>
              <a:t>endcap</a:t>
            </a:r>
            <a:endParaRPr lang="en-US" sz="1000" b="0" dirty="0">
              <a:solidFill>
                <a:prstClr val="black"/>
              </a:solidFill>
            </a:endParaRPr>
          </a:p>
          <a:p>
            <a:pPr defTabSz="457200" eaLnBrk="1" hangingPunct="1"/>
            <a:endParaRPr lang="en-US" sz="1000" b="0" dirty="0">
              <a:solidFill>
                <a:prstClr val="black"/>
              </a:solidFill>
            </a:endParaRPr>
          </a:p>
          <a:p>
            <a:pPr defTabSz="457200" eaLnBrk="1" hangingPunct="1"/>
            <a:r>
              <a:rPr lang="en-US" sz="1000" b="0" dirty="0">
                <a:solidFill>
                  <a:prstClr val="black"/>
                </a:solidFill>
              </a:rPr>
              <a:t>Located between </a:t>
            </a:r>
            <a:r>
              <a:rPr lang="en-US" sz="1000" b="0" dirty="0" err="1">
                <a:solidFill>
                  <a:prstClr val="black"/>
                </a:solidFill>
              </a:rPr>
              <a:t>endcap</a:t>
            </a:r>
            <a:r>
              <a:rPr lang="en-US" sz="1000" b="0" dirty="0">
                <a:solidFill>
                  <a:prstClr val="black"/>
                </a:solidFill>
              </a:rPr>
              <a:t> </a:t>
            </a:r>
            <a:r>
              <a:rPr lang="en-US" sz="1000" b="0" dirty="0" err="1">
                <a:solidFill>
                  <a:prstClr val="black"/>
                </a:solidFill>
              </a:rPr>
              <a:t>calo</a:t>
            </a:r>
            <a:r>
              <a:rPr lang="en-US" sz="1000" b="0" dirty="0">
                <a:solidFill>
                  <a:prstClr val="black"/>
                </a:solidFill>
              </a:rPr>
              <a:t> and toroid</a:t>
            </a:r>
          </a:p>
        </p:txBody>
      </p:sp>
      <p:sp>
        <p:nvSpPr>
          <p:cNvPr id="23" name="Rettangolo 20"/>
          <p:cNvSpPr/>
          <p:nvPr/>
        </p:nvSpPr>
        <p:spPr>
          <a:xfrm>
            <a:off x="7291605" y="1797189"/>
            <a:ext cx="809812" cy="230832"/>
          </a:xfrm>
          <a:prstGeom prst="rect">
            <a:avLst/>
          </a:prstGeom>
          <a:solidFill>
            <a:srgbClr val="FFFFFF">
              <a:alpha val="0"/>
            </a:srgbClr>
          </a:solidFill>
        </p:spPr>
        <p:txBody>
          <a:bodyPr wrap="square">
            <a:spAutoFit/>
          </a:bodyPr>
          <a:lstStyle/>
          <a:p>
            <a:r>
              <a:rPr lang="it-IT" sz="900" b="1" dirty="0" smtClean="0">
                <a:latin typeface="Arial"/>
                <a:cs typeface="Arial"/>
              </a:rPr>
              <a:t>2017-2018</a:t>
            </a:r>
            <a:endParaRPr lang="it-IT" sz="900" b="1" dirty="0">
              <a:latin typeface="Arial"/>
              <a:cs typeface="Arial"/>
            </a:endParaRPr>
          </a:p>
        </p:txBody>
      </p:sp>
      <p:sp>
        <p:nvSpPr>
          <p:cNvPr id="24" name="Rettangolo 20"/>
          <p:cNvSpPr/>
          <p:nvPr/>
        </p:nvSpPr>
        <p:spPr>
          <a:xfrm>
            <a:off x="7634505" y="2295193"/>
            <a:ext cx="809812" cy="230832"/>
          </a:xfrm>
          <a:prstGeom prst="rect">
            <a:avLst/>
          </a:prstGeom>
          <a:solidFill>
            <a:srgbClr val="FFFFFF">
              <a:alpha val="0"/>
            </a:srgbClr>
          </a:solidFill>
        </p:spPr>
        <p:txBody>
          <a:bodyPr wrap="square">
            <a:spAutoFit/>
          </a:bodyPr>
          <a:lstStyle/>
          <a:p>
            <a:r>
              <a:rPr lang="it-IT" sz="900" b="1" dirty="0" smtClean="0">
                <a:latin typeface="Arial"/>
                <a:cs typeface="Arial"/>
              </a:rPr>
              <a:t>2021-2022</a:t>
            </a:r>
            <a:endParaRPr lang="it-IT" sz="900" b="1" dirty="0">
              <a:latin typeface="Arial"/>
              <a:cs typeface="Arial"/>
            </a:endParaRPr>
          </a:p>
        </p:txBody>
      </p:sp>
      <p:sp>
        <p:nvSpPr>
          <p:cNvPr id="25" name="Footer Placeholder 2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l-GR" smtClean="0"/>
              <a:t>Ανιχνευτές Σωματιδίων, Αύγουστος 2018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47275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0187" y="148004"/>
            <a:ext cx="8913813" cy="473885"/>
          </a:xfrm>
        </p:spPr>
        <p:txBody>
          <a:bodyPr>
            <a:normAutofit/>
          </a:bodyPr>
          <a:lstStyle/>
          <a:p>
            <a:r>
              <a:rPr lang="en-US" sz="2400" dirty="0" smtClean="0">
                <a:latin typeface="Arial"/>
                <a:cs typeface="Arial"/>
              </a:rPr>
              <a:t>Detector Requirements for the New Small Wheel</a:t>
            </a:r>
            <a:endParaRPr lang="en-US" sz="2400" dirty="0">
              <a:latin typeface="Arial"/>
              <a:cs typeface="Aria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22907-8A9D-4F6B-98F6-913902AD56B5}" type="slidenum">
              <a:rPr lang="en-US" smtClean="0"/>
              <a:t>25</a:t>
            </a:fld>
            <a:endParaRPr lang="en-US"/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103094" y="1630892"/>
            <a:ext cx="9144000" cy="4525963"/>
          </a:xfrm>
        </p:spPr>
        <p:txBody>
          <a:bodyPr>
            <a:normAutofit/>
          </a:bodyPr>
          <a:lstStyle/>
          <a:p>
            <a:pPr>
              <a:buClr>
                <a:schemeClr val="accent2"/>
              </a:buClr>
              <a:buFont typeface="Wingdings" charset="2"/>
              <a:buChar char="§"/>
            </a:pPr>
            <a:r>
              <a:rPr lang="en-US" sz="2400" dirty="0" smtClean="0">
                <a:latin typeface="Arial"/>
                <a:cs typeface="Arial"/>
              </a:rPr>
              <a:t>High rate capability: 10–15 kHz/cm</a:t>
            </a:r>
            <a:r>
              <a:rPr lang="en-US" sz="2400" baseline="30000" dirty="0" smtClean="0">
                <a:latin typeface="Arial"/>
                <a:cs typeface="Arial"/>
              </a:rPr>
              <a:t>2</a:t>
            </a:r>
            <a:r>
              <a:rPr lang="en-US" sz="2400" dirty="0" smtClean="0">
                <a:latin typeface="Arial"/>
                <a:cs typeface="Arial"/>
              </a:rPr>
              <a:t> (</a:t>
            </a:r>
            <a:r>
              <a:rPr lang="en-US" sz="2400" dirty="0" smtClean="0">
                <a:solidFill>
                  <a:srgbClr val="FF0000"/>
                </a:solidFill>
                <a:latin typeface="Arial"/>
                <a:cs typeface="Arial"/>
              </a:rPr>
              <a:t>n, </a:t>
            </a:r>
            <a:r>
              <a:rPr lang="el-GR" sz="2400" dirty="0" smtClean="0">
                <a:solidFill>
                  <a:srgbClr val="FF0000"/>
                </a:solidFill>
                <a:latin typeface="Arial"/>
                <a:cs typeface="Arial"/>
              </a:rPr>
              <a:t>γ</a:t>
            </a:r>
            <a:r>
              <a:rPr lang="de-CH" sz="2400" dirty="0" smtClean="0">
                <a:latin typeface="Arial"/>
                <a:cs typeface="Arial"/>
              </a:rPr>
              <a:t>, </a:t>
            </a:r>
            <a:r>
              <a:rPr lang="de-CH" sz="2400" dirty="0" smtClean="0">
                <a:solidFill>
                  <a:srgbClr val="0000FF"/>
                </a:solidFill>
                <a:latin typeface="Arial"/>
                <a:cs typeface="Arial"/>
              </a:rPr>
              <a:t>p</a:t>
            </a:r>
            <a:r>
              <a:rPr lang="de-CH" sz="2400" dirty="0" smtClean="0">
                <a:latin typeface="Arial"/>
                <a:cs typeface="Arial"/>
              </a:rPr>
              <a:t>, µ) </a:t>
            </a:r>
            <a:r>
              <a:rPr lang="de-CH" sz="2400" dirty="0" err="1" smtClean="0">
                <a:latin typeface="Arial"/>
                <a:cs typeface="Arial"/>
              </a:rPr>
              <a:t>at</a:t>
            </a:r>
            <a:r>
              <a:rPr lang="de-CH" sz="2400" dirty="0" smtClean="0">
                <a:latin typeface="Arial"/>
                <a:cs typeface="Arial"/>
              </a:rPr>
              <a:t> </a:t>
            </a:r>
            <a:r>
              <a:rPr lang="en-US" sz="2400" dirty="0" smtClean="0">
                <a:latin typeface="Arial"/>
                <a:cs typeface="Arial"/>
              </a:rPr>
              <a:t>small radii</a:t>
            </a:r>
          </a:p>
          <a:p>
            <a:pPr>
              <a:buClr>
                <a:schemeClr val="accent2"/>
              </a:buClr>
              <a:buFont typeface="Wingdings" charset="2"/>
              <a:buChar char="§"/>
            </a:pPr>
            <a:r>
              <a:rPr lang="en-US" sz="2400" dirty="0" smtClean="0">
                <a:latin typeface="Arial"/>
                <a:cs typeface="Arial"/>
              </a:rPr>
              <a:t>Spatial resolution: ≤100 µm independent of track angle</a:t>
            </a:r>
          </a:p>
          <a:p>
            <a:pPr>
              <a:buClr>
                <a:schemeClr val="accent2"/>
              </a:buClr>
              <a:buFont typeface="Wingdings" charset="2"/>
              <a:buChar char="§"/>
            </a:pPr>
            <a:r>
              <a:rPr lang="en-US" sz="2400" dirty="0" smtClean="0">
                <a:latin typeface="Arial"/>
                <a:cs typeface="Arial"/>
              </a:rPr>
              <a:t>Efficiency: ≥95% per plane</a:t>
            </a:r>
          </a:p>
          <a:p>
            <a:pPr>
              <a:buClr>
                <a:schemeClr val="accent2"/>
              </a:buClr>
              <a:buFont typeface="Wingdings" charset="2"/>
              <a:buChar char="§"/>
            </a:pPr>
            <a:r>
              <a:rPr lang="en-US" sz="2400" dirty="0" smtClean="0">
                <a:latin typeface="Arial"/>
                <a:cs typeface="Arial"/>
              </a:rPr>
              <a:t>Trigger capability (25 ns bunch identification)</a:t>
            </a:r>
          </a:p>
          <a:p>
            <a:pPr>
              <a:buClr>
                <a:schemeClr val="accent2"/>
              </a:buClr>
              <a:buFont typeface="Wingdings" charset="2"/>
              <a:buChar char="§"/>
            </a:pPr>
            <a:r>
              <a:rPr lang="en-US" sz="2400" dirty="0" smtClean="0">
                <a:latin typeface="Arial"/>
                <a:cs typeface="Arial"/>
              </a:rPr>
              <a:t>Radiation tolerance: (100 </a:t>
            </a:r>
            <a:r>
              <a:rPr lang="en-US" sz="2400" dirty="0" err="1" smtClean="0">
                <a:latin typeface="Arial"/>
                <a:cs typeface="Arial"/>
              </a:rPr>
              <a:t>kRad</a:t>
            </a:r>
            <a:r>
              <a:rPr lang="en-US" sz="2400" dirty="0" smtClean="0">
                <a:latin typeface="Arial"/>
                <a:cs typeface="Arial"/>
              </a:rPr>
              <a:t>/year) for ≥10 years</a:t>
            </a:r>
          </a:p>
          <a:p>
            <a:pPr>
              <a:buClr>
                <a:schemeClr val="accent2"/>
              </a:buClr>
              <a:buFont typeface="Wingdings" charset="2"/>
              <a:buChar char="§"/>
            </a:pPr>
            <a:r>
              <a:rPr lang="en-US" sz="2400" dirty="0" smtClean="0">
                <a:latin typeface="Arial"/>
                <a:cs typeface="Arial"/>
              </a:rPr>
              <a:t>Affordable costs</a:t>
            </a:r>
            <a:endParaRPr lang="en-US" sz="2400" dirty="0">
              <a:latin typeface="Arial"/>
              <a:cs typeface="Arial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l-GR" smtClean="0"/>
              <a:t>Ανιχνευτές Σωματιδίων, Αύγουστος 2018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7765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/>
        </p:nvGrpSpPr>
        <p:grpSpPr>
          <a:xfrm>
            <a:off x="230187" y="2982979"/>
            <a:ext cx="3646314" cy="3080246"/>
            <a:chOff x="107504" y="692696"/>
            <a:chExt cx="5142697" cy="3600400"/>
          </a:xfrm>
        </p:grpSpPr>
        <p:pic>
          <p:nvPicPr>
            <p:cNvPr id="13" name="Picture 2" descr="D:\_iFolder\sTGC\NSWview.jp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7504" y="692696"/>
              <a:ext cx="5142697" cy="36004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4" name="Rectangle 13"/>
            <p:cNvSpPr/>
            <p:nvPr/>
          </p:nvSpPr>
          <p:spPr>
            <a:xfrm>
              <a:off x="4602128" y="3933056"/>
              <a:ext cx="648073" cy="21602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0187" y="173405"/>
            <a:ext cx="8913813" cy="473885"/>
          </a:xfrm>
        </p:spPr>
        <p:txBody>
          <a:bodyPr>
            <a:normAutofit/>
          </a:bodyPr>
          <a:lstStyle/>
          <a:p>
            <a:r>
              <a:rPr lang="en-US" sz="2400" dirty="0" smtClean="0">
                <a:latin typeface="Arial"/>
                <a:cs typeface="Arial"/>
              </a:rPr>
              <a:t>New Small Wheel (NSW) Layout </a:t>
            </a:r>
            <a:endParaRPr lang="en-US" sz="2400" dirty="0">
              <a:latin typeface="Arial"/>
              <a:cs typeface="Aria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22907-8A9D-4F6B-98F6-913902AD56B5}" type="slidenum">
              <a:rPr lang="en-US" smtClean="0"/>
              <a:t>26</a:t>
            </a:fld>
            <a:endParaRPr lang="en-US"/>
          </a:p>
        </p:txBody>
      </p:sp>
      <p:sp>
        <p:nvSpPr>
          <p:cNvPr id="9" name="Rectangle 1"/>
          <p:cNvSpPr>
            <a:spLocks/>
          </p:cNvSpPr>
          <p:nvPr/>
        </p:nvSpPr>
        <p:spPr bwMode="auto">
          <a:xfrm>
            <a:off x="0" y="990600"/>
            <a:ext cx="9042692" cy="17133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rgbClr val="000000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marL="267881" indent="-178587" algn="just">
              <a:lnSpc>
                <a:spcPct val="120000"/>
              </a:lnSpc>
              <a:buSzPct val="125000"/>
              <a:buFont typeface="Arial Unicode MS" charset="0"/>
              <a:buChar char="•"/>
            </a:pPr>
            <a:r>
              <a:rPr lang="en-US" sz="1600" dirty="0" smtClean="0">
                <a:latin typeface="Arial"/>
                <a:ea typeface="ＭＳ Ｐゴシック" charset="0"/>
                <a:cs typeface="Arial"/>
                <a:sym typeface="Arial Unicode MS" charset="0"/>
              </a:rPr>
              <a:t>Two technologies: Both </a:t>
            </a:r>
            <a:r>
              <a:rPr lang="en-US" sz="1600" dirty="0">
                <a:latin typeface="Arial"/>
                <a:ea typeface="ＭＳ Ｐゴシック" charset="0"/>
                <a:cs typeface="Arial"/>
                <a:sym typeface="Arial Unicode MS" charset="0"/>
              </a:rPr>
              <a:t>Micromegas &amp; </a:t>
            </a:r>
            <a:r>
              <a:rPr lang="en-US" sz="1600" dirty="0" err="1">
                <a:latin typeface="Arial"/>
                <a:ea typeface="ＭＳ Ｐゴシック" charset="0"/>
                <a:cs typeface="Arial"/>
                <a:sym typeface="Arial Unicode MS" charset="0"/>
              </a:rPr>
              <a:t>sTGC</a:t>
            </a:r>
            <a:r>
              <a:rPr lang="en-US" sz="1600" dirty="0">
                <a:latin typeface="Arial"/>
                <a:ea typeface="ＭＳ Ｐゴシック" charset="0"/>
                <a:cs typeface="Arial"/>
                <a:sym typeface="Arial Unicode MS" charset="0"/>
              </a:rPr>
              <a:t> </a:t>
            </a:r>
            <a:r>
              <a:rPr lang="en-US" sz="1600" dirty="0" smtClean="0">
                <a:latin typeface="Arial"/>
                <a:ea typeface="ＭＳ Ｐゴシック" charset="0"/>
                <a:cs typeface="Arial"/>
                <a:sym typeface="Arial Unicode MS" charset="0"/>
              </a:rPr>
              <a:t>detectors </a:t>
            </a:r>
            <a:r>
              <a:rPr lang="en-US" sz="1600" dirty="0">
                <a:latin typeface="Arial"/>
                <a:ea typeface="ＭＳ Ｐゴシック" charset="0"/>
                <a:cs typeface="Arial"/>
                <a:sym typeface="Arial Unicode MS" charset="0"/>
              </a:rPr>
              <a:t>will provide tracking and trigger </a:t>
            </a:r>
            <a:r>
              <a:rPr lang="en-US" sz="1600" dirty="0" smtClean="0">
                <a:latin typeface="Arial"/>
                <a:ea typeface="ＭＳ Ｐゴシック" charset="0"/>
                <a:cs typeface="Arial"/>
                <a:sym typeface="Arial Unicode MS" charset="0"/>
              </a:rPr>
              <a:t>data</a:t>
            </a:r>
          </a:p>
          <a:p>
            <a:pPr marL="267881" indent="-178587" algn="just">
              <a:lnSpc>
                <a:spcPct val="120000"/>
              </a:lnSpc>
              <a:buSzPct val="125000"/>
              <a:buFont typeface="Arial Unicode MS" charset="0"/>
              <a:buChar char="•"/>
            </a:pPr>
            <a:r>
              <a:rPr lang="en-US" sz="1600" dirty="0" smtClean="0">
                <a:latin typeface="Arial"/>
                <a:ea typeface="ＭＳ Ｐゴシック" charset="0"/>
                <a:cs typeface="Arial"/>
                <a:sym typeface="Arial Unicode MS" charset="0"/>
              </a:rPr>
              <a:t>16 </a:t>
            </a:r>
            <a:r>
              <a:rPr lang="en-US" sz="1600" dirty="0">
                <a:latin typeface="Arial"/>
                <a:ea typeface="ＭＳ Ｐゴシック" charset="0"/>
                <a:cs typeface="Arial"/>
                <a:sym typeface="Arial Unicode MS" charset="0"/>
              </a:rPr>
              <a:t>Sectors </a:t>
            </a:r>
            <a:r>
              <a:rPr lang="en-US" sz="1600" dirty="0" smtClean="0">
                <a:latin typeface="Arial"/>
                <a:ea typeface="ＭＳ Ｐゴシック" charset="0"/>
                <a:cs typeface="Arial"/>
                <a:sym typeface="Arial Unicode MS" charset="0"/>
              </a:rPr>
              <a:t>per </a:t>
            </a:r>
            <a:r>
              <a:rPr lang="en-US" sz="1600" dirty="0">
                <a:latin typeface="Arial"/>
                <a:ea typeface="ＭＳ Ｐゴシック" charset="0"/>
                <a:cs typeface="Arial"/>
                <a:sym typeface="Arial Unicode MS" charset="0"/>
              </a:rPr>
              <a:t>Wheel (8 large, 8 small)</a:t>
            </a:r>
          </a:p>
          <a:p>
            <a:pPr marL="267881" indent="-178587" algn="just">
              <a:lnSpc>
                <a:spcPct val="120000"/>
              </a:lnSpc>
              <a:buSzPct val="125000"/>
              <a:buFont typeface="Arial Unicode MS" charset="0"/>
              <a:buChar char="•"/>
            </a:pPr>
            <a:r>
              <a:rPr lang="en-US" sz="1600" dirty="0">
                <a:latin typeface="Arial"/>
                <a:ea typeface="ＭＳ Ｐゴシック" charset="0"/>
                <a:cs typeface="Arial"/>
                <a:sym typeface="Arial Unicode MS" charset="0"/>
              </a:rPr>
              <a:t>2 Multilayers per </a:t>
            </a:r>
            <a:r>
              <a:rPr lang="en-US" sz="1600" dirty="0" smtClean="0">
                <a:latin typeface="Arial"/>
                <a:ea typeface="ＭＳ Ｐゴシック" charset="0"/>
                <a:cs typeface="Arial"/>
                <a:sym typeface="Arial Unicode MS" charset="0"/>
              </a:rPr>
              <a:t>Sector for Micromegas &amp; 3 Multilayers per Sector for </a:t>
            </a:r>
            <a:r>
              <a:rPr lang="en-US" sz="1600" dirty="0" err="1" smtClean="0">
                <a:latin typeface="Arial"/>
                <a:ea typeface="ＭＳ Ｐゴシック" charset="0"/>
                <a:cs typeface="Arial"/>
                <a:sym typeface="Arial Unicode MS" charset="0"/>
              </a:rPr>
              <a:t>sTGC</a:t>
            </a:r>
            <a:r>
              <a:rPr lang="en-US" sz="1600" dirty="0" smtClean="0">
                <a:latin typeface="Arial"/>
                <a:ea typeface="ＭＳ Ｐゴシック" charset="0"/>
                <a:cs typeface="Arial"/>
                <a:sym typeface="Arial Unicode MS" charset="0"/>
              </a:rPr>
              <a:t> </a:t>
            </a:r>
            <a:endParaRPr lang="en-US" sz="1600" dirty="0">
              <a:latin typeface="Arial"/>
              <a:ea typeface="ＭＳ Ｐゴシック" charset="0"/>
              <a:cs typeface="Arial"/>
              <a:sym typeface="Arial Unicode MS" charset="0"/>
            </a:endParaRPr>
          </a:p>
          <a:p>
            <a:pPr marL="267881" indent="-178587" algn="just">
              <a:lnSpc>
                <a:spcPct val="120000"/>
              </a:lnSpc>
              <a:buSzPct val="125000"/>
              <a:buFont typeface="Arial Unicode MS" charset="0"/>
              <a:buChar char="•"/>
            </a:pPr>
            <a:r>
              <a:rPr lang="en-US" sz="1600" dirty="0">
                <a:latin typeface="Arial"/>
                <a:ea typeface="ＭＳ Ｐゴシック" charset="0"/>
                <a:cs typeface="Arial"/>
                <a:sym typeface="Arial Unicode MS" charset="0"/>
              </a:rPr>
              <a:t>8 Micromegas Layers &amp; 8 </a:t>
            </a:r>
            <a:r>
              <a:rPr lang="en-US" sz="1600" dirty="0" err="1">
                <a:latin typeface="Arial"/>
                <a:ea typeface="ＭＳ Ｐゴシック" charset="0"/>
                <a:cs typeface="Arial"/>
                <a:sym typeface="Arial Unicode MS" charset="0"/>
              </a:rPr>
              <a:t>sTGC</a:t>
            </a:r>
            <a:r>
              <a:rPr lang="en-US" sz="1600" dirty="0">
                <a:latin typeface="Arial"/>
                <a:ea typeface="ＭＳ Ｐゴシック" charset="0"/>
                <a:cs typeface="Arial"/>
                <a:sym typeface="Arial Unicode MS" charset="0"/>
              </a:rPr>
              <a:t> Layers per Multilayer</a:t>
            </a:r>
          </a:p>
        </p:txBody>
      </p:sp>
      <p:pic>
        <p:nvPicPr>
          <p:cNvPr id="10" name="Picture 3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53818" y="2908846"/>
            <a:ext cx="2241352" cy="33129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777" t="16980" r="35638" b="8624"/>
          <a:stretch>
            <a:fillRect/>
          </a:stretch>
        </p:blipFill>
        <p:spPr bwMode="auto">
          <a:xfrm>
            <a:off x="6286500" y="2982979"/>
            <a:ext cx="2634258" cy="31611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AutoShape 9"/>
          <p:cNvSpPr>
            <a:spLocks/>
          </p:cNvSpPr>
          <p:nvPr/>
        </p:nvSpPr>
        <p:spPr bwMode="auto">
          <a:xfrm>
            <a:off x="3025685" y="4396780"/>
            <a:ext cx="1103682" cy="344884"/>
          </a:xfrm>
          <a:prstGeom prst="rightArrow">
            <a:avLst>
              <a:gd name="adj1" fmla="val 34722"/>
              <a:gd name="adj2" fmla="val 51694"/>
            </a:avLst>
          </a:prstGeom>
          <a:solidFill>
            <a:srgbClr val="2E6FFD"/>
          </a:solidFill>
          <a:ln w="25400" cap="flat">
            <a:solidFill>
              <a:srgbClr val="000000">
                <a:alpha val="0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17" name="AutoShape 10"/>
          <p:cNvSpPr>
            <a:spLocks/>
          </p:cNvSpPr>
          <p:nvPr/>
        </p:nvSpPr>
        <p:spPr bwMode="auto">
          <a:xfrm>
            <a:off x="5652492" y="4125516"/>
            <a:ext cx="616148" cy="616148"/>
          </a:xfrm>
          <a:prstGeom prst="rightArrow">
            <a:avLst>
              <a:gd name="adj1" fmla="val 34722"/>
              <a:gd name="adj2" fmla="val 51694"/>
            </a:avLst>
          </a:prstGeom>
          <a:solidFill>
            <a:srgbClr val="2E6FFD"/>
          </a:solidFill>
          <a:ln w="25400" cap="flat">
            <a:solidFill>
              <a:srgbClr val="000000">
                <a:alpha val="0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l-GR" smtClean="0"/>
              <a:t>Ανιχνευτές Σωματιδίων, Αύγουστος 2018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24692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564" y="28074"/>
            <a:ext cx="8913813" cy="473885"/>
          </a:xfrm>
        </p:spPr>
        <p:txBody>
          <a:bodyPr>
            <a:normAutofit/>
          </a:bodyPr>
          <a:lstStyle/>
          <a:p>
            <a:r>
              <a:rPr lang="en-US" sz="2400" dirty="0" smtClean="0">
                <a:latin typeface="Arial"/>
                <a:cs typeface="Arial"/>
              </a:rPr>
              <a:t>Full Development Time-Plan </a:t>
            </a:r>
            <a:endParaRPr lang="en-US" sz="2400" dirty="0">
              <a:latin typeface="Arial"/>
              <a:cs typeface="Aria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848600" y="6483760"/>
            <a:ext cx="990600" cy="476250"/>
          </a:xfrm>
        </p:spPr>
        <p:txBody>
          <a:bodyPr/>
          <a:lstStyle/>
          <a:p>
            <a:fld id="{4A822907-8A9D-4F6B-98F6-913902AD56B5}" type="slidenum">
              <a:rPr lang="en-US" smtClean="0"/>
              <a:t>27</a:t>
            </a:fld>
            <a:endParaRPr lang="en-US"/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477934" y="3312132"/>
            <a:ext cx="8640960" cy="0"/>
          </a:xfrm>
          <a:prstGeom prst="straightConnector1">
            <a:avLst/>
          </a:prstGeom>
          <a:ln>
            <a:solidFill>
              <a:schemeClr val="accent4">
                <a:lumMod val="50000"/>
              </a:schemeClr>
            </a:solidFill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714608" y="2988967"/>
            <a:ext cx="58406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cs typeface="Arial"/>
              </a:rPr>
              <a:t>2008</a:t>
            </a:r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pic>
        <p:nvPicPr>
          <p:cNvPr id="3" name="Picture 2" descr="DSCN0619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9040" y="1142640"/>
            <a:ext cx="2441251" cy="1830938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2122854" y="2988967"/>
            <a:ext cx="58406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cs typeface="Arial"/>
              </a:rPr>
              <a:t>2009</a:t>
            </a:r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531100" y="2988967"/>
            <a:ext cx="58406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cs typeface="Arial"/>
              </a:rPr>
              <a:t>2010</a:t>
            </a:r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939346" y="2988967"/>
            <a:ext cx="58406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cs typeface="Arial"/>
              </a:rPr>
              <a:t>2011</a:t>
            </a:r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347592" y="2988967"/>
            <a:ext cx="58406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cs typeface="Arial"/>
              </a:rPr>
              <a:t>2012</a:t>
            </a:r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755838" y="2988967"/>
            <a:ext cx="58406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cs typeface="Arial"/>
              </a:rPr>
              <a:t>2013</a:t>
            </a:r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981385" y="3253446"/>
            <a:ext cx="151706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 smtClean="0">
                <a:solidFill>
                  <a:schemeClr val="accent1">
                    <a:lumMod val="75000"/>
                  </a:schemeClr>
                </a:solidFill>
                <a:latin typeface="Arial"/>
                <a:cs typeface="Arial"/>
              </a:rPr>
              <a:t>approved by ATLAS</a:t>
            </a:r>
            <a:endParaRPr lang="en-US" sz="1100" b="1" dirty="0">
              <a:solidFill>
                <a:schemeClr val="accent1">
                  <a:lumMod val="75000"/>
                </a:schemeClr>
              </a:solidFill>
              <a:latin typeface="Arial"/>
              <a:cs typeface="Arial"/>
            </a:endParaRPr>
          </a:p>
        </p:txBody>
      </p:sp>
      <p:pic>
        <p:nvPicPr>
          <p:cNvPr id="16" name="Picture 15" descr="DSCF0479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81075" y="1142640"/>
            <a:ext cx="2621886" cy="1853031"/>
          </a:xfrm>
          <a:prstGeom prst="rect">
            <a:avLst/>
          </a:prstGeom>
        </p:spPr>
      </p:pic>
      <p:pic>
        <p:nvPicPr>
          <p:cNvPr id="17" name="Picture 16" descr="IMG_1440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8921" y="1142640"/>
            <a:ext cx="2275656" cy="1905862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1174828" y="768350"/>
            <a:ext cx="2175614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b="1" dirty="0" smtClean="0">
                <a:latin typeface="Arial"/>
                <a:cs typeface="Arial"/>
              </a:rPr>
              <a:t>non-resistive MM, SPS/CERN,</a:t>
            </a:r>
          </a:p>
          <a:p>
            <a:pPr algn="ctr"/>
            <a:r>
              <a:rPr lang="en-US" sz="1100" b="1" dirty="0" smtClean="0">
                <a:latin typeface="Arial"/>
                <a:cs typeface="Arial"/>
              </a:rPr>
              <a:t> Demokritos-GR</a:t>
            </a:r>
            <a:endParaRPr lang="en-US" sz="1100" b="1" dirty="0">
              <a:latin typeface="Arial"/>
              <a:cs typeface="Arial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598763" y="762000"/>
            <a:ext cx="2983152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b="1" dirty="0" smtClean="0">
                <a:latin typeface="Arial"/>
                <a:cs typeface="Arial"/>
              </a:rPr>
              <a:t>resistive MM, SPS/CERN, Demokritos-GR, </a:t>
            </a:r>
          </a:p>
          <a:p>
            <a:pPr algn="ctr"/>
            <a:r>
              <a:rPr lang="en-US" sz="1100" b="1" dirty="0" err="1" smtClean="0">
                <a:latin typeface="Arial"/>
                <a:cs typeface="Arial"/>
              </a:rPr>
              <a:t>Garching</a:t>
            </a:r>
            <a:r>
              <a:rPr lang="en-US" sz="1100" b="1" dirty="0" smtClean="0">
                <a:latin typeface="Arial"/>
                <a:cs typeface="Arial"/>
              </a:rPr>
              <a:t>-GE</a:t>
            </a:r>
            <a:endParaRPr lang="en-US" sz="1100" b="1" dirty="0">
              <a:latin typeface="Arial"/>
              <a:cs typeface="Arial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759454" y="768350"/>
            <a:ext cx="2055834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b="1" dirty="0" smtClean="0">
                <a:latin typeface="Arial"/>
                <a:cs typeface="Arial"/>
              </a:rPr>
              <a:t>resistive MM, DESY II/DESY, </a:t>
            </a:r>
          </a:p>
          <a:p>
            <a:pPr algn="ctr"/>
            <a:r>
              <a:rPr lang="en-US" sz="1100" b="1" dirty="0" smtClean="0">
                <a:latin typeface="Arial"/>
                <a:cs typeface="Arial"/>
              </a:rPr>
              <a:t>LNF-IT, CEA-FR</a:t>
            </a:r>
            <a:endParaRPr lang="en-US" sz="1100" b="1" dirty="0">
              <a:latin typeface="Arial"/>
              <a:cs typeface="Arial"/>
            </a:endParaRPr>
          </a:p>
        </p:txBody>
      </p:sp>
      <p:cxnSp>
        <p:nvCxnSpPr>
          <p:cNvPr id="21" name="Straight Arrow Connector 20"/>
          <p:cNvCxnSpPr/>
          <p:nvPr/>
        </p:nvCxnSpPr>
        <p:spPr>
          <a:xfrm>
            <a:off x="489323" y="6762117"/>
            <a:ext cx="8640960" cy="0"/>
          </a:xfrm>
          <a:prstGeom prst="straightConnector1">
            <a:avLst/>
          </a:prstGeom>
          <a:ln>
            <a:solidFill>
              <a:schemeClr val="accent4">
                <a:lumMod val="50000"/>
              </a:schemeClr>
            </a:solidFill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771758" y="6442907"/>
            <a:ext cx="58406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cs typeface="Arial"/>
              </a:rPr>
              <a:t>2014</a:t>
            </a:r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2180004" y="6460154"/>
            <a:ext cx="58406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cs typeface="Arial"/>
              </a:rPr>
              <a:t>2015</a:t>
            </a:r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606053" y="6441418"/>
            <a:ext cx="58406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cs typeface="Arial"/>
              </a:rPr>
              <a:t>2016</a:t>
            </a:r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4996496" y="6441418"/>
            <a:ext cx="58406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cs typeface="Arial"/>
              </a:rPr>
              <a:t>2017</a:t>
            </a:r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6404742" y="6438717"/>
            <a:ext cx="58406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cs typeface="Arial"/>
              </a:rPr>
              <a:t>2018</a:t>
            </a:r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7878983" y="6460154"/>
            <a:ext cx="58406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cs typeface="Arial"/>
              </a:rPr>
              <a:t>2019</a:t>
            </a:r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47829" y="4176138"/>
            <a:ext cx="1587387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b="1" dirty="0" smtClean="0">
                <a:latin typeface="Arial"/>
                <a:cs typeface="Arial"/>
              </a:rPr>
              <a:t>module-0 production </a:t>
            </a:r>
          </a:p>
          <a:p>
            <a:pPr algn="ctr"/>
            <a:r>
              <a:rPr lang="en-US" sz="1100" b="1" dirty="0" smtClean="0">
                <a:latin typeface="Arial"/>
                <a:cs typeface="Arial"/>
              </a:rPr>
              <a:t>&amp; qualification</a:t>
            </a:r>
            <a:endParaRPr lang="en-US" sz="1100" b="1" dirty="0">
              <a:latin typeface="Arial"/>
              <a:cs typeface="Arial"/>
            </a:endParaRPr>
          </a:p>
        </p:txBody>
      </p:sp>
      <p:pic>
        <p:nvPicPr>
          <p:cNvPr id="29" name="Picture 2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5867" y="4621269"/>
            <a:ext cx="1432056" cy="1817448"/>
          </a:xfrm>
          <a:prstGeom prst="rect">
            <a:avLst/>
          </a:prstGeom>
        </p:spPr>
      </p:pic>
      <p:sp>
        <p:nvSpPr>
          <p:cNvPr id="30" name="TextBox 29"/>
          <p:cNvSpPr txBox="1"/>
          <p:nvPr/>
        </p:nvSpPr>
        <p:spPr>
          <a:xfrm>
            <a:off x="1706720" y="4145360"/>
            <a:ext cx="345638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 smtClean="0">
                <a:latin typeface="Arial"/>
                <a:cs typeface="Arial"/>
              </a:rPr>
              <a:t>Full-production of</a:t>
            </a:r>
          </a:p>
          <a:p>
            <a:pPr algn="ctr"/>
            <a:r>
              <a:rPr lang="en-US" sz="1100" b="1" dirty="0" smtClean="0">
                <a:latin typeface="Arial"/>
                <a:cs typeface="Arial"/>
              </a:rPr>
              <a:t> chambers and electronics </a:t>
            </a:r>
            <a:endParaRPr lang="en-US" sz="1100" b="1" dirty="0">
              <a:latin typeface="Arial"/>
              <a:cs typeface="Arial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3621322" y="4145360"/>
            <a:ext cx="345638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 smtClean="0">
                <a:latin typeface="Arial"/>
                <a:cs typeface="Arial"/>
              </a:rPr>
              <a:t>Full</a:t>
            </a:r>
            <a:r>
              <a:rPr lang="en-US" sz="1100" b="1" dirty="0">
                <a:latin typeface="Arial"/>
                <a:cs typeface="Arial"/>
              </a:rPr>
              <a:t> </a:t>
            </a:r>
            <a:r>
              <a:rPr lang="en-US" sz="1100" b="1" dirty="0" smtClean="0">
                <a:latin typeface="Arial"/>
                <a:cs typeface="Arial"/>
              </a:rPr>
              <a:t>commissioning </a:t>
            </a:r>
          </a:p>
          <a:p>
            <a:pPr algn="ctr"/>
            <a:r>
              <a:rPr lang="en-US" sz="1100" b="1" dirty="0" smtClean="0">
                <a:latin typeface="Arial"/>
                <a:cs typeface="Arial"/>
              </a:rPr>
              <a:t>on surface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5368744" y="4214610"/>
            <a:ext cx="345638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 smtClean="0">
                <a:latin typeface="Arial"/>
                <a:cs typeface="Arial"/>
              </a:rPr>
              <a:t>Full</a:t>
            </a:r>
            <a:r>
              <a:rPr lang="en-US" sz="1100" b="1" dirty="0">
                <a:latin typeface="Arial"/>
                <a:cs typeface="Arial"/>
              </a:rPr>
              <a:t> </a:t>
            </a:r>
            <a:r>
              <a:rPr lang="en-US" sz="1100" b="1" dirty="0" smtClean="0">
                <a:latin typeface="Arial"/>
                <a:cs typeface="Arial"/>
              </a:rPr>
              <a:t>installation in cavern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3927900" y="1522379"/>
            <a:ext cx="459068" cy="184666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600" b="1" dirty="0">
                <a:latin typeface="+mn-lt"/>
              </a:rPr>
              <a:t>1x1m</a:t>
            </a:r>
            <a:r>
              <a:rPr lang="en-US" sz="600" b="1" baseline="30000" dirty="0">
                <a:latin typeface="+mn-lt"/>
              </a:rPr>
              <a:t>2</a:t>
            </a:r>
            <a:endParaRPr lang="en-US" sz="600" b="1" dirty="0">
              <a:latin typeface="+mn-lt"/>
            </a:endParaRPr>
          </a:p>
        </p:txBody>
      </p:sp>
      <p:pic>
        <p:nvPicPr>
          <p:cNvPr id="37" name="Picture 4" descr="0710007_03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9670"/>
          <a:stretch>
            <a:fillRect/>
          </a:stretch>
        </p:blipFill>
        <p:spPr bwMode="auto">
          <a:xfrm>
            <a:off x="4593633" y="4621269"/>
            <a:ext cx="1397279" cy="17378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" name="TextBox 39"/>
          <p:cNvSpPr txBox="1"/>
          <p:nvPr/>
        </p:nvSpPr>
        <p:spPr>
          <a:xfrm>
            <a:off x="6830696" y="5350355"/>
            <a:ext cx="345638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 smtClean="0">
                <a:latin typeface="Arial"/>
                <a:cs typeface="Arial"/>
              </a:rPr>
              <a:t>Running...</a:t>
            </a:r>
          </a:p>
        </p:txBody>
      </p:sp>
      <p:pic>
        <p:nvPicPr>
          <p:cNvPr id="41" name="Picture 40" descr="DSCF0478.JPG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2490887" y="4582254"/>
            <a:ext cx="1749115" cy="1827146"/>
          </a:xfrm>
          <a:prstGeom prst="rect">
            <a:avLst/>
          </a:prstGeom>
        </p:spPr>
      </p:pic>
      <p:sp>
        <p:nvSpPr>
          <p:cNvPr id="42" name="TextBox 41"/>
          <p:cNvSpPr txBox="1"/>
          <p:nvPr/>
        </p:nvSpPr>
        <p:spPr>
          <a:xfrm>
            <a:off x="3118882" y="3252294"/>
            <a:ext cx="1482910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b="1" dirty="0" smtClean="0">
                <a:solidFill>
                  <a:schemeClr val="accent1">
                    <a:lumMod val="75000"/>
                  </a:schemeClr>
                </a:solidFill>
                <a:latin typeface="Arial"/>
                <a:cs typeface="Arial"/>
              </a:rPr>
              <a:t>developed new MM </a:t>
            </a:r>
          </a:p>
          <a:p>
            <a:pPr algn="ctr"/>
            <a:r>
              <a:rPr lang="en-US" sz="1100" b="1" dirty="0" smtClean="0">
                <a:solidFill>
                  <a:schemeClr val="accent1">
                    <a:lumMod val="75000"/>
                  </a:schemeClr>
                </a:solidFill>
                <a:latin typeface="Arial"/>
                <a:cs typeface="Arial"/>
              </a:rPr>
              <a:t>technology</a:t>
            </a:r>
            <a:endParaRPr lang="en-US" sz="1100" b="1" dirty="0">
              <a:solidFill>
                <a:schemeClr val="accent1">
                  <a:lumMod val="75000"/>
                </a:schemeClr>
              </a:solidFill>
              <a:latin typeface="Arial"/>
              <a:cs typeface="Arial"/>
            </a:endParaRPr>
          </a:p>
        </p:txBody>
      </p:sp>
      <p:pic>
        <p:nvPicPr>
          <p:cNvPr id="45" name="Immagine 9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262218" y="3236340"/>
            <a:ext cx="588248" cy="773957"/>
          </a:xfrm>
          <a:prstGeom prst="rect">
            <a:avLst/>
          </a:prstGeom>
        </p:spPr>
      </p:pic>
      <p:sp>
        <p:nvSpPr>
          <p:cNvPr id="47" name="TextBox 46"/>
          <p:cNvSpPr txBox="1"/>
          <p:nvPr/>
        </p:nvSpPr>
        <p:spPr>
          <a:xfrm>
            <a:off x="5320265" y="3340427"/>
            <a:ext cx="41542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kern="0" noProof="0" dirty="0" err="1" smtClean="0">
                <a:solidFill>
                  <a:sysClr val="windowText" lastClr="000000"/>
                </a:solidFill>
                <a:latin typeface="Arial"/>
                <a:cs typeface="Arial"/>
              </a:rPr>
              <a:t>LoI</a:t>
            </a:r>
            <a:endParaRPr kumimoji="0" lang="en-US" sz="12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pic>
        <p:nvPicPr>
          <p:cNvPr id="48" name="Picture 47" descr="tdr.jpg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39902" y="3239092"/>
            <a:ext cx="604675" cy="850948"/>
          </a:xfrm>
          <a:prstGeom prst="rect">
            <a:avLst/>
          </a:prstGeom>
        </p:spPr>
      </p:pic>
      <p:sp>
        <p:nvSpPr>
          <p:cNvPr id="46" name="TextBox 45"/>
          <p:cNvSpPr txBox="1"/>
          <p:nvPr/>
        </p:nvSpPr>
        <p:spPr>
          <a:xfrm>
            <a:off x="8420712" y="3322064"/>
            <a:ext cx="50093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kern="0" dirty="0" smtClean="0">
                <a:solidFill>
                  <a:sysClr val="windowText" lastClr="000000"/>
                </a:solidFill>
                <a:latin typeface="Arial"/>
                <a:cs typeface="Arial"/>
              </a:rPr>
              <a:t>TDR</a:t>
            </a:r>
            <a:endParaRPr kumimoji="0" lang="en-US" sz="12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pic>
        <p:nvPicPr>
          <p:cNvPr id="8" name="Picture 7" descr="lhc14.jpg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00807" y="4621269"/>
            <a:ext cx="1866347" cy="1737802"/>
          </a:xfrm>
          <a:prstGeom prst="rect">
            <a:avLst/>
          </a:prstGeom>
        </p:spPr>
      </p:pic>
      <p:sp>
        <p:nvSpPr>
          <p:cNvPr id="31" name="Footer Placeholder 3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l-GR" smtClean="0"/>
              <a:t>Ανιχνευτές Σωματιδίων, Αύγουστος 2018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00074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0187" y="173405"/>
            <a:ext cx="8913813" cy="473885"/>
          </a:xfrm>
        </p:spPr>
        <p:txBody>
          <a:bodyPr>
            <a:normAutofit/>
          </a:bodyPr>
          <a:lstStyle/>
          <a:p>
            <a:r>
              <a:rPr lang="en-US" sz="2400" dirty="0" smtClean="0">
                <a:latin typeface="Arial"/>
                <a:cs typeface="Arial"/>
              </a:rPr>
              <a:t>Micromegas technology – History &amp; Birth</a:t>
            </a:r>
            <a:endParaRPr lang="en-US" sz="2400" dirty="0">
              <a:latin typeface="Arial"/>
              <a:cs typeface="Arial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67572" y="6509983"/>
            <a:ext cx="3639042" cy="365125"/>
          </a:xfrm>
        </p:spPr>
        <p:txBody>
          <a:bodyPr/>
          <a:lstStyle/>
          <a:p>
            <a:r>
              <a:rPr lang="el-GR" smtClean="0"/>
              <a:t>Ανιχνευτές Σωματιδίων, Αύγουστος 2018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22907-8A9D-4F6B-98F6-913902AD56B5}" type="slidenum">
              <a:rPr lang="en-US" smtClean="0"/>
              <a:t>28</a:t>
            </a:fld>
            <a:endParaRPr lang="en-US"/>
          </a:p>
        </p:txBody>
      </p:sp>
      <p:sp>
        <p:nvSpPr>
          <p:cNvPr id="146" name="Rettangolo 19"/>
          <p:cNvSpPr/>
          <p:nvPr/>
        </p:nvSpPr>
        <p:spPr bwMode="auto">
          <a:xfrm>
            <a:off x="4724388" y="4114800"/>
            <a:ext cx="4724400" cy="2096219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Candara" charset="0"/>
              <a:ea typeface="ＭＳ Ｐゴシック" charset="0"/>
            </a:endParaRPr>
          </a:p>
        </p:txBody>
      </p:sp>
      <p:sp>
        <p:nvSpPr>
          <p:cNvPr id="147" name="Segnaposto contenuto 1"/>
          <p:cNvSpPr txBox="1">
            <a:spLocks/>
          </p:cNvSpPr>
          <p:nvPr/>
        </p:nvSpPr>
        <p:spPr>
          <a:xfrm>
            <a:off x="2717787" y="838200"/>
            <a:ext cx="6705600" cy="3124200"/>
          </a:xfrm>
          <a:prstGeom prst="rect">
            <a:avLst/>
          </a:prstGeom>
          <a:solidFill>
            <a:srgbClr val="CCFFCC"/>
          </a:solidFill>
        </p:spPr>
        <p:txBody>
          <a:bodyPr vert="horz">
            <a:no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2"/>
              </a:buClr>
              <a:buSzPct val="8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ts val="30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005840" indent="-228600" algn="l" rtl="0" eaLnBrk="1" latinLnBrk="0" hangingPunct="1">
              <a:spcBef>
                <a:spcPts val="300"/>
              </a:spcBef>
              <a:buClr>
                <a:schemeClr val="accent2">
                  <a:shade val="50000"/>
                </a:schemeClr>
              </a:buClr>
              <a:buSzPct val="85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rtl="0" eaLnBrk="1" latinLnBrk="0" hangingPunct="1">
              <a:spcBef>
                <a:spcPts val="30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"/>
              <a:defRPr kumimoji="0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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28800" indent="-22860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11680" indent="-18288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560320" indent="-18288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spcAft>
                <a:spcPts val="0"/>
              </a:spcAft>
              <a:buClr>
                <a:srgbClr val="F3A447"/>
              </a:buClr>
              <a:buNone/>
              <a:defRPr/>
            </a:pPr>
            <a:r>
              <a:rPr kumimoji="0" lang="en-US" sz="1800" i="1" u="none" strike="noStrike" kern="1200" cap="none" spc="0" normalizeH="0" baseline="0" noProof="0" dirty="0" err="1" smtClean="0">
                <a:ln>
                  <a:noFill/>
                </a:ln>
                <a:solidFill>
                  <a:srgbClr val="991F24"/>
                </a:solidFill>
                <a:effectLst/>
                <a:uLnTx/>
                <a:uFillTx/>
                <a:latin typeface="Arial"/>
                <a:cs typeface="Arial"/>
              </a:rPr>
              <a:t>Micromegas</a:t>
            </a:r>
            <a:r>
              <a:rPr kumimoji="0" lang="en-US" sz="1800" i="1" u="none" strike="noStrike" kern="1200" cap="none" spc="0" normalizeH="0" baseline="0" noProof="0" dirty="0" smtClean="0">
                <a:ln>
                  <a:noFill/>
                </a:ln>
                <a:solidFill>
                  <a:srgbClr val="991F24"/>
                </a:solidFill>
                <a:effectLst/>
                <a:uLnTx/>
                <a:uFillTx/>
                <a:latin typeface="Arial"/>
                <a:cs typeface="Arial"/>
              </a:rPr>
              <a:t> (MICRO-</a:t>
            </a:r>
            <a:r>
              <a:rPr kumimoji="0" lang="en-US" sz="1800" i="1" u="none" strike="noStrike" kern="1200" cap="none" spc="0" normalizeH="0" baseline="0" noProof="0" dirty="0" err="1" smtClean="0">
                <a:ln>
                  <a:noFill/>
                </a:ln>
                <a:solidFill>
                  <a:srgbClr val="991F24"/>
                </a:solidFill>
                <a:effectLst/>
                <a:uLnTx/>
                <a:uFillTx/>
                <a:latin typeface="Arial"/>
                <a:cs typeface="Arial"/>
              </a:rPr>
              <a:t>MEsh</a:t>
            </a:r>
            <a:r>
              <a:rPr kumimoji="0" lang="en-US" sz="1800" i="1" u="none" strike="noStrike" kern="1200" cap="none" spc="0" normalizeH="0" baseline="0" noProof="0" dirty="0" smtClean="0">
                <a:ln>
                  <a:noFill/>
                </a:ln>
                <a:solidFill>
                  <a:srgbClr val="991F24"/>
                </a:solidFill>
                <a:effectLst/>
                <a:uLnTx/>
                <a:uFillTx/>
                <a:latin typeface="Arial"/>
                <a:cs typeface="Arial"/>
              </a:rPr>
              <a:t> </a:t>
            </a:r>
            <a:r>
              <a:rPr kumimoji="0" lang="en-US" sz="1800" i="1" u="none" strike="noStrike" kern="1200" cap="none" spc="0" normalizeH="0" baseline="0" noProof="0" dirty="0" err="1" smtClean="0">
                <a:ln>
                  <a:noFill/>
                </a:ln>
                <a:solidFill>
                  <a:srgbClr val="991F24"/>
                </a:solidFill>
                <a:effectLst/>
                <a:uLnTx/>
                <a:uFillTx/>
                <a:latin typeface="Arial"/>
                <a:cs typeface="Arial"/>
              </a:rPr>
              <a:t>GASeous</a:t>
            </a:r>
            <a:r>
              <a:rPr kumimoji="0" lang="en-US" sz="1800" i="1" u="none" strike="noStrike" kern="1200" cap="none" spc="0" normalizeH="0" baseline="0" noProof="0" dirty="0" smtClean="0">
                <a:ln>
                  <a:noFill/>
                </a:ln>
                <a:solidFill>
                  <a:srgbClr val="991F24"/>
                </a:solidFill>
                <a:effectLst/>
                <a:uLnTx/>
                <a:uFillTx/>
                <a:latin typeface="Arial"/>
                <a:cs typeface="Arial"/>
              </a:rPr>
              <a:t> Structure)</a:t>
            </a:r>
          </a:p>
          <a:p>
            <a:pPr marL="0" indent="0" fontAlgn="auto">
              <a:spcAft>
                <a:spcPts val="0"/>
              </a:spcAft>
              <a:buClr>
                <a:srgbClr val="F3A447"/>
              </a:buClr>
              <a:buNone/>
              <a:defRPr/>
            </a:pPr>
            <a:r>
              <a:rPr lang="en-US" sz="1800" b="0" dirty="0" smtClean="0">
                <a:solidFill>
                  <a:srgbClr val="000090"/>
                </a:solidFill>
                <a:latin typeface="Arial"/>
                <a:cs typeface="Arial"/>
              </a:rPr>
              <a:t>Belongs to the family of</a:t>
            </a:r>
            <a:r>
              <a:rPr kumimoji="0" lang="en-US" sz="1800" b="0" u="none" strike="noStrike" kern="1200" cap="none" spc="0" normalizeH="0" baseline="0" noProof="0" dirty="0" smtClean="0">
                <a:ln>
                  <a:noFill/>
                </a:ln>
                <a:solidFill>
                  <a:srgbClr val="000090"/>
                </a:solidFill>
                <a:effectLst/>
                <a:uLnTx/>
                <a:uFillTx/>
                <a:latin typeface="Arial"/>
                <a:cs typeface="Arial"/>
              </a:rPr>
              <a:t> Micro-Pattern Gas Detector (MPGD), the gaseous detector family born in the 1988 with the Micro-Strip Gas Chamber (A. </a:t>
            </a:r>
            <a:r>
              <a:rPr kumimoji="0" lang="en-US" sz="1800" b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90"/>
                </a:solidFill>
                <a:effectLst/>
                <a:uLnTx/>
                <a:uFillTx/>
                <a:latin typeface="Arial"/>
                <a:cs typeface="Arial"/>
              </a:rPr>
              <a:t>Oed</a:t>
            </a:r>
            <a:r>
              <a:rPr kumimoji="0" lang="en-US" sz="1800" b="0" u="none" strike="noStrike" kern="1200" cap="none" spc="0" normalizeH="0" baseline="0" noProof="0" dirty="0" smtClean="0">
                <a:ln>
                  <a:noFill/>
                </a:ln>
                <a:solidFill>
                  <a:srgbClr val="000090"/>
                </a:solidFill>
                <a:effectLst/>
                <a:uLnTx/>
                <a:uFillTx/>
                <a:latin typeface="Arial"/>
                <a:cs typeface="Arial"/>
              </a:rPr>
              <a:t>). </a:t>
            </a:r>
          </a:p>
          <a:p>
            <a:pPr marL="0" indent="0" fontAlgn="auto">
              <a:spcAft>
                <a:spcPts val="0"/>
              </a:spcAft>
              <a:buClr>
                <a:srgbClr val="F3A447"/>
              </a:buClr>
              <a:buNone/>
              <a:defRPr/>
            </a:pPr>
            <a:r>
              <a:rPr kumimoji="0" lang="en-US" sz="1800" b="0" u="none" strike="noStrike" kern="1200" cap="none" spc="0" normalizeH="0" baseline="0" noProof="0" dirty="0" smtClean="0">
                <a:ln>
                  <a:noFill/>
                </a:ln>
                <a:solidFill>
                  <a:srgbClr val="000090"/>
                </a:solidFill>
                <a:effectLst/>
                <a:uLnTx/>
                <a:uFillTx/>
                <a:latin typeface="Arial"/>
                <a:cs typeface="Arial"/>
              </a:rPr>
              <a:t>MM</a:t>
            </a:r>
            <a:r>
              <a:rPr kumimoji="0" lang="en-US" sz="1800" b="0" u="none" strike="noStrike" kern="1200" cap="none" spc="0" normalizeH="0" noProof="0" dirty="0" smtClean="0">
                <a:ln>
                  <a:noFill/>
                </a:ln>
                <a:solidFill>
                  <a:srgbClr val="000090"/>
                </a:solidFill>
                <a:effectLst/>
                <a:uLnTx/>
                <a:uFillTx/>
                <a:latin typeface="Arial"/>
                <a:cs typeface="Arial"/>
              </a:rPr>
              <a:t> are</a:t>
            </a:r>
            <a:r>
              <a:rPr kumimoji="0" lang="en-US" sz="1800" b="0" u="none" strike="noStrike" kern="1200" cap="none" spc="0" normalizeH="0" baseline="0" noProof="0" dirty="0" smtClean="0">
                <a:ln>
                  <a:noFill/>
                </a:ln>
                <a:solidFill>
                  <a:srgbClr val="000090"/>
                </a:solidFill>
                <a:effectLst/>
                <a:uLnTx/>
                <a:uFillTx/>
                <a:latin typeface="Arial"/>
                <a:cs typeface="Arial"/>
              </a:rPr>
              <a:t> parallel-plate chambers where the amplification </a:t>
            </a:r>
            <a:r>
              <a:rPr kumimoji="0" lang="it-IT" sz="1800" b="0" u="none" strike="noStrike" kern="1200" cap="none" spc="0" normalizeH="0" baseline="0" noProof="0" dirty="0" smtClean="0">
                <a:ln>
                  <a:noFill/>
                </a:ln>
                <a:solidFill>
                  <a:srgbClr val="000090"/>
                </a:solidFill>
                <a:effectLst/>
                <a:uLnTx/>
                <a:uFillTx/>
                <a:latin typeface="Arial"/>
                <a:cs typeface="Arial"/>
              </a:rPr>
              <a:t>(up to 10</a:t>
            </a:r>
            <a:r>
              <a:rPr kumimoji="0" lang="it-IT" sz="1800" b="0" u="none" strike="noStrike" kern="1200" cap="none" spc="0" normalizeH="0" baseline="30000" noProof="0" dirty="0" smtClean="0">
                <a:ln>
                  <a:noFill/>
                </a:ln>
                <a:solidFill>
                  <a:srgbClr val="000090"/>
                </a:solidFill>
                <a:effectLst/>
                <a:uLnTx/>
                <a:uFillTx/>
                <a:latin typeface="Arial"/>
                <a:cs typeface="Arial"/>
              </a:rPr>
              <a:t>5</a:t>
            </a:r>
            <a:r>
              <a:rPr kumimoji="0" lang="it-IT" sz="1800" b="0" u="none" strike="noStrike" kern="1200" cap="none" spc="0" normalizeH="0" baseline="0" noProof="0" dirty="0" smtClean="0">
                <a:ln>
                  <a:noFill/>
                </a:ln>
                <a:solidFill>
                  <a:srgbClr val="000090"/>
                </a:solidFill>
                <a:effectLst/>
                <a:uLnTx/>
                <a:uFillTx/>
                <a:latin typeface="Arial"/>
                <a:cs typeface="Arial"/>
              </a:rPr>
              <a:t>) t</a:t>
            </a:r>
            <a:r>
              <a:rPr kumimoji="0" lang="en-US" sz="1800" b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90"/>
                </a:solidFill>
                <a:effectLst/>
                <a:uLnTx/>
                <a:uFillTx/>
                <a:latin typeface="Arial"/>
                <a:cs typeface="Arial"/>
              </a:rPr>
              <a:t>akes</a:t>
            </a:r>
            <a:r>
              <a:rPr kumimoji="0" lang="en-US" sz="1800" b="0" u="none" strike="noStrike" kern="1200" cap="none" spc="0" normalizeH="0" baseline="0" noProof="0" dirty="0" smtClean="0">
                <a:ln>
                  <a:noFill/>
                </a:ln>
                <a:solidFill>
                  <a:srgbClr val="000090"/>
                </a:solidFill>
                <a:effectLst/>
                <a:uLnTx/>
                <a:uFillTx/>
                <a:latin typeface="Arial"/>
                <a:cs typeface="Arial"/>
              </a:rPr>
              <a:t> place in a </a:t>
            </a:r>
            <a:r>
              <a:rPr kumimoji="0" lang="en-US" sz="1800" b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cs typeface="Arial"/>
              </a:rPr>
              <a:t>thin gap, separated from the conversion region by a fine metallic micro-mesh</a:t>
            </a:r>
            <a:r>
              <a:rPr kumimoji="0" lang="en-US" sz="1800" b="0" u="none" strike="noStrike" kern="1200" cap="none" spc="0" normalizeH="0" baseline="0" noProof="0" dirty="0" smtClean="0">
                <a:ln>
                  <a:noFill/>
                </a:ln>
                <a:solidFill>
                  <a:srgbClr val="000090"/>
                </a:solidFill>
                <a:effectLst/>
                <a:uLnTx/>
                <a:uFillTx/>
                <a:latin typeface="Arial"/>
                <a:cs typeface="Arial"/>
              </a:rPr>
              <a:t>, supported by </a:t>
            </a:r>
            <a:r>
              <a:rPr lang="en-US" sz="1800" b="0" dirty="0">
                <a:solidFill>
                  <a:srgbClr val="000090"/>
                </a:solidFill>
                <a:latin typeface="Arial"/>
                <a:cs typeface="Arial"/>
              </a:rPr>
              <a:t>~</a:t>
            </a:r>
            <a:r>
              <a:rPr kumimoji="0" lang="en-US" sz="1800" b="0" u="none" strike="noStrike" kern="1200" cap="none" spc="0" normalizeH="0" baseline="0" noProof="0" dirty="0" smtClean="0">
                <a:ln>
                  <a:noFill/>
                </a:ln>
                <a:solidFill>
                  <a:srgbClr val="000090"/>
                </a:solidFill>
                <a:effectLst/>
                <a:uLnTx/>
                <a:uFillTx/>
                <a:latin typeface="Arial"/>
                <a:cs typeface="Arial"/>
              </a:rPr>
              <a:t>100 µm high insulating pillars. </a:t>
            </a:r>
          </a:p>
          <a:p>
            <a:pPr marL="0" indent="0" fontAlgn="auto">
              <a:spcAft>
                <a:spcPts val="0"/>
              </a:spcAft>
              <a:buClr>
                <a:srgbClr val="F3A447"/>
              </a:buClr>
              <a:buNone/>
              <a:defRPr/>
            </a:pPr>
            <a:r>
              <a:rPr kumimoji="0" lang="en-US" sz="1800" b="0" u="none" strike="noStrike" kern="1200" cap="none" spc="0" normalizeH="0" baseline="0" noProof="0" dirty="0" smtClean="0">
                <a:ln>
                  <a:noFill/>
                </a:ln>
                <a:solidFill>
                  <a:srgbClr val="000090"/>
                </a:solidFill>
                <a:effectLst/>
                <a:uLnTx/>
                <a:uFillTx/>
                <a:latin typeface="Arial"/>
                <a:cs typeface="Arial"/>
              </a:rPr>
              <a:t>Charge is collected on the anode readout board, generally realized with suitable segmented standard PCB.</a:t>
            </a:r>
          </a:p>
        </p:txBody>
      </p:sp>
      <p:pic>
        <p:nvPicPr>
          <p:cNvPr id="14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3877" y="838200"/>
            <a:ext cx="2743200" cy="307205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</p:pic>
      <p:sp>
        <p:nvSpPr>
          <p:cNvPr id="149" name="Rettangolo 31"/>
          <p:cNvSpPr/>
          <p:nvPr/>
        </p:nvSpPr>
        <p:spPr>
          <a:xfrm>
            <a:off x="228600" y="3657600"/>
            <a:ext cx="441739" cy="151254"/>
          </a:xfrm>
          <a:prstGeom prst="rect">
            <a:avLst/>
          </a:prstGeom>
          <a:solidFill>
            <a:srgbClr val="FFFFFF"/>
          </a:solidFill>
          <a:ln w="381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150" name="Rettangolo 32"/>
          <p:cNvSpPr/>
          <p:nvPr/>
        </p:nvSpPr>
        <p:spPr>
          <a:xfrm>
            <a:off x="1752600" y="3701396"/>
            <a:ext cx="1066800" cy="184804"/>
          </a:xfrm>
          <a:prstGeom prst="rect">
            <a:avLst/>
          </a:prstGeom>
          <a:solidFill>
            <a:srgbClr val="FFFFFF"/>
          </a:solidFill>
          <a:ln w="381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pic>
        <p:nvPicPr>
          <p:cNvPr id="151" name="Picture 1"/>
          <p:cNvPicPr>
            <a:picLocks noChangeAspect="1" noChangeArrowheads="1"/>
          </p:cNvPicPr>
          <p:nvPr/>
        </p:nvPicPr>
        <p:blipFill rotWithShape="1">
          <a:blip r:embed="rId3" cstate="print"/>
          <a:srcRect r="71061"/>
          <a:stretch/>
        </p:blipFill>
        <p:spPr bwMode="auto">
          <a:xfrm>
            <a:off x="1469088" y="4038600"/>
            <a:ext cx="1109580" cy="1524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2" name="Picture 3" descr="C:\Documents and Settings\Marcello Abbrescia\Desktop\ECFAMaterial\charpakMM3.jpg"/>
          <p:cNvPicPr>
            <a:picLocks noChangeAspect="1" noChangeArrowheads="1"/>
          </p:cNvPicPr>
          <p:nvPr/>
        </p:nvPicPr>
        <p:blipFill>
          <a:blip r:embed="rId4" cstate="print"/>
          <a:srcRect l="6696" t="945" b="945"/>
          <a:stretch>
            <a:fillRect/>
          </a:stretch>
        </p:blipFill>
        <p:spPr bwMode="auto">
          <a:xfrm>
            <a:off x="228600" y="4038602"/>
            <a:ext cx="1227103" cy="1523999"/>
          </a:xfrm>
          <a:prstGeom prst="rect">
            <a:avLst/>
          </a:prstGeom>
          <a:noFill/>
        </p:spPr>
      </p:pic>
      <p:sp>
        <p:nvSpPr>
          <p:cNvPr id="154" name="CasellaDiTesto 36"/>
          <p:cNvSpPr txBox="1"/>
          <p:nvPr/>
        </p:nvSpPr>
        <p:spPr>
          <a:xfrm>
            <a:off x="4800588" y="4191000"/>
            <a:ext cx="23622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600" b="0" u="none" strike="noStrike" kern="0" cap="none" spc="0" normalizeH="0" baseline="0" noProof="0" dirty="0" err="1" smtClean="0">
                <a:ln>
                  <a:noFill/>
                </a:ln>
                <a:solidFill>
                  <a:srgbClr val="000090"/>
                </a:solidFill>
                <a:effectLst/>
                <a:uLnTx/>
                <a:uFillTx/>
                <a:latin typeface="Helvetica Neue Light"/>
                <a:cs typeface="Helvetica Neue Light"/>
              </a:rPr>
              <a:t>Funnel</a:t>
            </a:r>
            <a:r>
              <a:rPr kumimoji="0" lang="it-IT" sz="1600" b="0" u="none" strike="noStrike" kern="0" cap="none" spc="0" normalizeH="0" baseline="0" noProof="0" dirty="0" smtClean="0">
                <a:ln>
                  <a:noFill/>
                </a:ln>
                <a:solidFill>
                  <a:srgbClr val="000090"/>
                </a:solidFill>
                <a:effectLst/>
                <a:uLnTx/>
                <a:uFillTx/>
                <a:latin typeface="Helvetica Neue Light"/>
                <a:cs typeface="Helvetica Neue Light"/>
              </a:rPr>
              <a:t> </a:t>
            </a:r>
            <a:r>
              <a:rPr kumimoji="0" lang="it-IT" sz="1600" b="0" u="none" strike="noStrike" kern="0" cap="none" spc="0" normalizeH="0" baseline="0" noProof="0" dirty="0" err="1" smtClean="0">
                <a:ln>
                  <a:noFill/>
                </a:ln>
                <a:solidFill>
                  <a:srgbClr val="000090"/>
                </a:solidFill>
                <a:effectLst/>
                <a:uLnTx/>
                <a:uFillTx/>
                <a:latin typeface="Helvetica Neue Light"/>
                <a:cs typeface="Helvetica Neue Light"/>
              </a:rPr>
              <a:t>field</a:t>
            </a:r>
            <a:r>
              <a:rPr kumimoji="0" lang="it-IT" sz="1600" b="0" u="none" strike="noStrike" kern="0" cap="none" spc="0" normalizeH="0" baseline="0" noProof="0" dirty="0" smtClean="0">
                <a:ln>
                  <a:noFill/>
                </a:ln>
                <a:solidFill>
                  <a:srgbClr val="000090"/>
                </a:solidFill>
                <a:effectLst/>
                <a:uLnTx/>
                <a:uFillTx/>
                <a:latin typeface="Helvetica Neue Light"/>
                <a:cs typeface="Helvetica Neue Light"/>
              </a:rPr>
              <a:t> </a:t>
            </a:r>
            <a:r>
              <a:rPr kumimoji="0" lang="it-IT" sz="1600" b="0" u="none" strike="noStrike" kern="0" cap="none" spc="0" normalizeH="0" baseline="0" noProof="0" dirty="0" err="1" smtClean="0">
                <a:ln>
                  <a:noFill/>
                </a:ln>
                <a:solidFill>
                  <a:srgbClr val="000090"/>
                </a:solidFill>
                <a:effectLst/>
                <a:uLnTx/>
                <a:uFillTx/>
                <a:latin typeface="Helvetica Neue Light"/>
                <a:cs typeface="Helvetica Neue Light"/>
              </a:rPr>
              <a:t>lines</a:t>
            </a:r>
            <a:r>
              <a:rPr kumimoji="0" lang="it-IT" sz="1600" b="0" u="none" strike="noStrike" kern="0" cap="none" spc="0" normalizeH="0" baseline="0" noProof="0" dirty="0" smtClean="0">
                <a:ln>
                  <a:noFill/>
                </a:ln>
                <a:solidFill>
                  <a:srgbClr val="000090"/>
                </a:solidFill>
                <a:effectLst/>
                <a:uLnTx/>
                <a:uFillTx/>
                <a:latin typeface="Helvetica Neue Light"/>
                <a:cs typeface="Helvetica Neue Light"/>
              </a:rPr>
              <a:t> </a:t>
            </a:r>
            <a:r>
              <a:rPr kumimoji="0" lang="it-IT" sz="1600" b="0" u="none" strike="noStrike" kern="0" cap="none" spc="0" normalizeH="0" baseline="0" noProof="0" dirty="0" smtClean="0">
                <a:ln>
                  <a:noFill/>
                </a:ln>
                <a:solidFill>
                  <a:srgbClr val="000090"/>
                </a:solidFill>
                <a:effectLst/>
                <a:uLnTx/>
                <a:uFillTx/>
                <a:latin typeface="Helvetica Neue Light"/>
                <a:cs typeface="Helvetica Neue Light"/>
                <a:sym typeface="Wingdings" pitchFamily="2" charset="2"/>
              </a:rPr>
              <a:t></a:t>
            </a:r>
            <a:r>
              <a:rPr kumimoji="0" lang="it-IT" sz="1600" b="0" u="none" strike="noStrike" kern="0" cap="none" spc="0" normalizeH="0" baseline="0" noProof="0" dirty="0" smtClean="0">
                <a:ln>
                  <a:noFill/>
                </a:ln>
                <a:solidFill>
                  <a:srgbClr val="000090"/>
                </a:solidFill>
                <a:effectLst/>
                <a:uLnTx/>
                <a:uFillTx/>
                <a:latin typeface="Helvetica Neue Light"/>
                <a:cs typeface="Helvetica Neue Light"/>
              </a:rPr>
              <a:t> electron </a:t>
            </a:r>
            <a:r>
              <a:rPr kumimoji="0" lang="it-IT" sz="1600" b="0" u="none" strike="noStrike" kern="0" cap="none" spc="0" normalizeH="0" baseline="0" noProof="0" dirty="0" err="1" smtClean="0">
                <a:ln>
                  <a:noFill/>
                </a:ln>
                <a:solidFill>
                  <a:srgbClr val="000090"/>
                </a:solidFill>
                <a:effectLst/>
                <a:uLnTx/>
                <a:uFillTx/>
                <a:latin typeface="Helvetica Neue Light"/>
                <a:cs typeface="Helvetica Neue Light"/>
              </a:rPr>
              <a:t>transparency</a:t>
            </a:r>
            <a:r>
              <a:rPr kumimoji="0" lang="it-IT" sz="1600" b="0" u="none" strike="noStrike" kern="0" cap="none" spc="0" normalizeH="0" baseline="0" noProof="0" dirty="0" smtClean="0">
                <a:ln>
                  <a:noFill/>
                </a:ln>
                <a:solidFill>
                  <a:srgbClr val="000090"/>
                </a:solidFill>
                <a:effectLst/>
                <a:uLnTx/>
                <a:uFillTx/>
                <a:latin typeface="Helvetica Neue Light"/>
                <a:cs typeface="Helvetica Neue Light"/>
              </a:rPr>
              <a:t> </a:t>
            </a:r>
            <a:r>
              <a:rPr kumimoji="0" lang="it-IT" sz="1600" b="0" u="none" strike="noStrike" kern="0" cap="none" spc="0" normalizeH="0" baseline="0" noProof="0" dirty="0" err="1" smtClean="0">
                <a:ln>
                  <a:noFill/>
                </a:ln>
                <a:solidFill>
                  <a:srgbClr val="000090"/>
                </a:solidFill>
                <a:effectLst/>
                <a:uLnTx/>
                <a:uFillTx/>
                <a:latin typeface="Helvetica Neue Light"/>
                <a:cs typeface="Helvetica Neue Light"/>
              </a:rPr>
              <a:t>very</a:t>
            </a:r>
            <a:r>
              <a:rPr kumimoji="0" lang="it-IT" sz="1600" b="0" u="none" strike="noStrike" kern="0" cap="none" spc="0" normalizeH="0" baseline="0" noProof="0" dirty="0" smtClean="0">
                <a:ln>
                  <a:noFill/>
                </a:ln>
                <a:solidFill>
                  <a:srgbClr val="000090"/>
                </a:solidFill>
                <a:effectLst/>
                <a:uLnTx/>
                <a:uFillTx/>
                <a:latin typeface="Helvetica Neue Light"/>
                <a:cs typeface="Helvetica Neue Light"/>
              </a:rPr>
              <a:t> </a:t>
            </a:r>
            <a:r>
              <a:rPr kumimoji="0" lang="it-IT" sz="1600" b="0" u="none" strike="noStrike" kern="0" cap="none" spc="0" normalizeH="0" baseline="0" noProof="0" dirty="0" err="1" smtClean="0">
                <a:ln>
                  <a:noFill/>
                </a:ln>
                <a:solidFill>
                  <a:srgbClr val="000090"/>
                </a:solidFill>
                <a:effectLst/>
                <a:uLnTx/>
                <a:uFillTx/>
                <a:latin typeface="Helvetica Neue Light"/>
                <a:cs typeface="Helvetica Neue Light"/>
              </a:rPr>
              <a:t>close</a:t>
            </a:r>
            <a:r>
              <a:rPr kumimoji="0" lang="it-IT" sz="1600" b="0" u="none" strike="noStrike" kern="0" cap="none" spc="0" normalizeH="0" baseline="0" noProof="0" dirty="0" smtClean="0">
                <a:ln>
                  <a:noFill/>
                </a:ln>
                <a:solidFill>
                  <a:srgbClr val="000090"/>
                </a:solidFill>
                <a:effectLst/>
                <a:uLnTx/>
                <a:uFillTx/>
                <a:latin typeface="Helvetica Neue Light"/>
                <a:cs typeface="Helvetica Neue Light"/>
              </a:rPr>
              <a:t> to 1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it-IT" sz="1600" b="0" kern="0" dirty="0">
              <a:solidFill>
                <a:srgbClr val="000090"/>
              </a:solidFill>
              <a:latin typeface="Helvetica Neue Light"/>
              <a:cs typeface="Helvetica Neue Light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600" b="0" u="none" strike="noStrike" kern="0" cap="none" spc="0" normalizeH="0" baseline="0" noProof="0" dirty="0" smtClean="0">
                <a:ln>
                  <a:noFill/>
                </a:ln>
                <a:solidFill>
                  <a:srgbClr val="000090"/>
                </a:solidFill>
                <a:effectLst/>
                <a:uLnTx/>
                <a:uFillTx/>
                <a:latin typeface="Helvetica Neue Light"/>
                <a:cs typeface="Helvetica Neue Light"/>
              </a:rPr>
              <a:t>Small gap </a:t>
            </a:r>
            <a:r>
              <a:rPr kumimoji="0" lang="it-IT" sz="1600" b="0" u="none" strike="noStrike" kern="0" cap="none" spc="0" normalizeH="0" baseline="0" noProof="0" dirty="0" smtClean="0">
                <a:ln>
                  <a:noFill/>
                </a:ln>
                <a:solidFill>
                  <a:srgbClr val="000090"/>
                </a:solidFill>
                <a:effectLst/>
                <a:uLnTx/>
                <a:uFillTx/>
                <a:latin typeface="Helvetica Neue Light"/>
                <a:cs typeface="Helvetica Neue Light"/>
                <a:sym typeface="Wingdings" pitchFamily="2" charset="2"/>
              </a:rPr>
              <a:t>                  </a:t>
            </a:r>
            <a:r>
              <a:rPr kumimoji="0" lang="it-IT" sz="1600" b="0" u="none" strike="noStrike" kern="0" cap="none" spc="0" normalizeH="0" baseline="0" noProof="0" dirty="0" smtClean="0">
                <a:ln>
                  <a:noFill/>
                </a:ln>
                <a:solidFill>
                  <a:srgbClr val="000090"/>
                </a:solidFill>
                <a:effectLst/>
                <a:uLnTx/>
                <a:uFillTx/>
                <a:latin typeface="Helvetica Neue Light"/>
                <a:cs typeface="Helvetica Neue Light"/>
              </a:rPr>
              <a:t> </a:t>
            </a:r>
            <a:r>
              <a:rPr lang="it-IT" sz="1600" b="0" kern="0" dirty="0">
                <a:solidFill>
                  <a:srgbClr val="000090"/>
                </a:solidFill>
                <a:latin typeface="Helvetica Neue Light"/>
                <a:cs typeface="Helvetica Neue Light"/>
              </a:rPr>
              <a:t>fast </a:t>
            </a:r>
            <a:r>
              <a:rPr lang="it-IT" sz="1600" b="0" kern="0" dirty="0" err="1" smtClean="0">
                <a:solidFill>
                  <a:srgbClr val="000090"/>
                </a:solidFill>
                <a:latin typeface="Helvetica Neue Light"/>
                <a:cs typeface="Helvetica Neue Light"/>
              </a:rPr>
              <a:t>evacuation</a:t>
            </a:r>
            <a:r>
              <a:rPr lang="it-IT" sz="1600" b="0" kern="0" dirty="0" smtClean="0">
                <a:solidFill>
                  <a:srgbClr val="000090"/>
                </a:solidFill>
                <a:latin typeface="Helvetica Neue Light"/>
                <a:cs typeface="Helvetica Neue Light"/>
              </a:rPr>
              <a:t> of </a:t>
            </a:r>
            <a:r>
              <a:rPr lang="it-IT" sz="1600" b="0" kern="0" dirty="0">
                <a:solidFill>
                  <a:srgbClr val="000090"/>
                </a:solidFill>
                <a:latin typeface="Helvetica Neue Light"/>
                <a:cs typeface="Helvetica Neue Light"/>
              </a:rPr>
              <a:t>the positive </a:t>
            </a:r>
            <a:r>
              <a:rPr lang="it-IT" sz="1600" b="0" kern="0" dirty="0" err="1">
                <a:solidFill>
                  <a:srgbClr val="000090"/>
                </a:solidFill>
                <a:latin typeface="Helvetica Neue Light"/>
                <a:cs typeface="Helvetica Neue Light"/>
              </a:rPr>
              <a:t>ions</a:t>
            </a:r>
            <a:r>
              <a:rPr lang="it-IT" sz="1600" b="0" kern="0" dirty="0">
                <a:solidFill>
                  <a:srgbClr val="000090"/>
                </a:solidFill>
                <a:latin typeface="Helvetica Neue Light"/>
                <a:cs typeface="Helvetica Neue Light"/>
              </a:rPr>
              <a:t> </a:t>
            </a:r>
            <a:r>
              <a:rPr lang="it-IT" sz="1600" b="0" kern="0" dirty="0" smtClean="0">
                <a:solidFill>
                  <a:srgbClr val="000090"/>
                </a:solidFill>
                <a:latin typeface="Helvetica Neue Light"/>
                <a:cs typeface="Helvetica Neue Light"/>
              </a:rPr>
              <a:t>(~100 ns)</a:t>
            </a:r>
            <a:endParaRPr kumimoji="0" lang="it-IT" sz="1600" b="0" u="none" strike="noStrike" kern="0" cap="none" spc="0" normalizeH="0" baseline="0" noProof="0" dirty="0">
              <a:ln>
                <a:noFill/>
              </a:ln>
              <a:solidFill>
                <a:srgbClr val="000090"/>
              </a:solidFill>
              <a:effectLst/>
              <a:uLnTx/>
              <a:uFillTx/>
              <a:latin typeface="Helvetica Neue Light"/>
              <a:cs typeface="Helvetica Neue Light"/>
            </a:endParaRPr>
          </a:p>
        </p:txBody>
      </p:sp>
      <p:sp>
        <p:nvSpPr>
          <p:cNvPr id="155" name="CasellaDiTesto 3"/>
          <p:cNvSpPr txBox="1"/>
          <p:nvPr/>
        </p:nvSpPr>
        <p:spPr>
          <a:xfrm>
            <a:off x="2581111" y="4038601"/>
            <a:ext cx="2143289" cy="1510670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>
              <a:lnSpc>
                <a:spcPct val="50000"/>
              </a:lnSpc>
            </a:pPr>
            <a:endParaRPr lang="en-GB" sz="1400" b="0" dirty="0" smtClean="0">
              <a:latin typeface="Helvetica Neue Light"/>
              <a:cs typeface="Helvetica Neue Light"/>
            </a:endParaRPr>
          </a:p>
          <a:p>
            <a:pPr>
              <a:lnSpc>
                <a:spcPct val="110000"/>
              </a:lnSpc>
            </a:pPr>
            <a:r>
              <a:rPr lang="en-GB" sz="1400" b="0" dirty="0" err="1" smtClean="0">
                <a:latin typeface="Helvetica Neue Light"/>
                <a:cs typeface="Helvetica Neue Light"/>
              </a:rPr>
              <a:t>Y.Giomataris</a:t>
            </a:r>
            <a:r>
              <a:rPr lang="en-GB" sz="1400" b="0" dirty="0" smtClean="0">
                <a:latin typeface="Helvetica Neue Light"/>
                <a:cs typeface="Helvetica Neue Light"/>
              </a:rPr>
              <a:t>, </a:t>
            </a:r>
            <a:r>
              <a:rPr lang="en-GB" sz="1400" b="0" dirty="0" err="1" smtClean="0">
                <a:latin typeface="Helvetica Neue Light"/>
                <a:cs typeface="Helvetica Neue Light"/>
              </a:rPr>
              <a:t>Ph.Rebourgeard</a:t>
            </a:r>
            <a:r>
              <a:rPr lang="en-GB" sz="1400" b="0" dirty="0" smtClean="0">
                <a:latin typeface="Helvetica Neue Light"/>
                <a:cs typeface="Helvetica Neue Light"/>
              </a:rPr>
              <a:t>,                JP Robert                   and G. </a:t>
            </a:r>
            <a:r>
              <a:rPr lang="en-GB" sz="1400" b="0" dirty="0" err="1" smtClean="0">
                <a:latin typeface="Helvetica Neue Light"/>
                <a:cs typeface="Helvetica Neue Light"/>
              </a:rPr>
              <a:t>Charpak</a:t>
            </a:r>
            <a:r>
              <a:rPr lang="en-GB" sz="1400" b="0" dirty="0" smtClean="0">
                <a:latin typeface="Helvetica Neue Light"/>
                <a:cs typeface="Helvetica Neue Light"/>
              </a:rPr>
              <a:t>,</a:t>
            </a:r>
          </a:p>
          <a:p>
            <a:pPr>
              <a:lnSpc>
                <a:spcPct val="110000"/>
              </a:lnSpc>
            </a:pPr>
            <a:r>
              <a:rPr lang="en-GB" sz="1400" b="0" dirty="0" smtClean="0">
                <a:latin typeface="Helvetica Neue Light"/>
                <a:cs typeface="Helvetica Neue Light"/>
              </a:rPr>
              <a:t>NIM A 376 </a:t>
            </a:r>
            <a:r>
              <a:rPr lang="en-GB" sz="1400" dirty="0" smtClean="0">
                <a:latin typeface="Helvetica Neue Light"/>
                <a:cs typeface="Helvetica Neue Light"/>
              </a:rPr>
              <a:t>(1996) </a:t>
            </a:r>
            <a:r>
              <a:rPr lang="en-GB" sz="1400" b="0" dirty="0" smtClean="0">
                <a:latin typeface="Helvetica Neue Light"/>
                <a:cs typeface="Helvetica Neue Light"/>
              </a:rPr>
              <a:t>29-35</a:t>
            </a:r>
          </a:p>
          <a:p>
            <a:pPr>
              <a:lnSpc>
                <a:spcPct val="50000"/>
              </a:lnSpc>
            </a:pPr>
            <a:endParaRPr lang="en-GB" sz="1400" b="0" dirty="0" smtClean="0">
              <a:latin typeface="Helvetica Neue Light"/>
              <a:cs typeface="Helvetica Neue Light"/>
            </a:endParaRPr>
          </a:p>
        </p:txBody>
      </p:sp>
      <p:sp>
        <p:nvSpPr>
          <p:cNvPr id="156" name="Rettangolo 4"/>
          <p:cNvSpPr/>
          <p:nvPr/>
        </p:nvSpPr>
        <p:spPr>
          <a:xfrm>
            <a:off x="228600" y="5562600"/>
            <a:ext cx="4495800" cy="954107"/>
          </a:xfrm>
          <a:prstGeom prst="rect">
            <a:avLst/>
          </a:prstGeom>
          <a:solidFill>
            <a:srgbClr val="FFFFFF"/>
          </a:solidFill>
        </p:spPr>
        <p:txBody>
          <a:bodyPr wrap="square">
            <a:spAutoFit/>
          </a:bodyPr>
          <a:lstStyle/>
          <a:p>
            <a:r>
              <a:rPr lang="en-GB" sz="1400" b="0" dirty="0" smtClean="0">
                <a:latin typeface="Times"/>
                <a:cs typeface="Times"/>
              </a:rPr>
              <a:t>“….our </a:t>
            </a:r>
            <a:r>
              <a:rPr lang="en-GB" sz="1400" b="0" dirty="0">
                <a:latin typeface="Times"/>
                <a:cs typeface="Times"/>
              </a:rPr>
              <a:t>detector combines most of the qualities required for a high-rate position-sensitive particle detector: excellent resolution can be obtained with fine strips printed on a thin </a:t>
            </a:r>
            <a:r>
              <a:rPr lang="en-GB" sz="1400" b="0" dirty="0" smtClean="0">
                <a:latin typeface="Times"/>
                <a:cs typeface="Times"/>
              </a:rPr>
              <a:t>G10 </a:t>
            </a:r>
            <a:r>
              <a:rPr lang="en-GB" sz="1400" b="0" dirty="0">
                <a:latin typeface="Times"/>
                <a:cs typeface="Times"/>
              </a:rPr>
              <a:t>substrate or a thin </a:t>
            </a:r>
            <a:r>
              <a:rPr lang="en-GB" sz="1400" b="0" dirty="0" err="1">
                <a:latin typeface="Times"/>
                <a:cs typeface="Times"/>
              </a:rPr>
              <a:t>kapton</a:t>
            </a:r>
            <a:r>
              <a:rPr lang="en-GB" sz="1400" b="0" dirty="0">
                <a:latin typeface="Times"/>
                <a:cs typeface="Times"/>
              </a:rPr>
              <a:t> foil</a:t>
            </a:r>
            <a:r>
              <a:rPr lang="en-GB" sz="1400" b="0" dirty="0" smtClean="0">
                <a:latin typeface="Times"/>
                <a:cs typeface="Times"/>
              </a:rPr>
              <a:t>.”</a:t>
            </a:r>
            <a:endParaRPr lang="en-GB" sz="1400" b="0" dirty="0">
              <a:latin typeface="Times"/>
              <a:cs typeface="Times"/>
            </a:endParaRPr>
          </a:p>
        </p:txBody>
      </p:sp>
      <p:pic>
        <p:nvPicPr>
          <p:cNvPr id="8" name="Picture 7" descr="5028_contourPotential_A1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9495" y="4191000"/>
            <a:ext cx="2675466" cy="19316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50261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 smtClean="0"/>
              <a:t>Αρχή Λειτουργίας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l-GR" smtClean="0"/>
              <a:t>Ανιχνευτές Σωματιδίων, Αύγουστος 2018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AA252E-D9A5-6649-AE13-85F5FE01C0E9}" type="slidenum">
              <a:rPr lang="en-US" smtClean="0"/>
              <a:pPr/>
              <a:t>29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8200" y="4343400"/>
            <a:ext cx="4570752" cy="37338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115568"/>
            <a:ext cx="4129133" cy="274243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27527"/>
            <a:ext cx="8229600" cy="41148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</p:pic>
    </p:spTree>
    <p:extLst>
      <p:ext uri="{BB962C8B-B14F-4D97-AF65-F5344CB8AC3E}">
        <p14:creationId xmlns:p14="http://schemas.microsoft.com/office/powerpoint/2010/main" val="19308432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r>
              <a:rPr lang="el-GR" sz="1200" smtClean="0"/>
              <a:t>Ανιχνευτές Σωματιδίων, Αύγουστος 2018</a:t>
            </a:r>
            <a:endParaRPr lang="en-US" sz="1200"/>
          </a:p>
        </p:txBody>
      </p:sp>
      <p:sp>
        <p:nvSpPr>
          <p:cNvPr id="30723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fld id="{E6CB1D66-77DD-CE43-B715-A87953FB2A50}" type="slidenum">
              <a:rPr lang="en-US" sz="1200"/>
              <a:pPr/>
              <a:t>3</a:t>
            </a:fld>
            <a:endParaRPr lang="en-US" sz="1200"/>
          </a:p>
        </p:txBody>
      </p:sp>
      <p:sp>
        <p:nvSpPr>
          <p:cNvPr id="3072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l-GR">
                <a:latin typeface="Verdana" charset="0"/>
                <a:ea typeface="ＭＳ Ｐゴシック" charset="0"/>
                <a:cs typeface="ＭＳ Ｐゴシック" charset="0"/>
              </a:rPr>
              <a:t>Σύνοψη</a:t>
            </a:r>
            <a:endParaRPr lang="en-US">
              <a:latin typeface="Verdana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072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l-GR">
                <a:latin typeface="Verdana" charset="0"/>
                <a:ea typeface="ＭＳ Ｐゴシック" charset="0"/>
                <a:cs typeface="ＭＳ Ｐゴシック" charset="0"/>
              </a:rPr>
              <a:t>Εισαγωγή</a:t>
            </a:r>
            <a:r>
              <a:rPr lang="en-US">
                <a:latin typeface="Verdana" charset="0"/>
                <a:ea typeface="ＭＳ Ｐゴシック" charset="0"/>
                <a:cs typeface="ＭＳ Ｐゴシック" charset="0"/>
              </a:rPr>
              <a:t> </a:t>
            </a:r>
            <a:r>
              <a:rPr lang="el-GR">
                <a:latin typeface="Verdana" charset="0"/>
                <a:ea typeface="ＭＳ Ｐゴシック" charset="0"/>
                <a:cs typeface="ＭＳ Ｐゴシック" charset="0"/>
              </a:rPr>
              <a:t>και</a:t>
            </a:r>
            <a:r>
              <a:rPr lang="en-US">
                <a:latin typeface="Verdana" charset="0"/>
                <a:ea typeface="ＭＳ Ｐゴシック" charset="0"/>
                <a:cs typeface="ＭＳ Ｐゴシック" charset="0"/>
              </a:rPr>
              <a:t> </a:t>
            </a:r>
            <a:r>
              <a:rPr lang="el-GR">
                <a:latin typeface="Verdana" charset="0"/>
                <a:ea typeface="ＭＳ Ｐゴシック" charset="0"/>
                <a:cs typeface="ＭＳ Ｐゴシック" charset="0"/>
              </a:rPr>
              <a:t>Αντικείμενο Μελέτης</a:t>
            </a:r>
            <a:endParaRPr lang="en-US">
              <a:latin typeface="Verdana" charset="0"/>
              <a:ea typeface="ＭＳ Ｐゴシック" charset="0"/>
              <a:cs typeface="ＭＳ Ｐゴシック" charset="0"/>
            </a:endParaRPr>
          </a:p>
          <a:p>
            <a:pPr eaLnBrk="1" hangingPunct="1"/>
            <a:endParaRPr lang="en-US">
              <a:latin typeface="Verdana" charset="0"/>
              <a:ea typeface="ＭＳ Ｐゴシック" charset="0"/>
              <a:cs typeface="ＭＳ Ｐゴシック" charset="0"/>
            </a:endParaRPr>
          </a:p>
          <a:p>
            <a:pPr eaLnBrk="1" hangingPunct="1"/>
            <a:r>
              <a:rPr lang="el-GR">
                <a:latin typeface="Verdana" charset="0"/>
                <a:ea typeface="ＭＳ Ｐゴシック" charset="0"/>
                <a:cs typeface="ＭＳ Ｐゴシック" charset="0"/>
              </a:rPr>
              <a:t>Ιδιότητες των Στοιχειωδών Σωματιδίων</a:t>
            </a:r>
            <a:endParaRPr lang="en-US">
              <a:latin typeface="Verdana" charset="0"/>
              <a:ea typeface="ＭＳ Ｐゴシック" charset="0"/>
              <a:cs typeface="ＭＳ Ｐゴシック" charset="0"/>
            </a:endParaRPr>
          </a:p>
          <a:p>
            <a:pPr lvl="1" eaLnBrk="1" hangingPunct="1"/>
            <a:r>
              <a:rPr lang="el-GR">
                <a:latin typeface="Verdana" charset="0"/>
                <a:ea typeface="ＭＳ Ｐゴシック" charset="0"/>
              </a:rPr>
              <a:t>Ποιές ποσότητες μετράμε</a:t>
            </a:r>
            <a:r>
              <a:rPr lang="en-US">
                <a:latin typeface="Verdana" charset="0"/>
                <a:ea typeface="ＭＳ Ｐゴシック" charset="0"/>
              </a:rPr>
              <a:t>?</a:t>
            </a:r>
          </a:p>
          <a:p>
            <a:pPr lvl="1" eaLnBrk="1" hangingPunct="1"/>
            <a:r>
              <a:rPr lang="el-GR">
                <a:latin typeface="Verdana" charset="0"/>
                <a:ea typeface="ＭＳ Ｐゴシック" charset="0"/>
              </a:rPr>
              <a:t>Πώς τις μετράμε</a:t>
            </a:r>
            <a:r>
              <a:rPr lang="en-US">
                <a:latin typeface="Verdana" charset="0"/>
                <a:ea typeface="ＭＳ Ｐゴシック" charset="0"/>
              </a:rPr>
              <a:t>?</a:t>
            </a:r>
          </a:p>
          <a:p>
            <a:pPr eaLnBrk="1" hangingPunct="1"/>
            <a:endParaRPr lang="en-US">
              <a:latin typeface="Verdana" charset="0"/>
              <a:ea typeface="ＭＳ Ｐゴシック" charset="0"/>
              <a:cs typeface="ＭＳ Ｐゴシック" charset="0"/>
            </a:endParaRPr>
          </a:p>
          <a:p>
            <a:pPr eaLnBrk="1" hangingPunct="1"/>
            <a:r>
              <a:rPr lang="el-GR">
                <a:latin typeface="Verdana" charset="0"/>
                <a:ea typeface="ＭＳ Ｐゴシック" charset="0"/>
                <a:cs typeface="ＭＳ Ｐゴシック" charset="0"/>
              </a:rPr>
              <a:t>Ανιχνευτές ΦΥΕ</a:t>
            </a:r>
            <a:r>
              <a:rPr lang="en-US">
                <a:latin typeface="Verdana" charset="0"/>
                <a:ea typeface="ＭＳ Ｐゴシック" charset="0"/>
                <a:cs typeface="ＭＳ Ｐゴシック" charset="0"/>
              </a:rPr>
              <a:t> @</a:t>
            </a:r>
            <a:r>
              <a:rPr lang="el-GR">
                <a:latin typeface="Verdana" charset="0"/>
                <a:ea typeface="ＭＳ Ｐゴシック" charset="0"/>
                <a:cs typeface="ＭＳ Ｐゴシック" charset="0"/>
              </a:rPr>
              <a:t> </a:t>
            </a:r>
            <a:r>
              <a:rPr lang="en-US">
                <a:latin typeface="Verdana" charset="0"/>
                <a:ea typeface="ＭＳ Ｐゴシック" charset="0"/>
                <a:cs typeface="ＭＳ Ｐゴシック" charset="0"/>
              </a:rPr>
              <a:t>CERN</a:t>
            </a:r>
          </a:p>
          <a:p>
            <a:pPr lvl="1" eaLnBrk="1" hangingPunct="1"/>
            <a:r>
              <a:rPr lang="el-GR">
                <a:latin typeface="Verdana" charset="0"/>
                <a:ea typeface="ＭＳ Ｐゴシック" charset="0"/>
              </a:rPr>
              <a:t>Κύρια Ανιχνευτικά Συστήματα</a:t>
            </a:r>
            <a:endParaRPr lang="en-US">
              <a:latin typeface="Verdana" charset="0"/>
              <a:ea typeface="ＭＳ Ｐゴシック" charset="0"/>
            </a:endParaRPr>
          </a:p>
          <a:p>
            <a:pPr lvl="1" eaLnBrk="1" hangingPunct="1"/>
            <a:r>
              <a:rPr lang="el-GR">
                <a:latin typeface="Verdana" charset="0"/>
                <a:ea typeface="ＭＳ Ｐゴシック" charset="0"/>
              </a:rPr>
              <a:t>Υποδομή</a:t>
            </a:r>
            <a:endParaRPr lang="en-US">
              <a:latin typeface="Verdana" charset="0"/>
              <a:ea typeface="ＭＳ Ｐゴシック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99251" y="3724492"/>
            <a:ext cx="2990565" cy="3127537"/>
          </a:xfrm>
          <a:prstGeom prst="rect">
            <a:avLst/>
          </a:prstGeom>
        </p:spPr>
      </p:pic>
      <p:sp>
        <p:nvSpPr>
          <p:cNvPr id="63" name="Rectangle 62"/>
          <p:cNvSpPr/>
          <p:nvPr/>
        </p:nvSpPr>
        <p:spPr>
          <a:xfrm>
            <a:off x="5075896" y="709506"/>
            <a:ext cx="4405312" cy="2997573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4" name="Rectangle 63"/>
          <p:cNvSpPr/>
          <p:nvPr/>
        </p:nvSpPr>
        <p:spPr>
          <a:xfrm>
            <a:off x="5141362" y="2915345"/>
            <a:ext cx="4189820" cy="198276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5" name="Can 64"/>
          <p:cNvSpPr/>
          <p:nvPr/>
        </p:nvSpPr>
        <p:spPr>
          <a:xfrm>
            <a:off x="8807454" y="2127337"/>
            <a:ext cx="523727" cy="788007"/>
          </a:xfrm>
          <a:prstGeom prst="can">
            <a:avLst>
              <a:gd name="adj" fmla="val 5035"/>
            </a:avLst>
          </a:prstGeom>
          <a:gradFill flip="none" rotWithShape="1">
            <a:gsLst>
              <a:gs pos="51000">
                <a:schemeClr val="bg1">
                  <a:lumMod val="50000"/>
                </a:schemeClr>
              </a:gs>
              <a:gs pos="97000">
                <a:srgbClr val="FFFFFF"/>
              </a:gs>
            </a:gsLst>
            <a:lin ang="0" scaled="0"/>
            <a:tileRect/>
          </a:gradFill>
          <a:scene3d>
            <a:camera prst="orthographicFront"/>
            <a:lightRig rig="threePt" dir="t">
              <a:rot lat="0" lon="0" rev="2940000"/>
            </a:lightRig>
          </a:scene3d>
          <a:sp3d prstMaterial="flat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6" name="Can 65"/>
          <p:cNvSpPr/>
          <p:nvPr/>
        </p:nvSpPr>
        <p:spPr>
          <a:xfrm>
            <a:off x="6450681" y="2127337"/>
            <a:ext cx="523727" cy="788007"/>
          </a:xfrm>
          <a:prstGeom prst="can">
            <a:avLst>
              <a:gd name="adj" fmla="val 5035"/>
            </a:avLst>
          </a:prstGeom>
          <a:gradFill flip="none" rotWithShape="1">
            <a:gsLst>
              <a:gs pos="51000">
                <a:schemeClr val="bg1">
                  <a:lumMod val="50000"/>
                </a:schemeClr>
              </a:gs>
              <a:gs pos="97000">
                <a:srgbClr val="FFFFFF"/>
              </a:gs>
            </a:gsLst>
            <a:lin ang="0" scaled="0"/>
            <a:tileRect/>
          </a:gradFill>
          <a:scene3d>
            <a:camera prst="orthographicFront"/>
            <a:lightRig rig="threePt" dir="t">
              <a:rot lat="0" lon="0" rev="2940000"/>
            </a:lightRig>
          </a:scene3d>
          <a:sp3d prstMaterial="flat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7" name="Rectangle 66"/>
          <p:cNvSpPr/>
          <p:nvPr/>
        </p:nvSpPr>
        <p:spPr>
          <a:xfrm>
            <a:off x="5141362" y="3127392"/>
            <a:ext cx="4189820" cy="134939"/>
          </a:xfrm>
          <a:prstGeom prst="rect">
            <a:avLst/>
          </a:prstGeom>
          <a:ln>
            <a:solidFill>
              <a:schemeClr val="tx2">
                <a:lumMod val="60000"/>
                <a:lumOff val="4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8" name="Rectangle 67"/>
          <p:cNvSpPr/>
          <p:nvPr/>
        </p:nvSpPr>
        <p:spPr>
          <a:xfrm>
            <a:off x="5206828" y="3046153"/>
            <a:ext cx="130932" cy="66093"/>
          </a:xfrm>
          <a:prstGeom prst="rect">
            <a:avLst/>
          </a:prstGeom>
          <a:solidFill>
            <a:srgbClr val="C0504D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69" name="Rectangle 68"/>
          <p:cNvSpPr/>
          <p:nvPr/>
        </p:nvSpPr>
        <p:spPr>
          <a:xfrm>
            <a:off x="5468692" y="3046153"/>
            <a:ext cx="130932" cy="66093"/>
          </a:xfrm>
          <a:prstGeom prst="rect">
            <a:avLst/>
          </a:prstGeom>
          <a:solidFill>
            <a:srgbClr val="C0504D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0" name="Rectangle 69"/>
          <p:cNvSpPr/>
          <p:nvPr/>
        </p:nvSpPr>
        <p:spPr>
          <a:xfrm>
            <a:off x="5730555" y="3046153"/>
            <a:ext cx="130932" cy="66093"/>
          </a:xfrm>
          <a:prstGeom prst="rect">
            <a:avLst/>
          </a:prstGeom>
          <a:solidFill>
            <a:srgbClr val="C0504D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1" name="Rectangle 70"/>
          <p:cNvSpPr/>
          <p:nvPr/>
        </p:nvSpPr>
        <p:spPr>
          <a:xfrm>
            <a:off x="5992419" y="3046153"/>
            <a:ext cx="130932" cy="66093"/>
          </a:xfrm>
          <a:prstGeom prst="rect">
            <a:avLst/>
          </a:prstGeom>
          <a:solidFill>
            <a:srgbClr val="C0504D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2" name="Rectangle 71"/>
          <p:cNvSpPr/>
          <p:nvPr/>
        </p:nvSpPr>
        <p:spPr>
          <a:xfrm>
            <a:off x="6254283" y="3046153"/>
            <a:ext cx="130932" cy="66093"/>
          </a:xfrm>
          <a:prstGeom prst="rect">
            <a:avLst/>
          </a:prstGeom>
          <a:solidFill>
            <a:srgbClr val="C0504D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3" name="Rectangle 72"/>
          <p:cNvSpPr/>
          <p:nvPr/>
        </p:nvSpPr>
        <p:spPr>
          <a:xfrm>
            <a:off x="6516147" y="3046153"/>
            <a:ext cx="130932" cy="66093"/>
          </a:xfrm>
          <a:prstGeom prst="rect">
            <a:avLst/>
          </a:prstGeom>
          <a:solidFill>
            <a:srgbClr val="C0504D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4" name="Rectangle 73"/>
          <p:cNvSpPr/>
          <p:nvPr/>
        </p:nvSpPr>
        <p:spPr>
          <a:xfrm>
            <a:off x="6778010" y="3046153"/>
            <a:ext cx="130932" cy="66093"/>
          </a:xfrm>
          <a:prstGeom prst="rect">
            <a:avLst/>
          </a:prstGeom>
          <a:solidFill>
            <a:srgbClr val="C0504D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5" name="Rectangle 74"/>
          <p:cNvSpPr/>
          <p:nvPr/>
        </p:nvSpPr>
        <p:spPr>
          <a:xfrm>
            <a:off x="7039874" y="3046153"/>
            <a:ext cx="130932" cy="66093"/>
          </a:xfrm>
          <a:prstGeom prst="rect">
            <a:avLst/>
          </a:prstGeom>
          <a:solidFill>
            <a:srgbClr val="C0504D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6" name="Rectangle 75"/>
          <p:cNvSpPr/>
          <p:nvPr/>
        </p:nvSpPr>
        <p:spPr>
          <a:xfrm>
            <a:off x="7301738" y="3046153"/>
            <a:ext cx="130932" cy="66093"/>
          </a:xfrm>
          <a:prstGeom prst="rect">
            <a:avLst/>
          </a:prstGeom>
          <a:solidFill>
            <a:srgbClr val="C0504D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7" name="Rectangle 76"/>
          <p:cNvSpPr/>
          <p:nvPr/>
        </p:nvSpPr>
        <p:spPr>
          <a:xfrm>
            <a:off x="7563602" y="3046153"/>
            <a:ext cx="130932" cy="66093"/>
          </a:xfrm>
          <a:prstGeom prst="rect">
            <a:avLst/>
          </a:prstGeom>
          <a:solidFill>
            <a:srgbClr val="C0504D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8" name="Rectangle 77"/>
          <p:cNvSpPr/>
          <p:nvPr/>
        </p:nvSpPr>
        <p:spPr>
          <a:xfrm>
            <a:off x="7825465" y="3046153"/>
            <a:ext cx="130932" cy="66093"/>
          </a:xfrm>
          <a:prstGeom prst="rect">
            <a:avLst/>
          </a:prstGeom>
          <a:solidFill>
            <a:srgbClr val="C0504D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9" name="Rectangle 78"/>
          <p:cNvSpPr/>
          <p:nvPr/>
        </p:nvSpPr>
        <p:spPr>
          <a:xfrm>
            <a:off x="8087329" y="3046153"/>
            <a:ext cx="130932" cy="66093"/>
          </a:xfrm>
          <a:prstGeom prst="rect">
            <a:avLst/>
          </a:prstGeom>
          <a:solidFill>
            <a:srgbClr val="C0504D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80" name="Rectangle 79"/>
          <p:cNvSpPr/>
          <p:nvPr/>
        </p:nvSpPr>
        <p:spPr>
          <a:xfrm>
            <a:off x="8349193" y="3046153"/>
            <a:ext cx="130932" cy="66093"/>
          </a:xfrm>
          <a:prstGeom prst="rect">
            <a:avLst/>
          </a:prstGeom>
          <a:solidFill>
            <a:srgbClr val="C0504D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81" name="Rectangle 80"/>
          <p:cNvSpPr/>
          <p:nvPr/>
        </p:nvSpPr>
        <p:spPr>
          <a:xfrm>
            <a:off x="8611057" y="3046153"/>
            <a:ext cx="130932" cy="66093"/>
          </a:xfrm>
          <a:prstGeom prst="rect">
            <a:avLst/>
          </a:prstGeom>
          <a:solidFill>
            <a:srgbClr val="C0504D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82" name="Rectangle 81"/>
          <p:cNvSpPr/>
          <p:nvPr/>
        </p:nvSpPr>
        <p:spPr>
          <a:xfrm>
            <a:off x="8872920" y="3046153"/>
            <a:ext cx="130932" cy="66093"/>
          </a:xfrm>
          <a:prstGeom prst="rect">
            <a:avLst/>
          </a:prstGeom>
          <a:solidFill>
            <a:srgbClr val="C0504D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83" name="Rectangle 82"/>
          <p:cNvSpPr/>
          <p:nvPr/>
        </p:nvSpPr>
        <p:spPr>
          <a:xfrm>
            <a:off x="9134784" y="3046153"/>
            <a:ext cx="130932" cy="66093"/>
          </a:xfrm>
          <a:prstGeom prst="rect">
            <a:avLst/>
          </a:prstGeom>
          <a:solidFill>
            <a:srgbClr val="C0504D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84" name="Oval 83"/>
          <p:cNvSpPr/>
          <p:nvPr/>
        </p:nvSpPr>
        <p:spPr>
          <a:xfrm>
            <a:off x="5206828" y="2254419"/>
            <a:ext cx="196398" cy="132185"/>
          </a:xfrm>
          <a:prstGeom prst="ellipse">
            <a:avLst/>
          </a:prstGeom>
          <a:solidFill>
            <a:srgbClr val="C0504D"/>
          </a:solidFill>
          <a:ln>
            <a:solidFill>
              <a:srgbClr val="E46C0A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5" name="Oval 84"/>
          <p:cNvSpPr/>
          <p:nvPr/>
        </p:nvSpPr>
        <p:spPr>
          <a:xfrm>
            <a:off x="5599624" y="2254419"/>
            <a:ext cx="196398" cy="132185"/>
          </a:xfrm>
          <a:prstGeom prst="ellipse">
            <a:avLst/>
          </a:prstGeom>
          <a:solidFill>
            <a:srgbClr val="C0504D"/>
          </a:solidFill>
          <a:ln>
            <a:solidFill>
              <a:srgbClr val="E46C0A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6" name="Oval 85"/>
          <p:cNvSpPr/>
          <p:nvPr/>
        </p:nvSpPr>
        <p:spPr>
          <a:xfrm>
            <a:off x="5992419" y="2254419"/>
            <a:ext cx="196398" cy="132185"/>
          </a:xfrm>
          <a:prstGeom prst="ellipse">
            <a:avLst/>
          </a:prstGeom>
          <a:solidFill>
            <a:srgbClr val="C0504D"/>
          </a:solidFill>
          <a:ln>
            <a:solidFill>
              <a:srgbClr val="E46C0A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7" name="Oval 86"/>
          <p:cNvSpPr/>
          <p:nvPr/>
        </p:nvSpPr>
        <p:spPr>
          <a:xfrm>
            <a:off x="6385215" y="2254419"/>
            <a:ext cx="196398" cy="132185"/>
          </a:xfrm>
          <a:prstGeom prst="ellipse">
            <a:avLst/>
          </a:prstGeom>
          <a:solidFill>
            <a:srgbClr val="C0504D"/>
          </a:solidFill>
          <a:ln>
            <a:solidFill>
              <a:srgbClr val="E46C0A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8" name="Oval 87"/>
          <p:cNvSpPr/>
          <p:nvPr/>
        </p:nvSpPr>
        <p:spPr>
          <a:xfrm>
            <a:off x="6778010" y="2254419"/>
            <a:ext cx="196398" cy="132185"/>
          </a:xfrm>
          <a:prstGeom prst="ellipse">
            <a:avLst/>
          </a:prstGeom>
          <a:solidFill>
            <a:srgbClr val="C0504D"/>
          </a:solidFill>
          <a:ln>
            <a:solidFill>
              <a:srgbClr val="E46C0A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9" name="Oval 88"/>
          <p:cNvSpPr/>
          <p:nvPr/>
        </p:nvSpPr>
        <p:spPr>
          <a:xfrm>
            <a:off x="7170806" y="2254419"/>
            <a:ext cx="196398" cy="132185"/>
          </a:xfrm>
          <a:prstGeom prst="ellipse">
            <a:avLst/>
          </a:prstGeom>
          <a:solidFill>
            <a:srgbClr val="C0504D"/>
          </a:solidFill>
          <a:ln>
            <a:solidFill>
              <a:srgbClr val="E46C0A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0" name="Oval 89"/>
          <p:cNvSpPr/>
          <p:nvPr/>
        </p:nvSpPr>
        <p:spPr>
          <a:xfrm>
            <a:off x="7563602" y="2254419"/>
            <a:ext cx="196398" cy="132185"/>
          </a:xfrm>
          <a:prstGeom prst="ellipse">
            <a:avLst/>
          </a:prstGeom>
          <a:solidFill>
            <a:srgbClr val="C0504D"/>
          </a:solidFill>
          <a:ln>
            <a:solidFill>
              <a:srgbClr val="E46C0A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1" name="Oval 90"/>
          <p:cNvSpPr/>
          <p:nvPr/>
        </p:nvSpPr>
        <p:spPr>
          <a:xfrm>
            <a:off x="7956397" y="2254419"/>
            <a:ext cx="196398" cy="132185"/>
          </a:xfrm>
          <a:prstGeom prst="ellipse">
            <a:avLst/>
          </a:prstGeom>
          <a:solidFill>
            <a:srgbClr val="C0504D"/>
          </a:solidFill>
          <a:ln>
            <a:solidFill>
              <a:srgbClr val="E46C0A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2" name="Oval 91"/>
          <p:cNvSpPr/>
          <p:nvPr/>
        </p:nvSpPr>
        <p:spPr>
          <a:xfrm>
            <a:off x="8349193" y="2254419"/>
            <a:ext cx="196398" cy="132185"/>
          </a:xfrm>
          <a:prstGeom prst="ellipse">
            <a:avLst/>
          </a:prstGeom>
          <a:solidFill>
            <a:srgbClr val="C0504D"/>
          </a:solidFill>
          <a:ln>
            <a:solidFill>
              <a:srgbClr val="E46C0A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3" name="Oval 92"/>
          <p:cNvSpPr/>
          <p:nvPr/>
        </p:nvSpPr>
        <p:spPr>
          <a:xfrm>
            <a:off x="8741988" y="2254419"/>
            <a:ext cx="196398" cy="132185"/>
          </a:xfrm>
          <a:prstGeom prst="ellipse">
            <a:avLst/>
          </a:prstGeom>
          <a:solidFill>
            <a:srgbClr val="C0504D"/>
          </a:solidFill>
          <a:ln>
            <a:solidFill>
              <a:srgbClr val="E46C0A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4" name="Oval 93"/>
          <p:cNvSpPr/>
          <p:nvPr/>
        </p:nvSpPr>
        <p:spPr>
          <a:xfrm>
            <a:off x="9134784" y="2254419"/>
            <a:ext cx="196398" cy="132185"/>
          </a:xfrm>
          <a:prstGeom prst="ellipse">
            <a:avLst/>
          </a:prstGeom>
          <a:solidFill>
            <a:srgbClr val="C0504D"/>
          </a:solidFill>
          <a:ln>
            <a:solidFill>
              <a:srgbClr val="E46C0A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5" name="Rectangle 94"/>
          <p:cNvSpPr/>
          <p:nvPr/>
        </p:nvSpPr>
        <p:spPr>
          <a:xfrm>
            <a:off x="5141362" y="932568"/>
            <a:ext cx="4189820" cy="66093"/>
          </a:xfrm>
          <a:prstGeom prst="rect">
            <a:avLst/>
          </a:prstGeom>
          <a:solidFill>
            <a:srgbClr val="FF6600"/>
          </a:solidFill>
          <a:ln>
            <a:solidFill>
              <a:srgbClr val="FF66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96" name="Straight Arrow Connector 95"/>
          <p:cNvCxnSpPr/>
          <p:nvPr/>
        </p:nvCxnSpPr>
        <p:spPr>
          <a:xfrm rot="5400000">
            <a:off x="4645097" y="1625858"/>
            <a:ext cx="1255758" cy="1364"/>
          </a:xfrm>
          <a:prstGeom prst="straightConnector1">
            <a:avLst/>
          </a:prstGeom>
          <a:ln w="6350" cap="flat" cmpd="sng" algn="ctr">
            <a:solidFill>
              <a:schemeClr val="tx1"/>
            </a:solidFill>
            <a:prstDash val="solid"/>
            <a:round/>
            <a:headEnd type="triangle" w="med" len="med"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7" name="TextBox 39"/>
          <p:cNvSpPr txBox="1">
            <a:spLocks noChangeArrowheads="1"/>
          </p:cNvSpPr>
          <p:nvPr/>
        </p:nvSpPr>
        <p:spPr bwMode="auto">
          <a:xfrm>
            <a:off x="5193189" y="1347716"/>
            <a:ext cx="505267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000" dirty="0">
                <a:latin typeface="Arial" charset="0"/>
                <a:cs typeface="Arial" charset="0"/>
              </a:rPr>
              <a:t>5 mm</a:t>
            </a:r>
          </a:p>
        </p:txBody>
      </p:sp>
      <p:cxnSp>
        <p:nvCxnSpPr>
          <p:cNvPr id="98" name="Straight Arrow Connector 97"/>
          <p:cNvCxnSpPr/>
          <p:nvPr/>
        </p:nvCxnSpPr>
        <p:spPr>
          <a:xfrm rot="5400000">
            <a:off x="5040971" y="2616564"/>
            <a:ext cx="462648" cy="2728"/>
          </a:xfrm>
          <a:prstGeom prst="straightConnector1">
            <a:avLst/>
          </a:prstGeom>
          <a:ln w="6350" cap="flat" cmpd="sng" algn="ctr">
            <a:solidFill>
              <a:schemeClr val="tx1"/>
            </a:solidFill>
            <a:prstDash val="solid"/>
            <a:round/>
            <a:headEnd type="triangle" w="med" len="med"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9" name="TextBox 43"/>
          <p:cNvSpPr txBox="1">
            <a:spLocks noChangeArrowheads="1"/>
          </p:cNvSpPr>
          <p:nvPr/>
        </p:nvSpPr>
        <p:spPr bwMode="auto">
          <a:xfrm>
            <a:off x="5193189" y="2452697"/>
            <a:ext cx="614972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000" dirty="0">
                <a:latin typeface="Arial" charset="0"/>
                <a:cs typeface="Arial" charset="0"/>
              </a:rPr>
              <a:t>128 </a:t>
            </a:r>
            <a:r>
              <a:rPr lang="el-GR" sz="1000" dirty="0">
                <a:latin typeface="Arial" charset="0"/>
                <a:cs typeface="Arial" charset="0"/>
              </a:rPr>
              <a:t>μ</a:t>
            </a:r>
            <a:r>
              <a:rPr lang="en-US" sz="1000" dirty="0">
                <a:latin typeface="Arial" charset="0"/>
                <a:cs typeface="Arial" charset="0"/>
              </a:rPr>
              <a:t>m</a:t>
            </a:r>
          </a:p>
        </p:txBody>
      </p:sp>
      <p:sp>
        <p:nvSpPr>
          <p:cNvPr id="100" name="TextBox 45"/>
          <p:cNvSpPr txBox="1">
            <a:spLocks noChangeArrowheads="1"/>
          </p:cNvSpPr>
          <p:nvPr/>
        </p:nvSpPr>
        <p:spPr bwMode="auto">
          <a:xfrm>
            <a:off x="6450681" y="2477482"/>
            <a:ext cx="455534" cy="2395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>
                <a:latin typeface="Arial" charset="0"/>
                <a:cs typeface="Arial" charset="0"/>
              </a:rPr>
              <a:t>Pillar</a:t>
            </a:r>
          </a:p>
        </p:txBody>
      </p:sp>
      <p:sp>
        <p:nvSpPr>
          <p:cNvPr id="101" name="TextBox 47"/>
          <p:cNvSpPr txBox="1">
            <a:spLocks noChangeArrowheads="1"/>
          </p:cNvSpPr>
          <p:nvPr/>
        </p:nvSpPr>
        <p:spPr bwMode="auto">
          <a:xfrm>
            <a:off x="8807454" y="2477482"/>
            <a:ext cx="455534" cy="2395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>
                <a:latin typeface="Arial" charset="0"/>
                <a:cs typeface="Arial" charset="0"/>
              </a:rPr>
              <a:t>Pillar</a:t>
            </a:r>
          </a:p>
        </p:txBody>
      </p:sp>
      <p:sp>
        <p:nvSpPr>
          <p:cNvPr id="102" name="TextBox 48"/>
          <p:cNvSpPr txBox="1">
            <a:spLocks noChangeArrowheads="1"/>
          </p:cNvSpPr>
          <p:nvPr/>
        </p:nvSpPr>
        <p:spPr bwMode="auto">
          <a:xfrm>
            <a:off x="5089535" y="3335308"/>
            <a:ext cx="1283406" cy="3194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900">
                <a:latin typeface="Arial" charset="0"/>
                <a:cs typeface="Arial" charset="0"/>
              </a:rPr>
              <a:t>Anode Readout Cu Strips</a:t>
            </a:r>
          </a:p>
          <a:p>
            <a:pPr eaLnBrk="1" hangingPunct="1"/>
            <a:r>
              <a:rPr lang="en-US" sz="900">
                <a:latin typeface="Arial" charset="0"/>
                <a:cs typeface="Arial" charset="0"/>
              </a:rPr>
              <a:t>0.15 mm x 100 mm</a:t>
            </a:r>
          </a:p>
        </p:txBody>
      </p:sp>
      <p:sp>
        <p:nvSpPr>
          <p:cNvPr id="103" name="TextBox 51"/>
          <p:cNvSpPr txBox="1">
            <a:spLocks noChangeArrowheads="1"/>
          </p:cNvSpPr>
          <p:nvPr/>
        </p:nvSpPr>
        <p:spPr bwMode="auto">
          <a:xfrm>
            <a:off x="6974408" y="2027509"/>
            <a:ext cx="400979" cy="1996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900" dirty="0">
                <a:latin typeface="Arial" charset="0"/>
                <a:cs typeface="Arial" charset="0"/>
              </a:rPr>
              <a:t>Mesh</a:t>
            </a:r>
          </a:p>
        </p:txBody>
      </p:sp>
      <p:cxnSp>
        <p:nvCxnSpPr>
          <p:cNvPr id="104" name="Straight Arrow Connector 103"/>
          <p:cNvCxnSpPr>
            <a:endCxn id="87" idx="7"/>
          </p:cNvCxnSpPr>
          <p:nvPr/>
        </p:nvCxnSpPr>
        <p:spPr>
          <a:xfrm flipH="1">
            <a:off x="6552851" y="2127337"/>
            <a:ext cx="538850" cy="146440"/>
          </a:xfrm>
          <a:prstGeom prst="straightConnector1">
            <a:avLst/>
          </a:pr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5" name="Straight Arrow Connector 104"/>
          <p:cNvCxnSpPr/>
          <p:nvPr/>
        </p:nvCxnSpPr>
        <p:spPr>
          <a:xfrm rot="5400000">
            <a:off x="6335554" y="1048543"/>
            <a:ext cx="2851619" cy="2223114"/>
          </a:xfrm>
          <a:prstGeom prst="straightConnector1">
            <a:avLst/>
          </a:prstGeom>
          <a:ln w="12700" cap="flat" cmpd="sng" algn="ctr">
            <a:solidFill>
              <a:srgbClr val="000000"/>
            </a:solidFill>
            <a:prstDash val="sysDash"/>
            <a:round/>
            <a:headEnd type="none" w="med" len="med"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6" name="TextBox 56"/>
          <p:cNvSpPr txBox="1">
            <a:spLocks noChangeArrowheads="1"/>
          </p:cNvSpPr>
          <p:nvPr/>
        </p:nvSpPr>
        <p:spPr bwMode="auto">
          <a:xfrm rot="18486268">
            <a:off x="7929472" y="1210278"/>
            <a:ext cx="788979" cy="1977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900">
                <a:latin typeface="Arial" charset="0"/>
                <a:cs typeface="Arial" charset="0"/>
              </a:rPr>
              <a:t>Charged track</a:t>
            </a:r>
          </a:p>
        </p:txBody>
      </p:sp>
      <p:sp>
        <p:nvSpPr>
          <p:cNvPr id="107" name="Extract 106"/>
          <p:cNvSpPr/>
          <p:nvPr/>
        </p:nvSpPr>
        <p:spPr>
          <a:xfrm>
            <a:off x="7594971" y="2386604"/>
            <a:ext cx="492359" cy="462649"/>
          </a:xfrm>
          <a:prstGeom prst="flowChartExtract">
            <a:avLst/>
          </a:prstGeom>
          <a:solidFill>
            <a:srgbClr val="FF0C06"/>
          </a:solidFill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8" name="TextBox 63"/>
          <p:cNvSpPr txBox="1">
            <a:spLocks noChangeArrowheads="1"/>
          </p:cNvSpPr>
          <p:nvPr/>
        </p:nvSpPr>
        <p:spPr bwMode="auto">
          <a:xfrm>
            <a:off x="5049982" y="832052"/>
            <a:ext cx="1073369" cy="2010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900" dirty="0">
                <a:latin typeface="Arial" charset="0"/>
                <a:cs typeface="Arial" charset="0"/>
              </a:rPr>
              <a:t>Drift mesh - Cathode</a:t>
            </a:r>
          </a:p>
        </p:txBody>
      </p:sp>
      <p:sp>
        <p:nvSpPr>
          <p:cNvPr id="109" name="TextBox 69"/>
          <p:cNvSpPr txBox="1">
            <a:spLocks noChangeArrowheads="1"/>
          </p:cNvSpPr>
          <p:nvPr/>
        </p:nvSpPr>
        <p:spPr bwMode="auto">
          <a:xfrm>
            <a:off x="5682890" y="1076025"/>
            <a:ext cx="505927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 b="1" i="1" dirty="0" err="1">
                <a:latin typeface="Arial" charset="0"/>
                <a:cs typeface="Arial" charset="0"/>
              </a:rPr>
              <a:t>E</a:t>
            </a:r>
            <a:r>
              <a:rPr lang="en-US" sz="1200" b="1" baseline="-25000" dirty="0" err="1">
                <a:latin typeface="Arial" charset="0"/>
                <a:cs typeface="Arial" charset="0"/>
              </a:rPr>
              <a:t>drift</a:t>
            </a:r>
            <a:endParaRPr lang="en-US" sz="1200" b="1" dirty="0">
              <a:latin typeface="Arial" charset="0"/>
              <a:cs typeface="Arial" charset="0"/>
            </a:endParaRPr>
          </a:p>
        </p:txBody>
      </p:sp>
      <p:sp>
        <p:nvSpPr>
          <p:cNvPr id="110" name="TextBox 70"/>
          <p:cNvSpPr txBox="1">
            <a:spLocks noChangeArrowheads="1"/>
          </p:cNvSpPr>
          <p:nvPr/>
        </p:nvSpPr>
        <p:spPr bwMode="auto">
          <a:xfrm>
            <a:off x="5954231" y="2445813"/>
            <a:ext cx="463717" cy="2395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 b="1" i="1" dirty="0" err="1">
                <a:latin typeface="Arial" charset="0"/>
                <a:cs typeface="Arial" charset="0"/>
              </a:rPr>
              <a:t>E</a:t>
            </a:r>
            <a:r>
              <a:rPr lang="en-US" sz="1200" b="1" baseline="-25000" dirty="0" err="1">
                <a:latin typeface="Arial" charset="0"/>
                <a:cs typeface="Arial" charset="0"/>
              </a:rPr>
              <a:t>ampl</a:t>
            </a:r>
            <a:endParaRPr lang="en-US" sz="1200" b="1" dirty="0">
              <a:latin typeface="Arial" charset="0"/>
              <a:cs typeface="Arial" charset="0"/>
            </a:endParaRPr>
          </a:p>
        </p:txBody>
      </p:sp>
      <p:sp>
        <p:nvSpPr>
          <p:cNvPr id="111" name="TextBox 66"/>
          <p:cNvSpPr txBox="1">
            <a:spLocks noChangeArrowheads="1"/>
          </p:cNvSpPr>
          <p:nvPr/>
        </p:nvSpPr>
        <p:spPr bwMode="auto">
          <a:xfrm>
            <a:off x="8387381" y="3081954"/>
            <a:ext cx="362790" cy="2010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900">
                <a:latin typeface="Arial" charset="0"/>
                <a:cs typeface="Arial" charset="0"/>
              </a:rPr>
              <a:t>PCB</a:t>
            </a:r>
          </a:p>
        </p:txBody>
      </p:sp>
      <p:sp>
        <p:nvSpPr>
          <p:cNvPr id="112" name="Rectangle 111"/>
          <p:cNvSpPr/>
          <p:nvPr/>
        </p:nvSpPr>
        <p:spPr>
          <a:xfrm>
            <a:off x="5206828" y="2849252"/>
            <a:ext cx="130932" cy="66093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13" name="Rectangle 112"/>
          <p:cNvSpPr/>
          <p:nvPr/>
        </p:nvSpPr>
        <p:spPr>
          <a:xfrm>
            <a:off x="5468692" y="2849252"/>
            <a:ext cx="130932" cy="66093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14" name="Rectangle 113"/>
          <p:cNvSpPr/>
          <p:nvPr/>
        </p:nvSpPr>
        <p:spPr>
          <a:xfrm>
            <a:off x="5730555" y="2849252"/>
            <a:ext cx="130932" cy="66093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15" name="Rectangle 114"/>
          <p:cNvSpPr/>
          <p:nvPr/>
        </p:nvSpPr>
        <p:spPr>
          <a:xfrm>
            <a:off x="5992419" y="2849252"/>
            <a:ext cx="130932" cy="66093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16" name="Rectangle 115"/>
          <p:cNvSpPr/>
          <p:nvPr/>
        </p:nvSpPr>
        <p:spPr>
          <a:xfrm>
            <a:off x="6254283" y="2849252"/>
            <a:ext cx="130932" cy="66093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17" name="Rectangle 116"/>
          <p:cNvSpPr/>
          <p:nvPr/>
        </p:nvSpPr>
        <p:spPr>
          <a:xfrm>
            <a:off x="6516147" y="2849252"/>
            <a:ext cx="130932" cy="66093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18" name="Rectangle 117"/>
          <p:cNvSpPr/>
          <p:nvPr/>
        </p:nvSpPr>
        <p:spPr>
          <a:xfrm>
            <a:off x="6778010" y="2849252"/>
            <a:ext cx="130932" cy="66093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19" name="Rectangle 118"/>
          <p:cNvSpPr/>
          <p:nvPr/>
        </p:nvSpPr>
        <p:spPr>
          <a:xfrm>
            <a:off x="7039874" y="2849252"/>
            <a:ext cx="130932" cy="66093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20" name="Rectangle 119"/>
          <p:cNvSpPr/>
          <p:nvPr/>
        </p:nvSpPr>
        <p:spPr>
          <a:xfrm>
            <a:off x="7301738" y="2849252"/>
            <a:ext cx="130932" cy="66093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21" name="Rectangle 120"/>
          <p:cNvSpPr/>
          <p:nvPr/>
        </p:nvSpPr>
        <p:spPr>
          <a:xfrm>
            <a:off x="7563602" y="2849252"/>
            <a:ext cx="130932" cy="66093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22" name="Rectangle 121"/>
          <p:cNvSpPr/>
          <p:nvPr/>
        </p:nvSpPr>
        <p:spPr>
          <a:xfrm>
            <a:off x="7825465" y="2849252"/>
            <a:ext cx="130932" cy="66093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23" name="Rectangle 122"/>
          <p:cNvSpPr/>
          <p:nvPr/>
        </p:nvSpPr>
        <p:spPr>
          <a:xfrm>
            <a:off x="8087329" y="2849252"/>
            <a:ext cx="130932" cy="66093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24" name="Rectangle 123"/>
          <p:cNvSpPr/>
          <p:nvPr/>
        </p:nvSpPr>
        <p:spPr>
          <a:xfrm>
            <a:off x="8349193" y="2849252"/>
            <a:ext cx="130932" cy="66093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25" name="Rectangle 124"/>
          <p:cNvSpPr/>
          <p:nvPr/>
        </p:nvSpPr>
        <p:spPr>
          <a:xfrm>
            <a:off x="8611057" y="2849252"/>
            <a:ext cx="130932" cy="66093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26" name="Rectangle 125"/>
          <p:cNvSpPr/>
          <p:nvPr/>
        </p:nvSpPr>
        <p:spPr>
          <a:xfrm>
            <a:off x="8872920" y="2849252"/>
            <a:ext cx="130932" cy="66093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27" name="Rectangle 126"/>
          <p:cNvSpPr/>
          <p:nvPr/>
        </p:nvSpPr>
        <p:spPr>
          <a:xfrm>
            <a:off x="9134784" y="2849252"/>
            <a:ext cx="130932" cy="66093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28" name="TextBox 92"/>
          <p:cNvSpPr txBox="1">
            <a:spLocks noChangeArrowheads="1"/>
          </p:cNvSpPr>
          <p:nvPr/>
        </p:nvSpPr>
        <p:spPr bwMode="auto">
          <a:xfrm>
            <a:off x="8136634" y="2855068"/>
            <a:ext cx="954107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800" b="1" dirty="0">
                <a:latin typeface="Arial" charset="0"/>
                <a:cs typeface="Arial" charset="0"/>
              </a:rPr>
              <a:t>Insulating layer</a:t>
            </a:r>
          </a:p>
        </p:txBody>
      </p:sp>
      <p:sp>
        <p:nvSpPr>
          <p:cNvPr id="129" name="TextBox 93"/>
          <p:cNvSpPr txBox="1">
            <a:spLocks noChangeArrowheads="1"/>
          </p:cNvSpPr>
          <p:nvPr/>
        </p:nvSpPr>
        <p:spPr bwMode="auto">
          <a:xfrm>
            <a:off x="7091701" y="3280231"/>
            <a:ext cx="1012022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900" dirty="0">
                <a:latin typeface="Arial" charset="0"/>
                <a:cs typeface="Arial" charset="0"/>
              </a:rPr>
              <a:t>Resistive  Strips</a:t>
            </a:r>
          </a:p>
          <a:p>
            <a:pPr eaLnBrk="1" hangingPunct="1"/>
            <a:r>
              <a:rPr lang="en-US" sz="900" dirty="0" smtClean="0">
                <a:latin typeface="Arial" charset="0"/>
                <a:cs typeface="Arial" charset="0"/>
              </a:rPr>
              <a:t>10 </a:t>
            </a:r>
            <a:r>
              <a:rPr lang="en-US" sz="900" dirty="0">
                <a:latin typeface="Arial" charset="0"/>
                <a:cs typeface="Arial" charset="0"/>
              </a:rPr>
              <a:t>– </a:t>
            </a:r>
            <a:r>
              <a:rPr lang="en-US" sz="900" dirty="0" smtClean="0">
                <a:latin typeface="Arial" charset="0"/>
                <a:cs typeface="Arial" charset="0"/>
              </a:rPr>
              <a:t>20 </a:t>
            </a:r>
            <a:r>
              <a:rPr lang="en-US" sz="900" dirty="0">
                <a:latin typeface="Arial" charset="0"/>
                <a:cs typeface="Arial" charset="0"/>
              </a:rPr>
              <a:t>M</a:t>
            </a:r>
            <a:r>
              <a:rPr lang="el-GR" sz="900" dirty="0">
                <a:latin typeface="Arial" charset="0"/>
                <a:cs typeface="Arial" charset="0"/>
              </a:rPr>
              <a:t>Ω</a:t>
            </a:r>
            <a:r>
              <a:rPr lang="en-US" sz="900" dirty="0">
                <a:latin typeface="Arial" charset="0"/>
                <a:cs typeface="Arial" charset="0"/>
              </a:rPr>
              <a:t>/cm</a:t>
            </a:r>
          </a:p>
        </p:txBody>
      </p:sp>
      <p:cxnSp>
        <p:nvCxnSpPr>
          <p:cNvPr id="130" name="Straight Arrow Connector 129"/>
          <p:cNvCxnSpPr>
            <a:endCxn id="122" idx="2"/>
          </p:cNvCxnSpPr>
          <p:nvPr/>
        </p:nvCxnSpPr>
        <p:spPr>
          <a:xfrm rot="5400000" flipH="1" flipV="1">
            <a:off x="7502132" y="2978178"/>
            <a:ext cx="451632" cy="325965"/>
          </a:xfrm>
          <a:prstGeom prst="straightConnector1">
            <a:avLst/>
          </a:pr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1" name="Straight Arrow Connector 130"/>
          <p:cNvCxnSpPr/>
          <p:nvPr/>
        </p:nvCxnSpPr>
        <p:spPr>
          <a:xfrm flipV="1">
            <a:off x="5665089" y="3068184"/>
            <a:ext cx="343696" cy="320824"/>
          </a:xfrm>
          <a:prstGeom prst="straightConnector1">
            <a:avLst/>
          </a:pr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3" name="TextBox 203"/>
          <p:cNvSpPr txBox="1">
            <a:spLocks noChangeArrowheads="1"/>
          </p:cNvSpPr>
          <p:nvPr/>
        </p:nvSpPr>
        <p:spPr bwMode="auto">
          <a:xfrm>
            <a:off x="7594971" y="2655106"/>
            <a:ext cx="533274" cy="187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800" b="1">
                <a:solidFill>
                  <a:schemeClr val="bg1"/>
                </a:solidFill>
                <a:latin typeface="Arial" charset="0"/>
                <a:cs typeface="Arial" charset="0"/>
              </a:rPr>
              <a:t>avalance</a:t>
            </a:r>
          </a:p>
        </p:txBody>
      </p:sp>
      <p:sp>
        <p:nvSpPr>
          <p:cNvPr id="134" name="Extract 133"/>
          <p:cNvSpPr/>
          <p:nvPr/>
        </p:nvSpPr>
        <p:spPr>
          <a:xfrm>
            <a:off x="8531952" y="2501987"/>
            <a:ext cx="225040" cy="337627"/>
          </a:xfrm>
          <a:prstGeom prst="flowChartExtract">
            <a:avLst/>
          </a:prstGeom>
          <a:solidFill>
            <a:srgbClr val="FF0C06"/>
          </a:solidFill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35" name="Extract 134"/>
          <p:cNvSpPr/>
          <p:nvPr/>
        </p:nvSpPr>
        <p:spPr>
          <a:xfrm>
            <a:off x="8144187" y="2396216"/>
            <a:ext cx="225039" cy="440645"/>
          </a:xfrm>
          <a:prstGeom prst="flowChartExtract">
            <a:avLst/>
          </a:prstGeom>
          <a:solidFill>
            <a:srgbClr val="FF0C06"/>
          </a:solidFill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573" y="-107846"/>
            <a:ext cx="8913813" cy="473885"/>
          </a:xfrm>
        </p:spPr>
        <p:txBody>
          <a:bodyPr>
            <a:normAutofit/>
          </a:bodyPr>
          <a:lstStyle/>
          <a:p>
            <a:r>
              <a:rPr lang="en-US" sz="2400" dirty="0" smtClean="0">
                <a:latin typeface="Arial"/>
                <a:cs typeface="Arial"/>
              </a:rPr>
              <a:t>2010: Making Micromegas Spark Resistant</a:t>
            </a:r>
            <a:endParaRPr lang="en-US" sz="2400" dirty="0">
              <a:latin typeface="Arial"/>
              <a:cs typeface="Aria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22907-8A9D-4F6B-98F6-913902AD56B5}" type="slidenum">
              <a:rPr lang="en-US" smtClean="0"/>
              <a:t>30</a:t>
            </a:fld>
            <a:endParaRPr lang="en-US"/>
          </a:p>
        </p:txBody>
      </p:sp>
      <p:sp>
        <p:nvSpPr>
          <p:cNvPr id="10" name="Rounded Rectangle 9"/>
          <p:cNvSpPr/>
          <p:nvPr/>
        </p:nvSpPr>
        <p:spPr>
          <a:xfrm>
            <a:off x="-22128" y="716050"/>
            <a:ext cx="5130800" cy="301307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5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1" name="Can 10"/>
          <p:cNvSpPr/>
          <p:nvPr/>
        </p:nvSpPr>
        <p:spPr>
          <a:xfrm>
            <a:off x="4378630" y="2386604"/>
            <a:ext cx="609600" cy="877383"/>
          </a:xfrm>
          <a:prstGeom prst="can">
            <a:avLst>
              <a:gd name="adj" fmla="val 5035"/>
            </a:avLst>
          </a:prstGeom>
          <a:gradFill flip="none" rotWithShape="1">
            <a:gsLst>
              <a:gs pos="51000">
                <a:schemeClr val="bg1">
                  <a:lumMod val="50000"/>
                </a:schemeClr>
              </a:gs>
              <a:gs pos="97000">
                <a:srgbClr val="FFFFFF"/>
              </a:gs>
            </a:gsLst>
            <a:lin ang="0" scaled="0"/>
            <a:tileRect/>
          </a:gradFill>
          <a:scene3d>
            <a:camera prst="orthographicFront"/>
            <a:lightRig rig="threePt" dir="t">
              <a:rot lat="0" lon="0" rev="2940000"/>
            </a:lightRig>
          </a:scene3d>
          <a:sp3d prstMaterial="flat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2" name="Can 11"/>
          <p:cNvSpPr/>
          <p:nvPr/>
        </p:nvSpPr>
        <p:spPr>
          <a:xfrm>
            <a:off x="1635430" y="2351175"/>
            <a:ext cx="609600" cy="911156"/>
          </a:xfrm>
          <a:prstGeom prst="can">
            <a:avLst>
              <a:gd name="adj" fmla="val 5035"/>
            </a:avLst>
          </a:prstGeom>
          <a:gradFill flip="none" rotWithShape="1">
            <a:gsLst>
              <a:gs pos="51000">
                <a:schemeClr val="bg1">
                  <a:lumMod val="50000"/>
                </a:schemeClr>
              </a:gs>
              <a:gs pos="97000">
                <a:srgbClr val="FFFFFF"/>
              </a:gs>
            </a:gsLst>
            <a:lin ang="0" scaled="0"/>
            <a:tileRect/>
          </a:gradFill>
          <a:scene3d>
            <a:camera prst="orthographicFront"/>
            <a:lightRig rig="threePt" dir="t">
              <a:rot lat="0" lon="0" rev="2940000"/>
            </a:lightRig>
          </a:scene3d>
          <a:sp3d prstMaterial="flat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111430" y="3263987"/>
            <a:ext cx="4876800" cy="76200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187630" y="3187787"/>
            <a:ext cx="152400" cy="76200"/>
          </a:xfrm>
          <a:prstGeom prst="rect">
            <a:avLst/>
          </a:prstGeom>
          <a:solidFill>
            <a:srgbClr val="C0504D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492430" y="3187787"/>
            <a:ext cx="152400" cy="76200"/>
          </a:xfrm>
          <a:prstGeom prst="rect">
            <a:avLst/>
          </a:prstGeom>
          <a:solidFill>
            <a:srgbClr val="C0504D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797230" y="3187787"/>
            <a:ext cx="152400" cy="76200"/>
          </a:xfrm>
          <a:prstGeom prst="rect">
            <a:avLst/>
          </a:prstGeom>
          <a:solidFill>
            <a:srgbClr val="C0504D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7" name="Rectangle 16"/>
          <p:cNvSpPr/>
          <p:nvPr/>
        </p:nvSpPr>
        <p:spPr>
          <a:xfrm>
            <a:off x="1102030" y="3187787"/>
            <a:ext cx="152400" cy="76200"/>
          </a:xfrm>
          <a:prstGeom prst="rect">
            <a:avLst/>
          </a:prstGeom>
          <a:solidFill>
            <a:srgbClr val="C0504D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8" name="Rectangle 17"/>
          <p:cNvSpPr/>
          <p:nvPr/>
        </p:nvSpPr>
        <p:spPr>
          <a:xfrm>
            <a:off x="1406830" y="3187787"/>
            <a:ext cx="152400" cy="76200"/>
          </a:xfrm>
          <a:prstGeom prst="rect">
            <a:avLst/>
          </a:prstGeom>
          <a:solidFill>
            <a:srgbClr val="C0504D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9" name="Rectangle 18"/>
          <p:cNvSpPr/>
          <p:nvPr/>
        </p:nvSpPr>
        <p:spPr>
          <a:xfrm>
            <a:off x="1711630" y="3187787"/>
            <a:ext cx="152400" cy="76200"/>
          </a:xfrm>
          <a:prstGeom prst="rect">
            <a:avLst/>
          </a:prstGeom>
          <a:solidFill>
            <a:srgbClr val="C0504D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0" name="Rectangle 19"/>
          <p:cNvSpPr/>
          <p:nvPr/>
        </p:nvSpPr>
        <p:spPr>
          <a:xfrm>
            <a:off x="2016430" y="3187787"/>
            <a:ext cx="152400" cy="76200"/>
          </a:xfrm>
          <a:prstGeom prst="rect">
            <a:avLst/>
          </a:prstGeom>
          <a:solidFill>
            <a:srgbClr val="C0504D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1" name="Rectangle 20"/>
          <p:cNvSpPr/>
          <p:nvPr/>
        </p:nvSpPr>
        <p:spPr>
          <a:xfrm>
            <a:off x="2321230" y="3187787"/>
            <a:ext cx="152400" cy="76200"/>
          </a:xfrm>
          <a:prstGeom prst="rect">
            <a:avLst/>
          </a:prstGeom>
          <a:solidFill>
            <a:srgbClr val="C0504D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2" name="Rectangle 21"/>
          <p:cNvSpPr/>
          <p:nvPr/>
        </p:nvSpPr>
        <p:spPr>
          <a:xfrm>
            <a:off x="2626030" y="3187787"/>
            <a:ext cx="152400" cy="76200"/>
          </a:xfrm>
          <a:prstGeom prst="rect">
            <a:avLst/>
          </a:prstGeom>
          <a:solidFill>
            <a:srgbClr val="C0504D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3" name="Rectangle 22"/>
          <p:cNvSpPr/>
          <p:nvPr/>
        </p:nvSpPr>
        <p:spPr>
          <a:xfrm>
            <a:off x="2930830" y="3187787"/>
            <a:ext cx="152400" cy="76200"/>
          </a:xfrm>
          <a:prstGeom prst="rect">
            <a:avLst/>
          </a:prstGeom>
          <a:solidFill>
            <a:srgbClr val="C0504D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4" name="Rectangle 23"/>
          <p:cNvSpPr/>
          <p:nvPr/>
        </p:nvSpPr>
        <p:spPr>
          <a:xfrm>
            <a:off x="3235630" y="3187787"/>
            <a:ext cx="152400" cy="76200"/>
          </a:xfrm>
          <a:prstGeom prst="rect">
            <a:avLst/>
          </a:prstGeom>
          <a:solidFill>
            <a:srgbClr val="C0504D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5" name="Rectangle 24"/>
          <p:cNvSpPr/>
          <p:nvPr/>
        </p:nvSpPr>
        <p:spPr>
          <a:xfrm>
            <a:off x="3540430" y="3187787"/>
            <a:ext cx="152400" cy="76200"/>
          </a:xfrm>
          <a:prstGeom prst="rect">
            <a:avLst/>
          </a:prstGeom>
          <a:solidFill>
            <a:srgbClr val="C0504D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6" name="Rectangle 25"/>
          <p:cNvSpPr/>
          <p:nvPr/>
        </p:nvSpPr>
        <p:spPr>
          <a:xfrm>
            <a:off x="3845230" y="3187787"/>
            <a:ext cx="152400" cy="76200"/>
          </a:xfrm>
          <a:prstGeom prst="rect">
            <a:avLst/>
          </a:prstGeom>
          <a:solidFill>
            <a:srgbClr val="C0504D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7" name="Rectangle 26"/>
          <p:cNvSpPr/>
          <p:nvPr/>
        </p:nvSpPr>
        <p:spPr>
          <a:xfrm>
            <a:off x="4150030" y="3187787"/>
            <a:ext cx="152400" cy="76200"/>
          </a:xfrm>
          <a:prstGeom prst="rect">
            <a:avLst/>
          </a:prstGeom>
          <a:solidFill>
            <a:srgbClr val="C0504D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8" name="Rectangle 27"/>
          <p:cNvSpPr/>
          <p:nvPr/>
        </p:nvSpPr>
        <p:spPr>
          <a:xfrm>
            <a:off x="4454830" y="3187787"/>
            <a:ext cx="152400" cy="76200"/>
          </a:xfrm>
          <a:prstGeom prst="rect">
            <a:avLst/>
          </a:prstGeom>
          <a:solidFill>
            <a:srgbClr val="C0504D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9" name="Rectangle 28"/>
          <p:cNvSpPr/>
          <p:nvPr/>
        </p:nvSpPr>
        <p:spPr>
          <a:xfrm>
            <a:off x="4759630" y="3187787"/>
            <a:ext cx="152400" cy="76200"/>
          </a:xfrm>
          <a:prstGeom prst="rect">
            <a:avLst/>
          </a:prstGeom>
          <a:solidFill>
            <a:srgbClr val="C0504D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30" name="Oval 29"/>
          <p:cNvSpPr/>
          <p:nvPr/>
        </p:nvSpPr>
        <p:spPr>
          <a:xfrm>
            <a:off x="187630" y="2501987"/>
            <a:ext cx="228600" cy="152400"/>
          </a:xfrm>
          <a:prstGeom prst="ellipse">
            <a:avLst/>
          </a:prstGeom>
          <a:solidFill>
            <a:srgbClr val="C0504D"/>
          </a:solidFill>
          <a:ln>
            <a:solidFill>
              <a:srgbClr val="E46C0A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1" name="Oval 30"/>
          <p:cNvSpPr/>
          <p:nvPr/>
        </p:nvSpPr>
        <p:spPr>
          <a:xfrm>
            <a:off x="644830" y="2501987"/>
            <a:ext cx="228600" cy="152400"/>
          </a:xfrm>
          <a:prstGeom prst="ellipse">
            <a:avLst/>
          </a:prstGeom>
          <a:solidFill>
            <a:srgbClr val="C0504D"/>
          </a:solidFill>
          <a:ln>
            <a:solidFill>
              <a:srgbClr val="E46C0A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2" name="Oval 31"/>
          <p:cNvSpPr/>
          <p:nvPr/>
        </p:nvSpPr>
        <p:spPr>
          <a:xfrm>
            <a:off x="1102030" y="2501987"/>
            <a:ext cx="228600" cy="152400"/>
          </a:xfrm>
          <a:prstGeom prst="ellipse">
            <a:avLst/>
          </a:prstGeom>
          <a:solidFill>
            <a:srgbClr val="C0504D"/>
          </a:solidFill>
          <a:ln>
            <a:solidFill>
              <a:srgbClr val="E46C0A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3" name="Oval 32"/>
          <p:cNvSpPr/>
          <p:nvPr/>
        </p:nvSpPr>
        <p:spPr>
          <a:xfrm>
            <a:off x="1559230" y="2501987"/>
            <a:ext cx="228600" cy="152400"/>
          </a:xfrm>
          <a:prstGeom prst="ellipse">
            <a:avLst/>
          </a:prstGeom>
          <a:solidFill>
            <a:srgbClr val="C0504D"/>
          </a:solidFill>
          <a:ln>
            <a:solidFill>
              <a:srgbClr val="E46C0A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4" name="Oval 33"/>
          <p:cNvSpPr/>
          <p:nvPr/>
        </p:nvSpPr>
        <p:spPr>
          <a:xfrm>
            <a:off x="2016430" y="2501987"/>
            <a:ext cx="228600" cy="152400"/>
          </a:xfrm>
          <a:prstGeom prst="ellipse">
            <a:avLst/>
          </a:prstGeom>
          <a:solidFill>
            <a:srgbClr val="C0504D"/>
          </a:solidFill>
          <a:ln>
            <a:solidFill>
              <a:srgbClr val="E46C0A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5" name="Oval 34"/>
          <p:cNvSpPr/>
          <p:nvPr/>
        </p:nvSpPr>
        <p:spPr>
          <a:xfrm>
            <a:off x="2473630" y="2501987"/>
            <a:ext cx="228600" cy="152400"/>
          </a:xfrm>
          <a:prstGeom prst="ellipse">
            <a:avLst/>
          </a:prstGeom>
          <a:solidFill>
            <a:srgbClr val="C0504D"/>
          </a:solidFill>
          <a:ln>
            <a:solidFill>
              <a:srgbClr val="E46C0A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6" name="Oval 35"/>
          <p:cNvSpPr/>
          <p:nvPr/>
        </p:nvSpPr>
        <p:spPr>
          <a:xfrm>
            <a:off x="2930830" y="2501987"/>
            <a:ext cx="228600" cy="152400"/>
          </a:xfrm>
          <a:prstGeom prst="ellipse">
            <a:avLst/>
          </a:prstGeom>
          <a:solidFill>
            <a:srgbClr val="C0504D"/>
          </a:solidFill>
          <a:ln>
            <a:solidFill>
              <a:srgbClr val="E46C0A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7" name="Oval 36"/>
          <p:cNvSpPr/>
          <p:nvPr/>
        </p:nvSpPr>
        <p:spPr>
          <a:xfrm>
            <a:off x="3388030" y="2501987"/>
            <a:ext cx="228600" cy="152400"/>
          </a:xfrm>
          <a:prstGeom prst="ellipse">
            <a:avLst/>
          </a:prstGeom>
          <a:solidFill>
            <a:srgbClr val="C0504D"/>
          </a:solidFill>
          <a:ln>
            <a:solidFill>
              <a:srgbClr val="E46C0A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8" name="Oval 37"/>
          <p:cNvSpPr/>
          <p:nvPr/>
        </p:nvSpPr>
        <p:spPr>
          <a:xfrm>
            <a:off x="3845230" y="2501987"/>
            <a:ext cx="228600" cy="152400"/>
          </a:xfrm>
          <a:prstGeom prst="ellipse">
            <a:avLst/>
          </a:prstGeom>
          <a:solidFill>
            <a:srgbClr val="C0504D"/>
          </a:solidFill>
          <a:ln>
            <a:solidFill>
              <a:srgbClr val="E46C0A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9" name="Oval 38"/>
          <p:cNvSpPr/>
          <p:nvPr/>
        </p:nvSpPr>
        <p:spPr>
          <a:xfrm>
            <a:off x="4302430" y="2501987"/>
            <a:ext cx="228600" cy="152400"/>
          </a:xfrm>
          <a:prstGeom prst="ellipse">
            <a:avLst/>
          </a:prstGeom>
          <a:solidFill>
            <a:srgbClr val="C0504D"/>
          </a:solidFill>
          <a:ln>
            <a:solidFill>
              <a:srgbClr val="E46C0A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0" name="Oval 39"/>
          <p:cNvSpPr/>
          <p:nvPr/>
        </p:nvSpPr>
        <p:spPr>
          <a:xfrm>
            <a:off x="4759630" y="2501987"/>
            <a:ext cx="228600" cy="152400"/>
          </a:xfrm>
          <a:prstGeom prst="ellipse">
            <a:avLst/>
          </a:prstGeom>
          <a:solidFill>
            <a:srgbClr val="C0504D"/>
          </a:solidFill>
          <a:ln>
            <a:solidFill>
              <a:srgbClr val="E46C0A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1" name="Rectangle 40"/>
          <p:cNvSpPr/>
          <p:nvPr/>
        </p:nvSpPr>
        <p:spPr>
          <a:xfrm>
            <a:off x="111430" y="977987"/>
            <a:ext cx="4876800" cy="76200"/>
          </a:xfrm>
          <a:prstGeom prst="rect">
            <a:avLst/>
          </a:prstGeom>
          <a:solidFill>
            <a:srgbClr val="FF6600"/>
          </a:solidFill>
          <a:ln>
            <a:solidFill>
              <a:srgbClr val="FF66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42" name="Straight Arrow Connector 41"/>
          <p:cNvCxnSpPr/>
          <p:nvPr/>
        </p:nvCxnSpPr>
        <p:spPr>
          <a:xfrm rot="5400000">
            <a:off x="-459276" y="1777293"/>
            <a:ext cx="1447800" cy="1588"/>
          </a:xfrm>
          <a:prstGeom prst="straightConnector1">
            <a:avLst/>
          </a:prstGeom>
          <a:ln w="6350" cap="flat" cmpd="sng" algn="ctr">
            <a:solidFill>
              <a:schemeClr val="tx1"/>
            </a:solidFill>
            <a:prstDash val="solid"/>
            <a:round/>
            <a:headEnd type="triangle" w="med" len="med"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3" name="TextBox 39"/>
          <p:cNvSpPr txBox="1">
            <a:spLocks noChangeArrowheads="1"/>
          </p:cNvSpPr>
          <p:nvPr/>
        </p:nvSpPr>
        <p:spPr bwMode="auto">
          <a:xfrm>
            <a:off x="187630" y="1587587"/>
            <a:ext cx="569913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>
                <a:latin typeface="Arial" charset="0"/>
                <a:cs typeface="Arial" charset="0"/>
              </a:rPr>
              <a:t>5 mm</a:t>
            </a:r>
          </a:p>
        </p:txBody>
      </p:sp>
      <p:cxnSp>
        <p:nvCxnSpPr>
          <p:cNvPr id="44" name="Straight Arrow Connector 43"/>
          <p:cNvCxnSpPr>
            <a:endCxn id="14" idx="0"/>
          </p:cNvCxnSpPr>
          <p:nvPr/>
        </p:nvCxnSpPr>
        <p:spPr>
          <a:xfrm rot="5400000">
            <a:off x="-2869" y="2921087"/>
            <a:ext cx="533400" cy="3175"/>
          </a:xfrm>
          <a:prstGeom prst="straightConnector1">
            <a:avLst/>
          </a:prstGeom>
          <a:ln w="6350" cap="flat" cmpd="sng" algn="ctr">
            <a:solidFill>
              <a:schemeClr val="tx1"/>
            </a:solidFill>
            <a:prstDash val="solid"/>
            <a:round/>
            <a:headEnd type="triangle" w="med" len="med"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5" name="TextBox 43"/>
          <p:cNvSpPr txBox="1">
            <a:spLocks noChangeArrowheads="1"/>
          </p:cNvSpPr>
          <p:nvPr/>
        </p:nvSpPr>
        <p:spPr bwMode="auto">
          <a:xfrm>
            <a:off x="171755" y="2730587"/>
            <a:ext cx="701675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>
                <a:latin typeface="Arial" charset="0"/>
                <a:cs typeface="Arial" charset="0"/>
              </a:rPr>
              <a:t>128 </a:t>
            </a:r>
            <a:r>
              <a:rPr lang="el-GR" sz="1200">
                <a:latin typeface="Arial" charset="0"/>
                <a:cs typeface="Arial" charset="0"/>
              </a:rPr>
              <a:t>μ</a:t>
            </a:r>
            <a:r>
              <a:rPr lang="en-US" sz="1200">
                <a:latin typeface="Arial" charset="0"/>
                <a:cs typeface="Arial" charset="0"/>
              </a:rPr>
              <a:t>m</a:t>
            </a:r>
          </a:p>
        </p:txBody>
      </p:sp>
      <p:sp>
        <p:nvSpPr>
          <p:cNvPr id="46" name="TextBox 45"/>
          <p:cNvSpPr txBox="1">
            <a:spLocks noChangeArrowheads="1"/>
          </p:cNvSpPr>
          <p:nvPr/>
        </p:nvSpPr>
        <p:spPr bwMode="auto">
          <a:xfrm>
            <a:off x="1635430" y="2759162"/>
            <a:ext cx="530225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>
                <a:latin typeface="Arial" charset="0"/>
                <a:cs typeface="Arial" charset="0"/>
              </a:rPr>
              <a:t>Pillar</a:t>
            </a:r>
          </a:p>
        </p:txBody>
      </p:sp>
      <p:sp>
        <p:nvSpPr>
          <p:cNvPr id="47" name="TextBox 47"/>
          <p:cNvSpPr txBox="1">
            <a:spLocks noChangeArrowheads="1"/>
          </p:cNvSpPr>
          <p:nvPr/>
        </p:nvSpPr>
        <p:spPr bwMode="auto">
          <a:xfrm>
            <a:off x="4378630" y="2759162"/>
            <a:ext cx="530225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>
                <a:latin typeface="Arial" charset="0"/>
                <a:cs typeface="Arial" charset="0"/>
              </a:rPr>
              <a:t>Pillar</a:t>
            </a:r>
          </a:p>
        </p:txBody>
      </p:sp>
      <p:sp>
        <p:nvSpPr>
          <p:cNvPr id="48" name="TextBox 48"/>
          <p:cNvSpPr txBox="1">
            <a:spLocks noChangeArrowheads="1"/>
          </p:cNvSpPr>
          <p:nvPr/>
        </p:nvSpPr>
        <p:spPr bwMode="auto">
          <a:xfrm>
            <a:off x="111430" y="3340187"/>
            <a:ext cx="846138" cy="230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900">
                <a:latin typeface="Arial" charset="0"/>
                <a:cs typeface="Arial" charset="0"/>
              </a:rPr>
              <a:t>Anode Strips</a:t>
            </a:r>
          </a:p>
        </p:txBody>
      </p:sp>
      <p:cxnSp>
        <p:nvCxnSpPr>
          <p:cNvPr id="49" name="Straight Arrow Connector 48"/>
          <p:cNvCxnSpPr>
            <a:stCxn id="48" idx="3"/>
            <a:endCxn id="18" idx="2"/>
          </p:cNvCxnSpPr>
          <p:nvPr/>
        </p:nvCxnSpPr>
        <p:spPr>
          <a:xfrm flipV="1">
            <a:off x="957568" y="3263987"/>
            <a:ext cx="525462" cy="192088"/>
          </a:xfrm>
          <a:prstGeom prst="straightConnector1">
            <a:avLst/>
          </a:pr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0" name="TextBox 51"/>
          <p:cNvSpPr txBox="1">
            <a:spLocks noChangeArrowheads="1"/>
          </p:cNvSpPr>
          <p:nvPr/>
        </p:nvSpPr>
        <p:spPr bwMode="auto">
          <a:xfrm>
            <a:off x="644830" y="2120987"/>
            <a:ext cx="466725" cy="230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900" dirty="0">
                <a:latin typeface="Arial" charset="0"/>
                <a:cs typeface="Arial" charset="0"/>
              </a:rPr>
              <a:t>Mesh</a:t>
            </a:r>
          </a:p>
        </p:txBody>
      </p:sp>
      <p:cxnSp>
        <p:nvCxnSpPr>
          <p:cNvPr id="51" name="Straight Arrow Connector 50"/>
          <p:cNvCxnSpPr>
            <a:endCxn id="32" idx="1"/>
          </p:cNvCxnSpPr>
          <p:nvPr/>
        </p:nvCxnSpPr>
        <p:spPr>
          <a:xfrm>
            <a:off x="873430" y="2309900"/>
            <a:ext cx="261938" cy="214312"/>
          </a:xfrm>
          <a:prstGeom prst="straightConnector1">
            <a:avLst/>
          </a:pr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2" name="Straight Arrow Connector 51"/>
          <p:cNvCxnSpPr/>
          <p:nvPr/>
        </p:nvCxnSpPr>
        <p:spPr>
          <a:xfrm rot="5400000">
            <a:off x="1864030" y="1054187"/>
            <a:ext cx="2895600" cy="2286000"/>
          </a:xfrm>
          <a:prstGeom prst="straightConnector1">
            <a:avLst/>
          </a:prstGeom>
          <a:ln w="12700" cap="flat" cmpd="sng" algn="ctr">
            <a:solidFill>
              <a:srgbClr val="000000"/>
            </a:solidFill>
            <a:prstDash val="sysDash"/>
            <a:round/>
            <a:headEnd type="none" w="med" len="med"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3" name="TextBox 56"/>
          <p:cNvSpPr txBox="1">
            <a:spLocks noChangeArrowheads="1"/>
          </p:cNvSpPr>
          <p:nvPr/>
        </p:nvSpPr>
        <p:spPr bwMode="auto">
          <a:xfrm rot="18486268">
            <a:off x="3392793" y="1297075"/>
            <a:ext cx="846137" cy="230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900">
                <a:latin typeface="Arial" charset="0"/>
                <a:cs typeface="Arial" charset="0"/>
              </a:rPr>
              <a:t>Charge track</a:t>
            </a:r>
          </a:p>
        </p:txBody>
      </p:sp>
      <p:sp>
        <p:nvSpPr>
          <p:cNvPr id="54" name="Extract 53"/>
          <p:cNvSpPr/>
          <p:nvPr/>
        </p:nvSpPr>
        <p:spPr>
          <a:xfrm>
            <a:off x="3028950" y="2759162"/>
            <a:ext cx="511480" cy="423113"/>
          </a:xfrm>
          <a:prstGeom prst="flowChartExtract">
            <a:avLst/>
          </a:prstGeom>
          <a:solidFill>
            <a:srgbClr val="FF0C06"/>
          </a:solidFill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5" name="TextBox 63"/>
          <p:cNvSpPr txBox="1">
            <a:spLocks noChangeArrowheads="1"/>
          </p:cNvSpPr>
          <p:nvPr/>
        </p:nvSpPr>
        <p:spPr bwMode="auto">
          <a:xfrm>
            <a:off x="721030" y="977987"/>
            <a:ext cx="1139825" cy="230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900">
                <a:latin typeface="Arial" charset="0"/>
                <a:cs typeface="Arial" charset="0"/>
              </a:rPr>
              <a:t>Drift mesh - Anode</a:t>
            </a:r>
          </a:p>
        </p:txBody>
      </p:sp>
      <p:sp>
        <p:nvSpPr>
          <p:cNvPr id="56" name="TextBox 69"/>
          <p:cNvSpPr txBox="1">
            <a:spLocks noChangeArrowheads="1"/>
          </p:cNvSpPr>
          <p:nvPr/>
        </p:nvSpPr>
        <p:spPr bwMode="auto">
          <a:xfrm>
            <a:off x="2092630" y="1511387"/>
            <a:ext cx="65816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 b="1" i="1" dirty="0" err="1">
                <a:latin typeface="Arial" charset="0"/>
                <a:cs typeface="Arial" charset="0"/>
              </a:rPr>
              <a:t>E</a:t>
            </a:r>
            <a:r>
              <a:rPr lang="en-US" sz="1800" b="1" baseline="-25000" dirty="0" err="1">
                <a:latin typeface="Arial" charset="0"/>
                <a:cs typeface="Arial" charset="0"/>
              </a:rPr>
              <a:t>drift</a:t>
            </a:r>
            <a:endParaRPr lang="en-US" sz="1800" b="1" dirty="0">
              <a:latin typeface="Arial" charset="0"/>
              <a:cs typeface="Arial" charset="0"/>
            </a:endParaRPr>
          </a:p>
        </p:txBody>
      </p:sp>
      <p:sp>
        <p:nvSpPr>
          <p:cNvPr id="57" name="TextBox 70"/>
          <p:cNvSpPr txBox="1">
            <a:spLocks noChangeArrowheads="1"/>
          </p:cNvSpPr>
          <p:nvPr/>
        </p:nvSpPr>
        <p:spPr bwMode="auto">
          <a:xfrm>
            <a:off x="3540430" y="2730587"/>
            <a:ext cx="540241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 b="1" i="1" dirty="0" err="1">
                <a:latin typeface="Arial" charset="0"/>
                <a:cs typeface="Arial" charset="0"/>
              </a:rPr>
              <a:t>E</a:t>
            </a:r>
            <a:r>
              <a:rPr lang="en-US" sz="1200" b="1" baseline="-25000" dirty="0" err="1">
                <a:latin typeface="Arial" charset="0"/>
                <a:cs typeface="Arial" charset="0"/>
              </a:rPr>
              <a:t>ampl</a:t>
            </a:r>
            <a:endParaRPr lang="en-US" sz="1200" b="1" dirty="0">
              <a:latin typeface="Arial" charset="0"/>
              <a:cs typeface="Arial" charset="0"/>
            </a:endParaRPr>
          </a:p>
        </p:txBody>
      </p:sp>
      <p:sp>
        <p:nvSpPr>
          <p:cNvPr id="58" name="TextBox 79"/>
          <p:cNvSpPr txBox="1">
            <a:spLocks noChangeArrowheads="1"/>
          </p:cNvSpPr>
          <p:nvPr/>
        </p:nvSpPr>
        <p:spPr bwMode="auto">
          <a:xfrm>
            <a:off x="3030843" y="2963950"/>
            <a:ext cx="509800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600" b="1" dirty="0" err="1">
                <a:solidFill>
                  <a:schemeClr val="bg1"/>
                </a:solidFill>
                <a:latin typeface="Arial" charset="0"/>
                <a:cs typeface="Arial" charset="0"/>
              </a:rPr>
              <a:t>avalance</a:t>
            </a:r>
            <a:endParaRPr lang="en-US" sz="600" b="1" dirty="0">
              <a:solidFill>
                <a:schemeClr val="bg1"/>
              </a:solidFill>
              <a:latin typeface="Arial" charset="0"/>
              <a:cs typeface="Arial" charset="0"/>
            </a:endParaRPr>
          </a:p>
        </p:txBody>
      </p:sp>
      <p:sp>
        <p:nvSpPr>
          <p:cNvPr id="60" name="Rounded Rectangle 59"/>
          <p:cNvSpPr/>
          <p:nvPr/>
        </p:nvSpPr>
        <p:spPr>
          <a:xfrm>
            <a:off x="0" y="3763561"/>
            <a:ext cx="5130800" cy="2903537"/>
          </a:xfrm>
          <a:prstGeom prst="roundRect">
            <a:avLst/>
          </a:prstGeom>
          <a:solidFill>
            <a:srgbClr val="F8FFB3"/>
          </a:solidFill>
          <a:ln>
            <a:solidFill>
              <a:srgbClr val="EAEFBC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138" name="Group 171"/>
          <p:cNvGrpSpPr>
            <a:grpSpLocks/>
          </p:cNvGrpSpPr>
          <p:nvPr/>
        </p:nvGrpSpPr>
        <p:grpSpPr bwMode="auto">
          <a:xfrm rot="19857683">
            <a:off x="5653956" y="1027036"/>
            <a:ext cx="2837304" cy="688921"/>
            <a:chOff x="3183123" y="5862932"/>
            <a:chExt cx="5134929" cy="861282"/>
          </a:xfrm>
        </p:grpSpPr>
        <p:pic>
          <p:nvPicPr>
            <p:cNvPr id="139" name="Picture 138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83123" y="6070719"/>
              <a:ext cx="5134929" cy="653495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effectLst/>
          </p:spPr>
        </p:pic>
        <p:pic>
          <p:nvPicPr>
            <p:cNvPr id="140" name="Picture 174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83123" y="5862932"/>
              <a:ext cx="4855494" cy="2813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7" name="Freeform 6"/>
          <p:cNvSpPr/>
          <p:nvPr/>
        </p:nvSpPr>
        <p:spPr>
          <a:xfrm>
            <a:off x="3263900" y="2260599"/>
            <a:ext cx="124130" cy="498563"/>
          </a:xfrm>
          <a:custGeom>
            <a:avLst/>
            <a:gdLst>
              <a:gd name="connsiteX0" fmla="*/ 12700 w 82550"/>
              <a:gd name="connsiteY0" fmla="*/ 0 h 444500"/>
              <a:gd name="connsiteX1" fmla="*/ 12700 w 82550"/>
              <a:gd name="connsiteY1" fmla="*/ 0 h 444500"/>
              <a:gd name="connsiteX2" fmla="*/ 57150 w 82550"/>
              <a:gd name="connsiteY2" fmla="*/ 82550 h 444500"/>
              <a:gd name="connsiteX3" fmla="*/ 76200 w 82550"/>
              <a:gd name="connsiteY3" fmla="*/ 101600 h 444500"/>
              <a:gd name="connsiteX4" fmla="*/ 76200 w 82550"/>
              <a:gd name="connsiteY4" fmla="*/ 133350 h 444500"/>
              <a:gd name="connsiteX5" fmla="*/ 0 w 82550"/>
              <a:gd name="connsiteY5" fmla="*/ 241300 h 444500"/>
              <a:gd name="connsiteX6" fmla="*/ 31750 w 82550"/>
              <a:gd name="connsiteY6" fmla="*/ 298450 h 444500"/>
              <a:gd name="connsiteX7" fmla="*/ 31750 w 82550"/>
              <a:gd name="connsiteY7" fmla="*/ 298450 h 444500"/>
              <a:gd name="connsiteX8" fmla="*/ 82550 w 82550"/>
              <a:gd name="connsiteY8" fmla="*/ 374650 h 444500"/>
              <a:gd name="connsiteX9" fmla="*/ 6350 w 82550"/>
              <a:gd name="connsiteY9" fmla="*/ 444500 h 444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82550" h="444500">
                <a:moveTo>
                  <a:pt x="12700" y="0"/>
                </a:moveTo>
                <a:lnTo>
                  <a:pt x="12700" y="0"/>
                </a:lnTo>
                <a:cubicBezTo>
                  <a:pt x="17831" y="10261"/>
                  <a:pt x="41008" y="63180"/>
                  <a:pt x="57150" y="82550"/>
                </a:cubicBezTo>
                <a:cubicBezTo>
                  <a:pt x="62899" y="89449"/>
                  <a:pt x="73047" y="93192"/>
                  <a:pt x="76200" y="101600"/>
                </a:cubicBezTo>
                <a:cubicBezTo>
                  <a:pt x="79916" y="111509"/>
                  <a:pt x="76200" y="122767"/>
                  <a:pt x="76200" y="133350"/>
                </a:cubicBezTo>
                <a:lnTo>
                  <a:pt x="0" y="241300"/>
                </a:lnTo>
                <a:cubicBezTo>
                  <a:pt x="34211" y="289195"/>
                  <a:pt x="31750" y="267542"/>
                  <a:pt x="31750" y="298450"/>
                </a:cubicBezTo>
                <a:lnTo>
                  <a:pt x="31750" y="298450"/>
                </a:lnTo>
                <a:lnTo>
                  <a:pt x="82550" y="374650"/>
                </a:lnTo>
                <a:lnTo>
                  <a:pt x="6350" y="444500"/>
                </a:lnTo>
              </a:path>
            </a:pathLst>
          </a:cu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141" name="Freeform 140"/>
          <p:cNvSpPr/>
          <p:nvPr/>
        </p:nvSpPr>
        <p:spPr>
          <a:xfrm>
            <a:off x="7831815" y="2027509"/>
            <a:ext cx="82550" cy="368707"/>
          </a:xfrm>
          <a:custGeom>
            <a:avLst/>
            <a:gdLst>
              <a:gd name="connsiteX0" fmla="*/ 12700 w 82550"/>
              <a:gd name="connsiteY0" fmla="*/ 0 h 444500"/>
              <a:gd name="connsiteX1" fmla="*/ 12700 w 82550"/>
              <a:gd name="connsiteY1" fmla="*/ 0 h 444500"/>
              <a:gd name="connsiteX2" fmla="*/ 57150 w 82550"/>
              <a:gd name="connsiteY2" fmla="*/ 82550 h 444500"/>
              <a:gd name="connsiteX3" fmla="*/ 76200 w 82550"/>
              <a:gd name="connsiteY3" fmla="*/ 101600 h 444500"/>
              <a:gd name="connsiteX4" fmla="*/ 76200 w 82550"/>
              <a:gd name="connsiteY4" fmla="*/ 133350 h 444500"/>
              <a:gd name="connsiteX5" fmla="*/ 0 w 82550"/>
              <a:gd name="connsiteY5" fmla="*/ 241300 h 444500"/>
              <a:gd name="connsiteX6" fmla="*/ 31750 w 82550"/>
              <a:gd name="connsiteY6" fmla="*/ 298450 h 444500"/>
              <a:gd name="connsiteX7" fmla="*/ 31750 w 82550"/>
              <a:gd name="connsiteY7" fmla="*/ 298450 h 444500"/>
              <a:gd name="connsiteX8" fmla="*/ 82550 w 82550"/>
              <a:gd name="connsiteY8" fmla="*/ 374650 h 444500"/>
              <a:gd name="connsiteX9" fmla="*/ 6350 w 82550"/>
              <a:gd name="connsiteY9" fmla="*/ 444500 h 444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82550" h="444500">
                <a:moveTo>
                  <a:pt x="12700" y="0"/>
                </a:moveTo>
                <a:lnTo>
                  <a:pt x="12700" y="0"/>
                </a:lnTo>
                <a:cubicBezTo>
                  <a:pt x="17831" y="10261"/>
                  <a:pt x="41008" y="63180"/>
                  <a:pt x="57150" y="82550"/>
                </a:cubicBezTo>
                <a:cubicBezTo>
                  <a:pt x="62899" y="89449"/>
                  <a:pt x="73047" y="93192"/>
                  <a:pt x="76200" y="101600"/>
                </a:cubicBezTo>
                <a:cubicBezTo>
                  <a:pt x="79916" y="111509"/>
                  <a:pt x="76200" y="122767"/>
                  <a:pt x="76200" y="133350"/>
                </a:cubicBezTo>
                <a:lnTo>
                  <a:pt x="0" y="241300"/>
                </a:lnTo>
                <a:cubicBezTo>
                  <a:pt x="34211" y="289195"/>
                  <a:pt x="31750" y="267542"/>
                  <a:pt x="31750" y="298450"/>
                </a:cubicBezTo>
                <a:lnTo>
                  <a:pt x="31750" y="298450"/>
                </a:lnTo>
                <a:lnTo>
                  <a:pt x="82550" y="374650"/>
                </a:lnTo>
                <a:lnTo>
                  <a:pt x="6350" y="444500"/>
                </a:lnTo>
              </a:path>
            </a:pathLst>
          </a:cu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142" name="Freeform 141"/>
          <p:cNvSpPr/>
          <p:nvPr/>
        </p:nvSpPr>
        <p:spPr>
          <a:xfrm flipH="1">
            <a:off x="8195126" y="1531062"/>
            <a:ext cx="82550" cy="884204"/>
          </a:xfrm>
          <a:custGeom>
            <a:avLst/>
            <a:gdLst>
              <a:gd name="connsiteX0" fmla="*/ 12700 w 82550"/>
              <a:gd name="connsiteY0" fmla="*/ 0 h 444500"/>
              <a:gd name="connsiteX1" fmla="*/ 12700 w 82550"/>
              <a:gd name="connsiteY1" fmla="*/ 0 h 444500"/>
              <a:gd name="connsiteX2" fmla="*/ 57150 w 82550"/>
              <a:gd name="connsiteY2" fmla="*/ 82550 h 444500"/>
              <a:gd name="connsiteX3" fmla="*/ 76200 w 82550"/>
              <a:gd name="connsiteY3" fmla="*/ 101600 h 444500"/>
              <a:gd name="connsiteX4" fmla="*/ 76200 w 82550"/>
              <a:gd name="connsiteY4" fmla="*/ 133350 h 444500"/>
              <a:gd name="connsiteX5" fmla="*/ 0 w 82550"/>
              <a:gd name="connsiteY5" fmla="*/ 241300 h 444500"/>
              <a:gd name="connsiteX6" fmla="*/ 31750 w 82550"/>
              <a:gd name="connsiteY6" fmla="*/ 298450 h 444500"/>
              <a:gd name="connsiteX7" fmla="*/ 31750 w 82550"/>
              <a:gd name="connsiteY7" fmla="*/ 298450 h 444500"/>
              <a:gd name="connsiteX8" fmla="*/ 82550 w 82550"/>
              <a:gd name="connsiteY8" fmla="*/ 374650 h 444500"/>
              <a:gd name="connsiteX9" fmla="*/ 6350 w 82550"/>
              <a:gd name="connsiteY9" fmla="*/ 444500 h 444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82550" h="444500">
                <a:moveTo>
                  <a:pt x="12700" y="0"/>
                </a:moveTo>
                <a:lnTo>
                  <a:pt x="12700" y="0"/>
                </a:lnTo>
                <a:cubicBezTo>
                  <a:pt x="17831" y="10261"/>
                  <a:pt x="41008" y="63180"/>
                  <a:pt x="57150" y="82550"/>
                </a:cubicBezTo>
                <a:cubicBezTo>
                  <a:pt x="62899" y="89449"/>
                  <a:pt x="73047" y="93192"/>
                  <a:pt x="76200" y="101600"/>
                </a:cubicBezTo>
                <a:cubicBezTo>
                  <a:pt x="79916" y="111509"/>
                  <a:pt x="76200" y="122767"/>
                  <a:pt x="76200" y="133350"/>
                </a:cubicBezTo>
                <a:lnTo>
                  <a:pt x="0" y="241300"/>
                </a:lnTo>
                <a:cubicBezTo>
                  <a:pt x="34211" y="289195"/>
                  <a:pt x="31750" y="267542"/>
                  <a:pt x="31750" y="298450"/>
                </a:cubicBezTo>
                <a:lnTo>
                  <a:pt x="31750" y="298450"/>
                </a:lnTo>
                <a:lnTo>
                  <a:pt x="82550" y="374650"/>
                </a:lnTo>
                <a:lnTo>
                  <a:pt x="6350" y="444500"/>
                </a:lnTo>
              </a:path>
            </a:pathLst>
          </a:cu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143" name="Freeform 142"/>
          <p:cNvSpPr/>
          <p:nvPr/>
        </p:nvSpPr>
        <p:spPr>
          <a:xfrm>
            <a:off x="8646719" y="1033084"/>
            <a:ext cx="82550" cy="1491128"/>
          </a:xfrm>
          <a:custGeom>
            <a:avLst/>
            <a:gdLst>
              <a:gd name="connsiteX0" fmla="*/ 12700 w 82550"/>
              <a:gd name="connsiteY0" fmla="*/ 0 h 444500"/>
              <a:gd name="connsiteX1" fmla="*/ 12700 w 82550"/>
              <a:gd name="connsiteY1" fmla="*/ 0 h 444500"/>
              <a:gd name="connsiteX2" fmla="*/ 57150 w 82550"/>
              <a:gd name="connsiteY2" fmla="*/ 82550 h 444500"/>
              <a:gd name="connsiteX3" fmla="*/ 76200 w 82550"/>
              <a:gd name="connsiteY3" fmla="*/ 101600 h 444500"/>
              <a:gd name="connsiteX4" fmla="*/ 76200 w 82550"/>
              <a:gd name="connsiteY4" fmla="*/ 133350 h 444500"/>
              <a:gd name="connsiteX5" fmla="*/ 0 w 82550"/>
              <a:gd name="connsiteY5" fmla="*/ 241300 h 444500"/>
              <a:gd name="connsiteX6" fmla="*/ 31750 w 82550"/>
              <a:gd name="connsiteY6" fmla="*/ 298450 h 444500"/>
              <a:gd name="connsiteX7" fmla="*/ 31750 w 82550"/>
              <a:gd name="connsiteY7" fmla="*/ 298450 h 444500"/>
              <a:gd name="connsiteX8" fmla="*/ 82550 w 82550"/>
              <a:gd name="connsiteY8" fmla="*/ 374650 h 444500"/>
              <a:gd name="connsiteX9" fmla="*/ 6350 w 82550"/>
              <a:gd name="connsiteY9" fmla="*/ 444500 h 444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82550" h="444500">
                <a:moveTo>
                  <a:pt x="12700" y="0"/>
                </a:moveTo>
                <a:lnTo>
                  <a:pt x="12700" y="0"/>
                </a:lnTo>
                <a:cubicBezTo>
                  <a:pt x="17831" y="10261"/>
                  <a:pt x="41008" y="63180"/>
                  <a:pt x="57150" y="82550"/>
                </a:cubicBezTo>
                <a:cubicBezTo>
                  <a:pt x="62899" y="89449"/>
                  <a:pt x="73047" y="93192"/>
                  <a:pt x="76200" y="101600"/>
                </a:cubicBezTo>
                <a:cubicBezTo>
                  <a:pt x="79916" y="111509"/>
                  <a:pt x="76200" y="122767"/>
                  <a:pt x="76200" y="133350"/>
                </a:cubicBezTo>
                <a:lnTo>
                  <a:pt x="0" y="241300"/>
                </a:lnTo>
                <a:cubicBezTo>
                  <a:pt x="34211" y="289195"/>
                  <a:pt x="31750" y="267542"/>
                  <a:pt x="31750" y="298450"/>
                </a:cubicBezTo>
                <a:lnTo>
                  <a:pt x="31750" y="298450"/>
                </a:lnTo>
                <a:lnTo>
                  <a:pt x="82550" y="374650"/>
                </a:lnTo>
                <a:lnTo>
                  <a:pt x="6350" y="444500"/>
                </a:lnTo>
              </a:path>
            </a:pathLst>
          </a:cu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137" name="TextBox 51"/>
          <p:cNvSpPr txBox="1">
            <a:spLocks noChangeArrowheads="1"/>
          </p:cNvSpPr>
          <p:nvPr/>
        </p:nvSpPr>
        <p:spPr bwMode="auto">
          <a:xfrm>
            <a:off x="934060" y="1606893"/>
            <a:ext cx="92392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sz="900" dirty="0" smtClean="0">
                <a:latin typeface="Arial" charset="0"/>
                <a:cs typeface="Arial" charset="0"/>
              </a:rPr>
              <a:t>Mesh support pillars</a:t>
            </a:r>
            <a:endParaRPr lang="en-US" sz="900" dirty="0">
              <a:latin typeface="Arial" charset="0"/>
              <a:cs typeface="Arial" charset="0"/>
            </a:endParaRPr>
          </a:p>
        </p:txBody>
      </p:sp>
      <p:cxnSp>
        <p:nvCxnSpPr>
          <p:cNvPr id="144" name="Straight Arrow Connector 143"/>
          <p:cNvCxnSpPr/>
          <p:nvPr/>
        </p:nvCxnSpPr>
        <p:spPr>
          <a:xfrm>
            <a:off x="1559230" y="1816100"/>
            <a:ext cx="359569" cy="535075"/>
          </a:xfrm>
          <a:prstGeom prst="straightConnector1">
            <a:avLst/>
          </a:pr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5" name="Content Placeholder 2"/>
          <p:cNvSpPr>
            <a:spLocks noGrp="1"/>
          </p:cNvSpPr>
          <p:nvPr>
            <p:ph idx="1"/>
          </p:nvPr>
        </p:nvSpPr>
        <p:spPr>
          <a:xfrm>
            <a:off x="-242523" y="3904826"/>
            <a:ext cx="5393377" cy="4525963"/>
          </a:xfrm>
        </p:spPr>
        <p:txBody>
          <a:bodyPr>
            <a:normAutofit/>
          </a:bodyPr>
          <a:lstStyle/>
          <a:p>
            <a:pPr>
              <a:buClr>
                <a:srgbClr val="FF6600"/>
              </a:buClr>
              <a:buFont typeface="Wingdings" charset="2"/>
              <a:buChar char="§"/>
            </a:pPr>
            <a:r>
              <a:rPr lang="en-US" sz="1100" b="1" dirty="0" smtClean="0">
                <a:solidFill>
                  <a:schemeClr val="tx1"/>
                </a:solidFill>
                <a:latin typeface="Arial"/>
                <a:cs typeface="Arial"/>
              </a:rPr>
              <a:t>Tested several protection/suppression schemes </a:t>
            </a:r>
          </a:p>
          <a:p>
            <a:pPr lvl="1">
              <a:buClr>
                <a:srgbClr val="FF6600"/>
              </a:buClr>
              <a:buFont typeface="Wingdings" charset="2"/>
              <a:buChar char="§"/>
            </a:pPr>
            <a:r>
              <a:rPr lang="en-US" sz="1100" b="1" dirty="0" smtClean="0">
                <a:solidFill>
                  <a:schemeClr val="tx1"/>
                </a:solidFill>
                <a:latin typeface="Arial"/>
                <a:cs typeface="Arial"/>
              </a:rPr>
              <a:t>A large variety of resistive coatings of anode strips</a:t>
            </a:r>
          </a:p>
          <a:p>
            <a:pPr lvl="2">
              <a:buClr>
                <a:srgbClr val="FF6600"/>
              </a:buClr>
              <a:buFont typeface="Wingdings" charset="2"/>
              <a:buChar char="§"/>
            </a:pPr>
            <a:r>
              <a:rPr lang="en-US" sz="1100" b="1" dirty="0" smtClean="0">
                <a:solidFill>
                  <a:schemeClr val="tx1"/>
                </a:solidFill>
                <a:latin typeface="Arial"/>
                <a:cs typeface="Arial"/>
              </a:rPr>
              <a:t>Did not manage to find a safe solution; damage after few hours or days (sometimes minutes) of operation</a:t>
            </a:r>
          </a:p>
          <a:p>
            <a:pPr lvl="2">
              <a:buClr>
                <a:srgbClr val="FF6600"/>
              </a:buClr>
              <a:buFont typeface="Wingdings" charset="2"/>
              <a:buChar char="§"/>
            </a:pPr>
            <a:r>
              <a:rPr lang="en-US" sz="1100" b="1" dirty="0" smtClean="0">
                <a:solidFill>
                  <a:schemeClr val="tx1"/>
                </a:solidFill>
                <a:latin typeface="Arial"/>
                <a:cs typeface="Arial"/>
              </a:rPr>
              <a:t>Problems cured by adding an insulating layer: R11 ++</a:t>
            </a:r>
          </a:p>
          <a:p>
            <a:pPr lvl="1">
              <a:buClr>
                <a:srgbClr val="FF6600"/>
              </a:buClr>
              <a:buFont typeface="Wingdings" charset="2"/>
              <a:buChar char="§"/>
            </a:pPr>
            <a:r>
              <a:rPr lang="en-US" sz="1100" b="1" dirty="0" smtClean="0">
                <a:solidFill>
                  <a:schemeClr val="tx1"/>
                </a:solidFill>
                <a:latin typeface="Arial"/>
                <a:cs typeface="Arial"/>
              </a:rPr>
              <a:t>Double/triple amplification stages to disperse charge, as used in GEMs (MM+MM, GEM+MM)</a:t>
            </a:r>
          </a:p>
          <a:p>
            <a:pPr>
              <a:buClr>
                <a:srgbClr val="FF6600"/>
              </a:buClr>
              <a:buFont typeface="Wingdings" charset="2"/>
              <a:buChar char="§"/>
            </a:pPr>
            <a:r>
              <a:rPr lang="en-US" sz="1100" b="1" dirty="0">
                <a:solidFill>
                  <a:schemeClr val="tx1"/>
                </a:solidFill>
                <a:latin typeface="Arial"/>
                <a:cs typeface="Arial"/>
              </a:rPr>
              <a:t>S</a:t>
            </a:r>
            <a:r>
              <a:rPr lang="en-US" sz="1100" b="1" dirty="0" smtClean="0">
                <a:solidFill>
                  <a:schemeClr val="tx1"/>
                </a:solidFill>
                <a:latin typeface="Arial"/>
                <a:cs typeface="Arial"/>
              </a:rPr>
              <a:t>ettled finally on a protection scheme with resistive strips</a:t>
            </a:r>
          </a:p>
          <a:p>
            <a:pPr>
              <a:buClr>
                <a:srgbClr val="FF6600"/>
              </a:buClr>
              <a:buFont typeface="Wingdings" charset="2"/>
              <a:buChar char="§"/>
            </a:pPr>
            <a:r>
              <a:rPr lang="en-US" sz="1100" b="1" dirty="0" smtClean="0">
                <a:solidFill>
                  <a:schemeClr val="tx1"/>
                </a:solidFill>
                <a:latin typeface="Arial"/>
                <a:cs typeface="Arial"/>
              </a:rPr>
              <a:t>Tested the concept successfully in the lab (</a:t>
            </a:r>
            <a:r>
              <a:rPr lang="en-US" sz="1100" b="1" baseline="30000" dirty="0" smtClean="0">
                <a:solidFill>
                  <a:schemeClr val="tx1"/>
                </a:solidFill>
                <a:latin typeface="Arial"/>
                <a:cs typeface="Arial"/>
              </a:rPr>
              <a:t>55</a:t>
            </a:r>
            <a:r>
              <a:rPr lang="en-US" sz="1100" b="1" dirty="0" smtClean="0">
                <a:solidFill>
                  <a:schemeClr val="tx1"/>
                </a:solidFill>
                <a:latin typeface="Arial"/>
                <a:cs typeface="Arial"/>
              </a:rPr>
              <a:t>Fe source, Cu X-ray gun, </a:t>
            </a:r>
            <a:r>
              <a:rPr lang="en-US" sz="1100" b="1" dirty="0" err="1" smtClean="0">
                <a:solidFill>
                  <a:schemeClr val="tx1"/>
                </a:solidFill>
                <a:latin typeface="Arial"/>
                <a:cs typeface="Arial"/>
              </a:rPr>
              <a:t>cosmics</a:t>
            </a:r>
            <a:r>
              <a:rPr lang="en-US" sz="1100" b="1" dirty="0" smtClean="0">
                <a:solidFill>
                  <a:schemeClr val="tx1"/>
                </a:solidFill>
                <a:latin typeface="Arial"/>
                <a:cs typeface="Arial"/>
              </a:rPr>
              <a:t>), H6 pion &amp; </a:t>
            </a:r>
            <a:r>
              <a:rPr lang="en-US" sz="1100" b="1" dirty="0" err="1" smtClean="0">
                <a:solidFill>
                  <a:schemeClr val="tx1"/>
                </a:solidFill>
                <a:latin typeface="Arial"/>
                <a:cs typeface="Arial"/>
              </a:rPr>
              <a:t>muon</a:t>
            </a:r>
            <a:r>
              <a:rPr lang="en-US" sz="1100" b="1" dirty="0" smtClean="0">
                <a:solidFill>
                  <a:schemeClr val="tx1"/>
                </a:solidFill>
                <a:latin typeface="Arial"/>
                <a:cs typeface="Arial"/>
              </a:rPr>
              <a:t> beam, and with 2.3 MeV and 5.5 MeV neutrons</a:t>
            </a:r>
            <a:endParaRPr lang="en-US" sz="1100" b="1" dirty="0">
              <a:solidFill>
                <a:schemeClr val="tx1"/>
              </a:solidFill>
              <a:latin typeface="Arial"/>
              <a:cs typeface="Arial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716673" y="655853"/>
            <a:ext cx="14169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/>
              <a:t>original type</a:t>
            </a:r>
            <a:endParaRPr lang="en-US" sz="1600" b="1" dirty="0"/>
          </a:p>
        </p:txBody>
      </p:sp>
      <p:sp>
        <p:nvSpPr>
          <p:cNvPr id="146" name="TextBox 145"/>
          <p:cNvSpPr txBox="1"/>
          <p:nvPr/>
        </p:nvSpPr>
        <p:spPr>
          <a:xfrm>
            <a:off x="5599624" y="623992"/>
            <a:ext cx="14730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/>
              <a:t>resistive type</a:t>
            </a:r>
            <a:endParaRPr lang="en-US" sz="1600" b="1" dirty="0"/>
          </a:p>
        </p:txBody>
      </p:sp>
      <p:sp>
        <p:nvSpPr>
          <p:cNvPr id="147" name="TextBox 146"/>
          <p:cNvSpPr txBox="1"/>
          <p:nvPr/>
        </p:nvSpPr>
        <p:spPr>
          <a:xfrm>
            <a:off x="5221965" y="5757824"/>
            <a:ext cx="126188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 smtClean="0"/>
              <a:t>resistive type MM</a:t>
            </a:r>
            <a:endParaRPr lang="en-US" sz="1000" b="1" dirty="0"/>
          </a:p>
        </p:txBody>
      </p:sp>
      <p:sp>
        <p:nvSpPr>
          <p:cNvPr id="148" name="TextBox 147"/>
          <p:cNvSpPr txBox="1"/>
          <p:nvPr/>
        </p:nvSpPr>
        <p:spPr>
          <a:xfrm>
            <a:off x="5193189" y="4343890"/>
            <a:ext cx="122843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 smtClean="0"/>
              <a:t>original type MM</a:t>
            </a:r>
            <a:endParaRPr lang="en-US" sz="1000" b="1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l-GR" smtClean="0"/>
              <a:t>Ανιχνευτές Σωματιδίων, Αύγουστος 2018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8680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0187" y="173405"/>
            <a:ext cx="8913813" cy="473885"/>
          </a:xfrm>
        </p:spPr>
        <p:txBody>
          <a:bodyPr>
            <a:normAutofit/>
          </a:bodyPr>
          <a:lstStyle/>
          <a:p>
            <a:r>
              <a:rPr lang="en-US" sz="2400" dirty="0" smtClean="0">
                <a:latin typeface="Arial"/>
                <a:cs typeface="Arial"/>
              </a:rPr>
              <a:t>Performance Studies in </a:t>
            </a:r>
            <a:r>
              <a:rPr lang="en-US" sz="2400" dirty="0" err="1">
                <a:latin typeface="Arial"/>
                <a:cs typeface="Arial"/>
              </a:rPr>
              <a:t>T</a:t>
            </a:r>
            <a:r>
              <a:rPr lang="en-US" sz="2400" dirty="0" err="1" smtClean="0">
                <a:latin typeface="Arial"/>
                <a:cs typeface="Arial"/>
              </a:rPr>
              <a:t>estbeams</a:t>
            </a:r>
            <a:endParaRPr lang="en-US" sz="2400" dirty="0">
              <a:latin typeface="Arial"/>
              <a:cs typeface="Arial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20587" y="-106725"/>
            <a:ext cx="3485279" cy="365125"/>
          </a:xfrm>
        </p:spPr>
        <p:txBody>
          <a:bodyPr/>
          <a:lstStyle/>
          <a:p>
            <a:r>
              <a:rPr lang="el-GR" smtClean="0"/>
              <a:t>Ανιχνευτές Σωματιδίων, Αύγουστος 2018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22907-8A9D-4F6B-98F6-913902AD56B5}" type="slidenum">
              <a:rPr lang="en-US" smtClean="0"/>
              <a:t>31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0187" y="647290"/>
            <a:ext cx="1600200" cy="213359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63233" y="647290"/>
            <a:ext cx="3141133" cy="208117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86118" y="742624"/>
            <a:ext cx="1489382" cy="1985843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518399" y="726312"/>
            <a:ext cx="1540933" cy="205457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4666" y="2780889"/>
            <a:ext cx="2336801" cy="1752601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535765" y="2780888"/>
            <a:ext cx="2628902" cy="1752601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0" y="4613870"/>
            <a:ext cx="3829626" cy="175432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pPr algn="just"/>
            <a:r>
              <a:rPr lang="en-US" dirty="0">
                <a:latin typeface="Arial"/>
                <a:cs typeface="Arial"/>
              </a:rPr>
              <a:t>Several test beam periods (since 2008) studying different Micromegas prototypes ((non)resistive</a:t>
            </a:r>
            <a:r>
              <a:rPr lang="en-US" dirty="0" smtClean="0">
                <a:latin typeface="Arial"/>
                <a:cs typeface="Arial"/>
              </a:rPr>
              <a:t>, small</a:t>
            </a:r>
            <a:r>
              <a:rPr lang="en-US" dirty="0">
                <a:latin typeface="Arial"/>
                <a:cs typeface="Arial"/>
              </a:rPr>
              <a:t>, large, multi-readout, multi-layer etc.) in various beam and magnetic field conditions</a:t>
            </a:r>
          </a:p>
        </p:txBody>
      </p:sp>
      <p:pic>
        <p:nvPicPr>
          <p:cNvPr id="13" name="Picture 12" descr="IMG_2685.JPG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4365" y="2780889"/>
            <a:ext cx="2336801" cy="1752601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5491828" y="2780889"/>
            <a:ext cx="136074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solidFill>
                  <a:schemeClr val="bg1"/>
                </a:solidFill>
                <a:latin typeface="Arial"/>
                <a:cs typeface="Arial"/>
              </a:rPr>
              <a:t>2014 CERN SPS/H6</a:t>
            </a:r>
            <a:endParaRPr lang="en-US" sz="10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pic>
        <p:nvPicPr>
          <p:cNvPr id="15" name="Picture 14" descr="DSC08035.JPG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38540" y="4711288"/>
            <a:ext cx="2605460" cy="1954095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6580094" y="4711289"/>
            <a:ext cx="180257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solidFill>
                  <a:schemeClr val="bg1"/>
                </a:solidFill>
                <a:latin typeface="Arial"/>
                <a:cs typeface="Arial"/>
              </a:rPr>
              <a:t>2014 CERN SPS/H4- </a:t>
            </a:r>
            <a:r>
              <a:rPr lang="en-US" sz="1000" i="1" dirty="0" smtClean="0">
                <a:solidFill>
                  <a:schemeClr val="bg1"/>
                </a:solidFill>
                <a:latin typeface="Arial"/>
                <a:cs typeface="Arial"/>
              </a:rPr>
              <a:t>B</a:t>
            </a:r>
            <a:r>
              <a:rPr lang="en-US" sz="1000" dirty="0" smtClean="0">
                <a:solidFill>
                  <a:schemeClr val="bg1"/>
                </a:solidFill>
                <a:latin typeface="Arial"/>
                <a:cs typeface="Arial"/>
              </a:rPr>
              <a:t>-field</a:t>
            </a:r>
            <a:endParaRPr lang="en-US" sz="10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18" name="TextBox 7"/>
          <p:cNvSpPr txBox="1">
            <a:spLocks noChangeArrowheads="1"/>
          </p:cNvSpPr>
          <p:nvPr/>
        </p:nvSpPr>
        <p:spPr bwMode="auto">
          <a:xfrm>
            <a:off x="3942142" y="4730339"/>
            <a:ext cx="2467125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000" dirty="0">
                <a:solidFill>
                  <a:srgbClr val="5CE7FF"/>
                </a:solidFill>
                <a:latin typeface="Arial"/>
                <a:cs typeface="Arial"/>
              </a:rPr>
              <a:t>MAMMA neutron test in “</a:t>
            </a:r>
            <a:r>
              <a:rPr lang="en-US" altLang="ja-JP" sz="1000" dirty="0">
                <a:solidFill>
                  <a:srgbClr val="5CE7FF"/>
                </a:solidFill>
                <a:latin typeface="Arial"/>
                <a:cs typeface="Arial"/>
              </a:rPr>
              <a:t>Demokritos</a:t>
            </a:r>
            <a:r>
              <a:rPr lang="en-US" sz="1000" dirty="0">
                <a:solidFill>
                  <a:srgbClr val="5CE7FF"/>
                </a:solidFill>
                <a:latin typeface="Arial"/>
                <a:cs typeface="Arial"/>
              </a:rPr>
              <a:t>”</a:t>
            </a:r>
          </a:p>
        </p:txBody>
      </p:sp>
      <p:grpSp>
        <p:nvGrpSpPr>
          <p:cNvPr id="19" name="Group 18"/>
          <p:cNvGrpSpPr/>
          <p:nvPr/>
        </p:nvGrpSpPr>
        <p:grpSpPr>
          <a:xfrm>
            <a:off x="3829626" y="4613870"/>
            <a:ext cx="2708914" cy="2051513"/>
            <a:chOff x="4851403" y="647290"/>
            <a:chExt cx="4292597" cy="3056637"/>
          </a:xfrm>
        </p:grpSpPr>
        <p:pic>
          <p:nvPicPr>
            <p:cNvPr id="20" name="Picture 19" descr="IMG_7837.JPG"/>
            <p:cNvPicPr>
              <a:picLocks noChangeAspect="1"/>
            </p:cNvPicPr>
            <p:nvPr/>
          </p:nvPicPr>
          <p:blipFill>
            <a:blip r:embed="rId10"/>
            <a:srcRect/>
            <a:stretch>
              <a:fillRect/>
            </a:stretch>
          </p:blipFill>
          <p:spPr bwMode="auto">
            <a:xfrm>
              <a:off x="4851403" y="647290"/>
              <a:ext cx="4292597" cy="30566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1" name="TextBox 20"/>
            <p:cNvSpPr txBox="1"/>
            <p:nvPr/>
          </p:nvSpPr>
          <p:spPr>
            <a:xfrm>
              <a:off x="7204341" y="846778"/>
              <a:ext cx="1162385" cy="30777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solidFill>
                    <a:schemeClr val="bg1"/>
                  </a:solidFill>
                  <a:latin typeface="Arial"/>
                  <a:cs typeface="Arial"/>
                </a:rPr>
                <a:t>micromegas</a:t>
              </a:r>
              <a:endParaRPr lang="en-US" sz="1400" dirty="0">
                <a:solidFill>
                  <a:schemeClr val="bg1"/>
                </a:solidFill>
                <a:latin typeface="Arial"/>
                <a:cs typeface="Arial"/>
              </a:endParaRPr>
            </a:p>
          </p:txBody>
        </p:sp>
        <p:cxnSp>
          <p:nvCxnSpPr>
            <p:cNvPr id="22" name="Straight Arrow Connector 21"/>
            <p:cNvCxnSpPr/>
            <p:nvPr/>
          </p:nvCxnSpPr>
          <p:spPr>
            <a:xfrm>
              <a:off x="7772400" y="1154555"/>
              <a:ext cx="0" cy="750445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TextBox 22"/>
            <p:cNvSpPr txBox="1"/>
            <p:nvPr/>
          </p:nvSpPr>
          <p:spPr>
            <a:xfrm>
              <a:off x="6176378" y="751555"/>
              <a:ext cx="65340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err="1" smtClean="0">
                  <a:solidFill>
                    <a:schemeClr val="bg1"/>
                  </a:solidFill>
                  <a:latin typeface="Arial"/>
                  <a:cs typeface="Arial"/>
                </a:rPr>
                <a:t>sTGC</a:t>
              </a:r>
              <a:endParaRPr lang="en-US" sz="1400" dirty="0">
                <a:solidFill>
                  <a:schemeClr val="bg1"/>
                </a:solidFill>
                <a:latin typeface="Arial"/>
                <a:cs typeface="Arial"/>
              </a:endParaRPr>
            </a:p>
          </p:txBody>
        </p:sp>
        <p:cxnSp>
          <p:nvCxnSpPr>
            <p:cNvPr id="24" name="Straight Arrow Connector 23"/>
            <p:cNvCxnSpPr/>
            <p:nvPr/>
          </p:nvCxnSpPr>
          <p:spPr>
            <a:xfrm>
              <a:off x="7772400" y="1154555"/>
              <a:ext cx="313267" cy="1072178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Arrow Connector 24"/>
            <p:cNvCxnSpPr/>
            <p:nvPr/>
          </p:nvCxnSpPr>
          <p:spPr>
            <a:xfrm>
              <a:off x="6520827" y="1059332"/>
              <a:ext cx="133973" cy="1040401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Arrow Connector 25"/>
            <p:cNvCxnSpPr/>
            <p:nvPr/>
          </p:nvCxnSpPr>
          <p:spPr>
            <a:xfrm flipH="1">
              <a:off x="6096001" y="1050867"/>
              <a:ext cx="417854" cy="422335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7" name="TextBox 26"/>
          <p:cNvSpPr txBox="1"/>
          <p:nvPr/>
        </p:nvSpPr>
        <p:spPr>
          <a:xfrm>
            <a:off x="4772639" y="6315515"/>
            <a:ext cx="179102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  <a:latin typeface="Arial"/>
                <a:cs typeface="Arial"/>
              </a:rPr>
              <a:t>Tandem-Demokritos</a:t>
            </a:r>
            <a:endParaRPr lang="en-US" sz="1400" dirty="0">
              <a:solidFill>
                <a:schemeClr val="bg1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8640241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l-GR" smtClean="0"/>
              <a:t>Ανιχνευτές Σωματιδίων, Αύγουστος 2018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AA252E-D9A5-6649-AE13-85F5FE01C0E9}" type="slidenum">
              <a:rPr lang="en-US" smtClean="0"/>
              <a:pPr/>
              <a:t>32</a:t>
            </a:fld>
            <a:endParaRPr lang="en-US"/>
          </a:p>
        </p:txBody>
      </p:sp>
      <p:pic>
        <p:nvPicPr>
          <p:cNvPr id="145" name="Picture 14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8100" y="381000"/>
            <a:ext cx="9144000" cy="548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296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0187" y="173405"/>
            <a:ext cx="8913813" cy="473885"/>
          </a:xfrm>
        </p:spPr>
        <p:txBody>
          <a:bodyPr>
            <a:normAutofit/>
          </a:bodyPr>
          <a:lstStyle/>
          <a:p>
            <a:r>
              <a:rPr lang="en-US" sz="2400" dirty="0" smtClean="0">
                <a:latin typeface="Arial"/>
                <a:cs typeface="Arial"/>
              </a:rPr>
              <a:t>Electronics Readout</a:t>
            </a:r>
            <a:endParaRPr lang="en-US" sz="2400" dirty="0">
              <a:latin typeface="Arial"/>
              <a:cs typeface="Arial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990600" y="6591801"/>
            <a:ext cx="3485279" cy="365125"/>
          </a:xfrm>
        </p:spPr>
        <p:txBody>
          <a:bodyPr/>
          <a:lstStyle/>
          <a:p>
            <a:r>
              <a:rPr lang="el-GR" smtClean="0"/>
              <a:t>Ανιχνευτές Σωματιδίων, Αύγουστος 2018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22907-8A9D-4F6B-98F6-913902AD56B5}" type="slidenum">
              <a:rPr lang="en-US" smtClean="0"/>
              <a:t>33</a:t>
            </a:fld>
            <a:endParaRPr lang="en-US"/>
          </a:p>
        </p:txBody>
      </p:sp>
      <p:pic>
        <p:nvPicPr>
          <p:cNvPr id="7" name="Picture 6" descr="LM1_LM2_screenshot_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30196" y="3886208"/>
            <a:ext cx="4490127" cy="2650068"/>
          </a:xfrm>
          <a:prstGeom prst="rect">
            <a:avLst/>
          </a:prstGeom>
        </p:spPr>
      </p:pic>
      <p:pic>
        <p:nvPicPr>
          <p:cNvPr id="8" name="Picture 7" descr="LM1_LM2_alpha_2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59931" y="3886208"/>
            <a:ext cx="5876552" cy="3313677"/>
          </a:xfrm>
          <a:prstGeom prst="rect">
            <a:avLst/>
          </a:prstGeom>
        </p:spPr>
      </p:pic>
      <p:pic>
        <p:nvPicPr>
          <p:cNvPr id="3" name="Picture 2" descr="Screen Shot 2014-12-07 at 5.49.07 P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7533" y="652860"/>
            <a:ext cx="5427133" cy="3430596"/>
          </a:xfrm>
          <a:prstGeom prst="rect">
            <a:avLst/>
          </a:prstGeom>
        </p:spPr>
      </p:pic>
      <p:sp>
        <p:nvSpPr>
          <p:cNvPr id="36" name="TextBox 35"/>
          <p:cNvSpPr txBox="1"/>
          <p:nvPr/>
        </p:nvSpPr>
        <p:spPr>
          <a:xfrm>
            <a:off x="0" y="1154708"/>
            <a:ext cx="3327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dirty="0" smtClean="0">
                <a:latin typeface="Arial"/>
                <a:cs typeface="Arial"/>
              </a:rPr>
              <a:t>Readout system based on L1DDC Data driver cards are being designed by NTUA</a:t>
            </a:r>
          </a:p>
        </p:txBody>
      </p:sp>
    </p:spTree>
    <p:extLst>
      <p:ext uri="{BB962C8B-B14F-4D97-AF65-F5344CB8AC3E}">
        <p14:creationId xmlns:p14="http://schemas.microsoft.com/office/powerpoint/2010/main" val="3694512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l-GR" smtClean="0"/>
              <a:t>Ανιχνευτές Σωματιδίων, Αύγουστος 2018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AA252E-D9A5-6649-AE13-85F5FE01C0E9}" type="slidenum">
              <a:rPr lang="en-US" smtClean="0"/>
              <a:pPr/>
              <a:t>34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47800"/>
            <a:ext cx="9144000" cy="4791936"/>
          </a:xfrm>
          <a:prstGeom prst="rect">
            <a:avLst/>
          </a:prstGeom>
        </p:spPr>
      </p:pic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230187" y="173405"/>
            <a:ext cx="8913813" cy="473885"/>
          </a:xfrm>
        </p:spPr>
        <p:txBody>
          <a:bodyPr>
            <a:normAutofit/>
          </a:bodyPr>
          <a:lstStyle/>
          <a:p>
            <a:r>
              <a:rPr lang="en-US" sz="2400" dirty="0" smtClean="0">
                <a:latin typeface="Arial"/>
                <a:cs typeface="Arial"/>
              </a:rPr>
              <a:t>Readout Electronics Design in </a:t>
            </a:r>
            <a:r>
              <a:rPr lang="en-US" sz="2400" dirty="0">
                <a:latin typeface="Arial"/>
                <a:cs typeface="Arial"/>
              </a:rPr>
              <a:t>G</a:t>
            </a:r>
            <a:r>
              <a:rPr lang="en-US" sz="2400" dirty="0" smtClean="0">
                <a:latin typeface="Arial"/>
                <a:cs typeface="Arial"/>
              </a:rPr>
              <a:t>reece</a:t>
            </a:r>
            <a:endParaRPr lang="en-US" sz="240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2886451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P:\MAMMA\MM LAYOUT B\image00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7589" y="4260851"/>
            <a:ext cx="2524170" cy="2784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79411"/>
            <a:ext cx="8913813" cy="473885"/>
          </a:xfrm>
        </p:spPr>
        <p:txBody>
          <a:bodyPr>
            <a:normAutofit/>
          </a:bodyPr>
          <a:lstStyle/>
          <a:p>
            <a:r>
              <a:rPr lang="en-US" sz="2400" dirty="0" smtClean="0">
                <a:latin typeface="Arial"/>
                <a:cs typeface="Arial"/>
              </a:rPr>
              <a:t>Micromegas Construction</a:t>
            </a:r>
            <a:endParaRPr lang="en-US" sz="2400" dirty="0">
              <a:latin typeface="Arial"/>
              <a:cs typeface="Aria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22907-8A9D-4F6B-98F6-913902AD56B5}" type="slidenum">
              <a:rPr lang="en-US" smtClean="0"/>
              <a:t>35</a:t>
            </a:fld>
            <a:endParaRPr lang="en-US"/>
          </a:p>
        </p:txBody>
      </p:sp>
      <p:pic>
        <p:nvPicPr>
          <p:cNvPr id="8" name="Immagin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50800" y="3093722"/>
            <a:ext cx="6521080" cy="390714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-50800" y="990600"/>
            <a:ext cx="67564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/>
              <a:buChar char="•"/>
            </a:pPr>
            <a:r>
              <a:rPr lang="en-US" u="sng" dirty="0" smtClean="0">
                <a:latin typeface="Arial"/>
                <a:cs typeface="Arial"/>
              </a:rPr>
              <a:t>Mechanics</a:t>
            </a:r>
            <a:r>
              <a:rPr lang="en-US" u="sng" dirty="0">
                <a:latin typeface="Arial"/>
                <a:cs typeface="Arial"/>
              </a:rPr>
              <a:t> </a:t>
            </a:r>
            <a:r>
              <a:rPr lang="en-US" u="sng" dirty="0" smtClean="0">
                <a:latin typeface="Arial"/>
                <a:cs typeface="Arial"/>
              </a:rPr>
              <a:t>&amp; Electronics</a:t>
            </a:r>
            <a:r>
              <a:rPr lang="en-US" dirty="0" smtClean="0">
                <a:latin typeface="Arial"/>
                <a:cs typeface="Arial"/>
              </a:rPr>
              <a:t> is a multi</a:t>
            </a:r>
            <a:r>
              <a:rPr lang="en-US" dirty="0">
                <a:latin typeface="Arial"/>
                <a:cs typeface="Arial"/>
              </a:rPr>
              <a:t>-</a:t>
            </a:r>
            <a:r>
              <a:rPr lang="en-US" dirty="0" smtClean="0">
                <a:latin typeface="Arial"/>
                <a:cs typeface="Arial"/>
              </a:rPr>
              <a:t>national operation; </a:t>
            </a:r>
            <a:r>
              <a:rPr lang="en-US" sz="1600" dirty="0" smtClean="0">
                <a:latin typeface="Arial"/>
                <a:cs typeface="Arial"/>
              </a:rPr>
              <a:t>Mechanics: institutes from 6 countries, Electronics: Institutes from 10 countries (USA, Italy, Romania, Netherlands, Italy, Israel, Greece, France, Chile, Taiwan)  -- Total: </a:t>
            </a:r>
            <a:r>
              <a:rPr lang="en-US" dirty="0" smtClean="0">
                <a:latin typeface="Arial"/>
                <a:cs typeface="Arial"/>
              </a:rPr>
              <a:t>30 Institutions are involved</a:t>
            </a:r>
          </a:p>
          <a:p>
            <a:pPr marL="285750" indent="-285750" algn="just">
              <a:buFont typeface="Arial"/>
              <a:buChar char="•"/>
            </a:pPr>
            <a:endParaRPr lang="en-US" dirty="0">
              <a:latin typeface="Arial"/>
              <a:cs typeface="Arial"/>
            </a:endParaRPr>
          </a:p>
          <a:p>
            <a:pPr marL="285750" indent="-285750" algn="just">
              <a:buFont typeface="Arial"/>
              <a:buChar char="•"/>
            </a:pPr>
            <a:r>
              <a:rPr lang="en-US" dirty="0">
                <a:latin typeface="Arial"/>
                <a:ea typeface="ＭＳ Ｐゴシック" charset="0"/>
                <a:cs typeface="Arial"/>
                <a:sym typeface="Arial Unicode MS" charset="0"/>
              </a:rPr>
              <a:t>8 </a:t>
            </a:r>
            <a:r>
              <a:rPr lang="en-US" dirty="0" smtClean="0">
                <a:latin typeface="Arial"/>
                <a:ea typeface="ＭＳ Ｐゴシック" charset="0"/>
                <a:cs typeface="Arial"/>
                <a:sym typeface="Arial Unicode MS" charset="0"/>
              </a:rPr>
              <a:t>layers </a:t>
            </a:r>
            <a:r>
              <a:rPr lang="en-US" dirty="0">
                <a:latin typeface="Arial"/>
                <a:ea typeface="ＭＳ Ｐゴシック" charset="0"/>
                <a:cs typeface="Arial"/>
                <a:sym typeface="Arial Unicode MS" charset="0"/>
              </a:rPr>
              <a:t>of Micromegas detectors will equip each large &amp; small NSW </a:t>
            </a:r>
            <a:r>
              <a:rPr lang="en-US" dirty="0" smtClean="0">
                <a:latin typeface="Arial"/>
                <a:ea typeface="ＭＳ Ｐゴシック" charset="0"/>
                <a:cs typeface="Arial"/>
                <a:sym typeface="Arial Unicode MS" charset="0"/>
              </a:rPr>
              <a:t>sectors; for half of the layers, the strips will </a:t>
            </a:r>
            <a:r>
              <a:rPr lang="en-US" dirty="0">
                <a:latin typeface="Arial"/>
                <a:ea typeface="ＭＳ Ｐゴシック" charset="0"/>
                <a:cs typeface="Arial"/>
                <a:sym typeface="Arial Unicode MS" charset="0"/>
              </a:rPr>
              <a:t>be under a stereo angle to measure the second coordinate. </a:t>
            </a:r>
          </a:p>
        </p:txBody>
      </p:sp>
      <p:graphicFrame>
        <p:nvGraphicFramePr>
          <p:cNvPr id="11" name="Group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37228209"/>
              </p:ext>
            </p:extLst>
          </p:nvPr>
        </p:nvGraphicFramePr>
        <p:xfrm>
          <a:off x="6756400" y="1003301"/>
          <a:ext cx="2387600" cy="3200400"/>
        </p:xfrm>
        <a:graphic>
          <a:graphicData uri="http://schemas.openxmlformats.org/drawingml/2006/table">
            <a:tbl>
              <a:tblPr/>
              <a:tblGrid>
                <a:gridCol w="1193800"/>
                <a:gridCol w="1193800"/>
              </a:tblGrid>
              <a:tr h="23196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ea typeface="ヒラギノ角ゴ ProN W3" charset="0"/>
                          <a:cs typeface="Arial"/>
                          <a:sym typeface="Arial Narrow" charset="0"/>
                        </a:rPr>
                        <a:t>Total Surface</a:t>
                      </a:r>
                    </a:p>
                  </a:txBody>
                  <a:tcPr marL="50800" marR="50800" marT="50800" marB="50800" anchor="ctr" horzOverflow="overflow">
                    <a:lnL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ea typeface="ヒラギノ角ゴ ProN W3" charset="0"/>
                          <a:cs typeface="Arial"/>
                          <a:sym typeface="Arial Narrow" charset="0"/>
                        </a:rPr>
                        <a:t>1200 m</a:t>
                      </a:r>
                      <a:r>
                        <a:rPr kumimoji="0" lang="en-US" sz="1000" b="0" i="0" u="none" strike="noStrike" cap="none" normalizeH="0" baseline="32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ea typeface="ヒラギノ角ゴ ProN W3" charset="0"/>
                          <a:cs typeface="Arial"/>
                          <a:sym typeface="Arial Narrow" charset="0"/>
                        </a:rPr>
                        <a:t>2</a:t>
                      </a:r>
                    </a:p>
                  </a:txBody>
                  <a:tcPr marL="50800" marR="50800" marT="50800" marB="50800" anchor="ctr" horzOverflow="overflow">
                    <a:lnL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420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ea typeface="ヒラギノ角ゴ ProN W3" charset="0"/>
                          <a:cs typeface="Arial"/>
                          <a:sym typeface="Arial Unicode MS" charset="0"/>
                        </a:rPr>
                        <a:t>Total number of MM Channels</a:t>
                      </a:r>
                    </a:p>
                  </a:txBody>
                  <a:tcPr marL="50800" marR="50800" marT="50800" marB="50800" anchor="ctr" horzOverflow="overflow">
                    <a:lnL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ea typeface="ヒラギノ角ゴ ProN W3" charset="0"/>
                          <a:cs typeface="Arial"/>
                          <a:sym typeface="Arial Unicode MS" charset="0"/>
                        </a:rPr>
                        <a:t>2.1 M</a:t>
                      </a:r>
                    </a:p>
                  </a:txBody>
                  <a:tcPr marL="0" marR="0" marT="0" marB="0" anchor="ctr" horzOverflow="overflow">
                    <a:lnL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420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ea typeface="ヒラギノ角ゴ ProN W3" charset="0"/>
                          <a:cs typeface="Arial"/>
                          <a:sym typeface="Arial Unicode MS" charset="0"/>
                        </a:rPr>
                        <a:t>Micromegas Strip Pitch</a:t>
                      </a:r>
                    </a:p>
                  </a:txBody>
                  <a:tcPr marL="50800" marR="50800" marT="50800" marB="50800" anchor="ctr" horzOverflow="overflow">
                    <a:lnL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ea typeface="ヒラギノ角ゴ ProN W3" charset="0"/>
                          <a:cs typeface="Arial"/>
                          <a:sym typeface="Arial Unicode MS" charset="0"/>
                        </a:rPr>
                        <a:t>0.445 </a:t>
                      </a:r>
                      <a:r>
                        <a:rPr kumimoji="0" 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ea typeface="ヒラギノ角ゴ ProN W3" charset="0"/>
                          <a:cs typeface="Arial"/>
                          <a:sym typeface="Arial Unicode MS" charset="0"/>
                        </a:rPr>
                        <a:t>mm</a:t>
                      </a:r>
                    </a:p>
                  </a:txBody>
                  <a:tcPr marL="0" marR="0" marT="0" marB="0" anchor="ctr" horzOverflow="overflow">
                    <a:lnL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56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ea typeface="ヒラギノ角ゴ ProN W3" charset="0"/>
                          <a:cs typeface="Arial"/>
                          <a:sym typeface="Arial Unicode MS" charset="0"/>
                        </a:rPr>
                        <a:t>Gas</a:t>
                      </a:r>
                    </a:p>
                  </a:txBody>
                  <a:tcPr marL="50800" marR="50800" marT="50800" marB="50800" anchor="ctr" horzOverflow="overflow">
                    <a:lnL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14400" algn="l"/>
                          <a:tab pos="914400" algn="l"/>
                        </a:tabLst>
                      </a:pP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ea typeface="ヒラギノ角ゴ ProN W3" charset="0"/>
                          <a:cs typeface="Arial"/>
                          <a:sym typeface="Arial Unicode MS" charset="0"/>
                        </a:rPr>
                        <a:t>Ar:CO</a:t>
                      </a:r>
                      <a:r>
                        <a:rPr kumimoji="0" lang="en-US" sz="1000" b="0" i="0" u="none" strike="noStrike" cap="none" normalizeH="0" baseline="-6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ea typeface="ヒラギノ角ゴ ProN W3" charset="0"/>
                          <a:cs typeface="Arial"/>
                          <a:sym typeface="Arial Unicode MS" charset="0"/>
                        </a:rPr>
                        <a:t>2</a:t>
                      </a: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ea typeface="ヒラギノ角ゴ ProN W3" charset="0"/>
                          <a:cs typeface="Arial"/>
                          <a:sym typeface="Arial Unicode MS" charset="0"/>
                        </a:rPr>
                        <a:t> 93:7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14400" algn="l"/>
                          <a:tab pos="914400" algn="l"/>
                        </a:tabLst>
                      </a:pP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ea typeface="ヒラギノ角ゴ ProN W3" charset="0"/>
                          <a:cs typeface="Arial"/>
                          <a:sym typeface="Arial Unicode MS" charset="0"/>
                        </a:rPr>
                        <a:t>atm pressure</a:t>
                      </a:r>
                    </a:p>
                  </a:txBody>
                  <a:tcPr marL="0" marR="0" marT="0" marB="0" anchor="ctr" horzOverflow="overflow">
                    <a:lnL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137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ea typeface="ヒラギノ角ゴ ProN W3" charset="0"/>
                          <a:cs typeface="Arial"/>
                          <a:sym typeface="Arial Unicode MS" charset="0"/>
                        </a:rPr>
                        <a:t>Drift Gap</a:t>
                      </a:r>
                    </a:p>
                  </a:txBody>
                  <a:tcPr marL="50800" marR="50800" marT="50800" marB="50800" anchor="ctr" horzOverflow="overflow">
                    <a:lnL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ea typeface="ヒラギノ角ゴ ProN W3" charset="0"/>
                          <a:cs typeface="Arial"/>
                          <a:sym typeface="Arial Unicode MS" charset="0"/>
                        </a:rPr>
                        <a:t>5 mm</a:t>
                      </a:r>
                    </a:p>
                  </a:txBody>
                  <a:tcPr marL="0" marR="0" marT="0" marB="0" anchor="ctr" horzOverflow="overflow">
                    <a:lnL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137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ea typeface="ヒラギノ角ゴ ProN W3" charset="0"/>
                          <a:cs typeface="Arial"/>
                          <a:sym typeface="Arial Unicode MS" charset="0"/>
                        </a:rPr>
                        <a:t>Amplification Gap</a:t>
                      </a:r>
                    </a:p>
                  </a:txBody>
                  <a:tcPr marL="50800" marR="50800" marT="50800" marB="50800" anchor="ctr" horzOverflow="overflow">
                    <a:lnL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ea typeface="ヒラギノ角ゴ ProN W3" charset="0"/>
                          <a:cs typeface="Arial"/>
                          <a:sym typeface="Arial Unicode MS" charset="0"/>
                        </a:rPr>
                        <a:t>128 μm</a:t>
                      </a:r>
                    </a:p>
                  </a:txBody>
                  <a:tcPr marL="0" marR="0" marT="0" marB="0" anchor="ctr" horzOverflow="overflow">
                    <a:lnL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420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ea typeface="ヒラギノ角ゴ ProN W3" charset="0"/>
                          <a:cs typeface="Arial"/>
                          <a:sym typeface="Arial Unicode MS" charset="0"/>
                        </a:rPr>
                        <a:t>HV on Resistive Strips</a:t>
                      </a:r>
                    </a:p>
                  </a:txBody>
                  <a:tcPr marL="50800" marR="50800" marT="50800" marB="50800" anchor="ctr" horzOverflow="overflow">
                    <a:lnL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ea typeface="ヒラギノ角ゴ ProN W3" charset="0"/>
                          <a:cs typeface="Arial"/>
                          <a:sym typeface="Arial Unicode MS" charset="0"/>
                        </a:rPr>
                        <a:t>550 V</a:t>
                      </a:r>
                    </a:p>
                  </a:txBody>
                  <a:tcPr marL="0" marR="0" marT="0" marB="0" anchor="ctr" horzOverflow="overflow">
                    <a:lnL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137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ea typeface="ヒラギノ角ゴ ProN W3" charset="0"/>
                          <a:cs typeface="Arial"/>
                          <a:sym typeface="Arial Unicode MS" charset="0"/>
                        </a:rPr>
                        <a:t>Drift Field</a:t>
                      </a:r>
                    </a:p>
                  </a:txBody>
                  <a:tcPr marL="50800" marR="50800" marT="50800" marB="50800" anchor="ctr" horzOverflow="overflow">
                    <a:lnL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ea typeface="ヒラギノ角ゴ ProN W3" charset="0"/>
                          <a:cs typeface="Arial"/>
                          <a:sym typeface="Arial Unicode MS" charset="0"/>
                        </a:rPr>
                        <a:t>600 V/cm</a:t>
                      </a:r>
                    </a:p>
                  </a:txBody>
                  <a:tcPr marL="0" marR="0" marT="0" marB="0" anchor="ctr" horzOverflow="overflow">
                    <a:lnL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137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ea typeface="ヒラギノ角ゴ ProN W3" charset="0"/>
                          <a:cs typeface="Arial"/>
                          <a:sym typeface="Arial Unicode MS" charset="0"/>
                        </a:rPr>
                        <a:t>Resistive Strips</a:t>
                      </a:r>
                    </a:p>
                  </a:txBody>
                  <a:tcPr marL="50800" marR="50800" marT="50800" marB="50800" anchor="ctr" horzOverflow="overflow">
                    <a:lnL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ea typeface="ヒラギノ角ゴ ProN W3" charset="0"/>
                          <a:cs typeface="Arial"/>
                          <a:sym typeface="Arial Unicode MS" charset="0"/>
                        </a:rPr>
                        <a:t>10-20 MΩhm/cm</a:t>
                      </a:r>
                    </a:p>
                  </a:txBody>
                  <a:tcPr marL="0" marR="0" marT="0" marB="0" anchor="ctr" horzOverflow="overflow">
                    <a:lnL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420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ea typeface="ヒラギノ角ゴ ProN W3" charset="0"/>
                          <a:cs typeface="Arial"/>
                          <a:sym typeface="Arial Unicode MS" charset="0"/>
                        </a:rPr>
                        <a:t>Stereo Strips on 4/8 Layers</a:t>
                      </a:r>
                    </a:p>
                  </a:txBody>
                  <a:tcPr marL="50800" marR="50800" marT="50800" marB="50800" anchor="ctr" horzOverflow="overflow">
                    <a:lnL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ea typeface="ヒラギノ角ゴ ProN W3" charset="0"/>
                          <a:cs typeface="Arial"/>
                          <a:sym typeface="Arial Unicode MS" charset="0"/>
                        </a:rPr>
                        <a:t>1.5</a:t>
                      </a:r>
                      <a:r>
                        <a:rPr kumimoji="0" lang="en-US" sz="1000" b="0" i="0" u="none" strike="noStrike" cap="none" normalizeH="0" baseline="32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ea typeface="ヒラギノ角ゴ ProN W3" charset="0"/>
                          <a:cs typeface="Arial"/>
                          <a:sym typeface="Arial Unicode MS" charset="0"/>
                        </a:rPr>
                        <a:t>o</a:t>
                      </a:r>
                    </a:p>
                  </a:txBody>
                  <a:tcPr marL="0" marR="0" marT="0" marB="0" anchor="ctr" horzOverflow="overflow">
                    <a:lnL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755650" y="5194710"/>
            <a:ext cx="466932" cy="2616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100" b="1" dirty="0" smtClean="0">
                <a:latin typeface="Arial"/>
                <a:cs typeface="Arial"/>
              </a:rPr>
              <a:t>Italy</a:t>
            </a:r>
            <a:endParaRPr lang="en-US" sz="1100" b="1" dirty="0">
              <a:latin typeface="Arial"/>
              <a:cs typeface="Arial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921043" y="3778660"/>
            <a:ext cx="1164883" cy="43088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1100" b="1" dirty="0" smtClean="0">
                <a:latin typeface="Arial"/>
                <a:cs typeface="Arial"/>
              </a:rPr>
              <a:t>Greece/Russia</a:t>
            </a:r>
          </a:p>
          <a:p>
            <a:pPr algn="ctr"/>
            <a:r>
              <a:rPr lang="en-US" sz="1100" b="1" dirty="0" smtClean="0">
                <a:latin typeface="Arial"/>
                <a:cs typeface="Arial"/>
              </a:rPr>
              <a:t>CERN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3898900" y="5105810"/>
            <a:ext cx="647258" cy="2616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100" b="1" dirty="0" smtClean="0">
                <a:latin typeface="Arial"/>
                <a:cs typeface="Arial"/>
              </a:rPr>
              <a:t>France</a:t>
            </a:r>
            <a:endParaRPr lang="en-US" sz="1100" b="1" dirty="0">
              <a:latin typeface="Arial"/>
              <a:cs typeface="Arial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l-GR" smtClean="0"/>
              <a:t>Ανιχνευτές Σωματιδίων, Αύγουστος 2018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9305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r>
              <a:rPr lang="el-GR" sz="1200" smtClean="0"/>
              <a:t>Ανιχνευτές Σωματιδίων, Αύγουστος 2018</a:t>
            </a:r>
            <a:endParaRPr lang="en-US" sz="1200"/>
          </a:p>
        </p:txBody>
      </p:sp>
      <p:sp>
        <p:nvSpPr>
          <p:cNvPr id="61443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fld id="{5C85A617-65A9-AB47-8297-FC8D3FE99419}" type="slidenum">
              <a:rPr lang="en-US" sz="1200"/>
              <a:pPr/>
              <a:t>36</a:t>
            </a:fld>
            <a:endParaRPr lang="en-US" sz="1200"/>
          </a:p>
        </p:txBody>
      </p:sp>
      <p:sp>
        <p:nvSpPr>
          <p:cNvPr id="6144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990600"/>
          </a:xfrm>
        </p:spPr>
        <p:txBody>
          <a:bodyPr/>
          <a:lstStyle/>
          <a:p>
            <a:pPr eaLnBrk="1" hangingPunct="1"/>
            <a:r>
              <a:rPr lang="el-GR" sz="2800">
                <a:latin typeface="Verdana" charset="0"/>
                <a:ea typeface="ＭＳ Ｐゴシック" charset="0"/>
                <a:cs typeface="ＭＳ Ｐゴシック" charset="0"/>
              </a:rPr>
              <a:t>Θάλαμος Προβολικού Χρόνου</a:t>
            </a:r>
            <a:r>
              <a:rPr lang="el-GR" sz="2400">
                <a:latin typeface="Verdana" charset="0"/>
                <a:ea typeface="ＭＳ Ｐゴシック" charset="0"/>
                <a:cs typeface="ＭＳ Ｐゴシック" charset="0"/>
              </a:rPr>
              <a:t> (</a:t>
            </a:r>
            <a:r>
              <a:rPr lang="en-US" sz="2000">
                <a:latin typeface="Verdana" charset="0"/>
                <a:ea typeface="ＭＳ Ｐゴシック" charset="0"/>
                <a:cs typeface="ＭＳ Ｐゴシック" charset="0"/>
              </a:rPr>
              <a:t>Time Projection Chamber</a:t>
            </a:r>
            <a:r>
              <a:rPr lang="el-GR" sz="2400">
                <a:latin typeface="Verdana" charset="0"/>
                <a:ea typeface="ＭＳ Ｐゴシック" charset="0"/>
                <a:cs typeface="ＭＳ Ｐゴシック" charset="0"/>
              </a:rPr>
              <a:t>)</a:t>
            </a:r>
            <a:endParaRPr lang="en-US" sz="2400">
              <a:latin typeface="Verdana" charset="0"/>
              <a:ea typeface="ＭＳ Ｐゴシック" charset="0"/>
              <a:cs typeface="ＭＳ Ｐゴシック" charset="0"/>
            </a:endParaRPr>
          </a:p>
        </p:txBody>
      </p:sp>
      <p:grpSp>
        <p:nvGrpSpPr>
          <p:cNvPr id="61445" name="Group 4"/>
          <p:cNvGrpSpPr>
            <a:grpSpLocks/>
          </p:cNvGrpSpPr>
          <p:nvPr/>
        </p:nvGrpSpPr>
        <p:grpSpPr bwMode="auto">
          <a:xfrm>
            <a:off x="1600200" y="1524000"/>
            <a:ext cx="6770688" cy="3429000"/>
            <a:chOff x="1056" y="912"/>
            <a:chExt cx="4265" cy="2160"/>
          </a:xfrm>
        </p:grpSpPr>
        <p:grpSp>
          <p:nvGrpSpPr>
            <p:cNvPr id="61484" name="Group 5"/>
            <p:cNvGrpSpPr>
              <a:grpSpLocks/>
            </p:cNvGrpSpPr>
            <p:nvPr/>
          </p:nvGrpSpPr>
          <p:grpSpPr bwMode="auto">
            <a:xfrm>
              <a:off x="1056" y="912"/>
              <a:ext cx="3120" cy="2160"/>
              <a:chOff x="1056" y="912"/>
              <a:chExt cx="3120" cy="2160"/>
            </a:xfrm>
          </p:grpSpPr>
          <p:grpSp>
            <p:nvGrpSpPr>
              <p:cNvPr id="61514" name="Group 6"/>
              <p:cNvGrpSpPr>
                <a:grpSpLocks/>
              </p:cNvGrpSpPr>
              <p:nvPr/>
            </p:nvGrpSpPr>
            <p:grpSpPr bwMode="auto">
              <a:xfrm>
                <a:off x="1056" y="912"/>
                <a:ext cx="3120" cy="2160"/>
                <a:chOff x="1776" y="1296"/>
                <a:chExt cx="1776" cy="1008"/>
              </a:xfrm>
            </p:grpSpPr>
            <p:sp>
              <p:nvSpPr>
                <p:cNvPr id="61516" name="Oval 7"/>
                <p:cNvSpPr>
                  <a:spLocks noChangeArrowheads="1"/>
                </p:cNvSpPr>
                <p:nvPr/>
              </p:nvSpPr>
              <p:spPr bwMode="auto">
                <a:xfrm>
                  <a:off x="1776" y="1584"/>
                  <a:ext cx="288" cy="720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61517" name="Oval 8"/>
                <p:cNvSpPr>
                  <a:spLocks noChangeArrowheads="1"/>
                </p:cNvSpPr>
                <p:nvPr/>
              </p:nvSpPr>
              <p:spPr bwMode="auto">
                <a:xfrm>
                  <a:off x="3264" y="1296"/>
                  <a:ext cx="288" cy="720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  <a:prstDash val="dash"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61518" name="Line 9"/>
                <p:cNvSpPr>
                  <a:spLocks noChangeShapeType="1"/>
                </p:cNvSpPr>
                <p:nvPr/>
              </p:nvSpPr>
              <p:spPr bwMode="auto">
                <a:xfrm flipV="1">
                  <a:off x="1920" y="2016"/>
                  <a:ext cx="1488" cy="288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sp>
            <p:nvSpPr>
              <p:cNvPr id="29706" name="Text Box 10"/>
              <p:cNvSpPr txBox="1">
                <a:spLocks noChangeArrowheads="1"/>
              </p:cNvSpPr>
              <p:nvPr/>
            </p:nvSpPr>
            <p:spPr bwMode="auto">
              <a:xfrm rot="20835113">
                <a:off x="1246" y="2591"/>
                <a:ext cx="1712" cy="213"/>
              </a:xfrm>
              <a:prstGeom prst="rect">
                <a:avLst/>
              </a:prstGeom>
              <a:solidFill>
                <a:srgbClr val="FFFFCC"/>
              </a:solidFill>
              <a:ln w="9525">
                <a:noFill/>
                <a:miter lim="800000"/>
                <a:headEnd/>
                <a:tailEnd/>
              </a:ln>
              <a:effectLst>
                <a:outerShdw blurRad="63500" dist="107763" dir="2700000" algn="ctr" rotWithShape="0">
                  <a:schemeClr val="bg2">
                    <a:alpha val="74998"/>
                  </a:schemeClr>
                </a:outerShdw>
              </a:effectLst>
            </p:spPr>
            <p:txBody>
              <a:bodyPr wrap="none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  <a:cs typeface="ＭＳ Ｐゴシック" charset="0"/>
                  </a:defRPr>
                </a:lvl1pPr>
                <a:lvl2pPr marL="37931725" indent="-37474525"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2pPr>
                <a:lvl3pPr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3pPr>
                <a:lvl4pPr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4pPr>
                <a:lvl5pPr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5pPr>
                <a:lvl6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6pPr>
                <a:lvl7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7pPr>
                <a:lvl8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8pPr>
                <a:lvl9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9pPr>
              </a:lstStyle>
              <a:p>
                <a:r>
                  <a:rPr lang="el-GR" sz="1600">
                    <a:solidFill>
                      <a:schemeClr val="accent2"/>
                    </a:solidFill>
                    <a:latin typeface="Arial" charset="0"/>
                  </a:rPr>
                  <a:t>Κύλινδρος γεμάτος με αέριο</a:t>
                </a:r>
                <a:endParaRPr lang="en-US" b="1">
                  <a:solidFill>
                    <a:schemeClr val="accent2"/>
                  </a:solidFill>
                  <a:latin typeface="Times New Roman" charset="0"/>
                </a:endParaRPr>
              </a:p>
            </p:txBody>
          </p:sp>
        </p:grpSp>
        <p:grpSp>
          <p:nvGrpSpPr>
            <p:cNvPr id="61485" name="Group 11"/>
            <p:cNvGrpSpPr>
              <a:grpSpLocks/>
            </p:cNvGrpSpPr>
            <p:nvPr/>
          </p:nvGrpSpPr>
          <p:grpSpPr bwMode="auto">
            <a:xfrm>
              <a:off x="1296" y="912"/>
              <a:ext cx="4025" cy="1536"/>
              <a:chOff x="1296" y="912"/>
              <a:chExt cx="4025" cy="1536"/>
            </a:xfrm>
          </p:grpSpPr>
          <p:grpSp>
            <p:nvGrpSpPr>
              <p:cNvPr id="61486" name="Group 12"/>
              <p:cNvGrpSpPr>
                <a:grpSpLocks/>
              </p:cNvGrpSpPr>
              <p:nvPr/>
            </p:nvGrpSpPr>
            <p:grpSpPr bwMode="auto">
              <a:xfrm>
                <a:off x="1296" y="912"/>
                <a:ext cx="4025" cy="1536"/>
                <a:chOff x="1296" y="912"/>
                <a:chExt cx="4025" cy="1536"/>
              </a:xfrm>
            </p:grpSpPr>
            <p:sp>
              <p:nvSpPr>
                <p:cNvPr id="61496" name="Text Box 13"/>
                <p:cNvSpPr txBox="1">
                  <a:spLocks noChangeArrowheads="1"/>
                </p:cNvSpPr>
                <p:nvPr/>
              </p:nvSpPr>
              <p:spPr bwMode="auto">
                <a:xfrm rot="-7707">
                  <a:off x="4094" y="2063"/>
                  <a:ext cx="1108" cy="213"/>
                </a:xfrm>
                <a:prstGeom prst="rect">
                  <a:avLst/>
                </a:prstGeom>
                <a:solidFill>
                  <a:srgbClr val="FFFFC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 sz="2400">
                      <a:solidFill>
                        <a:schemeClr val="tx1"/>
                      </a:solidFill>
                      <a:latin typeface="Verdana" charset="0"/>
                      <a:ea typeface="ＭＳ Ｐゴシック" charset="0"/>
                      <a:cs typeface="ＭＳ Ｐゴシック" charset="0"/>
                    </a:defRPr>
                  </a:lvl1pPr>
                  <a:lvl2pPr marL="37931725" indent="-37474525">
                    <a:defRPr sz="2400">
                      <a:solidFill>
                        <a:schemeClr val="tx1"/>
                      </a:solidFill>
                      <a:latin typeface="Verdana" charset="0"/>
                      <a:ea typeface="ＭＳ Ｐゴシック" charset="0"/>
                    </a:defRPr>
                  </a:lvl2pPr>
                  <a:lvl3pPr>
                    <a:defRPr sz="2400">
                      <a:solidFill>
                        <a:schemeClr val="tx1"/>
                      </a:solidFill>
                      <a:latin typeface="Verdana" charset="0"/>
                      <a:ea typeface="ＭＳ Ｐゴシック" charset="0"/>
                    </a:defRPr>
                  </a:lvl3pPr>
                  <a:lvl4pPr>
                    <a:defRPr sz="2400">
                      <a:solidFill>
                        <a:schemeClr val="tx1"/>
                      </a:solidFill>
                      <a:latin typeface="Verdana" charset="0"/>
                      <a:ea typeface="ＭＳ Ｐゴシック" charset="0"/>
                    </a:defRPr>
                  </a:lvl4pPr>
                  <a:lvl5pPr>
                    <a:defRPr sz="2400">
                      <a:solidFill>
                        <a:schemeClr val="tx1"/>
                      </a:solidFill>
                      <a:latin typeface="Verdana" charset="0"/>
                      <a:ea typeface="ＭＳ Ｐゴシック" charset="0"/>
                    </a:defRPr>
                  </a:lvl5pPr>
                  <a:lvl6pPr marL="4572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Verdana" charset="0"/>
                      <a:ea typeface="ＭＳ Ｐゴシック" charset="0"/>
                    </a:defRPr>
                  </a:lvl6pPr>
                  <a:lvl7pPr marL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Verdana" charset="0"/>
                      <a:ea typeface="ＭＳ Ｐゴシック" charset="0"/>
                    </a:defRPr>
                  </a:lvl7pPr>
                  <a:lvl8pPr marL="1371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Verdana" charset="0"/>
                      <a:ea typeface="ＭＳ Ｐゴシック" charset="0"/>
                    </a:defRPr>
                  </a:lvl8pPr>
                  <a:lvl9pPr marL="18288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Verdana" charset="0"/>
                      <a:ea typeface="ＭＳ Ｐゴシック" charset="0"/>
                    </a:defRPr>
                  </a:lvl9pPr>
                </a:lstStyle>
                <a:p>
                  <a:r>
                    <a:rPr lang="el-GR" sz="1600">
                      <a:solidFill>
                        <a:srgbClr val="FF0066"/>
                      </a:solidFill>
                      <a:latin typeface="Arial" charset="0"/>
                    </a:rPr>
                    <a:t>Ανοδικά Σύρματα</a:t>
                  </a:r>
                  <a:endParaRPr lang="en-US" b="1">
                    <a:latin typeface="Times New Roman" charset="0"/>
                  </a:endParaRPr>
                </a:p>
              </p:txBody>
            </p:sp>
            <p:grpSp>
              <p:nvGrpSpPr>
                <p:cNvPr id="61497" name="Group 14"/>
                <p:cNvGrpSpPr>
                  <a:grpSpLocks/>
                </p:cNvGrpSpPr>
                <p:nvPr/>
              </p:nvGrpSpPr>
              <p:grpSpPr bwMode="auto">
                <a:xfrm>
                  <a:off x="1296" y="912"/>
                  <a:ext cx="2880" cy="1536"/>
                  <a:chOff x="1296" y="912"/>
                  <a:chExt cx="2880" cy="1536"/>
                </a:xfrm>
              </p:grpSpPr>
              <p:sp>
                <p:nvSpPr>
                  <p:cNvPr id="61501" name="Line 15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1296" y="912"/>
                    <a:ext cx="2640" cy="624"/>
                  </a:xfrm>
                  <a:prstGeom prst="line">
                    <a:avLst/>
                  </a:prstGeom>
                  <a:no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61502" name="Arc 16"/>
                  <p:cNvSpPr>
                    <a:spLocks/>
                  </p:cNvSpPr>
                  <p:nvPr/>
                </p:nvSpPr>
                <p:spPr bwMode="auto">
                  <a:xfrm>
                    <a:off x="3936" y="912"/>
                    <a:ext cx="240" cy="1536"/>
                  </a:xfrm>
                  <a:custGeom>
                    <a:avLst/>
                    <a:gdLst>
                      <a:gd name="T0" fmla="*/ 0 w 21763"/>
                      <a:gd name="T1" fmla="*/ 0 h 43200"/>
                      <a:gd name="T2" fmla="*/ 0 w 21763"/>
                      <a:gd name="T3" fmla="*/ 0 h 43200"/>
                      <a:gd name="T4" fmla="*/ 0 w 21763"/>
                      <a:gd name="T5" fmla="*/ 0 h 43200"/>
                      <a:gd name="T6" fmla="*/ 0 60000 65536"/>
                      <a:gd name="T7" fmla="*/ 0 60000 65536"/>
                      <a:gd name="T8" fmla="*/ 0 60000 65536"/>
                      <a:gd name="T9" fmla="*/ 0 w 21763"/>
                      <a:gd name="T10" fmla="*/ 0 h 43200"/>
                      <a:gd name="T11" fmla="*/ 21763 w 21763"/>
                      <a:gd name="T12" fmla="*/ 43200 h 432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763" h="43200" fill="none" extrusionOk="0">
                        <a:moveTo>
                          <a:pt x="163" y="-1"/>
                        </a:moveTo>
                        <a:cubicBezTo>
                          <a:pt x="12092" y="0"/>
                          <a:pt x="21763" y="9670"/>
                          <a:pt x="21763" y="21600"/>
                        </a:cubicBezTo>
                        <a:cubicBezTo>
                          <a:pt x="21763" y="33529"/>
                          <a:pt x="12092" y="43200"/>
                          <a:pt x="163" y="43200"/>
                        </a:cubicBezTo>
                        <a:cubicBezTo>
                          <a:pt x="108" y="43199"/>
                          <a:pt x="54" y="43199"/>
                          <a:pt x="-1" y="43199"/>
                        </a:cubicBezTo>
                      </a:path>
                      <a:path w="21763" h="43200" stroke="0" extrusionOk="0">
                        <a:moveTo>
                          <a:pt x="163" y="-1"/>
                        </a:moveTo>
                        <a:cubicBezTo>
                          <a:pt x="12092" y="0"/>
                          <a:pt x="21763" y="9670"/>
                          <a:pt x="21763" y="21600"/>
                        </a:cubicBezTo>
                        <a:cubicBezTo>
                          <a:pt x="21763" y="33529"/>
                          <a:pt x="12092" y="43200"/>
                          <a:pt x="163" y="43200"/>
                        </a:cubicBezTo>
                        <a:cubicBezTo>
                          <a:pt x="108" y="43199"/>
                          <a:pt x="54" y="43199"/>
                          <a:pt x="-1" y="43199"/>
                        </a:cubicBezTo>
                        <a:lnTo>
                          <a:pt x="163" y="21600"/>
                        </a:lnTo>
                        <a:close/>
                      </a:path>
                    </a:pathLst>
                  </a:custGeom>
                  <a:noFill/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61503" name="AutoShape 17"/>
                  <p:cNvSpPr>
                    <a:spLocks noChangeArrowheads="1"/>
                  </p:cNvSpPr>
                  <p:nvPr/>
                </p:nvSpPr>
                <p:spPr bwMode="auto">
                  <a:xfrm rot="23449">
                    <a:off x="3792" y="1152"/>
                    <a:ext cx="144" cy="96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w 21600"/>
                      <a:gd name="T7" fmla="*/ 0 h 21600"/>
                      <a:gd name="T8" fmla="*/ 0 60000 65536"/>
                      <a:gd name="T9" fmla="*/ 0 60000 65536"/>
                      <a:gd name="T10" fmla="*/ 0 60000 65536"/>
                      <a:gd name="T11" fmla="*/ 0 60000 65536"/>
                      <a:gd name="T12" fmla="*/ 4500 w 21600"/>
                      <a:gd name="T13" fmla="*/ 4500 h 21600"/>
                      <a:gd name="T14" fmla="*/ 17100 w 21600"/>
                      <a:gd name="T15" fmla="*/ 17100 h 21600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T12" t="T13" r="T14" b="T15"/>
                    <a:pathLst>
                      <a:path w="21600" h="21600">
                        <a:moveTo>
                          <a:pt x="0" y="0"/>
                        </a:moveTo>
                        <a:lnTo>
                          <a:pt x="5400" y="21600"/>
                        </a:lnTo>
                        <a:lnTo>
                          <a:pt x="16200" y="21600"/>
                        </a:lnTo>
                        <a:lnTo>
                          <a:pt x="21600" y="0"/>
                        </a:lnTo>
                        <a:close/>
                      </a:path>
                    </a:pathLst>
                  </a:custGeom>
                  <a:solidFill>
                    <a:schemeClr val="accent1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61504" name="AutoShape 18"/>
                  <p:cNvSpPr>
                    <a:spLocks noChangeArrowheads="1"/>
                  </p:cNvSpPr>
                  <p:nvPr/>
                </p:nvSpPr>
                <p:spPr bwMode="auto">
                  <a:xfrm rot="2988000">
                    <a:off x="3936" y="1200"/>
                    <a:ext cx="144" cy="96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w 21600"/>
                      <a:gd name="T7" fmla="*/ 0 h 21600"/>
                      <a:gd name="T8" fmla="*/ 0 60000 65536"/>
                      <a:gd name="T9" fmla="*/ 0 60000 65536"/>
                      <a:gd name="T10" fmla="*/ 0 60000 65536"/>
                      <a:gd name="T11" fmla="*/ 0 60000 65536"/>
                      <a:gd name="T12" fmla="*/ 4500 w 21600"/>
                      <a:gd name="T13" fmla="*/ 4500 h 21600"/>
                      <a:gd name="T14" fmla="*/ 17100 w 21600"/>
                      <a:gd name="T15" fmla="*/ 17100 h 21600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T12" t="T13" r="T14" b="T15"/>
                    <a:pathLst>
                      <a:path w="21600" h="21600">
                        <a:moveTo>
                          <a:pt x="0" y="0"/>
                        </a:moveTo>
                        <a:lnTo>
                          <a:pt x="5400" y="21600"/>
                        </a:lnTo>
                        <a:lnTo>
                          <a:pt x="16200" y="21600"/>
                        </a:lnTo>
                        <a:lnTo>
                          <a:pt x="21600" y="0"/>
                        </a:lnTo>
                        <a:close/>
                      </a:path>
                    </a:pathLst>
                  </a:custGeom>
                  <a:solidFill>
                    <a:schemeClr val="accent1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61505" name="AutoShape 19"/>
                  <p:cNvSpPr>
                    <a:spLocks noChangeArrowheads="1"/>
                  </p:cNvSpPr>
                  <p:nvPr/>
                </p:nvSpPr>
                <p:spPr bwMode="auto">
                  <a:xfrm rot="4746489">
                    <a:off x="4008" y="1320"/>
                    <a:ext cx="144" cy="96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w 21600"/>
                      <a:gd name="T7" fmla="*/ 0 h 21600"/>
                      <a:gd name="T8" fmla="*/ 0 60000 65536"/>
                      <a:gd name="T9" fmla="*/ 0 60000 65536"/>
                      <a:gd name="T10" fmla="*/ 0 60000 65536"/>
                      <a:gd name="T11" fmla="*/ 0 60000 65536"/>
                      <a:gd name="T12" fmla="*/ 4500 w 21600"/>
                      <a:gd name="T13" fmla="*/ 4500 h 21600"/>
                      <a:gd name="T14" fmla="*/ 17100 w 21600"/>
                      <a:gd name="T15" fmla="*/ 17100 h 21600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T12" t="T13" r="T14" b="T15"/>
                    <a:pathLst>
                      <a:path w="21600" h="21600">
                        <a:moveTo>
                          <a:pt x="0" y="0"/>
                        </a:moveTo>
                        <a:lnTo>
                          <a:pt x="5400" y="21600"/>
                        </a:lnTo>
                        <a:lnTo>
                          <a:pt x="16200" y="21600"/>
                        </a:lnTo>
                        <a:lnTo>
                          <a:pt x="21600" y="0"/>
                        </a:lnTo>
                        <a:close/>
                      </a:path>
                    </a:pathLst>
                  </a:custGeom>
                  <a:solidFill>
                    <a:schemeClr val="accent1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61506" name="AutoShape 20"/>
                  <p:cNvSpPr>
                    <a:spLocks noChangeArrowheads="1"/>
                  </p:cNvSpPr>
                  <p:nvPr/>
                </p:nvSpPr>
                <p:spPr bwMode="auto">
                  <a:xfrm rot="5380638">
                    <a:off x="4008" y="1464"/>
                    <a:ext cx="144" cy="96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w 21600"/>
                      <a:gd name="T7" fmla="*/ 0 h 21600"/>
                      <a:gd name="T8" fmla="*/ 0 60000 65536"/>
                      <a:gd name="T9" fmla="*/ 0 60000 65536"/>
                      <a:gd name="T10" fmla="*/ 0 60000 65536"/>
                      <a:gd name="T11" fmla="*/ 0 60000 65536"/>
                      <a:gd name="T12" fmla="*/ 4500 w 21600"/>
                      <a:gd name="T13" fmla="*/ 4500 h 21600"/>
                      <a:gd name="T14" fmla="*/ 17100 w 21600"/>
                      <a:gd name="T15" fmla="*/ 17100 h 21600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T12" t="T13" r="T14" b="T15"/>
                    <a:pathLst>
                      <a:path w="21600" h="21600">
                        <a:moveTo>
                          <a:pt x="0" y="0"/>
                        </a:moveTo>
                        <a:lnTo>
                          <a:pt x="5400" y="21600"/>
                        </a:lnTo>
                        <a:lnTo>
                          <a:pt x="16200" y="21600"/>
                        </a:lnTo>
                        <a:lnTo>
                          <a:pt x="21600" y="0"/>
                        </a:lnTo>
                        <a:close/>
                      </a:path>
                    </a:pathLst>
                  </a:custGeom>
                  <a:solidFill>
                    <a:schemeClr val="accent1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61507" name="Line 21"/>
                  <p:cNvSpPr>
                    <a:spLocks noChangeShapeType="1"/>
                  </p:cNvSpPr>
                  <p:nvPr/>
                </p:nvSpPr>
                <p:spPr bwMode="auto">
                  <a:xfrm>
                    <a:off x="3792" y="1056"/>
                    <a:ext cx="0" cy="1296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61508" name="Line 22"/>
                  <p:cNvSpPr>
                    <a:spLocks noChangeShapeType="1"/>
                  </p:cNvSpPr>
                  <p:nvPr/>
                </p:nvSpPr>
                <p:spPr bwMode="auto">
                  <a:xfrm>
                    <a:off x="3840" y="1008"/>
                    <a:ext cx="0" cy="1344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61509" name="Line 23"/>
                  <p:cNvSpPr>
                    <a:spLocks noChangeShapeType="1"/>
                  </p:cNvSpPr>
                  <p:nvPr/>
                </p:nvSpPr>
                <p:spPr bwMode="auto">
                  <a:xfrm>
                    <a:off x="3888" y="1008"/>
                    <a:ext cx="0" cy="1392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61510" name="Line 24"/>
                  <p:cNvSpPr>
                    <a:spLocks noChangeShapeType="1"/>
                  </p:cNvSpPr>
                  <p:nvPr/>
                </p:nvSpPr>
                <p:spPr bwMode="auto">
                  <a:xfrm>
                    <a:off x="3936" y="960"/>
                    <a:ext cx="0" cy="144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61511" name="Line 25"/>
                  <p:cNvSpPr>
                    <a:spLocks noChangeShapeType="1"/>
                  </p:cNvSpPr>
                  <p:nvPr/>
                </p:nvSpPr>
                <p:spPr bwMode="auto">
                  <a:xfrm>
                    <a:off x="3984" y="1152"/>
                    <a:ext cx="0" cy="1248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61512" name="Line 26"/>
                  <p:cNvSpPr>
                    <a:spLocks noChangeShapeType="1"/>
                  </p:cNvSpPr>
                  <p:nvPr/>
                </p:nvSpPr>
                <p:spPr bwMode="auto">
                  <a:xfrm>
                    <a:off x="4032" y="1056"/>
                    <a:ext cx="0" cy="1248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61513" name="Line 27"/>
                  <p:cNvSpPr>
                    <a:spLocks noChangeShapeType="1"/>
                  </p:cNvSpPr>
                  <p:nvPr/>
                </p:nvSpPr>
                <p:spPr bwMode="auto">
                  <a:xfrm>
                    <a:off x="4080" y="1200"/>
                    <a:ext cx="0" cy="1056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</p:grpSp>
            <p:sp>
              <p:nvSpPr>
                <p:cNvPr id="61498" name="Line 28"/>
                <p:cNvSpPr>
                  <a:spLocks noChangeShapeType="1"/>
                </p:cNvSpPr>
                <p:nvPr/>
              </p:nvSpPr>
              <p:spPr bwMode="auto">
                <a:xfrm flipH="1">
                  <a:off x="4176" y="1200"/>
                  <a:ext cx="240" cy="48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9725" name="Text Box 29"/>
                <p:cNvSpPr txBox="1">
                  <a:spLocks noChangeArrowheads="1"/>
                </p:cNvSpPr>
                <p:nvPr/>
              </p:nvSpPr>
              <p:spPr bwMode="auto">
                <a:xfrm>
                  <a:off x="4502" y="981"/>
                  <a:ext cx="819" cy="756"/>
                </a:xfrm>
                <a:prstGeom prst="rect">
                  <a:avLst/>
                </a:prstGeom>
                <a:solidFill>
                  <a:srgbClr val="FFFFCC"/>
                </a:solidFill>
                <a:ln w="9525">
                  <a:noFill/>
                  <a:miter lim="800000"/>
                  <a:headEnd/>
                  <a:tailEnd/>
                </a:ln>
                <a:effectLst>
                  <a:outerShdw blurRad="63500" dist="107763" dir="2700000" algn="ctr" rotWithShape="0">
                    <a:schemeClr val="bg2">
                      <a:alpha val="74998"/>
                    </a:schemeClr>
                  </a:outerShdw>
                </a:effectLst>
              </p:spPr>
              <p:txBody>
                <a:bodyPr wrap="none">
                  <a:spAutoFit/>
                </a:bodyPr>
                <a:lstStyle>
                  <a:lvl1pPr>
                    <a:defRPr sz="2400">
                      <a:solidFill>
                        <a:schemeClr val="tx1"/>
                      </a:solidFill>
                      <a:latin typeface="Verdana" charset="0"/>
                      <a:ea typeface="ＭＳ Ｐゴシック" charset="0"/>
                      <a:cs typeface="ＭＳ Ｐゴシック" charset="0"/>
                    </a:defRPr>
                  </a:lvl1pPr>
                  <a:lvl2pPr marL="37931725" indent="-37474525">
                    <a:defRPr sz="2400">
                      <a:solidFill>
                        <a:schemeClr val="tx1"/>
                      </a:solidFill>
                      <a:latin typeface="Verdana" charset="0"/>
                      <a:ea typeface="ＭＳ Ｐゴシック" charset="0"/>
                    </a:defRPr>
                  </a:lvl2pPr>
                  <a:lvl3pPr>
                    <a:defRPr sz="2400">
                      <a:solidFill>
                        <a:schemeClr val="tx1"/>
                      </a:solidFill>
                      <a:latin typeface="Verdana" charset="0"/>
                      <a:ea typeface="ＭＳ Ｐゴシック" charset="0"/>
                    </a:defRPr>
                  </a:lvl3pPr>
                  <a:lvl4pPr>
                    <a:defRPr sz="2400">
                      <a:solidFill>
                        <a:schemeClr val="tx1"/>
                      </a:solidFill>
                      <a:latin typeface="Verdana" charset="0"/>
                      <a:ea typeface="ＭＳ Ｐゴシック" charset="0"/>
                    </a:defRPr>
                  </a:lvl4pPr>
                  <a:lvl5pPr>
                    <a:defRPr sz="2400">
                      <a:solidFill>
                        <a:schemeClr val="tx1"/>
                      </a:solidFill>
                      <a:latin typeface="Verdana" charset="0"/>
                      <a:ea typeface="ＭＳ Ｐゴシック" charset="0"/>
                    </a:defRPr>
                  </a:lvl5pPr>
                  <a:lvl6pPr marL="4572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Verdana" charset="0"/>
                      <a:ea typeface="ＭＳ Ｐゴシック" charset="0"/>
                    </a:defRPr>
                  </a:lvl6pPr>
                  <a:lvl7pPr marL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Verdana" charset="0"/>
                      <a:ea typeface="ＭＳ Ｐゴシック" charset="0"/>
                    </a:defRPr>
                  </a:lvl7pPr>
                  <a:lvl8pPr marL="1371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Verdana" charset="0"/>
                      <a:ea typeface="ＭＳ Ｐゴシック" charset="0"/>
                    </a:defRPr>
                  </a:lvl8pPr>
                  <a:lvl9pPr marL="18288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Verdana" charset="0"/>
                      <a:ea typeface="ＭＳ Ｐゴシック" charset="0"/>
                    </a:defRPr>
                  </a:lvl9pPr>
                </a:lstStyle>
                <a:p>
                  <a:r>
                    <a:rPr lang="en-US" b="1">
                      <a:solidFill>
                        <a:schemeClr val="accent2"/>
                      </a:solidFill>
                      <a:latin typeface="Tahoma" charset="0"/>
                    </a:rPr>
                    <a:t>MWPC</a:t>
                  </a:r>
                  <a:endParaRPr lang="en-US" b="1">
                    <a:solidFill>
                      <a:schemeClr val="accent2"/>
                    </a:solidFill>
                    <a:latin typeface="Times New Roman" charset="0"/>
                  </a:endParaRPr>
                </a:p>
                <a:p>
                  <a:endParaRPr lang="en-US" b="1">
                    <a:solidFill>
                      <a:schemeClr val="accent2"/>
                    </a:solidFill>
                    <a:latin typeface="Times New Roman" charset="0"/>
                  </a:endParaRPr>
                </a:p>
                <a:p>
                  <a:r>
                    <a:rPr lang="el-GR" sz="2000" b="1">
                      <a:solidFill>
                        <a:schemeClr val="accent2"/>
                      </a:solidFill>
                      <a:latin typeface="Comic Sans MS" charset="0"/>
                    </a:rPr>
                    <a:t>μετρά</a:t>
                  </a:r>
                  <a:r>
                    <a:rPr lang="en-US" b="1">
                      <a:solidFill>
                        <a:schemeClr val="accent2"/>
                      </a:solidFill>
                      <a:latin typeface="Times New Roman" charset="0"/>
                    </a:rPr>
                    <a:t> r,</a:t>
                  </a:r>
                  <a:r>
                    <a:rPr lang="el-GR" b="1">
                      <a:solidFill>
                        <a:schemeClr val="accent2"/>
                      </a:solidFill>
                      <a:latin typeface="Times New Roman" charset="0"/>
                    </a:rPr>
                    <a:t> </a:t>
                  </a:r>
                  <a:r>
                    <a:rPr lang="en-US" b="1">
                      <a:solidFill>
                        <a:schemeClr val="accent2"/>
                      </a:solidFill>
                      <a:latin typeface="Symbol" charset="0"/>
                    </a:rPr>
                    <a:t>f</a:t>
                  </a:r>
                  <a:endParaRPr lang="en-US" b="1">
                    <a:solidFill>
                      <a:schemeClr val="accent2"/>
                    </a:solidFill>
                    <a:latin typeface="Times New Roman" charset="0"/>
                  </a:endParaRPr>
                </a:p>
              </p:txBody>
            </p:sp>
            <p:sp>
              <p:nvSpPr>
                <p:cNvPr id="61500" name="Line 30"/>
                <p:cNvSpPr>
                  <a:spLocks noChangeShapeType="1"/>
                </p:cNvSpPr>
                <p:nvPr/>
              </p:nvSpPr>
              <p:spPr bwMode="auto">
                <a:xfrm flipH="1" flipV="1">
                  <a:off x="3984" y="2160"/>
                  <a:ext cx="24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61487" name="Group 31"/>
              <p:cNvGrpSpPr>
                <a:grpSpLocks/>
              </p:cNvGrpSpPr>
              <p:nvPr/>
            </p:nvGrpSpPr>
            <p:grpSpPr bwMode="auto">
              <a:xfrm>
                <a:off x="2736" y="1125"/>
                <a:ext cx="816" cy="219"/>
                <a:chOff x="2736" y="1125"/>
                <a:chExt cx="816" cy="219"/>
              </a:xfrm>
            </p:grpSpPr>
            <p:sp>
              <p:nvSpPr>
                <p:cNvPr id="61492" name="Line 32"/>
                <p:cNvSpPr>
                  <a:spLocks noChangeShapeType="1"/>
                </p:cNvSpPr>
                <p:nvPr/>
              </p:nvSpPr>
              <p:spPr bwMode="auto">
                <a:xfrm flipV="1">
                  <a:off x="2736" y="1152"/>
                  <a:ext cx="816" cy="192"/>
                </a:xfrm>
                <a:prstGeom prst="line">
                  <a:avLst/>
                </a:prstGeom>
                <a:noFill/>
                <a:ln w="9525">
                  <a:solidFill>
                    <a:srgbClr val="FF0066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grpSp>
              <p:nvGrpSpPr>
                <p:cNvPr id="61493" name="Group 33"/>
                <p:cNvGrpSpPr>
                  <a:grpSpLocks/>
                </p:cNvGrpSpPr>
                <p:nvPr/>
              </p:nvGrpSpPr>
              <p:grpSpPr bwMode="auto">
                <a:xfrm>
                  <a:off x="3014" y="1125"/>
                  <a:ext cx="180" cy="173"/>
                  <a:chOff x="3014" y="1125"/>
                  <a:chExt cx="180" cy="173"/>
                </a:xfrm>
              </p:grpSpPr>
              <p:sp>
                <p:nvSpPr>
                  <p:cNvPr id="61494" name="Text Box 34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3014" y="1125"/>
                    <a:ext cx="180" cy="173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>
                      <a:defRPr sz="2400">
                        <a:solidFill>
                          <a:schemeClr val="tx1"/>
                        </a:solidFill>
                        <a:latin typeface="Verdana" charset="0"/>
                        <a:ea typeface="ＭＳ Ｐゴシック" charset="0"/>
                        <a:cs typeface="ＭＳ Ｐゴシック" charset="0"/>
                      </a:defRPr>
                    </a:lvl1pPr>
                    <a:lvl2pPr marL="37931725" indent="-37474525">
                      <a:defRPr sz="2400">
                        <a:solidFill>
                          <a:schemeClr val="tx1"/>
                        </a:solidFill>
                        <a:latin typeface="Verdana" charset="0"/>
                        <a:ea typeface="ＭＳ Ｐゴシック" charset="0"/>
                      </a:defRPr>
                    </a:lvl2pPr>
                    <a:lvl3pPr>
                      <a:defRPr sz="2400">
                        <a:solidFill>
                          <a:schemeClr val="tx1"/>
                        </a:solidFill>
                        <a:latin typeface="Verdana" charset="0"/>
                        <a:ea typeface="ＭＳ Ｐゴシック" charset="0"/>
                      </a:defRPr>
                    </a:lvl3pPr>
                    <a:lvl4pPr>
                      <a:defRPr sz="2400">
                        <a:solidFill>
                          <a:schemeClr val="tx1"/>
                        </a:solidFill>
                        <a:latin typeface="Verdana" charset="0"/>
                        <a:ea typeface="ＭＳ Ｐゴシック" charset="0"/>
                      </a:defRPr>
                    </a:lvl4pPr>
                    <a:lvl5pPr>
                      <a:defRPr sz="2400">
                        <a:solidFill>
                          <a:schemeClr val="tx1"/>
                        </a:solidFill>
                        <a:latin typeface="Verdana" charset="0"/>
                        <a:ea typeface="ＭＳ Ｐゴシック" charset="0"/>
                      </a:defRPr>
                    </a:lvl5pPr>
                    <a:lvl6pPr marL="4572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Verdana" charset="0"/>
                        <a:ea typeface="ＭＳ Ｐゴシック" charset="0"/>
                      </a:defRPr>
                    </a:lvl6pPr>
                    <a:lvl7pPr marL="9144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Verdana" charset="0"/>
                        <a:ea typeface="ＭＳ Ｐゴシック" charset="0"/>
                      </a:defRPr>
                    </a:lvl7pPr>
                    <a:lvl8pPr marL="1371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Verdana" charset="0"/>
                        <a:ea typeface="ＭＳ Ｐゴシック" charset="0"/>
                      </a:defRPr>
                    </a:lvl8pPr>
                    <a:lvl9pPr marL="18288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Verdana" charset="0"/>
                        <a:ea typeface="ＭＳ Ｐゴシック" charset="0"/>
                      </a:defRPr>
                    </a:lvl9pPr>
                  </a:lstStyle>
                  <a:p>
                    <a:r>
                      <a:rPr lang="en-US" sz="1200" b="1">
                        <a:solidFill>
                          <a:srgbClr val="FF0066"/>
                        </a:solidFill>
                        <a:latin typeface="Arial" charset="0"/>
                      </a:rPr>
                      <a:t>E</a:t>
                    </a:r>
                    <a:endParaRPr lang="en-US" b="1">
                      <a:latin typeface="Times New Roman" charset="0"/>
                    </a:endParaRPr>
                  </a:p>
                </p:txBody>
              </p:sp>
              <p:sp>
                <p:nvSpPr>
                  <p:cNvPr id="61495" name="Line 35"/>
                  <p:cNvSpPr>
                    <a:spLocks noChangeShapeType="1"/>
                  </p:cNvSpPr>
                  <p:nvPr/>
                </p:nvSpPr>
                <p:spPr bwMode="auto">
                  <a:xfrm>
                    <a:off x="3072" y="1152"/>
                    <a:ext cx="96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FF0066"/>
                    </a:solidFill>
                    <a:round/>
                    <a:headEnd/>
                    <a:tailEnd type="triangle" w="sm" len="sm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61488" name="Group 36"/>
              <p:cNvGrpSpPr>
                <a:grpSpLocks/>
              </p:cNvGrpSpPr>
              <p:nvPr/>
            </p:nvGrpSpPr>
            <p:grpSpPr bwMode="auto">
              <a:xfrm>
                <a:off x="2832" y="1296"/>
                <a:ext cx="624" cy="240"/>
                <a:chOff x="2832" y="1296"/>
                <a:chExt cx="624" cy="240"/>
              </a:xfrm>
            </p:grpSpPr>
            <p:sp>
              <p:nvSpPr>
                <p:cNvPr id="61489" name="Line 37"/>
                <p:cNvSpPr>
                  <a:spLocks noChangeShapeType="1"/>
                </p:cNvSpPr>
                <p:nvPr/>
              </p:nvSpPr>
              <p:spPr bwMode="auto">
                <a:xfrm flipV="1">
                  <a:off x="2832" y="1392"/>
                  <a:ext cx="624" cy="144"/>
                </a:xfrm>
                <a:prstGeom prst="line">
                  <a:avLst/>
                </a:prstGeom>
                <a:noFill/>
                <a:ln w="9525">
                  <a:solidFill>
                    <a:srgbClr val="3399FF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61490" name="Text Box 38"/>
                <p:cNvSpPr txBox="1">
                  <a:spLocks noChangeArrowheads="1"/>
                </p:cNvSpPr>
                <p:nvPr/>
              </p:nvSpPr>
              <p:spPr bwMode="auto">
                <a:xfrm>
                  <a:off x="3072" y="1296"/>
                  <a:ext cx="185" cy="17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 sz="2400">
                      <a:solidFill>
                        <a:schemeClr val="tx1"/>
                      </a:solidFill>
                      <a:latin typeface="Verdana" charset="0"/>
                      <a:ea typeface="ＭＳ Ｐゴシック" charset="0"/>
                      <a:cs typeface="ＭＳ Ｐゴシック" charset="0"/>
                    </a:defRPr>
                  </a:lvl1pPr>
                  <a:lvl2pPr marL="37931725" indent="-37474525">
                    <a:defRPr sz="2400">
                      <a:solidFill>
                        <a:schemeClr val="tx1"/>
                      </a:solidFill>
                      <a:latin typeface="Verdana" charset="0"/>
                      <a:ea typeface="ＭＳ Ｐゴシック" charset="0"/>
                    </a:defRPr>
                  </a:lvl2pPr>
                  <a:lvl3pPr>
                    <a:defRPr sz="2400">
                      <a:solidFill>
                        <a:schemeClr val="tx1"/>
                      </a:solidFill>
                      <a:latin typeface="Verdana" charset="0"/>
                      <a:ea typeface="ＭＳ Ｐゴシック" charset="0"/>
                    </a:defRPr>
                  </a:lvl3pPr>
                  <a:lvl4pPr>
                    <a:defRPr sz="2400">
                      <a:solidFill>
                        <a:schemeClr val="tx1"/>
                      </a:solidFill>
                      <a:latin typeface="Verdana" charset="0"/>
                      <a:ea typeface="ＭＳ Ｐゴシック" charset="0"/>
                    </a:defRPr>
                  </a:lvl4pPr>
                  <a:lvl5pPr>
                    <a:defRPr sz="2400">
                      <a:solidFill>
                        <a:schemeClr val="tx1"/>
                      </a:solidFill>
                      <a:latin typeface="Verdana" charset="0"/>
                      <a:ea typeface="ＭＳ Ｐゴシック" charset="0"/>
                    </a:defRPr>
                  </a:lvl5pPr>
                  <a:lvl6pPr marL="4572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Verdana" charset="0"/>
                      <a:ea typeface="ＭＳ Ｐゴシック" charset="0"/>
                    </a:defRPr>
                  </a:lvl6pPr>
                  <a:lvl7pPr marL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Verdana" charset="0"/>
                      <a:ea typeface="ＭＳ Ｐゴシック" charset="0"/>
                    </a:defRPr>
                  </a:lvl7pPr>
                  <a:lvl8pPr marL="1371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Verdana" charset="0"/>
                      <a:ea typeface="ＭＳ Ｐゴシック" charset="0"/>
                    </a:defRPr>
                  </a:lvl8pPr>
                  <a:lvl9pPr marL="18288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Verdana" charset="0"/>
                      <a:ea typeface="ＭＳ Ｐゴシック" charset="0"/>
                    </a:defRPr>
                  </a:lvl9pPr>
                </a:lstStyle>
                <a:p>
                  <a:r>
                    <a:rPr lang="en-US" sz="1200" b="1">
                      <a:solidFill>
                        <a:srgbClr val="3399FF"/>
                      </a:solidFill>
                      <a:latin typeface="Arial" charset="0"/>
                    </a:rPr>
                    <a:t>B</a:t>
                  </a:r>
                  <a:endParaRPr lang="en-US" b="1">
                    <a:latin typeface="Times New Roman" charset="0"/>
                  </a:endParaRPr>
                </a:p>
              </p:txBody>
            </p:sp>
            <p:sp>
              <p:nvSpPr>
                <p:cNvPr id="61491" name="Line 39"/>
                <p:cNvSpPr>
                  <a:spLocks noChangeShapeType="1"/>
                </p:cNvSpPr>
                <p:nvPr/>
              </p:nvSpPr>
              <p:spPr bwMode="auto">
                <a:xfrm>
                  <a:off x="3130" y="1323"/>
                  <a:ext cx="96" cy="0"/>
                </a:xfrm>
                <a:prstGeom prst="line">
                  <a:avLst/>
                </a:prstGeom>
                <a:noFill/>
                <a:ln w="9525">
                  <a:solidFill>
                    <a:srgbClr val="3399FF"/>
                  </a:solidFill>
                  <a:round/>
                  <a:headEnd/>
                  <a:tailEnd type="triangl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</p:grpSp>
      </p:grpSp>
      <p:grpSp>
        <p:nvGrpSpPr>
          <p:cNvPr id="11" name="Group 77"/>
          <p:cNvGrpSpPr>
            <a:grpSpLocks/>
          </p:cNvGrpSpPr>
          <p:nvPr/>
        </p:nvGrpSpPr>
        <p:grpSpPr bwMode="auto">
          <a:xfrm>
            <a:off x="1905000" y="2133600"/>
            <a:ext cx="3581400" cy="2438400"/>
            <a:chOff x="1200" y="1344"/>
            <a:chExt cx="2256" cy="1536"/>
          </a:xfrm>
        </p:grpSpPr>
        <p:grpSp>
          <p:nvGrpSpPr>
            <p:cNvPr id="61470" name="Group 76"/>
            <p:cNvGrpSpPr>
              <a:grpSpLocks/>
            </p:cNvGrpSpPr>
            <p:nvPr/>
          </p:nvGrpSpPr>
          <p:grpSpPr bwMode="auto">
            <a:xfrm>
              <a:off x="1200" y="1344"/>
              <a:ext cx="2256" cy="1536"/>
              <a:chOff x="1200" y="1344"/>
              <a:chExt cx="2256" cy="1536"/>
            </a:xfrm>
          </p:grpSpPr>
          <p:sp>
            <p:nvSpPr>
              <p:cNvPr id="61477" name="Freeform 50"/>
              <p:cNvSpPr>
                <a:spLocks/>
              </p:cNvSpPr>
              <p:nvPr/>
            </p:nvSpPr>
            <p:spPr bwMode="auto">
              <a:xfrm>
                <a:off x="1200" y="1344"/>
                <a:ext cx="2256" cy="1536"/>
              </a:xfrm>
              <a:custGeom>
                <a:avLst/>
                <a:gdLst>
                  <a:gd name="T0" fmla="*/ 0 w 2064"/>
                  <a:gd name="T1" fmla="*/ 0 h 1104"/>
                  <a:gd name="T2" fmla="*/ 929 w 2064"/>
                  <a:gd name="T3" fmla="*/ 668 h 1104"/>
                  <a:gd name="T4" fmla="*/ 1883 w 2064"/>
                  <a:gd name="T5" fmla="*/ 2091 h 1104"/>
                  <a:gd name="T6" fmla="*/ 2700 w 2064"/>
                  <a:gd name="T7" fmla="*/ 4527 h 1104"/>
                  <a:gd name="T8" fmla="*/ 3520 w 2064"/>
                  <a:gd name="T9" fmla="*/ 8006 h 110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064"/>
                  <a:gd name="T16" fmla="*/ 0 h 1104"/>
                  <a:gd name="T17" fmla="*/ 2064 w 2064"/>
                  <a:gd name="T18" fmla="*/ 1104 h 110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064" h="1104">
                    <a:moveTo>
                      <a:pt x="0" y="0"/>
                    </a:moveTo>
                    <a:cubicBezTo>
                      <a:pt x="91" y="15"/>
                      <a:pt x="361" y="44"/>
                      <a:pt x="545" y="92"/>
                    </a:cubicBezTo>
                    <a:cubicBezTo>
                      <a:pt x="729" y="140"/>
                      <a:pt x="931" y="199"/>
                      <a:pt x="1104" y="288"/>
                    </a:cubicBezTo>
                    <a:cubicBezTo>
                      <a:pt x="1277" y="377"/>
                      <a:pt x="1424" y="488"/>
                      <a:pt x="1584" y="624"/>
                    </a:cubicBezTo>
                    <a:cubicBezTo>
                      <a:pt x="1744" y="760"/>
                      <a:pt x="1904" y="932"/>
                      <a:pt x="2064" y="1104"/>
                    </a:cubicBezTo>
                  </a:path>
                </a:pathLst>
              </a:custGeom>
              <a:noFill/>
              <a:ln w="28575">
                <a:solidFill>
                  <a:schemeClr val="accent1"/>
                </a:solidFill>
                <a:round/>
                <a:headEnd type="triangle" w="med" len="med"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1478" name="Text Box 52"/>
              <p:cNvSpPr txBox="1">
                <a:spLocks noChangeArrowheads="1"/>
              </p:cNvSpPr>
              <p:nvPr/>
            </p:nvSpPr>
            <p:spPr bwMode="auto">
              <a:xfrm>
                <a:off x="2064" y="1392"/>
                <a:ext cx="180" cy="2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  <a:cs typeface="ＭＳ Ｐゴシック" charset="0"/>
                  </a:defRPr>
                </a:lvl1pPr>
                <a:lvl2pPr marL="37931725" indent="-37474525"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2pPr>
                <a:lvl3pPr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3pPr>
                <a:lvl4pPr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4pPr>
                <a:lvl5pPr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5pPr>
                <a:lvl6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6pPr>
                <a:lvl7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7pPr>
                <a:lvl8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8pPr>
                <a:lvl9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9pPr>
              </a:lstStyle>
              <a:p>
                <a:r>
                  <a:rPr lang="en-US" b="1">
                    <a:solidFill>
                      <a:schemeClr val="tx2"/>
                    </a:solidFill>
                    <a:latin typeface="Times New Roman" charset="0"/>
                  </a:rPr>
                  <a:t>-</a:t>
                </a:r>
              </a:p>
            </p:txBody>
          </p:sp>
          <p:sp>
            <p:nvSpPr>
              <p:cNvPr id="61479" name="Text Box 53"/>
              <p:cNvSpPr txBox="1">
                <a:spLocks noChangeArrowheads="1"/>
              </p:cNvSpPr>
              <p:nvPr/>
            </p:nvSpPr>
            <p:spPr bwMode="auto">
              <a:xfrm>
                <a:off x="2304" y="1488"/>
                <a:ext cx="180" cy="2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  <a:cs typeface="ＭＳ Ｐゴシック" charset="0"/>
                  </a:defRPr>
                </a:lvl1pPr>
                <a:lvl2pPr marL="37931725" indent="-37474525"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2pPr>
                <a:lvl3pPr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3pPr>
                <a:lvl4pPr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4pPr>
                <a:lvl5pPr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5pPr>
                <a:lvl6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6pPr>
                <a:lvl7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7pPr>
                <a:lvl8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8pPr>
                <a:lvl9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9pPr>
              </a:lstStyle>
              <a:p>
                <a:r>
                  <a:rPr lang="en-US" b="1">
                    <a:solidFill>
                      <a:schemeClr val="tx2"/>
                    </a:solidFill>
                    <a:latin typeface="Times New Roman" charset="0"/>
                  </a:rPr>
                  <a:t>-</a:t>
                </a:r>
              </a:p>
            </p:txBody>
          </p:sp>
          <p:sp>
            <p:nvSpPr>
              <p:cNvPr id="61480" name="Text Box 54"/>
              <p:cNvSpPr txBox="1">
                <a:spLocks noChangeArrowheads="1"/>
              </p:cNvSpPr>
              <p:nvPr/>
            </p:nvSpPr>
            <p:spPr bwMode="auto">
              <a:xfrm>
                <a:off x="2496" y="1632"/>
                <a:ext cx="180" cy="2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  <a:cs typeface="ＭＳ Ｐゴシック" charset="0"/>
                  </a:defRPr>
                </a:lvl1pPr>
                <a:lvl2pPr marL="37931725" indent="-37474525"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2pPr>
                <a:lvl3pPr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3pPr>
                <a:lvl4pPr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4pPr>
                <a:lvl5pPr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5pPr>
                <a:lvl6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6pPr>
                <a:lvl7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7pPr>
                <a:lvl8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8pPr>
                <a:lvl9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9pPr>
              </a:lstStyle>
              <a:p>
                <a:r>
                  <a:rPr lang="en-US" b="1">
                    <a:solidFill>
                      <a:schemeClr val="tx2"/>
                    </a:solidFill>
                    <a:latin typeface="Times New Roman" charset="0"/>
                  </a:rPr>
                  <a:t>-</a:t>
                </a:r>
              </a:p>
            </p:txBody>
          </p:sp>
          <p:sp>
            <p:nvSpPr>
              <p:cNvPr id="61481" name="Text Box 55"/>
              <p:cNvSpPr txBox="1">
                <a:spLocks noChangeArrowheads="1"/>
              </p:cNvSpPr>
              <p:nvPr/>
            </p:nvSpPr>
            <p:spPr bwMode="auto">
              <a:xfrm>
                <a:off x="2688" y="1776"/>
                <a:ext cx="180" cy="2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  <a:cs typeface="ＭＳ Ｐゴシック" charset="0"/>
                  </a:defRPr>
                </a:lvl1pPr>
                <a:lvl2pPr marL="37931725" indent="-37474525"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2pPr>
                <a:lvl3pPr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3pPr>
                <a:lvl4pPr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4pPr>
                <a:lvl5pPr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5pPr>
                <a:lvl6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6pPr>
                <a:lvl7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7pPr>
                <a:lvl8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8pPr>
                <a:lvl9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9pPr>
              </a:lstStyle>
              <a:p>
                <a:r>
                  <a:rPr lang="en-US" b="1">
                    <a:solidFill>
                      <a:schemeClr val="tx2"/>
                    </a:solidFill>
                    <a:latin typeface="Times New Roman" charset="0"/>
                  </a:rPr>
                  <a:t>-</a:t>
                </a:r>
              </a:p>
            </p:txBody>
          </p:sp>
          <p:sp>
            <p:nvSpPr>
              <p:cNvPr id="61482" name="Text Box 56"/>
              <p:cNvSpPr txBox="1">
                <a:spLocks noChangeArrowheads="1"/>
              </p:cNvSpPr>
              <p:nvPr/>
            </p:nvSpPr>
            <p:spPr bwMode="auto">
              <a:xfrm>
                <a:off x="2976" y="2112"/>
                <a:ext cx="180" cy="2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  <a:cs typeface="ＭＳ Ｐゴシック" charset="0"/>
                  </a:defRPr>
                </a:lvl1pPr>
                <a:lvl2pPr marL="37931725" indent="-37474525"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2pPr>
                <a:lvl3pPr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3pPr>
                <a:lvl4pPr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4pPr>
                <a:lvl5pPr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5pPr>
                <a:lvl6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6pPr>
                <a:lvl7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7pPr>
                <a:lvl8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8pPr>
                <a:lvl9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9pPr>
              </a:lstStyle>
              <a:p>
                <a:r>
                  <a:rPr lang="en-US" b="1">
                    <a:solidFill>
                      <a:schemeClr val="tx2"/>
                    </a:solidFill>
                    <a:latin typeface="Times New Roman" charset="0"/>
                  </a:rPr>
                  <a:t>-</a:t>
                </a:r>
              </a:p>
            </p:txBody>
          </p:sp>
          <p:sp>
            <p:nvSpPr>
              <p:cNvPr id="61483" name="Text Box 57"/>
              <p:cNvSpPr txBox="1">
                <a:spLocks noChangeArrowheads="1"/>
              </p:cNvSpPr>
              <p:nvPr/>
            </p:nvSpPr>
            <p:spPr bwMode="auto">
              <a:xfrm>
                <a:off x="2832" y="1968"/>
                <a:ext cx="180" cy="2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  <a:cs typeface="ＭＳ Ｐゴシック" charset="0"/>
                  </a:defRPr>
                </a:lvl1pPr>
                <a:lvl2pPr marL="37931725" indent="-37474525"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2pPr>
                <a:lvl3pPr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3pPr>
                <a:lvl4pPr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4pPr>
                <a:lvl5pPr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5pPr>
                <a:lvl6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6pPr>
                <a:lvl7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7pPr>
                <a:lvl8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8pPr>
                <a:lvl9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9pPr>
              </a:lstStyle>
              <a:p>
                <a:r>
                  <a:rPr lang="en-US" b="1">
                    <a:solidFill>
                      <a:schemeClr val="tx2"/>
                    </a:solidFill>
                    <a:latin typeface="Times New Roman" charset="0"/>
                  </a:rPr>
                  <a:t>-</a:t>
                </a:r>
              </a:p>
            </p:txBody>
          </p:sp>
        </p:grpSp>
        <p:sp>
          <p:nvSpPr>
            <p:cNvPr id="61471" name="Text Box 58"/>
            <p:cNvSpPr txBox="1">
              <a:spLocks noChangeArrowheads="1"/>
            </p:cNvSpPr>
            <p:nvPr/>
          </p:nvSpPr>
          <p:spPr bwMode="auto">
            <a:xfrm>
              <a:off x="2016" y="1536"/>
              <a:ext cx="189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9pPr>
            </a:lstStyle>
            <a:p>
              <a:r>
                <a:rPr lang="en-US" sz="1600" b="1">
                  <a:solidFill>
                    <a:srgbClr val="FF0066"/>
                  </a:solidFill>
                  <a:latin typeface="Times New Roman" charset="0"/>
                </a:rPr>
                <a:t>+</a:t>
              </a:r>
              <a:endParaRPr lang="en-US" b="1">
                <a:latin typeface="Times New Roman" charset="0"/>
              </a:endParaRPr>
            </a:p>
          </p:txBody>
        </p:sp>
        <p:sp>
          <p:nvSpPr>
            <p:cNvPr id="61472" name="Text Box 59"/>
            <p:cNvSpPr txBox="1">
              <a:spLocks noChangeArrowheads="1"/>
            </p:cNvSpPr>
            <p:nvPr/>
          </p:nvSpPr>
          <p:spPr bwMode="auto">
            <a:xfrm>
              <a:off x="2256" y="1680"/>
              <a:ext cx="189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9pPr>
            </a:lstStyle>
            <a:p>
              <a:r>
                <a:rPr lang="en-US" sz="1600" b="1">
                  <a:solidFill>
                    <a:srgbClr val="FF0066"/>
                  </a:solidFill>
                  <a:latin typeface="Times New Roman" charset="0"/>
                </a:rPr>
                <a:t>+</a:t>
              </a:r>
              <a:endParaRPr lang="en-US" b="1">
                <a:latin typeface="Times New Roman" charset="0"/>
              </a:endParaRPr>
            </a:p>
          </p:txBody>
        </p:sp>
        <p:sp>
          <p:nvSpPr>
            <p:cNvPr id="61473" name="Text Box 60"/>
            <p:cNvSpPr txBox="1">
              <a:spLocks noChangeArrowheads="1"/>
            </p:cNvSpPr>
            <p:nvPr/>
          </p:nvSpPr>
          <p:spPr bwMode="auto">
            <a:xfrm>
              <a:off x="2448" y="1776"/>
              <a:ext cx="189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9pPr>
            </a:lstStyle>
            <a:p>
              <a:r>
                <a:rPr lang="en-US" sz="1600" b="1">
                  <a:solidFill>
                    <a:srgbClr val="FF0066"/>
                  </a:solidFill>
                  <a:latin typeface="Times New Roman" charset="0"/>
                </a:rPr>
                <a:t>+</a:t>
              </a:r>
              <a:endParaRPr lang="en-US" b="1">
                <a:latin typeface="Times New Roman" charset="0"/>
              </a:endParaRPr>
            </a:p>
          </p:txBody>
        </p:sp>
        <p:sp>
          <p:nvSpPr>
            <p:cNvPr id="61474" name="Text Box 61"/>
            <p:cNvSpPr txBox="1">
              <a:spLocks noChangeArrowheads="1"/>
            </p:cNvSpPr>
            <p:nvPr/>
          </p:nvSpPr>
          <p:spPr bwMode="auto">
            <a:xfrm>
              <a:off x="2592" y="1968"/>
              <a:ext cx="189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9pPr>
            </a:lstStyle>
            <a:p>
              <a:r>
                <a:rPr lang="en-US" sz="1600" b="1">
                  <a:solidFill>
                    <a:srgbClr val="FF0066"/>
                  </a:solidFill>
                  <a:latin typeface="Times New Roman" charset="0"/>
                </a:rPr>
                <a:t>+</a:t>
              </a:r>
              <a:endParaRPr lang="en-US" b="1">
                <a:latin typeface="Times New Roman" charset="0"/>
              </a:endParaRPr>
            </a:p>
          </p:txBody>
        </p:sp>
        <p:sp>
          <p:nvSpPr>
            <p:cNvPr id="61475" name="Text Box 62"/>
            <p:cNvSpPr txBox="1">
              <a:spLocks noChangeArrowheads="1"/>
            </p:cNvSpPr>
            <p:nvPr/>
          </p:nvSpPr>
          <p:spPr bwMode="auto">
            <a:xfrm>
              <a:off x="2736" y="2160"/>
              <a:ext cx="189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9pPr>
            </a:lstStyle>
            <a:p>
              <a:r>
                <a:rPr lang="en-US" sz="1600" b="1">
                  <a:solidFill>
                    <a:srgbClr val="FF0066"/>
                  </a:solidFill>
                  <a:latin typeface="Times New Roman" charset="0"/>
                </a:rPr>
                <a:t>+</a:t>
              </a:r>
              <a:endParaRPr lang="en-US" b="1">
                <a:latin typeface="Times New Roman" charset="0"/>
              </a:endParaRPr>
            </a:p>
          </p:txBody>
        </p:sp>
        <p:sp>
          <p:nvSpPr>
            <p:cNvPr id="61476" name="Text Box 63"/>
            <p:cNvSpPr txBox="1">
              <a:spLocks noChangeArrowheads="1"/>
            </p:cNvSpPr>
            <p:nvPr/>
          </p:nvSpPr>
          <p:spPr bwMode="auto">
            <a:xfrm>
              <a:off x="2880" y="2256"/>
              <a:ext cx="189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9pPr>
            </a:lstStyle>
            <a:p>
              <a:r>
                <a:rPr lang="en-US" sz="1600" b="1">
                  <a:solidFill>
                    <a:srgbClr val="FF0066"/>
                  </a:solidFill>
                  <a:latin typeface="Times New Roman" charset="0"/>
                </a:rPr>
                <a:t>+</a:t>
              </a:r>
              <a:endParaRPr lang="en-US" b="1">
                <a:latin typeface="Times New Roman" charset="0"/>
              </a:endParaRPr>
            </a:p>
          </p:txBody>
        </p:sp>
      </p:grpSp>
      <p:sp>
        <p:nvSpPr>
          <p:cNvPr id="29747" name="Oval 51"/>
          <p:cNvSpPr>
            <a:spLocks noChangeArrowheads="1"/>
          </p:cNvSpPr>
          <p:nvPr/>
        </p:nvSpPr>
        <p:spPr bwMode="auto">
          <a:xfrm>
            <a:off x="5486400" y="4572000"/>
            <a:ext cx="152400" cy="152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grpSp>
        <p:nvGrpSpPr>
          <p:cNvPr id="13" name="Group 81"/>
          <p:cNvGrpSpPr>
            <a:grpSpLocks/>
          </p:cNvGrpSpPr>
          <p:nvPr/>
        </p:nvGrpSpPr>
        <p:grpSpPr bwMode="auto">
          <a:xfrm>
            <a:off x="4191000" y="3581400"/>
            <a:ext cx="457200" cy="2362200"/>
            <a:chOff x="2640" y="2256"/>
            <a:chExt cx="288" cy="1488"/>
          </a:xfrm>
        </p:grpSpPr>
        <p:sp>
          <p:nvSpPr>
            <p:cNvPr id="61466" name="Oval 65"/>
            <p:cNvSpPr>
              <a:spLocks noChangeArrowheads="1"/>
            </p:cNvSpPr>
            <p:nvPr/>
          </p:nvSpPr>
          <p:spPr bwMode="auto">
            <a:xfrm>
              <a:off x="2640" y="3552"/>
              <a:ext cx="192" cy="192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>
              <a:spAutoFit/>
            </a:bodyPr>
            <a:lstStyle/>
            <a:p>
              <a:endParaRPr lang="en-US"/>
            </a:p>
          </p:txBody>
        </p:sp>
        <p:grpSp>
          <p:nvGrpSpPr>
            <p:cNvPr id="61467" name="Group 78"/>
            <p:cNvGrpSpPr>
              <a:grpSpLocks/>
            </p:cNvGrpSpPr>
            <p:nvPr/>
          </p:nvGrpSpPr>
          <p:grpSpPr bwMode="auto">
            <a:xfrm>
              <a:off x="2736" y="2256"/>
              <a:ext cx="192" cy="1440"/>
              <a:chOff x="2736" y="2256"/>
              <a:chExt cx="192" cy="1440"/>
            </a:xfrm>
          </p:grpSpPr>
          <p:sp>
            <p:nvSpPr>
              <p:cNvPr id="61468" name="Line 64"/>
              <p:cNvSpPr>
                <a:spLocks noChangeShapeType="1"/>
              </p:cNvSpPr>
              <p:nvPr/>
            </p:nvSpPr>
            <p:spPr bwMode="auto">
              <a:xfrm>
                <a:off x="2928" y="2256"/>
                <a:ext cx="0" cy="1440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61469" name="Line 66"/>
              <p:cNvSpPr>
                <a:spLocks noChangeShapeType="1"/>
              </p:cNvSpPr>
              <p:nvPr/>
            </p:nvSpPr>
            <p:spPr bwMode="auto">
              <a:xfrm flipV="1">
                <a:off x="2736" y="3552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en-US"/>
              </a:p>
            </p:txBody>
          </p:sp>
        </p:grpSp>
      </p:grpSp>
      <p:grpSp>
        <p:nvGrpSpPr>
          <p:cNvPr id="15" name="Group 83"/>
          <p:cNvGrpSpPr>
            <a:grpSpLocks/>
          </p:cNvGrpSpPr>
          <p:nvPr/>
        </p:nvGrpSpPr>
        <p:grpSpPr bwMode="auto">
          <a:xfrm>
            <a:off x="6096000" y="2743200"/>
            <a:ext cx="533400" cy="3048000"/>
            <a:chOff x="3840" y="1728"/>
            <a:chExt cx="336" cy="1920"/>
          </a:xfrm>
        </p:grpSpPr>
        <p:sp>
          <p:nvSpPr>
            <p:cNvPr id="61461" name="AutoShape 68"/>
            <p:cNvSpPr>
              <a:spLocks noChangeArrowheads="1"/>
            </p:cNvSpPr>
            <p:nvPr/>
          </p:nvSpPr>
          <p:spPr bwMode="auto">
            <a:xfrm>
              <a:off x="3840" y="1728"/>
              <a:ext cx="96" cy="96"/>
            </a:xfrm>
            <a:prstGeom prst="lightningBol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1462" name="Line 69"/>
            <p:cNvSpPr>
              <a:spLocks noChangeShapeType="1"/>
            </p:cNvSpPr>
            <p:nvPr/>
          </p:nvSpPr>
          <p:spPr bwMode="auto">
            <a:xfrm>
              <a:off x="3888" y="2064"/>
              <a:ext cx="0" cy="1440"/>
            </a:xfrm>
            <a:prstGeom prst="line">
              <a:avLst/>
            </a:prstGeom>
            <a:noFill/>
            <a:ln w="9525">
              <a:solidFill>
                <a:schemeClr val="hlink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grpSp>
          <p:nvGrpSpPr>
            <p:cNvPr id="61463" name="Group 80"/>
            <p:cNvGrpSpPr>
              <a:grpSpLocks/>
            </p:cNvGrpSpPr>
            <p:nvPr/>
          </p:nvGrpSpPr>
          <p:grpSpPr bwMode="auto">
            <a:xfrm>
              <a:off x="3984" y="3456"/>
              <a:ext cx="192" cy="192"/>
              <a:chOff x="3984" y="3456"/>
              <a:chExt cx="192" cy="192"/>
            </a:xfrm>
          </p:grpSpPr>
          <p:sp>
            <p:nvSpPr>
              <p:cNvPr id="61464" name="Oval 70"/>
              <p:cNvSpPr>
                <a:spLocks noChangeArrowheads="1"/>
              </p:cNvSpPr>
              <p:nvPr/>
            </p:nvSpPr>
            <p:spPr bwMode="auto">
              <a:xfrm>
                <a:off x="3984" y="3456"/>
                <a:ext cx="192" cy="192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61465" name="Line 71"/>
              <p:cNvSpPr>
                <a:spLocks noChangeShapeType="1"/>
              </p:cNvSpPr>
              <p:nvPr/>
            </p:nvSpPr>
            <p:spPr bwMode="auto">
              <a:xfrm flipV="1">
                <a:off x="4080" y="3504"/>
                <a:ext cx="96" cy="4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</p:grpSp>
      </p:grpSp>
      <p:grpSp>
        <p:nvGrpSpPr>
          <p:cNvPr id="17" name="Group 82"/>
          <p:cNvGrpSpPr>
            <a:grpSpLocks/>
          </p:cNvGrpSpPr>
          <p:nvPr/>
        </p:nvGrpSpPr>
        <p:grpSpPr bwMode="auto">
          <a:xfrm>
            <a:off x="4648200" y="2590800"/>
            <a:ext cx="1598613" cy="3427413"/>
            <a:chOff x="2928" y="1632"/>
            <a:chExt cx="1007" cy="2159"/>
          </a:xfrm>
        </p:grpSpPr>
        <p:grpSp>
          <p:nvGrpSpPr>
            <p:cNvPr id="61452" name="Group 79"/>
            <p:cNvGrpSpPr>
              <a:grpSpLocks/>
            </p:cNvGrpSpPr>
            <p:nvPr/>
          </p:nvGrpSpPr>
          <p:grpSpPr bwMode="auto">
            <a:xfrm>
              <a:off x="2928" y="1632"/>
              <a:ext cx="996" cy="576"/>
              <a:chOff x="2928" y="1632"/>
              <a:chExt cx="996" cy="576"/>
            </a:xfrm>
          </p:grpSpPr>
          <p:sp>
            <p:nvSpPr>
              <p:cNvPr id="61454" name="Text Box 40"/>
              <p:cNvSpPr txBox="1">
                <a:spLocks noChangeArrowheads="1"/>
              </p:cNvSpPr>
              <p:nvPr/>
            </p:nvSpPr>
            <p:spPr bwMode="auto">
              <a:xfrm>
                <a:off x="2928" y="1920"/>
                <a:ext cx="180" cy="2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  <a:cs typeface="ＭＳ Ｐゴシック" charset="0"/>
                  </a:defRPr>
                </a:lvl1pPr>
                <a:lvl2pPr marL="37931725" indent="-37474525"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2pPr>
                <a:lvl3pPr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3pPr>
                <a:lvl4pPr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4pPr>
                <a:lvl5pPr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5pPr>
                <a:lvl6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6pPr>
                <a:lvl7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7pPr>
                <a:lvl8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8pPr>
                <a:lvl9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9pPr>
              </a:lstStyle>
              <a:p>
                <a:r>
                  <a:rPr lang="en-US" b="1">
                    <a:solidFill>
                      <a:schemeClr val="tx2"/>
                    </a:solidFill>
                    <a:latin typeface="Times New Roman" charset="0"/>
                  </a:rPr>
                  <a:t>-</a:t>
                </a:r>
              </a:p>
            </p:txBody>
          </p:sp>
          <p:sp>
            <p:nvSpPr>
              <p:cNvPr id="61455" name="Text Box 41"/>
              <p:cNvSpPr txBox="1">
                <a:spLocks noChangeArrowheads="1"/>
              </p:cNvSpPr>
              <p:nvPr/>
            </p:nvSpPr>
            <p:spPr bwMode="auto">
              <a:xfrm>
                <a:off x="3168" y="1824"/>
                <a:ext cx="180" cy="2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  <a:cs typeface="ＭＳ Ｐゴシック" charset="0"/>
                  </a:defRPr>
                </a:lvl1pPr>
                <a:lvl2pPr marL="37931725" indent="-37474525"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2pPr>
                <a:lvl3pPr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3pPr>
                <a:lvl4pPr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4pPr>
                <a:lvl5pPr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5pPr>
                <a:lvl6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6pPr>
                <a:lvl7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7pPr>
                <a:lvl8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8pPr>
                <a:lvl9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9pPr>
              </a:lstStyle>
              <a:p>
                <a:r>
                  <a:rPr lang="en-US" b="1">
                    <a:solidFill>
                      <a:schemeClr val="tx2"/>
                    </a:solidFill>
                    <a:latin typeface="Times New Roman" charset="0"/>
                  </a:rPr>
                  <a:t>-</a:t>
                </a:r>
              </a:p>
            </p:txBody>
          </p:sp>
          <p:sp>
            <p:nvSpPr>
              <p:cNvPr id="61456" name="Text Box 42"/>
              <p:cNvSpPr txBox="1">
                <a:spLocks noChangeArrowheads="1"/>
              </p:cNvSpPr>
              <p:nvPr/>
            </p:nvSpPr>
            <p:spPr bwMode="auto">
              <a:xfrm>
                <a:off x="3024" y="1872"/>
                <a:ext cx="180" cy="2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  <a:cs typeface="ＭＳ Ｐゴシック" charset="0"/>
                  </a:defRPr>
                </a:lvl1pPr>
                <a:lvl2pPr marL="37931725" indent="-37474525"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2pPr>
                <a:lvl3pPr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3pPr>
                <a:lvl4pPr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4pPr>
                <a:lvl5pPr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5pPr>
                <a:lvl6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6pPr>
                <a:lvl7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7pPr>
                <a:lvl8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8pPr>
                <a:lvl9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9pPr>
              </a:lstStyle>
              <a:p>
                <a:r>
                  <a:rPr lang="en-US" b="1">
                    <a:solidFill>
                      <a:schemeClr val="tx2"/>
                    </a:solidFill>
                    <a:latin typeface="Times New Roman" charset="0"/>
                  </a:rPr>
                  <a:t>-</a:t>
                </a:r>
              </a:p>
            </p:txBody>
          </p:sp>
          <p:sp>
            <p:nvSpPr>
              <p:cNvPr id="61457" name="Text Box 43"/>
              <p:cNvSpPr txBox="1">
                <a:spLocks noChangeArrowheads="1"/>
              </p:cNvSpPr>
              <p:nvPr/>
            </p:nvSpPr>
            <p:spPr bwMode="auto">
              <a:xfrm>
                <a:off x="3312" y="1776"/>
                <a:ext cx="180" cy="2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  <a:cs typeface="ＭＳ Ｐゴシック" charset="0"/>
                  </a:defRPr>
                </a:lvl1pPr>
                <a:lvl2pPr marL="37931725" indent="-37474525"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2pPr>
                <a:lvl3pPr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3pPr>
                <a:lvl4pPr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4pPr>
                <a:lvl5pPr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5pPr>
                <a:lvl6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6pPr>
                <a:lvl7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7pPr>
                <a:lvl8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8pPr>
                <a:lvl9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9pPr>
              </a:lstStyle>
              <a:p>
                <a:r>
                  <a:rPr lang="en-US" b="1">
                    <a:solidFill>
                      <a:schemeClr val="tx2"/>
                    </a:solidFill>
                    <a:latin typeface="Times New Roman" charset="0"/>
                  </a:rPr>
                  <a:t>-</a:t>
                </a:r>
              </a:p>
            </p:txBody>
          </p:sp>
          <p:sp>
            <p:nvSpPr>
              <p:cNvPr id="61458" name="Text Box 44"/>
              <p:cNvSpPr txBox="1">
                <a:spLocks noChangeArrowheads="1"/>
              </p:cNvSpPr>
              <p:nvPr/>
            </p:nvSpPr>
            <p:spPr bwMode="auto">
              <a:xfrm>
                <a:off x="3456" y="1728"/>
                <a:ext cx="180" cy="2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  <a:cs typeface="ＭＳ Ｐゴシック" charset="0"/>
                  </a:defRPr>
                </a:lvl1pPr>
                <a:lvl2pPr marL="37931725" indent="-37474525"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2pPr>
                <a:lvl3pPr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3pPr>
                <a:lvl4pPr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4pPr>
                <a:lvl5pPr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5pPr>
                <a:lvl6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6pPr>
                <a:lvl7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7pPr>
                <a:lvl8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8pPr>
                <a:lvl9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9pPr>
              </a:lstStyle>
              <a:p>
                <a:r>
                  <a:rPr lang="en-US" b="1">
                    <a:solidFill>
                      <a:schemeClr val="tx2"/>
                    </a:solidFill>
                    <a:latin typeface="Times New Roman" charset="0"/>
                  </a:rPr>
                  <a:t>-</a:t>
                </a:r>
              </a:p>
            </p:txBody>
          </p:sp>
          <p:sp>
            <p:nvSpPr>
              <p:cNvPr id="61459" name="Text Box 45"/>
              <p:cNvSpPr txBox="1">
                <a:spLocks noChangeArrowheads="1"/>
              </p:cNvSpPr>
              <p:nvPr/>
            </p:nvSpPr>
            <p:spPr bwMode="auto">
              <a:xfrm>
                <a:off x="3600" y="1680"/>
                <a:ext cx="180" cy="2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  <a:cs typeface="ＭＳ Ｐゴシック" charset="0"/>
                  </a:defRPr>
                </a:lvl1pPr>
                <a:lvl2pPr marL="37931725" indent="-37474525"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2pPr>
                <a:lvl3pPr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3pPr>
                <a:lvl4pPr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4pPr>
                <a:lvl5pPr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5pPr>
                <a:lvl6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6pPr>
                <a:lvl7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7pPr>
                <a:lvl8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8pPr>
                <a:lvl9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9pPr>
              </a:lstStyle>
              <a:p>
                <a:r>
                  <a:rPr lang="en-US" b="1">
                    <a:solidFill>
                      <a:schemeClr val="tx2"/>
                    </a:solidFill>
                    <a:latin typeface="Times New Roman" charset="0"/>
                  </a:rPr>
                  <a:t>-</a:t>
                </a:r>
              </a:p>
            </p:txBody>
          </p:sp>
          <p:sp>
            <p:nvSpPr>
              <p:cNvPr id="61460" name="Text Box 46"/>
              <p:cNvSpPr txBox="1">
                <a:spLocks noChangeArrowheads="1"/>
              </p:cNvSpPr>
              <p:nvPr/>
            </p:nvSpPr>
            <p:spPr bwMode="auto">
              <a:xfrm>
                <a:off x="3744" y="1632"/>
                <a:ext cx="180" cy="2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  <a:cs typeface="ＭＳ Ｐゴシック" charset="0"/>
                  </a:defRPr>
                </a:lvl1pPr>
                <a:lvl2pPr marL="37931725" indent="-37474525"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2pPr>
                <a:lvl3pPr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3pPr>
                <a:lvl4pPr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4pPr>
                <a:lvl5pPr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5pPr>
                <a:lvl6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6pPr>
                <a:lvl7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7pPr>
                <a:lvl8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8pPr>
                <a:lvl9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9pPr>
              </a:lstStyle>
              <a:p>
                <a:r>
                  <a:rPr lang="en-US" b="1">
                    <a:solidFill>
                      <a:schemeClr val="tx2"/>
                    </a:solidFill>
                    <a:latin typeface="Times New Roman" charset="0"/>
                  </a:rPr>
                  <a:t>-</a:t>
                </a:r>
              </a:p>
            </p:txBody>
          </p:sp>
        </p:grpSp>
        <p:sp>
          <p:nvSpPr>
            <p:cNvPr id="61453" name="AutoShape 72"/>
            <p:cNvSpPr>
              <a:spLocks/>
            </p:cNvSpPr>
            <p:nvPr/>
          </p:nvSpPr>
          <p:spPr bwMode="auto">
            <a:xfrm rot="4643434">
              <a:off x="3386" y="3242"/>
              <a:ext cx="138" cy="960"/>
            </a:xfrm>
            <a:prstGeom prst="rightBrace">
              <a:avLst>
                <a:gd name="adj1" fmla="val 57971"/>
                <a:gd name="adj2" fmla="val 49093"/>
              </a:avLst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</p:grpSp>
      <p:sp>
        <p:nvSpPr>
          <p:cNvPr id="29769" name="Text Box 73"/>
          <p:cNvSpPr txBox="1">
            <a:spLocks noChangeArrowheads="1"/>
          </p:cNvSpPr>
          <p:nvPr/>
        </p:nvSpPr>
        <p:spPr bwMode="auto">
          <a:xfrm>
            <a:off x="5029200" y="6096000"/>
            <a:ext cx="1446213" cy="457200"/>
          </a:xfrm>
          <a:prstGeom prst="rect">
            <a:avLst/>
          </a:prstGeom>
          <a:solidFill>
            <a:srgbClr val="FFFFCC"/>
          </a:solidFill>
          <a:ln w="9525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bg2">
                <a:alpha val="74998"/>
              </a:schemeClr>
            </a:outerShdw>
          </a:effec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r>
              <a:rPr lang="en-US">
                <a:solidFill>
                  <a:schemeClr val="accent2"/>
                </a:solidFill>
                <a:latin typeface="Tahoma" charset="0"/>
              </a:rPr>
              <a:t>z = v</a:t>
            </a:r>
            <a:r>
              <a:rPr lang="en-US" baseline="-25000">
                <a:solidFill>
                  <a:schemeClr val="accent2"/>
                </a:solidFill>
                <a:latin typeface="Tahoma" charset="0"/>
              </a:rPr>
              <a:t>drift</a:t>
            </a:r>
            <a:r>
              <a:rPr lang="en-US">
                <a:solidFill>
                  <a:schemeClr val="accent2"/>
                </a:solidFill>
                <a:latin typeface="Tahoma" charset="0"/>
              </a:rPr>
              <a:t> t</a:t>
            </a:r>
            <a:endParaRPr lang="en-US">
              <a:solidFill>
                <a:schemeClr val="accent2"/>
              </a:solidFill>
              <a:latin typeface="Times New Roman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97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747" grpId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r>
              <a:rPr lang="el-GR" sz="1200" smtClean="0"/>
              <a:t>Ανιχνευτές Σωματιδίων, Αύγουστος 2018</a:t>
            </a:r>
            <a:endParaRPr lang="en-US" sz="1200"/>
          </a:p>
        </p:txBody>
      </p:sp>
      <p:sp>
        <p:nvSpPr>
          <p:cNvPr id="65539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fld id="{809CC921-C4C8-CA49-8912-D85BA6192E3E}" type="slidenum">
              <a:rPr lang="en-US" sz="1200"/>
              <a:pPr/>
              <a:t>37</a:t>
            </a:fld>
            <a:endParaRPr lang="en-US" sz="1200"/>
          </a:p>
        </p:txBody>
      </p:sp>
      <p:sp>
        <p:nvSpPr>
          <p:cNvPr id="6554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latin typeface="Verdana" charset="0"/>
                <a:ea typeface="ＭＳ Ｐゴシック" charset="0"/>
                <a:cs typeface="ＭＳ Ｐゴシック" charset="0"/>
              </a:rPr>
              <a:t>ALEPH TPC</a:t>
            </a:r>
          </a:p>
        </p:txBody>
      </p:sp>
      <p:pic>
        <p:nvPicPr>
          <p:cNvPr id="65541" name="Picture 4" descr="aleph_evd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76900" y="3429000"/>
            <a:ext cx="3390900" cy="3230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5542" name="Picture 5" descr="aleph_evd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1447800"/>
            <a:ext cx="6019800" cy="307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Footer Placeholder 3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r>
              <a:rPr lang="el-GR" sz="1200" smtClean="0"/>
              <a:t>Ανιχνευτές Σωματιδίων, Αύγουστος 2018</a:t>
            </a:r>
            <a:endParaRPr lang="en-US" sz="1200"/>
          </a:p>
        </p:txBody>
      </p:sp>
      <p:sp>
        <p:nvSpPr>
          <p:cNvPr id="67587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fld id="{84A4A863-DF5F-0446-A5B8-2CE604FE5943}" type="slidenum">
              <a:rPr lang="en-US" sz="1200"/>
              <a:pPr/>
              <a:t>38</a:t>
            </a:fld>
            <a:endParaRPr lang="en-US" sz="1200"/>
          </a:p>
        </p:txBody>
      </p:sp>
      <p:sp>
        <p:nvSpPr>
          <p:cNvPr id="67588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466725"/>
            <a:ext cx="7772400" cy="371475"/>
          </a:xfrm>
        </p:spPr>
        <p:txBody>
          <a:bodyPr/>
          <a:lstStyle/>
          <a:p>
            <a:pPr eaLnBrk="1" hangingPunct="1"/>
            <a:r>
              <a:rPr lang="en-US" sz="2500" b="1">
                <a:latin typeface="Verdana" charset="0"/>
                <a:ea typeface="ＭＳ Ｐゴシック" charset="0"/>
                <a:cs typeface="ＭＳ Ｐゴシック" charset="0"/>
              </a:rPr>
              <a:t/>
            </a:r>
            <a:br>
              <a:rPr lang="en-US" sz="2500" b="1">
                <a:latin typeface="Verdana" charset="0"/>
                <a:ea typeface="ＭＳ Ｐゴシック" charset="0"/>
                <a:cs typeface="ＭＳ Ｐゴシック" charset="0"/>
              </a:rPr>
            </a:br>
            <a:r>
              <a:rPr lang="el-GR" sz="2500" b="1">
                <a:latin typeface="Verdana" charset="0"/>
                <a:ea typeface="ＭＳ Ｐゴシック" charset="0"/>
                <a:cs typeface="ＭＳ Ｐゴシック" charset="0"/>
              </a:rPr>
              <a:t>Ανιχνευτές Μικρολωρίδων Πυριτίου</a:t>
            </a:r>
            <a:endParaRPr lang="en-US" sz="2500" b="1">
              <a:latin typeface="Verdana" charset="0"/>
              <a:ea typeface="ＭＳ Ｐゴシック" charset="0"/>
              <a:cs typeface="ＭＳ Ｐゴシック" charset="0"/>
            </a:endParaRPr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3886200" y="3581400"/>
            <a:ext cx="5257800" cy="3095625"/>
            <a:chOff x="1973" y="2208"/>
            <a:chExt cx="4538" cy="1998"/>
          </a:xfrm>
        </p:grpSpPr>
        <p:pic>
          <p:nvPicPr>
            <p:cNvPr id="67623" name="Picture 4" descr="strips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20" y="2592"/>
              <a:ext cx="2025" cy="16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2773" name="Text Box 5"/>
            <p:cNvSpPr txBox="1">
              <a:spLocks noChangeArrowheads="1"/>
            </p:cNvSpPr>
            <p:nvPr/>
          </p:nvSpPr>
          <p:spPr bwMode="auto">
            <a:xfrm>
              <a:off x="1973" y="2208"/>
              <a:ext cx="4538" cy="591"/>
            </a:xfrm>
            <a:prstGeom prst="rect">
              <a:avLst/>
            </a:prstGeom>
            <a:solidFill>
              <a:srgbClr val="CCFFFF"/>
            </a:solidFill>
            <a:ln w="9525">
              <a:noFill/>
              <a:miter lim="800000"/>
              <a:headEnd/>
              <a:tailEnd/>
            </a:ln>
            <a:effectLst>
              <a:outerShdw blurRad="63500" dist="107763" dir="2700000" algn="ctr" rotWithShape="0">
                <a:schemeClr val="bg2">
                  <a:alpha val="74998"/>
                </a:schemeClr>
              </a:outerShdw>
            </a:effec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9pPr>
            </a:lstStyle>
            <a:p>
              <a:pPr algn="ctr"/>
              <a:r>
                <a:rPr lang="el-GR" sz="1800" b="1">
                  <a:solidFill>
                    <a:schemeClr val="accent2"/>
                  </a:solidFill>
                  <a:latin typeface="Times New Roman" charset="0"/>
                </a:rPr>
                <a:t>Η ακρίβεια μέτρησης περιορίζεται από την απόσταση των μικροταινιών</a:t>
              </a:r>
              <a:endParaRPr lang="en-US" sz="1800" b="1">
                <a:solidFill>
                  <a:schemeClr val="accent2"/>
                </a:solidFill>
                <a:latin typeface="Times New Roman" charset="0"/>
              </a:endParaRPr>
            </a:p>
            <a:p>
              <a:pPr algn="ctr"/>
              <a:r>
                <a:rPr lang="en-US" sz="1800" b="1">
                  <a:solidFill>
                    <a:schemeClr val="accent2"/>
                  </a:solidFill>
                  <a:latin typeface="Times New Roman" charset="0"/>
                </a:rPr>
                <a:t> 10 - 100 </a:t>
              </a:r>
              <a:r>
                <a:rPr lang="en-US" sz="1800" b="1">
                  <a:solidFill>
                    <a:schemeClr val="accent2"/>
                  </a:solidFill>
                  <a:latin typeface="Symbol" charset="0"/>
                </a:rPr>
                <a:t>m</a:t>
              </a:r>
              <a:r>
                <a:rPr lang="en-US" sz="1800" b="1">
                  <a:solidFill>
                    <a:schemeClr val="accent2"/>
                  </a:solidFill>
                  <a:latin typeface="Times New Roman" charset="0"/>
                </a:rPr>
                <a:t>m</a:t>
              </a:r>
              <a:endParaRPr lang="en-US" b="1">
                <a:solidFill>
                  <a:schemeClr val="accent2"/>
                </a:solidFill>
                <a:latin typeface="Times New Roman" charset="0"/>
              </a:endParaRPr>
            </a:p>
          </p:txBody>
        </p:sp>
      </p:grpSp>
      <p:grpSp>
        <p:nvGrpSpPr>
          <p:cNvPr id="3" name="Group 6"/>
          <p:cNvGrpSpPr>
            <a:grpSpLocks/>
          </p:cNvGrpSpPr>
          <p:nvPr/>
        </p:nvGrpSpPr>
        <p:grpSpPr bwMode="auto">
          <a:xfrm>
            <a:off x="152400" y="4419600"/>
            <a:ext cx="4535488" cy="2459038"/>
            <a:chOff x="-159" y="2688"/>
            <a:chExt cx="3138" cy="1646"/>
          </a:xfrm>
        </p:grpSpPr>
        <p:pic>
          <p:nvPicPr>
            <p:cNvPr id="67618" name="Picture 7" descr="pn2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24" y="2688"/>
              <a:ext cx="1680" cy="14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7619" name="Oval 8"/>
            <p:cNvSpPr>
              <a:spLocks noChangeArrowheads="1"/>
            </p:cNvSpPr>
            <p:nvPr/>
          </p:nvSpPr>
          <p:spPr bwMode="auto">
            <a:xfrm>
              <a:off x="2592" y="3264"/>
              <a:ext cx="96" cy="96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67620" name="Line 9"/>
            <p:cNvSpPr>
              <a:spLocks noChangeShapeType="1"/>
            </p:cNvSpPr>
            <p:nvPr/>
          </p:nvSpPr>
          <p:spPr bwMode="auto">
            <a:xfrm flipH="1">
              <a:off x="2160" y="3312"/>
              <a:ext cx="384" cy="144"/>
            </a:xfrm>
            <a:prstGeom prst="line">
              <a:avLst/>
            </a:prstGeom>
            <a:noFill/>
            <a:ln w="38100">
              <a:solidFill>
                <a:schemeClr val="accent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>
              <a:spAutoFit/>
            </a:bodyPr>
            <a:lstStyle/>
            <a:p>
              <a:endParaRPr lang="en-US"/>
            </a:p>
          </p:txBody>
        </p:sp>
        <p:sp>
          <p:nvSpPr>
            <p:cNvPr id="32778" name="Text Box 10"/>
            <p:cNvSpPr txBox="1">
              <a:spLocks noChangeArrowheads="1"/>
            </p:cNvSpPr>
            <p:nvPr/>
          </p:nvSpPr>
          <p:spPr bwMode="auto">
            <a:xfrm>
              <a:off x="-159" y="3248"/>
              <a:ext cx="2010" cy="428"/>
            </a:xfrm>
            <a:prstGeom prst="rect">
              <a:avLst/>
            </a:prstGeom>
            <a:solidFill>
              <a:srgbClr val="FF0066"/>
            </a:solidFill>
            <a:ln w="9525">
              <a:noFill/>
              <a:miter lim="800000"/>
              <a:headEnd/>
              <a:tailEnd/>
            </a:ln>
            <a:effectLst>
              <a:outerShdw blurRad="63500" dist="107763" dir="2700000" algn="ctr" rotWithShape="0">
                <a:schemeClr val="bg2">
                  <a:alpha val="74998"/>
                </a:schemeClr>
              </a:outerShdw>
            </a:effec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9pPr>
            </a:lstStyle>
            <a:p>
              <a:pPr algn="ctr"/>
              <a:r>
                <a:rPr lang="el-GR" sz="1200" b="1">
                  <a:solidFill>
                    <a:schemeClr val="bg1"/>
                  </a:solidFill>
                  <a:latin typeface="Arial" charset="0"/>
                </a:rPr>
                <a:t>Σχηματισμός ζευγών ηλεκτρονίων-οπών</a:t>
              </a:r>
              <a:r>
                <a:rPr lang="en-US" sz="1200" b="1">
                  <a:solidFill>
                    <a:schemeClr val="bg1"/>
                  </a:solidFill>
                  <a:latin typeface="Arial" charset="0"/>
                </a:rPr>
                <a:t> </a:t>
              </a:r>
            </a:p>
            <a:p>
              <a:pPr algn="ctr"/>
              <a:r>
                <a:rPr lang="el-GR" sz="1200" b="1">
                  <a:solidFill>
                    <a:schemeClr val="bg1"/>
                  </a:solidFill>
                  <a:latin typeface="Arial" charset="0"/>
                </a:rPr>
                <a:t>από ιοντίζουσα ακτινοβολία</a:t>
              </a:r>
              <a:endParaRPr lang="en-US" b="1">
                <a:latin typeface="Times New Roman" charset="0"/>
              </a:endParaRPr>
            </a:p>
          </p:txBody>
        </p:sp>
        <p:sp>
          <p:nvSpPr>
            <p:cNvPr id="67622" name="Text Box 11"/>
            <p:cNvSpPr txBox="1">
              <a:spLocks noChangeArrowheads="1"/>
            </p:cNvSpPr>
            <p:nvPr/>
          </p:nvSpPr>
          <p:spPr bwMode="auto">
            <a:xfrm>
              <a:off x="720" y="4130"/>
              <a:ext cx="2259" cy="2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9pPr>
            </a:lstStyle>
            <a:p>
              <a:r>
                <a:rPr lang="el-GR" sz="1400" b="1">
                  <a:latin typeface="Comic Sans MS" charset="0"/>
                </a:rPr>
                <a:t>Ίδια αρχή με τους ανιχνευτές αερίου</a:t>
              </a:r>
              <a:endParaRPr lang="en-US" b="1">
                <a:latin typeface="Times New Roman" charset="0"/>
              </a:endParaRPr>
            </a:p>
          </p:txBody>
        </p:sp>
      </p:grpSp>
      <p:grpSp>
        <p:nvGrpSpPr>
          <p:cNvPr id="4" name="Group 12"/>
          <p:cNvGrpSpPr>
            <a:grpSpLocks/>
          </p:cNvGrpSpPr>
          <p:nvPr/>
        </p:nvGrpSpPr>
        <p:grpSpPr bwMode="auto">
          <a:xfrm>
            <a:off x="990600" y="1219200"/>
            <a:ext cx="8001000" cy="2925763"/>
            <a:chOff x="624" y="768"/>
            <a:chExt cx="5040" cy="1843"/>
          </a:xfrm>
        </p:grpSpPr>
        <p:grpSp>
          <p:nvGrpSpPr>
            <p:cNvPr id="67592" name="Group 13"/>
            <p:cNvGrpSpPr>
              <a:grpSpLocks/>
            </p:cNvGrpSpPr>
            <p:nvPr/>
          </p:nvGrpSpPr>
          <p:grpSpPr bwMode="auto">
            <a:xfrm>
              <a:off x="624" y="768"/>
              <a:ext cx="5040" cy="1843"/>
              <a:chOff x="624" y="768"/>
              <a:chExt cx="5040" cy="1843"/>
            </a:xfrm>
          </p:grpSpPr>
          <p:pic>
            <p:nvPicPr>
              <p:cNvPr id="67595" name="Picture 14" descr="pn1"/>
              <p:cNvPicPr>
                <a:picLocks noChangeAspect="1"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24" y="912"/>
                <a:ext cx="1680" cy="139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grpSp>
            <p:nvGrpSpPr>
              <p:cNvPr id="67596" name="Group 15"/>
              <p:cNvGrpSpPr>
                <a:grpSpLocks/>
              </p:cNvGrpSpPr>
              <p:nvPr/>
            </p:nvGrpSpPr>
            <p:grpSpPr bwMode="auto">
              <a:xfrm>
                <a:off x="2736" y="768"/>
                <a:ext cx="2928" cy="1297"/>
                <a:chOff x="2736" y="719"/>
                <a:chExt cx="2928" cy="1297"/>
              </a:xfrm>
            </p:grpSpPr>
            <p:sp>
              <p:nvSpPr>
                <p:cNvPr id="67599" name="Rectangle 16"/>
                <p:cNvSpPr>
                  <a:spLocks noChangeArrowheads="1"/>
                </p:cNvSpPr>
                <p:nvPr/>
              </p:nvSpPr>
              <p:spPr bwMode="auto">
                <a:xfrm>
                  <a:off x="2832" y="1488"/>
                  <a:ext cx="2016" cy="52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67600" name="Rectangle 17"/>
                <p:cNvSpPr>
                  <a:spLocks noChangeArrowheads="1"/>
                </p:cNvSpPr>
                <p:nvPr/>
              </p:nvSpPr>
              <p:spPr bwMode="auto">
                <a:xfrm>
                  <a:off x="2736" y="1440"/>
                  <a:ext cx="1968" cy="336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67601" name="Line 18"/>
                <p:cNvSpPr>
                  <a:spLocks noChangeShapeType="1"/>
                </p:cNvSpPr>
                <p:nvPr/>
              </p:nvSpPr>
              <p:spPr bwMode="auto">
                <a:xfrm flipV="1">
                  <a:off x="2736" y="720"/>
                  <a:ext cx="1488" cy="72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anchor="ctr"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67602" name="Line 19"/>
                <p:cNvSpPr>
                  <a:spLocks noChangeShapeType="1"/>
                </p:cNvSpPr>
                <p:nvPr/>
              </p:nvSpPr>
              <p:spPr bwMode="auto">
                <a:xfrm flipV="1">
                  <a:off x="4704" y="912"/>
                  <a:ext cx="912" cy="52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anchor="ctr"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67603" name="Line 20"/>
                <p:cNvSpPr>
                  <a:spLocks noChangeShapeType="1"/>
                </p:cNvSpPr>
                <p:nvPr/>
              </p:nvSpPr>
              <p:spPr bwMode="auto">
                <a:xfrm flipV="1">
                  <a:off x="4704" y="1056"/>
                  <a:ext cx="960" cy="72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anchor="ctr"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67604" name="AutoShape 21"/>
                <p:cNvSpPr>
                  <a:spLocks noChangeArrowheads="1"/>
                </p:cNvSpPr>
                <p:nvPr/>
              </p:nvSpPr>
              <p:spPr bwMode="auto">
                <a:xfrm>
                  <a:off x="2880" y="1440"/>
                  <a:ext cx="288" cy="96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w 21600"/>
                    <a:gd name="T7" fmla="*/ 0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4500 w 21600"/>
                    <a:gd name="T13" fmla="*/ 4500 h 21600"/>
                    <a:gd name="T14" fmla="*/ 17100 w 21600"/>
                    <a:gd name="T15" fmla="*/ 17100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0" y="0"/>
                      </a:moveTo>
                      <a:lnTo>
                        <a:pt x="5400" y="21600"/>
                      </a:lnTo>
                      <a:lnTo>
                        <a:pt x="16200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67605" name="AutoShape 22"/>
                <p:cNvSpPr>
                  <a:spLocks noChangeArrowheads="1"/>
                </p:cNvSpPr>
                <p:nvPr/>
              </p:nvSpPr>
              <p:spPr bwMode="auto">
                <a:xfrm>
                  <a:off x="3744" y="1440"/>
                  <a:ext cx="288" cy="96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w 21600"/>
                    <a:gd name="T7" fmla="*/ 0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4500 w 21600"/>
                    <a:gd name="T13" fmla="*/ 4500 h 21600"/>
                    <a:gd name="T14" fmla="*/ 17100 w 21600"/>
                    <a:gd name="T15" fmla="*/ 17100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0" y="0"/>
                      </a:moveTo>
                      <a:lnTo>
                        <a:pt x="5400" y="21600"/>
                      </a:lnTo>
                      <a:lnTo>
                        <a:pt x="16200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67606" name="AutoShape 23"/>
                <p:cNvSpPr>
                  <a:spLocks noChangeArrowheads="1"/>
                </p:cNvSpPr>
                <p:nvPr/>
              </p:nvSpPr>
              <p:spPr bwMode="auto">
                <a:xfrm>
                  <a:off x="4224" y="1440"/>
                  <a:ext cx="288" cy="96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w 21600"/>
                    <a:gd name="T7" fmla="*/ 0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4500 w 21600"/>
                    <a:gd name="T13" fmla="*/ 4500 h 21600"/>
                    <a:gd name="T14" fmla="*/ 17100 w 21600"/>
                    <a:gd name="T15" fmla="*/ 17100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0" y="0"/>
                      </a:moveTo>
                      <a:lnTo>
                        <a:pt x="5400" y="21600"/>
                      </a:lnTo>
                      <a:lnTo>
                        <a:pt x="16200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67607" name="AutoShape 24"/>
                <p:cNvSpPr>
                  <a:spLocks noChangeArrowheads="1"/>
                </p:cNvSpPr>
                <p:nvPr/>
              </p:nvSpPr>
              <p:spPr bwMode="auto">
                <a:xfrm>
                  <a:off x="3312" y="1440"/>
                  <a:ext cx="288" cy="96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w 21600"/>
                    <a:gd name="T7" fmla="*/ 0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4500 w 21600"/>
                    <a:gd name="T13" fmla="*/ 4500 h 21600"/>
                    <a:gd name="T14" fmla="*/ 17100 w 21600"/>
                    <a:gd name="T15" fmla="*/ 17100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0" y="0"/>
                      </a:moveTo>
                      <a:lnTo>
                        <a:pt x="5400" y="21600"/>
                      </a:lnTo>
                      <a:lnTo>
                        <a:pt x="16200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67608" name="AutoShape 25"/>
                <p:cNvSpPr>
                  <a:spLocks noChangeArrowheads="1"/>
                </p:cNvSpPr>
                <p:nvPr/>
              </p:nvSpPr>
              <p:spPr bwMode="auto">
                <a:xfrm rot="3755045">
                  <a:off x="3548" y="400"/>
                  <a:ext cx="120" cy="1488"/>
                </a:xfrm>
                <a:prstGeom prst="parallelogram">
                  <a:avLst>
                    <a:gd name="adj" fmla="val 14861"/>
                  </a:avLst>
                </a:prstGeom>
                <a:solidFill>
                  <a:schemeClr val="accent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67609" name="AutoShape 26"/>
                <p:cNvSpPr>
                  <a:spLocks noChangeArrowheads="1"/>
                </p:cNvSpPr>
                <p:nvPr/>
              </p:nvSpPr>
              <p:spPr bwMode="auto">
                <a:xfrm rot="3570557">
                  <a:off x="3965" y="403"/>
                  <a:ext cx="120" cy="1425"/>
                </a:xfrm>
                <a:prstGeom prst="parallelogram">
                  <a:avLst>
                    <a:gd name="adj" fmla="val 14861"/>
                  </a:avLst>
                </a:prstGeom>
                <a:solidFill>
                  <a:schemeClr val="accent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67610" name="AutoShape 27"/>
                <p:cNvSpPr>
                  <a:spLocks noChangeArrowheads="1"/>
                </p:cNvSpPr>
                <p:nvPr/>
              </p:nvSpPr>
              <p:spPr bwMode="auto">
                <a:xfrm rot="3539106">
                  <a:off x="4374" y="426"/>
                  <a:ext cx="120" cy="1379"/>
                </a:xfrm>
                <a:prstGeom prst="parallelogram">
                  <a:avLst>
                    <a:gd name="adj" fmla="val 14861"/>
                  </a:avLst>
                </a:prstGeom>
                <a:solidFill>
                  <a:schemeClr val="accent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67611" name="AutoShape 28"/>
                <p:cNvSpPr>
                  <a:spLocks noChangeArrowheads="1"/>
                </p:cNvSpPr>
                <p:nvPr/>
              </p:nvSpPr>
              <p:spPr bwMode="auto">
                <a:xfrm rot="3505405">
                  <a:off x="4764" y="564"/>
                  <a:ext cx="120" cy="1200"/>
                </a:xfrm>
                <a:prstGeom prst="parallelogram">
                  <a:avLst>
                    <a:gd name="adj" fmla="val 14861"/>
                  </a:avLst>
                </a:prstGeom>
                <a:solidFill>
                  <a:schemeClr val="accent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67612" name="Oval 29"/>
                <p:cNvSpPr>
                  <a:spLocks noChangeArrowheads="1"/>
                </p:cNvSpPr>
                <p:nvPr/>
              </p:nvSpPr>
              <p:spPr bwMode="auto">
                <a:xfrm>
                  <a:off x="3360" y="1440"/>
                  <a:ext cx="96" cy="48"/>
                </a:xfrm>
                <a:prstGeom prst="ellipse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anchor="ctr"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67613" name="Oval 30"/>
                <p:cNvSpPr>
                  <a:spLocks noChangeArrowheads="1"/>
                </p:cNvSpPr>
                <p:nvPr/>
              </p:nvSpPr>
              <p:spPr bwMode="auto">
                <a:xfrm>
                  <a:off x="3840" y="1392"/>
                  <a:ext cx="96" cy="96"/>
                </a:xfrm>
                <a:prstGeom prst="ellipse">
                  <a:avLst/>
                </a:prstGeom>
                <a:solidFill>
                  <a:schemeClr val="accent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67614" name="AutoShape 31"/>
                <p:cNvSpPr>
                  <a:spLocks noChangeArrowheads="1"/>
                </p:cNvSpPr>
                <p:nvPr/>
              </p:nvSpPr>
              <p:spPr bwMode="auto">
                <a:xfrm rot="-10694479">
                  <a:off x="4224" y="767"/>
                  <a:ext cx="144" cy="96"/>
                </a:xfrm>
                <a:prstGeom prst="triangle">
                  <a:avLst>
                    <a:gd name="adj" fmla="val 50000"/>
                  </a:avLst>
                </a:prstGeom>
                <a:solidFill>
                  <a:schemeClr val="accent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67615" name="AutoShape 32"/>
                <p:cNvSpPr>
                  <a:spLocks noChangeArrowheads="1"/>
                </p:cNvSpPr>
                <p:nvPr/>
              </p:nvSpPr>
              <p:spPr bwMode="auto">
                <a:xfrm rot="-10694479">
                  <a:off x="4607" y="719"/>
                  <a:ext cx="144" cy="96"/>
                </a:xfrm>
                <a:prstGeom prst="triangle">
                  <a:avLst>
                    <a:gd name="adj" fmla="val 54250"/>
                  </a:avLst>
                </a:prstGeom>
                <a:solidFill>
                  <a:schemeClr val="accent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67616" name="AutoShape 33"/>
                <p:cNvSpPr>
                  <a:spLocks noChangeArrowheads="1"/>
                </p:cNvSpPr>
                <p:nvPr/>
              </p:nvSpPr>
              <p:spPr bwMode="auto">
                <a:xfrm rot="-10694479">
                  <a:off x="4992" y="720"/>
                  <a:ext cx="144" cy="96"/>
                </a:xfrm>
                <a:prstGeom prst="triangle">
                  <a:avLst>
                    <a:gd name="adj" fmla="val 51097"/>
                  </a:avLst>
                </a:prstGeom>
                <a:solidFill>
                  <a:schemeClr val="accent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67617" name="AutoShape 34"/>
                <p:cNvSpPr>
                  <a:spLocks noChangeArrowheads="1"/>
                </p:cNvSpPr>
                <p:nvPr/>
              </p:nvSpPr>
              <p:spPr bwMode="auto">
                <a:xfrm rot="-10694479">
                  <a:off x="5280" y="816"/>
                  <a:ext cx="144" cy="96"/>
                </a:xfrm>
                <a:prstGeom prst="triangle">
                  <a:avLst>
                    <a:gd name="adj" fmla="val 50000"/>
                  </a:avLst>
                </a:prstGeom>
                <a:solidFill>
                  <a:schemeClr val="accent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>
                  <a:spAutoFit/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67597" name="Line 35"/>
              <p:cNvSpPr>
                <a:spLocks noChangeShapeType="1"/>
              </p:cNvSpPr>
              <p:nvPr/>
            </p:nvSpPr>
            <p:spPr bwMode="auto">
              <a:xfrm flipV="1">
                <a:off x="2160" y="1632"/>
                <a:ext cx="816" cy="96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67598" name="Text Box 36"/>
              <p:cNvSpPr txBox="1">
                <a:spLocks noChangeArrowheads="1"/>
              </p:cNvSpPr>
              <p:nvPr/>
            </p:nvSpPr>
            <p:spPr bwMode="auto">
              <a:xfrm>
                <a:off x="768" y="2399"/>
                <a:ext cx="1066" cy="2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  <a:cs typeface="ＭＳ Ｐゴシック" charset="0"/>
                  </a:defRPr>
                </a:lvl1pPr>
                <a:lvl2pPr marL="37931725" indent="-37474525"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2pPr>
                <a:lvl3pPr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3pPr>
                <a:lvl4pPr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4pPr>
                <a:lvl5pPr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5pPr>
                <a:lvl6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6pPr>
                <a:lvl7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7pPr>
                <a:lvl8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8pPr>
                <a:lvl9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9pPr>
              </a:lstStyle>
              <a:p>
                <a:r>
                  <a:rPr lang="el-GR" sz="1600" b="1">
                    <a:latin typeface="Arial" charset="0"/>
                  </a:rPr>
                  <a:t>Ανιχν. πυριτίου</a:t>
                </a:r>
                <a:endParaRPr lang="en-US" sz="1600" b="1">
                  <a:latin typeface="Arial" charset="0"/>
                </a:endParaRPr>
              </a:p>
            </p:txBody>
          </p:sp>
        </p:grpSp>
        <p:sp>
          <p:nvSpPr>
            <p:cNvPr id="67593" name="Text Box 37"/>
            <p:cNvSpPr txBox="1">
              <a:spLocks noChangeArrowheads="1"/>
            </p:cNvSpPr>
            <p:nvPr/>
          </p:nvSpPr>
          <p:spPr bwMode="auto">
            <a:xfrm>
              <a:off x="4800" y="1536"/>
              <a:ext cx="857" cy="21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9pPr>
            </a:lstStyle>
            <a:p>
              <a:r>
                <a:rPr lang="en-US" sz="1600" b="1">
                  <a:latin typeface="Arial" charset="0"/>
                </a:rPr>
                <a:t>0.2 - 0.3 mm</a:t>
              </a:r>
              <a:endParaRPr lang="en-US" b="1">
                <a:latin typeface="Times New Roman" charset="0"/>
              </a:endParaRPr>
            </a:p>
          </p:txBody>
        </p:sp>
        <p:sp>
          <p:nvSpPr>
            <p:cNvPr id="67594" name="AutoShape 38"/>
            <p:cNvSpPr>
              <a:spLocks/>
            </p:cNvSpPr>
            <p:nvPr/>
          </p:nvSpPr>
          <p:spPr bwMode="auto">
            <a:xfrm>
              <a:off x="4704" y="1488"/>
              <a:ext cx="96" cy="336"/>
            </a:xfrm>
            <a:prstGeom prst="rightBrace">
              <a:avLst>
                <a:gd name="adj1" fmla="val 29167"/>
                <a:gd name="adj2" fmla="val 50000"/>
              </a:avLst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l-GR" smtClean="0"/>
              <a:t>Ανιχνευτές Σωματιδίων, Αύγουστος 2018</a:t>
            </a:r>
            <a:endParaRPr lang="en-US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fld id="{C3564827-D97B-1B46-8A18-9A5FFE5EAC72}" type="slidenum">
              <a:rPr lang="en-US" sz="1400">
                <a:latin typeface="Arial" charset="0"/>
              </a:rPr>
              <a:pPr/>
              <a:t>39</a:t>
            </a:fld>
            <a:endParaRPr lang="en-US" sz="1400">
              <a:latin typeface="Arial" charset="0"/>
            </a:endParaRPr>
          </a:p>
        </p:txBody>
      </p:sp>
      <p:pic>
        <p:nvPicPr>
          <p:cNvPr id="69636" name="Picture 2" descr="animated_silicon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65175"/>
            <a:ext cx="9144000" cy="554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9637" name="Rectangle 3"/>
          <p:cNvSpPr>
            <a:spLocks noChangeArrowheads="1"/>
          </p:cNvSpPr>
          <p:nvPr/>
        </p:nvSpPr>
        <p:spPr bwMode="auto">
          <a:xfrm>
            <a:off x="179388" y="-36513"/>
            <a:ext cx="7059612" cy="801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r>
              <a:rPr lang="el-GR" sz="4800">
                <a:solidFill>
                  <a:schemeClr val="tx2"/>
                </a:solidFill>
                <a:latin typeface="Arial" charset="0"/>
              </a:rPr>
              <a:t>Λειτουργούν</a:t>
            </a:r>
            <a:r>
              <a:rPr lang="de-DE" sz="4800">
                <a:solidFill>
                  <a:schemeClr val="tx2"/>
                </a:solidFill>
                <a:latin typeface="Arial" charset="0"/>
              </a:rPr>
              <a:t> </a:t>
            </a:r>
            <a:r>
              <a:rPr lang="el-GR" sz="4800">
                <a:solidFill>
                  <a:schemeClr val="tx2"/>
                </a:solidFill>
                <a:latin typeface="Arial" charset="0"/>
              </a:rPr>
              <a:t>κάπως έτσι:</a:t>
            </a:r>
            <a:endParaRPr lang="en-US" sz="4800">
              <a:solidFill>
                <a:schemeClr val="tx2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r>
              <a:rPr lang="el-GR" sz="1200" smtClean="0"/>
              <a:t>Ανιχνευτές Σωματιδίων, Αύγουστος 2018</a:t>
            </a:r>
            <a:endParaRPr lang="en-US" sz="1200"/>
          </a:p>
        </p:txBody>
      </p:sp>
      <p:sp>
        <p:nvSpPr>
          <p:cNvPr id="32771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fld id="{5EC1FAD8-61B6-A84B-B25D-3E2F26E190A7}" type="slidenum">
              <a:rPr lang="en-US" sz="1200"/>
              <a:pPr/>
              <a:t>4</a:t>
            </a:fld>
            <a:endParaRPr lang="en-US" sz="1200"/>
          </a:p>
        </p:txBody>
      </p:sp>
      <p:sp>
        <p:nvSpPr>
          <p:cNvPr id="32772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0"/>
            <a:ext cx="8534400" cy="990600"/>
          </a:xfrm>
        </p:spPr>
        <p:txBody>
          <a:bodyPr/>
          <a:lstStyle/>
          <a:p>
            <a:pPr eaLnBrk="1" hangingPunct="1"/>
            <a:r>
              <a:rPr lang="el-GR">
                <a:latin typeface="Verdana" charset="0"/>
                <a:ea typeface="ＭＳ Ｐゴシック" charset="0"/>
                <a:cs typeface="ＭＳ Ｐゴシック" charset="0"/>
              </a:rPr>
              <a:t>Μελέτη Αλληλεπιδράσεων</a:t>
            </a:r>
            <a:endParaRPr lang="en-US">
              <a:latin typeface="Verdana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295400"/>
            <a:ext cx="9144000" cy="5562600"/>
          </a:xfrm>
        </p:spPr>
        <p:txBody>
          <a:bodyPr/>
          <a:lstStyle/>
          <a:p>
            <a:pPr eaLnBrk="1" hangingPunct="1"/>
            <a:r>
              <a:rPr lang="el-GR" sz="2800">
                <a:latin typeface="Verdana" charset="0"/>
                <a:ea typeface="ＭＳ Ｐゴシック" charset="0"/>
                <a:cs typeface="ＭＳ Ｐゴシック" charset="0"/>
              </a:rPr>
              <a:t>Με σκέδαση</a:t>
            </a:r>
            <a:endParaRPr lang="en-US" sz="2800">
              <a:latin typeface="Verdana" charset="0"/>
              <a:ea typeface="ＭＳ Ｐゴシック" charset="0"/>
              <a:cs typeface="ＭＳ Ｐゴシック" charset="0"/>
            </a:endParaRPr>
          </a:p>
          <a:p>
            <a:pPr eaLnBrk="1" hangingPunct="1"/>
            <a:endParaRPr lang="en-US">
              <a:latin typeface="Verdana" charset="0"/>
              <a:ea typeface="ＭＳ Ｐゴシック" charset="0"/>
              <a:cs typeface="ＭＳ Ｐゴシック" charset="0"/>
            </a:endParaRPr>
          </a:p>
          <a:p>
            <a:pPr eaLnBrk="1" hangingPunct="1"/>
            <a:r>
              <a:rPr lang="el-GR" sz="2800">
                <a:latin typeface="Verdana" charset="0"/>
                <a:ea typeface="ＭＳ Ｐゴシック" charset="0"/>
                <a:cs typeface="ＭＳ Ｐゴシック" charset="0"/>
              </a:rPr>
              <a:t>Με εξαϋλωση</a:t>
            </a:r>
            <a:endParaRPr lang="en-US" sz="2800">
              <a:latin typeface="Verdana" charset="0"/>
              <a:ea typeface="ＭＳ Ｐゴシック" charset="0"/>
              <a:cs typeface="ＭＳ Ｐゴシック" charset="0"/>
            </a:endParaRPr>
          </a:p>
          <a:p>
            <a:pPr eaLnBrk="1" hangingPunct="1"/>
            <a:endParaRPr lang="en-US" sz="3600">
              <a:latin typeface="Verdana" charset="0"/>
              <a:ea typeface="ＭＳ Ｐゴシック" charset="0"/>
              <a:cs typeface="ＭＳ Ｐゴシック" charset="0"/>
            </a:endParaRPr>
          </a:p>
          <a:p>
            <a:pPr eaLnBrk="1" hangingPunct="1"/>
            <a:r>
              <a:rPr lang="el-GR" sz="2800">
                <a:latin typeface="Verdana" charset="0"/>
                <a:ea typeface="ＭＳ Ｐゴシック" charset="0"/>
                <a:cs typeface="ＭＳ Ｐゴシック" charset="0"/>
              </a:rPr>
              <a:t>και</a:t>
            </a:r>
            <a:r>
              <a:rPr lang="en-US" sz="2800">
                <a:latin typeface="Verdana" charset="0"/>
                <a:ea typeface="ＭＳ Ｐゴシック" charset="0"/>
                <a:cs typeface="ＭＳ Ｐゴシック" charset="0"/>
              </a:rPr>
              <a:t> </a:t>
            </a:r>
            <a:r>
              <a:rPr lang="el-GR" sz="2800">
                <a:latin typeface="Verdana" charset="0"/>
                <a:ea typeface="ＭＳ Ｐゴシック" charset="0"/>
                <a:cs typeface="ＭＳ Ｐゴシック" charset="0"/>
              </a:rPr>
              <a:t>την</a:t>
            </a:r>
            <a:r>
              <a:rPr lang="en-US" sz="2800">
                <a:latin typeface="Verdana" charset="0"/>
                <a:ea typeface="ＭＳ Ｐゴシック" charset="0"/>
                <a:cs typeface="ＭＳ Ｐゴシック" charset="0"/>
              </a:rPr>
              <a:t> </a:t>
            </a:r>
            <a:r>
              <a:rPr lang="el-GR" sz="2800">
                <a:latin typeface="Verdana" charset="0"/>
                <a:ea typeface="ＭＳ Ｐゴシック" charset="0"/>
                <a:cs typeface="ＭＳ Ｐゴシック" charset="0"/>
              </a:rPr>
              <a:t>παραγωγή</a:t>
            </a:r>
            <a:r>
              <a:rPr lang="en-US" sz="2800">
                <a:latin typeface="Verdana" charset="0"/>
                <a:ea typeface="ＭＳ Ｐゴシック" charset="0"/>
                <a:cs typeface="ＭＳ Ｐゴシック" charset="0"/>
              </a:rPr>
              <a:t> </a:t>
            </a:r>
            <a:r>
              <a:rPr lang="el-GR" sz="2800">
                <a:latin typeface="Verdana" charset="0"/>
                <a:ea typeface="ＭＳ Ｐゴシック" charset="0"/>
                <a:cs typeface="ＭＳ Ｐゴシック" charset="0"/>
              </a:rPr>
              <a:t>νέων σωματιδίων</a:t>
            </a:r>
            <a:endParaRPr lang="en-US" sz="2800">
              <a:latin typeface="Verdana" charset="0"/>
              <a:ea typeface="ＭＳ Ｐゴシック" charset="0"/>
              <a:cs typeface="ＭＳ Ｐゴシック" charset="0"/>
            </a:endParaRPr>
          </a:p>
          <a:p>
            <a:pPr eaLnBrk="1" hangingPunct="1"/>
            <a:endParaRPr lang="en-US">
              <a:latin typeface="Verdana" charset="0"/>
              <a:ea typeface="ＭＳ Ｐゴシック" charset="0"/>
              <a:cs typeface="ＭＳ Ｐゴシック" charset="0"/>
            </a:endParaRPr>
          </a:p>
          <a:p>
            <a:pPr eaLnBrk="1" hangingPunct="1"/>
            <a:r>
              <a:rPr lang="el-GR" sz="2800">
                <a:latin typeface="Verdana" charset="0"/>
                <a:ea typeface="ＭＳ Ｐゴシック" charset="0"/>
                <a:cs typeface="ＭＳ Ｐゴシック" charset="0"/>
              </a:rPr>
              <a:t>ΟΛΕΣ οι αλληλεπιδράσεις παράγονται</a:t>
            </a:r>
            <a:r>
              <a:rPr lang="en-US" sz="2800">
                <a:latin typeface="Verdana" charset="0"/>
                <a:ea typeface="ＭＳ Ｐゴシック" charset="0"/>
                <a:cs typeface="ＭＳ Ｐゴシック" charset="0"/>
              </a:rPr>
              <a:t> </a:t>
            </a:r>
            <a:r>
              <a:rPr lang="el-GR" sz="2800">
                <a:latin typeface="Verdana" charset="0"/>
                <a:ea typeface="ＭＳ Ｐゴシック" charset="0"/>
                <a:cs typeface="ＭＳ Ｐゴシック" charset="0"/>
              </a:rPr>
              <a:t>μέσω</a:t>
            </a:r>
            <a:endParaRPr lang="en-US" sz="2800">
              <a:latin typeface="Verdana" charset="0"/>
              <a:ea typeface="ＭＳ Ｐゴシック" charset="0"/>
              <a:cs typeface="ＭＳ Ｐゴシック" charset="0"/>
            </a:endParaRPr>
          </a:p>
          <a:p>
            <a:pPr lvl="1" eaLnBrk="1" hangingPunct="1"/>
            <a:r>
              <a:rPr lang="el-GR">
                <a:latin typeface="Verdana" charset="0"/>
                <a:ea typeface="ＭＳ Ｐゴシック" charset="0"/>
              </a:rPr>
              <a:t>Πειραμάτων συγκρουομένων δεσμών</a:t>
            </a:r>
            <a:r>
              <a:rPr lang="en-US">
                <a:latin typeface="Verdana" charset="0"/>
                <a:ea typeface="ＭＳ Ｐゴシック" charset="0"/>
              </a:rPr>
              <a:t> </a:t>
            </a:r>
            <a:r>
              <a:rPr lang="el-GR">
                <a:latin typeface="Verdana" charset="0"/>
                <a:ea typeface="ＭＳ Ｐゴシック" charset="0"/>
              </a:rPr>
              <a:t>ή</a:t>
            </a:r>
            <a:endParaRPr lang="en-US">
              <a:latin typeface="Verdana" charset="0"/>
              <a:ea typeface="ＭＳ Ｐゴシック" charset="0"/>
            </a:endParaRPr>
          </a:p>
          <a:p>
            <a:pPr lvl="1" eaLnBrk="1" hangingPunct="1"/>
            <a:r>
              <a:rPr lang="el-GR">
                <a:latin typeface="Verdana" charset="0"/>
                <a:ea typeface="ＭＳ Ｐゴシック" charset="0"/>
              </a:rPr>
              <a:t>Πειραμάτων σταθερού στόχου</a:t>
            </a:r>
            <a:endParaRPr lang="en-US">
              <a:latin typeface="Verdana" charset="0"/>
              <a:ea typeface="ＭＳ Ｐゴシック" charset="0"/>
            </a:endParaRPr>
          </a:p>
        </p:txBody>
      </p:sp>
      <p:pic>
        <p:nvPicPr>
          <p:cNvPr id="8201" name="Picture 9" descr="Coulomb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7600" y="1371600"/>
            <a:ext cx="3657600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9" name="Picture 7" descr="Paar_ver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7600" y="1295400"/>
            <a:ext cx="3657600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203" name="Picture 11" descr="ee_qqgf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7600" y="4343400"/>
            <a:ext cx="3657600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82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8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8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8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022E-16 5.55042E-8 L 1.11022E-16 -0.43293 " pathEditMode="relative" rAng="0" ptsTypes="AA">
                                      <p:cBhvr>
                                        <p:cTn id="33" dur="2000" fill="hold"/>
                                        <p:tgtEl>
                                          <p:spTgt spid="820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2164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3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81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819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819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5" grpId="0" build="p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Footer Placeholder 3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r>
              <a:rPr lang="el-GR" sz="1200" smtClean="0"/>
              <a:t>Ανιχνευτές Σωματιδίων, Αύγουστος 2018</a:t>
            </a:r>
            <a:endParaRPr lang="en-US" sz="1200"/>
          </a:p>
        </p:txBody>
      </p:sp>
      <p:sp>
        <p:nvSpPr>
          <p:cNvPr id="71683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fld id="{7018AFBF-CB28-3744-9AD6-D84E7BF67FF0}" type="slidenum">
              <a:rPr lang="en-US" sz="1200"/>
              <a:pPr/>
              <a:t>40</a:t>
            </a:fld>
            <a:endParaRPr lang="en-US" sz="1200"/>
          </a:p>
        </p:txBody>
      </p:sp>
      <p:sp>
        <p:nvSpPr>
          <p:cNvPr id="7168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l-GR" sz="3200">
                <a:latin typeface="Verdana" charset="0"/>
                <a:ea typeface="ＭＳ Ｐゴシック" charset="0"/>
                <a:cs typeface="ＭＳ Ｐゴシック" charset="0"/>
              </a:rPr>
              <a:t>Ανιχνευτές Μικροταινιών Πυριτίου ....</a:t>
            </a:r>
            <a:endParaRPr lang="en-US" sz="3200">
              <a:latin typeface="Verdana" charset="0"/>
              <a:ea typeface="ＭＳ Ｐゴシック" charset="0"/>
              <a:cs typeface="ＭＳ Ｐゴシック" charset="0"/>
            </a:endParaRPr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228600" y="1447800"/>
            <a:ext cx="3276600" cy="4830763"/>
            <a:chOff x="144" y="672"/>
            <a:chExt cx="2064" cy="3043"/>
          </a:xfrm>
        </p:grpSpPr>
        <p:pic>
          <p:nvPicPr>
            <p:cNvPr id="71693" name="Picture 4" descr="vdet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0" y="672"/>
              <a:ext cx="1605" cy="16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1694" name="Picture 5" descr="vd95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4" y="2784"/>
              <a:ext cx="2064" cy="9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695" name="Text Box 6"/>
            <p:cNvSpPr txBox="1">
              <a:spLocks noChangeArrowheads="1"/>
            </p:cNvSpPr>
            <p:nvPr/>
          </p:nvSpPr>
          <p:spPr bwMode="auto">
            <a:xfrm>
              <a:off x="336" y="2400"/>
              <a:ext cx="1359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9pPr>
            </a:lstStyle>
            <a:p>
              <a:r>
                <a:rPr lang="en-US" b="1">
                  <a:latin typeface="Times New Roman" charset="0"/>
                </a:rPr>
                <a:t>ALEPH VDET</a:t>
              </a:r>
            </a:p>
          </p:txBody>
        </p:sp>
      </p:grpSp>
      <p:grpSp>
        <p:nvGrpSpPr>
          <p:cNvPr id="3" name="Group 7"/>
          <p:cNvGrpSpPr>
            <a:grpSpLocks/>
          </p:cNvGrpSpPr>
          <p:nvPr/>
        </p:nvGrpSpPr>
        <p:grpSpPr bwMode="auto">
          <a:xfrm>
            <a:off x="4191000" y="1066800"/>
            <a:ext cx="4648200" cy="2363788"/>
            <a:chOff x="2640" y="432"/>
            <a:chExt cx="2928" cy="1489"/>
          </a:xfrm>
        </p:grpSpPr>
        <p:pic>
          <p:nvPicPr>
            <p:cNvPr id="71690" name="Picture 8" descr="opal_vdet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40" y="480"/>
              <a:ext cx="975" cy="14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1691" name="Picture 9" descr="opal_vdet2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40" y="768"/>
              <a:ext cx="1728" cy="11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692" name="Text Box 10"/>
            <p:cNvSpPr txBox="1">
              <a:spLocks noChangeArrowheads="1"/>
            </p:cNvSpPr>
            <p:nvPr/>
          </p:nvSpPr>
          <p:spPr bwMode="auto">
            <a:xfrm>
              <a:off x="3840" y="432"/>
              <a:ext cx="1231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9pPr>
            </a:lstStyle>
            <a:p>
              <a:r>
                <a:rPr lang="en-US" b="1">
                  <a:latin typeface="Times New Roman" charset="0"/>
                </a:rPr>
                <a:t>OPAL VDET</a:t>
              </a:r>
            </a:p>
          </p:txBody>
        </p:sp>
      </p:grpSp>
      <p:grpSp>
        <p:nvGrpSpPr>
          <p:cNvPr id="4" name="Group 14"/>
          <p:cNvGrpSpPr>
            <a:grpSpLocks/>
          </p:cNvGrpSpPr>
          <p:nvPr/>
        </p:nvGrpSpPr>
        <p:grpSpPr bwMode="auto">
          <a:xfrm>
            <a:off x="4191000" y="3810000"/>
            <a:ext cx="4191000" cy="2995613"/>
            <a:chOff x="2640" y="2400"/>
            <a:chExt cx="2640" cy="1887"/>
          </a:xfrm>
        </p:grpSpPr>
        <p:pic>
          <p:nvPicPr>
            <p:cNvPr id="71688" name="Picture 12" descr="inner_detector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04" y="2688"/>
              <a:ext cx="1776" cy="15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689" name="Text Box 13"/>
            <p:cNvSpPr txBox="1">
              <a:spLocks noChangeArrowheads="1"/>
            </p:cNvSpPr>
            <p:nvPr/>
          </p:nvSpPr>
          <p:spPr bwMode="auto">
            <a:xfrm>
              <a:off x="2640" y="2400"/>
              <a:ext cx="2437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9pPr>
            </a:lstStyle>
            <a:p>
              <a:r>
                <a:rPr lang="el-GR" b="1">
                  <a:latin typeface="Times New Roman" charset="0"/>
                </a:rPr>
                <a:t>Ανιχνευτής τροχιών </a:t>
              </a:r>
              <a:r>
                <a:rPr lang="en-US" b="1">
                  <a:latin typeface="Times New Roman" charset="0"/>
                </a:rPr>
                <a:t>ATLAS</a:t>
              </a:r>
            </a:p>
          </p:txBody>
        </p:sp>
      </p:grp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1" name="Footer Placeholder 3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r>
              <a:rPr lang="el-GR" sz="1200" smtClean="0"/>
              <a:t>Ανιχνευτές Σωματιδίων, Αύγουστος 2018</a:t>
            </a:r>
            <a:endParaRPr lang="en-US" sz="1200" dirty="0"/>
          </a:p>
        </p:txBody>
      </p:sp>
      <p:sp>
        <p:nvSpPr>
          <p:cNvPr id="73732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fld id="{7934DAB3-83A5-334B-B6A2-998ABBA90E98}" type="slidenum">
              <a:rPr lang="en-US" sz="1200"/>
              <a:pPr/>
              <a:t>41</a:t>
            </a:fld>
            <a:endParaRPr lang="en-US" sz="1200"/>
          </a:p>
        </p:txBody>
      </p:sp>
      <p:sp>
        <p:nvSpPr>
          <p:cNvPr id="73733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0"/>
            <a:ext cx="8534400" cy="990600"/>
          </a:xfrm>
        </p:spPr>
        <p:txBody>
          <a:bodyPr/>
          <a:lstStyle/>
          <a:p>
            <a:pPr eaLnBrk="1" hangingPunct="1"/>
            <a:r>
              <a:rPr lang="el-GR" sz="2800">
                <a:latin typeface="Verdana" charset="0"/>
                <a:ea typeface="ＭＳ Ｐゴシック" charset="0"/>
                <a:cs typeface="ＭＳ Ｐゴシック" charset="0"/>
              </a:rPr>
              <a:t>Εξαιρετική Ακρίβεια</a:t>
            </a:r>
            <a:r>
              <a:rPr lang="el-GR" sz="2400">
                <a:latin typeface="Verdana" charset="0"/>
                <a:ea typeface="ＭＳ Ｐゴシック" charset="0"/>
                <a:cs typeface="ＭＳ Ｐゴシック" charset="0"/>
              </a:rPr>
              <a:t> και ... διάκριση των τροχιών</a:t>
            </a:r>
            <a:endParaRPr lang="en-US" sz="2400">
              <a:latin typeface="Verdana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73736" name="Text Box 6"/>
          <p:cNvSpPr txBox="1">
            <a:spLocks noChangeArrowheads="1"/>
          </p:cNvSpPr>
          <p:nvPr/>
        </p:nvSpPr>
        <p:spPr bwMode="auto">
          <a:xfrm>
            <a:off x="7570788" y="6556375"/>
            <a:ext cx="546100" cy="33655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r>
              <a:rPr lang="en-US" sz="1600" b="1">
                <a:latin typeface="Times New Roman" charset="0"/>
              </a:rPr>
              <a:t>1cm</a:t>
            </a:r>
            <a:endParaRPr lang="en-US" b="1">
              <a:latin typeface="Times New Roman" charset="0"/>
            </a:endParaRPr>
          </a:p>
        </p:txBody>
      </p:sp>
      <p:sp>
        <p:nvSpPr>
          <p:cNvPr id="73737" name="Text Box 7"/>
          <p:cNvSpPr txBox="1">
            <a:spLocks noChangeArrowheads="1"/>
          </p:cNvSpPr>
          <p:nvPr/>
        </p:nvSpPr>
        <p:spPr bwMode="auto">
          <a:xfrm>
            <a:off x="5346700" y="6577013"/>
            <a:ext cx="241300" cy="2286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r>
              <a:rPr lang="en-US" sz="900" b="1">
                <a:latin typeface="Times New Roman" charset="0"/>
              </a:rPr>
              <a:t>x</a:t>
            </a:r>
            <a:endParaRPr lang="en-US" b="1">
              <a:latin typeface="Times New Roman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2755" y="4329841"/>
            <a:ext cx="4267200" cy="2504347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643" y="1106489"/>
            <a:ext cx="5008757" cy="3322204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5400" y="990600"/>
            <a:ext cx="4024555" cy="286537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r>
              <a:rPr lang="el-GR" sz="1200" smtClean="0"/>
              <a:t>Ανιχνευτές Σωματιδίων, Αύγουστος 2018</a:t>
            </a:r>
            <a:endParaRPr lang="en-US" sz="1200"/>
          </a:p>
        </p:txBody>
      </p:sp>
      <p:sp>
        <p:nvSpPr>
          <p:cNvPr id="75779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fld id="{C85F43D5-9974-854C-9813-0C20E2EAA3A9}" type="slidenum">
              <a:rPr lang="en-US" sz="1200"/>
              <a:pPr/>
              <a:t>42</a:t>
            </a:fld>
            <a:endParaRPr lang="en-US" sz="1200"/>
          </a:p>
        </p:txBody>
      </p:sp>
      <p:pic>
        <p:nvPicPr>
          <p:cNvPr id="75780" name="Picture 2" descr="aleph_evd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228600"/>
            <a:ext cx="8839200" cy="5907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5781" name="Text Box 3"/>
          <p:cNvSpPr txBox="1">
            <a:spLocks noChangeArrowheads="1"/>
          </p:cNvSpPr>
          <p:nvPr/>
        </p:nvSpPr>
        <p:spPr bwMode="auto">
          <a:xfrm>
            <a:off x="0" y="6172200"/>
            <a:ext cx="91440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r>
              <a:rPr lang="el-GR" sz="1800" b="1">
                <a:solidFill>
                  <a:srgbClr val="CC0000"/>
                </a:solidFill>
              </a:rPr>
              <a:t>Μέσος χρόνος ημι-ζωής του </a:t>
            </a:r>
            <a:r>
              <a:rPr lang="el-GR" sz="2000" b="1">
                <a:solidFill>
                  <a:srgbClr val="0000FF"/>
                </a:solidFill>
              </a:rPr>
              <a:t>ταυ</a:t>
            </a:r>
            <a:r>
              <a:rPr lang="en-US" sz="1800" b="1">
                <a:solidFill>
                  <a:srgbClr val="CC0000"/>
                </a:solidFill>
              </a:rPr>
              <a:t> t=290 x 10</a:t>
            </a:r>
            <a:r>
              <a:rPr lang="en-US" sz="1800" b="1" baseline="30000">
                <a:solidFill>
                  <a:srgbClr val="CC0000"/>
                </a:solidFill>
              </a:rPr>
              <a:t>-15</a:t>
            </a:r>
            <a:r>
              <a:rPr lang="en-US" sz="1800" b="1">
                <a:solidFill>
                  <a:srgbClr val="CC0000"/>
                </a:solidFill>
              </a:rPr>
              <a:t> sec !! --&gt;  ct = 87 mm !</a:t>
            </a:r>
            <a:r>
              <a:rPr lang="en-US" b="1">
                <a:solidFill>
                  <a:srgbClr val="CC0000"/>
                </a:solidFill>
                <a:latin typeface="Times New Roman" charset="0"/>
              </a:rPr>
              <a:t> 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r>
              <a:rPr lang="el-GR" sz="1200" smtClean="0"/>
              <a:t>Ανιχνευτές Σωματιδίων, Αύγουστος 2018</a:t>
            </a:r>
            <a:endParaRPr lang="en-US" sz="1200"/>
          </a:p>
        </p:txBody>
      </p:sp>
      <p:sp>
        <p:nvSpPr>
          <p:cNvPr id="7782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fld id="{6DA89723-EE41-0A4E-B6E5-0BBEADC6989F}" type="slidenum">
              <a:rPr lang="en-US" sz="1200"/>
              <a:pPr/>
              <a:t>43</a:t>
            </a:fld>
            <a:endParaRPr lang="en-US" sz="1200"/>
          </a:p>
        </p:txBody>
      </p:sp>
      <p:sp>
        <p:nvSpPr>
          <p:cNvPr id="7782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l-GR">
                <a:latin typeface="Verdana" charset="0"/>
                <a:ea typeface="ＭＳ Ｐゴシック" charset="0"/>
                <a:cs typeface="ＭＳ Ｐゴシック" charset="0"/>
              </a:rPr>
              <a:t>Ανιχνευτές Σπινθηρισμού</a:t>
            </a:r>
            <a:endParaRPr lang="en-US">
              <a:latin typeface="Verdana" charset="0"/>
              <a:ea typeface="ＭＳ Ｐゴシック" charset="0"/>
              <a:cs typeface="ＭＳ Ｐゴシック" charset="0"/>
            </a:endParaRPr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381000" y="2438400"/>
            <a:ext cx="2476500" cy="1930400"/>
            <a:chOff x="240" y="1536"/>
            <a:chExt cx="1560" cy="1216"/>
          </a:xfrm>
        </p:grpSpPr>
        <p:sp>
          <p:nvSpPr>
            <p:cNvPr id="78024" name="Freeform 5"/>
            <p:cNvSpPr>
              <a:spLocks/>
            </p:cNvSpPr>
            <p:nvPr/>
          </p:nvSpPr>
          <p:spPr bwMode="auto">
            <a:xfrm>
              <a:off x="384" y="1632"/>
              <a:ext cx="1416" cy="1120"/>
            </a:xfrm>
            <a:custGeom>
              <a:avLst/>
              <a:gdLst>
                <a:gd name="T0" fmla="*/ 0 w 1416"/>
                <a:gd name="T1" fmla="*/ 0 h 1120"/>
                <a:gd name="T2" fmla="*/ 541 w 1416"/>
                <a:gd name="T3" fmla="*/ 113 h 1120"/>
                <a:gd name="T4" fmla="*/ 1014 w 1416"/>
                <a:gd name="T5" fmla="*/ 449 h 1120"/>
                <a:gd name="T6" fmla="*/ 1350 w 1416"/>
                <a:gd name="T7" fmla="*/ 955 h 1120"/>
                <a:gd name="T8" fmla="*/ 1411 w 1416"/>
                <a:gd name="T9" fmla="*/ 1120 h 112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416"/>
                <a:gd name="T16" fmla="*/ 0 h 1120"/>
                <a:gd name="T17" fmla="*/ 1416 w 1416"/>
                <a:gd name="T18" fmla="*/ 1120 h 112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416" h="1120">
                  <a:moveTo>
                    <a:pt x="0" y="0"/>
                  </a:moveTo>
                  <a:cubicBezTo>
                    <a:pt x="90" y="19"/>
                    <a:pt x="372" y="38"/>
                    <a:pt x="541" y="113"/>
                  </a:cubicBezTo>
                  <a:cubicBezTo>
                    <a:pt x="710" y="188"/>
                    <a:pt x="879" y="309"/>
                    <a:pt x="1014" y="449"/>
                  </a:cubicBezTo>
                  <a:cubicBezTo>
                    <a:pt x="1149" y="589"/>
                    <a:pt x="1284" y="843"/>
                    <a:pt x="1350" y="955"/>
                  </a:cubicBezTo>
                  <a:cubicBezTo>
                    <a:pt x="1416" y="1067"/>
                    <a:pt x="1398" y="1086"/>
                    <a:pt x="1411" y="1120"/>
                  </a:cubicBezTo>
                </a:path>
              </a:pathLst>
            </a:custGeom>
            <a:noFill/>
            <a:ln w="28575">
              <a:solidFill>
                <a:schemeClr val="accent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8025" name="Oval 6"/>
            <p:cNvSpPr>
              <a:spLocks noChangeArrowheads="1"/>
            </p:cNvSpPr>
            <p:nvPr/>
          </p:nvSpPr>
          <p:spPr bwMode="auto">
            <a:xfrm>
              <a:off x="240" y="1536"/>
              <a:ext cx="96" cy="96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" name="Group 7"/>
          <p:cNvGrpSpPr>
            <a:grpSpLocks/>
          </p:cNvGrpSpPr>
          <p:nvPr/>
        </p:nvGrpSpPr>
        <p:grpSpPr bwMode="auto">
          <a:xfrm>
            <a:off x="587375" y="2514600"/>
            <a:ext cx="8453438" cy="1676400"/>
            <a:chOff x="370" y="1584"/>
            <a:chExt cx="5325" cy="1056"/>
          </a:xfrm>
        </p:grpSpPr>
        <p:sp>
          <p:nvSpPr>
            <p:cNvPr id="40968" name="Text Box 8"/>
            <p:cNvSpPr txBox="1">
              <a:spLocks noChangeArrowheads="1"/>
            </p:cNvSpPr>
            <p:nvPr/>
          </p:nvSpPr>
          <p:spPr bwMode="auto">
            <a:xfrm>
              <a:off x="3120" y="1584"/>
              <a:ext cx="2575" cy="3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9pPr>
            </a:lstStyle>
            <a:p>
              <a:r>
                <a:rPr lang="el-GR" sz="1600"/>
                <a:t>Φωτοπολλαπλασιαστής</a:t>
              </a:r>
              <a:r>
                <a:rPr lang="en-US" sz="1600"/>
                <a:t>: </a:t>
              </a:r>
              <a:r>
                <a:rPr lang="el-GR" sz="1600"/>
                <a:t>μετατρέπει</a:t>
              </a:r>
              <a:r>
                <a:rPr lang="en-US" sz="1600"/>
                <a:t> </a:t>
              </a:r>
              <a:r>
                <a:rPr lang="el-GR" sz="1600"/>
                <a:t>το</a:t>
              </a:r>
              <a:endParaRPr lang="en-US" sz="1600"/>
            </a:p>
            <a:p>
              <a:r>
                <a:rPr lang="el-GR" sz="1600"/>
                <a:t>φώς</a:t>
              </a:r>
              <a:r>
                <a:rPr lang="en-US" sz="1600"/>
                <a:t> </a:t>
              </a:r>
              <a:r>
                <a:rPr lang="el-GR" sz="1600"/>
                <a:t>σε</a:t>
              </a:r>
              <a:r>
                <a:rPr lang="en-US" sz="1600"/>
                <a:t> </a:t>
              </a:r>
              <a:r>
                <a:rPr lang="el-GR" sz="1600"/>
                <a:t>σήμα ηλεκτρονίων</a:t>
              </a:r>
              <a:endParaRPr lang="en-US" b="1"/>
            </a:p>
          </p:txBody>
        </p:sp>
        <p:grpSp>
          <p:nvGrpSpPr>
            <p:cNvPr id="78015" name="Group 9"/>
            <p:cNvGrpSpPr>
              <a:grpSpLocks/>
            </p:cNvGrpSpPr>
            <p:nvPr/>
          </p:nvGrpSpPr>
          <p:grpSpPr bwMode="auto">
            <a:xfrm>
              <a:off x="370" y="1632"/>
              <a:ext cx="2699" cy="1008"/>
              <a:chOff x="370" y="1632"/>
              <a:chExt cx="2699" cy="1008"/>
            </a:xfrm>
          </p:grpSpPr>
          <p:sp>
            <p:nvSpPr>
              <p:cNvPr id="78016" name="Oval 10"/>
              <p:cNvSpPr>
                <a:spLocks noChangeArrowheads="1"/>
              </p:cNvSpPr>
              <p:nvPr/>
            </p:nvSpPr>
            <p:spPr bwMode="auto">
              <a:xfrm>
                <a:off x="768" y="1920"/>
                <a:ext cx="288" cy="720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8017" name="Oval 11"/>
              <p:cNvSpPr>
                <a:spLocks noChangeArrowheads="1"/>
              </p:cNvSpPr>
              <p:nvPr/>
            </p:nvSpPr>
            <p:spPr bwMode="auto">
              <a:xfrm>
                <a:off x="2256" y="1632"/>
                <a:ext cx="288" cy="720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prstDash val="dash"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8018" name="Line 12"/>
              <p:cNvSpPr>
                <a:spLocks noChangeShapeType="1"/>
              </p:cNvSpPr>
              <p:nvPr/>
            </p:nvSpPr>
            <p:spPr bwMode="auto">
              <a:xfrm flipV="1">
                <a:off x="912" y="1632"/>
                <a:ext cx="1488" cy="288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8019" name="Line 13"/>
              <p:cNvSpPr>
                <a:spLocks noChangeShapeType="1"/>
              </p:cNvSpPr>
              <p:nvPr/>
            </p:nvSpPr>
            <p:spPr bwMode="auto">
              <a:xfrm flipV="1">
                <a:off x="912" y="2352"/>
                <a:ext cx="1488" cy="288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0974" name="Text Box 14"/>
              <p:cNvSpPr txBox="1">
                <a:spLocks noChangeArrowheads="1"/>
              </p:cNvSpPr>
              <p:nvPr/>
            </p:nvSpPr>
            <p:spPr bwMode="auto">
              <a:xfrm>
                <a:off x="370" y="2159"/>
                <a:ext cx="683" cy="250"/>
              </a:xfrm>
              <a:prstGeom prst="rect">
                <a:avLst/>
              </a:prstGeom>
              <a:solidFill>
                <a:srgbClr val="0000FF"/>
              </a:solidFill>
              <a:ln w="9525">
                <a:noFill/>
                <a:miter lim="800000"/>
                <a:headEnd/>
                <a:tailEnd/>
              </a:ln>
              <a:effectLst>
                <a:outerShdw blurRad="63500" dist="107763" dir="2700000" algn="ctr" rotWithShape="0">
                  <a:schemeClr val="bg2">
                    <a:alpha val="74998"/>
                  </a:schemeClr>
                </a:outerShdw>
              </a:effectLst>
            </p:spPr>
            <p:txBody>
              <a:bodyPr wrap="none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  <a:cs typeface="ＭＳ Ｐゴシック" charset="0"/>
                  </a:defRPr>
                </a:lvl1pPr>
                <a:lvl2pPr marL="37931725" indent="-37474525"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2pPr>
                <a:lvl3pPr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3pPr>
                <a:lvl4pPr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4pPr>
                <a:lvl5pPr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5pPr>
                <a:lvl6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6pPr>
                <a:lvl7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7pPr>
                <a:lvl8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8pPr>
                <a:lvl9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9pPr>
              </a:lstStyle>
              <a:p>
                <a:pPr algn="ctr"/>
                <a:r>
                  <a:rPr lang="el-GR" sz="1000" b="1">
                    <a:solidFill>
                      <a:schemeClr val="bg1"/>
                    </a:solidFill>
                    <a:latin typeface="Arial" charset="0"/>
                  </a:rPr>
                  <a:t>Υλικό</a:t>
                </a:r>
                <a:endParaRPr lang="en-US" sz="1000" b="1">
                  <a:solidFill>
                    <a:schemeClr val="bg1"/>
                  </a:solidFill>
                  <a:latin typeface="Arial" charset="0"/>
                </a:endParaRPr>
              </a:p>
              <a:p>
                <a:pPr algn="ctr"/>
                <a:r>
                  <a:rPr lang="el-GR" sz="1000" b="1">
                    <a:solidFill>
                      <a:schemeClr val="bg1"/>
                    </a:solidFill>
                    <a:latin typeface="Arial" charset="0"/>
                  </a:rPr>
                  <a:t>σπινθηρισμού</a:t>
                </a:r>
                <a:r>
                  <a:rPr lang="en-US" sz="1000" b="1">
                    <a:solidFill>
                      <a:schemeClr val="bg1"/>
                    </a:solidFill>
                    <a:latin typeface="Arial" charset="0"/>
                  </a:rPr>
                  <a:t>l</a:t>
                </a:r>
                <a:endParaRPr lang="en-US" b="1">
                  <a:latin typeface="Times New Roman" charset="0"/>
                </a:endParaRPr>
              </a:p>
            </p:txBody>
          </p:sp>
          <p:sp>
            <p:nvSpPr>
              <p:cNvPr id="78021" name="AutoShape 15" descr="Granite"/>
              <p:cNvSpPr>
                <a:spLocks noChangeArrowheads="1"/>
              </p:cNvSpPr>
              <p:nvPr/>
            </p:nvSpPr>
            <p:spPr bwMode="auto">
              <a:xfrm rot="-5944340">
                <a:off x="2399" y="1537"/>
                <a:ext cx="576" cy="765"/>
              </a:xfrm>
              <a:prstGeom prst="can">
                <a:avLst>
                  <a:gd name="adj" fmla="val 40797"/>
                </a:avLst>
              </a:prstGeom>
              <a:blipFill dpi="0" rotWithShape="0">
                <a:blip r:embed="rId3"/>
                <a:srcRect/>
                <a:tile tx="0" ty="0" sx="100000" sy="100000" flip="none" algn="tl"/>
              </a:blipFill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78022" name="Arc 16"/>
              <p:cNvSpPr>
                <a:spLocks/>
              </p:cNvSpPr>
              <p:nvPr/>
            </p:nvSpPr>
            <p:spPr bwMode="auto">
              <a:xfrm>
                <a:off x="2400" y="1634"/>
                <a:ext cx="144" cy="718"/>
              </a:xfrm>
              <a:custGeom>
                <a:avLst/>
                <a:gdLst>
                  <a:gd name="T0" fmla="*/ 0 w 21763"/>
                  <a:gd name="T1" fmla="*/ 0 h 43200"/>
                  <a:gd name="T2" fmla="*/ 0 w 21763"/>
                  <a:gd name="T3" fmla="*/ 0 h 43200"/>
                  <a:gd name="T4" fmla="*/ 0 w 21763"/>
                  <a:gd name="T5" fmla="*/ 0 h 43200"/>
                  <a:gd name="T6" fmla="*/ 0 60000 65536"/>
                  <a:gd name="T7" fmla="*/ 0 60000 65536"/>
                  <a:gd name="T8" fmla="*/ 0 60000 65536"/>
                  <a:gd name="T9" fmla="*/ 0 w 21763"/>
                  <a:gd name="T10" fmla="*/ 0 h 43200"/>
                  <a:gd name="T11" fmla="*/ 21763 w 21763"/>
                  <a:gd name="T12" fmla="*/ 43200 h 432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763" h="43200" fill="none" extrusionOk="0">
                    <a:moveTo>
                      <a:pt x="163" y="-1"/>
                    </a:moveTo>
                    <a:cubicBezTo>
                      <a:pt x="12092" y="0"/>
                      <a:pt x="21763" y="9670"/>
                      <a:pt x="21763" y="21600"/>
                    </a:cubicBezTo>
                    <a:cubicBezTo>
                      <a:pt x="21763" y="33529"/>
                      <a:pt x="12092" y="43200"/>
                      <a:pt x="163" y="43200"/>
                    </a:cubicBezTo>
                    <a:cubicBezTo>
                      <a:pt x="108" y="43199"/>
                      <a:pt x="54" y="43199"/>
                      <a:pt x="-1" y="43199"/>
                    </a:cubicBezTo>
                  </a:path>
                  <a:path w="21763" h="43200" stroke="0" extrusionOk="0">
                    <a:moveTo>
                      <a:pt x="163" y="-1"/>
                    </a:moveTo>
                    <a:cubicBezTo>
                      <a:pt x="12092" y="0"/>
                      <a:pt x="21763" y="9670"/>
                      <a:pt x="21763" y="21600"/>
                    </a:cubicBezTo>
                    <a:cubicBezTo>
                      <a:pt x="21763" y="33529"/>
                      <a:pt x="12092" y="43200"/>
                      <a:pt x="163" y="43200"/>
                    </a:cubicBezTo>
                    <a:cubicBezTo>
                      <a:pt x="108" y="43199"/>
                      <a:pt x="54" y="43199"/>
                      <a:pt x="-1" y="43199"/>
                    </a:cubicBezTo>
                    <a:lnTo>
                      <a:pt x="163" y="21600"/>
                    </a:lnTo>
                    <a:close/>
                  </a:path>
                </a:pathLst>
              </a:cu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8023" name="Text Box 17"/>
              <p:cNvSpPr txBox="1">
                <a:spLocks noChangeArrowheads="1"/>
              </p:cNvSpPr>
              <p:nvPr/>
            </p:nvSpPr>
            <p:spPr bwMode="auto">
              <a:xfrm rot="-421859">
                <a:off x="2592" y="1824"/>
                <a:ext cx="340" cy="23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  <a:cs typeface="ＭＳ Ｐゴシック" charset="0"/>
                  </a:defRPr>
                </a:lvl1pPr>
                <a:lvl2pPr marL="37931725" indent="-37474525"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2pPr>
                <a:lvl3pPr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3pPr>
                <a:lvl4pPr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4pPr>
                <a:lvl5pPr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5pPr>
                <a:lvl6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6pPr>
                <a:lvl7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7pPr>
                <a:lvl8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8pPr>
                <a:lvl9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9pPr>
              </a:lstStyle>
              <a:p>
                <a:r>
                  <a:rPr lang="en-US" sz="1800" b="1">
                    <a:latin typeface="Times New Roman" charset="0"/>
                  </a:rPr>
                  <a:t>PM</a:t>
                </a:r>
                <a:endParaRPr lang="en-US" b="1">
                  <a:latin typeface="Times New Roman" charset="0"/>
                </a:endParaRPr>
              </a:p>
            </p:txBody>
          </p:sp>
        </p:grpSp>
      </p:grpSp>
      <p:grpSp>
        <p:nvGrpSpPr>
          <p:cNvPr id="5" name="Group 18"/>
          <p:cNvGrpSpPr>
            <a:grpSpLocks/>
          </p:cNvGrpSpPr>
          <p:nvPr/>
        </p:nvGrpSpPr>
        <p:grpSpPr bwMode="auto">
          <a:xfrm>
            <a:off x="2057400" y="2362200"/>
            <a:ext cx="1828800" cy="1981200"/>
            <a:chOff x="1296" y="1488"/>
            <a:chExt cx="1152" cy="1248"/>
          </a:xfrm>
        </p:grpSpPr>
        <p:sp>
          <p:nvSpPr>
            <p:cNvPr id="78009" name="Freeform 19"/>
            <p:cNvSpPr>
              <a:spLocks/>
            </p:cNvSpPr>
            <p:nvPr/>
          </p:nvSpPr>
          <p:spPr bwMode="auto">
            <a:xfrm>
              <a:off x="1296" y="1771"/>
              <a:ext cx="1082" cy="245"/>
            </a:xfrm>
            <a:custGeom>
              <a:avLst/>
              <a:gdLst>
                <a:gd name="T0" fmla="*/ 0 w 1082"/>
                <a:gd name="T1" fmla="*/ 245 h 245"/>
                <a:gd name="T2" fmla="*/ 47 w 1082"/>
                <a:gd name="T3" fmla="*/ 145 h 245"/>
                <a:gd name="T4" fmla="*/ 157 w 1082"/>
                <a:gd name="T5" fmla="*/ 161 h 245"/>
                <a:gd name="T6" fmla="*/ 207 w 1082"/>
                <a:gd name="T7" fmla="*/ 67 h 245"/>
                <a:gd name="T8" fmla="*/ 322 w 1082"/>
                <a:gd name="T9" fmla="*/ 67 h 245"/>
                <a:gd name="T10" fmla="*/ 394 w 1082"/>
                <a:gd name="T11" fmla="*/ 1 h 245"/>
                <a:gd name="T12" fmla="*/ 449 w 1082"/>
                <a:gd name="T13" fmla="*/ 62 h 245"/>
                <a:gd name="T14" fmla="*/ 543 w 1082"/>
                <a:gd name="T15" fmla="*/ 34 h 245"/>
                <a:gd name="T16" fmla="*/ 631 w 1082"/>
                <a:gd name="T17" fmla="*/ 111 h 245"/>
                <a:gd name="T18" fmla="*/ 730 w 1082"/>
                <a:gd name="T19" fmla="*/ 67 h 245"/>
                <a:gd name="T20" fmla="*/ 796 w 1082"/>
                <a:gd name="T21" fmla="*/ 134 h 245"/>
                <a:gd name="T22" fmla="*/ 917 w 1082"/>
                <a:gd name="T23" fmla="*/ 106 h 245"/>
                <a:gd name="T24" fmla="*/ 983 w 1082"/>
                <a:gd name="T25" fmla="*/ 200 h 245"/>
                <a:gd name="T26" fmla="*/ 1082 w 1082"/>
                <a:gd name="T27" fmla="*/ 145 h 245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1082"/>
                <a:gd name="T43" fmla="*/ 0 h 245"/>
                <a:gd name="T44" fmla="*/ 1082 w 1082"/>
                <a:gd name="T45" fmla="*/ 245 h 245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1082" h="245">
                  <a:moveTo>
                    <a:pt x="0" y="245"/>
                  </a:moveTo>
                  <a:cubicBezTo>
                    <a:pt x="8" y="228"/>
                    <a:pt x="21" y="159"/>
                    <a:pt x="47" y="145"/>
                  </a:cubicBezTo>
                  <a:cubicBezTo>
                    <a:pt x="73" y="131"/>
                    <a:pt x="130" y="174"/>
                    <a:pt x="157" y="161"/>
                  </a:cubicBezTo>
                  <a:cubicBezTo>
                    <a:pt x="184" y="148"/>
                    <a:pt x="180" y="83"/>
                    <a:pt x="207" y="67"/>
                  </a:cubicBezTo>
                  <a:cubicBezTo>
                    <a:pt x="234" y="51"/>
                    <a:pt x="291" y="78"/>
                    <a:pt x="322" y="67"/>
                  </a:cubicBezTo>
                  <a:cubicBezTo>
                    <a:pt x="353" y="56"/>
                    <a:pt x="373" y="2"/>
                    <a:pt x="394" y="1"/>
                  </a:cubicBezTo>
                  <a:cubicBezTo>
                    <a:pt x="415" y="0"/>
                    <a:pt x="424" y="57"/>
                    <a:pt x="449" y="62"/>
                  </a:cubicBezTo>
                  <a:cubicBezTo>
                    <a:pt x="474" y="67"/>
                    <a:pt x="513" y="26"/>
                    <a:pt x="543" y="34"/>
                  </a:cubicBezTo>
                  <a:cubicBezTo>
                    <a:pt x="573" y="42"/>
                    <a:pt x="600" y="106"/>
                    <a:pt x="631" y="111"/>
                  </a:cubicBezTo>
                  <a:cubicBezTo>
                    <a:pt x="662" y="116"/>
                    <a:pt x="703" y="63"/>
                    <a:pt x="730" y="67"/>
                  </a:cubicBezTo>
                  <a:cubicBezTo>
                    <a:pt x="757" y="71"/>
                    <a:pt x="765" y="128"/>
                    <a:pt x="796" y="134"/>
                  </a:cubicBezTo>
                  <a:cubicBezTo>
                    <a:pt x="827" y="140"/>
                    <a:pt x="886" y="95"/>
                    <a:pt x="917" y="106"/>
                  </a:cubicBezTo>
                  <a:cubicBezTo>
                    <a:pt x="948" y="117"/>
                    <a:pt x="956" y="194"/>
                    <a:pt x="983" y="200"/>
                  </a:cubicBezTo>
                  <a:cubicBezTo>
                    <a:pt x="1010" y="206"/>
                    <a:pt x="1062" y="156"/>
                    <a:pt x="1082" y="145"/>
                  </a:cubicBezTo>
                </a:path>
              </a:pathLst>
            </a:custGeom>
            <a:noFill/>
            <a:ln w="28575">
              <a:solidFill>
                <a:schemeClr val="accent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>
              <a:spAutoFit/>
            </a:bodyPr>
            <a:lstStyle/>
            <a:p>
              <a:endParaRPr lang="en-US"/>
            </a:p>
          </p:txBody>
        </p:sp>
        <p:sp>
          <p:nvSpPr>
            <p:cNvPr id="78010" name="Freeform 20"/>
            <p:cNvSpPr>
              <a:spLocks/>
            </p:cNvSpPr>
            <p:nvPr/>
          </p:nvSpPr>
          <p:spPr bwMode="auto">
            <a:xfrm>
              <a:off x="1584" y="2016"/>
              <a:ext cx="864" cy="436"/>
            </a:xfrm>
            <a:custGeom>
              <a:avLst/>
              <a:gdLst>
                <a:gd name="T0" fmla="*/ 0 w 864"/>
                <a:gd name="T1" fmla="*/ 288 h 436"/>
                <a:gd name="T2" fmla="*/ 78 w 864"/>
                <a:gd name="T3" fmla="*/ 356 h 436"/>
                <a:gd name="T4" fmla="*/ 144 w 864"/>
                <a:gd name="T5" fmla="*/ 336 h 436"/>
                <a:gd name="T6" fmla="*/ 189 w 864"/>
                <a:gd name="T7" fmla="*/ 417 h 436"/>
                <a:gd name="T8" fmla="*/ 266 w 864"/>
                <a:gd name="T9" fmla="*/ 384 h 436"/>
                <a:gd name="T10" fmla="*/ 336 w 864"/>
                <a:gd name="T11" fmla="*/ 432 h 436"/>
                <a:gd name="T12" fmla="*/ 381 w 864"/>
                <a:gd name="T13" fmla="*/ 362 h 436"/>
                <a:gd name="T14" fmla="*/ 480 w 864"/>
                <a:gd name="T15" fmla="*/ 345 h 436"/>
                <a:gd name="T16" fmla="*/ 530 w 864"/>
                <a:gd name="T17" fmla="*/ 257 h 436"/>
                <a:gd name="T18" fmla="*/ 629 w 864"/>
                <a:gd name="T19" fmla="*/ 263 h 436"/>
                <a:gd name="T20" fmla="*/ 668 w 864"/>
                <a:gd name="T21" fmla="*/ 147 h 436"/>
                <a:gd name="T22" fmla="*/ 761 w 864"/>
                <a:gd name="T23" fmla="*/ 142 h 436"/>
                <a:gd name="T24" fmla="*/ 789 w 864"/>
                <a:gd name="T25" fmla="*/ 32 h 436"/>
                <a:gd name="T26" fmla="*/ 864 w 864"/>
                <a:gd name="T27" fmla="*/ 0 h 4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864"/>
                <a:gd name="T43" fmla="*/ 0 h 436"/>
                <a:gd name="T44" fmla="*/ 864 w 864"/>
                <a:gd name="T45" fmla="*/ 436 h 4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864" h="436">
                  <a:moveTo>
                    <a:pt x="0" y="288"/>
                  </a:moveTo>
                  <a:cubicBezTo>
                    <a:pt x="13" y="299"/>
                    <a:pt x="54" y="348"/>
                    <a:pt x="78" y="356"/>
                  </a:cubicBezTo>
                  <a:cubicBezTo>
                    <a:pt x="102" y="364"/>
                    <a:pt x="126" y="326"/>
                    <a:pt x="144" y="336"/>
                  </a:cubicBezTo>
                  <a:cubicBezTo>
                    <a:pt x="162" y="346"/>
                    <a:pt x="169" y="409"/>
                    <a:pt x="189" y="417"/>
                  </a:cubicBezTo>
                  <a:cubicBezTo>
                    <a:pt x="209" y="425"/>
                    <a:pt x="242" y="382"/>
                    <a:pt x="266" y="384"/>
                  </a:cubicBezTo>
                  <a:cubicBezTo>
                    <a:pt x="290" y="386"/>
                    <a:pt x="317" y="436"/>
                    <a:pt x="336" y="432"/>
                  </a:cubicBezTo>
                  <a:cubicBezTo>
                    <a:pt x="355" y="428"/>
                    <a:pt x="357" y="376"/>
                    <a:pt x="381" y="362"/>
                  </a:cubicBezTo>
                  <a:cubicBezTo>
                    <a:pt x="405" y="348"/>
                    <a:pt x="455" y="362"/>
                    <a:pt x="480" y="345"/>
                  </a:cubicBezTo>
                  <a:cubicBezTo>
                    <a:pt x="505" y="328"/>
                    <a:pt x="505" y="271"/>
                    <a:pt x="530" y="257"/>
                  </a:cubicBezTo>
                  <a:cubicBezTo>
                    <a:pt x="555" y="243"/>
                    <a:pt x="606" y="281"/>
                    <a:pt x="629" y="263"/>
                  </a:cubicBezTo>
                  <a:cubicBezTo>
                    <a:pt x="652" y="245"/>
                    <a:pt x="646" y="167"/>
                    <a:pt x="668" y="147"/>
                  </a:cubicBezTo>
                  <a:cubicBezTo>
                    <a:pt x="690" y="127"/>
                    <a:pt x="741" y="161"/>
                    <a:pt x="761" y="142"/>
                  </a:cubicBezTo>
                  <a:cubicBezTo>
                    <a:pt x="781" y="123"/>
                    <a:pt x="772" y="56"/>
                    <a:pt x="789" y="32"/>
                  </a:cubicBezTo>
                  <a:cubicBezTo>
                    <a:pt x="806" y="8"/>
                    <a:pt x="848" y="7"/>
                    <a:pt x="864" y="0"/>
                  </a:cubicBezTo>
                </a:path>
              </a:pathLst>
            </a:custGeom>
            <a:noFill/>
            <a:ln w="28575">
              <a:solidFill>
                <a:schemeClr val="accent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>
              <a:spAutoFit/>
            </a:bodyPr>
            <a:lstStyle/>
            <a:p>
              <a:endParaRPr lang="en-US"/>
            </a:p>
          </p:txBody>
        </p:sp>
        <p:sp>
          <p:nvSpPr>
            <p:cNvPr id="78011" name="Freeform 21"/>
            <p:cNvSpPr>
              <a:spLocks/>
            </p:cNvSpPr>
            <p:nvPr/>
          </p:nvSpPr>
          <p:spPr bwMode="auto">
            <a:xfrm>
              <a:off x="1296" y="2208"/>
              <a:ext cx="206" cy="528"/>
            </a:xfrm>
            <a:custGeom>
              <a:avLst/>
              <a:gdLst>
                <a:gd name="T0" fmla="*/ 192 w 206"/>
                <a:gd name="T1" fmla="*/ 0 h 528"/>
                <a:gd name="T2" fmla="*/ 144 w 206"/>
                <a:gd name="T3" fmla="*/ 48 h 528"/>
                <a:gd name="T4" fmla="*/ 201 w 206"/>
                <a:gd name="T5" fmla="*/ 87 h 528"/>
                <a:gd name="T6" fmla="*/ 113 w 206"/>
                <a:gd name="T7" fmla="*/ 164 h 528"/>
                <a:gd name="T8" fmla="*/ 168 w 206"/>
                <a:gd name="T9" fmla="*/ 230 h 528"/>
                <a:gd name="T10" fmla="*/ 96 w 206"/>
                <a:gd name="T11" fmla="*/ 288 h 528"/>
                <a:gd name="T12" fmla="*/ 146 w 206"/>
                <a:gd name="T13" fmla="*/ 363 h 528"/>
                <a:gd name="T14" fmla="*/ 69 w 206"/>
                <a:gd name="T15" fmla="*/ 412 h 528"/>
                <a:gd name="T16" fmla="*/ 108 w 206"/>
                <a:gd name="T17" fmla="*/ 506 h 528"/>
                <a:gd name="T18" fmla="*/ 0 w 206"/>
                <a:gd name="T19" fmla="*/ 528 h 52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06"/>
                <a:gd name="T31" fmla="*/ 0 h 528"/>
                <a:gd name="T32" fmla="*/ 206 w 206"/>
                <a:gd name="T33" fmla="*/ 528 h 528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06" h="528">
                  <a:moveTo>
                    <a:pt x="192" y="0"/>
                  </a:moveTo>
                  <a:cubicBezTo>
                    <a:pt x="168" y="12"/>
                    <a:pt x="143" y="34"/>
                    <a:pt x="144" y="48"/>
                  </a:cubicBezTo>
                  <a:cubicBezTo>
                    <a:pt x="145" y="62"/>
                    <a:pt x="206" y="68"/>
                    <a:pt x="201" y="87"/>
                  </a:cubicBezTo>
                  <a:cubicBezTo>
                    <a:pt x="196" y="106"/>
                    <a:pt x="118" y="140"/>
                    <a:pt x="113" y="164"/>
                  </a:cubicBezTo>
                  <a:cubicBezTo>
                    <a:pt x="108" y="188"/>
                    <a:pt x="171" y="209"/>
                    <a:pt x="168" y="230"/>
                  </a:cubicBezTo>
                  <a:cubicBezTo>
                    <a:pt x="165" y="251"/>
                    <a:pt x="100" y="266"/>
                    <a:pt x="96" y="288"/>
                  </a:cubicBezTo>
                  <a:cubicBezTo>
                    <a:pt x="92" y="310"/>
                    <a:pt x="150" y="342"/>
                    <a:pt x="146" y="363"/>
                  </a:cubicBezTo>
                  <a:cubicBezTo>
                    <a:pt x="142" y="384"/>
                    <a:pt x="75" y="388"/>
                    <a:pt x="69" y="412"/>
                  </a:cubicBezTo>
                  <a:cubicBezTo>
                    <a:pt x="63" y="436"/>
                    <a:pt x="119" y="487"/>
                    <a:pt x="108" y="506"/>
                  </a:cubicBezTo>
                  <a:cubicBezTo>
                    <a:pt x="97" y="525"/>
                    <a:pt x="22" y="524"/>
                    <a:pt x="0" y="528"/>
                  </a:cubicBezTo>
                </a:path>
              </a:pathLst>
            </a:custGeom>
            <a:noFill/>
            <a:ln w="28575">
              <a:solidFill>
                <a:schemeClr val="accent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>
              <a:spAutoFit/>
            </a:bodyPr>
            <a:lstStyle/>
            <a:p>
              <a:endParaRPr lang="en-US"/>
            </a:p>
          </p:txBody>
        </p:sp>
        <p:sp>
          <p:nvSpPr>
            <p:cNvPr id="78012" name="Text Box 22"/>
            <p:cNvSpPr txBox="1">
              <a:spLocks noChangeArrowheads="1"/>
            </p:cNvSpPr>
            <p:nvPr/>
          </p:nvSpPr>
          <p:spPr bwMode="auto">
            <a:xfrm>
              <a:off x="1296" y="1488"/>
              <a:ext cx="1043" cy="194"/>
            </a:xfrm>
            <a:prstGeom prst="rect">
              <a:avLst/>
            </a:prstGeom>
            <a:solidFill>
              <a:srgbClr val="FFFFCC"/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9pPr>
            </a:lstStyle>
            <a:p>
              <a:r>
                <a:rPr lang="el-GR" sz="1400">
                  <a:solidFill>
                    <a:schemeClr val="accent2"/>
                  </a:solidFill>
                </a:rPr>
                <a:t>Ολική Ανάκλαση</a:t>
              </a:r>
              <a:endParaRPr lang="en-US" b="1">
                <a:solidFill>
                  <a:schemeClr val="accent2"/>
                </a:solidFill>
              </a:endParaRPr>
            </a:p>
          </p:txBody>
        </p:sp>
        <p:sp>
          <p:nvSpPr>
            <p:cNvPr id="78013" name="Line 23"/>
            <p:cNvSpPr>
              <a:spLocks noChangeShapeType="1"/>
            </p:cNvSpPr>
            <p:nvPr/>
          </p:nvSpPr>
          <p:spPr bwMode="auto">
            <a:xfrm>
              <a:off x="1680" y="1680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>
              <a:spAutoFit/>
            </a:bodyPr>
            <a:lstStyle/>
            <a:p>
              <a:endParaRPr lang="en-US"/>
            </a:p>
          </p:txBody>
        </p:sp>
      </p:grpSp>
      <p:grpSp>
        <p:nvGrpSpPr>
          <p:cNvPr id="6" name="Group 24"/>
          <p:cNvGrpSpPr>
            <a:grpSpLocks/>
          </p:cNvGrpSpPr>
          <p:nvPr/>
        </p:nvGrpSpPr>
        <p:grpSpPr bwMode="auto">
          <a:xfrm>
            <a:off x="1066800" y="4038600"/>
            <a:ext cx="7620000" cy="2438400"/>
            <a:chOff x="672" y="2544"/>
            <a:chExt cx="4800" cy="1536"/>
          </a:xfrm>
        </p:grpSpPr>
        <p:sp>
          <p:nvSpPr>
            <p:cNvPr id="77833" name="Text Box 25"/>
            <p:cNvSpPr txBox="1">
              <a:spLocks noChangeArrowheads="1"/>
            </p:cNvSpPr>
            <p:nvPr/>
          </p:nvSpPr>
          <p:spPr bwMode="auto">
            <a:xfrm>
              <a:off x="672" y="3312"/>
              <a:ext cx="2636" cy="6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9pPr>
            </a:lstStyle>
            <a:p>
              <a:pPr algn="ctr"/>
              <a:r>
                <a:rPr lang="el-GR" sz="2000" b="1">
                  <a:latin typeface="Comic Sans MS" charset="0"/>
                </a:rPr>
                <a:t>Χρησιμοποιώντας πολλές οπτικές </a:t>
              </a:r>
            </a:p>
            <a:p>
              <a:pPr algn="ctr"/>
              <a:r>
                <a:rPr lang="el-GR" sz="2000" b="1">
                  <a:latin typeface="Comic Sans MS" charset="0"/>
                </a:rPr>
                <a:t>ίνες</a:t>
              </a:r>
              <a:r>
                <a:rPr lang="en-US" sz="2000" b="1">
                  <a:latin typeface="Comic Sans MS" charset="0"/>
                </a:rPr>
                <a:t> </a:t>
              </a:r>
              <a:r>
                <a:rPr lang="el-GR" sz="2000" b="1">
                  <a:latin typeface="Comic Sans MS" charset="0"/>
                </a:rPr>
                <a:t>πολύ κοντά</a:t>
              </a:r>
              <a:endParaRPr lang="en-US" sz="2000" b="1">
                <a:latin typeface="Comic Sans MS" charset="0"/>
              </a:endParaRPr>
            </a:p>
            <a:p>
              <a:pPr algn="ctr"/>
              <a:r>
                <a:rPr lang="en-US" sz="2000" b="1">
                  <a:latin typeface="Comic Sans MS" charset="0"/>
                </a:rPr>
                <a:t>--&gt; </a:t>
              </a:r>
              <a:r>
                <a:rPr lang="el-GR" sz="2000" b="1">
                  <a:latin typeface="Comic Sans MS" charset="0"/>
                </a:rPr>
                <a:t>Γίνεται η τροχιά ορατή</a:t>
              </a:r>
              <a:endParaRPr lang="en-US" b="1">
                <a:latin typeface="Times New Roman" charset="0"/>
              </a:endParaRPr>
            </a:p>
          </p:txBody>
        </p:sp>
        <p:grpSp>
          <p:nvGrpSpPr>
            <p:cNvPr id="77834" name="Group 26"/>
            <p:cNvGrpSpPr>
              <a:grpSpLocks/>
            </p:cNvGrpSpPr>
            <p:nvPr/>
          </p:nvGrpSpPr>
          <p:grpSpPr bwMode="auto">
            <a:xfrm>
              <a:off x="3696" y="2544"/>
              <a:ext cx="1776" cy="1536"/>
              <a:chOff x="3456" y="2592"/>
              <a:chExt cx="1776" cy="1536"/>
            </a:xfrm>
          </p:grpSpPr>
          <p:sp>
            <p:nvSpPr>
              <p:cNvPr id="40987" name="Rectangle 27"/>
              <p:cNvSpPr>
                <a:spLocks noChangeArrowheads="1"/>
              </p:cNvSpPr>
              <p:nvPr/>
            </p:nvSpPr>
            <p:spPr bwMode="auto">
              <a:xfrm>
                <a:off x="3456" y="2832"/>
                <a:ext cx="1776" cy="1056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>
                <a:outerShdw blurRad="63500" dist="107763" dir="2700000" algn="ctr" rotWithShape="0">
                  <a:schemeClr val="bg2">
                    <a:alpha val="74998"/>
                  </a:schemeClr>
                </a:outerShdw>
              </a:effectLst>
            </p:spPr>
            <p:txBody>
              <a:bodyPr anchor="ctr">
                <a:spAutoFit/>
              </a:bodyPr>
              <a:lstStyle/>
              <a:p>
                <a:pPr>
                  <a:defRPr/>
                </a:pPr>
                <a:endParaRPr lang="en-US">
                  <a:ea typeface="+mn-ea"/>
                  <a:cs typeface="+mn-cs"/>
                </a:endParaRPr>
              </a:p>
            </p:txBody>
          </p:sp>
          <p:sp>
            <p:nvSpPr>
              <p:cNvPr id="77836" name="Oval 28"/>
              <p:cNvSpPr>
                <a:spLocks noChangeArrowheads="1"/>
              </p:cNvSpPr>
              <p:nvPr/>
            </p:nvSpPr>
            <p:spPr bwMode="auto">
              <a:xfrm>
                <a:off x="3936" y="2880"/>
                <a:ext cx="96" cy="96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77837" name="Oval 29"/>
              <p:cNvSpPr>
                <a:spLocks noChangeArrowheads="1"/>
              </p:cNvSpPr>
              <p:nvPr/>
            </p:nvSpPr>
            <p:spPr bwMode="auto">
              <a:xfrm>
                <a:off x="4032" y="2976"/>
                <a:ext cx="96" cy="96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77838" name="Oval 30"/>
              <p:cNvSpPr>
                <a:spLocks noChangeArrowheads="1"/>
              </p:cNvSpPr>
              <p:nvPr/>
            </p:nvSpPr>
            <p:spPr bwMode="auto">
              <a:xfrm>
                <a:off x="4128" y="3072"/>
                <a:ext cx="96" cy="96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77839" name="Oval 31"/>
              <p:cNvSpPr>
                <a:spLocks noChangeArrowheads="1"/>
              </p:cNvSpPr>
              <p:nvPr/>
            </p:nvSpPr>
            <p:spPr bwMode="auto">
              <a:xfrm>
                <a:off x="4224" y="3168"/>
                <a:ext cx="96" cy="96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77840" name="Oval 32"/>
              <p:cNvSpPr>
                <a:spLocks noChangeArrowheads="1"/>
              </p:cNvSpPr>
              <p:nvPr/>
            </p:nvSpPr>
            <p:spPr bwMode="auto">
              <a:xfrm>
                <a:off x="4320" y="3264"/>
                <a:ext cx="96" cy="96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77841" name="Oval 33"/>
              <p:cNvSpPr>
                <a:spLocks noChangeArrowheads="1"/>
              </p:cNvSpPr>
              <p:nvPr/>
            </p:nvSpPr>
            <p:spPr bwMode="auto">
              <a:xfrm>
                <a:off x="4416" y="3360"/>
                <a:ext cx="96" cy="96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77842" name="Oval 34"/>
              <p:cNvSpPr>
                <a:spLocks noChangeArrowheads="1"/>
              </p:cNvSpPr>
              <p:nvPr/>
            </p:nvSpPr>
            <p:spPr bwMode="auto">
              <a:xfrm>
                <a:off x="4512" y="3456"/>
                <a:ext cx="96" cy="96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77843" name="Oval 35"/>
              <p:cNvSpPr>
                <a:spLocks noChangeArrowheads="1"/>
              </p:cNvSpPr>
              <p:nvPr/>
            </p:nvSpPr>
            <p:spPr bwMode="auto">
              <a:xfrm>
                <a:off x="4608" y="3552"/>
                <a:ext cx="96" cy="96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77844" name="Oval 36"/>
              <p:cNvSpPr>
                <a:spLocks noChangeArrowheads="1"/>
              </p:cNvSpPr>
              <p:nvPr/>
            </p:nvSpPr>
            <p:spPr bwMode="auto">
              <a:xfrm>
                <a:off x="4704" y="3648"/>
                <a:ext cx="96" cy="96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77845" name="Oval 37"/>
              <p:cNvSpPr>
                <a:spLocks noChangeArrowheads="1"/>
              </p:cNvSpPr>
              <p:nvPr/>
            </p:nvSpPr>
            <p:spPr bwMode="auto">
              <a:xfrm>
                <a:off x="4032" y="2976"/>
                <a:ext cx="96" cy="96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77846" name="Oval 38"/>
              <p:cNvSpPr>
                <a:spLocks noChangeArrowheads="1"/>
              </p:cNvSpPr>
              <p:nvPr/>
            </p:nvSpPr>
            <p:spPr bwMode="auto">
              <a:xfrm>
                <a:off x="4128" y="3072"/>
                <a:ext cx="96" cy="96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77847" name="Oval 39"/>
              <p:cNvSpPr>
                <a:spLocks noChangeArrowheads="1"/>
              </p:cNvSpPr>
              <p:nvPr/>
            </p:nvSpPr>
            <p:spPr bwMode="auto">
              <a:xfrm>
                <a:off x="4224" y="3168"/>
                <a:ext cx="96" cy="96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77848" name="Oval 40"/>
              <p:cNvSpPr>
                <a:spLocks noChangeArrowheads="1"/>
              </p:cNvSpPr>
              <p:nvPr/>
            </p:nvSpPr>
            <p:spPr bwMode="auto">
              <a:xfrm>
                <a:off x="4320" y="3264"/>
                <a:ext cx="96" cy="96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77849" name="Oval 41"/>
              <p:cNvSpPr>
                <a:spLocks noChangeArrowheads="1"/>
              </p:cNvSpPr>
              <p:nvPr/>
            </p:nvSpPr>
            <p:spPr bwMode="auto">
              <a:xfrm>
                <a:off x="4416" y="3360"/>
                <a:ext cx="96" cy="96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77850" name="Oval 42"/>
              <p:cNvSpPr>
                <a:spLocks noChangeArrowheads="1"/>
              </p:cNvSpPr>
              <p:nvPr/>
            </p:nvSpPr>
            <p:spPr bwMode="auto">
              <a:xfrm>
                <a:off x="4512" y="3456"/>
                <a:ext cx="96" cy="96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77851" name="Oval 43"/>
              <p:cNvSpPr>
                <a:spLocks noChangeArrowheads="1"/>
              </p:cNvSpPr>
              <p:nvPr/>
            </p:nvSpPr>
            <p:spPr bwMode="auto">
              <a:xfrm>
                <a:off x="4608" y="3552"/>
                <a:ext cx="96" cy="96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77852" name="Oval 44"/>
              <p:cNvSpPr>
                <a:spLocks noChangeArrowheads="1"/>
              </p:cNvSpPr>
              <p:nvPr/>
            </p:nvSpPr>
            <p:spPr bwMode="auto">
              <a:xfrm>
                <a:off x="4704" y="3648"/>
                <a:ext cx="96" cy="96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77853" name="Oval 45"/>
              <p:cNvSpPr>
                <a:spLocks noChangeArrowheads="1"/>
              </p:cNvSpPr>
              <p:nvPr/>
            </p:nvSpPr>
            <p:spPr bwMode="auto">
              <a:xfrm>
                <a:off x="4800" y="3744"/>
                <a:ext cx="96" cy="96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77854" name="Oval 46"/>
              <p:cNvSpPr>
                <a:spLocks noChangeArrowheads="1"/>
              </p:cNvSpPr>
              <p:nvPr/>
            </p:nvSpPr>
            <p:spPr bwMode="auto">
              <a:xfrm>
                <a:off x="4080" y="2880"/>
                <a:ext cx="96" cy="96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77855" name="Oval 47"/>
              <p:cNvSpPr>
                <a:spLocks noChangeArrowheads="1"/>
              </p:cNvSpPr>
              <p:nvPr/>
            </p:nvSpPr>
            <p:spPr bwMode="auto">
              <a:xfrm>
                <a:off x="4176" y="2976"/>
                <a:ext cx="96" cy="96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77856" name="Oval 48"/>
              <p:cNvSpPr>
                <a:spLocks noChangeArrowheads="1"/>
              </p:cNvSpPr>
              <p:nvPr/>
            </p:nvSpPr>
            <p:spPr bwMode="auto">
              <a:xfrm>
                <a:off x="4272" y="3072"/>
                <a:ext cx="96" cy="96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77857" name="Oval 49"/>
              <p:cNvSpPr>
                <a:spLocks noChangeArrowheads="1"/>
              </p:cNvSpPr>
              <p:nvPr/>
            </p:nvSpPr>
            <p:spPr bwMode="auto">
              <a:xfrm>
                <a:off x="4368" y="3168"/>
                <a:ext cx="96" cy="96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77858" name="Oval 50"/>
              <p:cNvSpPr>
                <a:spLocks noChangeArrowheads="1"/>
              </p:cNvSpPr>
              <p:nvPr/>
            </p:nvSpPr>
            <p:spPr bwMode="auto">
              <a:xfrm>
                <a:off x="4464" y="3264"/>
                <a:ext cx="96" cy="96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77859" name="Oval 51"/>
              <p:cNvSpPr>
                <a:spLocks noChangeArrowheads="1"/>
              </p:cNvSpPr>
              <p:nvPr/>
            </p:nvSpPr>
            <p:spPr bwMode="auto">
              <a:xfrm>
                <a:off x="4560" y="3360"/>
                <a:ext cx="96" cy="96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77860" name="Oval 52"/>
              <p:cNvSpPr>
                <a:spLocks noChangeArrowheads="1"/>
              </p:cNvSpPr>
              <p:nvPr/>
            </p:nvSpPr>
            <p:spPr bwMode="auto">
              <a:xfrm>
                <a:off x="4656" y="3456"/>
                <a:ext cx="96" cy="96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77861" name="Oval 53"/>
              <p:cNvSpPr>
                <a:spLocks noChangeArrowheads="1"/>
              </p:cNvSpPr>
              <p:nvPr/>
            </p:nvSpPr>
            <p:spPr bwMode="auto">
              <a:xfrm>
                <a:off x="4752" y="3552"/>
                <a:ext cx="96" cy="96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77862" name="Oval 54"/>
              <p:cNvSpPr>
                <a:spLocks noChangeArrowheads="1"/>
              </p:cNvSpPr>
              <p:nvPr/>
            </p:nvSpPr>
            <p:spPr bwMode="auto">
              <a:xfrm>
                <a:off x="4848" y="3648"/>
                <a:ext cx="96" cy="96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77863" name="Oval 55"/>
              <p:cNvSpPr>
                <a:spLocks noChangeArrowheads="1"/>
              </p:cNvSpPr>
              <p:nvPr/>
            </p:nvSpPr>
            <p:spPr bwMode="auto">
              <a:xfrm>
                <a:off x="4176" y="2976"/>
                <a:ext cx="96" cy="96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77864" name="Oval 56"/>
              <p:cNvSpPr>
                <a:spLocks noChangeArrowheads="1"/>
              </p:cNvSpPr>
              <p:nvPr/>
            </p:nvSpPr>
            <p:spPr bwMode="auto">
              <a:xfrm>
                <a:off x="4272" y="3072"/>
                <a:ext cx="96" cy="96"/>
              </a:xfrm>
              <a:prstGeom prst="ellipse">
                <a:avLst/>
              </a:prstGeom>
              <a:solidFill>
                <a:srgbClr val="FFCC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77865" name="Oval 57"/>
              <p:cNvSpPr>
                <a:spLocks noChangeArrowheads="1"/>
              </p:cNvSpPr>
              <p:nvPr/>
            </p:nvSpPr>
            <p:spPr bwMode="auto">
              <a:xfrm>
                <a:off x="4368" y="3168"/>
                <a:ext cx="96" cy="96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77866" name="Oval 58"/>
              <p:cNvSpPr>
                <a:spLocks noChangeArrowheads="1"/>
              </p:cNvSpPr>
              <p:nvPr/>
            </p:nvSpPr>
            <p:spPr bwMode="auto">
              <a:xfrm>
                <a:off x="4464" y="3264"/>
                <a:ext cx="96" cy="96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77867" name="Oval 59"/>
              <p:cNvSpPr>
                <a:spLocks noChangeArrowheads="1"/>
              </p:cNvSpPr>
              <p:nvPr/>
            </p:nvSpPr>
            <p:spPr bwMode="auto">
              <a:xfrm>
                <a:off x="4560" y="3360"/>
                <a:ext cx="96" cy="96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77868" name="Oval 60"/>
              <p:cNvSpPr>
                <a:spLocks noChangeArrowheads="1"/>
              </p:cNvSpPr>
              <p:nvPr/>
            </p:nvSpPr>
            <p:spPr bwMode="auto">
              <a:xfrm>
                <a:off x="4656" y="3456"/>
                <a:ext cx="96" cy="96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77869" name="Oval 61"/>
              <p:cNvSpPr>
                <a:spLocks noChangeArrowheads="1"/>
              </p:cNvSpPr>
              <p:nvPr/>
            </p:nvSpPr>
            <p:spPr bwMode="auto">
              <a:xfrm>
                <a:off x="4752" y="3552"/>
                <a:ext cx="96" cy="96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77870" name="Oval 62"/>
              <p:cNvSpPr>
                <a:spLocks noChangeArrowheads="1"/>
              </p:cNvSpPr>
              <p:nvPr/>
            </p:nvSpPr>
            <p:spPr bwMode="auto">
              <a:xfrm>
                <a:off x="4848" y="3648"/>
                <a:ext cx="96" cy="96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77871" name="Oval 63"/>
              <p:cNvSpPr>
                <a:spLocks noChangeArrowheads="1"/>
              </p:cNvSpPr>
              <p:nvPr/>
            </p:nvSpPr>
            <p:spPr bwMode="auto">
              <a:xfrm>
                <a:off x="4944" y="3744"/>
                <a:ext cx="96" cy="96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77872" name="Oval 64"/>
              <p:cNvSpPr>
                <a:spLocks noChangeArrowheads="1"/>
              </p:cNvSpPr>
              <p:nvPr/>
            </p:nvSpPr>
            <p:spPr bwMode="auto">
              <a:xfrm>
                <a:off x="4224" y="2880"/>
                <a:ext cx="96" cy="96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77873" name="Oval 65"/>
              <p:cNvSpPr>
                <a:spLocks noChangeArrowheads="1"/>
              </p:cNvSpPr>
              <p:nvPr/>
            </p:nvSpPr>
            <p:spPr bwMode="auto">
              <a:xfrm>
                <a:off x="4320" y="2976"/>
                <a:ext cx="96" cy="96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77874" name="Oval 66"/>
              <p:cNvSpPr>
                <a:spLocks noChangeArrowheads="1"/>
              </p:cNvSpPr>
              <p:nvPr/>
            </p:nvSpPr>
            <p:spPr bwMode="auto">
              <a:xfrm>
                <a:off x="4416" y="3072"/>
                <a:ext cx="96" cy="96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77875" name="Oval 67"/>
              <p:cNvSpPr>
                <a:spLocks noChangeArrowheads="1"/>
              </p:cNvSpPr>
              <p:nvPr/>
            </p:nvSpPr>
            <p:spPr bwMode="auto">
              <a:xfrm>
                <a:off x="4512" y="3168"/>
                <a:ext cx="96" cy="96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77876" name="Oval 68"/>
              <p:cNvSpPr>
                <a:spLocks noChangeArrowheads="1"/>
              </p:cNvSpPr>
              <p:nvPr/>
            </p:nvSpPr>
            <p:spPr bwMode="auto">
              <a:xfrm>
                <a:off x="4608" y="3264"/>
                <a:ext cx="96" cy="96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77877" name="Oval 69"/>
              <p:cNvSpPr>
                <a:spLocks noChangeArrowheads="1"/>
              </p:cNvSpPr>
              <p:nvPr/>
            </p:nvSpPr>
            <p:spPr bwMode="auto">
              <a:xfrm>
                <a:off x="4704" y="3360"/>
                <a:ext cx="96" cy="96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77878" name="Oval 70"/>
              <p:cNvSpPr>
                <a:spLocks noChangeArrowheads="1"/>
              </p:cNvSpPr>
              <p:nvPr/>
            </p:nvSpPr>
            <p:spPr bwMode="auto">
              <a:xfrm>
                <a:off x="4800" y="3456"/>
                <a:ext cx="96" cy="96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77879" name="Oval 71"/>
              <p:cNvSpPr>
                <a:spLocks noChangeArrowheads="1"/>
              </p:cNvSpPr>
              <p:nvPr/>
            </p:nvSpPr>
            <p:spPr bwMode="auto">
              <a:xfrm>
                <a:off x="4896" y="3552"/>
                <a:ext cx="96" cy="96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77880" name="Oval 72"/>
              <p:cNvSpPr>
                <a:spLocks noChangeArrowheads="1"/>
              </p:cNvSpPr>
              <p:nvPr/>
            </p:nvSpPr>
            <p:spPr bwMode="auto">
              <a:xfrm>
                <a:off x="4992" y="3648"/>
                <a:ext cx="96" cy="96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77881" name="Oval 73"/>
              <p:cNvSpPr>
                <a:spLocks noChangeArrowheads="1"/>
              </p:cNvSpPr>
              <p:nvPr/>
            </p:nvSpPr>
            <p:spPr bwMode="auto">
              <a:xfrm>
                <a:off x="4320" y="2976"/>
                <a:ext cx="96" cy="96"/>
              </a:xfrm>
              <a:prstGeom prst="ellipse">
                <a:avLst/>
              </a:prstGeom>
              <a:solidFill>
                <a:srgbClr val="FFCC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77882" name="Oval 74"/>
              <p:cNvSpPr>
                <a:spLocks noChangeArrowheads="1"/>
              </p:cNvSpPr>
              <p:nvPr/>
            </p:nvSpPr>
            <p:spPr bwMode="auto">
              <a:xfrm>
                <a:off x="4416" y="3072"/>
                <a:ext cx="96" cy="96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77883" name="Oval 75"/>
              <p:cNvSpPr>
                <a:spLocks noChangeArrowheads="1"/>
              </p:cNvSpPr>
              <p:nvPr/>
            </p:nvSpPr>
            <p:spPr bwMode="auto">
              <a:xfrm>
                <a:off x="4512" y="3168"/>
                <a:ext cx="96" cy="96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77884" name="Oval 76"/>
              <p:cNvSpPr>
                <a:spLocks noChangeArrowheads="1"/>
              </p:cNvSpPr>
              <p:nvPr/>
            </p:nvSpPr>
            <p:spPr bwMode="auto">
              <a:xfrm>
                <a:off x="4608" y="3264"/>
                <a:ext cx="96" cy="96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77885" name="Oval 77"/>
              <p:cNvSpPr>
                <a:spLocks noChangeArrowheads="1"/>
              </p:cNvSpPr>
              <p:nvPr/>
            </p:nvSpPr>
            <p:spPr bwMode="auto">
              <a:xfrm>
                <a:off x="4704" y="3360"/>
                <a:ext cx="96" cy="96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77886" name="Oval 78"/>
              <p:cNvSpPr>
                <a:spLocks noChangeArrowheads="1"/>
              </p:cNvSpPr>
              <p:nvPr/>
            </p:nvSpPr>
            <p:spPr bwMode="auto">
              <a:xfrm>
                <a:off x="4800" y="3456"/>
                <a:ext cx="96" cy="96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77887" name="Oval 79"/>
              <p:cNvSpPr>
                <a:spLocks noChangeArrowheads="1"/>
              </p:cNvSpPr>
              <p:nvPr/>
            </p:nvSpPr>
            <p:spPr bwMode="auto">
              <a:xfrm>
                <a:off x="4896" y="3552"/>
                <a:ext cx="96" cy="96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77888" name="Oval 80"/>
              <p:cNvSpPr>
                <a:spLocks noChangeArrowheads="1"/>
              </p:cNvSpPr>
              <p:nvPr/>
            </p:nvSpPr>
            <p:spPr bwMode="auto">
              <a:xfrm>
                <a:off x="4992" y="3648"/>
                <a:ext cx="96" cy="96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77889" name="Oval 81"/>
              <p:cNvSpPr>
                <a:spLocks noChangeArrowheads="1"/>
              </p:cNvSpPr>
              <p:nvPr/>
            </p:nvSpPr>
            <p:spPr bwMode="auto">
              <a:xfrm>
                <a:off x="5088" y="3744"/>
                <a:ext cx="96" cy="96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77890" name="Oval 82"/>
              <p:cNvSpPr>
                <a:spLocks noChangeArrowheads="1"/>
              </p:cNvSpPr>
              <p:nvPr/>
            </p:nvSpPr>
            <p:spPr bwMode="auto">
              <a:xfrm>
                <a:off x="4032" y="2976"/>
                <a:ext cx="96" cy="96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77891" name="Oval 83"/>
              <p:cNvSpPr>
                <a:spLocks noChangeArrowheads="1"/>
              </p:cNvSpPr>
              <p:nvPr/>
            </p:nvSpPr>
            <p:spPr bwMode="auto">
              <a:xfrm>
                <a:off x="4128" y="3072"/>
                <a:ext cx="96" cy="96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77892" name="Oval 84"/>
              <p:cNvSpPr>
                <a:spLocks noChangeArrowheads="1"/>
              </p:cNvSpPr>
              <p:nvPr/>
            </p:nvSpPr>
            <p:spPr bwMode="auto">
              <a:xfrm>
                <a:off x="4224" y="3168"/>
                <a:ext cx="96" cy="96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77893" name="Oval 85"/>
              <p:cNvSpPr>
                <a:spLocks noChangeArrowheads="1"/>
              </p:cNvSpPr>
              <p:nvPr/>
            </p:nvSpPr>
            <p:spPr bwMode="auto">
              <a:xfrm>
                <a:off x="4320" y="3264"/>
                <a:ext cx="96" cy="96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77894" name="Oval 86"/>
              <p:cNvSpPr>
                <a:spLocks noChangeArrowheads="1"/>
              </p:cNvSpPr>
              <p:nvPr/>
            </p:nvSpPr>
            <p:spPr bwMode="auto">
              <a:xfrm>
                <a:off x="4416" y="3360"/>
                <a:ext cx="96" cy="96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77895" name="Oval 87"/>
              <p:cNvSpPr>
                <a:spLocks noChangeArrowheads="1"/>
              </p:cNvSpPr>
              <p:nvPr/>
            </p:nvSpPr>
            <p:spPr bwMode="auto">
              <a:xfrm>
                <a:off x="4512" y="3456"/>
                <a:ext cx="96" cy="96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77896" name="Oval 88"/>
              <p:cNvSpPr>
                <a:spLocks noChangeArrowheads="1"/>
              </p:cNvSpPr>
              <p:nvPr/>
            </p:nvSpPr>
            <p:spPr bwMode="auto">
              <a:xfrm>
                <a:off x="4608" y="3552"/>
                <a:ext cx="96" cy="96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77897" name="Oval 89"/>
              <p:cNvSpPr>
                <a:spLocks noChangeArrowheads="1"/>
              </p:cNvSpPr>
              <p:nvPr/>
            </p:nvSpPr>
            <p:spPr bwMode="auto">
              <a:xfrm>
                <a:off x="4704" y="3648"/>
                <a:ext cx="96" cy="96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77898" name="Oval 90"/>
              <p:cNvSpPr>
                <a:spLocks noChangeArrowheads="1"/>
              </p:cNvSpPr>
              <p:nvPr/>
            </p:nvSpPr>
            <p:spPr bwMode="auto">
              <a:xfrm>
                <a:off x="4800" y="3744"/>
                <a:ext cx="96" cy="96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77899" name="Oval 91"/>
              <p:cNvSpPr>
                <a:spLocks noChangeArrowheads="1"/>
              </p:cNvSpPr>
              <p:nvPr/>
            </p:nvSpPr>
            <p:spPr bwMode="auto">
              <a:xfrm>
                <a:off x="4128" y="3072"/>
                <a:ext cx="96" cy="96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77900" name="Oval 92"/>
              <p:cNvSpPr>
                <a:spLocks noChangeArrowheads="1"/>
              </p:cNvSpPr>
              <p:nvPr/>
            </p:nvSpPr>
            <p:spPr bwMode="auto">
              <a:xfrm>
                <a:off x="4224" y="3168"/>
                <a:ext cx="96" cy="96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77901" name="Oval 93"/>
              <p:cNvSpPr>
                <a:spLocks noChangeArrowheads="1"/>
              </p:cNvSpPr>
              <p:nvPr/>
            </p:nvSpPr>
            <p:spPr bwMode="auto">
              <a:xfrm>
                <a:off x="4320" y="3264"/>
                <a:ext cx="96" cy="96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77902" name="Oval 94"/>
              <p:cNvSpPr>
                <a:spLocks noChangeArrowheads="1"/>
              </p:cNvSpPr>
              <p:nvPr/>
            </p:nvSpPr>
            <p:spPr bwMode="auto">
              <a:xfrm>
                <a:off x="4416" y="3360"/>
                <a:ext cx="96" cy="96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77903" name="Oval 95"/>
              <p:cNvSpPr>
                <a:spLocks noChangeArrowheads="1"/>
              </p:cNvSpPr>
              <p:nvPr/>
            </p:nvSpPr>
            <p:spPr bwMode="auto">
              <a:xfrm>
                <a:off x="4512" y="3456"/>
                <a:ext cx="96" cy="96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77904" name="Oval 96"/>
              <p:cNvSpPr>
                <a:spLocks noChangeArrowheads="1"/>
              </p:cNvSpPr>
              <p:nvPr/>
            </p:nvSpPr>
            <p:spPr bwMode="auto">
              <a:xfrm>
                <a:off x="4608" y="3552"/>
                <a:ext cx="96" cy="96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77905" name="Oval 97"/>
              <p:cNvSpPr>
                <a:spLocks noChangeArrowheads="1"/>
              </p:cNvSpPr>
              <p:nvPr/>
            </p:nvSpPr>
            <p:spPr bwMode="auto">
              <a:xfrm>
                <a:off x="4704" y="3648"/>
                <a:ext cx="96" cy="96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77906" name="Oval 98"/>
              <p:cNvSpPr>
                <a:spLocks noChangeArrowheads="1"/>
              </p:cNvSpPr>
              <p:nvPr/>
            </p:nvSpPr>
            <p:spPr bwMode="auto">
              <a:xfrm>
                <a:off x="4800" y="3744"/>
                <a:ext cx="96" cy="96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77907" name="Oval 99"/>
              <p:cNvSpPr>
                <a:spLocks noChangeArrowheads="1"/>
              </p:cNvSpPr>
              <p:nvPr/>
            </p:nvSpPr>
            <p:spPr bwMode="auto">
              <a:xfrm>
                <a:off x="4128" y="3072"/>
                <a:ext cx="96" cy="96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77908" name="Oval 100"/>
              <p:cNvSpPr>
                <a:spLocks noChangeArrowheads="1"/>
              </p:cNvSpPr>
              <p:nvPr/>
            </p:nvSpPr>
            <p:spPr bwMode="auto">
              <a:xfrm>
                <a:off x="4224" y="3168"/>
                <a:ext cx="96" cy="96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77909" name="Oval 101"/>
              <p:cNvSpPr>
                <a:spLocks noChangeArrowheads="1"/>
              </p:cNvSpPr>
              <p:nvPr/>
            </p:nvSpPr>
            <p:spPr bwMode="auto">
              <a:xfrm>
                <a:off x="4320" y="3264"/>
                <a:ext cx="96" cy="96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77910" name="Oval 102"/>
              <p:cNvSpPr>
                <a:spLocks noChangeArrowheads="1"/>
              </p:cNvSpPr>
              <p:nvPr/>
            </p:nvSpPr>
            <p:spPr bwMode="auto">
              <a:xfrm>
                <a:off x="4416" y="3360"/>
                <a:ext cx="96" cy="96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77911" name="Oval 103"/>
              <p:cNvSpPr>
                <a:spLocks noChangeArrowheads="1"/>
              </p:cNvSpPr>
              <p:nvPr/>
            </p:nvSpPr>
            <p:spPr bwMode="auto">
              <a:xfrm>
                <a:off x="4512" y="3456"/>
                <a:ext cx="96" cy="96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77912" name="Oval 104"/>
              <p:cNvSpPr>
                <a:spLocks noChangeArrowheads="1"/>
              </p:cNvSpPr>
              <p:nvPr/>
            </p:nvSpPr>
            <p:spPr bwMode="auto">
              <a:xfrm>
                <a:off x="4608" y="3552"/>
                <a:ext cx="96" cy="96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77913" name="Oval 105"/>
              <p:cNvSpPr>
                <a:spLocks noChangeArrowheads="1"/>
              </p:cNvSpPr>
              <p:nvPr/>
            </p:nvSpPr>
            <p:spPr bwMode="auto">
              <a:xfrm>
                <a:off x="4704" y="3648"/>
                <a:ext cx="96" cy="96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77914" name="Oval 106"/>
              <p:cNvSpPr>
                <a:spLocks noChangeArrowheads="1"/>
              </p:cNvSpPr>
              <p:nvPr/>
            </p:nvSpPr>
            <p:spPr bwMode="auto">
              <a:xfrm>
                <a:off x="4800" y="3744"/>
                <a:ext cx="96" cy="96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77915" name="Oval 107"/>
              <p:cNvSpPr>
                <a:spLocks noChangeArrowheads="1"/>
              </p:cNvSpPr>
              <p:nvPr/>
            </p:nvSpPr>
            <p:spPr bwMode="auto">
              <a:xfrm>
                <a:off x="4224" y="3168"/>
                <a:ext cx="96" cy="96"/>
              </a:xfrm>
              <a:prstGeom prst="ellipse">
                <a:avLst/>
              </a:prstGeom>
              <a:solidFill>
                <a:srgbClr val="FFCC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77916" name="Oval 108"/>
              <p:cNvSpPr>
                <a:spLocks noChangeArrowheads="1"/>
              </p:cNvSpPr>
              <p:nvPr/>
            </p:nvSpPr>
            <p:spPr bwMode="auto">
              <a:xfrm>
                <a:off x="4320" y="3264"/>
                <a:ext cx="96" cy="96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77917" name="Oval 109"/>
              <p:cNvSpPr>
                <a:spLocks noChangeArrowheads="1"/>
              </p:cNvSpPr>
              <p:nvPr/>
            </p:nvSpPr>
            <p:spPr bwMode="auto">
              <a:xfrm>
                <a:off x="4416" y="3360"/>
                <a:ext cx="96" cy="96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77918" name="Oval 110"/>
              <p:cNvSpPr>
                <a:spLocks noChangeArrowheads="1"/>
              </p:cNvSpPr>
              <p:nvPr/>
            </p:nvSpPr>
            <p:spPr bwMode="auto">
              <a:xfrm>
                <a:off x="4512" y="3456"/>
                <a:ext cx="96" cy="96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77919" name="Oval 111"/>
              <p:cNvSpPr>
                <a:spLocks noChangeArrowheads="1"/>
              </p:cNvSpPr>
              <p:nvPr/>
            </p:nvSpPr>
            <p:spPr bwMode="auto">
              <a:xfrm>
                <a:off x="4608" y="3552"/>
                <a:ext cx="96" cy="96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77920" name="Oval 112"/>
              <p:cNvSpPr>
                <a:spLocks noChangeArrowheads="1"/>
              </p:cNvSpPr>
              <p:nvPr/>
            </p:nvSpPr>
            <p:spPr bwMode="auto">
              <a:xfrm>
                <a:off x="4704" y="3648"/>
                <a:ext cx="96" cy="96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77921" name="Oval 113"/>
              <p:cNvSpPr>
                <a:spLocks noChangeArrowheads="1"/>
              </p:cNvSpPr>
              <p:nvPr/>
            </p:nvSpPr>
            <p:spPr bwMode="auto">
              <a:xfrm>
                <a:off x="4800" y="3744"/>
                <a:ext cx="96" cy="96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77922" name="Oval 114"/>
              <p:cNvSpPr>
                <a:spLocks noChangeArrowheads="1"/>
              </p:cNvSpPr>
              <p:nvPr/>
            </p:nvSpPr>
            <p:spPr bwMode="auto">
              <a:xfrm>
                <a:off x="3504" y="2880"/>
                <a:ext cx="96" cy="96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77923" name="Oval 115"/>
              <p:cNvSpPr>
                <a:spLocks noChangeArrowheads="1"/>
              </p:cNvSpPr>
              <p:nvPr/>
            </p:nvSpPr>
            <p:spPr bwMode="auto">
              <a:xfrm>
                <a:off x="3600" y="2976"/>
                <a:ext cx="96" cy="96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77924" name="Oval 116"/>
              <p:cNvSpPr>
                <a:spLocks noChangeArrowheads="1"/>
              </p:cNvSpPr>
              <p:nvPr/>
            </p:nvSpPr>
            <p:spPr bwMode="auto">
              <a:xfrm>
                <a:off x="3696" y="3072"/>
                <a:ext cx="96" cy="96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77925" name="Oval 117"/>
              <p:cNvSpPr>
                <a:spLocks noChangeArrowheads="1"/>
              </p:cNvSpPr>
              <p:nvPr/>
            </p:nvSpPr>
            <p:spPr bwMode="auto">
              <a:xfrm>
                <a:off x="3792" y="3168"/>
                <a:ext cx="96" cy="96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77926" name="Oval 118"/>
              <p:cNvSpPr>
                <a:spLocks noChangeArrowheads="1"/>
              </p:cNvSpPr>
              <p:nvPr/>
            </p:nvSpPr>
            <p:spPr bwMode="auto">
              <a:xfrm>
                <a:off x="3888" y="3264"/>
                <a:ext cx="96" cy="96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77927" name="Oval 119"/>
              <p:cNvSpPr>
                <a:spLocks noChangeArrowheads="1"/>
              </p:cNvSpPr>
              <p:nvPr/>
            </p:nvSpPr>
            <p:spPr bwMode="auto">
              <a:xfrm>
                <a:off x="3984" y="3360"/>
                <a:ext cx="96" cy="96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77928" name="Oval 120"/>
              <p:cNvSpPr>
                <a:spLocks noChangeArrowheads="1"/>
              </p:cNvSpPr>
              <p:nvPr/>
            </p:nvSpPr>
            <p:spPr bwMode="auto">
              <a:xfrm>
                <a:off x="4080" y="3456"/>
                <a:ext cx="96" cy="96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77929" name="Oval 121"/>
              <p:cNvSpPr>
                <a:spLocks noChangeArrowheads="1"/>
              </p:cNvSpPr>
              <p:nvPr/>
            </p:nvSpPr>
            <p:spPr bwMode="auto">
              <a:xfrm>
                <a:off x="4176" y="3552"/>
                <a:ext cx="96" cy="96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77930" name="Oval 122"/>
              <p:cNvSpPr>
                <a:spLocks noChangeArrowheads="1"/>
              </p:cNvSpPr>
              <p:nvPr/>
            </p:nvSpPr>
            <p:spPr bwMode="auto">
              <a:xfrm>
                <a:off x="4272" y="3648"/>
                <a:ext cx="96" cy="96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77931" name="Oval 123"/>
              <p:cNvSpPr>
                <a:spLocks noChangeArrowheads="1"/>
              </p:cNvSpPr>
              <p:nvPr/>
            </p:nvSpPr>
            <p:spPr bwMode="auto">
              <a:xfrm>
                <a:off x="3600" y="2976"/>
                <a:ext cx="96" cy="96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77932" name="Oval 124"/>
              <p:cNvSpPr>
                <a:spLocks noChangeArrowheads="1"/>
              </p:cNvSpPr>
              <p:nvPr/>
            </p:nvSpPr>
            <p:spPr bwMode="auto">
              <a:xfrm>
                <a:off x="3696" y="3072"/>
                <a:ext cx="96" cy="96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77933" name="Oval 125"/>
              <p:cNvSpPr>
                <a:spLocks noChangeArrowheads="1"/>
              </p:cNvSpPr>
              <p:nvPr/>
            </p:nvSpPr>
            <p:spPr bwMode="auto">
              <a:xfrm>
                <a:off x="3792" y="3168"/>
                <a:ext cx="96" cy="96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77934" name="Oval 126"/>
              <p:cNvSpPr>
                <a:spLocks noChangeArrowheads="1"/>
              </p:cNvSpPr>
              <p:nvPr/>
            </p:nvSpPr>
            <p:spPr bwMode="auto">
              <a:xfrm>
                <a:off x="3888" y="3264"/>
                <a:ext cx="96" cy="96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77935" name="Oval 127"/>
              <p:cNvSpPr>
                <a:spLocks noChangeArrowheads="1"/>
              </p:cNvSpPr>
              <p:nvPr/>
            </p:nvSpPr>
            <p:spPr bwMode="auto">
              <a:xfrm>
                <a:off x="3984" y="3360"/>
                <a:ext cx="96" cy="96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77936" name="Oval 128"/>
              <p:cNvSpPr>
                <a:spLocks noChangeArrowheads="1"/>
              </p:cNvSpPr>
              <p:nvPr/>
            </p:nvSpPr>
            <p:spPr bwMode="auto">
              <a:xfrm>
                <a:off x="4080" y="3456"/>
                <a:ext cx="96" cy="96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77937" name="Oval 129"/>
              <p:cNvSpPr>
                <a:spLocks noChangeArrowheads="1"/>
              </p:cNvSpPr>
              <p:nvPr/>
            </p:nvSpPr>
            <p:spPr bwMode="auto">
              <a:xfrm>
                <a:off x="4176" y="3552"/>
                <a:ext cx="96" cy="96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77938" name="Oval 130"/>
              <p:cNvSpPr>
                <a:spLocks noChangeArrowheads="1"/>
              </p:cNvSpPr>
              <p:nvPr/>
            </p:nvSpPr>
            <p:spPr bwMode="auto">
              <a:xfrm>
                <a:off x="4272" y="3648"/>
                <a:ext cx="96" cy="96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77939" name="Oval 131"/>
              <p:cNvSpPr>
                <a:spLocks noChangeArrowheads="1"/>
              </p:cNvSpPr>
              <p:nvPr/>
            </p:nvSpPr>
            <p:spPr bwMode="auto">
              <a:xfrm>
                <a:off x="4368" y="3744"/>
                <a:ext cx="96" cy="96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77940" name="Oval 132"/>
              <p:cNvSpPr>
                <a:spLocks noChangeArrowheads="1"/>
              </p:cNvSpPr>
              <p:nvPr/>
            </p:nvSpPr>
            <p:spPr bwMode="auto">
              <a:xfrm>
                <a:off x="3648" y="2880"/>
                <a:ext cx="96" cy="96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77941" name="Oval 133"/>
              <p:cNvSpPr>
                <a:spLocks noChangeArrowheads="1"/>
              </p:cNvSpPr>
              <p:nvPr/>
            </p:nvSpPr>
            <p:spPr bwMode="auto">
              <a:xfrm>
                <a:off x="3744" y="2976"/>
                <a:ext cx="96" cy="96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77942" name="Oval 134"/>
              <p:cNvSpPr>
                <a:spLocks noChangeArrowheads="1"/>
              </p:cNvSpPr>
              <p:nvPr/>
            </p:nvSpPr>
            <p:spPr bwMode="auto">
              <a:xfrm>
                <a:off x="3840" y="3072"/>
                <a:ext cx="96" cy="96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77943" name="Oval 135"/>
              <p:cNvSpPr>
                <a:spLocks noChangeArrowheads="1"/>
              </p:cNvSpPr>
              <p:nvPr/>
            </p:nvSpPr>
            <p:spPr bwMode="auto">
              <a:xfrm>
                <a:off x="3936" y="3168"/>
                <a:ext cx="96" cy="96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77944" name="Oval 136"/>
              <p:cNvSpPr>
                <a:spLocks noChangeArrowheads="1"/>
              </p:cNvSpPr>
              <p:nvPr/>
            </p:nvSpPr>
            <p:spPr bwMode="auto">
              <a:xfrm>
                <a:off x="4032" y="3264"/>
                <a:ext cx="96" cy="96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77945" name="Oval 137"/>
              <p:cNvSpPr>
                <a:spLocks noChangeArrowheads="1"/>
              </p:cNvSpPr>
              <p:nvPr/>
            </p:nvSpPr>
            <p:spPr bwMode="auto">
              <a:xfrm>
                <a:off x="4128" y="3360"/>
                <a:ext cx="96" cy="96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77946" name="Oval 138"/>
              <p:cNvSpPr>
                <a:spLocks noChangeArrowheads="1"/>
              </p:cNvSpPr>
              <p:nvPr/>
            </p:nvSpPr>
            <p:spPr bwMode="auto">
              <a:xfrm>
                <a:off x="4224" y="3456"/>
                <a:ext cx="96" cy="96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77947" name="Oval 139"/>
              <p:cNvSpPr>
                <a:spLocks noChangeArrowheads="1"/>
              </p:cNvSpPr>
              <p:nvPr/>
            </p:nvSpPr>
            <p:spPr bwMode="auto">
              <a:xfrm>
                <a:off x="4320" y="3552"/>
                <a:ext cx="96" cy="96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77948" name="Oval 140"/>
              <p:cNvSpPr>
                <a:spLocks noChangeArrowheads="1"/>
              </p:cNvSpPr>
              <p:nvPr/>
            </p:nvSpPr>
            <p:spPr bwMode="auto">
              <a:xfrm>
                <a:off x="4416" y="3648"/>
                <a:ext cx="96" cy="96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77949" name="Oval 141"/>
              <p:cNvSpPr>
                <a:spLocks noChangeArrowheads="1"/>
              </p:cNvSpPr>
              <p:nvPr/>
            </p:nvSpPr>
            <p:spPr bwMode="auto">
              <a:xfrm>
                <a:off x="3744" y="2976"/>
                <a:ext cx="96" cy="96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77950" name="Oval 142"/>
              <p:cNvSpPr>
                <a:spLocks noChangeArrowheads="1"/>
              </p:cNvSpPr>
              <p:nvPr/>
            </p:nvSpPr>
            <p:spPr bwMode="auto">
              <a:xfrm>
                <a:off x="3840" y="3072"/>
                <a:ext cx="96" cy="96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77951" name="Oval 143"/>
              <p:cNvSpPr>
                <a:spLocks noChangeArrowheads="1"/>
              </p:cNvSpPr>
              <p:nvPr/>
            </p:nvSpPr>
            <p:spPr bwMode="auto">
              <a:xfrm>
                <a:off x="3936" y="3168"/>
                <a:ext cx="96" cy="96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77952" name="Oval 144"/>
              <p:cNvSpPr>
                <a:spLocks noChangeArrowheads="1"/>
              </p:cNvSpPr>
              <p:nvPr/>
            </p:nvSpPr>
            <p:spPr bwMode="auto">
              <a:xfrm>
                <a:off x="4032" y="3264"/>
                <a:ext cx="96" cy="96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77953" name="Oval 145"/>
              <p:cNvSpPr>
                <a:spLocks noChangeArrowheads="1"/>
              </p:cNvSpPr>
              <p:nvPr/>
            </p:nvSpPr>
            <p:spPr bwMode="auto">
              <a:xfrm>
                <a:off x="4128" y="3360"/>
                <a:ext cx="96" cy="96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77954" name="Oval 146"/>
              <p:cNvSpPr>
                <a:spLocks noChangeArrowheads="1"/>
              </p:cNvSpPr>
              <p:nvPr/>
            </p:nvSpPr>
            <p:spPr bwMode="auto">
              <a:xfrm>
                <a:off x="4224" y="3456"/>
                <a:ext cx="96" cy="96"/>
              </a:xfrm>
              <a:prstGeom prst="ellipse">
                <a:avLst/>
              </a:prstGeom>
              <a:solidFill>
                <a:srgbClr val="FFCC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77955" name="Oval 147"/>
              <p:cNvSpPr>
                <a:spLocks noChangeArrowheads="1"/>
              </p:cNvSpPr>
              <p:nvPr/>
            </p:nvSpPr>
            <p:spPr bwMode="auto">
              <a:xfrm>
                <a:off x="4320" y="3552"/>
                <a:ext cx="96" cy="96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77956" name="Oval 148"/>
              <p:cNvSpPr>
                <a:spLocks noChangeArrowheads="1"/>
              </p:cNvSpPr>
              <p:nvPr/>
            </p:nvSpPr>
            <p:spPr bwMode="auto">
              <a:xfrm>
                <a:off x="4416" y="3648"/>
                <a:ext cx="96" cy="96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77957" name="Oval 149"/>
              <p:cNvSpPr>
                <a:spLocks noChangeArrowheads="1"/>
              </p:cNvSpPr>
              <p:nvPr/>
            </p:nvSpPr>
            <p:spPr bwMode="auto">
              <a:xfrm>
                <a:off x="4512" y="3744"/>
                <a:ext cx="96" cy="96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77958" name="Oval 150"/>
              <p:cNvSpPr>
                <a:spLocks noChangeArrowheads="1"/>
              </p:cNvSpPr>
              <p:nvPr/>
            </p:nvSpPr>
            <p:spPr bwMode="auto">
              <a:xfrm>
                <a:off x="3792" y="2880"/>
                <a:ext cx="96" cy="96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77959" name="Oval 151"/>
              <p:cNvSpPr>
                <a:spLocks noChangeArrowheads="1"/>
              </p:cNvSpPr>
              <p:nvPr/>
            </p:nvSpPr>
            <p:spPr bwMode="auto">
              <a:xfrm>
                <a:off x="3888" y="2976"/>
                <a:ext cx="96" cy="96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77960" name="Oval 152"/>
              <p:cNvSpPr>
                <a:spLocks noChangeArrowheads="1"/>
              </p:cNvSpPr>
              <p:nvPr/>
            </p:nvSpPr>
            <p:spPr bwMode="auto">
              <a:xfrm>
                <a:off x="3984" y="3072"/>
                <a:ext cx="96" cy="96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77961" name="Oval 153"/>
              <p:cNvSpPr>
                <a:spLocks noChangeArrowheads="1"/>
              </p:cNvSpPr>
              <p:nvPr/>
            </p:nvSpPr>
            <p:spPr bwMode="auto">
              <a:xfrm>
                <a:off x="4080" y="3168"/>
                <a:ext cx="96" cy="96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77962" name="Oval 154"/>
              <p:cNvSpPr>
                <a:spLocks noChangeArrowheads="1"/>
              </p:cNvSpPr>
              <p:nvPr/>
            </p:nvSpPr>
            <p:spPr bwMode="auto">
              <a:xfrm>
                <a:off x="4176" y="3264"/>
                <a:ext cx="96" cy="96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77963" name="Oval 155"/>
              <p:cNvSpPr>
                <a:spLocks noChangeArrowheads="1"/>
              </p:cNvSpPr>
              <p:nvPr/>
            </p:nvSpPr>
            <p:spPr bwMode="auto">
              <a:xfrm>
                <a:off x="4272" y="3360"/>
                <a:ext cx="96" cy="96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77964" name="Oval 156"/>
              <p:cNvSpPr>
                <a:spLocks noChangeArrowheads="1"/>
              </p:cNvSpPr>
              <p:nvPr/>
            </p:nvSpPr>
            <p:spPr bwMode="auto">
              <a:xfrm>
                <a:off x="4368" y="3456"/>
                <a:ext cx="96" cy="96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77965" name="Oval 157"/>
              <p:cNvSpPr>
                <a:spLocks noChangeArrowheads="1"/>
              </p:cNvSpPr>
              <p:nvPr/>
            </p:nvSpPr>
            <p:spPr bwMode="auto">
              <a:xfrm>
                <a:off x="4464" y="3552"/>
                <a:ext cx="96" cy="96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77966" name="Oval 158"/>
              <p:cNvSpPr>
                <a:spLocks noChangeArrowheads="1"/>
              </p:cNvSpPr>
              <p:nvPr/>
            </p:nvSpPr>
            <p:spPr bwMode="auto">
              <a:xfrm>
                <a:off x="4560" y="3648"/>
                <a:ext cx="96" cy="96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77967" name="Oval 159"/>
              <p:cNvSpPr>
                <a:spLocks noChangeArrowheads="1"/>
              </p:cNvSpPr>
              <p:nvPr/>
            </p:nvSpPr>
            <p:spPr bwMode="auto">
              <a:xfrm>
                <a:off x="3888" y="2976"/>
                <a:ext cx="96" cy="96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77968" name="Oval 160"/>
              <p:cNvSpPr>
                <a:spLocks noChangeArrowheads="1"/>
              </p:cNvSpPr>
              <p:nvPr/>
            </p:nvSpPr>
            <p:spPr bwMode="auto">
              <a:xfrm>
                <a:off x="3984" y="3072"/>
                <a:ext cx="96" cy="96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77969" name="Oval 161"/>
              <p:cNvSpPr>
                <a:spLocks noChangeArrowheads="1"/>
              </p:cNvSpPr>
              <p:nvPr/>
            </p:nvSpPr>
            <p:spPr bwMode="auto">
              <a:xfrm>
                <a:off x="4080" y="3168"/>
                <a:ext cx="96" cy="96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77970" name="Oval 162"/>
              <p:cNvSpPr>
                <a:spLocks noChangeArrowheads="1"/>
              </p:cNvSpPr>
              <p:nvPr/>
            </p:nvSpPr>
            <p:spPr bwMode="auto">
              <a:xfrm>
                <a:off x="4176" y="3264"/>
                <a:ext cx="96" cy="96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77971" name="Oval 163"/>
              <p:cNvSpPr>
                <a:spLocks noChangeArrowheads="1"/>
              </p:cNvSpPr>
              <p:nvPr/>
            </p:nvSpPr>
            <p:spPr bwMode="auto">
              <a:xfrm>
                <a:off x="4272" y="3360"/>
                <a:ext cx="96" cy="96"/>
              </a:xfrm>
              <a:prstGeom prst="ellipse">
                <a:avLst/>
              </a:prstGeom>
              <a:solidFill>
                <a:srgbClr val="FFCC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77972" name="Oval 164"/>
              <p:cNvSpPr>
                <a:spLocks noChangeArrowheads="1"/>
              </p:cNvSpPr>
              <p:nvPr/>
            </p:nvSpPr>
            <p:spPr bwMode="auto">
              <a:xfrm>
                <a:off x="4368" y="3456"/>
                <a:ext cx="96" cy="96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77973" name="Oval 165"/>
              <p:cNvSpPr>
                <a:spLocks noChangeArrowheads="1"/>
              </p:cNvSpPr>
              <p:nvPr/>
            </p:nvSpPr>
            <p:spPr bwMode="auto">
              <a:xfrm>
                <a:off x="4464" y="3552"/>
                <a:ext cx="96" cy="96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77974" name="Oval 166"/>
              <p:cNvSpPr>
                <a:spLocks noChangeArrowheads="1"/>
              </p:cNvSpPr>
              <p:nvPr/>
            </p:nvSpPr>
            <p:spPr bwMode="auto">
              <a:xfrm>
                <a:off x="4560" y="3648"/>
                <a:ext cx="96" cy="96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77975" name="Oval 167"/>
              <p:cNvSpPr>
                <a:spLocks noChangeArrowheads="1"/>
              </p:cNvSpPr>
              <p:nvPr/>
            </p:nvSpPr>
            <p:spPr bwMode="auto">
              <a:xfrm>
                <a:off x="4656" y="3744"/>
                <a:ext cx="96" cy="96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77976" name="Oval 168"/>
              <p:cNvSpPr>
                <a:spLocks noChangeArrowheads="1"/>
              </p:cNvSpPr>
              <p:nvPr/>
            </p:nvSpPr>
            <p:spPr bwMode="auto">
              <a:xfrm>
                <a:off x="3600" y="2976"/>
                <a:ext cx="96" cy="96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77977" name="Oval 169"/>
              <p:cNvSpPr>
                <a:spLocks noChangeArrowheads="1"/>
              </p:cNvSpPr>
              <p:nvPr/>
            </p:nvSpPr>
            <p:spPr bwMode="auto">
              <a:xfrm>
                <a:off x="3696" y="3072"/>
                <a:ext cx="96" cy="96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77978" name="Oval 170"/>
              <p:cNvSpPr>
                <a:spLocks noChangeArrowheads="1"/>
              </p:cNvSpPr>
              <p:nvPr/>
            </p:nvSpPr>
            <p:spPr bwMode="auto">
              <a:xfrm>
                <a:off x="3792" y="3168"/>
                <a:ext cx="96" cy="96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77979" name="Oval 171"/>
              <p:cNvSpPr>
                <a:spLocks noChangeArrowheads="1"/>
              </p:cNvSpPr>
              <p:nvPr/>
            </p:nvSpPr>
            <p:spPr bwMode="auto">
              <a:xfrm>
                <a:off x="3888" y="3264"/>
                <a:ext cx="96" cy="96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77980" name="Oval 172"/>
              <p:cNvSpPr>
                <a:spLocks noChangeArrowheads="1"/>
              </p:cNvSpPr>
              <p:nvPr/>
            </p:nvSpPr>
            <p:spPr bwMode="auto">
              <a:xfrm>
                <a:off x="3984" y="3360"/>
                <a:ext cx="96" cy="96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77981" name="Oval 173"/>
              <p:cNvSpPr>
                <a:spLocks noChangeArrowheads="1"/>
              </p:cNvSpPr>
              <p:nvPr/>
            </p:nvSpPr>
            <p:spPr bwMode="auto">
              <a:xfrm>
                <a:off x="4080" y="3456"/>
                <a:ext cx="96" cy="96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77982" name="Oval 174"/>
              <p:cNvSpPr>
                <a:spLocks noChangeArrowheads="1"/>
              </p:cNvSpPr>
              <p:nvPr/>
            </p:nvSpPr>
            <p:spPr bwMode="auto">
              <a:xfrm>
                <a:off x="4176" y="3552"/>
                <a:ext cx="96" cy="96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77983" name="Oval 175"/>
              <p:cNvSpPr>
                <a:spLocks noChangeArrowheads="1"/>
              </p:cNvSpPr>
              <p:nvPr/>
            </p:nvSpPr>
            <p:spPr bwMode="auto">
              <a:xfrm>
                <a:off x="4272" y="3648"/>
                <a:ext cx="96" cy="96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77984" name="Oval 176"/>
              <p:cNvSpPr>
                <a:spLocks noChangeArrowheads="1"/>
              </p:cNvSpPr>
              <p:nvPr/>
            </p:nvSpPr>
            <p:spPr bwMode="auto">
              <a:xfrm>
                <a:off x="4368" y="3744"/>
                <a:ext cx="96" cy="96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77985" name="Oval 177"/>
              <p:cNvSpPr>
                <a:spLocks noChangeArrowheads="1"/>
              </p:cNvSpPr>
              <p:nvPr/>
            </p:nvSpPr>
            <p:spPr bwMode="auto">
              <a:xfrm>
                <a:off x="3696" y="3072"/>
                <a:ext cx="96" cy="96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77986" name="Oval 178"/>
              <p:cNvSpPr>
                <a:spLocks noChangeArrowheads="1"/>
              </p:cNvSpPr>
              <p:nvPr/>
            </p:nvSpPr>
            <p:spPr bwMode="auto">
              <a:xfrm>
                <a:off x="3792" y="3168"/>
                <a:ext cx="96" cy="96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77987" name="Oval 179"/>
              <p:cNvSpPr>
                <a:spLocks noChangeArrowheads="1"/>
              </p:cNvSpPr>
              <p:nvPr/>
            </p:nvSpPr>
            <p:spPr bwMode="auto">
              <a:xfrm>
                <a:off x="3888" y="3264"/>
                <a:ext cx="96" cy="96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77988" name="Oval 180"/>
              <p:cNvSpPr>
                <a:spLocks noChangeArrowheads="1"/>
              </p:cNvSpPr>
              <p:nvPr/>
            </p:nvSpPr>
            <p:spPr bwMode="auto">
              <a:xfrm>
                <a:off x="3984" y="3360"/>
                <a:ext cx="96" cy="96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77989" name="Oval 181"/>
              <p:cNvSpPr>
                <a:spLocks noChangeArrowheads="1"/>
              </p:cNvSpPr>
              <p:nvPr/>
            </p:nvSpPr>
            <p:spPr bwMode="auto">
              <a:xfrm>
                <a:off x="4080" y="3456"/>
                <a:ext cx="96" cy="96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77990" name="Oval 182"/>
              <p:cNvSpPr>
                <a:spLocks noChangeArrowheads="1"/>
              </p:cNvSpPr>
              <p:nvPr/>
            </p:nvSpPr>
            <p:spPr bwMode="auto">
              <a:xfrm>
                <a:off x="4176" y="3552"/>
                <a:ext cx="96" cy="96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77991" name="Oval 183"/>
              <p:cNvSpPr>
                <a:spLocks noChangeArrowheads="1"/>
              </p:cNvSpPr>
              <p:nvPr/>
            </p:nvSpPr>
            <p:spPr bwMode="auto">
              <a:xfrm>
                <a:off x="4272" y="3648"/>
                <a:ext cx="96" cy="96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77992" name="Oval 184"/>
              <p:cNvSpPr>
                <a:spLocks noChangeArrowheads="1"/>
              </p:cNvSpPr>
              <p:nvPr/>
            </p:nvSpPr>
            <p:spPr bwMode="auto">
              <a:xfrm>
                <a:off x="4368" y="3744"/>
                <a:ext cx="96" cy="96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77993" name="Oval 185"/>
              <p:cNvSpPr>
                <a:spLocks noChangeArrowheads="1"/>
              </p:cNvSpPr>
              <p:nvPr/>
            </p:nvSpPr>
            <p:spPr bwMode="auto">
              <a:xfrm>
                <a:off x="3696" y="3072"/>
                <a:ext cx="96" cy="96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77994" name="Oval 186"/>
              <p:cNvSpPr>
                <a:spLocks noChangeArrowheads="1"/>
              </p:cNvSpPr>
              <p:nvPr/>
            </p:nvSpPr>
            <p:spPr bwMode="auto">
              <a:xfrm>
                <a:off x="3792" y="3168"/>
                <a:ext cx="96" cy="96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77995" name="Oval 187"/>
              <p:cNvSpPr>
                <a:spLocks noChangeArrowheads="1"/>
              </p:cNvSpPr>
              <p:nvPr/>
            </p:nvSpPr>
            <p:spPr bwMode="auto">
              <a:xfrm>
                <a:off x="3888" y="3264"/>
                <a:ext cx="96" cy="96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77996" name="Oval 188"/>
              <p:cNvSpPr>
                <a:spLocks noChangeArrowheads="1"/>
              </p:cNvSpPr>
              <p:nvPr/>
            </p:nvSpPr>
            <p:spPr bwMode="auto">
              <a:xfrm>
                <a:off x="3984" y="3360"/>
                <a:ext cx="96" cy="96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77997" name="Oval 189"/>
              <p:cNvSpPr>
                <a:spLocks noChangeArrowheads="1"/>
              </p:cNvSpPr>
              <p:nvPr/>
            </p:nvSpPr>
            <p:spPr bwMode="auto">
              <a:xfrm>
                <a:off x="4080" y="3456"/>
                <a:ext cx="96" cy="96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77998" name="Oval 190"/>
              <p:cNvSpPr>
                <a:spLocks noChangeArrowheads="1"/>
              </p:cNvSpPr>
              <p:nvPr/>
            </p:nvSpPr>
            <p:spPr bwMode="auto">
              <a:xfrm>
                <a:off x="4176" y="3552"/>
                <a:ext cx="96" cy="96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77999" name="Oval 191"/>
              <p:cNvSpPr>
                <a:spLocks noChangeArrowheads="1"/>
              </p:cNvSpPr>
              <p:nvPr/>
            </p:nvSpPr>
            <p:spPr bwMode="auto">
              <a:xfrm>
                <a:off x="4272" y="3648"/>
                <a:ext cx="96" cy="96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78000" name="Oval 192"/>
              <p:cNvSpPr>
                <a:spLocks noChangeArrowheads="1"/>
              </p:cNvSpPr>
              <p:nvPr/>
            </p:nvSpPr>
            <p:spPr bwMode="auto">
              <a:xfrm>
                <a:off x="4368" y="3744"/>
                <a:ext cx="96" cy="96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78001" name="Oval 193"/>
              <p:cNvSpPr>
                <a:spLocks noChangeArrowheads="1"/>
              </p:cNvSpPr>
              <p:nvPr/>
            </p:nvSpPr>
            <p:spPr bwMode="auto">
              <a:xfrm>
                <a:off x="3792" y="3168"/>
                <a:ext cx="96" cy="96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78002" name="Oval 194"/>
              <p:cNvSpPr>
                <a:spLocks noChangeArrowheads="1"/>
              </p:cNvSpPr>
              <p:nvPr/>
            </p:nvSpPr>
            <p:spPr bwMode="auto">
              <a:xfrm>
                <a:off x="3888" y="3264"/>
                <a:ext cx="96" cy="96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78003" name="Oval 195"/>
              <p:cNvSpPr>
                <a:spLocks noChangeArrowheads="1"/>
              </p:cNvSpPr>
              <p:nvPr/>
            </p:nvSpPr>
            <p:spPr bwMode="auto">
              <a:xfrm>
                <a:off x="3984" y="3360"/>
                <a:ext cx="96" cy="96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78004" name="Oval 196"/>
              <p:cNvSpPr>
                <a:spLocks noChangeArrowheads="1"/>
              </p:cNvSpPr>
              <p:nvPr/>
            </p:nvSpPr>
            <p:spPr bwMode="auto">
              <a:xfrm>
                <a:off x="4080" y="3456"/>
                <a:ext cx="96" cy="96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78005" name="Oval 197"/>
              <p:cNvSpPr>
                <a:spLocks noChangeArrowheads="1"/>
              </p:cNvSpPr>
              <p:nvPr/>
            </p:nvSpPr>
            <p:spPr bwMode="auto">
              <a:xfrm>
                <a:off x="4176" y="3552"/>
                <a:ext cx="96" cy="96"/>
              </a:xfrm>
              <a:prstGeom prst="ellipse">
                <a:avLst/>
              </a:prstGeom>
              <a:solidFill>
                <a:srgbClr val="FFCC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78006" name="Oval 198"/>
              <p:cNvSpPr>
                <a:spLocks noChangeArrowheads="1"/>
              </p:cNvSpPr>
              <p:nvPr/>
            </p:nvSpPr>
            <p:spPr bwMode="auto">
              <a:xfrm>
                <a:off x="4272" y="3648"/>
                <a:ext cx="96" cy="96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78007" name="Oval 199"/>
              <p:cNvSpPr>
                <a:spLocks noChangeArrowheads="1"/>
              </p:cNvSpPr>
              <p:nvPr/>
            </p:nvSpPr>
            <p:spPr bwMode="auto">
              <a:xfrm>
                <a:off x="4368" y="3744"/>
                <a:ext cx="96" cy="96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78008" name="Line 200"/>
              <p:cNvSpPr>
                <a:spLocks noChangeShapeType="1"/>
              </p:cNvSpPr>
              <p:nvPr/>
            </p:nvSpPr>
            <p:spPr bwMode="auto">
              <a:xfrm flipH="1">
                <a:off x="4224" y="2592"/>
                <a:ext cx="144" cy="1536"/>
              </a:xfrm>
              <a:prstGeom prst="line">
                <a:avLst/>
              </a:prstGeom>
              <a:noFill/>
              <a:ln w="19050">
                <a:solidFill>
                  <a:schemeClr val="accent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en-US"/>
              </a:p>
            </p:txBody>
          </p:sp>
        </p:grpSp>
      </p:grp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3" presetID="9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l-GR" smtClean="0"/>
              <a:t>Ανιχνευτές Σωματιδίων, Αύγουστος 2018</a:t>
            </a:r>
            <a:endParaRPr lang="en-US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fld id="{372AC578-A23E-0240-AFA1-6B3C4D10A4BF}" type="slidenum">
              <a:rPr lang="en-US" sz="1400">
                <a:latin typeface="Arial" charset="0"/>
              </a:rPr>
              <a:pPr/>
              <a:t>44</a:t>
            </a:fld>
            <a:endParaRPr lang="en-US" sz="1400">
              <a:latin typeface="Arial" charset="0"/>
            </a:endParaRPr>
          </a:p>
        </p:txBody>
      </p:sp>
      <p:pic>
        <p:nvPicPr>
          <p:cNvPr id="79876" name="Picture 2"/>
          <p:cNvPicPr>
            <a:picLocks noChangeAspect="1" noChangeArrowheads="1"/>
          </p:cNvPicPr>
          <p:nvPr/>
        </p:nvPicPr>
        <p:blipFill>
          <a:blip r:embed="rId3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89900" y="6697663"/>
            <a:ext cx="1033463" cy="134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9877" name="Picture 3" descr="scintillator_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8400" y="1700213"/>
            <a:ext cx="5280025" cy="424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9878" name="Picture 4" descr="scintillator_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7513"/>
          <a:stretch>
            <a:fillRect/>
          </a:stretch>
        </p:blipFill>
        <p:spPr bwMode="auto">
          <a:xfrm>
            <a:off x="539750" y="1557338"/>
            <a:ext cx="2166938" cy="2970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9879" name="Text Box 5"/>
          <p:cNvSpPr txBox="1">
            <a:spLocks noChangeArrowheads="1"/>
          </p:cNvSpPr>
          <p:nvPr/>
        </p:nvSpPr>
        <p:spPr bwMode="auto">
          <a:xfrm>
            <a:off x="179388" y="330200"/>
            <a:ext cx="80645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r>
              <a:rPr lang="el-GR" sz="1800">
                <a:latin typeface="Comic Sans MS" charset="0"/>
              </a:rPr>
              <a:t>Τώρα είμαστε έτοιμοι να ανιχνεύσουμε</a:t>
            </a:r>
            <a:r>
              <a:rPr lang="en-GB" sz="1800">
                <a:latin typeface="Comic Sans MS" charset="0"/>
              </a:rPr>
              <a:t> </a:t>
            </a:r>
            <a:r>
              <a:rPr lang="el-GR" sz="1800">
                <a:latin typeface="Comic Sans MS" charset="0"/>
              </a:rPr>
              <a:t>τις ακτινοβολίες:</a:t>
            </a:r>
            <a:endParaRPr lang="en-GB" sz="1800">
              <a:latin typeface="Comic Sans MS" charset="0"/>
            </a:endParaRPr>
          </a:p>
          <a:p>
            <a:r>
              <a:rPr lang="en-GB" sz="1800">
                <a:latin typeface="Comic Sans MS" charset="0"/>
              </a:rPr>
              <a:t>			Cherenkov </a:t>
            </a:r>
            <a:r>
              <a:rPr lang="el-GR" sz="1800">
                <a:latin typeface="Comic Sans MS" charset="0"/>
              </a:rPr>
              <a:t>και</a:t>
            </a:r>
            <a:r>
              <a:rPr lang="en-GB" sz="1800">
                <a:latin typeface="Comic Sans MS" charset="0"/>
              </a:rPr>
              <a:t> </a:t>
            </a:r>
            <a:r>
              <a:rPr lang="el-GR" sz="1800">
                <a:latin typeface="Comic Sans MS" charset="0"/>
              </a:rPr>
              <a:t>Διέλευσης</a:t>
            </a:r>
            <a:endParaRPr lang="en-GB" sz="1800">
              <a:latin typeface="Comic Sans MS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3" name="Footer Placeholder 5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r>
              <a:rPr lang="el-GR" sz="1200" smtClean="0"/>
              <a:t>Ανιχνευτές Σωματιδίων, Αύγουστος 2018</a:t>
            </a:r>
            <a:endParaRPr lang="en-US" sz="1200"/>
          </a:p>
        </p:txBody>
      </p:sp>
      <p:sp>
        <p:nvSpPr>
          <p:cNvPr id="81924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fld id="{5248163C-9F75-1843-BC58-4036F44F0508}" type="slidenum">
              <a:rPr lang="en-US" sz="1200"/>
              <a:pPr/>
              <a:t>45</a:t>
            </a:fld>
            <a:endParaRPr lang="en-US" sz="1200"/>
          </a:p>
        </p:txBody>
      </p:sp>
      <p:sp>
        <p:nvSpPr>
          <p:cNvPr id="8192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l-GR">
                <a:latin typeface="Verdana" charset="0"/>
                <a:ea typeface="ＭＳ Ｐゴシック" charset="0"/>
                <a:cs typeface="ＭＳ Ｐゴシック" charset="0"/>
              </a:rPr>
              <a:t>Ακτινοβολία </a:t>
            </a:r>
            <a:r>
              <a:rPr lang="en-US">
                <a:latin typeface="Verdana" charset="0"/>
                <a:ea typeface="ＭＳ Ｐゴシック" charset="0"/>
                <a:cs typeface="ＭＳ Ｐゴシック" charset="0"/>
              </a:rPr>
              <a:t>Cherenkov</a:t>
            </a:r>
          </a:p>
        </p:txBody>
      </p:sp>
      <p:sp>
        <p:nvSpPr>
          <p:cNvPr id="81926" name="Rectangle 11"/>
          <p:cNvSpPr>
            <a:spLocks noGrp="1" noChangeArrowheads="1"/>
          </p:cNvSpPr>
          <p:nvPr>
            <p:ph type="body" sz="half" idx="2"/>
          </p:nvPr>
        </p:nvSpPr>
        <p:spPr>
          <a:xfrm>
            <a:off x="4648200" y="914400"/>
            <a:ext cx="4267200" cy="4267200"/>
          </a:xfrm>
        </p:spPr>
        <p:txBody>
          <a:bodyPr/>
          <a:lstStyle/>
          <a:p>
            <a:pPr eaLnBrk="1" hangingPunct="1"/>
            <a:endParaRPr lang="en-US" sz="2600">
              <a:latin typeface="Verdana" charset="0"/>
              <a:ea typeface="ＭＳ Ｐゴシック" charset="0"/>
              <a:cs typeface="ＭＳ Ｐゴシック" charset="0"/>
            </a:endParaRPr>
          </a:p>
          <a:p>
            <a:pPr eaLnBrk="1" hangingPunct="1"/>
            <a:r>
              <a:rPr lang="el-GR" sz="2600">
                <a:latin typeface="Verdana" charset="0"/>
                <a:ea typeface="ＭＳ Ｐゴシック" charset="0"/>
                <a:cs typeface="ＭＳ Ｐゴシック" charset="0"/>
              </a:rPr>
              <a:t>Τα σωματίδια μέσα σε ένα υλικό</a:t>
            </a:r>
            <a:r>
              <a:rPr lang="en-US" sz="2600">
                <a:latin typeface="Verdana" charset="0"/>
                <a:ea typeface="ＭＳ Ｐゴシック" charset="0"/>
                <a:cs typeface="ＭＳ Ｐゴシック" charset="0"/>
              </a:rPr>
              <a:t> </a:t>
            </a:r>
            <a:r>
              <a:rPr lang="el-GR" sz="2600">
                <a:latin typeface="Verdana" charset="0"/>
                <a:ea typeface="ＭＳ Ｐゴシック" charset="0"/>
                <a:cs typeface="ＭＳ Ｐゴシック" charset="0"/>
              </a:rPr>
              <a:t>ταξιδεύουν</a:t>
            </a:r>
            <a:r>
              <a:rPr lang="en-US" sz="2600">
                <a:latin typeface="Verdana" charset="0"/>
                <a:ea typeface="ＭＳ Ｐゴシック" charset="0"/>
                <a:cs typeface="ＭＳ Ｐゴシック" charset="0"/>
              </a:rPr>
              <a:t> </a:t>
            </a:r>
            <a:r>
              <a:rPr lang="el-GR" sz="2600" b="1">
                <a:solidFill>
                  <a:srgbClr val="FF0066"/>
                </a:solidFill>
                <a:latin typeface="Verdana" charset="0"/>
                <a:ea typeface="ＭＳ Ｐゴシック" charset="0"/>
                <a:cs typeface="ＭＳ Ｐゴシック" charset="0"/>
              </a:rPr>
              <a:t>με ταχύτητα</a:t>
            </a:r>
            <a:r>
              <a:rPr lang="en-US" sz="2600" b="1">
                <a:solidFill>
                  <a:srgbClr val="FF0066"/>
                </a:solidFill>
                <a:latin typeface="Verdana" charset="0"/>
                <a:ea typeface="ＭＳ Ｐゴシック" charset="0"/>
                <a:cs typeface="ＭＳ Ｐゴシック" charset="0"/>
              </a:rPr>
              <a:t> </a:t>
            </a:r>
            <a:r>
              <a:rPr lang="el-GR" sz="2600" b="1">
                <a:solidFill>
                  <a:srgbClr val="FF0066"/>
                </a:solidFill>
                <a:latin typeface="Verdana" charset="0"/>
                <a:ea typeface="ＭＳ Ｐゴシック" charset="0"/>
                <a:cs typeface="ＭＳ Ｐゴシック" charset="0"/>
              </a:rPr>
              <a:t>μεγαλύτερη</a:t>
            </a:r>
            <a:r>
              <a:rPr lang="en-US" sz="2600" b="1">
                <a:solidFill>
                  <a:srgbClr val="FF0066"/>
                </a:solidFill>
                <a:latin typeface="Verdana" charset="0"/>
                <a:ea typeface="ＭＳ Ｐゴシック" charset="0"/>
                <a:cs typeface="ＭＳ Ｐゴシック" charset="0"/>
              </a:rPr>
              <a:t> </a:t>
            </a:r>
            <a:r>
              <a:rPr lang="el-GR" sz="2600" b="1">
                <a:solidFill>
                  <a:srgbClr val="FF0066"/>
                </a:solidFill>
                <a:latin typeface="Verdana" charset="0"/>
                <a:ea typeface="ＭＳ Ｐゴシック" charset="0"/>
                <a:cs typeface="ＭＳ Ｐゴシック" charset="0"/>
              </a:rPr>
              <a:t>από εκείνη του φωτός</a:t>
            </a:r>
            <a:r>
              <a:rPr lang="en-US" sz="2600">
                <a:latin typeface="Verdana" charset="0"/>
                <a:ea typeface="ＭＳ Ｐゴシック" charset="0"/>
                <a:cs typeface="ＭＳ Ｐゴシック" charset="0"/>
              </a:rPr>
              <a:t>  </a:t>
            </a:r>
            <a:r>
              <a:rPr lang="el-GR" sz="2600">
                <a:latin typeface="Verdana" charset="0"/>
                <a:ea typeface="ＭＳ Ｐゴシック" charset="0"/>
                <a:cs typeface="ＭＳ Ｐゴシック" charset="0"/>
              </a:rPr>
              <a:t>και εκπέμπουν ακτινοβολία</a:t>
            </a:r>
            <a:r>
              <a:rPr lang="en-US" sz="2600">
                <a:latin typeface="Verdana" charset="0"/>
                <a:ea typeface="ＭＳ Ｐゴシック" charset="0"/>
                <a:cs typeface="ＭＳ Ｐゴシック" charset="0"/>
              </a:rPr>
              <a:t>:</a:t>
            </a:r>
          </a:p>
          <a:p>
            <a:pPr eaLnBrk="1" hangingPunct="1">
              <a:buFont typeface="Wingdings" charset="0"/>
              <a:buNone/>
            </a:pPr>
            <a:r>
              <a:rPr lang="en-US" sz="2600">
                <a:latin typeface="Verdana" charset="0"/>
                <a:ea typeface="ＭＳ Ｐゴシック" charset="0"/>
                <a:cs typeface="ＭＳ Ｐゴシック" charset="0"/>
              </a:rPr>
              <a:t>           </a:t>
            </a:r>
            <a:r>
              <a:rPr lang="el-GR" sz="2600" b="1">
                <a:solidFill>
                  <a:srgbClr val="009900"/>
                </a:solidFill>
                <a:latin typeface="Verdana" charset="0"/>
                <a:ea typeface="ＭＳ Ｐゴシック" charset="0"/>
                <a:cs typeface="ＭＳ Ｐゴシック" charset="0"/>
              </a:rPr>
              <a:t>Ακτινοβολία</a:t>
            </a:r>
            <a:endParaRPr lang="en-US" sz="2600" b="1">
              <a:solidFill>
                <a:srgbClr val="009900"/>
              </a:solidFill>
              <a:latin typeface="Verdana" charset="0"/>
              <a:ea typeface="ＭＳ Ｐゴシック" charset="0"/>
              <a:cs typeface="ＭＳ Ｐゴシック" charset="0"/>
            </a:endParaRPr>
          </a:p>
          <a:p>
            <a:pPr eaLnBrk="1" hangingPunct="1">
              <a:buFont typeface="Wingdings" charset="0"/>
              <a:buNone/>
            </a:pPr>
            <a:r>
              <a:rPr lang="en-US" sz="2600" b="1">
                <a:solidFill>
                  <a:srgbClr val="009900"/>
                </a:solidFill>
                <a:latin typeface="Verdana" charset="0"/>
                <a:ea typeface="ＭＳ Ｐゴシック" charset="0"/>
                <a:cs typeface="ＭＳ Ｐゴシック" charset="0"/>
              </a:rPr>
              <a:t>                  Cherenkov</a:t>
            </a:r>
            <a:r>
              <a:rPr lang="en-US" sz="2600" b="1">
                <a:solidFill>
                  <a:srgbClr val="FFFF00"/>
                </a:solidFill>
                <a:latin typeface="Verdana" charset="0"/>
                <a:ea typeface="ＭＳ Ｐゴシック" charset="0"/>
                <a:cs typeface="ＭＳ Ｐゴシック" charset="0"/>
              </a:rPr>
              <a:t> </a:t>
            </a:r>
            <a:endParaRPr lang="en-US" sz="2600">
              <a:solidFill>
                <a:srgbClr val="FFFF00"/>
              </a:solidFill>
              <a:latin typeface="Verdana" charset="0"/>
              <a:ea typeface="ＭＳ Ｐゴシック" charset="0"/>
              <a:cs typeface="ＭＳ Ｐゴシック" charset="0"/>
            </a:endParaRPr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0" y="1676400"/>
            <a:ext cx="8480425" cy="4514850"/>
            <a:chOff x="0" y="1584"/>
            <a:chExt cx="5342" cy="2844"/>
          </a:xfrm>
        </p:grpSpPr>
        <p:pic>
          <p:nvPicPr>
            <p:cNvPr id="81928" name="Picture 5" descr="cerenkov2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" y="1584"/>
              <a:ext cx="2832" cy="18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aphicFrame>
          <p:nvGraphicFramePr>
            <p:cNvPr id="81922" name="Object 2"/>
            <p:cNvGraphicFramePr>
              <a:graphicFrameLocks noChangeAspect="1"/>
            </p:cNvGraphicFramePr>
            <p:nvPr/>
          </p:nvGraphicFramePr>
          <p:xfrm>
            <a:off x="240" y="3552"/>
            <a:ext cx="2260" cy="87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2000" name="Equation" r:id="rId5" imgW="2057400" imgH="800100" progId="Equation.DSMT4">
                    <p:embed/>
                  </p:oleObj>
                </mc:Choice>
                <mc:Fallback>
                  <p:oleObj name="Equation" r:id="rId5" imgW="2057400" imgH="800100" progId="Equation.DSMT4">
                    <p:embed/>
                    <p:pic>
                      <p:nvPicPr>
                        <p:cNvPr id="0" name="Object 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40" y="3552"/>
                          <a:ext cx="2260" cy="876"/>
                        </a:xfrm>
                        <a:prstGeom prst="rect">
                          <a:avLst/>
                        </a:prstGeom>
                        <a:solidFill>
                          <a:srgbClr val="FFFF66"/>
                        </a:solidFill>
                        <a:ln>
                          <a:noFill/>
                        </a:ln>
                        <a:effectLst>
                          <a:outerShdw blurRad="63500" dist="107763" dir="2700000" algn="ctr" rotWithShape="0">
                            <a:srgbClr val="000000">
                              <a:alpha val="74998"/>
                            </a:srgbClr>
                          </a:outerShdw>
                        </a:effectLst>
                        <a:extLs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81929" name="Text Box 7"/>
            <p:cNvSpPr txBox="1">
              <a:spLocks noChangeArrowheads="1"/>
            </p:cNvSpPr>
            <p:nvPr/>
          </p:nvSpPr>
          <p:spPr bwMode="auto">
            <a:xfrm>
              <a:off x="3024" y="3840"/>
              <a:ext cx="2318" cy="582"/>
            </a:xfrm>
            <a:prstGeom prst="rect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9pPr>
            </a:lstStyle>
            <a:p>
              <a:r>
                <a:rPr lang="el-GR" sz="1800"/>
                <a:t>Αν έστω </a:t>
              </a:r>
              <a:r>
                <a:rPr lang="en-US" sz="1800"/>
                <a:t>sin</a:t>
              </a:r>
              <a:r>
                <a:rPr lang="el-GR" sz="1800"/>
                <a:t>α=</a:t>
              </a:r>
              <a:r>
                <a:rPr lang="en-US" sz="1800"/>
                <a:t>0.5 (</a:t>
              </a:r>
              <a:r>
                <a:rPr lang="el-GR" sz="1800"/>
                <a:t>α=</a:t>
              </a:r>
              <a:r>
                <a:rPr lang="en-US" sz="1800"/>
                <a:t>30</a:t>
              </a:r>
              <a:r>
                <a:rPr lang="en-US" sz="1800" baseline="30000"/>
                <a:t>0</a:t>
              </a:r>
              <a:r>
                <a:rPr lang="el-GR" sz="1800"/>
                <a:t>)</a:t>
              </a:r>
            </a:p>
            <a:p>
              <a:r>
                <a:rPr lang="el-GR" sz="1800"/>
                <a:t>και η=1.5</a:t>
              </a:r>
            </a:p>
            <a:p>
              <a:r>
                <a:rPr lang="en-US" sz="1800">
                  <a:latin typeface="Tahoma" charset="0"/>
                </a:rPr>
                <a:t>c</a:t>
              </a:r>
              <a:r>
                <a:rPr lang="en-US" sz="1800" baseline="-25000">
                  <a:latin typeface="Tahoma" charset="0"/>
                </a:rPr>
                <a:t>0</a:t>
              </a:r>
              <a:r>
                <a:rPr lang="en-US" sz="1800">
                  <a:latin typeface="Tahoma" charset="0"/>
                </a:rPr>
                <a:t> =</a:t>
              </a:r>
              <a:r>
                <a:rPr lang="en-US" sz="1800"/>
                <a:t> </a:t>
              </a:r>
              <a:r>
                <a:rPr lang="el-GR" sz="1800"/>
                <a:t>ταχύτητα φωτός στο κενό</a:t>
              </a:r>
              <a:endParaRPr lang="en-US" b="1"/>
            </a:p>
          </p:txBody>
        </p:sp>
        <p:sp>
          <p:nvSpPr>
            <p:cNvPr id="81930" name="Text Box 8"/>
            <p:cNvSpPr txBox="1">
              <a:spLocks noChangeArrowheads="1"/>
            </p:cNvSpPr>
            <p:nvPr/>
          </p:nvSpPr>
          <p:spPr bwMode="auto">
            <a:xfrm>
              <a:off x="0" y="1872"/>
              <a:ext cx="1218" cy="2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9pPr>
            </a:lstStyle>
            <a:p>
              <a:r>
                <a:rPr lang="el-GR" sz="2000">
                  <a:solidFill>
                    <a:srgbClr val="0000CC"/>
                  </a:solidFill>
                  <a:latin typeface="Tahoma" charset="0"/>
                </a:rPr>
                <a:t>Φώς </a:t>
              </a:r>
              <a:r>
                <a:rPr lang="en-US" sz="2000">
                  <a:solidFill>
                    <a:srgbClr val="0000CC"/>
                  </a:solidFill>
                  <a:latin typeface="Tahoma" charset="0"/>
                </a:rPr>
                <a:t>Cherenkov</a:t>
              </a:r>
              <a:endParaRPr lang="en-US" b="1">
                <a:latin typeface="Times New Roman" charset="0"/>
              </a:endParaRPr>
            </a:p>
          </p:txBody>
        </p:sp>
        <p:sp>
          <p:nvSpPr>
            <p:cNvPr id="67593" name="Text Box 9"/>
            <p:cNvSpPr txBox="1">
              <a:spLocks noChangeArrowheads="1"/>
            </p:cNvSpPr>
            <p:nvPr/>
          </p:nvSpPr>
          <p:spPr bwMode="auto">
            <a:xfrm>
              <a:off x="96" y="2832"/>
              <a:ext cx="1467" cy="252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9pPr>
            </a:lstStyle>
            <a:p>
              <a:r>
                <a:rPr lang="el-GR" sz="2000"/>
                <a:t>Μέτωπο κύματος</a:t>
              </a:r>
              <a:endParaRPr lang="en-US" b="1"/>
            </a:p>
          </p:txBody>
        </p:sp>
      </p:grp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l-GR" smtClean="0"/>
              <a:t>Ανιχνευτές Σωματιδίων, Αύγουστος 2018</a:t>
            </a:r>
            <a:endParaRPr lang="en-US"/>
          </a:p>
        </p:txBody>
      </p:sp>
      <p:sp>
        <p:nvSpPr>
          <p:cNvPr id="18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fld id="{0B6BE853-0EE6-874D-9F57-0C75C7F314DE}" type="slidenum">
              <a:rPr lang="en-US" sz="1400">
                <a:latin typeface="Arial" charset="0"/>
              </a:rPr>
              <a:pPr/>
              <a:t>46</a:t>
            </a:fld>
            <a:endParaRPr lang="en-US" sz="1400">
              <a:latin typeface="Arial" charset="0"/>
            </a:endParaRPr>
          </a:p>
        </p:txBody>
      </p:sp>
      <p:grpSp>
        <p:nvGrpSpPr>
          <p:cNvPr id="83972" name="Group 2"/>
          <p:cNvGrpSpPr>
            <a:grpSpLocks/>
          </p:cNvGrpSpPr>
          <p:nvPr/>
        </p:nvGrpSpPr>
        <p:grpSpPr bwMode="auto">
          <a:xfrm>
            <a:off x="55563" y="4448175"/>
            <a:ext cx="2519362" cy="2333625"/>
            <a:chOff x="35" y="2802"/>
            <a:chExt cx="1587" cy="1470"/>
          </a:xfrm>
        </p:grpSpPr>
        <p:pic>
          <p:nvPicPr>
            <p:cNvPr id="83985" name="Picture 3" descr="05 Scram Jet 0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250" t="7666" r="20517" b="16733"/>
            <a:stretch>
              <a:fillRect/>
            </a:stretch>
          </p:blipFill>
          <p:spPr bwMode="auto">
            <a:xfrm>
              <a:off x="35" y="2802"/>
              <a:ext cx="1587" cy="14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3986" name="Text Box 4"/>
            <p:cNvSpPr txBox="1">
              <a:spLocks noChangeArrowheads="1"/>
            </p:cNvSpPr>
            <p:nvPr/>
          </p:nvSpPr>
          <p:spPr bwMode="auto">
            <a:xfrm>
              <a:off x="774" y="3992"/>
              <a:ext cx="793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9pPr>
            </a:lstStyle>
            <a:p>
              <a:r>
                <a:rPr lang="en-GB" sz="1800">
                  <a:solidFill>
                    <a:schemeClr val="bg1"/>
                  </a:solidFill>
                  <a:latin typeface="Comic Sans MS" charset="0"/>
                </a:rPr>
                <a:t>Scram jet</a:t>
              </a:r>
            </a:p>
          </p:txBody>
        </p:sp>
      </p:grpSp>
      <p:pic>
        <p:nvPicPr>
          <p:cNvPr id="83973" name="Picture 5"/>
          <p:cNvPicPr>
            <a:picLocks noChangeAspect="1" noChangeArrowheads="1"/>
          </p:cNvPicPr>
          <p:nvPr/>
        </p:nvPicPr>
        <p:blipFill>
          <a:blip r:embed="rId4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89900" y="6697663"/>
            <a:ext cx="1033463" cy="134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3974" name="Picture 6" descr="cherenkov_boat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7775" y="23813"/>
            <a:ext cx="2754313" cy="6762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3975" name="Picture 7" descr="boats_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7631"/>
          <a:stretch>
            <a:fillRect/>
          </a:stretch>
        </p:blipFill>
        <p:spPr bwMode="auto">
          <a:xfrm>
            <a:off x="5554663" y="2584450"/>
            <a:ext cx="2924175" cy="3632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3976" name="Text Box 8"/>
          <p:cNvSpPr txBox="1">
            <a:spLocks noChangeArrowheads="1"/>
          </p:cNvSpPr>
          <p:nvPr/>
        </p:nvSpPr>
        <p:spPr bwMode="auto">
          <a:xfrm>
            <a:off x="6477000" y="5476875"/>
            <a:ext cx="2468563" cy="915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r>
              <a:rPr lang="el-GR" sz="1800">
                <a:latin typeface="Comic Sans MS" charset="0"/>
              </a:rPr>
              <a:t>Ίσως και τα αντίστοιχα των ψαριών</a:t>
            </a:r>
            <a:r>
              <a:rPr lang="en-US" sz="1800">
                <a:latin typeface="Comic Sans MS" charset="0"/>
              </a:rPr>
              <a:t>?</a:t>
            </a:r>
          </a:p>
        </p:txBody>
      </p:sp>
      <p:sp>
        <p:nvSpPr>
          <p:cNvPr id="83977" name="Rectangle 9"/>
          <p:cNvSpPr>
            <a:spLocks noChangeArrowheads="1"/>
          </p:cNvSpPr>
          <p:nvPr/>
        </p:nvSpPr>
        <p:spPr bwMode="auto">
          <a:xfrm>
            <a:off x="5316538" y="6442075"/>
            <a:ext cx="366077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1000">
                <a:latin typeface="Times New Roman" charset="0"/>
              </a:rPr>
              <a:t>http://www.newscientist.com/lastword/answers/lwa674bubbles.html</a:t>
            </a:r>
          </a:p>
          <a:p>
            <a:r>
              <a:rPr lang="en-US" sz="1000">
                <a:latin typeface="Times New Roman" charset="0"/>
              </a:rPr>
              <a:t>http://www.pbs.org/wgbh/nova/barrier/</a:t>
            </a:r>
          </a:p>
        </p:txBody>
      </p:sp>
      <p:sp>
        <p:nvSpPr>
          <p:cNvPr id="83978" name="Text Box 10"/>
          <p:cNvSpPr txBox="1">
            <a:spLocks noChangeArrowheads="1"/>
          </p:cNvSpPr>
          <p:nvPr/>
        </p:nvSpPr>
        <p:spPr bwMode="auto">
          <a:xfrm>
            <a:off x="252413" y="658813"/>
            <a:ext cx="1863725" cy="337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pPr algn="ctr"/>
            <a:r>
              <a:rPr lang="el-GR">
                <a:latin typeface="Comic Sans MS" charset="0"/>
              </a:rPr>
              <a:t>Ακτινοβολία</a:t>
            </a:r>
            <a:r>
              <a:rPr lang="en-US">
                <a:latin typeface="Comic Sans MS" charset="0"/>
              </a:rPr>
              <a:t>Cherenkov </a:t>
            </a:r>
          </a:p>
          <a:p>
            <a:pPr algn="ctr"/>
            <a:endParaRPr lang="en-US">
              <a:latin typeface="Comic Sans MS" charset="0"/>
            </a:endParaRPr>
          </a:p>
          <a:p>
            <a:pPr algn="ctr"/>
            <a:endParaRPr lang="en-US">
              <a:latin typeface="Comic Sans MS" charset="0"/>
            </a:endParaRPr>
          </a:p>
          <a:p>
            <a:pPr algn="ctr"/>
            <a:endParaRPr lang="en-US">
              <a:latin typeface="Comic Sans MS" charset="0"/>
            </a:endParaRPr>
          </a:p>
          <a:p>
            <a:pPr algn="ctr"/>
            <a:r>
              <a:rPr lang="el-GR">
                <a:latin typeface="Comic Sans MS" charset="0"/>
              </a:rPr>
              <a:t>και</a:t>
            </a:r>
            <a:r>
              <a:rPr lang="en-US">
                <a:latin typeface="Comic Sans MS" charset="0"/>
              </a:rPr>
              <a:t> </a:t>
            </a:r>
          </a:p>
          <a:p>
            <a:pPr algn="ctr"/>
            <a:r>
              <a:rPr lang="el-GR">
                <a:latin typeface="Comic Sans MS" charset="0"/>
              </a:rPr>
              <a:t>άλλα</a:t>
            </a:r>
            <a:r>
              <a:rPr lang="en-US">
                <a:latin typeface="Comic Sans MS" charset="0"/>
              </a:rPr>
              <a:t> </a:t>
            </a:r>
            <a:r>
              <a:rPr lang="el-GR">
                <a:latin typeface="Comic Sans MS" charset="0"/>
              </a:rPr>
              <a:t>κρουστικά</a:t>
            </a:r>
            <a:r>
              <a:rPr lang="en-US">
                <a:latin typeface="Comic Sans MS" charset="0"/>
              </a:rPr>
              <a:t> </a:t>
            </a:r>
            <a:r>
              <a:rPr lang="el-GR">
                <a:latin typeface="Comic Sans MS" charset="0"/>
              </a:rPr>
              <a:t>κύματα</a:t>
            </a:r>
            <a:endParaRPr lang="en-US">
              <a:latin typeface="Comic Sans MS" charset="0"/>
            </a:endParaRPr>
          </a:p>
        </p:txBody>
      </p:sp>
      <p:grpSp>
        <p:nvGrpSpPr>
          <p:cNvPr id="83979" name="Group 11"/>
          <p:cNvGrpSpPr>
            <a:grpSpLocks/>
          </p:cNvGrpSpPr>
          <p:nvPr/>
        </p:nvGrpSpPr>
        <p:grpSpPr bwMode="auto">
          <a:xfrm>
            <a:off x="8053388" y="1628775"/>
            <a:ext cx="1090612" cy="1825625"/>
            <a:chOff x="5073" y="1026"/>
            <a:chExt cx="687" cy="1150"/>
          </a:xfrm>
        </p:grpSpPr>
        <p:pic>
          <p:nvPicPr>
            <p:cNvPr id="83982" name="Picture 12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73" y="1026"/>
              <a:ext cx="677" cy="7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3983" name="Picture 13" descr="comp02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91" y="1706"/>
              <a:ext cx="469" cy="4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3984" name="Freeform 14"/>
            <p:cNvSpPr>
              <a:spLocks/>
            </p:cNvSpPr>
            <p:nvPr/>
          </p:nvSpPr>
          <p:spPr bwMode="auto">
            <a:xfrm>
              <a:off x="5473" y="1446"/>
              <a:ext cx="99" cy="264"/>
            </a:xfrm>
            <a:custGeom>
              <a:avLst/>
              <a:gdLst>
                <a:gd name="T0" fmla="*/ 95 w 99"/>
                <a:gd name="T1" fmla="*/ 0 h 264"/>
                <a:gd name="T2" fmla="*/ 77 w 99"/>
                <a:gd name="T3" fmla="*/ 24 h 264"/>
                <a:gd name="T4" fmla="*/ 50 w 99"/>
                <a:gd name="T5" fmla="*/ 69 h 264"/>
                <a:gd name="T6" fmla="*/ 26 w 99"/>
                <a:gd name="T7" fmla="*/ 156 h 264"/>
                <a:gd name="T8" fmla="*/ 50 w 99"/>
                <a:gd name="T9" fmla="*/ 258 h 264"/>
                <a:gd name="T10" fmla="*/ 77 w 99"/>
                <a:gd name="T11" fmla="*/ 225 h 264"/>
                <a:gd name="T12" fmla="*/ 41 w 99"/>
                <a:gd name="T13" fmla="*/ 210 h 264"/>
                <a:gd name="T14" fmla="*/ 32 w 99"/>
                <a:gd name="T15" fmla="*/ 207 h 264"/>
                <a:gd name="T16" fmla="*/ 14 w 99"/>
                <a:gd name="T17" fmla="*/ 210 h 264"/>
                <a:gd name="T18" fmla="*/ 26 w 99"/>
                <a:gd name="T19" fmla="*/ 255 h 264"/>
                <a:gd name="T20" fmla="*/ 83 w 99"/>
                <a:gd name="T21" fmla="*/ 234 h 264"/>
                <a:gd name="T22" fmla="*/ 77 w 99"/>
                <a:gd name="T23" fmla="*/ 102 h 264"/>
                <a:gd name="T24" fmla="*/ 92 w 99"/>
                <a:gd name="T25" fmla="*/ 66 h 264"/>
                <a:gd name="T26" fmla="*/ 95 w 99"/>
                <a:gd name="T27" fmla="*/ 57 h 264"/>
                <a:gd name="T28" fmla="*/ 95 w 99"/>
                <a:gd name="T29" fmla="*/ 0 h 264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99"/>
                <a:gd name="T46" fmla="*/ 0 h 264"/>
                <a:gd name="T47" fmla="*/ 99 w 99"/>
                <a:gd name="T48" fmla="*/ 264 h 264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99" h="264">
                  <a:moveTo>
                    <a:pt x="95" y="0"/>
                  </a:moveTo>
                  <a:cubicBezTo>
                    <a:pt x="91" y="12"/>
                    <a:pt x="87" y="17"/>
                    <a:pt x="77" y="24"/>
                  </a:cubicBezTo>
                  <a:cubicBezTo>
                    <a:pt x="71" y="41"/>
                    <a:pt x="60" y="54"/>
                    <a:pt x="50" y="69"/>
                  </a:cubicBezTo>
                  <a:cubicBezTo>
                    <a:pt x="35" y="91"/>
                    <a:pt x="31" y="131"/>
                    <a:pt x="26" y="156"/>
                  </a:cubicBezTo>
                  <a:cubicBezTo>
                    <a:pt x="27" y="173"/>
                    <a:pt x="17" y="247"/>
                    <a:pt x="50" y="258"/>
                  </a:cubicBezTo>
                  <a:cubicBezTo>
                    <a:pt x="72" y="255"/>
                    <a:pt x="91" y="255"/>
                    <a:pt x="77" y="225"/>
                  </a:cubicBezTo>
                  <a:cubicBezTo>
                    <a:pt x="75" y="221"/>
                    <a:pt x="43" y="211"/>
                    <a:pt x="41" y="210"/>
                  </a:cubicBezTo>
                  <a:cubicBezTo>
                    <a:pt x="38" y="209"/>
                    <a:pt x="32" y="207"/>
                    <a:pt x="32" y="207"/>
                  </a:cubicBezTo>
                  <a:cubicBezTo>
                    <a:pt x="26" y="208"/>
                    <a:pt x="19" y="207"/>
                    <a:pt x="14" y="210"/>
                  </a:cubicBezTo>
                  <a:cubicBezTo>
                    <a:pt x="0" y="218"/>
                    <a:pt x="14" y="251"/>
                    <a:pt x="26" y="255"/>
                  </a:cubicBezTo>
                  <a:cubicBezTo>
                    <a:pt x="67" y="252"/>
                    <a:pt x="73" y="264"/>
                    <a:pt x="83" y="234"/>
                  </a:cubicBezTo>
                  <a:cubicBezTo>
                    <a:pt x="70" y="170"/>
                    <a:pt x="69" y="257"/>
                    <a:pt x="77" y="102"/>
                  </a:cubicBezTo>
                  <a:cubicBezTo>
                    <a:pt x="78" y="92"/>
                    <a:pt x="89" y="75"/>
                    <a:pt x="92" y="66"/>
                  </a:cubicBezTo>
                  <a:cubicBezTo>
                    <a:pt x="93" y="63"/>
                    <a:pt x="95" y="57"/>
                    <a:pt x="95" y="57"/>
                  </a:cubicBezTo>
                  <a:cubicBezTo>
                    <a:pt x="99" y="22"/>
                    <a:pt x="99" y="41"/>
                    <a:pt x="95" y="0"/>
                  </a:cubicBezTo>
                  <a:close/>
                </a:path>
              </a:pathLst>
            </a:cu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>
              <a:spAutoFit/>
            </a:bodyPr>
            <a:lstStyle/>
            <a:p>
              <a:endParaRPr lang="en-US"/>
            </a:p>
          </p:txBody>
        </p:sp>
      </p:grpSp>
      <p:pic>
        <p:nvPicPr>
          <p:cNvPr id="83980" name="Picture 15" descr="cone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53100" y="38100"/>
            <a:ext cx="2743200" cy="1716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3981" name="Rectangle 16"/>
          <p:cNvSpPr>
            <a:spLocks noChangeArrowheads="1"/>
          </p:cNvSpPr>
          <p:nvPr/>
        </p:nvSpPr>
        <p:spPr bwMode="auto">
          <a:xfrm>
            <a:off x="5467350" y="1833563"/>
            <a:ext cx="3349625" cy="915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l-GR">
                <a:latin typeface="Comic Sans MS" charset="0"/>
              </a:rPr>
              <a:t>Τα κρουστικά κύματα</a:t>
            </a:r>
            <a:r>
              <a:rPr lang="en-US">
                <a:latin typeface="Comic Sans MS" charset="0"/>
              </a:rPr>
              <a:t> </a:t>
            </a:r>
            <a:r>
              <a:rPr lang="el-GR">
                <a:latin typeface="Comic Sans MS" charset="0"/>
              </a:rPr>
              <a:t>αλλοιώνουν</a:t>
            </a:r>
            <a:r>
              <a:rPr lang="en-US">
                <a:latin typeface="Comic Sans MS" charset="0"/>
              </a:rPr>
              <a:t> </a:t>
            </a:r>
            <a:r>
              <a:rPr lang="el-GR">
                <a:latin typeface="Comic Sans MS" charset="0"/>
              </a:rPr>
              <a:t>τον προσανατολισμό των πουλιών</a:t>
            </a:r>
            <a:r>
              <a:rPr lang="en-US">
                <a:latin typeface="Comic Sans MS" charset="0"/>
              </a:rPr>
              <a:t> 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r>
              <a:rPr lang="el-GR" sz="1200" smtClean="0"/>
              <a:t>Ανιχνευτές Σωματιδίων, Αύγουστος 2018</a:t>
            </a:r>
            <a:endParaRPr lang="en-US" sz="1200"/>
          </a:p>
        </p:txBody>
      </p:sp>
      <p:sp>
        <p:nvSpPr>
          <p:cNvPr id="86019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fld id="{75B73109-34FF-4A48-A885-EF9866C5900A}" type="slidenum">
              <a:rPr lang="en-US" sz="1200"/>
              <a:pPr/>
              <a:t>47</a:t>
            </a:fld>
            <a:endParaRPr lang="en-US" sz="1200"/>
          </a:p>
        </p:txBody>
      </p:sp>
      <p:sp>
        <p:nvSpPr>
          <p:cNvPr id="8602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l-GR">
                <a:latin typeface="Verdana" charset="0"/>
                <a:ea typeface="ＭＳ Ｐゴシック" charset="0"/>
                <a:cs typeface="ＭＳ Ｐゴシック" charset="0"/>
              </a:rPr>
              <a:t>Θερμιδόμετρα</a:t>
            </a:r>
            <a:endParaRPr lang="en-US">
              <a:latin typeface="Verdana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US">
              <a:latin typeface="Verdana" charset="0"/>
              <a:ea typeface="ＭＳ Ｐゴシック" charset="0"/>
              <a:cs typeface="ＭＳ Ｐゴシック" charset="0"/>
            </a:endParaRPr>
          </a:p>
          <a:p>
            <a:pPr eaLnBrk="1" hangingPunct="1"/>
            <a:r>
              <a:rPr lang="el-GR">
                <a:latin typeface="Verdana" charset="0"/>
                <a:ea typeface="ＭＳ Ｐゴシック" charset="0"/>
                <a:cs typeface="ＭＳ Ｐゴシック" charset="0"/>
              </a:rPr>
              <a:t>Βασική Αρχή Λειτουργίας</a:t>
            </a:r>
            <a:r>
              <a:rPr lang="en-US">
                <a:latin typeface="Verdana" charset="0"/>
                <a:ea typeface="ＭＳ Ｐゴシック" charset="0"/>
                <a:cs typeface="ＭＳ Ｐゴシック" charset="0"/>
              </a:rPr>
              <a:t>:</a:t>
            </a:r>
          </a:p>
          <a:p>
            <a:pPr lvl="1" eaLnBrk="1" hangingPunct="1"/>
            <a:r>
              <a:rPr lang="el-GR">
                <a:latin typeface="Verdana" charset="0"/>
                <a:ea typeface="ＭＳ Ｐゴシック" charset="0"/>
              </a:rPr>
              <a:t>Κατά την αλληλεπίδραση</a:t>
            </a:r>
            <a:r>
              <a:rPr lang="en-US">
                <a:latin typeface="Verdana" charset="0"/>
                <a:ea typeface="ＭＳ Ｐゴシック" charset="0"/>
              </a:rPr>
              <a:t> </a:t>
            </a:r>
            <a:r>
              <a:rPr lang="el-GR">
                <a:latin typeface="Verdana" charset="0"/>
                <a:ea typeface="ＭＳ Ｐゴシック" charset="0"/>
              </a:rPr>
              <a:t>του σωματιδίου με</a:t>
            </a:r>
            <a:r>
              <a:rPr lang="en-US">
                <a:latin typeface="Verdana" charset="0"/>
                <a:ea typeface="ＭＳ Ｐゴシック" charset="0"/>
              </a:rPr>
              <a:t> </a:t>
            </a:r>
            <a:r>
              <a:rPr lang="el-GR">
                <a:latin typeface="Verdana" charset="0"/>
                <a:ea typeface="ＭＳ Ｐゴシック" charset="0"/>
              </a:rPr>
              <a:t>πυκνό</a:t>
            </a:r>
            <a:r>
              <a:rPr lang="en-US">
                <a:latin typeface="Verdana" charset="0"/>
                <a:ea typeface="ＭＳ Ｐゴシック" charset="0"/>
              </a:rPr>
              <a:t> </a:t>
            </a:r>
            <a:r>
              <a:rPr lang="el-GR">
                <a:latin typeface="Verdana" charset="0"/>
                <a:ea typeface="ＭＳ Ｐゴシック" charset="0"/>
              </a:rPr>
              <a:t>υλικό</a:t>
            </a:r>
            <a:r>
              <a:rPr lang="en-US">
                <a:latin typeface="Verdana" charset="0"/>
                <a:ea typeface="ＭＳ Ｐゴシック" charset="0"/>
              </a:rPr>
              <a:t> </a:t>
            </a:r>
            <a:r>
              <a:rPr lang="el-GR">
                <a:latin typeface="Verdana" charset="0"/>
                <a:ea typeface="ＭＳ Ｐゴシック" charset="0"/>
              </a:rPr>
              <a:t>ΟΛΗ, σχεδόν</a:t>
            </a:r>
            <a:r>
              <a:rPr lang="en-US">
                <a:latin typeface="Verdana" charset="0"/>
                <a:ea typeface="ＭＳ Ｐゴシック" charset="0"/>
              </a:rPr>
              <a:t> </a:t>
            </a:r>
            <a:r>
              <a:rPr lang="el-GR">
                <a:latin typeface="Verdana" charset="0"/>
                <a:ea typeface="ＭＳ Ｐゴシック" charset="0"/>
              </a:rPr>
              <a:t>η ενέργειά του</a:t>
            </a:r>
            <a:r>
              <a:rPr lang="en-US">
                <a:latin typeface="Verdana" charset="0"/>
                <a:ea typeface="ＭＳ Ｐゴシック" charset="0"/>
              </a:rPr>
              <a:t> </a:t>
            </a:r>
            <a:r>
              <a:rPr lang="el-GR">
                <a:latin typeface="Verdana" charset="0"/>
                <a:ea typeface="ＭＳ Ｐゴシック" charset="0"/>
              </a:rPr>
              <a:t>μετατρέπεται</a:t>
            </a:r>
            <a:r>
              <a:rPr lang="en-US">
                <a:latin typeface="Verdana" charset="0"/>
                <a:ea typeface="ＭＳ Ｐゴシック" charset="0"/>
              </a:rPr>
              <a:t> </a:t>
            </a:r>
            <a:r>
              <a:rPr lang="el-GR">
                <a:latin typeface="Verdana" charset="0"/>
                <a:ea typeface="ＭＳ Ｐゴシック" charset="0"/>
              </a:rPr>
              <a:t>σε</a:t>
            </a:r>
            <a:r>
              <a:rPr lang="en-US">
                <a:latin typeface="Verdana" charset="0"/>
                <a:ea typeface="ＭＳ Ｐゴシック" charset="0"/>
              </a:rPr>
              <a:t> </a:t>
            </a:r>
            <a:r>
              <a:rPr lang="el-GR" i="1">
                <a:solidFill>
                  <a:srgbClr val="FF0066"/>
                </a:solidFill>
                <a:latin typeface="Verdana" charset="0"/>
                <a:ea typeface="ＭＳ Ｐゴシック" charset="0"/>
              </a:rPr>
              <a:t>δευτερογενή</a:t>
            </a:r>
            <a:r>
              <a:rPr lang="en-US" i="1">
                <a:solidFill>
                  <a:srgbClr val="FF0066"/>
                </a:solidFill>
                <a:latin typeface="Verdana" charset="0"/>
                <a:ea typeface="ＭＳ Ｐゴシック" charset="0"/>
              </a:rPr>
              <a:t> </a:t>
            </a:r>
            <a:r>
              <a:rPr lang="el-GR" i="1">
                <a:solidFill>
                  <a:srgbClr val="FF0066"/>
                </a:solidFill>
                <a:latin typeface="Verdana" charset="0"/>
                <a:ea typeface="ＭＳ Ｐゴシック" charset="0"/>
              </a:rPr>
              <a:t>σωματίδια ή σε</a:t>
            </a:r>
            <a:r>
              <a:rPr lang="en-US" i="1">
                <a:solidFill>
                  <a:srgbClr val="FF0066"/>
                </a:solidFill>
                <a:latin typeface="Verdana" charset="0"/>
                <a:ea typeface="ＭＳ Ｐゴシック" charset="0"/>
              </a:rPr>
              <a:t> </a:t>
            </a:r>
            <a:r>
              <a:rPr lang="el-GR" i="1">
                <a:solidFill>
                  <a:srgbClr val="FF0066"/>
                </a:solidFill>
                <a:latin typeface="Verdana" charset="0"/>
                <a:ea typeface="ＭＳ Ｐゴシック" charset="0"/>
              </a:rPr>
              <a:t>θερμότητα</a:t>
            </a:r>
            <a:r>
              <a:rPr lang="en-US">
                <a:latin typeface="Verdana" charset="0"/>
                <a:ea typeface="ＭＳ Ｐゴシック" charset="0"/>
              </a:rPr>
              <a:t>. </a:t>
            </a:r>
          </a:p>
          <a:p>
            <a:pPr lvl="1" eaLnBrk="1" hangingPunct="1"/>
            <a:endParaRPr lang="en-US">
              <a:latin typeface="Verdana" charset="0"/>
              <a:ea typeface="ＭＳ Ｐゴシック" charset="0"/>
            </a:endParaRPr>
          </a:p>
          <a:p>
            <a:pPr lvl="1" eaLnBrk="1" hangingPunct="1"/>
            <a:r>
              <a:rPr lang="el-GR" sz="2400">
                <a:latin typeface="Verdana" charset="0"/>
                <a:ea typeface="ＭＳ Ｐゴシック" charset="0"/>
              </a:rPr>
              <a:t>Αυτά τα δευτερογενή σωματίδια καταγράφονται</a:t>
            </a:r>
            <a:endParaRPr lang="en-US" sz="2400">
              <a:latin typeface="Verdana" charset="0"/>
              <a:ea typeface="ＭＳ Ｐゴシック" charset="0"/>
            </a:endParaRPr>
          </a:p>
          <a:p>
            <a:pPr lvl="2" eaLnBrk="1" hangingPunct="1"/>
            <a:r>
              <a:rPr lang="el-GR">
                <a:latin typeface="Verdana" charset="0"/>
                <a:ea typeface="ＭＳ Ｐゴシック" charset="0"/>
              </a:rPr>
              <a:t>πχ</a:t>
            </a:r>
            <a:r>
              <a:rPr lang="en-US">
                <a:latin typeface="Verdana" charset="0"/>
                <a:ea typeface="ＭＳ Ｐゴシック" charset="0"/>
              </a:rPr>
              <a:t>. </a:t>
            </a:r>
            <a:r>
              <a:rPr lang="el-GR" sz="2200">
                <a:latin typeface="Verdana" charset="0"/>
                <a:ea typeface="ＭＳ Ｐゴシック" charset="0"/>
              </a:rPr>
              <a:t>Αριθμός</a:t>
            </a:r>
            <a:r>
              <a:rPr lang="en-US" sz="2200">
                <a:latin typeface="Verdana" charset="0"/>
                <a:ea typeface="ＭＳ Ｐゴシック" charset="0"/>
              </a:rPr>
              <a:t>, </a:t>
            </a:r>
            <a:r>
              <a:rPr lang="el-GR" sz="2200">
                <a:latin typeface="Verdana" charset="0"/>
                <a:ea typeface="ＭＳ Ｐゴシック" charset="0"/>
              </a:rPr>
              <a:t>Ενέργεια</a:t>
            </a:r>
            <a:r>
              <a:rPr lang="en-US" sz="2200">
                <a:latin typeface="Verdana" charset="0"/>
                <a:ea typeface="ＭＳ Ｐゴシック" charset="0"/>
              </a:rPr>
              <a:t>, </a:t>
            </a:r>
            <a:r>
              <a:rPr lang="el-GR" sz="2200">
                <a:latin typeface="Verdana" charset="0"/>
                <a:ea typeface="ＭＳ Ｐゴシック" charset="0"/>
              </a:rPr>
              <a:t>Πυκνότητα δευτερογενών</a:t>
            </a:r>
            <a:endParaRPr lang="en-US" sz="2200">
              <a:latin typeface="Verdana" charset="0"/>
              <a:ea typeface="ＭＳ Ｐゴシック" charset="0"/>
            </a:endParaRPr>
          </a:p>
          <a:p>
            <a:pPr lvl="2" eaLnBrk="1" hangingPunct="1"/>
            <a:r>
              <a:rPr lang="el-GR">
                <a:latin typeface="Verdana" charset="0"/>
                <a:ea typeface="ＭＳ Ｐゴシック" charset="0"/>
              </a:rPr>
              <a:t>που είναι</a:t>
            </a:r>
            <a:r>
              <a:rPr lang="en-US">
                <a:latin typeface="Verdana" charset="0"/>
                <a:ea typeface="ＭＳ Ｐゴシック" charset="0"/>
              </a:rPr>
              <a:t> </a:t>
            </a:r>
            <a:r>
              <a:rPr lang="el-GR" i="1">
                <a:solidFill>
                  <a:srgbClr val="FF0066"/>
                </a:solidFill>
                <a:latin typeface="Verdana" charset="0"/>
                <a:ea typeface="ＭＳ Ｐゴシック" charset="0"/>
              </a:rPr>
              <a:t>ανάλογα με</a:t>
            </a:r>
            <a:r>
              <a:rPr lang="en-US">
                <a:latin typeface="Verdana" charset="0"/>
                <a:ea typeface="ＭＳ Ｐゴシック" charset="0"/>
              </a:rPr>
              <a:t> </a:t>
            </a:r>
            <a:r>
              <a:rPr lang="el-GR">
                <a:latin typeface="Verdana" charset="0"/>
                <a:ea typeface="ＭＳ Ｐゴシック" charset="0"/>
              </a:rPr>
              <a:t>την </a:t>
            </a:r>
            <a:r>
              <a:rPr lang="el-GR" b="1">
                <a:latin typeface="Verdana" charset="0"/>
                <a:ea typeface="ＭＳ Ｐゴシック" charset="0"/>
              </a:rPr>
              <a:t>αρχική</a:t>
            </a:r>
            <a:r>
              <a:rPr lang="el-GR">
                <a:latin typeface="Verdana" charset="0"/>
                <a:ea typeface="ＭＳ Ｐゴシック" charset="0"/>
              </a:rPr>
              <a:t> ενέργεια</a:t>
            </a:r>
            <a:r>
              <a:rPr lang="en-US">
                <a:latin typeface="Verdana" charset="0"/>
                <a:ea typeface="ＭＳ Ｐゴシック" charset="0"/>
              </a:rPr>
              <a:t> </a:t>
            </a:r>
          </a:p>
          <a:p>
            <a:pPr eaLnBrk="1" hangingPunct="1">
              <a:buFont typeface="Wingdings" charset="0"/>
              <a:buNone/>
            </a:pPr>
            <a:endParaRPr lang="en-US">
              <a:latin typeface="Verdana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419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1000"/>
                                        <p:tgtEl>
                                          <p:spTgt spid="419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"/>
                                        <p:tgtEl>
                                          <p:spTgt spid="419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1000"/>
                                        <p:tgtEl>
                                          <p:spTgt spid="419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1000"/>
                                        <p:tgtEl>
                                          <p:spTgt spid="4198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987" grpId="0" build="p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10" y="0"/>
            <a:ext cx="9139989" cy="7017154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l-GR" smtClean="0"/>
              <a:t>Ανιχνευτές Σωματιδίων, Αύγουστος 2018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AA252E-D9A5-6649-AE13-85F5FE01C0E9}" type="slidenum">
              <a:rPr lang="en-US" smtClean="0"/>
              <a:pPr/>
              <a:t>48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11109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r>
              <a:rPr lang="el-GR" sz="1200" smtClean="0"/>
              <a:t>Ανιχνευτές Σωματιδίων, Αύγουστος 2018</a:t>
            </a:r>
            <a:endParaRPr lang="en-US" sz="1200"/>
          </a:p>
        </p:txBody>
      </p:sp>
      <p:sp>
        <p:nvSpPr>
          <p:cNvPr id="8806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fld id="{927C7B0E-DE7A-AB46-95FD-E007E35EBC1B}" type="slidenum">
              <a:rPr lang="en-US" sz="1200"/>
              <a:pPr/>
              <a:t>49</a:t>
            </a:fld>
            <a:endParaRPr lang="en-US" sz="1200"/>
          </a:p>
        </p:txBody>
      </p:sp>
      <p:sp>
        <p:nvSpPr>
          <p:cNvPr id="88068" name="Rectangle 16"/>
          <p:cNvSpPr>
            <a:spLocks noChangeArrowheads="1"/>
          </p:cNvSpPr>
          <p:nvPr/>
        </p:nvSpPr>
        <p:spPr bwMode="auto">
          <a:xfrm>
            <a:off x="0" y="1371600"/>
            <a:ext cx="9144000" cy="48768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pic>
        <p:nvPicPr>
          <p:cNvPr id="44047" name="Picture 15" descr="cascadepic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2200" y="1371600"/>
            <a:ext cx="3721100" cy="4737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80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l-GR">
                <a:latin typeface="Verdana" charset="0"/>
                <a:ea typeface="ＭＳ Ｐゴシック" charset="0"/>
                <a:cs typeface="ＭＳ Ｐゴシック" charset="0"/>
              </a:rPr>
              <a:t>Ηλεκτρομαγνητικοί</a:t>
            </a:r>
            <a:r>
              <a:rPr lang="en-US">
                <a:latin typeface="Verdana" charset="0"/>
                <a:ea typeface="ＭＳ Ｐゴシック" charset="0"/>
                <a:cs typeface="ＭＳ Ｐゴシック" charset="0"/>
              </a:rPr>
              <a:t> </a:t>
            </a:r>
            <a:r>
              <a:rPr lang="el-GR">
                <a:latin typeface="Verdana" charset="0"/>
                <a:ea typeface="ＭＳ Ｐゴシック" charset="0"/>
                <a:cs typeface="ＭＳ Ｐゴシック" charset="0"/>
              </a:rPr>
              <a:t>Καταιγισμοί</a:t>
            </a:r>
            <a:endParaRPr lang="en-US">
              <a:latin typeface="Verdana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88071" name="AutoShape 4"/>
          <p:cNvSpPr>
            <a:spLocks noChangeArrowheads="1"/>
          </p:cNvSpPr>
          <p:nvPr/>
        </p:nvSpPr>
        <p:spPr bwMode="auto">
          <a:xfrm>
            <a:off x="1981200" y="1828800"/>
            <a:ext cx="1214438" cy="1214438"/>
          </a:xfrm>
          <a:prstGeom prst="cube">
            <a:avLst>
              <a:gd name="adj" fmla="val 25000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88072" name="AutoShape 5"/>
          <p:cNvSpPr>
            <a:spLocks noChangeArrowheads="1"/>
          </p:cNvSpPr>
          <p:nvPr/>
        </p:nvSpPr>
        <p:spPr bwMode="auto">
          <a:xfrm>
            <a:off x="2133600" y="1981200"/>
            <a:ext cx="4800600" cy="3581400"/>
          </a:xfrm>
          <a:prstGeom prst="cube">
            <a:avLst>
              <a:gd name="adj" fmla="val 7815"/>
            </a:avLst>
          </a:prstGeom>
          <a:solidFill>
            <a:srgbClr val="DDDDDD">
              <a:alpha val="50195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88073" name="Text Box 6"/>
          <p:cNvSpPr txBox="1">
            <a:spLocks noChangeArrowheads="1"/>
          </p:cNvSpPr>
          <p:nvPr/>
        </p:nvSpPr>
        <p:spPr bwMode="auto">
          <a:xfrm>
            <a:off x="73025" y="2624138"/>
            <a:ext cx="2305050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pPr algn="ctr"/>
            <a:r>
              <a:rPr lang="en-US">
                <a:solidFill>
                  <a:schemeClr val="tx2"/>
                </a:solidFill>
                <a:latin typeface="Tahoma" charset="0"/>
              </a:rPr>
              <a:t>Block of Matter,</a:t>
            </a:r>
          </a:p>
          <a:p>
            <a:pPr algn="ctr"/>
            <a:r>
              <a:rPr lang="en-US">
                <a:solidFill>
                  <a:schemeClr val="tx2"/>
                </a:solidFill>
                <a:latin typeface="Tahoma" charset="0"/>
              </a:rPr>
              <a:t>e.g. lead</a:t>
            </a:r>
            <a:endParaRPr lang="en-US" b="1">
              <a:latin typeface="Times New Roman" charset="0"/>
            </a:endParaRPr>
          </a:p>
        </p:txBody>
      </p:sp>
      <p:grpSp>
        <p:nvGrpSpPr>
          <p:cNvPr id="88074" name="Group 7"/>
          <p:cNvGrpSpPr>
            <a:grpSpLocks/>
          </p:cNvGrpSpPr>
          <p:nvPr/>
        </p:nvGrpSpPr>
        <p:grpSpPr bwMode="auto">
          <a:xfrm>
            <a:off x="4191000" y="2286000"/>
            <a:ext cx="533400" cy="533400"/>
            <a:chOff x="2640" y="1488"/>
            <a:chExt cx="336" cy="336"/>
          </a:xfrm>
        </p:grpSpPr>
        <p:sp>
          <p:nvSpPr>
            <p:cNvPr id="88080" name="Oval 8"/>
            <p:cNvSpPr>
              <a:spLocks noChangeArrowheads="1"/>
            </p:cNvSpPr>
            <p:nvPr/>
          </p:nvSpPr>
          <p:spPr bwMode="auto">
            <a:xfrm>
              <a:off x="2640" y="1488"/>
              <a:ext cx="336" cy="336"/>
            </a:xfrm>
            <a:prstGeom prst="ellipse">
              <a:avLst/>
            </a:prstGeom>
            <a:solidFill>
              <a:srgbClr val="CCFFFF">
                <a:alpha val="50195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88081" name="Oval 9"/>
            <p:cNvSpPr>
              <a:spLocks noChangeArrowheads="1"/>
            </p:cNvSpPr>
            <p:nvPr/>
          </p:nvSpPr>
          <p:spPr bwMode="auto">
            <a:xfrm>
              <a:off x="2784" y="1632"/>
              <a:ext cx="48" cy="48"/>
            </a:xfrm>
            <a:prstGeom prst="ellipse">
              <a:avLst/>
            </a:prstGeom>
            <a:solidFill>
              <a:srgbClr val="FF0066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</p:grpSp>
      <p:sp>
        <p:nvSpPr>
          <p:cNvPr id="88075" name="Text Box 10"/>
          <p:cNvSpPr txBox="1">
            <a:spLocks noChangeArrowheads="1"/>
          </p:cNvSpPr>
          <p:nvPr/>
        </p:nvSpPr>
        <p:spPr bwMode="auto">
          <a:xfrm>
            <a:off x="5181600" y="2438400"/>
            <a:ext cx="1069975" cy="3048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r>
              <a:rPr lang="en-US" sz="1400" b="1">
                <a:latin typeface="Arial" charset="0"/>
              </a:rPr>
              <a:t>Lead atom</a:t>
            </a:r>
            <a:endParaRPr lang="en-US" b="1">
              <a:latin typeface="Times New Roman" charset="0"/>
            </a:endParaRPr>
          </a:p>
        </p:txBody>
      </p:sp>
      <p:sp>
        <p:nvSpPr>
          <p:cNvPr id="88076" name="Line 11"/>
          <p:cNvSpPr>
            <a:spLocks noChangeShapeType="1"/>
          </p:cNvSpPr>
          <p:nvPr/>
        </p:nvSpPr>
        <p:spPr bwMode="auto">
          <a:xfrm flipH="1">
            <a:off x="4800600" y="2590800"/>
            <a:ext cx="381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grpSp>
        <p:nvGrpSpPr>
          <p:cNvPr id="88077" name="Group 12"/>
          <p:cNvGrpSpPr>
            <a:grpSpLocks/>
          </p:cNvGrpSpPr>
          <p:nvPr/>
        </p:nvGrpSpPr>
        <p:grpSpPr bwMode="auto">
          <a:xfrm>
            <a:off x="3200400" y="4038600"/>
            <a:ext cx="533400" cy="533400"/>
            <a:chOff x="2640" y="1488"/>
            <a:chExt cx="336" cy="336"/>
          </a:xfrm>
        </p:grpSpPr>
        <p:sp>
          <p:nvSpPr>
            <p:cNvPr id="88078" name="Oval 13"/>
            <p:cNvSpPr>
              <a:spLocks noChangeArrowheads="1"/>
            </p:cNvSpPr>
            <p:nvPr/>
          </p:nvSpPr>
          <p:spPr bwMode="auto">
            <a:xfrm>
              <a:off x="2640" y="1488"/>
              <a:ext cx="336" cy="336"/>
            </a:xfrm>
            <a:prstGeom prst="ellipse">
              <a:avLst/>
            </a:prstGeom>
            <a:solidFill>
              <a:srgbClr val="CCFFFF">
                <a:alpha val="50195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88079" name="Oval 14"/>
            <p:cNvSpPr>
              <a:spLocks noChangeArrowheads="1"/>
            </p:cNvSpPr>
            <p:nvPr/>
          </p:nvSpPr>
          <p:spPr bwMode="auto">
            <a:xfrm>
              <a:off x="2784" y="1632"/>
              <a:ext cx="48" cy="48"/>
            </a:xfrm>
            <a:prstGeom prst="ellipse">
              <a:avLst/>
            </a:prstGeom>
            <a:solidFill>
              <a:srgbClr val="FF0066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440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r>
              <a:rPr lang="el-GR" sz="1200" smtClean="0"/>
              <a:t>Ανιχνευτές Σωματιδίων, Αύγουστος 2018</a:t>
            </a:r>
            <a:endParaRPr lang="en-US" sz="1200"/>
          </a:p>
        </p:txBody>
      </p:sp>
      <p:sp>
        <p:nvSpPr>
          <p:cNvPr id="34819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fld id="{6CB5031B-B8D7-8840-8665-4E8A3B364BCF}" type="slidenum">
              <a:rPr lang="en-US" sz="1200"/>
              <a:pPr/>
              <a:t>5</a:t>
            </a:fld>
            <a:endParaRPr lang="en-US" sz="1200"/>
          </a:p>
        </p:txBody>
      </p:sp>
      <p:sp>
        <p:nvSpPr>
          <p:cNvPr id="3482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l-GR">
                <a:latin typeface="Verdana" charset="0"/>
                <a:ea typeface="ＭＳ Ｐゴシック" charset="0"/>
                <a:cs typeface="ＭＳ Ｐゴシック" charset="0"/>
              </a:rPr>
              <a:t>Υπάρχουν Ιδανικοί Ανιχνευτές</a:t>
            </a:r>
            <a:r>
              <a:rPr lang="en-US">
                <a:latin typeface="Verdana" charset="0"/>
                <a:ea typeface="ＭＳ Ｐゴシック" charset="0"/>
                <a:cs typeface="ＭＳ Ｐゴシック" charset="0"/>
              </a:rPr>
              <a:t>?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524000"/>
            <a:ext cx="8458200" cy="4114800"/>
          </a:xfrm>
        </p:spPr>
        <p:txBody>
          <a:bodyPr/>
          <a:lstStyle/>
          <a:p>
            <a:pPr eaLnBrk="1" hangingPunct="1"/>
            <a:r>
              <a:rPr lang="el-GR" sz="2400">
                <a:latin typeface="Verdana" charset="0"/>
                <a:ea typeface="ＭＳ Ｐゴシック" charset="0"/>
                <a:cs typeface="ＭＳ Ｐゴシック" charset="0"/>
              </a:rPr>
              <a:t>Ένας ιδανικός ανιχνευτής</a:t>
            </a:r>
            <a:r>
              <a:rPr lang="en-US" sz="2400">
                <a:latin typeface="Verdana" charset="0"/>
                <a:ea typeface="ＭＳ Ｐゴシック" charset="0"/>
                <a:cs typeface="ＭＳ Ｐゴシック" charset="0"/>
              </a:rPr>
              <a:t>, </a:t>
            </a:r>
            <a:r>
              <a:rPr lang="el-GR" sz="2400">
                <a:latin typeface="Verdana" charset="0"/>
                <a:ea typeface="ＭＳ Ｐゴシック" charset="0"/>
                <a:cs typeface="ＭＳ Ｐゴシック" charset="0"/>
              </a:rPr>
              <a:t>μπορεί να</a:t>
            </a:r>
            <a:r>
              <a:rPr lang="en-US" sz="2400">
                <a:latin typeface="Verdana" charset="0"/>
                <a:ea typeface="ＭＳ Ｐゴシック" charset="0"/>
                <a:cs typeface="ＭＳ Ｐゴシック" charset="0"/>
              </a:rPr>
              <a:t> </a:t>
            </a:r>
            <a:r>
              <a:rPr lang="el-GR" sz="2400">
                <a:latin typeface="Verdana" charset="0"/>
                <a:ea typeface="ＭＳ Ｐゴシック" charset="0"/>
                <a:cs typeface="ＭＳ Ｐゴシック" charset="0"/>
              </a:rPr>
              <a:t>καταγράψει</a:t>
            </a:r>
            <a:r>
              <a:rPr lang="en-US" sz="2400">
                <a:latin typeface="Verdana" charset="0"/>
                <a:ea typeface="ＭＳ Ｐゴシック" charset="0"/>
                <a:cs typeface="ＭＳ Ｐゴシック" charset="0"/>
              </a:rPr>
              <a:t> </a:t>
            </a:r>
            <a:r>
              <a:rPr lang="el-GR" sz="2400">
                <a:latin typeface="Verdana" charset="0"/>
                <a:ea typeface="ＭＳ Ｐゴシック" charset="0"/>
                <a:cs typeface="ＭＳ Ｐゴシック" charset="0"/>
              </a:rPr>
              <a:t>μια πλήρη αλληλεπίδραση</a:t>
            </a:r>
            <a:r>
              <a:rPr lang="en-US" sz="2400">
                <a:latin typeface="Verdana" charset="0"/>
                <a:ea typeface="ＭＳ Ｐゴシック" charset="0"/>
                <a:cs typeface="ＭＳ Ｐゴシック" charset="0"/>
              </a:rPr>
              <a:t>,</a:t>
            </a:r>
            <a:r>
              <a:rPr lang="el-GR" sz="2400">
                <a:latin typeface="Verdana" charset="0"/>
                <a:ea typeface="ＭＳ Ｐゴシック" charset="0"/>
                <a:cs typeface="ＭＳ Ｐゴシック" charset="0"/>
              </a:rPr>
              <a:t> να</a:t>
            </a:r>
            <a:r>
              <a:rPr lang="en-US" sz="2400">
                <a:latin typeface="Verdana" charset="0"/>
                <a:ea typeface="ＭＳ Ｐゴシック" charset="0"/>
                <a:cs typeface="ＭＳ Ｐゴシック" charset="0"/>
              </a:rPr>
              <a:t> </a:t>
            </a:r>
            <a:r>
              <a:rPr lang="el-GR" sz="2400">
                <a:latin typeface="Verdana" charset="0"/>
                <a:ea typeface="ＭＳ Ｐゴシック" charset="0"/>
                <a:cs typeface="ＭＳ Ｐゴシック" charset="0"/>
              </a:rPr>
              <a:t>μετρήσει</a:t>
            </a:r>
            <a:r>
              <a:rPr lang="en-US" sz="2400">
                <a:latin typeface="Verdana" charset="0"/>
                <a:ea typeface="ＭＳ Ｐゴシック" charset="0"/>
                <a:cs typeface="ＭＳ Ｐゴシック" charset="0"/>
              </a:rPr>
              <a:t> </a:t>
            </a:r>
            <a:r>
              <a:rPr lang="el-GR" sz="2400">
                <a:latin typeface="Verdana" charset="0"/>
                <a:ea typeface="ＭＳ Ｐゴシック" charset="0"/>
                <a:cs typeface="ＭＳ Ｐゴシック" charset="0"/>
              </a:rPr>
              <a:t>όλες τις ιδιότητες</a:t>
            </a:r>
            <a:r>
              <a:rPr lang="en-US" sz="2400">
                <a:latin typeface="Verdana" charset="0"/>
                <a:ea typeface="ＭＳ Ｐゴシック" charset="0"/>
                <a:cs typeface="ＭＳ Ｐゴシック" charset="0"/>
              </a:rPr>
              <a:t> </a:t>
            </a:r>
            <a:r>
              <a:rPr lang="el-GR" sz="2400">
                <a:latin typeface="Verdana" charset="0"/>
                <a:ea typeface="ＭＳ Ｐゴシック" charset="0"/>
                <a:cs typeface="ＭＳ Ｐゴシック" charset="0"/>
              </a:rPr>
              <a:t>όλων των</a:t>
            </a:r>
            <a:r>
              <a:rPr lang="en-US" sz="2400">
                <a:latin typeface="Verdana" charset="0"/>
                <a:ea typeface="ＭＳ Ｐゴシック" charset="0"/>
                <a:cs typeface="ＭＳ Ｐゴシック" charset="0"/>
              </a:rPr>
              <a:t> </a:t>
            </a:r>
            <a:r>
              <a:rPr lang="el-GR" sz="2400">
                <a:latin typeface="Verdana" charset="0"/>
                <a:ea typeface="ＭＳ Ｐゴシック" charset="0"/>
                <a:cs typeface="ＭＳ Ｐゴシック" charset="0"/>
              </a:rPr>
              <a:t>παραγόμενων σωματιδίων</a:t>
            </a:r>
            <a:r>
              <a:rPr lang="en-US" sz="2400">
                <a:latin typeface="Verdana" charset="0"/>
                <a:ea typeface="ＭＳ Ｐゴシック" charset="0"/>
                <a:cs typeface="ＭＳ Ｐゴシック" charset="0"/>
              </a:rPr>
              <a:t>, </a:t>
            </a:r>
            <a:r>
              <a:rPr lang="el-GR" sz="2400">
                <a:latin typeface="Verdana" charset="0"/>
                <a:ea typeface="ＭＳ Ｐゴシック" charset="0"/>
                <a:cs typeface="ＭＳ Ｐゴシック" charset="0"/>
              </a:rPr>
              <a:t>και να ανακατασκευάσει πλήρως το γεγονός</a:t>
            </a:r>
            <a:r>
              <a:rPr lang="en-US" sz="2400">
                <a:latin typeface="Verdana" charset="0"/>
                <a:ea typeface="ＭＳ Ｐゴシック" charset="0"/>
                <a:cs typeface="ＭＳ Ｐゴシック" charset="0"/>
              </a:rPr>
              <a:t> </a:t>
            </a:r>
            <a:r>
              <a:rPr lang="el-GR" sz="2400">
                <a:latin typeface="Verdana" charset="0"/>
                <a:ea typeface="ＭＳ Ｐゴシック" charset="0"/>
                <a:cs typeface="ＭＳ Ｐゴシック" charset="0"/>
              </a:rPr>
              <a:t>της αλληλεπίδρασης</a:t>
            </a:r>
            <a:r>
              <a:rPr lang="en-US" sz="2400">
                <a:latin typeface="Verdana" charset="0"/>
                <a:ea typeface="ＭＳ Ｐゴシック" charset="0"/>
                <a:cs typeface="ＭＳ Ｐゴシック" charset="0"/>
              </a:rPr>
              <a:t>.</a:t>
            </a:r>
          </a:p>
          <a:p>
            <a:pPr eaLnBrk="1" hangingPunct="1"/>
            <a:endParaRPr lang="en-US">
              <a:latin typeface="Verdana" charset="0"/>
              <a:ea typeface="ＭＳ Ｐゴシック" charset="0"/>
              <a:cs typeface="ＭＳ Ｐゴシック" charset="0"/>
            </a:endParaRPr>
          </a:p>
          <a:p>
            <a:pPr eaLnBrk="1" hangingPunct="1"/>
            <a:r>
              <a:rPr lang="el-GR" sz="2400">
                <a:latin typeface="Verdana" charset="0"/>
                <a:ea typeface="ＭＳ Ｐゴシック" charset="0"/>
                <a:cs typeface="ＭＳ Ｐゴシック" charset="0"/>
              </a:rPr>
              <a:t>Αυτό δίδει την δυνατότητα</a:t>
            </a:r>
            <a:r>
              <a:rPr lang="en-US" sz="2400">
                <a:latin typeface="Verdana" charset="0"/>
                <a:ea typeface="ＭＳ Ｐゴシック" charset="0"/>
                <a:cs typeface="ＭＳ Ｐゴシック" charset="0"/>
              </a:rPr>
              <a:t> </a:t>
            </a:r>
            <a:r>
              <a:rPr lang="el-GR" sz="2400">
                <a:latin typeface="Verdana" charset="0"/>
                <a:ea typeface="ＭＳ Ｐゴシック" charset="0"/>
                <a:cs typeface="ＭＳ Ｐゴシック" charset="0"/>
              </a:rPr>
              <a:t>να συγκρίνουμε τα πειραματικά αποτελέσματα απευθείας</a:t>
            </a:r>
            <a:r>
              <a:rPr lang="en-US" sz="2400">
                <a:latin typeface="Verdana" charset="0"/>
                <a:ea typeface="ＭＳ Ｐゴシック" charset="0"/>
                <a:cs typeface="ＭＳ Ｐゴシック" charset="0"/>
              </a:rPr>
              <a:t> </a:t>
            </a:r>
            <a:r>
              <a:rPr lang="el-GR" sz="2400">
                <a:latin typeface="Verdana" charset="0"/>
                <a:ea typeface="ＭＳ Ｐゴシック" charset="0"/>
                <a:cs typeface="ＭＳ Ｐゴシック" charset="0"/>
              </a:rPr>
              <a:t>με θεωρητικές προβλέψεις</a:t>
            </a:r>
            <a:r>
              <a:rPr lang="en-US" sz="2400">
                <a:latin typeface="Verdana" charset="0"/>
                <a:ea typeface="ＭＳ Ｐゴシック" charset="0"/>
                <a:cs typeface="ＭＳ Ｐゴシック" charset="0"/>
              </a:rPr>
              <a:t> </a:t>
            </a:r>
            <a:r>
              <a:rPr lang="el-GR" sz="2400">
                <a:latin typeface="Verdana" charset="0"/>
                <a:ea typeface="ＭＳ Ｐゴシック" charset="0"/>
                <a:cs typeface="ＭＳ Ｐゴシック" charset="0"/>
              </a:rPr>
              <a:t>χωρίς μεγάλες αβεβαιότητες</a:t>
            </a:r>
            <a:r>
              <a:rPr lang="en-US" sz="2400">
                <a:latin typeface="Verdana" charset="0"/>
                <a:ea typeface="ＭＳ Ｐゴシック" charset="0"/>
                <a:cs typeface="ＭＳ Ｐゴシック" charset="0"/>
              </a:rPr>
              <a:t>.</a:t>
            </a:r>
          </a:p>
          <a:p>
            <a:pPr eaLnBrk="1" hangingPunct="1">
              <a:buFont typeface="Wingdings" charset="0"/>
              <a:buNone/>
            </a:pPr>
            <a:endParaRPr lang="en-US">
              <a:latin typeface="Verdana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9" grpId="0" build="p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r>
              <a:rPr lang="el-GR" sz="1200" smtClean="0"/>
              <a:t>Ανιχνευτές Σωματιδίων, Αύγουστος 2018</a:t>
            </a:r>
            <a:endParaRPr lang="en-US" sz="1200"/>
          </a:p>
        </p:txBody>
      </p:sp>
      <p:sp>
        <p:nvSpPr>
          <p:cNvPr id="90115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fld id="{1BBDBFE6-9BB1-9E44-AF04-9B45BB596C83}" type="slidenum">
              <a:rPr lang="en-US" sz="1200"/>
              <a:pPr/>
              <a:t>50</a:t>
            </a:fld>
            <a:endParaRPr lang="en-US" sz="1200"/>
          </a:p>
        </p:txBody>
      </p:sp>
      <p:sp>
        <p:nvSpPr>
          <p:cNvPr id="90116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228600"/>
            <a:ext cx="7772400" cy="609600"/>
          </a:xfrm>
        </p:spPr>
        <p:txBody>
          <a:bodyPr/>
          <a:lstStyle/>
          <a:p>
            <a:pPr eaLnBrk="1" hangingPunct="1"/>
            <a:r>
              <a:rPr lang="el-GR" sz="2900">
                <a:latin typeface="Verdana" charset="0"/>
                <a:ea typeface="ＭＳ Ｐゴシック" charset="0"/>
                <a:cs typeface="ＭＳ Ｐゴシック" charset="0"/>
              </a:rPr>
              <a:t>Πώς μετράμε</a:t>
            </a:r>
            <a:r>
              <a:rPr lang="en-US" sz="2900">
                <a:latin typeface="Verdana" charset="0"/>
                <a:ea typeface="ＭＳ Ｐゴシック" charset="0"/>
                <a:cs typeface="ＭＳ Ｐゴシック" charset="0"/>
              </a:rPr>
              <a:t> </a:t>
            </a:r>
            <a:r>
              <a:rPr lang="el-GR" sz="2900">
                <a:latin typeface="Verdana" charset="0"/>
                <a:ea typeface="ＭＳ Ｐゴシック" charset="0"/>
                <a:cs typeface="ＭＳ Ｐゴシック" charset="0"/>
              </a:rPr>
              <a:t>τα δευτερογενή σωματίδια</a:t>
            </a:r>
            <a:r>
              <a:rPr lang="en-US" sz="2900">
                <a:latin typeface="Verdana" charset="0"/>
                <a:ea typeface="ＭＳ Ｐゴシック" charset="0"/>
                <a:cs typeface="ＭＳ Ｐゴシック" charset="0"/>
              </a:rPr>
              <a:t>?</a:t>
            </a:r>
            <a:endParaRPr lang="en-US">
              <a:latin typeface="Verdana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219200"/>
            <a:ext cx="8610600" cy="762000"/>
          </a:xfrm>
        </p:spPr>
        <p:txBody>
          <a:bodyPr/>
          <a:lstStyle/>
          <a:p>
            <a:pPr eaLnBrk="1" hangingPunct="1"/>
            <a:r>
              <a:rPr lang="en-US" sz="2000">
                <a:latin typeface="Verdana" charset="0"/>
                <a:ea typeface="ＭＳ Ｐゴシック" charset="0"/>
                <a:cs typeface="ＭＳ Ｐゴシック" charset="0"/>
              </a:rPr>
              <a:t>1.   </a:t>
            </a:r>
            <a:r>
              <a:rPr lang="el-GR" sz="2000">
                <a:latin typeface="Verdana" charset="0"/>
                <a:ea typeface="ＭＳ Ｐゴシック" charset="0"/>
                <a:cs typeface="ＭＳ Ｐゴシック" charset="0"/>
              </a:rPr>
              <a:t>Με</a:t>
            </a:r>
            <a:r>
              <a:rPr lang="en-US" sz="2000">
                <a:latin typeface="Verdana" charset="0"/>
                <a:ea typeface="ＭＳ Ｐゴシック" charset="0"/>
                <a:cs typeface="ＭＳ Ｐゴシック" charset="0"/>
              </a:rPr>
              <a:t> </a:t>
            </a:r>
            <a:r>
              <a:rPr lang="el-GR" sz="2000" b="1">
                <a:solidFill>
                  <a:srgbClr val="FF0066"/>
                </a:solidFill>
                <a:latin typeface="Verdana" charset="0"/>
                <a:ea typeface="ＭＳ Ｐゴシック" charset="0"/>
                <a:cs typeface="ＭＳ Ｐゴシック" charset="0"/>
              </a:rPr>
              <a:t>τα θερμιδόμετρα</a:t>
            </a:r>
            <a:r>
              <a:rPr lang="en-US" sz="2000" b="1">
                <a:solidFill>
                  <a:srgbClr val="FF0066"/>
                </a:solidFill>
                <a:latin typeface="Verdana" charset="0"/>
                <a:ea typeface="ＭＳ Ｐゴシック" charset="0"/>
                <a:cs typeface="ＭＳ Ｐゴシック" charset="0"/>
              </a:rPr>
              <a:t> </a:t>
            </a:r>
            <a:r>
              <a:rPr lang="el-GR" sz="2000" b="1">
                <a:solidFill>
                  <a:srgbClr val="FF0066"/>
                </a:solidFill>
                <a:latin typeface="Verdana" charset="0"/>
                <a:ea typeface="ＭＳ Ｐゴシック" charset="0"/>
                <a:cs typeface="ＭＳ Ｐゴシック" charset="0"/>
              </a:rPr>
              <a:t>δειγματισμού</a:t>
            </a:r>
            <a:r>
              <a:rPr lang="en-US" sz="2000">
                <a:latin typeface="Verdana" charset="0"/>
                <a:ea typeface="ＭＳ Ｐゴシック" charset="0"/>
                <a:cs typeface="ＭＳ Ｐゴシック" charset="0"/>
              </a:rPr>
              <a:t>:</a:t>
            </a:r>
          </a:p>
        </p:txBody>
      </p:sp>
      <p:pic>
        <p:nvPicPr>
          <p:cNvPr id="90118" name="Picture 5" descr="kalo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1600200"/>
            <a:ext cx="6019800" cy="411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5062" name="Text Box 6"/>
          <p:cNvSpPr txBox="1">
            <a:spLocks noChangeArrowheads="1"/>
          </p:cNvSpPr>
          <p:nvPr/>
        </p:nvSpPr>
        <p:spPr bwMode="auto">
          <a:xfrm>
            <a:off x="228600" y="6172200"/>
            <a:ext cx="3109913" cy="338138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r>
              <a:rPr lang="el-GR" sz="1600">
                <a:solidFill>
                  <a:schemeClr val="bg1"/>
                </a:solidFill>
              </a:rPr>
              <a:t>Πυκνό υλικό</a:t>
            </a:r>
            <a:r>
              <a:rPr lang="en-US" sz="1600">
                <a:solidFill>
                  <a:schemeClr val="bg1"/>
                </a:solidFill>
              </a:rPr>
              <a:t>, </a:t>
            </a:r>
            <a:r>
              <a:rPr lang="el-GR" sz="1600">
                <a:solidFill>
                  <a:schemeClr val="bg1"/>
                </a:solidFill>
              </a:rPr>
              <a:t>π.χ. Μόλυβδος</a:t>
            </a:r>
            <a:endParaRPr lang="en-US" b="1"/>
          </a:p>
        </p:txBody>
      </p:sp>
      <p:sp>
        <p:nvSpPr>
          <p:cNvPr id="90120" name="Line 7"/>
          <p:cNvSpPr>
            <a:spLocks noChangeShapeType="1"/>
          </p:cNvSpPr>
          <p:nvPr/>
        </p:nvSpPr>
        <p:spPr bwMode="auto">
          <a:xfrm flipV="1">
            <a:off x="2057400" y="5791200"/>
            <a:ext cx="30480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90121" name="Line 8"/>
          <p:cNvSpPr>
            <a:spLocks noChangeShapeType="1"/>
          </p:cNvSpPr>
          <p:nvPr/>
        </p:nvSpPr>
        <p:spPr bwMode="auto">
          <a:xfrm flipV="1">
            <a:off x="2667000" y="5715000"/>
            <a:ext cx="99060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90122" name="Line 9"/>
          <p:cNvSpPr>
            <a:spLocks noChangeShapeType="1"/>
          </p:cNvSpPr>
          <p:nvPr/>
        </p:nvSpPr>
        <p:spPr bwMode="auto">
          <a:xfrm flipV="1">
            <a:off x="2895600" y="5715000"/>
            <a:ext cx="220980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45066" name="Text Box 10"/>
          <p:cNvSpPr txBox="1">
            <a:spLocks noChangeArrowheads="1"/>
          </p:cNvSpPr>
          <p:nvPr/>
        </p:nvSpPr>
        <p:spPr bwMode="auto">
          <a:xfrm>
            <a:off x="5446713" y="6019800"/>
            <a:ext cx="3671887" cy="584200"/>
          </a:xfrm>
          <a:prstGeom prst="rect">
            <a:avLst/>
          </a:prstGeom>
          <a:solidFill>
            <a:srgbClr val="DDDDDD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pPr algn="ctr"/>
            <a:r>
              <a:rPr lang="el-GR" sz="1600">
                <a:solidFill>
                  <a:schemeClr val="accent2"/>
                </a:solidFill>
              </a:rPr>
              <a:t>Ανιχνευτές</a:t>
            </a:r>
            <a:r>
              <a:rPr lang="en-US" sz="1600">
                <a:solidFill>
                  <a:schemeClr val="accent2"/>
                </a:solidFill>
              </a:rPr>
              <a:t>, </a:t>
            </a:r>
            <a:r>
              <a:rPr lang="el-GR" sz="1600">
                <a:solidFill>
                  <a:schemeClr val="accent2"/>
                </a:solidFill>
              </a:rPr>
              <a:t>όπως</a:t>
            </a:r>
            <a:r>
              <a:rPr lang="en-US" sz="1600">
                <a:solidFill>
                  <a:schemeClr val="accent2"/>
                </a:solidFill>
              </a:rPr>
              <a:t> </a:t>
            </a:r>
            <a:r>
              <a:rPr lang="el-GR" sz="1600">
                <a:solidFill>
                  <a:schemeClr val="accent2"/>
                </a:solidFill>
              </a:rPr>
              <a:t>θάλαμοι αερίου</a:t>
            </a:r>
            <a:r>
              <a:rPr lang="en-US" sz="1600">
                <a:solidFill>
                  <a:schemeClr val="accent2"/>
                </a:solidFill>
              </a:rPr>
              <a:t>,</a:t>
            </a:r>
          </a:p>
          <a:p>
            <a:pPr algn="ctr"/>
            <a:r>
              <a:rPr lang="el-GR" sz="1600">
                <a:solidFill>
                  <a:schemeClr val="accent2"/>
                </a:solidFill>
              </a:rPr>
              <a:t>ή</a:t>
            </a:r>
            <a:r>
              <a:rPr lang="en-US" sz="1600">
                <a:solidFill>
                  <a:schemeClr val="accent2"/>
                </a:solidFill>
              </a:rPr>
              <a:t> </a:t>
            </a:r>
            <a:r>
              <a:rPr lang="el-GR" sz="1600">
                <a:solidFill>
                  <a:schemeClr val="accent2"/>
                </a:solidFill>
              </a:rPr>
              <a:t>σπινθηριστές</a:t>
            </a:r>
            <a:endParaRPr lang="en-US" b="1">
              <a:solidFill>
                <a:schemeClr val="accent2"/>
              </a:solidFill>
            </a:endParaRPr>
          </a:p>
        </p:txBody>
      </p:sp>
      <p:sp>
        <p:nvSpPr>
          <p:cNvPr id="90124" name="Line 11"/>
          <p:cNvSpPr>
            <a:spLocks noChangeShapeType="1"/>
          </p:cNvSpPr>
          <p:nvPr/>
        </p:nvSpPr>
        <p:spPr bwMode="auto">
          <a:xfrm flipH="1" flipV="1">
            <a:off x="2971800" y="5105400"/>
            <a:ext cx="2590800" cy="1143000"/>
          </a:xfrm>
          <a:prstGeom prst="line">
            <a:avLst/>
          </a:prstGeom>
          <a:noFill/>
          <a:ln w="19050">
            <a:solidFill>
              <a:srgbClr val="DDDDDD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90125" name="Line 12"/>
          <p:cNvSpPr>
            <a:spLocks noChangeShapeType="1"/>
          </p:cNvSpPr>
          <p:nvPr/>
        </p:nvSpPr>
        <p:spPr bwMode="auto">
          <a:xfrm flipH="1" flipV="1">
            <a:off x="4495800" y="4953000"/>
            <a:ext cx="1066800" cy="1219200"/>
          </a:xfrm>
          <a:prstGeom prst="line">
            <a:avLst/>
          </a:prstGeom>
          <a:noFill/>
          <a:ln w="19050">
            <a:solidFill>
              <a:srgbClr val="DDDDDD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90126" name="Line 13"/>
          <p:cNvSpPr>
            <a:spLocks noChangeShapeType="1"/>
          </p:cNvSpPr>
          <p:nvPr/>
        </p:nvSpPr>
        <p:spPr bwMode="auto">
          <a:xfrm flipH="1" flipV="1">
            <a:off x="5867400" y="5029200"/>
            <a:ext cx="152400" cy="990600"/>
          </a:xfrm>
          <a:prstGeom prst="line">
            <a:avLst/>
          </a:prstGeom>
          <a:noFill/>
          <a:ln w="19050">
            <a:solidFill>
              <a:srgbClr val="DDDDDD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45070" name="Text Box 14"/>
          <p:cNvSpPr txBox="1">
            <a:spLocks noChangeArrowheads="1"/>
          </p:cNvSpPr>
          <p:nvPr/>
        </p:nvSpPr>
        <p:spPr bwMode="auto">
          <a:xfrm>
            <a:off x="6477000" y="2209800"/>
            <a:ext cx="2579688" cy="3046413"/>
          </a:xfrm>
          <a:prstGeom prst="rect">
            <a:avLst/>
          </a:prstGeom>
          <a:solidFill>
            <a:srgbClr val="0000CC"/>
          </a:solidFill>
          <a:ln w="9525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bg2">
                <a:alpha val="74998"/>
              </a:schemeClr>
            </a:outerShdw>
          </a:effec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pPr algn="ctr"/>
            <a:r>
              <a:rPr lang="el-GR" sz="1600" b="1">
                <a:solidFill>
                  <a:schemeClr val="bg1"/>
                </a:solidFill>
                <a:latin typeface="Tahoma" charset="0"/>
              </a:rPr>
              <a:t>Δομή </a:t>
            </a:r>
            <a:r>
              <a:rPr lang="en-US" sz="1600" b="1">
                <a:solidFill>
                  <a:schemeClr val="bg1"/>
                </a:solidFill>
                <a:latin typeface="Tahoma" charset="0"/>
              </a:rPr>
              <a:t>Sandwich</a:t>
            </a:r>
            <a:r>
              <a:rPr lang="el-GR" sz="1600" b="1">
                <a:solidFill>
                  <a:schemeClr val="bg1"/>
                </a:solidFill>
                <a:latin typeface="Tahoma" charset="0"/>
              </a:rPr>
              <a:t> !!</a:t>
            </a:r>
            <a:r>
              <a:rPr lang="en-US" sz="1600" b="1">
                <a:solidFill>
                  <a:schemeClr val="bg1"/>
                </a:solidFill>
                <a:latin typeface="Tahoma" charset="0"/>
              </a:rPr>
              <a:t>!</a:t>
            </a:r>
          </a:p>
          <a:p>
            <a:endParaRPr lang="en-US" sz="1600">
              <a:solidFill>
                <a:schemeClr val="bg1"/>
              </a:solidFill>
              <a:latin typeface="Tahoma" charset="0"/>
            </a:endParaRPr>
          </a:p>
          <a:p>
            <a:r>
              <a:rPr lang="el-GR" sz="1600">
                <a:solidFill>
                  <a:schemeClr val="bg1"/>
                </a:solidFill>
              </a:rPr>
              <a:t>Το συνολικό ποσό σημάτων είναι </a:t>
            </a:r>
            <a:r>
              <a:rPr lang="en-US" sz="1600">
                <a:solidFill>
                  <a:schemeClr val="bg1"/>
                </a:solidFill>
              </a:rPr>
              <a:t> </a:t>
            </a:r>
            <a:r>
              <a:rPr lang="el-GR" sz="1600">
                <a:solidFill>
                  <a:schemeClr val="bg1"/>
                </a:solidFill>
              </a:rPr>
              <a:t>ανάλογο της προσπίπτουσας ενέργειας</a:t>
            </a:r>
            <a:endParaRPr lang="en-US" sz="1600">
              <a:solidFill>
                <a:schemeClr val="bg1"/>
              </a:solidFill>
            </a:endParaRPr>
          </a:p>
          <a:p>
            <a:endParaRPr lang="en-US" sz="1600">
              <a:solidFill>
                <a:schemeClr val="bg1"/>
              </a:solidFill>
            </a:endParaRPr>
          </a:p>
          <a:p>
            <a:r>
              <a:rPr lang="el-GR" sz="1600">
                <a:solidFill>
                  <a:schemeClr val="bg1"/>
                </a:solidFill>
              </a:rPr>
              <a:t>Αλλά χρειάζεται να βαθμονομηθεί με δέσμες γνωστής ενέργειας</a:t>
            </a:r>
            <a:r>
              <a:rPr lang="en-US" sz="1600">
                <a:solidFill>
                  <a:schemeClr val="bg1"/>
                </a:solidFill>
              </a:rPr>
              <a:t>!</a:t>
            </a:r>
            <a:endParaRPr lang="en-US" b="1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059" grpId="0" build="p" autoUpdateAnimBg="0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Footer Placeholder 3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r>
              <a:rPr lang="el-GR" sz="1200" smtClean="0"/>
              <a:t>Ανιχνευτές Σωματιδίων, Αύγουστος 2018</a:t>
            </a:r>
            <a:endParaRPr lang="en-US" sz="1200"/>
          </a:p>
        </p:txBody>
      </p:sp>
      <p:sp>
        <p:nvSpPr>
          <p:cNvPr id="92163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fld id="{C334AAFE-C427-EA48-AACD-C6879D5A393C}" type="slidenum">
              <a:rPr lang="en-US" sz="1200"/>
              <a:pPr/>
              <a:t>51</a:t>
            </a:fld>
            <a:endParaRPr lang="en-US" sz="1200"/>
          </a:p>
        </p:txBody>
      </p:sp>
      <p:sp>
        <p:nvSpPr>
          <p:cNvPr id="92164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457200"/>
            <a:ext cx="7772400" cy="373063"/>
          </a:xfrm>
        </p:spPr>
        <p:txBody>
          <a:bodyPr/>
          <a:lstStyle/>
          <a:p>
            <a:pPr eaLnBrk="1" hangingPunct="1"/>
            <a:r>
              <a:rPr lang="el-GR">
                <a:latin typeface="Verdana" charset="0"/>
                <a:ea typeface="ＭＳ Ｐゴシック" charset="0"/>
                <a:cs typeface="ＭＳ Ｐゴシック" charset="0"/>
              </a:rPr>
              <a:t>Θερμιδόμετρα Δειγματισμού</a:t>
            </a:r>
            <a:endParaRPr lang="en-US">
              <a:latin typeface="Verdana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47109" name="Picture 5" descr="ecal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0200" y="1295400"/>
            <a:ext cx="2438400" cy="174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7110" name="Picture 6" descr="calmodule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371600"/>
            <a:ext cx="2743200" cy="2090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7111" name="Picture 7" descr="stic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0" y="3581400"/>
            <a:ext cx="4343400" cy="2890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7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7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47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r>
              <a:rPr lang="el-GR" sz="1200" smtClean="0"/>
              <a:t>Ανιχνευτές Σωματιδίων, Αύγουστος 2018</a:t>
            </a:r>
            <a:endParaRPr lang="en-US" sz="1200"/>
          </a:p>
        </p:txBody>
      </p:sp>
      <p:sp>
        <p:nvSpPr>
          <p:cNvPr id="94211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fld id="{33F01DFB-DE05-5941-BAFC-ACDD2F3CE81E}" type="slidenum">
              <a:rPr lang="en-US" sz="1200"/>
              <a:pPr/>
              <a:t>52</a:t>
            </a:fld>
            <a:endParaRPr lang="en-US" sz="1200"/>
          </a:p>
        </p:txBody>
      </p:sp>
      <p:pic>
        <p:nvPicPr>
          <p:cNvPr id="94212" name="Picture 2" descr="aleph_evd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304800"/>
            <a:ext cx="8772525" cy="5851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r>
              <a:rPr lang="el-GR" sz="1200" smtClean="0"/>
              <a:t>Ανιχνευτές Σωματιδίων, Αύγουστος 2018</a:t>
            </a:r>
            <a:endParaRPr lang="en-US" sz="1200"/>
          </a:p>
        </p:txBody>
      </p:sp>
      <p:sp>
        <p:nvSpPr>
          <p:cNvPr id="96259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fld id="{D586F873-5CAD-0E4A-967F-846B51BFB498}" type="slidenum">
              <a:rPr lang="en-US" sz="1200"/>
              <a:pPr/>
              <a:t>53</a:t>
            </a:fld>
            <a:endParaRPr lang="en-US" sz="1200"/>
          </a:p>
        </p:txBody>
      </p:sp>
      <p:grpSp>
        <p:nvGrpSpPr>
          <p:cNvPr id="96260" name="Group 2"/>
          <p:cNvGrpSpPr>
            <a:grpSpLocks/>
          </p:cNvGrpSpPr>
          <p:nvPr/>
        </p:nvGrpSpPr>
        <p:grpSpPr bwMode="auto">
          <a:xfrm>
            <a:off x="152400" y="304800"/>
            <a:ext cx="8839200" cy="6400800"/>
            <a:chOff x="96" y="96"/>
            <a:chExt cx="5184" cy="3462"/>
          </a:xfrm>
        </p:grpSpPr>
        <p:pic>
          <p:nvPicPr>
            <p:cNvPr id="96267" name="Picture 3" descr="aleph_evd5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6" y="96"/>
              <a:ext cx="5184" cy="34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6268" name="Text Box 4"/>
            <p:cNvSpPr txBox="1">
              <a:spLocks noChangeArrowheads="1"/>
            </p:cNvSpPr>
            <p:nvPr/>
          </p:nvSpPr>
          <p:spPr bwMode="auto">
            <a:xfrm>
              <a:off x="384" y="1440"/>
              <a:ext cx="877" cy="182"/>
            </a:xfrm>
            <a:prstGeom prst="rect">
              <a:avLst/>
            </a:prstGeom>
            <a:solidFill>
              <a:srgbClr val="FFFF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9pPr>
            </a:lstStyle>
            <a:p>
              <a:r>
                <a:rPr lang="en-US" sz="1600" b="1">
                  <a:latin typeface="Times New Roman" charset="0"/>
                </a:rPr>
                <a:t>ALEPH ECAL</a:t>
              </a:r>
              <a:endParaRPr lang="en-US" b="1">
                <a:latin typeface="Times New Roman" charset="0"/>
              </a:endParaRPr>
            </a:p>
          </p:txBody>
        </p:sp>
        <p:sp>
          <p:nvSpPr>
            <p:cNvPr id="96269" name="Line 5"/>
            <p:cNvSpPr>
              <a:spLocks noChangeShapeType="1"/>
            </p:cNvSpPr>
            <p:nvPr/>
          </p:nvSpPr>
          <p:spPr bwMode="auto">
            <a:xfrm>
              <a:off x="1344" y="1536"/>
              <a:ext cx="336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>
              <a:spAutoFit/>
            </a:bodyPr>
            <a:lstStyle/>
            <a:p>
              <a:endParaRPr lang="en-US"/>
            </a:p>
          </p:txBody>
        </p:sp>
      </p:grpSp>
      <p:grpSp>
        <p:nvGrpSpPr>
          <p:cNvPr id="3" name="Group 6"/>
          <p:cNvGrpSpPr>
            <a:grpSpLocks/>
          </p:cNvGrpSpPr>
          <p:nvPr/>
        </p:nvGrpSpPr>
        <p:grpSpPr bwMode="auto">
          <a:xfrm>
            <a:off x="685800" y="4419600"/>
            <a:ext cx="2895600" cy="690563"/>
            <a:chOff x="432" y="2784"/>
            <a:chExt cx="1824" cy="435"/>
          </a:xfrm>
        </p:grpSpPr>
        <p:sp>
          <p:nvSpPr>
            <p:cNvPr id="96265" name="Text Box 7"/>
            <p:cNvSpPr txBox="1">
              <a:spLocks noChangeArrowheads="1"/>
            </p:cNvSpPr>
            <p:nvPr/>
          </p:nvSpPr>
          <p:spPr bwMode="auto">
            <a:xfrm>
              <a:off x="432" y="2928"/>
              <a:ext cx="679" cy="291"/>
            </a:xfrm>
            <a:prstGeom prst="rect">
              <a:avLst/>
            </a:prstGeom>
            <a:solidFill>
              <a:srgbClr val="FF00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9pPr>
            </a:lstStyle>
            <a:p>
              <a:r>
                <a:rPr lang="el-GR" b="1">
                  <a:solidFill>
                    <a:schemeClr val="bg1"/>
                  </a:solidFill>
                  <a:latin typeface="Times New Roman" charset="0"/>
                </a:rPr>
                <a:t>Πιόνια</a:t>
              </a:r>
              <a:endParaRPr lang="en-US" b="1">
                <a:latin typeface="Times New Roman" charset="0"/>
              </a:endParaRPr>
            </a:p>
          </p:txBody>
        </p:sp>
        <p:sp>
          <p:nvSpPr>
            <p:cNvPr id="96266" name="Line 8"/>
            <p:cNvSpPr>
              <a:spLocks noChangeShapeType="1"/>
            </p:cNvSpPr>
            <p:nvPr/>
          </p:nvSpPr>
          <p:spPr bwMode="auto">
            <a:xfrm flipV="1">
              <a:off x="1008" y="2784"/>
              <a:ext cx="1248" cy="336"/>
            </a:xfrm>
            <a:prstGeom prst="line">
              <a:avLst/>
            </a:prstGeom>
            <a:noFill/>
            <a:ln w="28575">
              <a:solidFill>
                <a:schemeClr val="bg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</p:grpSp>
      <p:grpSp>
        <p:nvGrpSpPr>
          <p:cNvPr id="4" name="Group 9"/>
          <p:cNvGrpSpPr>
            <a:grpSpLocks/>
          </p:cNvGrpSpPr>
          <p:nvPr/>
        </p:nvGrpSpPr>
        <p:grpSpPr bwMode="auto">
          <a:xfrm>
            <a:off x="5486400" y="3048000"/>
            <a:ext cx="3419475" cy="2138363"/>
            <a:chOff x="3456" y="1920"/>
            <a:chExt cx="2154" cy="1347"/>
          </a:xfrm>
        </p:grpSpPr>
        <p:sp>
          <p:nvSpPr>
            <p:cNvPr id="96263" name="Text Box 10"/>
            <p:cNvSpPr txBox="1">
              <a:spLocks noChangeArrowheads="1"/>
            </p:cNvSpPr>
            <p:nvPr/>
          </p:nvSpPr>
          <p:spPr bwMode="auto">
            <a:xfrm>
              <a:off x="4512" y="2976"/>
              <a:ext cx="1098" cy="291"/>
            </a:xfrm>
            <a:prstGeom prst="rect">
              <a:avLst/>
            </a:prstGeom>
            <a:solidFill>
              <a:srgbClr val="FFFF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9pPr>
            </a:lstStyle>
            <a:p>
              <a:r>
                <a:rPr lang="el-GR" b="1">
                  <a:latin typeface="Times New Roman" charset="0"/>
                </a:rPr>
                <a:t>Ηλεκτρόνια</a:t>
              </a:r>
              <a:endParaRPr lang="en-US" b="1">
                <a:latin typeface="Times New Roman" charset="0"/>
              </a:endParaRPr>
            </a:p>
          </p:txBody>
        </p:sp>
        <p:sp>
          <p:nvSpPr>
            <p:cNvPr id="96264" name="Line 11"/>
            <p:cNvSpPr>
              <a:spLocks noChangeShapeType="1"/>
            </p:cNvSpPr>
            <p:nvPr/>
          </p:nvSpPr>
          <p:spPr bwMode="auto">
            <a:xfrm flipH="1" flipV="1">
              <a:off x="3456" y="1920"/>
              <a:ext cx="1056" cy="1200"/>
            </a:xfrm>
            <a:prstGeom prst="line">
              <a:avLst/>
            </a:prstGeom>
            <a:noFill/>
            <a:ln w="28575">
              <a:solidFill>
                <a:srgbClr val="FFFF66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r>
              <a:rPr lang="el-GR" sz="1200" smtClean="0"/>
              <a:t>Ανιχνευτές Σωματιδίων, Αύγουστος 2018</a:t>
            </a:r>
            <a:endParaRPr lang="en-US" sz="1200"/>
          </a:p>
        </p:txBody>
      </p:sp>
      <p:sp>
        <p:nvSpPr>
          <p:cNvPr id="98307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fld id="{8FBE3F63-7364-EB46-B748-909072A14635}" type="slidenum">
              <a:rPr lang="en-US" sz="1200"/>
              <a:pPr/>
              <a:t>54</a:t>
            </a:fld>
            <a:endParaRPr lang="en-US" sz="1200"/>
          </a:p>
        </p:txBody>
      </p:sp>
      <p:pic>
        <p:nvPicPr>
          <p:cNvPr id="98308" name="Picture 2" descr="aleph_evd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28600"/>
            <a:ext cx="9144000" cy="6110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762000" y="2362200"/>
            <a:ext cx="3429000" cy="2973388"/>
            <a:chOff x="430" y="1776"/>
            <a:chExt cx="2210" cy="1591"/>
          </a:xfrm>
        </p:grpSpPr>
        <p:sp>
          <p:nvSpPr>
            <p:cNvPr id="98314" name="Text Box 4"/>
            <p:cNvSpPr txBox="1">
              <a:spLocks noChangeArrowheads="1"/>
            </p:cNvSpPr>
            <p:nvPr/>
          </p:nvSpPr>
          <p:spPr bwMode="auto">
            <a:xfrm>
              <a:off x="430" y="3120"/>
              <a:ext cx="809" cy="247"/>
            </a:xfrm>
            <a:prstGeom prst="rect">
              <a:avLst/>
            </a:prstGeom>
            <a:solidFill>
              <a:srgbClr val="FF00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9pPr>
            </a:lstStyle>
            <a:p>
              <a:r>
                <a:rPr lang="el-GR" b="1">
                  <a:solidFill>
                    <a:schemeClr val="bg1"/>
                  </a:solidFill>
                  <a:latin typeface="Times New Roman" charset="0"/>
                </a:rPr>
                <a:t>Μιόνια</a:t>
              </a:r>
              <a:endParaRPr lang="en-US" b="1">
                <a:latin typeface="Times New Roman" charset="0"/>
              </a:endParaRPr>
            </a:p>
          </p:txBody>
        </p:sp>
        <p:sp>
          <p:nvSpPr>
            <p:cNvPr id="98315" name="Line 5"/>
            <p:cNvSpPr>
              <a:spLocks noChangeShapeType="1"/>
            </p:cNvSpPr>
            <p:nvPr/>
          </p:nvSpPr>
          <p:spPr bwMode="auto">
            <a:xfrm flipV="1">
              <a:off x="1200" y="1776"/>
              <a:ext cx="1152" cy="1488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98316" name="Line 6"/>
            <p:cNvSpPr>
              <a:spLocks noChangeShapeType="1"/>
            </p:cNvSpPr>
            <p:nvPr/>
          </p:nvSpPr>
          <p:spPr bwMode="auto">
            <a:xfrm flipV="1">
              <a:off x="1200" y="2592"/>
              <a:ext cx="1440" cy="72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</p:grpSp>
      <p:grpSp>
        <p:nvGrpSpPr>
          <p:cNvPr id="3" name="Group 7"/>
          <p:cNvGrpSpPr>
            <a:grpSpLocks/>
          </p:cNvGrpSpPr>
          <p:nvPr/>
        </p:nvGrpSpPr>
        <p:grpSpPr bwMode="auto">
          <a:xfrm>
            <a:off x="3352800" y="2514600"/>
            <a:ext cx="5562600" cy="2862263"/>
            <a:chOff x="2304" y="1920"/>
            <a:chExt cx="2947" cy="1296"/>
          </a:xfrm>
        </p:grpSpPr>
        <p:sp>
          <p:nvSpPr>
            <p:cNvPr id="98311" name="Text Box 8"/>
            <p:cNvSpPr txBox="1">
              <a:spLocks noChangeArrowheads="1"/>
            </p:cNvSpPr>
            <p:nvPr/>
          </p:nvSpPr>
          <p:spPr bwMode="auto">
            <a:xfrm>
              <a:off x="4512" y="2976"/>
              <a:ext cx="739" cy="209"/>
            </a:xfrm>
            <a:prstGeom prst="rect">
              <a:avLst/>
            </a:prstGeom>
            <a:solidFill>
              <a:srgbClr val="FFFF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9pPr>
            </a:lstStyle>
            <a:p>
              <a:r>
                <a:rPr lang="el-GR" b="1">
                  <a:latin typeface="Times New Roman" charset="0"/>
                </a:rPr>
                <a:t>Φωτόνια</a:t>
              </a:r>
              <a:endParaRPr lang="en-US" b="1">
                <a:latin typeface="Times New Roman" charset="0"/>
              </a:endParaRPr>
            </a:p>
          </p:txBody>
        </p:sp>
        <p:sp>
          <p:nvSpPr>
            <p:cNvPr id="98312" name="Line 9"/>
            <p:cNvSpPr>
              <a:spLocks noChangeShapeType="1"/>
            </p:cNvSpPr>
            <p:nvPr/>
          </p:nvSpPr>
          <p:spPr bwMode="auto">
            <a:xfrm flipH="1" flipV="1">
              <a:off x="3840" y="1920"/>
              <a:ext cx="672" cy="120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98313" name="Line 10"/>
            <p:cNvSpPr>
              <a:spLocks noChangeShapeType="1"/>
            </p:cNvSpPr>
            <p:nvPr/>
          </p:nvSpPr>
          <p:spPr bwMode="auto">
            <a:xfrm flipH="1">
              <a:off x="2304" y="3120"/>
              <a:ext cx="2208" cy="96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r>
              <a:rPr lang="el-GR" sz="1200" smtClean="0"/>
              <a:t>Ανιχνευτές Σωματιδίων, Αύγουστος 2018</a:t>
            </a:r>
            <a:endParaRPr lang="en-US" sz="1200"/>
          </a:p>
        </p:txBody>
      </p:sp>
      <p:sp>
        <p:nvSpPr>
          <p:cNvPr id="100355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fld id="{18AE8579-B1C9-CF4C-937C-C20B247A99C9}" type="slidenum">
              <a:rPr lang="en-US" sz="1200"/>
              <a:pPr/>
              <a:t>55</a:t>
            </a:fld>
            <a:endParaRPr lang="en-US" sz="1200"/>
          </a:p>
        </p:txBody>
      </p:sp>
      <p:sp>
        <p:nvSpPr>
          <p:cNvPr id="573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200150"/>
            <a:ext cx="8610600" cy="762000"/>
          </a:xfrm>
        </p:spPr>
        <p:txBody>
          <a:bodyPr/>
          <a:lstStyle/>
          <a:p>
            <a:pPr eaLnBrk="1" hangingPunct="1"/>
            <a:r>
              <a:rPr lang="en-US" sz="2100">
                <a:latin typeface="Verdana" charset="0"/>
                <a:ea typeface="ＭＳ Ｐゴシック" charset="0"/>
                <a:cs typeface="ＭＳ Ｐゴシック" charset="0"/>
              </a:rPr>
              <a:t>2.   </a:t>
            </a:r>
            <a:r>
              <a:rPr lang="el-GR" sz="2100">
                <a:latin typeface="Verdana" charset="0"/>
                <a:ea typeface="ＭＳ Ｐゴシック" charset="0"/>
                <a:cs typeface="ＭＳ Ｐゴシック" charset="0"/>
              </a:rPr>
              <a:t>Με</a:t>
            </a:r>
            <a:r>
              <a:rPr lang="en-US" sz="2100">
                <a:latin typeface="Verdana" charset="0"/>
                <a:ea typeface="ＭＳ Ｐゴシック" charset="0"/>
                <a:cs typeface="ＭＳ Ｐゴシック" charset="0"/>
              </a:rPr>
              <a:t> </a:t>
            </a:r>
            <a:r>
              <a:rPr lang="el-GR" sz="2100" b="1">
                <a:solidFill>
                  <a:srgbClr val="FF0066"/>
                </a:solidFill>
                <a:latin typeface="Verdana" charset="0"/>
                <a:ea typeface="ＭＳ Ｐゴシック" charset="0"/>
                <a:cs typeface="ＭＳ Ｐゴシック" charset="0"/>
              </a:rPr>
              <a:t>ομογενή</a:t>
            </a:r>
            <a:r>
              <a:rPr lang="en-US" sz="2100" b="1">
                <a:solidFill>
                  <a:srgbClr val="FF0066"/>
                </a:solidFill>
                <a:latin typeface="Verdana" charset="0"/>
                <a:ea typeface="ＭＳ Ｐゴシック" charset="0"/>
                <a:cs typeface="ＭＳ Ｐゴシック" charset="0"/>
              </a:rPr>
              <a:t> </a:t>
            </a:r>
            <a:r>
              <a:rPr lang="el-GR" sz="2100" b="1">
                <a:solidFill>
                  <a:srgbClr val="FF0066"/>
                </a:solidFill>
                <a:latin typeface="Verdana" charset="0"/>
                <a:ea typeface="ＭＳ Ｐゴシック" charset="0"/>
                <a:cs typeface="ＭＳ Ｐゴシック" charset="0"/>
              </a:rPr>
              <a:t>θερμιδόμετρα</a:t>
            </a:r>
            <a:r>
              <a:rPr lang="en-US" sz="2100" b="1">
                <a:latin typeface="Verdana" charset="0"/>
                <a:ea typeface="ＭＳ Ｐゴシック" charset="0"/>
                <a:cs typeface="ＭＳ Ｐゴシック" charset="0"/>
              </a:rPr>
              <a:t>, </a:t>
            </a:r>
            <a:r>
              <a:rPr lang="el-GR" sz="2100" b="1">
                <a:latin typeface="Verdana" charset="0"/>
                <a:ea typeface="ＭＳ Ｐゴシック" charset="0"/>
                <a:cs typeface="ＭＳ Ｐゴシック" charset="0"/>
              </a:rPr>
              <a:t>όπως τα</a:t>
            </a:r>
            <a:r>
              <a:rPr lang="en-US" sz="2100" b="1">
                <a:solidFill>
                  <a:srgbClr val="FF0066"/>
                </a:solidFill>
                <a:latin typeface="Verdana" charset="0"/>
                <a:ea typeface="ＭＳ Ｐゴシック" charset="0"/>
                <a:cs typeface="ＭＳ Ｐゴシック" charset="0"/>
              </a:rPr>
              <a:t> </a:t>
            </a:r>
            <a:r>
              <a:rPr lang="el-GR" sz="2100" b="1">
                <a:solidFill>
                  <a:srgbClr val="FF0066"/>
                </a:solidFill>
                <a:latin typeface="Verdana" charset="0"/>
                <a:ea typeface="ＭＳ Ｐゴシック" charset="0"/>
                <a:cs typeface="ＭＳ Ｐゴシック" charset="0"/>
              </a:rPr>
              <a:t>θερμιδόμετρα</a:t>
            </a:r>
            <a:r>
              <a:rPr lang="en-US" sz="2100" b="1">
                <a:solidFill>
                  <a:srgbClr val="FF0066"/>
                </a:solidFill>
                <a:latin typeface="Verdana" charset="0"/>
                <a:ea typeface="ＭＳ Ｐゴシック" charset="0"/>
                <a:cs typeface="ＭＳ Ｐゴシック" charset="0"/>
              </a:rPr>
              <a:t> </a:t>
            </a:r>
            <a:r>
              <a:rPr lang="el-GR" sz="2100" b="1">
                <a:solidFill>
                  <a:srgbClr val="FF0066"/>
                </a:solidFill>
                <a:latin typeface="Verdana" charset="0"/>
                <a:ea typeface="ＭＳ Ｐゴシック" charset="0"/>
                <a:cs typeface="ＭＳ Ｐゴシック" charset="0"/>
              </a:rPr>
              <a:t>κρυστάλλων</a:t>
            </a:r>
            <a:r>
              <a:rPr lang="en-US" sz="2100">
                <a:latin typeface="Verdana" charset="0"/>
                <a:ea typeface="ＭＳ Ｐゴシック" charset="0"/>
                <a:cs typeface="ＭＳ Ｐゴシック" charset="0"/>
              </a:rPr>
              <a:t>:</a:t>
            </a:r>
            <a:endParaRPr lang="en-US">
              <a:latin typeface="Verdana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00357" name="Line 4"/>
          <p:cNvSpPr>
            <a:spLocks noChangeShapeType="1"/>
          </p:cNvSpPr>
          <p:nvPr/>
        </p:nvSpPr>
        <p:spPr bwMode="auto">
          <a:xfrm flipV="1">
            <a:off x="2895600" y="3562350"/>
            <a:ext cx="0" cy="76200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57349" name="Line 5"/>
          <p:cNvSpPr>
            <a:spLocks noChangeShapeType="1"/>
          </p:cNvSpPr>
          <p:nvPr/>
        </p:nvSpPr>
        <p:spPr bwMode="auto">
          <a:xfrm flipV="1">
            <a:off x="1447800" y="5314950"/>
            <a:ext cx="457200" cy="137160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grpSp>
        <p:nvGrpSpPr>
          <p:cNvPr id="2" name="Group 6"/>
          <p:cNvGrpSpPr>
            <a:grpSpLocks/>
          </p:cNvGrpSpPr>
          <p:nvPr/>
        </p:nvGrpSpPr>
        <p:grpSpPr bwMode="auto">
          <a:xfrm>
            <a:off x="2514600" y="2266950"/>
            <a:ext cx="2225675" cy="1066800"/>
            <a:chOff x="1536" y="1152"/>
            <a:chExt cx="1402" cy="672"/>
          </a:xfrm>
        </p:grpSpPr>
        <p:sp>
          <p:nvSpPr>
            <p:cNvPr id="100458" name="Line 7"/>
            <p:cNvSpPr>
              <a:spLocks noChangeShapeType="1"/>
            </p:cNvSpPr>
            <p:nvPr/>
          </p:nvSpPr>
          <p:spPr bwMode="auto">
            <a:xfrm flipV="1">
              <a:off x="2208" y="1296"/>
              <a:ext cx="288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>
              <a:spAutoFit/>
            </a:bodyPr>
            <a:lstStyle/>
            <a:p>
              <a:endParaRPr lang="en-US"/>
            </a:p>
          </p:txBody>
        </p:sp>
        <p:sp>
          <p:nvSpPr>
            <p:cNvPr id="100459" name="Text Box 8"/>
            <p:cNvSpPr txBox="1">
              <a:spLocks noChangeArrowheads="1"/>
            </p:cNvSpPr>
            <p:nvPr/>
          </p:nvSpPr>
          <p:spPr bwMode="auto">
            <a:xfrm>
              <a:off x="2448" y="1152"/>
              <a:ext cx="490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9pPr>
            </a:lstStyle>
            <a:p>
              <a:r>
                <a:rPr lang="el-GR" sz="1800"/>
                <a:t>Σήμα</a:t>
              </a:r>
              <a:endParaRPr lang="en-US" b="1"/>
            </a:p>
          </p:txBody>
        </p:sp>
        <p:sp>
          <p:nvSpPr>
            <p:cNvPr id="100460" name="AutoShape 9"/>
            <p:cNvSpPr>
              <a:spLocks noChangeArrowheads="1"/>
            </p:cNvSpPr>
            <p:nvPr/>
          </p:nvSpPr>
          <p:spPr bwMode="auto">
            <a:xfrm>
              <a:off x="1536" y="1632"/>
              <a:ext cx="192" cy="192"/>
            </a:xfrm>
            <a:prstGeom prst="lightningBol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</p:grpSp>
      <p:grpSp>
        <p:nvGrpSpPr>
          <p:cNvPr id="3" name="Group 10"/>
          <p:cNvGrpSpPr>
            <a:grpSpLocks/>
          </p:cNvGrpSpPr>
          <p:nvPr/>
        </p:nvGrpSpPr>
        <p:grpSpPr bwMode="auto">
          <a:xfrm>
            <a:off x="533400" y="3409950"/>
            <a:ext cx="2189163" cy="1905000"/>
            <a:chOff x="288" y="1872"/>
            <a:chExt cx="1379" cy="1200"/>
          </a:xfrm>
        </p:grpSpPr>
        <p:grpSp>
          <p:nvGrpSpPr>
            <p:cNvPr id="100378" name="Group 11"/>
            <p:cNvGrpSpPr>
              <a:grpSpLocks/>
            </p:cNvGrpSpPr>
            <p:nvPr/>
          </p:nvGrpSpPr>
          <p:grpSpPr bwMode="auto">
            <a:xfrm>
              <a:off x="1056" y="1872"/>
              <a:ext cx="611" cy="1200"/>
              <a:chOff x="1056" y="1872"/>
              <a:chExt cx="611" cy="1200"/>
            </a:xfrm>
          </p:grpSpPr>
          <p:sp>
            <p:nvSpPr>
              <p:cNvPr id="100381" name="Line 12"/>
              <p:cNvSpPr>
                <a:spLocks noChangeShapeType="1"/>
              </p:cNvSpPr>
              <p:nvPr/>
            </p:nvSpPr>
            <p:spPr bwMode="auto">
              <a:xfrm flipH="1" flipV="1">
                <a:off x="1104" y="2736"/>
                <a:ext cx="48" cy="336"/>
              </a:xfrm>
              <a:prstGeom prst="line">
                <a:avLst/>
              </a:prstGeom>
              <a:noFill/>
              <a:ln w="19050">
                <a:solidFill>
                  <a:schemeClr val="accent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100382" name="Line 13"/>
              <p:cNvSpPr>
                <a:spLocks noChangeShapeType="1"/>
              </p:cNvSpPr>
              <p:nvPr/>
            </p:nvSpPr>
            <p:spPr bwMode="auto">
              <a:xfrm flipV="1">
                <a:off x="1104" y="2448"/>
                <a:ext cx="48" cy="288"/>
              </a:xfrm>
              <a:prstGeom prst="line">
                <a:avLst/>
              </a:prstGeom>
              <a:noFill/>
              <a:ln w="19050">
                <a:solidFill>
                  <a:schemeClr val="accent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100383" name="Line 14"/>
              <p:cNvSpPr>
                <a:spLocks noChangeShapeType="1"/>
              </p:cNvSpPr>
              <p:nvPr/>
            </p:nvSpPr>
            <p:spPr bwMode="auto">
              <a:xfrm flipH="1" flipV="1">
                <a:off x="1056" y="2400"/>
                <a:ext cx="48" cy="336"/>
              </a:xfrm>
              <a:prstGeom prst="line">
                <a:avLst/>
              </a:prstGeom>
              <a:noFill/>
              <a:ln w="19050">
                <a:solidFill>
                  <a:schemeClr val="accent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100384" name="Line 15"/>
              <p:cNvSpPr>
                <a:spLocks noChangeShapeType="1"/>
              </p:cNvSpPr>
              <p:nvPr/>
            </p:nvSpPr>
            <p:spPr bwMode="auto">
              <a:xfrm flipV="1">
                <a:off x="1152" y="2928"/>
                <a:ext cx="96" cy="144"/>
              </a:xfrm>
              <a:prstGeom prst="line">
                <a:avLst/>
              </a:prstGeom>
              <a:noFill/>
              <a:ln w="19050">
                <a:solidFill>
                  <a:schemeClr val="accent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100385" name="Line 16"/>
              <p:cNvSpPr>
                <a:spLocks noChangeShapeType="1"/>
              </p:cNvSpPr>
              <p:nvPr/>
            </p:nvSpPr>
            <p:spPr bwMode="auto">
              <a:xfrm flipH="1" flipV="1">
                <a:off x="1248" y="2688"/>
                <a:ext cx="0" cy="240"/>
              </a:xfrm>
              <a:prstGeom prst="line">
                <a:avLst/>
              </a:prstGeom>
              <a:noFill/>
              <a:ln w="19050">
                <a:solidFill>
                  <a:schemeClr val="accent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100386" name="Line 17"/>
              <p:cNvSpPr>
                <a:spLocks noChangeShapeType="1"/>
              </p:cNvSpPr>
              <p:nvPr/>
            </p:nvSpPr>
            <p:spPr bwMode="auto">
              <a:xfrm flipV="1">
                <a:off x="1248" y="2736"/>
                <a:ext cx="192" cy="192"/>
              </a:xfrm>
              <a:prstGeom prst="line">
                <a:avLst/>
              </a:prstGeom>
              <a:noFill/>
              <a:ln w="19050">
                <a:solidFill>
                  <a:schemeClr val="accent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100387" name="Line 18"/>
              <p:cNvSpPr>
                <a:spLocks noChangeShapeType="1"/>
              </p:cNvSpPr>
              <p:nvPr/>
            </p:nvSpPr>
            <p:spPr bwMode="auto">
              <a:xfrm flipV="1">
                <a:off x="1248" y="2592"/>
                <a:ext cx="144" cy="96"/>
              </a:xfrm>
              <a:prstGeom prst="line">
                <a:avLst/>
              </a:prstGeom>
              <a:noFill/>
              <a:ln w="19050">
                <a:solidFill>
                  <a:schemeClr val="accent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grpSp>
            <p:nvGrpSpPr>
              <p:cNvPr id="100388" name="Group 19"/>
              <p:cNvGrpSpPr>
                <a:grpSpLocks/>
              </p:cNvGrpSpPr>
              <p:nvPr/>
            </p:nvGrpSpPr>
            <p:grpSpPr bwMode="auto">
              <a:xfrm>
                <a:off x="1104" y="2160"/>
                <a:ext cx="192" cy="288"/>
                <a:chOff x="2400" y="2544"/>
                <a:chExt cx="384" cy="672"/>
              </a:xfrm>
            </p:grpSpPr>
            <p:sp>
              <p:nvSpPr>
                <p:cNvPr id="100451" name="Line 20"/>
                <p:cNvSpPr>
                  <a:spLocks noChangeShapeType="1"/>
                </p:cNvSpPr>
                <p:nvPr/>
              </p:nvSpPr>
              <p:spPr bwMode="auto">
                <a:xfrm flipH="1" flipV="1">
                  <a:off x="2448" y="2880"/>
                  <a:ext cx="48" cy="336"/>
                </a:xfrm>
                <a:prstGeom prst="line">
                  <a:avLst/>
                </a:prstGeom>
                <a:noFill/>
                <a:ln w="19050">
                  <a:solidFill>
                    <a:schemeClr val="accent2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100452" name="Line 21"/>
                <p:cNvSpPr>
                  <a:spLocks noChangeShapeType="1"/>
                </p:cNvSpPr>
                <p:nvPr/>
              </p:nvSpPr>
              <p:spPr bwMode="auto">
                <a:xfrm flipV="1">
                  <a:off x="2448" y="2592"/>
                  <a:ext cx="48" cy="288"/>
                </a:xfrm>
                <a:prstGeom prst="line">
                  <a:avLst/>
                </a:prstGeom>
                <a:noFill/>
                <a:ln w="19050">
                  <a:solidFill>
                    <a:schemeClr val="accent2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anchor="ctr"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100453" name="Line 22"/>
                <p:cNvSpPr>
                  <a:spLocks noChangeShapeType="1"/>
                </p:cNvSpPr>
                <p:nvPr/>
              </p:nvSpPr>
              <p:spPr bwMode="auto">
                <a:xfrm flipH="1" flipV="1">
                  <a:off x="2400" y="2544"/>
                  <a:ext cx="48" cy="336"/>
                </a:xfrm>
                <a:prstGeom prst="line">
                  <a:avLst/>
                </a:prstGeom>
                <a:noFill/>
                <a:ln w="19050">
                  <a:solidFill>
                    <a:schemeClr val="accent2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100454" name="Line 23"/>
                <p:cNvSpPr>
                  <a:spLocks noChangeShapeType="1"/>
                </p:cNvSpPr>
                <p:nvPr/>
              </p:nvSpPr>
              <p:spPr bwMode="auto">
                <a:xfrm flipV="1">
                  <a:off x="2496" y="3072"/>
                  <a:ext cx="96" cy="144"/>
                </a:xfrm>
                <a:prstGeom prst="line">
                  <a:avLst/>
                </a:prstGeom>
                <a:noFill/>
                <a:ln w="19050">
                  <a:solidFill>
                    <a:schemeClr val="accent2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anchor="ctr"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100455" name="Line 24"/>
                <p:cNvSpPr>
                  <a:spLocks noChangeShapeType="1"/>
                </p:cNvSpPr>
                <p:nvPr/>
              </p:nvSpPr>
              <p:spPr bwMode="auto">
                <a:xfrm flipH="1" flipV="1">
                  <a:off x="2592" y="2832"/>
                  <a:ext cx="0" cy="240"/>
                </a:xfrm>
                <a:prstGeom prst="line">
                  <a:avLst/>
                </a:prstGeom>
                <a:noFill/>
                <a:ln w="19050">
                  <a:solidFill>
                    <a:schemeClr val="accent2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anchor="ctr"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100456" name="Line 25"/>
                <p:cNvSpPr>
                  <a:spLocks noChangeShapeType="1"/>
                </p:cNvSpPr>
                <p:nvPr/>
              </p:nvSpPr>
              <p:spPr bwMode="auto">
                <a:xfrm flipV="1">
                  <a:off x="2592" y="2880"/>
                  <a:ext cx="192" cy="192"/>
                </a:xfrm>
                <a:prstGeom prst="line">
                  <a:avLst/>
                </a:prstGeom>
                <a:noFill/>
                <a:ln w="19050">
                  <a:solidFill>
                    <a:schemeClr val="accent2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anchor="ctr"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100457" name="Line 26"/>
                <p:cNvSpPr>
                  <a:spLocks noChangeShapeType="1"/>
                </p:cNvSpPr>
                <p:nvPr/>
              </p:nvSpPr>
              <p:spPr bwMode="auto">
                <a:xfrm flipV="1">
                  <a:off x="2592" y="2736"/>
                  <a:ext cx="144" cy="96"/>
                </a:xfrm>
                <a:prstGeom prst="line">
                  <a:avLst/>
                </a:prstGeom>
                <a:noFill/>
                <a:ln w="19050">
                  <a:solidFill>
                    <a:schemeClr val="accent2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anchor="ctr">
                  <a:spAutoFit/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00389" name="Group 27"/>
              <p:cNvGrpSpPr>
                <a:grpSpLocks/>
              </p:cNvGrpSpPr>
              <p:nvPr/>
            </p:nvGrpSpPr>
            <p:grpSpPr bwMode="auto">
              <a:xfrm>
                <a:off x="1344" y="2400"/>
                <a:ext cx="144" cy="192"/>
                <a:chOff x="2160" y="2592"/>
                <a:chExt cx="384" cy="672"/>
              </a:xfrm>
            </p:grpSpPr>
            <p:sp>
              <p:nvSpPr>
                <p:cNvPr id="100444" name="Line 28"/>
                <p:cNvSpPr>
                  <a:spLocks noChangeShapeType="1"/>
                </p:cNvSpPr>
                <p:nvPr/>
              </p:nvSpPr>
              <p:spPr bwMode="auto">
                <a:xfrm flipH="1" flipV="1">
                  <a:off x="2208" y="2928"/>
                  <a:ext cx="48" cy="336"/>
                </a:xfrm>
                <a:prstGeom prst="line">
                  <a:avLst/>
                </a:prstGeom>
                <a:noFill/>
                <a:ln w="19050">
                  <a:solidFill>
                    <a:schemeClr val="accent2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100445" name="Line 29"/>
                <p:cNvSpPr>
                  <a:spLocks noChangeShapeType="1"/>
                </p:cNvSpPr>
                <p:nvPr/>
              </p:nvSpPr>
              <p:spPr bwMode="auto">
                <a:xfrm flipV="1">
                  <a:off x="2208" y="2640"/>
                  <a:ext cx="48" cy="288"/>
                </a:xfrm>
                <a:prstGeom prst="line">
                  <a:avLst/>
                </a:prstGeom>
                <a:noFill/>
                <a:ln w="19050">
                  <a:solidFill>
                    <a:schemeClr val="accent2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anchor="ctr"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100446" name="Line 30"/>
                <p:cNvSpPr>
                  <a:spLocks noChangeShapeType="1"/>
                </p:cNvSpPr>
                <p:nvPr/>
              </p:nvSpPr>
              <p:spPr bwMode="auto">
                <a:xfrm flipH="1" flipV="1">
                  <a:off x="2160" y="2592"/>
                  <a:ext cx="48" cy="336"/>
                </a:xfrm>
                <a:prstGeom prst="line">
                  <a:avLst/>
                </a:prstGeom>
                <a:noFill/>
                <a:ln w="19050">
                  <a:solidFill>
                    <a:schemeClr val="accent2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100447" name="Line 31"/>
                <p:cNvSpPr>
                  <a:spLocks noChangeShapeType="1"/>
                </p:cNvSpPr>
                <p:nvPr/>
              </p:nvSpPr>
              <p:spPr bwMode="auto">
                <a:xfrm flipV="1">
                  <a:off x="2256" y="3120"/>
                  <a:ext cx="96" cy="144"/>
                </a:xfrm>
                <a:prstGeom prst="line">
                  <a:avLst/>
                </a:prstGeom>
                <a:noFill/>
                <a:ln w="19050">
                  <a:solidFill>
                    <a:schemeClr val="accent2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anchor="ctr"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100448" name="Line 32"/>
                <p:cNvSpPr>
                  <a:spLocks noChangeShapeType="1"/>
                </p:cNvSpPr>
                <p:nvPr/>
              </p:nvSpPr>
              <p:spPr bwMode="auto">
                <a:xfrm flipH="1" flipV="1">
                  <a:off x="2352" y="2880"/>
                  <a:ext cx="0" cy="240"/>
                </a:xfrm>
                <a:prstGeom prst="line">
                  <a:avLst/>
                </a:prstGeom>
                <a:noFill/>
                <a:ln w="19050">
                  <a:solidFill>
                    <a:schemeClr val="accent2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anchor="ctr"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100449" name="Line 33"/>
                <p:cNvSpPr>
                  <a:spLocks noChangeShapeType="1"/>
                </p:cNvSpPr>
                <p:nvPr/>
              </p:nvSpPr>
              <p:spPr bwMode="auto">
                <a:xfrm flipV="1">
                  <a:off x="2352" y="2928"/>
                  <a:ext cx="192" cy="192"/>
                </a:xfrm>
                <a:prstGeom prst="line">
                  <a:avLst/>
                </a:prstGeom>
                <a:noFill/>
                <a:ln w="19050">
                  <a:solidFill>
                    <a:schemeClr val="accent2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anchor="ctr"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100450" name="Line 34"/>
                <p:cNvSpPr>
                  <a:spLocks noChangeShapeType="1"/>
                </p:cNvSpPr>
                <p:nvPr/>
              </p:nvSpPr>
              <p:spPr bwMode="auto">
                <a:xfrm flipV="1">
                  <a:off x="2352" y="2784"/>
                  <a:ext cx="144" cy="96"/>
                </a:xfrm>
                <a:prstGeom prst="line">
                  <a:avLst/>
                </a:prstGeom>
                <a:noFill/>
                <a:ln w="19050">
                  <a:solidFill>
                    <a:schemeClr val="accent2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anchor="ctr">
                  <a:spAutoFit/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00390" name="Group 35"/>
              <p:cNvGrpSpPr>
                <a:grpSpLocks/>
              </p:cNvGrpSpPr>
              <p:nvPr/>
            </p:nvGrpSpPr>
            <p:grpSpPr bwMode="auto">
              <a:xfrm rot="-2297410">
                <a:off x="1200" y="2592"/>
                <a:ext cx="96" cy="96"/>
                <a:chOff x="2016" y="2640"/>
                <a:chExt cx="384" cy="672"/>
              </a:xfrm>
            </p:grpSpPr>
            <p:sp>
              <p:nvSpPr>
                <p:cNvPr id="100437" name="Line 36"/>
                <p:cNvSpPr>
                  <a:spLocks noChangeShapeType="1"/>
                </p:cNvSpPr>
                <p:nvPr/>
              </p:nvSpPr>
              <p:spPr bwMode="auto">
                <a:xfrm flipH="1" flipV="1">
                  <a:off x="2064" y="2976"/>
                  <a:ext cx="48" cy="336"/>
                </a:xfrm>
                <a:prstGeom prst="line">
                  <a:avLst/>
                </a:prstGeom>
                <a:noFill/>
                <a:ln w="19050">
                  <a:solidFill>
                    <a:schemeClr val="accent2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100438" name="Line 37"/>
                <p:cNvSpPr>
                  <a:spLocks noChangeShapeType="1"/>
                </p:cNvSpPr>
                <p:nvPr/>
              </p:nvSpPr>
              <p:spPr bwMode="auto">
                <a:xfrm flipV="1">
                  <a:off x="2064" y="2688"/>
                  <a:ext cx="48" cy="288"/>
                </a:xfrm>
                <a:prstGeom prst="line">
                  <a:avLst/>
                </a:prstGeom>
                <a:noFill/>
                <a:ln w="19050">
                  <a:solidFill>
                    <a:schemeClr val="accent2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anchor="ctr"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100439" name="Line 38"/>
                <p:cNvSpPr>
                  <a:spLocks noChangeShapeType="1"/>
                </p:cNvSpPr>
                <p:nvPr/>
              </p:nvSpPr>
              <p:spPr bwMode="auto">
                <a:xfrm flipH="1" flipV="1">
                  <a:off x="2016" y="2640"/>
                  <a:ext cx="48" cy="336"/>
                </a:xfrm>
                <a:prstGeom prst="line">
                  <a:avLst/>
                </a:prstGeom>
                <a:noFill/>
                <a:ln w="19050">
                  <a:solidFill>
                    <a:schemeClr val="accent2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100440" name="Line 39"/>
                <p:cNvSpPr>
                  <a:spLocks noChangeShapeType="1"/>
                </p:cNvSpPr>
                <p:nvPr/>
              </p:nvSpPr>
              <p:spPr bwMode="auto">
                <a:xfrm flipV="1">
                  <a:off x="2112" y="3168"/>
                  <a:ext cx="96" cy="144"/>
                </a:xfrm>
                <a:prstGeom prst="line">
                  <a:avLst/>
                </a:prstGeom>
                <a:noFill/>
                <a:ln w="19050">
                  <a:solidFill>
                    <a:schemeClr val="accent2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anchor="ctr"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100441" name="Line 40"/>
                <p:cNvSpPr>
                  <a:spLocks noChangeShapeType="1"/>
                </p:cNvSpPr>
                <p:nvPr/>
              </p:nvSpPr>
              <p:spPr bwMode="auto">
                <a:xfrm flipH="1" flipV="1">
                  <a:off x="2208" y="2928"/>
                  <a:ext cx="0" cy="240"/>
                </a:xfrm>
                <a:prstGeom prst="line">
                  <a:avLst/>
                </a:prstGeom>
                <a:noFill/>
                <a:ln w="19050">
                  <a:solidFill>
                    <a:schemeClr val="accent2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anchor="ctr"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100442" name="Line 41"/>
                <p:cNvSpPr>
                  <a:spLocks noChangeShapeType="1"/>
                </p:cNvSpPr>
                <p:nvPr/>
              </p:nvSpPr>
              <p:spPr bwMode="auto">
                <a:xfrm flipV="1">
                  <a:off x="2208" y="2976"/>
                  <a:ext cx="192" cy="192"/>
                </a:xfrm>
                <a:prstGeom prst="line">
                  <a:avLst/>
                </a:prstGeom>
                <a:noFill/>
                <a:ln w="19050">
                  <a:solidFill>
                    <a:schemeClr val="accent2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anchor="ctr"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100443" name="Line 42"/>
                <p:cNvSpPr>
                  <a:spLocks noChangeShapeType="1"/>
                </p:cNvSpPr>
                <p:nvPr/>
              </p:nvSpPr>
              <p:spPr bwMode="auto">
                <a:xfrm flipV="1">
                  <a:off x="2208" y="2832"/>
                  <a:ext cx="144" cy="96"/>
                </a:xfrm>
                <a:prstGeom prst="line">
                  <a:avLst/>
                </a:prstGeom>
                <a:noFill/>
                <a:ln w="19050">
                  <a:solidFill>
                    <a:schemeClr val="accent2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anchor="ctr">
                  <a:spAutoFit/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100391" name="Line 43"/>
              <p:cNvSpPr>
                <a:spLocks noChangeShapeType="1"/>
              </p:cNvSpPr>
              <p:nvPr/>
            </p:nvSpPr>
            <p:spPr bwMode="auto">
              <a:xfrm rot="3484747" flipH="1" flipV="1">
                <a:off x="1457" y="2625"/>
                <a:ext cx="36" cy="144"/>
              </a:xfrm>
              <a:prstGeom prst="line">
                <a:avLst/>
              </a:prstGeom>
              <a:noFill/>
              <a:ln w="19050">
                <a:solidFill>
                  <a:schemeClr val="accent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100392" name="Line 44"/>
              <p:cNvSpPr>
                <a:spLocks noChangeShapeType="1"/>
              </p:cNvSpPr>
              <p:nvPr/>
            </p:nvSpPr>
            <p:spPr bwMode="auto">
              <a:xfrm rot="3484747" flipH="1" flipV="1">
                <a:off x="1441" y="2422"/>
                <a:ext cx="208" cy="174"/>
              </a:xfrm>
              <a:prstGeom prst="line">
                <a:avLst/>
              </a:prstGeom>
              <a:noFill/>
              <a:ln w="19050">
                <a:solidFill>
                  <a:schemeClr val="accent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100393" name="Line 45"/>
              <p:cNvSpPr>
                <a:spLocks noChangeShapeType="1"/>
              </p:cNvSpPr>
              <p:nvPr/>
            </p:nvSpPr>
            <p:spPr bwMode="auto">
              <a:xfrm rot="3484747" flipV="1">
                <a:off x="1433" y="2734"/>
                <a:ext cx="72" cy="62"/>
              </a:xfrm>
              <a:prstGeom prst="line">
                <a:avLst/>
              </a:prstGeom>
              <a:noFill/>
              <a:ln w="19050">
                <a:solidFill>
                  <a:schemeClr val="accent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100394" name="Line 46"/>
              <p:cNvSpPr>
                <a:spLocks noChangeShapeType="1"/>
              </p:cNvSpPr>
              <p:nvPr/>
            </p:nvSpPr>
            <p:spPr bwMode="auto">
              <a:xfrm rot="3484747" flipH="1" flipV="1">
                <a:off x="1557" y="2700"/>
                <a:ext cx="0" cy="103"/>
              </a:xfrm>
              <a:prstGeom prst="line">
                <a:avLst/>
              </a:prstGeom>
              <a:noFill/>
              <a:ln w="19050">
                <a:solidFill>
                  <a:schemeClr val="accent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100395" name="Line 47"/>
              <p:cNvSpPr>
                <a:spLocks noChangeShapeType="1"/>
              </p:cNvSpPr>
              <p:nvPr/>
            </p:nvSpPr>
            <p:spPr bwMode="auto">
              <a:xfrm rot="3484747" flipV="1">
                <a:off x="1515" y="2777"/>
                <a:ext cx="144" cy="82"/>
              </a:xfrm>
              <a:prstGeom prst="line">
                <a:avLst/>
              </a:prstGeom>
              <a:noFill/>
              <a:ln w="19050">
                <a:solidFill>
                  <a:schemeClr val="accent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100396" name="Line 48"/>
              <p:cNvSpPr>
                <a:spLocks noChangeShapeType="1"/>
              </p:cNvSpPr>
              <p:nvPr/>
            </p:nvSpPr>
            <p:spPr bwMode="auto">
              <a:xfrm rot="3484747" flipV="1">
                <a:off x="1593" y="2739"/>
                <a:ext cx="108" cy="41"/>
              </a:xfrm>
              <a:prstGeom prst="line">
                <a:avLst/>
              </a:prstGeom>
              <a:noFill/>
              <a:ln w="19050">
                <a:solidFill>
                  <a:schemeClr val="accent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grpSp>
            <p:nvGrpSpPr>
              <p:cNvPr id="100397" name="Group 49"/>
              <p:cNvGrpSpPr>
                <a:grpSpLocks/>
              </p:cNvGrpSpPr>
              <p:nvPr/>
            </p:nvGrpSpPr>
            <p:grpSpPr bwMode="auto">
              <a:xfrm>
                <a:off x="1344" y="1872"/>
                <a:ext cx="240" cy="576"/>
                <a:chOff x="2880" y="2208"/>
                <a:chExt cx="672" cy="912"/>
              </a:xfrm>
            </p:grpSpPr>
            <p:sp>
              <p:nvSpPr>
                <p:cNvPr id="100398" name="Line 50"/>
                <p:cNvSpPr>
                  <a:spLocks noChangeShapeType="1"/>
                </p:cNvSpPr>
                <p:nvPr/>
              </p:nvSpPr>
              <p:spPr bwMode="auto">
                <a:xfrm flipH="1" flipV="1">
                  <a:off x="2928" y="2784"/>
                  <a:ext cx="48" cy="336"/>
                </a:xfrm>
                <a:prstGeom prst="line">
                  <a:avLst/>
                </a:prstGeom>
                <a:noFill/>
                <a:ln w="19050">
                  <a:solidFill>
                    <a:schemeClr val="accent2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100399" name="Line 51"/>
                <p:cNvSpPr>
                  <a:spLocks noChangeShapeType="1"/>
                </p:cNvSpPr>
                <p:nvPr/>
              </p:nvSpPr>
              <p:spPr bwMode="auto">
                <a:xfrm flipV="1">
                  <a:off x="2928" y="2496"/>
                  <a:ext cx="48" cy="288"/>
                </a:xfrm>
                <a:prstGeom prst="line">
                  <a:avLst/>
                </a:prstGeom>
                <a:noFill/>
                <a:ln w="19050">
                  <a:solidFill>
                    <a:schemeClr val="accent2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anchor="ctr"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100400" name="Line 52"/>
                <p:cNvSpPr>
                  <a:spLocks noChangeShapeType="1"/>
                </p:cNvSpPr>
                <p:nvPr/>
              </p:nvSpPr>
              <p:spPr bwMode="auto">
                <a:xfrm flipH="1" flipV="1">
                  <a:off x="2880" y="2448"/>
                  <a:ext cx="48" cy="336"/>
                </a:xfrm>
                <a:prstGeom prst="line">
                  <a:avLst/>
                </a:prstGeom>
                <a:noFill/>
                <a:ln w="19050">
                  <a:solidFill>
                    <a:schemeClr val="accent2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100401" name="Line 53"/>
                <p:cNvSpPr>
                  <a:spLocks noChangeShapeType="1"/>
                </p:cNvSpPr>
                <p:nvPr/>
              </p:nvSpPr>
              <p:spPr bwMode="auto">
                <a:xfrm flipV="1">
                  <a:off x="2976" y="2976"/>
                  <a:ext cx="96" cy="144"/>
                </a:xfrm>
                <a:prstGeom prst="line">
                  <a:avLst/>
                </a:prstGeom>
                <a:noFill/>
                <a:ln w="19050">
                  <a:solidFill>
                    <a:schemeClr val="accent2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anchor="ctr"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100402" name="Line 54"/>
                <p:cNvSpPr>
                  <a:spLocks noChangeShapeType="1"/>
                </p:cNvSpPr>
                <p:nvPr/>
              </p:nvSpPr>
              <p:spPr bwMode="auto">
                <a:xfrm flipH="1" flipV="1">
                  <a:off x="3072" y="2736"/>
                  <a:ext cx="0" cy="240"/>
                </a:xfrm>
                <a:prstGeom prst="line">
                  <a:avLst/>
                </a:prstGeom>
                <a:noFill/>
                <a:ln w="19050">
                  <a:solidFill>
                    <a:schemeClr val="accent2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anchor="ctr"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100403" name="Line 55"/>
                <p:cNvSpPr>
                  <a:spLocks noChangeShapeType="1"/>
                </p:cNvSpPr>
                <p:nvPr/>
              </p:nvSpPr>
              <p:spPr bwMode="auto">
                <a:xfrm flipV="1">
                  <a:off x="3072" y="2784"/>
                  <a:ext cx="192" cy="192"/>
                </a:xfrm>
                <a:prstGeom prst="line">
                  <a:avLst/>
                </a:prstGeom>
                <a:noFill/>
                <a:ln w="19050">
                  <a:solidFill>
                    <a:schemeClr val="accent2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anchor="ctr"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100404" name="Line 56"/>
                <p:cNvSpPr>
                  <a:spLocks noChangeShapeType="1"/>
                </p:cNvSpPr>
                <p:nvPr/>
              </p:nvSpPr>
              <p:spPr bwMode="auto">
                <a:xfrm flipV="1">
                  <a:off x="3072" y="2640"/>
                  <a:ext cx="144" cy="96"/>
                </a:xfrm>
                <a:prstGeom prst="line">
                  <a:avLst/>
                </a:prstGeom>
                <a:noFill/>
                <a:ln w="19050">
                  <a:solidFill>
                    <a:schemeClr val="accent2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anchor="ctr">
                  <a:spAutoFit/>
                </a:bodyPr>
                <a:lstStyle/>
                <a:p>
                  <a:endParaRPr lang="en-US"/>
                </a:p>
              </p:txBody>
            </p:sp>
            <p:grpSp>
              <p:nvGrpSpPr>
                <p:cNvPr id="100405" name="Group 57"/>
                <p:cNvGrpSpPr>
                  <a:grpSpLocks/>
                </p:cNvGrpSpPr>
                <p:nvPr/>
              </p:nvGrpSpPr>
              <p:grpSpPr bwMode="auto">
                <a:xfrm>
                  <a:off x="2928" y="2208"/>
                  <a:ext cx="192" cy="288"/>
                  <a:chOff x="2400" y="2544"/>
                  <a:chExt cx="384" cy="672"/>
                </a:xfrm>
              </p:grpSpPr>
              <p:sp>
                <p:nvSpPr>
                  <p:cNvPr id="100430" name="Line 58"/>
                  <p:cNvSpPr>
                    <a:spLocks noChangeShapeType="1"/>
                  </p:cNvSpPr>
                  <p:nvPr/>
                </p:nvSpPr>
                <p:spPr bwMode="auto">
                  <a:xfrm flipH="1" flipV="1">
                    <a:off x="2448" y="2880"/>
                    <a:ext cx="48" cy="336"/>
                  </a:xfrm>
                  <a:prstGeom prst="line">
                    <a:avLst/>
                  </a:prstGeom>
                  <a:noFill/>
                  <a:ln w="19050">
                    <a:solidFill>
                      <a:schemeClr val="accent2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wrap="none" anchor="ctr">
                    <a:spAutoFit/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00431" name="Line 59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448" y="2592"/>
                    <a:ext cx="48" cy="288"/>
                  </a:xfrm>
                  <a:prstGeom prst="line">
                    <a:avLst/>
                  </a:prstGeom>
                  <a:noFill/>
                  <a:ln w="19050">
                    <a:solidFill>
                      <a:schemeClr val="accent2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anchor="ctr">
                    <a:spAutoFit/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00432" name="Line 60"/>
                  <p:cNvSpPr>
                    <a:spLocks noChangeShapeType="1"/>
                  </p:cNvSpPr>
                  <p:nvPr/>
                </p:nvSpPr>
                <p:spPr bwMode="auto">
                  <a:xfrm flipH="1" flipV="1">
                    <a:off x="2400" y="2544"/>
                    <a:ext cx="48" cy="336"/>
                  </a:xfrm>
                  <a:prstGeom prst="line">
                    <a:avLst/>
                  </a:prstGeom>
                  <a:noFill/>
                  <a:ln w="19050">
                    <a:solidFill>
                      <a:schemeClr val="accent2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wrap="none" anchor="ctr">
                    <a:spAutoFit/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00433" name="Line 61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496" y="3072"/>
                    <a:ext cx="96" cy="144"/>
                  </a:xfrm>
                  <a:prstGeom prst="line">
                    <a:avLst/>
                  </a:prstGeom>
                  <a:noFill/>
                  <a:ln w="19050">
                    <a:solidFill>
                      <a:schemeClr val="accent2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anchor="ctr">
                    <a:spAutoFit/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00434" name="Line 62"/>
                  <p:cNvSpPr>
                    <a:spLocks noChangeShapeType="1"/>
                  </p:cNvSpPr>
                  <p:nvPr/>
                </p:nvSpPr>
                <p:spPr bwMode="auto">
                  <a:xfrm flipH="1" flipV="1">
                    <a:off x="2592" y="2832"/>
                    <a:ext cx="0" cy="240"/>
                  </a:xfrm>
                  <a:prstGeom prst="line">
                    <a:avLst/>
                  </a:prstGeom>
                  <a:noFill/>
                  <a:ln w="19050">
                    <a:solidFill>
                      <a:schemeClr val="accent2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anchor="ctr">
                    <a:spAutoFit/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00435" name="Line 63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592" y="2880"/>
                    <a:ext cx="192" cy="192"/>
                  </a:xfrm>
                  <a:prstGeom prst="line">
                    <a:avLst/>
                  </a:prstGeom>
                  <a:noFill/>
                  <a:ln w="19050">
                    <a:solidFill>
                      <a:schemeClr val="accent2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anchor="ctr">
                    <a:spAutoFit/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00436" name="Line 64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592" y="2736"/>
                    <a:ext cx="144" cy="96"/>
                  </a:xfrm>
                  <a:prstGeom prst="line">
                    <a:avLst/>
                  </a:prstGeom>
                  <a:noFill/>
                  <a:ln w="19050">
                    <a:solidFill>
                      <a:schemeClr val="accent2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anchor="ctr">
                    <a:spAutoFit/>
                  </a:bodyPr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100406" name="Group 65"/>
                <p:cNvGrpSpPr>
                  <a:grpSpLocks/>
                </p:cNvGrpSpPr>
                <p:nvPr/>
              </p:nvGrpSpPr>
              <p:grpSpPr bwMode="auto">
                <a:xfrm>
                  <a:off x="3168" y="2448"/>
                  <a:ext cx="144" cy="192"/>
                  <a:chOff x="2160" y="2592"/>
                  <a:chExt cx="384" cy="672"/>
                </a:xfrm>
              </p:grpSpPr>
              <p:sp>
                <p:nvSpPr>
                  <p:cNvPr id="100423" name="Line 66"/>
                  <p:cNvSpPr>
                    <a:spLocks noChangeShapeType="1"/>
                  </p:cNvSpPr>
                  <p:nvPr/>
                </p:nvSpPr>
                <p:spPr bwMode="auto">
                  <a:xfrm flipH="1" flipV="1">
                    <a:off x="2208" y="2928"/>
                    <a:ext cx="48" cy="336"/>
                  </a:xfrm>
                  <a:prstGeom prst="line">
                    <a:avLst/>
                  </a:prstGeom>
                  <a:noFill/>
                  <a:ln w="19050">
                    <a:solidFill>
                      <a:schemeClr val="accent2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wrap="none" anchor="ctr">
                    <a:spAutoFit/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00424" name="Line 67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208" y="2640"/>
                    <a:ext cx="48" cy="288"/>
                  </a:xfrm>
                  <a:prstGeom prst="line">
                    <a:avLst/>
                  </a:prstGeom>
                  <a:noFill/>
                  <a:ln w="19050">
                    <a:solidFill>
                      <a:schemeClr val="accent2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anchor="ctr">
                    <a:spAutoFit/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00425" name="Line 68"/>
                  <p:cNvSpPr>
                    <a:spLocks noChangeShapeType="1"/>
                  </p:cNvSpPr>
                  <p:nvPr/>
                </p:nvSpPr>
                <p:spPr bwMode="auto">
                  <a:xfrm flipH="1" flipV="1">
                    <a:off x="2160" y="2592"/>
                    <a:ext cx="48" cy="336"/>
                  </a:xfrm>
                  <a:prstGeom prst="line">
                    <a:avLst/>
                  </a:prstGeom>
                  <a:noFill/>
                  <a:ln w="19050">
                    <a:solidFill>
                      <a:schemeClr val="accent2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wrap="none" anchor="ctr">
                    <a:spAutoFit/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00426" name="Line 69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256" y="3120"/>
                    <a:ext cx="96" cy="144"/>
                  </a:xfrm>
                  <a:prstGeom prst="line">
                    <a:avLst/>
                  </a:prstGeom>
                  <a:noFill/>
                  <a:ln w="19050">
                    <a:solidFill>
                      <a:schemeClr val="accent2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anchor="ctr">
                    <a:spAutoFit/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00427" name="Line 70"/>
                  <p:cNvSpPr>
                    <a:spLocks noChangeShapeType="1"/>
                  </p:cNvSpPr>
                  <p:nvPr/>
                </p:nvSpPr>
                <p:spPr bwMode="auto">
                  <a:xfrm flipH="1" flipV="1">
                    <a:off x="2352" y="2880"/>
                    <a:ext cx="0" cy="240"/>
                  </a:xfrm>
                  <a:prstGeom prst="line">
                    <a:avLst/>
                  </a:prstGeom>
                  <a:noFill/>
                  <a:ln w="19050">
                    <a:solidFill>
                      <a:schemeClr val="accent2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anchor="ctr">
                    <a:spAutoFit/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00428" name="Line 71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352" y="2928"/>
                    <a:ext cx="192" cy="192"/>
                  </a:xfrm>
                  <a:prstGeom prst="line">
                    <a:avLst/>
                  </a:prstGeom>
                  <a:noFill/>
                  <a:ln w="19050">
                    <a:solidFill>
                      <a:schemeClr val="accent2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anchor="ctr">
                    <a:spAutoFit/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00429" name="Line 72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352" y="2784"/>
                    <a:ext cx="144" cy="96"/>
                  </a:xfrm>
                  <a:prstGeom prst="line">
                    <a:avLst/>
                  </a:prstGeom>
                  <a:noFill/>
                  <a:ln w="19050">
                    <a:solidFill>
                      <a:schemeClr val="accent2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anchor="ctr">
                    <a:spAutoFit/>
                  </a:bodyPr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100407" name="Group 73"/>
                <p:cNvGrpSpPr>
                  <a:grpSpLocks/>
                </p:cNvGrpSpPr>
                <p:nvPr/>
              </p:nvGrpSpPr>
              <p:grpSpPr bwMode="auto">
                <a:xfrm rot="-2297410">
                  <a:off x="3024" y="2640"/>
                  <a:ext cx="96" cy="96"/>
                  <a:chOff x="2016" y="2640"/>
                  <a:chExt cx="384" cy="672"/>
                </a:xfrm>
              </p:grpSpPr>
              <p:sp>
                <p:nvSpPr>
                  <p:cNvPr id="100416" name="Line 74"/>
                  <p:cNvSpPr>
                    <a:spLocks noChangeShapeType="1"/>
                  </p:cNvSpPr>
                  <p:nvPr/>
                </p:nvSpPr>
                <p:spPr bwMode="auto">
                  <a:xfrm flipH="1" flipV="1">
                    <a:off x="2064" y="2976"/>
                    <a:ext cx="48" cy="336"/>
                  </a:xfrm>
                  <a:prstGeom prst="line">
                    <a:avLst/>
                  </a:prstGeom>
                  <a:noFill/>
                  <a:ln w="19050">
                    <a:solidFill>
                      <a:schemeClr val="accent2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wrap="none" anchor="ctr">
                    <a:spAutoFit/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00417" name="Line 75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064" y="2688"/>
                    <a:ext cx="48" cy="288"/>
                  </a:xfrm>
                  <a:prstGeom prst="line">
                    <a:avLst/>
                  </a:prstGeom>
                  <a:noFill/>
                  <a:ln w="19050">
                    <a:solidFill>
                      <a:schemeClr val="accent2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anchor="ctr">
                    <a:spAutoFit/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00418" name="Line 76"/>
                  <p:cNvSpPr>
                    <a:spLocks noChangeShapeType="1"/>
                  </p:cNvSpPr>
                  <p:nvPr/>
                </p:nvSpPr>
                <p:spPr bwMode="auto">
                  <a:xfrm flipH="1" flipV="1">
                    <a:off x="2016" y="2640"/>
                    <a:ext cx="48" cy="336"/>
                  </a:xfrm>
                  <a:prstGeom prst="line">
                    <a:avLst/>
                  </a:prstGeom>
                  <a:noFill/>
                  <a:ln w="19050">
                    <a:solidFill>
                      <a:schemeClr val="accent2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wrap="none" anchor="ctr">
                    <a:spAutoFit/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00419" name="Line 77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112" y="3168"/>
                    <a:ext cx="96" cy="144"/>
                  </a:xfrm>
                  <a:prstGeom prst="line">
                    <a:avLst/>
                  </a:prstGeom>
                  <a:noFill/>
                  <a:ln w="19050">
                    <a:solidFill>
                      <a:schemeClr val="accent2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anchor="ctr">
                    <a:spAutoFit/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00420" name="Line 78"/>
                  <p:cNvSpPr>
                    <a:spLocks noChangeShapeType="1"/>
                  </p:cNvSpPr>
                  <p:nvPr/>
                </p:nvSpPr>
                <p:spPr bwMode="auto">
                  <a:xfrm flipH="1" flipV="1">
                    <a:off x="2208" y="2928"/>
                    <a:ext cx="0" cy="240"/>
                  </a:xfrm>
                  <a:prstGeom prst="line">
                    <a:avLst/>
                  </a:prstGeom>
                  <a:noFill/>
                  <a:ln w="19050">
                    <a:solidFill>
                      <a:schemeClr val="accent2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anchor="ctr">
                    <a:spAutoFit/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00421" name="Line 79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208" y="2976"/>
                    <a:ext cx="192" cy="192"/>
                  </a:xfrm>
                  <a:prstGeom prst="line">
                    <a:avLst/>
                  </a:prstGeom>
                  <a:noFill/>
                  <a:ln w="19050">
                    <a:solidFill>
                      <a:schemeClr val="accent2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anchor="ctr">
                    <a:spAutoFit/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00422" name="Line 80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208" y="2832"/>
                    <a:ext cx="144" cy="96"/>
                  </a:xfrm>
                  <a:prstGeom prst="line">
                    <a:avLst/>
                  </a:prstGeom>
                  <a:noFill/>
                  <a:ln w="19050">
                    <a:solidFill>
                      <a:schemeClr val="accent2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anchor="ctr">
                    <a:spAutoFit/>
                  </a:bodyPr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100408" name="Group 81"/>
                <p:cNvGrpSpPr>
                  <a:grpSpLocks/>
                </p:cNvGrpSpPr>
                <p:nvPr/>
              </p:nvGrpSpPr>
              <p:grpSpPr bwMode="auto">
                <a:xfrm rot="3484747">
                  <a:off x="3264" y="2640"/>
                  <a:ext cx="288" cy="288"/>
                  <a:chOff x="2016" y="2640"/>
                  <a:chExt cx="384" cy="672"/>
                </a:xfrm>
              </p:grpSpPr>
              <p:sp>
                <p:nvSpPr>
                  <p:cNvPr id="100409" name="Line 82"/>
                  <p:cNvSpPr>
                    <a:spLocks noChangeShapeType="1"/>
                  </p:cNvSpPr>
                  <p:nvPr/>
                </p:nvSpPr>
                <p:spPr bwMode="auto">
                  <a:xfrm flipH="1" flipV="1">
                    <a:off x="2064" y="2976"/>
                    <a:ext cx="48" cy="336"/>
                  </a:xfrm>
                  <a:prstGeom prst="line">
                    <a:avLst/>
                  </a:prstGeom>
                  <a:noFill/>
                  <a:ln w="19050">
                    <a:solidFill>
                      <a:schemeClr val="accent2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wrap="none" anchor="ctr">
                    <a:spAutoFit/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00410" name="Line 83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064" y="2688"/>
                    <a:ext cx="48" cy="288"/>
                  </a:xfrm>
                  <a:prstGeom prst="line">
                    <a:avLst/>
                  </a:prstGeom>
                  <a:noFill/>
                  <a:ln w="19050">
                    <a:solidFill>
                      <a:schemeClr val="accent2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anchor="ctr">
                    <a:spAutoFit/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00411" name="Line 84"/>
                  <p:cNvSpPr>
                    <a:spLocks noChangeShapeType="1"/>
                  </p:cNvSpPr>
                  <p:nvPr/>
                </p:nvSpPr>
                <p:spPr bwMode="auto">
                  <a:xfrm flipH="1" flipV="1">
                    <a:off x="2016" y="2640"/>
                    <a:ext cx="48" cy="336"/>
                  </a:xfrm>
                  <a:prstGeom prst="line">
                    <a:avLst/>
                  </a:prstGeom>
                  <a:noFill/>
                  <a:ln w="19050">
                    <a:solidFill>
                      <a:schemeClr val="accent2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wrap="none" anchor="ctr">
                    <a:spAutoFit/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00412" name="Line 85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112" y="3168"/>
                    <a:ext cx="96" cy="144"/>
                  </a:xfrm>
                  <a:prstGeom prst="line">
                    <a:avLst/>
                  </a:prstGeom>
                  <a:noFill/>
                  <a:ln w="19050">
                    <a:solidFill>
                      <a:schemeClr val="accent2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anchor="ctr">
                    <a:spAutoFit/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00413" name="Line 86"/>
                  <p:cNvSpPr>
                    <a:spLocks noChangeShapeType="1"/>
                  </p:cNvSpPr>
                  <p:nvPr/>
                </p:nvSpPr>
                <p:spPr bwMode="auto">
                  <a:xfrm flipH="1" flipV="1">
                    <a:off x="2208" y="2928"/>
                    <a:ext cx="0" cy="240"/>
                  </a:xfrm>
                  <a:prstGeom prst="line">
                    <a:avLst/>
                  </a:prstGeom>
                  <a:noFill/>
                  <a:ln w="19050">
                    <a:solidFill>
                      <a:schemeClr val="accent2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anchor="ctr">
                    <a:spAutoFit/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00414" name="Line 87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208" y="2976"/>
                    <a:ext cx="192" cy="192"/>
                  </a:xfrm>
                  <a:prstGeom prst="line">
                    <a:avLst/>
                  </a:prstGeom>
                  <a:noFill/>
                  <a:ln w="19050">
                    <a:solidFill>
                      <a:schemeClr val="accent2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anchor="ctr">
                    <a:spAutoFit/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00415" name="Line 88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208" y="2832"/>
                    <a:ext cx="144" cy="96"/>
                  </a:xfrm>
                  <a:prstGeom prst="line">
                    <a:avLst/>
                  </a:prstGeom>
                  <a:noFill/>
                  <a:ln w="19050">
                    <a:solidFill>
                      <a:schemeClr val="accent2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anchor="ctr">
                    <a:spAutoFit/>
                  </a:bodyPr>
                  <a:lstStyle/>
                  <a:p>
                    <a:endParaRPr lang="en-US"/>
                  </a:p>
                </p:txBody>
              </p:sp>
            </p:grpSp>
          </p:grpSp>
        </p:grpSp>
        <p:sp>
          <p:nvSpPr>
            <p:cNvPr id="100379" name="Text Box 89"/>
            <p:cNvSpPr txBox="1">
              <a:spLocks noChangeArrowheads="1"/>
            </p:cNvSpPr>
            <p:nvPr/>
          </p:nvSpPr>
          <p:spPr bwMode="auto">
            <a:xfrm>
              <a:off x="288" y="2268"/>
              <a:ext cx="731" cy="233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9pPr>
            </a:lstStyle>
            <a:p>
              <a:r>
                <a:rPr lang="el-GR" sz="1800"/>
                <a:t>Φωτόνια</a:t>
              </a:r>
              <a:endParaRPr lang="en-US" b="1"/>
            </a:p>
          </p:txBody>
        </p:sp>
        <p:sp>
          <p:nvSpPr>
            <p:cNvPr id="100380" name="Line 90"/>
            <p:cNvSpPr>
              <a:spLocks noChangeShapeType="1"/>
            </p:cNvSpPr>
            <p:nvPr/>
          </p:nvSpPr>
          <p:spPr bwMode="auto">
            <a:xfrm>
              <a:off x="960" y="2352"/>
              <a:ext cx="19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>
              <a:spAutoFit/>
            </a:bodyPr>
            <a:lstStyle/>
            <a:p>
              <a:endParaRPr lang="en-US"/>
            </a:p>
          </p:txBody>
        </p:sp>
      </p:grpSp>
      <p:pic>
        <p:nvPicPr>
          <p:cNvPr id="57436" name="Picture 92" descr="cms_crystal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99113" y="1885950"/>
            <a:ext cx="3621087" cy="5124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3" name="Group 93"/>
          <p:cNvGrpSpPr>
            <a:grpSpLocks/>
          </p:cNvGrpSpPr>
          <p:nvPr/>
        </p:nvGrpSpPr>
        <p:grpSpPr bwMode="auto">
          <a:xfrm>
            <a:off x="838200" y="2419350"/>
            <a:ext cx="5105400" cy="3494088"/>
            <a:chOff x="480" y="1248"/>
            <a:chExt cx="3216" cy="2201"/>
          </a:xfrm>
        </p:grpSpPr>
        <p:grpSp>
          <p:nvGrpSpPr>
            <p:cNvPr id="100364" name="Group 94"/>
            <p:cNvGrpSpPr>
              <a:grpSpLocks/>
            </p:cNvGrpSpPr>
            <p:nvPr/>
          </p:nvGrpSpPr>
          <p:grpSpPr bwMode="auto">
            <a:xfrm>
              <a:off x="480" y="1248"/>
              <a:ext cx="3089" cy="2201"/>
              <a:chOff x="768" y="1440"/>
              <a:chExt cx="3089" cy="2201"/>
            </a:xfrm>
          </p:grpSpPr>
          <p:sp>
            <p:nvSpPr>
              <p:cNvPr id="100366" name="Line 95"/>
              <p:cNvSpPr>
                <a:spLocks noChangeShapeType="1"/>
              </p:cNvSpPr>
              <p:nvPr/>
            </p:nvSpPr>
            <p:spPr bwMode="auto">
              <a:xfrm>
                <a:off x="1920" y="1824"/>
                <a:ext cx="480" cy="144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en-US"/>
              </a:p>
            </p:txBody>
          </p:sp>
          <p:grpSp>
            <p:nvGrpSpPr>
              <p:cNvPr id="100367" name="Group 96"/>
              <p:cNvGrpSpPr>
                <a:grpSpLocks/>
              </p:cNvGrpSpPr>
              <p:nvPr/>
            </p:nvGrpSpPr>
            <p:grpSpPr bwMode="auto">
              <a:xfrm>
                <a:off x="768" y="1440"/>
                <a:ext cx="3089" cy="2201"/>
                <a:chOff x="432" y="1248"/>
                <a:chExt cx="3089" cy="2201"/>
              </a:xfrm>
            </p:grpSpPr>
            <p:grpSp>
              <p:nvGrpSpPr>
                <p:cNvPr id="100368" name="Group 97"/>
                <p:cNvGrpSpPr>
                  <a:grpSpLocks/>
                </p:cNvGrpSpPr>
                <p:nvPr/>
              </p:nvGrpSpPr>
              <p:grpSpPr bwMode="auto">
                <a:xfrm>
                  <a:off x="432" y="1248"/>
                  <a:ext cx="1920" cy="2016"/>
                  <a:chOff x="432" y="1248"/>
                  <a:chExt cx="1920" cy="2016"/>
                </a:xfrm>
              </p:grpSpPr>
              <p:sp>
                <p:nvSpPr>
                  <p:cNvPr id="100370" name="AutoShape 98"/>
                  <p:cNvSpPr>
                    <a:spLocks noChangeArrowheads="1"/>
                  </p:cNvSpPr>
                  <p:nvPr/>
                </p:nvSpPr>
                <p:spPr bwMode="auto">
                  <a:xfrm rot="945512">
                    <a:off x="912" y="1872"/>
                    <a:ext cx="720" cy="1344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w 21600"/>
                      <a:gd name="T7" fmla="*/ 0 h 21600"/>
                      <a:gd name="T8" fmla="*/ 0 60000 65536"/>
                      <a:gd name="T9" fmla="*/ 0 60000 65536"/>
                      <a:gd name="T10" fmla="*/ 0 60000 65536"/>
                      <a:gd name="T11" fmla="*/ 0 60000 65536"/>
                      <a:gd name="T12" fmla="*/ 4500 w 21600"/>
                      <a:gd name="T13" fmla="*/ 4500 h 21600"/>
                      <a:gd name="T14" fmla="*/ 17100 w 21600"/>
                      <a:gd name="T15" fmla="*/ 17100 h 21600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T12" t="T13" r="T14" b="T15"/>
                    <a:pathLst>
                      <a:path w="21600" h="21600">
                        <a:moveTo>
                          <a:pt x="0" y="0"/>
                        </a:moveTo>
                        <a:lnTo>
                          <a:pt x="5400" y="21600"/>
                        </a:lnTo>
                        <a:lnTo>
                          <a:pt x="16200" y="21600"/>
                        </a:lnTo>
                        <a:lnTo>
                          <a:pt x="21600" y="0"/>
                        </a:lnTo>
                        <a:close/>
                      </a:path>
                    </a:pathLst>
                  </a:custGeom>
                  <a:noFill/>
                  <a:ln w="28575">
                    <a:solidFill>
                      <a:schemeClr val="tx1"/>
                    </a:solidFill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anchor="ctr">
                    <a:spAutoFit/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00371" name="Line 99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1104" y="1632"/>
                    <a:ext cx="480" cy="144"/>
                  </a:xfrm>
                  <a:prstGeom prst="line">
                    <a:avLst/>
                  </a:prstGeom>
                  <a:noFill/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anchor="ctr">
                    <a:spAutoFit/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00372" name="Line 100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1776" y="1776"/>
                    <a:ext cx="288" cy="240"/>
                  </a:xfrm>
                  <a:prstGeom prst="line">
                    <a:avLst/>
                  </a:prstGeom>
                  <a:noFill/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wrap="none" anchor="ctr">
                    <a:spAutoFit/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00373" name="Line 101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1248" y="3120"/>
                    <a:ext cx="192" cy="144"/>
                  </a:xfrm>
                  <a:prstGeom prst="line">
                    <a:avLst/>
                  </a:prstGeom>
                  <a:noFill/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anchor="ctr">
                    <a:spAutoFit/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00374" name="Line 102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1440" y="1776"/>
                    <a:ext cx="624" cy="1344"/>
                  </a:xfrm>
                  <a:prstGeom prst="line">
                    <a:avLst/>
                  </a:prstGeom>
                  <a:noFill/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wrap="none" anchor="ctr">
                    <a:spAutoFit/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00375" name="AutoShape 103" descr="Newsprint"/>
                  <p:cNvSpPr>
                    <a:spLocks noChangeArrowheads="1"/>
                  </p:cNvSpPr>
                  <p:nvPr/>
                </p:nvSpPr>
                <p:spPr bwMode="auto">
                  <a:xfrm rot="873875">
                    <a:off x="1295" y="1590"/>
                    <a:ext cx="624" cy="285"/>
                  </a:xfrm>
                  <a:prstGeom prst="can">
                    <a:avLst>
                      <a:gd name="adj" fmla="val 50000"/>
                    </a:avLst>
                  </a:prstGeom>
                  <a:blipFill dpi="0" rotWithShape="0">
                    <a:blip r:embed="rId4"/>
                    <a:srcRect/>
                    <a:tile tx="0" ty="0" sx="100000" sy="100000" flip="none" algn="tl"/>
                  </a:blip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anchor="ctr">
                    <a:spAutoFit/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00376" name="Freeform 104"/>
                  <p:cNvSpPr>
                    <a:spLocks/>
                  </p:cNvSpPr>
                  <p:nvPr/>
                </p:nvSpPr>
                <p:spPr bwMode="auto">
                  <a:xfrm>
                    <a:off x="1632" y="1248"/>
                    <a:ext cx="720" cy="384"/>
                  </a:xfrm>
                  <a:custGeom>
                    <a:avLst/>
                    <a:gdLst>
                      <a:gd name="T0" fmla="*/ 0 w 1080"/>
                      <a:gd name="T1" fmla="*/ 1235 h 304"/>
                      <a:gd name="T2" fmla="*/ 29 w 1080"/>
                      <a:gd name="T3" fmla="*/ 649 h 304"/>
                      <a:gd name="T4" fmla="*/ 55 w 1080"/>
                      <a:gd name="T5" fmla="*/ 453 h 304"/>
                      <a:gd name="T6" fmla="*/ 89 w 1080"/>
                      <a:gd name="T7" fmla="*/ 64 h 304"/>
                      <a:gd name="T8" fmla="*/ 93 w 1080"/>
                      <a:gd name="T9" fmla="*/ 64 h 304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  <a:gd name="T15" fmla="*/ 0 w 1080"/>
                      <a:gd name="T16" fmla="*/ 0 h 304"/>
                      <a:gd name="T17" fmla="*/ 1080 w 1080"/>
                      <a:gd name="T18" fmla="*/ 304 h 304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T15" t="T16" r="T17" b="T18"/>
                    <a:pathLst>
                      <a:path w="1080" h="304">
                        <a:moveTo>
                          <a:pt x="0" y="304"/>
                        </a:moveTo>
                        <a:cubicBezTo>
                          <a:pt x="116" y="248"/>
                          <a:pt x="232" y="192"/>
                          <a:pt x="336" y="160"/>
                        </a:cubicBezTo>
                        <a:cubicBezTo>
                          <a:pt x="440" y="128"/>
                          <a:pt x="512" y="136"/>
                          <a:pt x="624" y="112"/>
                        </a:cubicBezTo>
                        <a:cubicBezTo>
                          <a:pt x="736" y="88"/>
                          <a:pt x="936" y="32"/>
                          <a:pt x="1008" y="16"/>
                        </a:cubicBezTo>
                        <a:cubicBezTo>
                          <a:pt x="1080" y="0"/>
                          <a:pt x="1068" y="8"/>
                          <a:pt x="1056" y="16"/>
                        </a:cubicBezTo>
                      </a:path>
                    </a:pathLst>
                  </a:custGeom>
                  <a:no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anchor="ctr">
                    <a:spAutoFit/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00377" name="Text Box 105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432" y="1488"/>
                    <a:ext cx="1061" cy="233"/>
                  </a:xfrm>
                  <a:prstGeom prst="rect">
                    <a:avLst/>
                  </a:prstGeom>
                  <a:solidFill>
                    <a:srgbClr val="DDDDDD">
                      <a:alpha val="50195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>
                    <a:spAutoFit/>
                  </a:bodyPr>
                  <a:lstStyle>
                    <a:lvl1pPr>
                      <a:defRPr sz="2400">
                        <a:solidFill>
                          <a:schemeClr val="tx1"/>
                        </a:solidFill>
                        <a:latin typeface="Verdana" charset="0"/>
                        <a:ea typeface="ＭＳ Ｐゴシック" charset="0"/>
                        <a:cs typeface="ＭＳ Ｐゴシック" charset="0"/>
                      </a:defRPr>
                    </a:lvl1pPr>
                    <a:lvl2pPr marL="37931725" indent="-37474525">
                      <a:defRPr sz="2400">
                        <a:solidFill>
                          <a:schemeClr val="tx1"/>
                        </a:solidFill>
                        <a:latin typeface="Verdana" charset="0"/>
                        <a:ea typeface="ＭＳ Ｐゴシック" charset="0"/>
                      </a:defRPr>
                    </a:lvl2pPr>
                    <a:lvl3pPr>
                      <a:defRPr sz="2400">
                        <a:solidFill>
                          <a:schemeClr val="tx1"/>
                        </a:solidFill>
                        <a:latin typeface="Verdana" charset="0"/>
                        <a:ea typeface="ＭＳ Ｐゴシック" charset="0"/>
                      </a:defRPr>
                    </a:lvl3pPr>
                    <a:lvl4pPr>
                      <a:defRPr sz="2400">
                        <a:solidFill>
                          <a:schemeClr val="tx1"/>
                        </a:solidFill>
                        <a:latin typeface="Verdana" charset="0"/>
                        <a:ea typeface="ＭＳ Ｐゴシック" charset="0"/>
                      </a:defRPr>
                    </a:lvl4pPr>
                    <a:lvl5pPr>
                      <a:defRPr sz="2400">
                        <a:solidFill>
                          <a:schemeClr val="tx1"/>
                        </a:solidFill>
                        <a:latin typeface="Verdana" charset="0"/>
                        <a:ea typeface="ＭＳ Ｐゴシック" charset="0"/>
                      </a:defRPr>
                    </a:lvl5pPr>
                    <a:lvl6pPr marL="4572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Verdana" charset="0"/>
                        <a:ea typeface="ＭＳ Ｐゴシック" charset="0"/>
                      </a:defRPr>
                    </a:lvl6pPr>
                    <a:lvl7pPr marL="9144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Verdana" charset="0"/>
                        <a:ea typeface="ＭＳ Ｐゴシック" charset="0"/>
                      </a:defRPr>
                    </a:lvl7pPr>
                    <a:lvl8pPr marL="1371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Verdana" charset="0"/>
                        <a:ea typeface="ＭＳ Ｐゴシック" charset="0"/>
                      </a:defRPr>
                    </a:lvl8pPr>
                    <a:lvl9pPr marL="18288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Verdana" charset="0"/>
                        <a:ea typeface="ＭＳ Ｐゴシック" charset="0"/>
                      </a:defRPr>
                    </a:lvl9pPr>
                  </a:lstStyle>
                  <a:p>
                    <a:r>
                      <a:rPr lang="el-GR" sz="1800"/>
                      <a:t>Φωτο-Δίοδος</a:t>
                    </a:r>
                    <a:endParaRPr lang="en-US" b="1"/>
                  </a:p>
                </p:txBody>
              </p:sp>
            </p:grpSp>
            <p:sp>
              <p:nvSpPr>
                <p:cNvPr id="100369" name="Text Box 106"/>
                <p:cNvSpPr txBox="1">
                  <a:spLocks noChangeArrowheads="1"/>
                </p:cNvSpPr>
                <p:nvPr/>
              </p:nvSpPr>
              <p:spPr bwMode="auto">
                <a:xfrm>
                  <a:off x="1392" y="3216"/>
                  <a:ext cx="2129" cy="23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 sz="2400">
                      <a:solidFill>
                        <a:schemeClr val="tx1"/>
                      </a:solidFill>
                      <a:latin typeface="Verdana" charset="0"/>
                      <a:ea typeface="ＭＳ Ｐゴシック" charset="0"/>
                      <a:cs typeface="ＭＳ Ｐゴシック" charset="0"/>
                    </a:defRPr>
                  </a:lvl1pPr>
                  <a:lvl2pPr marL="37931725" indent="-37474525">
                    <a:defRPr sz="2400">
                      <a:solidFill>
                        <a:schemeClr val="tx1"/>
                      </a:solidFill>
                      <a:latin typeface="Verdana" charset="0"/>
                      <a:ea typeface="ＭＳ Ｐゴシック" charset="0"/>
                    </a:defRPr>
                  </a:lvl2pPr>
                  <a:lvl3pPr>
                    <a:defRPr sz="2400">
                      <a:solidFill>
                        <a:schemeClr val="tx1"/>
                      </a:solidFill>
                      <a:latin typeface="Verdana" charset="0"/>
                      <a:ea typeface="ＭＳ Ｐゴシック" charset="0"/>
                    </a:defRPr>
                  </a:lvl3pPr>
                  <a:lvl4pPr>
                    <a:defRPr sz="2400">
                      <a:solidFill>
                        <a:schemeClr val="tx1"/>
                      </a:solidFill>
                      <a:latin typeface="Verdana" charset="0"/>
                      <a:ea typeface="ＭＳ Ｐゴシック" charset="0"/>
                    </a:defRPr>
                  </a:lvl4pPr>
                  <a:lvl5pPr>
                    <a:defRPr sz="2400">
                      <a:solidFill>
                        <a:schemeClr val="tx1"/>
                      </a:solidFill>
                      <a:latin typeface="Verdana" charset="0"/>
                      <a:ea typeface="ＭＳ Ｐゴシック" charset="0"/>
                    </a:defRPr>
                  </a:lvl5pPr>
                  <a:lvl6pPr marL="4572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Verdana" charset="0"/>
                      <a:ea typeface="ＭＳ Ｐゴシック" charset="0"/>
                    </a:defRPr>
                  </a:lvl6pPr>
                  <a:lvl7pPr marL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Verdana" charset="0"/>
                      <a:ea typeface="ＭＳ Ｐゴシック" charset="0"/>
                    </a:defRPr>
                  </a:lvl7pPr>
                  <a:lvl8pPr marL="1371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Verdana" charset="0"/>
                      <a:ea typeface="ＭＳ Ｐゴシック" charset="0"/>
                    </a:defRPr>
                  </a:lvl8pPr>
                  <a:lvl9pPr marL="18288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Verdana" charset="0"/>
                      <a:ea typeface="ＭＳ Ｐゴシック" charset="0"/>
                    </a:defRPr>
                  </a:lvl9pPr>
                </a:lstStyle>
                <a:p>
                  <a:r>
                    <a:rPr lang="el-GR" sz="1800"/>
                    <a:t>Κρύσταλλος</a:t>
                  </a:r>
                  <a:r>
                    <a:rPr lang="en-US" sz="1800">
                      <a:latin typeface="Tahoma" charset="0"/>
                    </a:rPr>
                    <a:t> (BGO, PbWO</a:t>
                  </a:r>
                  <a:r>
                    <a:rPr lang="en-US" sz="1800" baseline="-25000">
                      <a:latin typeface="Tahoma" charset="0"/>
                    </a:rPr>
                    <a:t>4</a:t>
                  </a:r>
                  <a:r>
                    <a:rPr lang="en-US" sz="1800">
                      <a:latin typeface="Tahoma" charset="0"/>
                    </a:rPr>
                    <a:t>,…)</a:t>
                  </a:r>
                  <a:endParaRPr lang="en-US" b="1">
                    <a:latin typeface="Times New Roman" charset="0"/>
                  </a:endParaRPr>
                </a:p>
              </p:txBody>
            </p:sp>
          </p:grpSp>
        </p:grpSp>
        <p:pic>
          <p:nvPicPr>
            <p:cNvPr id="100365" name="Picture 107" descr="SC_VPT_and_crystal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64" y="2208"/>
              <a:ext cx="1632" cy="8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00363" name="Rectangle 109"/>
          <p:cNvSpPr>
            <a:spLocks noGrp="1" noChangeArrowheads="1"/>
          </p:cNvSpPr>
          <p:nvPr>
            <p:ph type="title"/>
          </p:nvPr>
        </p:nvSpPr>
        <p:spPr>
          <a:xfrm>
            <a:off x="762000" y="228600"/>
            <a:ext cx="7772400" cy="609600"/>
          </a:xfrm>
          <a:noFill/>
        </p:spPr>
        <p:txBody>
          <a:bodyPr/>
          <a:lstStyle/>
          <a:p>
            <a:pPr eaLnBrk="1" hangingPunct="1"/>
            <a:r>
              <a:rPr lang="el-GR" sz="2600">
                <a:latin typeface="Verdana" charset="0"/>
                <a:ea typeface="ＭＳ Ｐゴシック" charset="0"/>
                <a:cs typeface="ＭＳ Ｐゴシック" charset="0"/>
              </a:rPr>
              <a:t>Πώς μετράμε</a:t>
            </a:r>
            <a:r>
              <a:rPr lang="en-US" sz="2600">
                <a:latin typeface="Verdana" charset="0"/>
                <a:ea typeface="ＭＳ Ｐゴシック" charset="0"/>
                <a:cs typeface="ＭＳ Ｐゴシック" charset="0"/>
              </a:rPr>
              <a:t> </a:t>
            </a:r>
            <a:r>
              <a:rPr lang="el-GR" sz="2600">
                <a:latin typeface="Verdana" charset="0"/>
                <a:ea typeface="ＭＳ Ｐゴシック" charset="0"/>
                <a:cs typeface="ＭＳ Ｐゴシック" charset="0"/>
              </a:rPr>
              <a:t>τα δευτερογενή σωματίδια</a:t>
            </a:r>
            <a:r>
              <a:rPr lang="en-US" sz="2600">
                <a:latin typeface="Verdana" charset="0"/>
                <a:ea typeface="ＭＳ Ｐゴシック" charset="0"/>
                <a:cs typeface="ＭＳ Ｐゴシック" charset="0"/>
              </a:rPr>
              <a:t>?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73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7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6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7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347" grpId="0" build="p" autoUpdateAnimBg="0"/>
      <p:bldP spid="57349" grpId="0" animBg="1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r>
              <a:rPr lang="el-GR" sz="1200" smtClean="0"/>
              <a:t>Ανιχνευτές Σωματιδίων, Αύγουστος 2018</a:t>
            </a:r>
            <a:endParaRPr lang="en-US" sz="1200"/>
          </a:p>
        </p:txBody>
      </p:sp>
      <p:sp>
        <p:nvSpPr>
          <p:cNvPr id="102403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fld id="{5B033CCC-C2BC-A440-BF45-3C98F6F414F1}" type="slidenum">
              <a:rPr lang="en-US" sz="1200"/>
              <a:pPr/>
              <a:t>56</a:t>
            </a:fld>
            <a:endParaRPr lang="en-US" sz="1200"/>
          </a:p>
        </p:txBody>
      </p:sp>
      <p:sp>
        <p:nvSpPr>
          <p:cNvPr id="102404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311150"/>
            <a:ext cx="7772400" cy="495300"/>
          </a:xfrm>
        </p:spPr>
        <p:txBody>
          <a:bodyPr/>
          <a:lstStyle/>
          <a:p>
            <a:pPr eaLnBrk="1" hangingPunct="1"/>
            <a:r>
              <a:rPr lang="el-GR" sz="3400">
                <a:latin typeface="Verdana" charset="0"/>
                <a:ea typeface="ＭＳ Ｐゴシック" charset="0"/>
                <a:cs typeface="ＭＳ Ｐゴシック" charset="0"/>
              </a:rPr>
              <a:t>Αδρονικά Θερμιδόμετρα (Α-Θ)</a:t>
            </a:r>
            <a:endParaRPr lang="en-US">
              <a:latin typeface="Verdana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614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019175"/>
            <a:ext cx="8763000" cy="16764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l-GR" sz="2000">
                <a:latin typeface="Verdana" charset="0"/>
                <a:ea typeface="ＭＳ Ｐゴシック" charset="0"/>
                <a:cs typeface="ＭＳ Ｐゴシック" charset="0"/>
              </a:rPr>
              <a:t>Τα Αδρονικά σωματίδια</a:t>
            </a:r>
            <a:r>
              <a:rPr lang="en-US" sz="2000">
                <a:latin typeface="Verdana" charset="0"/>
                <a:ea typeface="ＭＳ Ｐゴシック" charset="0"/>
                <a:cs typeface="ＭＳ Ｐゴシック" charset="0"/>
              </a:rPr>
              <a:t> (</a:t>
            </a:r>
            <a:r>
              <a:rPr lang="el-GR" sz="2000">
                <a:latin typeface="Verdana" charset="0"/>
                <a:ea typeface="ＭＳ Ｐゴシック" charset="0"/>
                <a:cs typeface="ＭＳ Ｐゴシック" charset="0"/>
              </a:rPr>
              <a:t>πρωτόνια</a:t>
            </a:r>
            <a:r>
              <a:rPr lang="en-US" sz="2000">
                <a:latin typeface="Verdana" charset="0"/>
                <a:ea typeface="ＭＳ Ｐゴシック" charset="0"/>
                <a:cs typeface="ＭＳ Ｐゴシック" charset="0"/>
              </a:rPr>
              <a:t>, </a:t>
            </a:r>
            <a:r>
              <a:rPr lang="el-GR" sz="2000">
                <a:latin typeface="Verdana" charset="0"/>
                <a:ea typeface="ＭＳ Ｐゴシック" charset="0"/>
                <a:cs typeface="ＭＳ Ｐゴシック" charset="0"/>
              </a:rPr>
              <a:t>νετρόνια</a:t>
            </a:r>
            <a:r>
              <a:rPr lang="en-US" sz="2000">
                <a:latin typeface="Verdana" charset="0"/>
                <a:ea typeface="ＭＳ Ｐゴシック" charset="0"/>
                <a:cs typeface="ＭＳ Ｐゴシック" charset="0"/>
              </a:rPr>
              <a:t>, </a:t>
            </a:r>
            <a:r>
              <a:rPr lang="el-GR" sz="2000">
                <a:latin typeface="Verdana" charset="0"/>
                <a:ea typeface="ＭＳ Ｐゴシック" charset="0"/>
                <a:cs typeface="ＭＳ Ｐゴシック" charset="0"/>
              </a:rPr>
              <a:t>πιόνια</a:t>
            </a:r>
            <a:r>
              <a:rPr lang="en-US" sz="2000">
                <a:latin typeface="Verdana" charset="0"/>
                <a:ea typeface="ＭＳ Ｐゴシック" charset="0"/>
                <a:cs typeface="ＭＳ Ｐゴシック" charset="0"/>
              </a:rPr>
              <a:t>) </a:t>
            </a:r>
            <a:r>
              <a:rPr lang="el-GR" sz="2000">
                <a:latin typeface="Verdana" charset="0"/>
                <a:ea typeface="ＭＳ Ｐゴシック" charset="0"/>
                <a:cs typeface="ＭＳ Ｐゴシック" charset="0"/>
              </a:rPr>
              <a:t>μπορούν</a:t>
            </a:r>
            <a:r>
              <a:rPr lang="en-US" sz="2000">
                <a:latin typeface="Verdana" charset="0"/>
                <a:ea typeface="ＭＳ Ｐゴシック" charset="0"/>
                <a:cs typeface="ＭＳ Ｐゴシック" charset="0"/>
              </a:rPr>
              <a:t> </a:t>
            </a:r>
            <a:r>
              <a:rPr lang="el-GR" sz="2000">
                <a:latin typeface="Verdana" charset="0"/>
                <a:ea typeface="ＭＳ Ｐゴシック" charset="0"/>
                <a:cs typeface="ＭＳ Ｐゴシック" charset="0"/>
              </a:rPr>
              <a:t>να διέρχονται</a:t>
            </a:r>
            <a:r>
              <a:rPr lang="en-US" sz="2000">
                <a:latin typeface="Verdana" charset="0"/>
                <a:ea typeface="ＭＳ Ｐゴシック" charset="0"/>
                <a:cs typeface="ＭＳ Ｐゴシック" charset="0"/>
              </a:rPr>
              <a:t> </a:t>
            </a:r>
            <a:r>
              <a:rPr lang="el-GR" sz="2000">
                <a:latin typeface="Verdana" charset="0"/>
                <a:ea typeface="ＭＳ Ｐゴシック" charset="0"/>
                <a:cs typeface="ＭＳ Ｐゴシック" charset="0"/>
              </a:rPr>
              <a:t>από τα ηλεκτρομαγνητικά θερμιδόμετρα (Η-ΜΘ)</a:t>
            </a:r>
            <a:r>
              <a:rPr lang="en-US" sz="2000">
                <a:latin typeface="Verdana" charset="0"/>
                <a:ea typeface="ＭＳ Ｐゴシック" charset="0"/>
                <a:cs typeface="ＭＳ Ｐゴシック" charset="0"/>
              </a:rPr>
              <a:t>. </a:t>
            </a:r>
            <a:r>
              <a:rPr lang="el-GR" sz="2000">
                <a:latin typeface="Verdana" charset="0"/>
                <a:ea typeface="ＭＳ Ｐゴシック" charset="0"/>
                <a:cs typeface="ＭＳ Ｐゴシック" charset="0"/>
              </a:rPr>
              <a:t>Μπορούν</a:t>
            </a:r>
            <a:r>
              <a:rPr lang="en-US" sz="2000">
                <a:latin typeface="Verdana" charset="0"/>
                <a:ea typeface="ＭＳ Ｐゴシック" charset="0"/>
                <a:cs typeface="ＭＳ Ｐゴシック" charset="0"/>
              </a:rPr>
              <a:t> </a:t>
            </a:r>
            <a:r>
              <a:rPr lang="el-GR" sz="2000">
                <a:latin typeface="Verdana" charset="0"/>
                <a:ea typeface="ＭＳ Ｐゴシック" charset="0"/>
                <a:cs typeface="ＭＳ Ｐゴシック" charset="0"/>
              </a:rPr>
              <a:t>επίσης</a:t>
            </a:r>
            <a:r>
              <a:rPr lang="en-US" sz="2000">
                <a:latin typeface="Verdana" charset="0"/>
                <a:ea typeface="ＭＳ Ｐゴシック" charset="0"/>
                <a:cs typeface="ＭＳ Ｐゴシック" charset="0"/>
              </a:rPr>
              <a:t> </a:t>
            </a:r>
            <a:r>
              <a:rPr lang="el-GR" sz="2000">
                <a:latin typeface="Verdana" charset="0"/>
                <a:ea typeface="ＭＳ Ｐゴシック" charset="0"/>
                <a:cs typeface="ＭＳ Ｐゴシック" charset="0"/>
              </a:rPr>
              <a:t>να αλληλεπιδρούν</a:t>
            </a:r>
            <a:r>
              <a:rPr lang="en-US" sz="2000">
                <a:latin typeface="Verdana" charset="0"/>
                <a:ea typeface="ＭＳ Ｐゴシック" charset="0"/>
                <a:cs typeface="ＭＳ Ｐゴシック" charset="0"/>
              </a:rPr>
              <a:t> </a:t>
            </a:r>
            <a:r>
              <a:rPr lang="el-GR" sz="2000">
                <a:latin typeface="Verdana" charset="0"/>
                <a:ea typeface="ＭＳ Ｐゴシック" charset="0"/>
                <a:cs typeface="ＭＳ Ｐゴシック" charset="0"/>
              </a:rPr>
              <a:t>μέσω</a:t>
            </a:r>
            <a:r>
              <a:rPr lang="en-US" sz="2000">
                <a:latin typeface="Verdana" charset="0"/>
                <a:ea typeface="ＭＳ Ｐゴシック" charset="0"/>
                <a:cs typeface="ＭＳ Ｐゴシック" charset="0"/>
              </a:rPr>
              <a:t> </a:t>
            </a:r>
            <a:r>
              <a:rPr lang="el-GR" sz="2000" b="1">
                <a:solidFill>
                  <a:srgbClr val="FF0066"/>
                </a:solidFill>
                <a:latin typeface="Verdana" charset="0"/>
                <a:ea typeface="ＭＳ Ｐゴシック" charset="0"/>
                <a:cs typeface="ＭＳ Ｐゴシック" charset="0"/>
              </a:rPr>
              <a:t>πυρηνικών αντιδράσεων</a:t>
            </a:r>
            <a:r>
              <a:rPr lang="en-US" sz="2000" b="1">
                <a:solidFill>
                  <a:srgbClr val="FF0066"/>
                </a:solidFill>
                <a:latin typeface="Verdana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2000">
                <a:solidFill>
                  <a:srgbClr val="FF0066"/>
                </a:solidFill>
                <a:latin typeface="Verdana" charset="0"/>
                <a:ea typeface="ＭＳ Ｐゴシック" charset="0"/>
                <a:cs typeface="ＭＳ Ｐゴシック" charset="0"/>
              </a:rPr>
              <a:t>!</a:t>
            </a:r>
            <a:endParaRPr lang="en-US" sz="2000">
              <a:latin typeface="Verdana" charset="0"/>
              <a:ea typeface="ＭＳ Ｐゴシック" charset="0"/>
              <a:cs typeface="ＭＳ Ｐゴシック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el-GR" sz="2000">
                <a:latin typeface="Verdana" charset="0"/>
                <a:ea typeface="ＭＳ Ｐゴシック" charset="0"/>
                <a:cs typeface="ＭＳ Ｐゴシック" charset="0"/>
              </a:rPr>
              <a:t>Κανόνας</a:t>
            </a:r>
            <a:r>
              <a:rPr lang="en-US" sz="2000">
                <a:latin typeface="Verdana" charset="0"/>
                <a:ea typeface="ＭＳ Ｐゴシック" charset="0"/>
                <a:cs typeface="ＭＳ Ｐゴシック" charset="0"/>
              </a:rPr>
              <a:t>: </a:t>
            </a:r>
            <a:r>
              <a:rPr lang="el-GR" sz="2000">
                <a:latin typeface="Verdana" charset="0"/>
                <a:ea typeface="ＭＳ Ｐゴシック" charset="0"/>
                <a:cs typeface="ＭＳ Ｐゴシック" charset="0"/>
              </a:rPr>
              <a:t>Τοποθετείται ένα θερμ. δειγματισμού</a:t>
            </a:r>
            <a:r>
              <a:rPr lang="en-US" sz="2000">
                <a:latin typeface="Verdana" charset="0"/>
                <a:ea typeface="ＭＳ Ｐゴシック" charset="0"/>
                <a:cs typeface="ＭＳ Ｐゴシック" charset="0"/>
              </a:rPr>
              <a:t> </a:t>
            </a:r>
            <a:r>
              <a:rPr lang="el-GR" sz="2000">
                <a:latin typeface="Verdana" charset="0"/>
                <a:ea typeface="ＭＳ Ｐゴシック" charset="0"/>
                <a:cs typeface="ＭＳ Ｐゴシック" charset="0"/>
              </a:rPr>
              <a:t>μετά το</a:t>
            </a:r>
            <a:r>
              <a:rPr lang="en-US" sz="2000">
                <a:latin typeface="Verdana" charset="0"/>
                <a:ea typeface="ＭＳ Ｐゴシック" charset="0"/>
                <a:cs typeface="ＭＳ Ｐゴシック" charset="0"/>
              </a:rPr>
              <a:t> </a:t>
            </a:r>
            <a:r>
              <a:rPr lang="el-GR" sz="2000">
                <a:latin typeface="Verdana" charset="0"/>
                <a:ea typeface="ＭＳ Ｐゴシック" charset="0"/>
                <a:cs typeface="ＭＳ Ｐゴシック" charset="0"/>
              </a:rPr>
              <a:t>Η-ΜΘ</a:t>
            </a:r>
            <a:endParaRPr lang="en-US">
              <a:latin typeface="Verdana" charset="0"/>
              <a:ea typeface="ＭＳ Ｐゴシック" charset="0"/>
              <a:cs typeface="ＭＳ Ｐゴシック" charset="0"/>
            </a:endParaRPr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381000" y="2590800"/>
            <a:ext cx="8763000" cy="4270375"/>
            <a:chOff x="96" y="1422"/>
            <a:chExt cx="5520" cy="2690"/>
          </a:xfrm>
        </p:grpSpPr>
        <p:pic>
          <p:nvPicPr>
            <p:cNvPr id="102407" name="Picture 5" descr="kalo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20" y="1488"/>
              <a:ext cx="2688" cy="18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446" name="Text Box 6"/>
            <p:cNvSpPr txBox="1">
              <a:spLocks noChangeArrowheads="1"/>
            </p:cNvSpPr>
            <p:nvPr/>
          </p:nvSpPr>
          <p:spPr bwMode="auto">
            <a:xfrm>
              <a:off x="96" y="3840"/>
              <a:ext cx="2446" cy="213"/>
            </a:xfrm>
            <a:prstGeom prst="rect">
              <a:avLst/>
            </a:prstGeom>
            <a:solidFill>
              <a:schemeClr val="tx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9pPr>
            </a:lstStyle>
            <a:p>
              <a:r>
                <a:rPr lang="el-GR" sz="1600">
                  <a:solidFill>
                    <a:schemeClr val="bg1"/>
                  </a:solidFill>
                </a:rPr>
                <a:t>Πυκνό υλικό</a:t>
              </a:r>
              <a:r>
                <a:rPr lang="en-US" sz="1600">
                  <a:solidFill>
                    <a:schemeClr val="bg1"/>
                  </a:solidFill>
                </a:rPr>
                <a:t>, </a:t>
              </a:r>
              <a:r>
                <a:rPr lang="el-GR" sz="1600">
                  <a:solidFill>
                    <a:schemeClr val="bg1"/>
                  </a:solidFill>
                </a:rPr>
                <a:t>π.χ.</a:t>
              </a:r>
              <a:r>
                <a:rPr lang="en-US" sz="1600">
                  <a:solidFill>
                    <a:schemeClr val="bg1"/>
                  </a:solidFill>
                </a:rPr>
                <a:t> </a:t>
              </a:r>
              <a:r>
                <a:rPr lang="el-GR" sz="1600">
                  <a:solidFill>
                    <a:schemeClr val="bg1"/>
                  </a:solidFill>
                </a:rPr>
                <a:t>Σίδηρος</a:t>
              </a:r>
              <a:r>
                <a:rPr lang="en-US" sz="1600">
                  <a:solidFill>
                    <a:schemeClr val="bg1"/>
                  </a:solidFill>
                </a:rPr>
                <a:t>, </a:t>
              </a:r>
              <a:r>
                <a:rPr lang="el-GR" sz="1600">
                  <a:solidFill>
                    <a:schemeClr val="bg1"/>
                  </a:solidFill>
                </a:rPr>
                <a:t>Ουράνιο</a:t>
              </a:r>
              <a:endParaRPr lang="en-US" b="1"/>
            </a:p>
          </p:txBody>
        </p:sp>
        <p:sp>
          <p:nvSpPr>
            <p:cNvPr id="102409" name="Line 7"/>
            <p:cNvSpPr>
              <a:spLocks noChangeShapeType="1"/>
            </p:cNvSpPr>
            <p:nvPr/>
          </p:nvSpPr>
          <p:spPr bwMode="auto">
            <a:xfrm flipV="1">
              <a:off x="1296" y="3360"/>
              <a:ext cx="48" cy="43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102410" name="Line 8"/>
            <p:cNvSpPr>
              <a:spLocks noChangeShapeType="1"/>
            </p:cNvSpPr>
            <p:nvPr/>
          </p:nvSpPr>
          <p:spPr bwMode="auto">
            <a:xfrm flipV="1">
              <a:off x="1392" y="3360"/>
              <a:ext cx="528" cy="43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102411" name="Line 9"/>
            <p:cNvSpPr>
              <a:spLocks noChangeShapeType="1"/>
            </p:cNvSpPr>
            <p:nvPr/>
          </p:nvSpPr>
          <p:spPr bwMode="auto">
            <a:xfrm flipV="1">
              <a:off x="1488" y="3360"/>
              <a:ext cx="1056" cy="429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102412" name="Text Box 10"/>
            <p:cNvSpPr txBox="1">
              <a:spLocks noChangeArrowheads="1"/>
            </p:cNvSpPr>
            <p:nvPr/>
          </p:nvSpPr>
          <p:spPr bwMode="auto">
            <a:xfrm>
              <a:off x="2592" y="3744"/>
              <a:ext cx="2966" cy="368"/>
            </a:xfrm>
            <a:prstGeom prst="rect">
              <a:avLst/>
            </a:prstGeom>
            <a:solidFill>
              <a:srgbClr val="DDDD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9pPr>
            </a:lstStyle>
            <a:p>
              <a:pPr algn="ctr"/>
              <a:r>
                <a:rPr lang="el-GR" sz="1600">
                  <a:solidFill>
                    <a:schemeClr val="accent2"/>
                  </a:solidFill>
                </a:rPr>
                <a:t>Ανιχνευτές </a:t>
              </a:r>
              <a:r>
                <a:rPr lang="en-US" sz="1600">
                  <a:solidFill>
                    <a:schemeClr val="accent2"/>
                  </a:solidFill>
                </a:rPr>
                <a:t>, </a:t>
              </a:r>
              <a:r>
                <a:rPr lang="el-GR" sz="1600">
                  <a:solidFill>
                    <a:schemeClr val="accent2"/>
                  </a:solidFill>
                </a:rPr>
                <a:t>όπως Ανιχν. θάλαμοι αερίου</a:t>
              </a:r>
              <a:r>
                <a:rPr lang="en-US" sz="1600">
                  <a:solidFill>
                    <a:schemeClr val="accent2"/>
                  </a:solidFill>
                </a:rPr>
                <a:t>,</a:t>
              </a:r>
              <a:r>
                <a:rPr lang="el-GR" sz="1600">
                  <a:solidFill>
                    <a:schemeClr val="accent2"/>
                  </a:solidFill>
                </a:rPr>
                <a:t> </a:t>
              </a:r>
            </a:p>
            <a:p>
              <a:pPr algn="ctr"/>
              <a:r>
                <a:rPr lang="el-GR" sz="1600">
                  <a:solidFill>
                    <a:schemeClr val="accent2"/>
                  </a:solidFill>
                </a:rPr>
                <a:t>ή  Σπινθηριστές</a:t>
              </a:r>
              <a:endParaRPr lang="en-US" b="1">
                <a:solidFill>
                  <a:schemeClr val="accent2"/>
                </a:solidFill>
              </a:endParaRPr>
            </a:p>
          </p:txBody>
        </p:sp>
        <p:sp>
          <p:nvSpPr>
            <p:cNvPr id="102413" name="Line 11"/>
            <p:cNvSpPr>
              <a:spLocks noChangeShapeType="1"/>
            </p:cNvSpPr>
            <p:nvPr/>
          </p:nvSpPr>
          <p:spPr bwMode="auto">
            <a:xfrm flipH="1" flipV="1">
              <a:off x="1680" y="3216"/>
              <a:ext cx="1493" cy="494"/>
            </a:xfrm>
            <a:prstGeom prst="line">
              <a:avLst/>
            </a:prstGeom>
            <a:noFill/>
            <a:ln w="19050">
              <a:solidFill>
                <a:srgbClr val="DDDDDD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102414" name="Line 12"/>
            <p:cNvSpPr>
              <a:spLocks noChangeShapeType="1"/>
            </p:cNvSpPr>
            <p:nvPr/>
          </p:nvSpPr>
          <p:spPr bwMode="auto">
            <a:xfrm flipH="1" flipV="1">
              <a:off x="2352" y="3168"/>
              <a:ext cx="956" cy="508"/>
            </a:xfrm>
            <a:prstGeom prst="line">
              <a:avLst/>
            </a:prstGeom>
            <a:noFill/>
            <a:ln w="19050">
              <a:solidFill>
                <a:srgbClr val="DDDDDD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102415" name="Line 13"/>
            <p:cNvSpPr>
              <a:spLocks noChangeShapeType="1"/>
            </p:cNvSpPr>
            <p:nvPr/>
          </p:nvSpPr>
          <p:spPr bwMode="auto">
            <a:xfrm flipH="1" flipV="1">
              <a:off x="2880" y="3120"/>
              <a:ext cx="596" cy="556"/>
            </a:xfrm>
            <a:prstGeom prst="line">
              <a:avLst/>
            </a:prstGeom>
            <a:noFill/>
            <a:ln w="19050">
              <a:solidFill>
                <a:srgbClr val="DDDDDD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61454" name="Text Box 14"/>
            <p:cNvSpPr txBox="1">
              <a:spLocks noChangeArrowheads="1"/>
            </p:cNvSpPr>
            <p:nvPr/>
          </p:nvSpPr>
          <p:spPr bwMode="auto">
            <a:xfrm>
              <a:off x="4080" y="1422"/>
              <a:ext cx="1536" cy="2288"/>
            </a:xfrm>
            <a:prstGeom prst="rect">
              <a:avLst/>
            </a:prstGeom>
            <a:solidFill>
              <a:srgbClr val="0000CC"/>
            </a:solidFill>
            <a:ln w="9525">
              <a:noFill/>
              <a:miter lim="800000"/>
              <a:headEnd/>
              <a:tailEnd/>
            </a:ln>
            <a:effectLst>
              <a:outerShdw blurRad="63500" dist="107763" dir="2700000" algn="ctr" rotWithShape="0">
                <a:schemeClr val="bg2">
                  <a:alpha val="74998"/>
                </a:schemeClr>
              </a:outerShdw>
            </a:effectLst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el-GR" sz="16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Δομή </a:t>
              </a:r>
              <a:r>
                <a:rPr lang="en-US" sz="16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Sandwich </a:t>
              </a:r>
              <a:r>
                <a:rPr lang="el-GR" sz="16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!!</a:t>
              </a:r>
              <a:r>
                <a:rPr lang="en-US" sz="16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!</a:t>
              </a:r>
            </a:p>
            <a:p>
              <a:pPr>
                <a:defRPr/>
              </a:pPr>
              <a:endParaRPr lang="en-US" sz="16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  <a:p>
              <a:pPr>
                <a:defRPr/>
              </a:pPr>
              <a:r>
                <a:rPr lang="el-GR" sz="14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Το συνολικό ποσό σημάτων είναι </a:t>
              </a:r>
              <a:r>
                <a:rPr lang="en-US" sz="14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 </a:t>
              </a:r>
              <a:r>
                <a:rPr lang="el-GR" sz="14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ανάλογο της προσπίπτουσας ενέργειας</a:t>
              </a:r>
              <a:endParaRPr lang="en-US" sz="14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  <a:p>
              <a:pPr>
                <a:defRPr/>
              </a:pPr>
              <a:endParaRPr lang="en-US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  <a:p>
              <a:pPr>
                <a:defRPr/>
              </a:pPr>
              <a:r>
                <a:rPr lang="el-GR" sz="16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Ίδια απώλεια ενέργειας με εκείνη της πυρηνικής διέγερσης</a:t>
              </a:r>
              <a:r>
                <a:rPr lang="en-US" sz="16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!</a:t>
              </a:r>
            </a:p>
            <a:p>
              <a:pPr>
                <a:defRPr/>
              </a:pPr>
              <a:endParaRPr lang="en-US" sz="16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  <a:p>
              <a:pPr>
                <a:defRPr/>
              </a:pPr>
              <a:r>
                <a:rPr lang="el-GR" sz="14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Αλλά χρειάζεται να βαθμονομηθεί με δέσμες γνωστής ενέργειας</a:t>
              </a:r>
              <a:r>
                <a:rPr lang="en-US" sz="16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!</a:t>
              </a:r>
            </a:p>
          </p:txBody>
        </p:sp>
      </p:grpSp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42" y="2270846"/>
            <a:ext cx="6477000" cy="2879774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939930"/>
            <a:ext cx="5923649" cy="274490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4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4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43" grpId="0" build="p" autoUpdateAnimBg="0"/>
    </p:bld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r>
              <a:rPr lang="el-GR" sz="1200" smtClean="0"/>
              <a:t>Ανιχνευτές Σωματιδίων, Αύγουστος 2018</a:t>
            </a:r>
            <a:endParaRPr lang="en-US" sz="1200"/>
          </a:p>
        </p:txBody>
      </p:sp>
      <p:sp>
        <p:nvSpPr>
          <p:cNvPr id="104451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fld id="{ECAC8831-7715-B340-B7D2-463F8467A7FA}" type="slidenum">
              <a:rPr lang="en-US" sz="1200"/>
              <a:pPr/>
              <a:t>57</a:t>
            </a:fld>
            <a:endParaRPr lang="en-US" sz="1200"/>
          </a:p>
        </p:txBody>
      </p:sp>
      <p:sp>
        <p:nvSpPr>
          <p:cNvPr id="10445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l-GR">
                <a:latin typeface="Verdana" charset="0"/>
                <a:ea typeface="ＭＳ Ｐゴシック" charset="0"/>
                <a:cs typeface="ＭＳ Ｐゴシック" charset="0"/>
              </a:rPr>
              <a:t>Ταυτοποίηση Σωματιδίων</a:t>
            </a:r>
            <a:endParaRPr lang="en-US">
              <a:latin typeface="Verdana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0445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l-GR" sz="2600" dirty="0">
                <a:latin typeface="Verdana" charset="0"/>
                <a:ea typeface="ＭＳ Ｐゴシック" charset="0"/>
                <a:cs typeface="ＭＳ Ｐゴシック" charset="0"/>
              </a:rPr>
              <a:t>Βασικές Αρχές</a:t>
            </a:r>
            <a:r>
              <a:rPr lang="en-US" sz="2600" dirty="0">
                <a:latin typeface="Verdana" charset="0"/>
                <a:ea typeface="ＭＳ Ｐゴシック" charset="0"/>
                <a:cs typeface="ＭＳ Ｐゴシック" charset="0"/>
              </a:rPr>
              <a:t>:</a:t>
            </a:r>
          </a:p>
          <a:p>
            <a:pPr lvl="1" eaLnBrk="1" hangingPunct="1">
              <a:lnSpc>
                <a:spcPct val="80000"/>
              </a:lnSpc>
            </a:pPr>
            <a:r>
              <a:rPr lang="el-GR" sz="2200" dirty="0">
                <a:latin typeface="Verdana" charset="0"/>
                <a:ea typeface="ＭＳ Ｐゴシック" charset="0"/>
              </a:rPr>
              <a:t>μέσω</a:t>
            </a:r>
            <a:r>
              <a:rPr lang="en-US" sz="2200" dirty="0">
                <a:latin typeface="Verdana" charset="0"/>
                <a:ea typeface="ＭＳ Ｐゴシック" charset="0"/>
              </a:rPr>
              <a:t> </a:t>
            </a:r>
            <a:r>
              <a:rPr lang="el-GR" sz="2200" dirty="0">
                <a:latin typeface="Verdana" charset="0"/>
                <a:ea typeface="ＭＳ Ｐゴシック" charset="0"/>
              </a:rPr>
              <a:t>διαφορετικών</a:t>
            </a:r>
            <a:r>
              <a:rPr lang="en-US" sz="2200" dirty="0">
                <a:latin typeface="Verdana" charset="0"/>
                <a:ea typeface="ＭＳ Ｐゴシック" charset="0"/>
              </a:rPr>
              <a:t> </a:t>
            </a:r>
            <a:r>
              <a:rPr lang="el-GR" sz="2200" dirty="0">
                <a:latin typeface="Verdana" charset="0"/>
                <a:ea typeface="ＭＳ Ｐゴシック" charset="0"/>
              </a:rPr>
              <a:t>αλληλεπιδράσεων με</a:t>
            </a:r>
            <a:r>
              <a:rPr lang="en-US" sz="2200" dirty="0">
                <a:latin typeface="Verdana" charset="0"/>
                <a:ea typeface="ＭＳ Ｐゴシック" charset="0"/>
              </a:rPr>
              <a:t> </a:t>
            </a:r>
            <a:r>
              <a:rPr lang="el-GR" sz="2200" dirty="0">
                <a:latin typeface="Verdana" charset="0"/>
                <a:ea typeface="ＭＳ Ｐゴシック" charset="0"/>
              </a:rPr>
              <a:t>την ύλη</a:t>
            </a:r>
            <a:endParaRPr lang="en-US" sz="2200" dirty="0">
              <a:latin typeface="Verdana" charset="0"/>
              <a:ea typeface="ＭＳ Ｐゴシック" charset="0"/>
            </a:endParaRPr>
          </a:p>
          <a:p>
            <a:pPr lvl="1" eaLnBrk="1" hangingPunct="1">
              <a:lnSpc>
                <a:spcPct val="80000"/>
              </a:lnSpc>
            </a:pPr>
            <a:endParaRPr lang="en-US" sz="2200" dirty="0">
              <a:latin typeface="Verdana" charset="0"/>
              <a:ea typeface="ＭＳ Ｐゴシック" charset="0"/>
            </a:endParaRPr>
          </a:p>
          <a:p>
            <a:pPr lvl="1" eaLnBrk="1" hangingPunct="1">
              <a:lnSpc>
                <a:spcPct val="80000"/>
              </a:lnSpc>
            </a:pPr>
            <a:r>
              <a:rPr lang="el-GR" sz="2200" dirty="0">
                <a:latin typeface="Verdana" charset="0"/>
                <a:ea typeface="ＭＳ Ｐゴシック" charset="0"/>
              </a:rPr>
              <a:t>με την μέτρηση</a:t>
            </a:r>
            <a:r>
              <a:rPr lang="en-US" sz="2200" dirty="0">
                <a:latin typeface="Verdana" charset="0"/>
                <a:ea typeface="ＭＳ Ｐゴシック" charset="0"/>
              </a:rPr>
              <a:t> </a:t>
            </a:r>
            <a:r>
              <a:rPr lang="el-GR" sz="2200" dirty="0">
                <a:latin typeface="Verdana" charset="0"/>
                <a:ea typeface="ＭＳ Ｐゴシック" charset="0"/>
              </a:rPr>
              <a:t>της</a:t>
            </a:r>
            <a:r>
              <a:rPr lang="en-US" sz="2200" dirty="0">
                <a:latin typeface="Verdana" charset="0"/>
                <a:ea typeface="ＭＳ Ｐゴシック" charset="0"/>
              </a:rPr>
              <a:t> </a:t>
            </a:r>
            <a:r>
              <a:rPr lang="el-GR" sz="2200" dirty="0">
                <a:latin typeface="Verdana" charset="0"/>
                <a:ea typeface="ＭＳ Ｐゴシック" charset="0"/>
              </a:rPr>
              <a:t>μάζας</a:t>
            </a:r>
            <a:r>
              <a:rPr lang="en-US" sz="2200" dirty="0">
                <a:latin typeface="Verdana" charset="0"/>
                <a:ea typeface="ＭＳ Ｐゴシック" charset="0"/>
              </a:rPr>
              <a:t> </a:t>
            </a:r>
            <a:r>
              <a:rPr lang="el-GR" sz="2200" dirty="0">
                <a:latin typeface="Verdana" charset="0"/>
                <a:ea typeface="ＭＳ Ｐゴシック" charset="0"/>
              </a:rPr>
              <a:t>από</a:t>
            </a:r>
            <a:r>
              <a:rPr lang="en-US" sz="2200" dirty="0">
                <a:latin typeface="Verdana" charset="0"/>
                <a:ea typeface="ＭＳ Ｐゴシック" charset="0"/>
              </a:rPr>
              <a:t> </a:t>
            </a:r>
            <a:r>
              <a:rPr lang="el-GR" sz="2200" dirty="0">
                <a:latin typeface="Verdana" charset="0"/>
                <a:ea typeface="ＭＳ Ｐゴシック" charset="0"/>
              </a:rPr>
              <a:t>τα</a:t>
            </a:r>
            <a:r>
              <a:rPr lang="en-US" sz="2200" dirty="0">
                <a:latin typeface="Verdana" charset="0"/>
                <a:ea typeface="ＭＳ Ｐゴシック" charset="0"/>
              </a:rPr>
              <a:t> </a:t>
            </a:r>
            <a:r>
              <a:rPr lang="el-GR" sz="2200" dirty="0">
                <a:latin typeface="Verdana" charset="0"/>
                <a:ea typeface="ＭＳ Ｐゴシック" charset="0"/>
              </a:rPr>
              <a:t>προϊόντα διάσπασης</a:t>
            </a:r>
            <a:endParaRPr lang="en-US" sz="2200" dirty="0">
              <a:latin typeface="Verdana" charset="0"/>
              <a:ea typeface="ＭＳ Ｐゴシック" charset="0"/>
            </a:endParaRPr>
          </a:p>
          <a:p>
            <a:pPr lvl="1" eaLnBrk="1" hangingPunct="1">
              <a:lnSpc>
                <a:spcPct val="80000"/>
              </a:lnSpc>
            </a:pPr>
            <a:endParaRPr lang="en-US" sz="2200" dirty="0">
              <a:latin typeface="Verdana" charset="0"/>
              <a:ea typeface="ＭＳ Ｐゴシック" charset="0"/>
            </a:endParaRPr>
          </a:p>
          <a:p>
            <a:pPr lvl="1" eaLnBrk="1" hangingPunct="1">
              <a:lnSpc>
                <a:spcPct val="80000"/>
              </a:lnSpc>
            </a:pPr>
            <a:r>
              <a:rPr lang="el-GR" sz="2200" dirty="0">
                <a:latin typeface="Verdana" charset="0"/>
                <a:ea typeface="ＭＳ Ｐゴシック" charset="0"/>
              </a:rPr>
              <a:t>με την μέτρηση</a:t>
            </a:r>
            <a:r>
              <a:rPr lang="en-US" sz="2200" dirty="0">
                <a:latin typeface="Verdana" charset="0"/>
                <a:ea typeface="ＭＳ Ｐゴシック" charset="0"/>
              </a:rPr>
              <a:t> </a:t>
            </a:r>
            <a:r>
              <a:rPr lang="el-GR" sz="2200" dirty="0">
                <a:latin typeface="Verdana" charset="0"/>
                <a:ea typeface="ＭＳ Ｐゴシック" charset="0"/>
              </a:rPr>
              <a:t>της</a:t>
            </a:r>
            <a:r>
              <a:rPr lang="en-US" sz="2200" dirty="0">
                <a:latin typeface="Verdana" charset="0"/>
                <a:ea typeface="ＭＳ Ｐゴシック" charset="0"/>
              </a:rPr>
              <a:t> </a:t>
            </a:r>
            <a:r>
              <a:rPr lang="el-GR" sz="2200" dirty="0">
                <a:latin typeface="Verdana" charset="0"/>
                <a:ea typeface="ＭＳ Ｐゴシック" charset="0"/>
              </a:rPr>
              <a:t>ταχύτητας</a:t>
            </a:r>
            <a:r>
              <a:rPr lang="en-US" sz="2200" dirty="0">
                <a:latin typeface="Verdana" charset="0"/>
                <a:ea typeface="ＭＳ Ｐゴシック" charset="0"/>
              </a:rPr>
              <a:t> </a:t>
            </a:r>
            <a:r>
              <a:rPr lang="el-GR" sz="2200" dirty="0">
                <a:latin typeface="Verdana" charset="0"/>
                <a:ea typeface="ＭＳ Ｐゴシック" charset="0"/>
              </a:rPr>
              <a:t>και</a:t>
            </a:r>
            <a:r>
              <a:rPr lang="en-US" sz="2200" dirty="0">
                <a:latin typeface="Verdana" charset="0"/>
                <a:ea typeface="ＭＳ Ｐゴシック" charset="0"/>
              </a:rPr>
              <a:t> </a:t>
            </a:r>
            <a:r>
              <a:rPr lang="el-GR" sz="2200" b="1" dirty="0">
                <a:solidFill>
                  <a:srgbClr val="FF0066"/>
                </a:solidFill>
                <a:latin typeface="Verdana" charset="0"/>
                <a:ea typeface="ＭＳ Ｐゴシック" charset="0"/>
              </a:rPr>
              <a:t>ανεξάρτητα</a:t>
            </a:r>
            <a:r>
              <a:rPr lang="en-US" sz="2200" b="1" dirty="0">
                <a:solidFill>
                  <a:srgbClr val="FF0066"/>
                </a:solidFill>
                <a:latin typeface="Verdana" charset="0"/>
                <a:ea typeface="ＭＳ Ｐゴシック" charset="0"/>
              </a:rPr>
              <a:t> (!)</a:t>
            </a:r>
            <a:r>
              <a:rPr lang="en-US" sz="2200" dirty="0">
                <a:latin typeface="Verdana" charset="0"/>
                <a:ea typeface="ＭＳ Ｐゴシック" charset="0"/>
              </a:rPr>
              <a:t> </a:t>
            </a:r>
            <a:r>
              <a:rPr lang="el-GR" sz="2200" dirty="0">
                <a:latin typeface="Verdana" charset="0"/>
                <a:ea typeface="ＭＳ Ｐゴシック" charset="0"/>
              </a:rPr>
              <a:t>της ορμής</a:t>
            </a:r>
            <a:endParaRPr lang="en-US" sz="2200" dirty="0">
              <a:latin typeface="Verdana" charset="0"/>
              <a:ea typeface="ＭＳ Ｐゴシック" charset="0"/>
            </a:endParaRPr>
          </a:p>
          <a:p>
            <a:pPr lvl="1" eaLnBrk="1" hangingPunct="1">
              <a:lnSpc>
                <a:spcPct val="80000"/>
              </a:lnSpc>
            </a:pPr>
            <a:endParaRPr lang="en-US" sz="2200" dirty="0">
              <a:latin typeface="Verdana" charset="0"/>
              <a:ea typeface="ＭＳ Ｐゴシック" charset="0"/>
            </a:endParaRPr>
          </a:p>
          <a:p>
            <a:pPr lvl="1" eaLnBrk="1" hangingPunct="1">
              <a:lnSpc>
                <a:spcPct val="80000"/>
              </a:lnSpc>
            </a:pPr>
            <a:r>
              <a:rPr lang="el-GR" sz="2200" dirty="0">
                <a:latin typeface="Verdana" charset="0"/>
                <a:ea typeface="ＭＳ Ｐゴシック" charset="0"/>
              </a:rPr>
              <a:t>Μετρήσεις</a:t>
            </a:r>
            <a:r>
              <a:rPr lang="en-US" sz="2200" dirty="0">
                <a:latin typeface="Verdana" charset="0"/>
                <a:ea typeface="ＭＳ Ｐゴシック" charset="0"/>
              </a:rPr>
              <a:t> </a:t>
            </a:r>
            <a:r>
              <a:rPr lang="el-GR" sz="2200" b="1" dirty="0">
                <a:solidFill>
                  <a:schemeClr val="accent2"/>
                </a:solidFill>
                <a:latin typeface="Verdana" charset="0"/>
                <a:ea typeface="ＭＳ Ｐゴシック" charset="0"/>
              </a:rPr>
              <a:t>που σχετίζονται</a:t>
            </a:r>
            <a:r>
              <a:rPr lang="en-US" sz="2200" b="1" dirty="0">
                <a:solidFill>
                  <a:schemeClr val="accent2"/>
                </a:solidFill>
                <a:latin typeface="Verdana" charset="0"/>
                <a:ea typeface="ＭＳ Ｐゴシック" charset="0"/>
              </a:rPr>
              <a:t> </a:t>
            </a:r>
            <a:r>
              <a:rPr lang="el-GR" sz="2200" b="1" dirty="0">
                <a:solidFill>
                  <a:schemeClr val="accent2"/>
                </a:solidFill>
                <a:latin typeface="Verdana" charset="0"/>
                <a:ea typeface="ＭＳ Ｐゴシック" charset="0"/>
              </a:rPr>
              <a:t>με την</a:t>
            </a:r>
            <a:r>
              <a:rPr lang="en-US" sz="2200" b="1" dirty="0">
                <a:solidFill>
                  <a:schemeClr val="accent2"/>
                </a:solidFill>
                <a:latin typeface="Verdana" charset="0"/>
                <a:ea typeface="ＭＳ Ｐゴシック" charset="0"/>
              </a:rPr>
              <a:t> </a:t>
            </a:r>
            <a:r>
              <a:rPr lang="el-GR" sz="2200" b="1" dirty="0" smtClean="0">
                <a:solidFill>
                  <a:schemeClr val="accent2"/>
                </a:solidFill>
                <a:latin typeface="Verdana" charset="0"/>
                <a:ea typeface="ＭＳ Ｐゴシック" charset="0"/>
              </a:rPr>
              <a:t>ταχύτητα</a:t>
            </a:r>
            <a:r>
              <a:rPr lang="el-GR" sz="2200" dirty="0">
                <a:latin typeface="Verdana" charset="0"/>
                <a:ea typeface="ＭＳ Ｐゴシック" charset="0"/>
              </a:rPr>
              <a:t>:</a:t>
            </a:r>
            <a:endParaRPr lang="en-US" sz="2200" dirty="0">
              <a:latin typeface="Verdana" charset="0"/>
              <a:ea typeface="ＭＳ Ｐゴシック" charset="0"/>
            </a:endParaRPr>
          </a:p>
          <a:p>
            <a:pPr lvl="2" eaLnBrk="1" hangingPunct="1">
              <a:lnSpc>
                <a:spcPct val="80000"/>
              </a:lnSpc>
            </a:pPr>
            <a:endParaRPr lang="en-US" sz="2100" dirty="0">
              <a:latin typeface="Verdana" charset="0"/>
              <a:ea typeface="ＭＳ Ｐゴシック" charset="0"/>
            </a:endParaRPr>
          </a:p>
          <a:p>
            <a:pPr lvl="2" eaLnBrk="1" hangingPunct="1">
              <a:lnSpc>
                <a:spcPct val="80000"/>
              </a:lnSpc>
            </a:pPr>
            <a:r>
              <a:rPr lang="el-GR" sz="2100" dirty="0">
                <a:latin typeface="Verdana" charset="0"/>
                <a:ea typeface="ＭＳ Ｐゴシック" charset="0"/>
              </a:rPr>
              <a:t>Μέση απώλεια ενέργειας</a:t>
            </a:r>
            <a:r>
              <a:rPr lang="en-US" sz="2100" dirty="0">
                <a:latin typeface="Verdana" charset="0"/>
                <a:ea typeface="ＭＳ Ｐゴシック" charset="0"/>
              </a:rPr>
              <a:t> </a:t>
            </a:r>
          </a:p>
          <a:p>
            <a:pPr lvl="2" eaLnBrk="1" hangingPunct="1">
              <a:lnSpc>
                <a:spcPct val="80000"/>
              </a:lnSpc>
            </a:pPr>
            <a:endParaRPr lang="en-US" sz="2100" dirty="0">
              <a:latin typeface="Verdana" charset="0"/>
              <a:ea typeface="ＭＳ Ｐゴシック" charset="0"/>
            </a:endParaRPr>
          </a:p>
          <a:p>
            <a:pPr lvl="2" eaLnBrk="1" hangingPunct="1">
              <a:lnSpc>
                <a:spcPct val="80000"/>
              </a:lnSpc>
            </a:pPr>
            <a:r>
              <a:rPr lang="el-GR" sz="2100" dirty="0">
                <a:latin typeface="Verdana" charset="0"/>
                <a:ea typeface="ＭＳ Ｐゴシック" charset="0"/>
              </a:rPr>
              <a:t>Ακτινοβολία </a:t>
            </a:r>
            <a:r>
              <a:rPr lang="en-US" sz="2100" dirty="0">
                <a:latin typeface="Verdana" charset="0"/>
                <a:ea typeface="ＭＳ Ｐゴシック" charset="0"/>
              </a:rPr>
              <a:t>Cherenkov</a:t>
            </a:r>
          </a:p>
          <a:p>
            <a:pPr eaLnBrk="1" hangingPunct="1">
              <a:lnSpc>
                <a:spcPct val="80000"/>
              </a:lnSpc>
            </a:pPr>
            <a:endParaRPr lang="en-US" sz="2100" dirty="0">
              <a:latin typeface="Verdana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r>
              <a:rPr lang="el-GR" sz="1200" smtClean="0"/>
              <a:t>Ανιχνευτές Σωματιδίων, Αύγουστος 2018</a:t>
            </a:r>
            <a:endParaRPr lang="en-US" sz="1200"/>
          </a:p>
        </p:txBody>
      </p:sp>
      <p:sp>
        <p:nvSpPr>
          <p:cNvPr id="106499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fld id="{AF7A9CDC-B253-7B4D-8525-C718EE4C23D4}" type="slidenum">
              <a:rPr lang="en-US" sz="1200"/>
              <a:pPr/>
              <a:t>58</a:t>
            </a:fld>
            <a:endParaRPr lang="en-US" sz="1200"/>
          </a:p>
        </p:txBody>
      </p:sp>
      <p:sp>
        <p:nvSpPr>
          <p:cNvPr id="106500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0"/>
            <a:ext cx="8610600" cy="685800"/>
          </a:xfrm>
        </p:spPr>
        <p:txBody>
          <a:bodyPr/>
          <a:lstStyle/>
          <a:p>
            <a:pPr eaLnBrk="1" hangingPunct="1"/>
            <a:r>
              <a:rPr lang="el-GR" sz="2800">
                <a:latin typeface="Verdana" charset="0"/>
                <a:ea typeface="ＭＳ Ｐゴシック" charset="0"/>
                <a:cs typeface="ＭＳ Ｐゴシック" charset="0"/>
              </a:rPr>
              <a:t>Μέση Απώλεια Ενέργειας </a:t>
            </a:r>
            <a:endParaRPr lang="en-US" sz="2800">
              <a:latin typeface="Verdana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665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l-GR" sz="1600">
                <a:latin typeface="Verdana" charset="0"/>
                <a:ea typeface="ＭＳ Ｐゴシック" charset="0"/>
                <a:cs typeface="ＭＳ Ｐゴシック" charset="0"/>
              </a:rPr>
              <a:t>Τα σωματίδια που</a:t>
            </a:r>
            <a:r>
              <a:rPr lang="en-US" sz="1600">
                <a:latin typeface="Verdana" charset="0"/>
                <a:ea typeface="ＭＳ Ｐゴシック" charset="0"/>
                <a:cs typeface="ＭＳ Ｐゴシック" charset="0"/>
              </a:rPr>
              <a:t> </a:t>
            </a:r>
            <a:r>
              <a:rPr lang="el-GR" sz="1600">
                <a:latin typeface="Verdana" charset="0"/>
                <a:ea typeface="ＭＳ Ｐゴシック" charset="0"/>
                <a:cs typeface="ＭＳ Ｐゴシック" charset="0"/>
              </a:rPr>
              <a:t>διέρχονται από ένα αέριο χάνουν ενέργεια</a:t>
            </a:r>
            <a:r>
              <a:rPr lang="en-US" sz="1600">
                <a:latin typeface="Verdana" charset="0"/>
                <a:ea typeface="ＭＳ Ｐゴシック" charset="0"/>
                <a:cs typeface="ＭＳ Ｐゴシック" charset="0"/>
              </a:rPr>
              <a:t>, </a:t>
            </a:r>
            <a:r>
              <a:rPr lang="el-GR" sz="1600">
                <a:latin typeface="Verdana" charset="0"/>
                <a:ea typeface="ＭＳ Ｐゴシック" charset="0"/>
                <a:cs typeface="ＭＳ Ｐゴシック" charset="0"/>
              </a:rPr>
              <a:t>π</a:t>
            </a:r>
            <a:r>
              <a:rPr lang="en-US" sz="1600">
                <a:latin typeface="Verdana" charset="0"/>
                <a:ea typeface="ＭＳ Ｐゴシック" charset="0"/>
                <a:cs typeface="ＭＳ Ｐゴシック" charset="0"/>
              </a:rPr>
              <a:t>.</a:t>
            </a:r>
            <a:r>
              <a:rPr lang="el-GR" sz="1600">
                <a:latin typeface="Verdana" charset="0"/>
                <a:ea typeface="ＭＳ Ｐゴシック" charset="0"/>
                <a:cs typeface="ＭＳ Ｐゴシック" charset="0"/>
              </a:rPr>
              <a:t>χ</a:t>
            </a:r>
            <a:r>
              <a:rPr lang="en-US" sz="1600">
                <a:latin typeface="Verdana" charset="0"/>
                <a:ea typeface="ＭＳ Ｐゴシック" charset="0"/>
                <a:cs typeface="ＭＳ Ｐゴシック" charset="0"/>
              </a:rPr>
              <a:t>. </a:t>
            </a:r>
            <a:r>
              <a:rPr lang="el-GR" sz="1600" b="1">
                <a:latin typeface="Verdana" charset="0"/>
                <a:ea typeface="ＭＳ Ｐゴシック" charset="0"/>
                <a:cs typeface="ＭＳ Ｐゴシック" charset="0"/>
              </a:rPr>
              <a:t>μέσω ιοντισμού</a:t>
            </a:r>
            <a:r>
              <a:rPr lang="en-US" sz="1600" b="1">
                <a:latin typeface="Verdana" charset="0"/>
                <a:ea typeface="ＭＳ Ｐゴシック" charset="0"/>
                <a:cs typeface="ＭＳ Ｐゴシック" charset="0"/>
              </a:rPr>
              <a:t>:</a:t>
            </a:r>
            <a:endParaRPr lang="en-US" sz="1600">
              <a:solidFill>
                <a:schemeClr val="tx2"/>
              </a:solidFill>
              <a:latin typeface="Tahoma" charset="0"/>
              <a:ea typeface="ＭＳ Ｐゴシック" charset="0"/>
              <a:cs typeface="ＭＳ Ｐゴシック" charset="0"/>
              <a:sym typeface="Symbol" charset="0"/>
            </a:endParaRPr>
          </a:p>
          <a:p>
            <a:pPr lvl="1" eaLnBrk="1" hangingPunct="1">
              <a:buFont typeface="Wingdings" charset="0"/>
              <a:buNone/>
            </a:pPr>
            <a:endParaRPr lang="en-US" sz="1700">
              <a:solidFill>
                <a:schemeClr val="tx2"/>
              </a:solidFill>
              <a:latin typeface="Tahoma" charset="0"/>
              <a:ea typeface="ＭＳ Ｐゴシック" charset="0"/>
              <a:sym typeface="Symbol" charset="0"/>
            </a:endParaRPr>
          </a:p>
          <a:p>
            <a:pPr lvl="1" eaLnBrk="1" hangingPunct="1">
              <a:buFont typeface="Wingdings" charset="0"/>
              <a:buNone/>
            </a:pPr>
            <a:r>
              <a:rPr lang="en-US" sz="1800">
                <a:solidFill>
                  <a:schemeClr val="tx2"/>
                </a:solidFill>
                <a:latin typeface="Verdana" charset="0"/>
                <a:ea typeface="ＭＳ Ｐゴシック" charset="0"/>
                <a:sym typeface="Symbol" charset="0"/>
              </a:rPr>
              <a:t>E</a:t>
            </a:r>
            <a:r>
              <a:rPr lang="en-US" sz="1800" baseline="-25000">
                <a:solidFill>
                  <a:schemeClr val="tx2"/>
                </a:solidFill>
                <a:latin typeface="Verdana" charset="0"/>
                <a:ea typeface="ＭＳ Ｐゴシック" charset="0"/>
                <a:sym typeface="Symbol" charset="0"/>
              </a:rPr>
              <a:t>lost </a:t>
            </a:r>
            <a:r>
              <a:rPr lang="el-GR" sz="1800">
                <a:solidFill>
                  <a:schemeClr val="tx2"/>
                </a:solidFill>
                <a:latin typeface="Verdana" charset="0"/>
                <a:ea typeface="ＭＳ Ｐゴシック" charset="0"/>
                <a:sym typeface="Symbol" charset="0"/>
              </a:rPr>
              <a:t>~</a:t>
            </a:r>
            <a:r>
              <a:rPr lang="en-US" sz="1800">
                <a:latin typeface="Verdana" charset="0"/>
                <a:ea typeface="ＭＳ Ｐゴシック" charset="0"/>
              </a:rPr>
              <a:t> </a:t>
            </a:r>
            <a:r>
              <a:rPr lang="el-GR" sz="1800">
                <a:latin typeface="Verdana" charset="0"/>
                <a:ea typeface="ＭＳ Ｐゴシック" charset="0"/>
              </a:rPr>
              <a:t>ποσό ιοντισμού</a:t>
            </a:r>
            <a:r>
              <a:rPr lang="en-US" sz="1800">
                <a:latin typeface="Verdana" charset="0"/>
                <a:ea typeface="ＭＳ Ｐゴシック" charset="0"/>
              </a:rPr>
              <a:t> </a:t>
            </a:r>
            <a:r>
              <a:rPr lang="el-GR" sz="1800">
                <a:solidFill>
                  <a:schemeClr val="tx2"/>
                </a:solidFill>
                <a:latin typeface="Verdana" charset="0"/>
                <a:ea typeface="ＭＳ Ｐゴシック" charset="0"/>
                <a:sym typeface="Symbol" charset="0"/>
              </a:rPr>
              <a:t>~</a:t>
            </a:r>
            <a:r>
              <a:rPr lang="en-US" sz="1800">
                <a:solidFill>
                  <a:schemeClr val="tx2"/>
                </a:solidFill>
                <a:latin typeface="Verdana" charset="0"/>
                <a:ea typeface="ＭＳ Ｐゴシック" charset="0"/>
                <a:sym typeface="Symbol" charset="0"/>
              </a:rPr>
              <a:t> </a:t>
            </a:r>
            <a:r>
              <a:rPr lang="el-GR" sz="1800">
                <a:solidFill>
                  <a:schemeClr val="tx2"/>
                </a:solidFill>
                <a:latin typeface="Verdana" charset="0"/>
                <a:ea typeface="ＭＳ Ｐゴシック" charset="0"/>
                <a:sym typeface="Symbol" charset="0"/>
              </a:rPr>
              <a:t>μέγεθος σημάτων στα</a:t>
            </a:r>
            <a:r>
              <a:rPr lang="en-US" sz="1800">
                <a:solidFill>
                  <a:schemeClr val="tx2"/>
                </a:solidFill>
                <a:latin typeface="Verdana" charset="0"/>
                <a:ea typeface="ＭＳ Ｐゴシック" charset="0"/>
                <a:sym typeface="Symbol" charset="0"/>
              </a:rPr>
              <a:t> </a:t>
            </a:r>
            <a:r>
              <a:rPr lang="el-GR" sz="1800">
                <a:solidFill>
                  <a:schemeClr val="tx2"/>
                </a:solidFill>
                <a:latin typeface="Verdana" charset="0"/>
                <a:ea typeface="ＭＳ Ｐゴシック" charset="0"/>
                <a:sym typeface="Symbol" charset="0"/>
              </a:rPr>
              <a:t>ανοδικά σύρματα</a:t>
            </a:r>
            <a:r>
              <a:rPr lang="en-US" sz="1800">
                <a:latin typeface="Verdana" charset="0"/>
                <a:ea typeface="ＭＳ Ｐゴシック" charset="0"/>
              </a:rPr>
              <a:t> </a:t>
            </a:r>
          </a:p>
          <a:p>
            <a:pPr eaLnBrk="1" hangingPunct="1"/>
            <a:endParaRPr lang="en-US">
              <a:latin typeface="Verdana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66565" name="Text Box 5"/>
          <p:cNvSpPr txBox="1">
            <a:spLocks noChangeArrowheads="1"/>
          </p:cNvSpPr>
          <p:nvPr/>
        </p:nvSpPr>
        <p:spPr bwMode="auto">
          <a:xfrm>
            <a:off x="2057400" y="1524000"/>
            <a:ext cx="6248400" cy="461963"/>
          </a:xfrm>
          <a:prstGeom prst="rect">
            <a:avLst/>
          </a:prstGeom>
          <a:solidFill>
            <a:srgbClr val="FFFF66"/>
          </a:solidFill>
          <a:ln w="9525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bg2">
                <a:alpha val="74998"/>
              </a:schemeClr>
            </a:outerShdw>
          </a:effec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pPr algn="ctr"/>
            <a:r>
              <a:rPr lang="en-US" sz="1800">
                <a:sym typeface="Symbol" charset="0"/>
              </a:rPr>
              <a:t>E</a:t>
            </a:r>
            <a:r>
              <a:rPr lang="el-GR" sz="1800" baseline="-25000">
                <a:sym typeface="Symbol" charset="0"/>
              </a:rPr>
              <a:t>απώλ.</a:t>
            </a:r>
            <a:r>
              <a:rPr lang="en-US" baseline="-25000">
                <a:sym typeface="Symbol" charset="0"/>
              </a:rPr>
              <a:t> </a:t>
            </a:r>
            <a:r>
              <a:rPr lang="en-US">
                <a:sym typeface="Symbol" charset="0"/>
              </a:rPr>
              <a:t>/ </a:t>
            </a:r>
            <a:r>
              <a:rPr lang="el-GR" sz="1800">
                <a:sym typeface="Symbol" charset="0"/>
              </a:rPr>
              <a:t>Μήκος Διαδρομής</a:t>
            </a:r>
            <a:r>
              <a:rPr lang="en-US" sz="1800">
                <a:sym typeface="Symbol" charset="0"/>
              </a:rPr>
              <a:t>  </a:t>
            </a:r>
            <a:r>
              <a:rPr lang="el-GR" sz="1800">
                <a:sym typeface="Symbol" charset="0"/>
              </a:rPr>
              <a:t>~</a:t>
            </a:r>
            <a:r>
              <a:rPr lang="en-US" sz="1800">
                <a:sym typeface="Symbol" charset="0"/>
              </a:rPr>
              <a:t> </a:t>
            </a:r>
            <a:r>
              <a:rPr lang="el-GR" sz="1800">
                <a:sym typeface="Symbol" charset="0"/>
              </a:rPr>
              <a:t>Ταχύτητα Σωμ. ~</a:t>
            </a:r>
            <a:r>
              <a:rPr lang="en-US" sz="1800">
                <a:sym typeface="Symbol" charset="0"/>
              </a:rPr>
              <a:t> v/c )</a:t>
            </a:r>
          </a:p>
        </p:txBody>
      </p:sp>
      <p:sp>
        <p:nvSpPr>
          <p:cNvPr id="66568" name="Text Box 8"/>
          <p:cNvSpPr txBox="1">
            <a:spLocks noChangeArrowheads="1"/>
          </p:cNvSpPr>
          <p:nvPr/>
        </p:nvSpPr>
        <p:spPr bwMode="auto">
          <a:xfrm>
            <a:off x="5410200" y="3124200"/>
            <a:ext cx="3200400" cy="1631950"/>
          </a:xfrm>
          <a:prstGeom prst="rect">
            <a:avLst/>
          </a:prstGeom>
          <a:solidFill>
            <a:srgbClr val="0000CC"/>
          </a:solidFill>
          <a:ln w="9525">
            <a:noFill/>
            <a:miter lim="800000"/>
            <a:headEnd/>
            <a:tailEnd/>
          </a:ln>
          <a:effectLst>
            <a:outerShdw blurRad="63500" dist="107763" dir="18900000" algn="ctr" rotWithShape="0">
              <a:schemeClr val="bg2">
                <a:alpha val="74998"/>
              </a:schemeClr>
            </a:outerShdw>
          </a:effec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r>
              <a:rPr lang="el-GR" sz="2000">
                <a:solidFill>
                  <a:schemeClr val="bg1"/>
                </a:solidFill>
              </a:rPr>
              <a:t>Η σχεδίαση</a:t>
            </a:r>
            <a:r>
              <a:rPr lang="en-US" sz="2000">
                <a:solidFill>
                  <a:schemeClr val="bg1"/>
                </a:solidFill>
              </a:rPr>
              <a:t> </a:t>
            </a:r>
            <a:r>
              <a:rPr lang="el-GR" sz="2000">
                <a:solidFill>
                  <a:schemeClr val="bg1"/>
                </a:solidFill>
              </a:rPr>
              <a:t>ως προς</a:t>
            </a:r>
            <a:r>
              <a:rPr lang="en-US" sz="2000">
                <a:solidFill>
                  <a:schemeClr val="bg1"/>
                </a:solidFill>
              </a:rPr>
              <a:t> </a:t>
            </a:r>
            <a:r>
              <a:rPr lang="el-GR" sz="2000">
                <a:solidFill>
                  <a:schemeClr val="bg1"/>
                </a:solidFill>
              </a:rPr>
              <a:t>ταχύτητα (</a:t>
            </a:r>
            <a:r>
              <a:rPr lang="en-US" sz="2000" b="1">
                <a:solidFill>
                  <a:schemeClr val="bg1"/>
                </a:solidFill>
              </a:rPr>
              <a:t>v</a:t>
            </a:r>
            <a:r>
              <a:rPr lang="el-GR" sz="2000">
                <a:solidFill>
                  <a:schemeClr val="bg1"/>
                </a:solidFill>
              </a:rPr>
              <a:t>)</a:t>
            </a:r>
            <a:r>
              <a:rPr lang="en-US" sz="2000">
                <a:solidFill>
                  <a:schemeClr val="bg1"/>
                </a:solidFill>
              </a:rPr>
              <a:t> </a:t>
            </a:r>
            <a:r>
              <a:rPr lang="el-GR" sz="2000">
                <a:solidFill>
                  <a:schemeClr val="bg1"/>
                </a:solidFill>
              </a:rPr>
              <a:t>και</a:t>
            </a:r>
            <a:r>
              <a:rPr lang="en-US" sz="2000">
                <a:solidFill>
                  <a:schemeClr val="bg1"/>
                </a:solidFill>
              </a:rPr>
              <a:t> </a:t>
            </a:r>
            <a:r>
              <a:rPr lang="el-GR" sz="2000" b="1">
                <a:solidFill>
                  <a:schemeClr val="bg1"/>
                </a:solidFill>
              </a:rPr>
              <a:t>όχι </a:t>
            </a:r>
            <a:r>
              <a:rPr lang="el-GR" sz="2000">
                <a:solidFill>
                  <a:schemeClr val="bg1"/>
                </a:solidFill>
              </a:rPr>
              <a:t>ως προς</a:t>
            </a:r>
            <a:r>
              <a:rPr lang="en-US" sz="2000">
                <a:solidFill>
                  <a:schemeClr val="bg1"/>
                </a:solidFill>
              </a:rPr>
              <a:t> </a:t>
            </a:r>
            <a:r>
              <a:rPr lang="el-GR" sz="2000">
                <a:solidFill>
                  <a:schemeClr val="bg1"/>
                </a:solidFill>
              </a:rPr>
              <a:t>ορμή (</a:t>
            </a:r>
            <a:r>
              <a:rPr lang="en-US" sz="2000" b="1">
                <a:solidFill>
                  <a:schemeClr val="bg1"/>
                </a:solidFill>
              </a:rPr>
              <a:t>p</a:t>
            </a:r>
            <a:r>
              <a:rPr lang="el-GR" sz="2000">
                <a:solidFill>
                  <a:schemeClr val="bg1"/>
                </a:solidFill>
              </a:rPr>
              <a:t>)</a:t>
            </a:r>
            <a:r>
              <a:rPr lang="en-US" sz="2000">
                <a:solidFill>
                  <a:schemeClr val="bg1"/>
                </a:solidFill>
              </a:rPr>
              <a:t> </a:t>
            </a:r>
            <a:r>
              <a:rPr lang="el-GR" sz="2000">
                <a:solidFill>
                  <a:schemeClr val="bg1"/>
                </a:solidFill>
              </a:rPr>
              <a:t>θα έδινε ΟΛΕΣ τις ζώνες πάνω στη ίδια θέση</a:t>
            </a:r>
            <a:r>
              <a:rPr lang="en-US" sz="2000">
                <a:solidFill>
                  <a:schemeClr val="bg1"/>
                </a:solidFill>
              </a:rPr>
              <a:t>!</a:t>
            </a:r>
            <a:endParaRPr lang="en-US" b="1">
              <a:solidFill>
                <a:schemeClr val="bg1"/>
              </a:solidFill>
            </a:endParaRPr>
          </a:p>
        </p:txBody>
      </p:sp>
      <p:pic>
        <p:nvPicPr>
          <p:cNvPr id="106504" name="Picture 3" descr="dedx_delphi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438400"/>
            <a:ext cx="4878388" cy="441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65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65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6563" grpId="0" build="p"/>
      <p:bldP spid="66568" grpId="0" animBg="1" autoUpdateAnimBg="0"/>
    </p:bld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Date Placeholder 2"/>
          <p:cNvSpPr txBox="1">
            <a:spLocks noGrp="1"/>
          </p:cNvSpPr>
          <p:nvPr/>
        </p:nvSpPr>
        <p:spPr bwMode="auto">
          <a:xfrm>
            <a:off x="8078788" y="6643688"/>
            <a:ext cx="1065212" cy="214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r>
              <a:rPr lang="en-US" sz="800">
                <a:solidFill>
                  <a:schemeClr val="bg2"/>
                </a:solidFill>
              </a:rPr>
              <a:t>PLC 20J. Schukraft</a:t>
            </a:r>
          </a:p>
        </p:txBody>
      </p:sp>
      <p:sp>
        <p:nvSpPr>
          <p:cNvPr id="108547" name="Slide Number Placeholder 3"/>
          <p:cNvSpPr txBox="1">
            <a:spLocks noGrp="1"/>
          </p:cNvSpPr>
          <p:nvPr/>
        </p:nvSpPr>
        <p:spPr bwMode="auto">
          <a:xfrm>
            <a:off x="0" y="6705600"/>
            <a:ext cx="685800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 anchor="ctr"/>
          <a:lstStyle>
            <a:lvl1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fld id="{12338EFC-78F9-CA4A-83E3-23311207605C}" type="slidenum">
              <a:rPr lang="en-US" sz="1000">
                <a:latin typeface="Times New Roman" charset="0"/>
              </a:rPr>
              <a:pPr/>
              <a:t>59</a:t>
            </a:fld>
            <a:endParaRPr lang="en-US" sz="1000">
              <a:latin typeface="Times New Roman" charset="0"/>
            </a:endParaRPr>
          </a:p>
        </p:txBody>
      </p:sp>
      <p:pic>
        <p:nvPicPr>
          <p:cNvPr id="108548" name="Picture 2" descr="dEdx_7TeV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482" t="7881" r="9509" b="4124"/>
          <a:stretch>
            <a:fillRect/>
          </a:stretch>
        </p:blipFill>
        <p:spPr bwMode="auto">
          <a:xfrm>
            <a:off x="2608263" y="0"/>
            <a:ext cx="6535737" cy="3957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89507" name="Rectangle 3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0"/>
            <a:ext cx="2241550" cy="1079500"/>
          </a:xfrm>
        </p:spPr>
        <p:txBody>
          <a:bodyPr/>
          <a:lstStyle/>
          <a:p>
            <a:pPr eaLnBrk="1" hangingPunct="1"/>
            <a:r>
              <a:rPr lang="el-GR" sz="2400">
                <a:effectLst>
                  <a:outerShdw blurRad="38100" dist="38100" dir="2700000" algn="tl">
                    <a:srgbClr val="DDDDDD"/>
                  </a:outerShdw>
                </a:effectLst>
                <a:latin typeface="Verdana" charset="0"/>
                <a:ea typeface="ＭＳ Ｐゴシック" charset="0"/>
                <a:cs typeface="ＭＳ Ｐゴシック" charset="0"/>
              </a:rPr>
              <a:t/>
            </a:r>
            <a:br>
              <a:rPr lang="el-GR" sz="2400">
                <a:effectLst>
                  <a:outerShdw blurRad="38100" dist="38100" dir="2700000" algn="tl">
                    <a:srgbClr val="DDDDDD"/>
                  </a:outerShdw>
                </a:effectLst>
                <a:latin typeface="Verdana" charset="0"/>
                <a:ea typeface="ＭＳ Ｐゴシック" charset="0"/>
                <a:cs typeface="ＭＳ Ｐゴシック" charset="0"/>
              </a:rPr>
            </a:br>
            <a:r>
              <a:rPr lang="en-US" sz="2400">
                <a:effectLst>
                  <a:outerShdw blurRad="38100" dist="38100" dir="2700000" algn="tl">
                    <a:srgbClr val="DDDDDD"/>
                  </a:outerShdw>
                </a:effectLst>
                <a:latin typeface="Verdana" charset="0"/>
                <a:ea typeface="ＭＳ Ｐゴシック" charset="0"/>
                <a:cs typeface="ＭＳ Ｐゴシック" charset="0"/>
              </a:rPr>
              <a:t>ALICE: PID </a:t>
            </a:r>
            <a:br>
              <a:rPr lang="en-US" sz="2400">
                <a:effectLst>
                  <a:outerShdw blurRad="38100" dist="38100" dir="2700000" algn="tl">
                    <a:srgbClr val="DDDDDD"/>
                  </a:outerShdw>
                </a:effectLst>
                <a:latin typeface="Verdana" charset="0"/>
                <a:ea typeface="ＭＳ Ｐゴシック" charset="0"/>
                <a:cs typeface="ＭＳ Ｐゴシック" charset="0"/>
              </a:rPr>
            </a:br>
            <a:r>
              <a:rPr lang="en-US" sz="2400">
                <a:effectLst>
                  <a:outerShdw blurRad="38100" dist="38100" dir="2700000" algn="tl">
                    <a:srgbClr val="DDDDDD"/>
                  </a:outerShdw>
                </a:effectLst>
                <a:latin typeface="Verdana" charset="0"/>
                <a:ea typeface="ＭＳ Ｐゴシック" charset="0"/>
                <a:cs typeface="ＭＳ Ｐゴシック" charset="0"/>
              </a:rPr>
              <a:t>detectors</a:t>
            </a:r>
          </a:p>
        </p:txBody>
      </p:sp>
      <p:pic>
        <p:nvPicPr>
          <p:cNvPr id="108550" name="Picture 4" descr="dEdx_7TeV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14" t="21300" r="93494" b="31300"/>
          <a:stretch>
            <a:fillRect/>
          </a:stretch>
        </p:blipFill>
        <p:spPr bwMode="auto">
          <a:xfrm>
            <a:off x="2292350" y="493713"/>
            <a:ext cx="360363" cy="213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8551" name="Oval 5"/>
          <p:cNvSpPr>
            <a:spLocks noChangeArrowheads="1"/>
          </p:cNvSpPr>
          <p:nvPr/>
        </p:nvSpPr>
        <p:spPr bwMode="auto">
          <a:xfrm rot="-802302">
            <a:off x="6880225" y="153988"/>
            <a:ext cx="271463" cy="1466850"/>
          </a:xfrm>
          <a:prstGeom prst="ellipse">
            <a:avLst/>
          </a:prstGeom>
          <a:noFill/>
          <a:ln w="28575">
            <a:solidFill>
              <a:srgbClr val="FF006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8552" name="Oval 6"/>
          <p:cNvSpPr>
            <a:spLocks noChangeArrowheads="1"/>
          </p:cNvSpPr>
          <p:nvPr/>
        </p:nvSpPr>
        <p:spPr bwMode="auto">
          <a:xfrm>
            <a:off x="5249863" y="1065213"/>
            <a:ext cx="377825" cy="357187"/>
          </a:xfrm>
          <a:prstGeom prst="ellipse">
            <a:avLst/>
          </a:prstGeom>
          <a:noFill/>
          <a:ln w="28575">
            <a:solidFill>
              <a:srgbClr val="FF006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8553" name="Text Box 42"/>
          <p:cNvSpPr txBox="1">
            <a:spLocks noChangeArrowheads="1"/>
          </p:cNvSpPr>
          <p:nvPr/>
        </p:nvSpPr>
        <p:spPr bwMode="auto">
          <a:xfrm>
            <a:off x="3384550" y="419100"/>
            <a:ext cx="1539875" cy="930275"/>
          </a:xfrm>
          <a:prstGeom prst="rect">
            <a:avLst/>
          </a:prstGeom>
          <a:solidFill>
            <a:srgbClr val="FFFF99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pPr algn="ctr"/>
            <a:r>
              <a:rPr lang="en-US" sz="1800"/>
              <a:t>TPC dE/dx </a:t>
            </a:r>
          </a:p>
          <a:p>
            <a:pPr algn="ctr"/>
            <a:r>
              <a:rPr lang="en-US" sz="1800">
                <a:latin typeface="Symbol" charset="0"/>
              </a:rPr>
              <a:t/>
            </a:r>
            <a:br>
              <a:rPr lang="en-US" sz="1800">
                <a:latin typeface="Symbol" charset="0"/>
              </a:rPr>
            </a:br>
            <a:r>
              <a:rPr lang="en-US" sz="1800">
                <a:latin typeface="Symbol" charset="0"/>
              </a:rPr>
              <a:t>s</a:t>
            </a:r>
            <a:r>
              <a:rPr lang="en-US" sz="1800"/>
              <a:t> ≈5-6%</a:t>
            </a:r>
          </a:p>
        </p:txBody>
      </p:sp>
      <p:pic>
        <p:nvPicPr>
          <p:cNvPr id="108554" name="Picture 11" descr="Alice_betaVsMomemtum_pass6_TOF_Performance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32" r="12506" b="2472"/>
          <a:stretch>
            <a:fillRect/>
          </a:stretch>
        </p:blipFill>
        <p:spPr bwMode="auto">
          <a:xfrm>
            <a:off x="4441825" y="3976688"/>
            <a:ext cx="4702175" cy="2881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8555" name="Picture 2" descr="C:\Users\federico.CERN\AppData\Local\Microsoft\Windows\Temporary Internet Files\Content.Outlook\U7V2X3WP\dedxlog4 (2)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548063"/>
            <a:ext cx="4273550" cy="3309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8556" name="Text Box 42"/>
          <p:cNvSpPr txBox="1">
            <a:spLocks noChangeArrowheads="1"/>
          </p:cNvSpPr>
          <p:nvPr/>
        </p:nvSpPr>
        <p:spPr bwMode="auto">
          <a:xfrm>
            <a:off x="1951038" y="3921125"/>
            <a:ext cx="1833562" cy="619125"/>
          </a:xfrm>
          <a:prstGeom prst="rect">
            <a:avLst/>
          </a:prstGeom>
          <a:solidFill>
            <a:srgbClr val="FFFF99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pPr algn="ctr"/>
            <a:r>
              <a:rPr lang="en-US" sz="1800"/>
              <a:t>Vertex detector</a:t>
            </a:r>
          </a:p>
          <a:p>
            <a:pPr algn="ctr"/>
            <a:r>
              <a:rPr lang="en-US" sz="1800"/>
              <a:t>p</a:t>
            </a:r>
            <a:r>
              <a:rPr lang="en-US" sz="1800" baseline="-25000"/>
              <a:t>T</a:t>
            </a:r>
            <a:r>
              <a:rPr lang="en-US" sz="1800"/>
              <a:t>(min)&lt;100MeV</a:t>
            </a:r>
          </a:p>
        </p:txBody>
      </p:sp>
      <p:sp>
        <p:nvSpPr>
          <p:cNvPr id="108557" name="Text Box 42"/>
          <p:cNvSpPr txBox="1">
            <a:spLocks noChangeArrowheads="1"/>
          </p:cNvSpPr>
          <p:nvPr/>
        </p:nvSpPr>
        <p:spPr bwMode="auto">
          <a:xfrm>
            <a:off x="7070725" y="5481638"/>
            <a:ext cx="1812925" cy="912812"/>
          </a:xfrm>
          <a:prstGeom prst="rect">
            <a:avLst/>
          </a:prstGeom>
          <a:solidFill>
            <a:srgbClr val="FFFF99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pPr algn="ctr"/>
            <a:r>
              <a:rPr lang="en-US" sz="1800"/>
              <a:t>TOF </a:t>
            </a:r>
          </a:p>
          <a:p>
            <a:pPr algn="ctr"/>
            <a:r>
              <a:rPr lang="en-US" sz="1800"/>
              <a:t>150k channels!</a:t>
            </a:r>
          </a:p>
          <a:p>
            <a:pPr algn="ctr"/>
            <a:r>
              <a:rPr lang="en-US" sz="1800">
                <a:latin typeface="Symbol" charset="0"/>
              </a:rPr>
              <a:t>s</a:t>
            </a:r>
            <a:r>
              <a:rPr lang="en-US" sz="1800"/>
              <a:t> ≈ 90 ps</a:t>
            </a:r>
          </a:p>
        </p:txBody>
      </p:sp>
      <p:sp>
        <p:nvSpPr>
          <p:cNvPr id="108558" name="Text Box 15"/>
          <p:cNvSpPr txBox="1">
            <a:spLocks noChangeArrowheads="1"/>
          </p:cNvSpPr>
          <p:nvPr/>
        </p:nvSpPr>
        <p:spPr bwMode="auto">
          <a:xfrm>
            <a:off x="7861300" y="2112963"/>
            <a:ext cx="998538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r>
              <a:rPr lang="en-US" sz="1000"/>
              <a:t>No vertex cut !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l-GR" smtClean="0"/>
              <a:t>Ανιχνευτές Σωματιδίων, Αύγουστος 2018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833A1-068B-514C-84CF-0301A09FB161}" type="slidenum">
              <a:rPr lang="en-US" smtClean="0"/>
              <a:pPr/>
              <a:t>59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7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r>
              <a:rPr lang="el-GR" sz="1200" smtClean="0"/>
              <a:t>Ανιχνευτές Σωματιδίων, Αύγουστος 2018</a:t>
            </a:r>
            <a:endParaRPr lang="en-US" sz="1200"/>
          </a:p>
        </p:txBody>
      </p:sp>
      <p:sp>
        <p:nvSpPr>
          <p:cNvPr id="3686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fld id="{A65029BF-5721-BE43-9190-5E3AECB8A86C}" type="slidenum">
              <a:rPr lang="en-US" sz="1200"/>
              <a:pPr/>
              <a:t>6</a:t>
            </a:fld>
            <a:endParaRPr lang="en-US" sz="1200"/>
          </a:p>
        </p:txBody>
      </p:sp>
      <p:sp>
        <p:nvSpPr>
          <p:cNvPr id="3686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l-GR">
                <a:latin typeface="Verdana" charset="0"/>
                <a:ea typeface="ＭＳ Ｐゴシック" charset="0"/>
                <a:cs typeface="ＭＳ Ｐゴシック" charset="0"/>
              </a:rPr>
              <a:t>Ιδιότητες Σωματιδίων</a:t>
            </a:r>
            <a:endParaRPr lang="en-US">
              <a:latin typeface="Verdana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l-GR" dirty="0">
                <a:latin typeface="Verdana" charset="0"/>
                <a:ea typeface="ＭＳ Ｐゴシック" charset="0"/>
                <a:cs typeface="ＭＳ Ｐゴシック" charset="0"/>
              </a:rPr>
              <a:t>Τί ιδιότητες έχει ένα σωματίδιο</a:t>
            </a:r>
            <a:r>
              <a:rPr lang="en-US" dirty="0">
                <a:latin typeface="Verdana" charset="0"/>
                <a:ea typeface="ＭＳ Ｐゴシック" charset="0"/>
                <a:cs typeface="ＭＳ Ｐゴシック" charset="0"/>
              </a:rPr>
              <a:t>?</a:t>
            </a:r>
          </a:p>
          <a:p>
            <a:pPr lvl="1" eaLnBrk="1" hangingPunct="1"/>
            <a:r>
              <a:rPr lang="el-GR" dirty="0">
                <a:latin typeface="Verdana" charset="0"/>
                <a:ea typeface="ＭＳ Ｐゴシック" charset="0"/>
              </a:rPr>
              <a:t>ενέργεια</a:t>
            </a:r>
            <a:endParaRPr lang="en-US" dirty="0">
              <a:latin typeface="Verdana" charset="0"/>
              <a:ea typeface="ＭＳ Ｐゴシック" charset="0"/>
            </a:endParaRPr>
          </a:p>
          <a:p>
            <a:pPr lvl="1" eaLnBrk="1" hangingPunct="1"/>
            <a:r>
              <a:rPr lang="el-GR" dirty="0">
                <a:latin typeface="Verdana" charset="0"/>
                <a:ea typeface="ＭＳ Ｐゴシック" charset="0"/>
              </a:rPr>
              <a:t>ορμή</a:t>
            </a:r>
            <a:endParaRPr lang="en-US" dirty="0">
              <a:latin typeface="Verdana" charset="0"/>
              <a:ea typeface="ＭＳ Ｐゴシック" charset="0"/>
            </a:endParaRPr>
          </a:p>
          <a:p>
            <a:pPr lvl="1" eaLnBrk="1" hangingPunct="1"/>
            <a:r>
              <a:rPr lang="el-GR" dirty="0">
                <a:latin typeface="Verdana" charset="0"/>
                <a:ea typeface="ＭＳ Ｐゴシック" charset="0"/>
              </a:rPr>
              <a:t>φορτίο</a:t>
            </a:r>
            <a:endParaRPr lang="en-US" dirty="0">
              <a:latin typeface="Verdana" charset="0"/>
              <a:ea typeface="ＭＳ Ｐゴシック" charset="0"/>
            </a:endParaRPr>
          </a:p>
          <a:p>
            <a:pPr lvl="1" eaLnBrk="1" hangingPunct="1"/>
            <a:r>
              <a:rPr lang="el-GR" dirty="0">
                <a:latin typeface="Verdana" charset="0"/>
                <a:ea typeface="ＭＳ Ｐゴシック" charset="0"/>
              </a:rPr>
              <a:t>μάζα</a:t>
            </a:r>
            <a:endParaRPr lang="en-US" dirty="0">
              <a:latin typeface="Verdana" charset="0"/>
              <a:ea typeface="ＭＳ Ｐゴシック" charset="0"/>
            </a:endParaRPr>
          </a:p>
          <a:p>
            <a:pPr lvl="1" eaLnBrk="1" hangingPunct="1"/>
            <a:r>
              <a:rPr lang="el-GR" dirty="0">
                <a:latin typeface="Verdana" charset="0"/>
                <a:ea typeface="ＭＳ Ｐゴシック" charset="0"/>
              </a:rPr>
              <a:t>χρόνο ζωής</a:t>
            </a:r>
            <a:endParaRPr lang="en-US" dirty="0">
              <a:latin typeface="Verdana" charset="0"/>
              <a:ea typeface="ＭＳ Ｐゴシック" charset="0"/>
            </a:endParaRPr>
          </a:p>
          <a:p>
            <a:pPr lvl="1" eaLnBrk="1" hangingPunct="1"/>
            <a:r>
              <a:rPr lang="el-GR" dirty="0" err="1">
                <a:latin typeface="Verdana" charset="0"/>
                <a:ea typeface="ＭＳ Ｐゴシック" charset="0"/>
              </a:rPr>
              <a:t>Ιδιοπεριστροφή</a:t>
            </a:r>
            <a:r>
              <a:rPr lang="el-GR" dirty="0">
                <a:latin typeface="Verdana" charset="0"/>
                <a:ea typeface="ＭＳ Ｐゴシック" charset="0"/>
              </a:rPr>
              <a:t> (</a:t>
            </a:r>
            <a:r>
              <a:rPr lang="en-US" dirty="0">
                <a:latin typeface="Verdana" charset="0"/>
                <a:ea typeface="ＭＳ Ｐゴシック" charset="0"/>
              </a:rPr>
              <a:t>spin</a:t>
            </a:r>
            <a:r>
              <a:rPr lang="el-GR" dirty="0">
                <a:latin typeface="Verdana" charset="0"/>
                <a:ea typeface="ＭＳ Ｐゴシック" charset="0"/>
              </a:rPr>
              <a:t>)</a:t>
            </a:r>
            <a:endParaRPr lang="en-US" dirty="0">
              <a:latin typeface="Verdana" charset="0"/>
              <a:ea typeface="ＭＳ Ｐゴシック" charset="0"/>
            </a:endParaRPr>
          </a:p>
          <a:p>
            <a:pPr lvl="1" eaLnBrk="1" hangingPunct="1"/>
            <a:r>
              <a:rPr lang="el-GR" dirty="0" smtClean="0">
                <a:latin typeface="Verdana" charset="0"/>
                <a:ea typeface="ＭＳ Ｐゴシック" charset="0"/>
              </a:rPr>
              <a:t>Διασπάσεις</a:t>
            </a:r>
            <a:endParaRPr lang="en-US" dirty="0" smtClean="0">
              <a:latin typeface="Verdana" charset="0"/>
              <a:ea typeface="ＭＳ Ｐゴシック" charset="0"/>
            </a:endParaRPr>
          </a:p>
          <a:p>
            <a:pPr lvl="1" eaLnBrk="1" hangingPunct="1"/>
            <a:r>
              <a:rPr lang="el-GR" dirty="0" smtClean="0">
                <a:latin typeface="Verdana" charset="0"/>
                <a:ea typeface="ＭＳ Ｐゴシック" charset="0"/>
              </a:rPr>
              <a:t>Εσωτερικοί κβαντικοί αριθμοί</a:t>
            </a:r>
            <a:endParaRPr lang="en-US" dirty="0">
              <a:latin typeface="Verdana" charset="0"/>
              <a:ea typeface="ＭＳ Ｐゴシック" charset="0"/>
            </a:endParaRPr>
          </a:p>
          <a:p>
            <a:pPr eaLnBrk="1" hangingPunct="1"/>
            <a:r>
              <a:rPr lang="el-GR" dirty="0" err="1" smtClean="0">
                <a:latin typeface="Verdana" charset="0"/>
                <a:ea typeface="ＭＳ Ｐゴシック" charset="0"/>
                <a:cs typeface="ＭＳ Ｐゴシック" charset="0"/>
              </a:rPr>
              <a:t>Ποιά</a:t>
            </a:r>
            <a:r>
              <a:rPr lang="en-US" dirty="0" smtClean="0">
                <a:latin typeface="Verdana" charset="0"/>
                <a:ea typeface="ＭＳ Ｐゴシック" charset="0"/>
                <a:cs typeface="ＭＳ Ｐゴシック" charset="0"/>
              </a:rPr>
              <a:t> </a:t>
            </a:r>
            <a:r>
              <a:rPr lang="el-GR" dirty="0">
                <a:latin typeface="Verdana" charset="0"/>
                <a:ea typeface="ＭＳ Ｐゴシック" charset="0"/>
                <a:cs typeface="ＭＳ Ｐゴシック" charset="0"/>
              </a:rPr>
              <a:t>απ’ όλα αυτά είναι</a:t>
            </a:r>
            <a:r>
              <a:rPr lang="en-US" dirty="0">
                <a:latin typeface="Verdana" charset="0"/>
                <a:ea typeface="ＭＳ Ｐゴシック" charset="0"/>
                <a:cs typeface="ＭＳ Ｐゴシック" charset="0"/>
              </a:rPr>
              <a:t> </a:t>
            </a:r>
            <a:r>
              <a:rPr lang="el-GR" dirty="0">
                <a:latin typeface="Verdana" charset="0"/>
                <a:ea typeface="ＭＳ Ｐゴシック" charset="0"/>
                <a:cs typeface="ＭＳ Ｐゴシック" charset="0"/>
              </a:rPr>
              <a:t>μετρήσιμα</a:t>
            </a:r>
            <a:r>
              <a:rPr lang="en-US" dirty="0">
                <a:latin typeface="Verdana" charset="0"/>
                <a:ea typeface="ＭＳ Ｐゴシック" charset="0"/>
                <a:cs typeface="ＭＳ Ｐゴシック" charset="0"/>
              </a:rPr>
              <a:t>?</a:t>
            </a:r>
          </a:p>
        </p:txBody>
      </p:sp>
      <p:grpSp>
        <p:nvGrpSpPr>
          <p:cNvPr id="2" name="Group 7"/>
          <p:cNvGrpSpPr>
            <a:grpSpLocks/>
          </p:cNvGrpSpPr>
          <p:nvPr/>
        </p:nvGrpSpPr>
        <p:grpSpPr bwMode="auto">
          <a:xfrm>
            <a:off x="838200" y="3200400"/>
            <a:ext cx="1219200" cy="304800"/>
            <a:chOff x="2304" y="1872"/>
            <a:chExt cx="768" cy="192"/>
          </a:xfrm>
        </p:grpSpPr>
        <p:sp>
          <p:nvSpPr>
            <p:cNvPr id="36875" name="Line 5"/>
            <p:cNvSpPr>
              <a:spLocks noChangeShapeType="1"/>
            </p:cNvSpPr>
            <p:nvPr/>
          </p:nvSpPr>
          <p:spPr bwMode="auto">
            <a:xfrm>
              <a:off x="2304" y="1872"/>
              <a:ext cx="768" cy="192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36876" name="Line 6"/>
            <p:cNvSpPr>
              <a:spLocks noChangeShapeType="1"/>
            </p:cNvSpPr>
            <p:nvPr/>
          </p:nvSpPr>
          <p:spPr bwMode="auto">
            <a:xfrm rot="-1874087">
              <a:off x="2304" y="1872"/>
              <a:ext cx="768" cy="192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en-US"/>
            </a:p>
          </p:txBody>
        </p:sp>
      </p:grpSp>
      <p:grpSp>
        <p:nvGrpSpPr>
          <p:cNvPr id="3" name="Group 8"/>
          <p:cNvGrpSpPr>
            <a:grpSpLocks/>
          </p:cNvGrpSpPr>
          <p:nvPr/>
        </p:nvGrpSpPr>
        <p:grpSpPr bwMode="auto">
          <a:xfrm>
            <a:off x="838200" y="4114800"/>
            <a:ext cx="1219200" cy="304800"/>
            <a:chOff x="2304" y="1872"/>
            <a:chExt cx="768" cy="192"/>
          </a:xfrm>
        </p:grpSpPr>
        <p:sp>
          <p:nvSpPr>
            <p:cNvPr id="36873" name="Line 9"/>
            <p:cNvSpPr>
              <a:spLocks noChangeShapeType="1"/>
            </p:cNvSpPr>
            <p:nvPr/>
          </p:nvSpPr>
          <p:spPr bwMode="auto">
            <a:xfrm>
              <a:off x="2304" y="1872"/>
              <a:ext cx="768" cy="192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36874" name="Line 10"/>
            <p:cNvSpPr>
              <a:spLocks noChangeShapeType="1"/>
            </p:cNvSpPr>
            <p:nvPr/>
          </p:nvSpPr>
          <p:spPr bwMode="auto">
            <a:xfrm rot="-1874087">
              <a:off x="2304" y="1872"/>
              <a:ext cx="768" cy="192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en-US"/>
            </a:p>
          </p:txBody>
        </p:sp>
      </p:grpSp>
      <p:graphicFrame>
        <p:nvGraphicFramePr>
          <p:cNvPr id="10251" name="Object 2"/>
          <p:cNvGraphicFramePr>
            <a:graphicFrameLocks noChangeAspect="1"/>
          </p:cNvGraphicFramePr>
          <p:nvPr/>
        </p:nvGraphicFramePr>
        <p:xfrm>
          <a:off x="5029200" y="2057400"/>
          <a:ext cx="3390900" cy="2562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945" name="Equation" r:id="rId4" imgW="1143000" imgH="863280" progId="Equation.3">
                  <p:embed/>
                </p:oleObj>
              </mc:Choice>
              <mc:Fallback>
                <p:oleObj name="Equation" r:id="rId4" imgW="1143000" imgH="863280" progId="Equation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29200" y="2057400"/>
                        <a:ext cx="3390900" cy="25622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tx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102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102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102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102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3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1024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1024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1024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 nodeType="clickPar">
                      <p:stCondLst>
                        <p:cond delay="indefinite"/>
                      </p:stCondLst>
                      <p:childTnLst>
                        <p:par>
                          <p:cTn id="5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4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 nodeType="clickPar">
                      <p:stCondLst>
                        <p:cond delay="indefinite"/>
                      </p:stCondLst>
                      <p:childTnLst>
                        <p:par>
                          <p:cTn id="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3000"/>
                                        <p:tgtEl>
                                          <p:spTgt spid="102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3" grpId="0" build="p"/>
    </p:bld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2362200" y="6245225"/>
            <a:ext cx="4953000" cy="476250"/>
          </a:xfrm>
        </p:spPr>
        <p:txBody>
          <a:bodyPr/>
          <a:lstStyle/>
          <a:p>
            <a:pPr>
              <a:defRPr/>
            </a:pPr>
            <a:r>
              <a:rPr lang="el-GR" smtClean="0"/>
              <a:t>Ανιχνευτές Σωματιδίων, Αύγουστος 2018</a:t>
            </a:r>
            <a:endParaRPr lang="en-US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fld id="{E3B08A56-969D-F048-B4A9-FDD93C057A55}" type="slidenum">
              <a:rPr lang="en-US" sz="1400">
                <a:latin typeface="Arial" charset="0"/>
              </a:rPr>
              <a:pPr/>
              <a:t>60</a:t>
            </a:fld>
            <a:endParaRPr lang="en-US" sz="1400">
              <a:latin typeface="Arial" charset="0"/>
            </a:endParaRPr>
          </a:p>
        </p:txBody>
      </p:sp>
      <p:pic>
        <p:nvPicPr>
          <p:cNvPr id="116740" name="Picture 2"/>
          <p:cNvPicPr>
            <a:picLocks noChangeAspect="1" noChangeArrowheads="1"/>
          </p:cNvPicPr>
          <p:nvPr/>
        </p:nvPicPr>
        <p:blipFill>
          <a:blip r:embed="rId3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89900" y="6697663"/>
            <a:ext cx="1033463" cy="134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6741" name="Text Box 3"/>
          <p:cNvSpPr txBox="1">
            <a:spLocks noChangeArrowheads="1"/>
          </p:cNvSpPr>
          <p:nvPr/>
        </p:nvSpPr>
        <p:spPr bwMode="auto">
          <a:xfrm>
            <a:off x="3581400" y="1295400"/>
            <a:ext cx="2060575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r>
              <a:rPr lang="en-US" sz="1800" b="1" u="sng">
                <a:latin typeface="Comic Sans MS" charset="0"/>
              </a:rPr>
              <a:t>BACKUP SLIDES</a:t>
            </a:r>
            <a:endParaRPr lang="en-GB" sz="1800">
              <a:latin typeface="Comic Sans MS" charset="0"/>
            </a:endParaRPr>
          </a:p>
          <a:p>
            <a:endParaRPr lang="en-GB" sz="1800" b="1" u="sng">
              <a:latin typeface="Comic Sans MS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Rectangle 7"/>
          <p:cNvSpPr>
            <a:spLocks noChangeArrowheads="1"/>
          </p:cNvSpPr>
          <p:nvPr/>
        </p:nvSpPr>
        <p:spPr bwMode="auto">
          <a:xfrm>
            <a:off x="152400" y="762000"/>
            <a:ext cx="6248400" cy="4572000"/>
          </a:xfrm>
          <a:prstGeom prst="rect">
            <a:avLst/>
          </a:prstGeom>
          <a:solidFill>
            <a:srgbClr val="00009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pic>
        <p:nvPicPr>
          <p:cNvPr id="109571" name="Picture 20" descr="lumi.png"/>
          <p:cNvPicPr preferRelativeResize="0"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838200"/>
            <a:ext cx="6129338" cy="440531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9700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pPr algn="ctr"/>
            <a:fld id="{788D2A19-1D1C-E345-8696-1CE5AF04E7EE}" type="slidenum">
              <a:rPr lang="en-US" sz="1400">
                <a:latin typeface="Arial" charset="0"/>
              </a:rPr>
              <a:pPr algn="ctr"/>
              <a:t>61</a:t>
            </a:fld>
            <a:endParaRPr lang="en-US" sz="1400">
              <a:latin typeface="Arial" charset="0"/>
            </a:endParaRPr>
          </a:p>
        </p:txBody>
      </p:sp>
      <p:sp>
        <p:nvSpPr>
          <p:cNvPr id="109573" name="TextBox 5"/>
          <p:cNvSpPr txBox="1">
            <a:spLocks noChangeArrowheads="1"/>
          </p:cNvSpPr>
          <p:nvPr/>
        </p:nvSpPr>
        <p:spPr bwMode="auto">
          <a:xfrm>
            <a:off x="76200" y="6172200"/>
            <a:ext cx="8534400" cy="615950"/>
          </a:xfrm>
          <a:prstGeom prst="rect">
            <a:avLst/>
          </a:prstGeom>
          <a:solidFill>
            <a:srgbClr val="CC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r>
              <a:rPr lang="en-US" sz="1700"/>
              <a:t>Results presented here based in many cases on whole data sample recorded </a:t>
            </a:r>
          </a:p>
          <a:p>
            <a:r>
              <a:rPr lang="en-US" sz="1700"/>
              <a:t>until the beginning of ICHEP</a:t>
            </a:r>
            <a:endParaRPr lang="en-US" sz="1800"/>
          </a:p>
        </p:txBody>
      </p:sp>
      <p:sp>
        <p:nvSpPr>
          <p:cNvPr id="109574" name="TextBox 6"/>
          <p:cNvSpPr txBox="1">
            <a:spLocks noChangeArrowheads="1"/>
          </p:cNvSpPr>
          <p:nvPr/>
        </p:nvSpPr>
        <p:spPr bwMode="auto">
          <a:xfrm>
            <a:off x="50800" y="5410200"/>
            <a:ext cx="6959600" cy="400050"/>
          </a:xfrm>
          <a:prstGeom prst="rect">
            <a:avLst/>
          </a:prstGeom>
          <a:solidFill>
            <a:srgbClr val="CC00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r>
              <a:rPr lang="en-US" sz="1800">
                <a:solidFill>
                  <a:schemeClr val="bg1"/>
                </a:solidFill>
              </a:rPr>
              <a:t>Overall data taking efficiency (with full detector on): </a:t>
            </a:r>
            <a:r>
              <a:rPr lang="en-US" sz="2000">
                <a:solidFill>
                  <a:schemeClr val="bg1"/>
                </a:solidFill>
              </a:rPr>
              <a:t>95% </a:t>
            </a:r>
          </a:p>
        </p:txBody>
      </p:sp>
      <p:sp>
        <p:nvSpPr>
          <p:cNvPr id="109575" name="TextBox 16"/>
          <p:cNvSpPr txBox="1">
            <a:spLocks noChangeArrowheads="1"/>
          </p:cNvSpPr>
          <p:nvPr/>
        </p:nvSpPr>
        <p:spPr bwMode="auto">
          <a:xfrm>
            <a:off x="2808288" y="1479550"/>
            <a:ext cx="1373187" cy="293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r>
              <a:rPr lang="en-US" sz="1300"/>
              <a:t>(stable beams)</a:t>
            </a:r>
          </a:p>
        </p:txBody>
      </p:sp>
      <p:sp>
        <p:nvSpPr>
          <p:cNvPr id="109576" name="TextBox 5"/>
          <p:cNvSpPr txBox="1">
            <a:spLocks noChangeArrowheads="1"/>
          </p:cNvSpPr>
          <p:nvPr/>
        </p:nvSpPr>
        <p:spPr bwMode="auto">
          <a:xfrm>
            <a:off x="106363" y="69850"/>
            <a:ext cx="7818437" cy="615950"/>
          </a:xfrm>
          <a:prstGeom prst="rect">
            <a:avLst/>
          </a:prstGeom>
          <a:solidFill>
            <a:srgbClr val="FFCC66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r>
              <a:rPr lang="en-US" sz="1900"/>
              <a:t>Integrated luminosity vs time</a:t>
            </a:r>
          </a:p>
          <a:p>
            <a:r>
              <a:rPr lang="en-US" sz="1500"/>
              <a:t>(from first √s =7 TeV collisions on 30 March to beginning of ICHEP on 22 July)</a:t>
            </a:r>
          </a:p>
        </p:txBody>
      </p:sp>
      <p:sp>
        <p:nvSpPr>
          <p:cNvPr id="30731" name="TextBox 19"/>
          <p:cNvSpPr txBox="1">
            <a:spLocks noChangeArrowheads="1"/>
          </p:cNvSpPr>
          <p:nvPr/>
        </p:nvSpPr>
        <p:spPr bwMode="auto">
          <a:xfrm>
            <a:off x="6553200" y="4429125"/>
            <a:ext cx="2438400" cy="523875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rgbClr val="CC33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r>
              <a:rPr lang="en-US" sz="1400"/>
              <a:t>Peak luminosity in ATLAS </a:t>
            </a:r>
          </a:p>
          <a:p>
            <a:r>
              <a:rPr lang="en-US" sz="1400"/>
              <a:t>L~1.6 x 10</a:t>
            </a:r>
            <a:r>
              <a:rPr lang="en-US" sz="1400" baseline="30000"/>
              <a:t>30 </a:t>
            </a:r>
            <a:r>
              <a:rPr lang="en-US" sz="1400"/>
              <a:t>cm</a:t>
            </a:r>
            <a:r>
              <a:rPr lang="en-US" sz="1400" baseline="30000"/>
              <a:t>-2 </a:t>
            </a:r>
            <a:r>
              <a:rPr lang="en-US" sz="1400"/>
              <a:t>s</a:t>
            </a:r>
            <a:r>
              <a:rPr lang="en-US" sz="1400" baseline="30000"/>
              <a:t>-1</a:t>
            </a:r>
            <a:endParaRPr lang="en-US" sz="1400"/>
          </a:p>
        </p:txBody>
      </p:sp>
      <p:sp>
        <p:nvSpPr>
          <p:cNvPr id="109578" name="TextBox 9"/>
          <p:cNvSpPr txBox="1">
            <a:spLocks noChangeArrowheads="1"/>
          </p:cNvSpPr>
          <p:nvPr/>
        </p:nvSpPr>
        <p:spPr bwMode="auto">
          <a:xfrm>
            <a:off x="5715000" y="2743200"/>
            <a:ext cx="3429000" cy="1246188"/>
          </a:xfrm>
          <a:prstGeom prst="rect">
            <a:avLst/>
          </a:prstGeom>
          <a:solidFill>
            <a:srgbClr val="CCCC99"/>
          </a:solidFill>
          <a:ln w="28575">
            <a:solidFill>
              <a:srgbClr val="CC0000"/>
            </a:solidFill>
            <a:round/>
            <a:headEnd/>
            <a:tailEnd/>
          </a:ln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r>
              <a:rPr lang="en-US" sz="1500"/>
              <a:t>Luminosity detectors calibrated</a:t>
            </a:r>
          </a:p>
          <a:p>
            <a:r>
              <a:rPr lang="en-US" sz="1500"/>
              <a:t>with van der Meer scans. </a:t>
            </a:r>
          </a:p>
          <a:p>
            <a:r>
              <a:rPr lang="en-US" sz="1500"/>
              <a:t>Luminosity known today to 11% </a:t>
            </a:r>
          </a:p>
          <a:p>
            <a:r>
              <a:rPr lang="en-US" sz="1500"/>
              <a:t>(error dominated by knowledge </a:t>
            </a:r>
          </a:p>
          <a:p>
            <a:r>
              <a:rPr lang="en-US" sz="1500"/>
              <a:t>of </a:t>
            </a:r>
            <a:r>
              <a:rPr lang="en-US" sz="1500">
                <a:sym typeface="Wingdings" charset="0"/>
              </a:rPr>
              <a:t>beam currents)</a:t>
            </a:r>
            <a:endParaRPr lang="en-US" sz="1500"/>
          </a:p>
        </p:txBody>
      </p:sp>
      <p:grpSp>
        <p:nvGrpSpPr>
          <p:cNvPr id="2" name="Group 34"/>
          <p:cNvGrpSpPr>
            <a:grpSpLocks/>
          </p:cNvGrpSpPr>
          <p:nvPr/>
        </p:nvGrpSpPr>
        <p:grpSpPr bwMode="auto">
          <a:xfrm>
            <a:off x="1120775" y="3048000"/>
            <a:ext cx="1241425" cy="1495425"/>
            <a:chOff x="1120200" y="3075801"/>
            <a:chExt cx="1242000" cy="1496199"/>
          </a:xfrm>
        </p:grpSpPr>
        <p:cxnSp>
          <p:nvCxnSpPr>
            <p:cNvPr id="109592" name="Straight Arrow Connector 35"/>
            <p:cNvCxnSpPr>
              <a:cxnSpLocks noChangeShapeType="1"/>
            </p:cNvCxnSpPr>
            <p:nvPr/>
          </p:nvCxnSpPr>
          <p:spPr bwMode="auto">
            <a:xfrm rot="5400000">
              <a:off x="1044000" y="4114800"/>
              <a:ext cx="533400" cy="381000"/>
            </a:xfrm>
            <a:prstGeom prst="straightConnector1">
              <a:avLst/>
            </a:prstGeom>
            <a:noFill/>
            <a:ln w="28575">
              <a:solidFill>
                <a:srgbClr val="000090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pic>
          <p:nvPicPr>
            <p:cNvPr id="109593" name="Picture 6" descr="wmunu.png"/>
            <p:cNvPicPr preferRelativeResize="0"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15708" y="3276600"/>
              <a:ext cx="1146492" cy="846772"/>
            </a:xfrm>
            <a:prstGeom prst="rect">
              <a:avLst/>
            </a:prstGeom>
            <a:noFill/>
            <a:ln w="19050">
              <a:solidFill>
                <a:srgbClr val="00009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09594" name="TextBox 11"/>
            <p:cNvSpPr txBox="1">
              <a:spLocks noChangeArrowheads="1"/>
            </p:cNvSpPr>
            <p:nvPr/>
          </p:nvSpPr>
          <p:spPr bwMode="auto">
            <a:xfrm>
              <a:off x="1526267" y="3075801"/>
              <a:ext cx="651572" cy="323165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000090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9pPr>
            </a:lstStyle>
            <a:p>
              <a:r>
                <a:rPr lang="en-US" sz="1500">
                  <a:solidFill>
                    <a:srgbClr val="CC0000"/>
                  </a:solidFill>
                </a:rPr>
                <a:t>1</a:t>
              </a:r>
              <a:r>
                <a:rPr lang="en-US" sz="1500" baseline="30000">
                  <a:solidFill>
                    <a:srgbClr val="CC0000"/>
                  </a:solidFill>
                </a:rPr>
                <a:t>st</a:t>
              </a:r>
              <a:r>
                <a:rPr lang="en-US" sz="1500">
                  <a:solidFill>
                    <a:srgbClr val="CC0000"/>
                  </a:solidFill>
                </a:rPr>
                <a:t> W</a:t>
              </a:r>
              <a:r>
                <a:rPr lang="en-US" sz="1500"/>
                <a:t> </a:t>
              </a:r>
            </a:p>
          </p:txBody>
        </p:sp>
      </p:grpSp>
      <p:grpSp>
        <p:nvGrpSpPr>
          <p:cNvPr id="3" name="Group 42"/>
          <p:cNvGrpSpPr>
            <a:grpSpLocks/>
          </p:cNvGrpSpPr>
          <p:nvPr/>
        </p:nvGrpSpPr>
        <p:grpSpPr bwMode="auto">
          <a:xfrm>
            <a:off x="3314700" y="2209800"/>
            <a:ext cx="1589088" cy="2209800"/>
            <a:chOff x="3314100" y="2209800"/>
            <a:chExt cx="1589074" cy="2209800"/>
          </a:xfrm>
        </p:grpSpPr>
        <p:cxnSp>
          <p:nvCxnSpPr>
            <p:cNvPr id="109589" name="Straight Arrow Connector 43"/>
            <p:cNvCxnSpPr>
              <a:cxnSpLocks noChangeShapeType="1"/>
            </p:cNvCxnSpPr>
            <p:nvPr/>
          </p:nvCxnSpPr>
          <p:spPr bwMode="auto">
            <a:xfrm rot="5400000">
              <a:off x="3276000" y="3238500"/>
              <a:ext cx="1219200" cy="1143000"/>
            </a:xfrm>
            <a:prstGeom prst="straightConnector1">
              <a:avLst/>
            </a:prstGeom>
            <a:noFill/>
            <a:ln w="28575">
              <a:solidFill>
                <a:srgbClr val="000090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pic>
          <p:nvPicPr>
            <p:cNvPr id="109590" name="Picture 44" descr="top.png"/>
            <p:cNvPicPr preferRelativeResize="0"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33799" y="2667000"/>
              <a:ext cx="1133250" cy="756000"/>
            </a:xfrm>
            <a:prstGeom prst="rect">
              <a:avLst/>
            </a:prstGeom>
            <a:noFill/>
            <a:ln w="19050">
              <a:solidFill>
                <a:srgbClr val="00009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09591" name="TextBox 19"/>
            <p:cNvSpPr txBox="1">
              <a:spLocks noChangeArrowheads="1"/>
            </p:cNvSpPr>
            <p:nvPr/>
          </p:nvSpPr>
          <p:spPr bwMode="auto">
            <a:xfrm>
              <a:off x="3657167" y="2209800"/>
              <a:ext cx="1246007" cy="52322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000090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9pPr>
            </a:lstStyle>
            <a:p>
              <a:r>
                <a:rPr lang="en-US" sz="1400">
                  <a:solidFill>
                    <a:srgbClr val="CC0000"/>
                  </a:solidFill>
                </a:rPr>
                <a:t>1</a:t>
              </a:r>
              <a:r>
                <a:rPr lang="en-US" sz="1400" baseline="30000">
                  <a:solidFill>
                    <a:srgbClr val="CC0000"/>
                  </a:solidFill>
                </a:rPr>
                <a:t>st</a:t>
              </a:r>
              <a:r>
                <a:rPr lang="en-US" sz="1400">
                  <a:solidFill>
                    <a:srgbClr val="CC0000"/>
                  </a:solidFill>
                </a:rPr>
                <a:t> top-quark </a:t>
              </a:r>
            </a:p>
            <a:p>
              <a:r>
                <a:rPr lang="en-US" sz="1400">
                  <a:solidFill>
                    <a:srgbClr val="CC0000"/>
                  </a:solidFill>
                </a:rPr>
                <a:t>candidate  </a:t>
              </a:r>
            </a:p>
          </p:txBody>
        </p:sp>
      </p:grpSp>
      <p:grpSp>
        <p:nvGrpSpPr>
          <p:cNvPr id="4" name="Group 38"/>
          <p:cNvGrpSpPr>
            <a:grpSpLocks/>
          </p:cNvGrpSpPr>
          <p:nvPr/>
        </p:nvGrpSpPr>
        <p:grpSpPr bwMode="auto">
          <a:xfrm>
            <a:off x="2514600" y="3200400"/>
            <a:ext cx="1152525" cy="1322388"/>
            <a:chOff x="2514600" y="3200400"/>
            <a:chExt cx="1152144" cy="1322294"/>
          </a:xfrm>
        </p:grpSpPr>
        <p:cxnSp>
          <p:nvCxnSpPr>
            <p:cNvPr id="109586" name="Straight Arrow Connector 39"/>
            <p:cNvCxnSpPr>
              <a:cxnSpLocks noChangeShapeType="1"/>
            </p:cNvCxnSpPr>
            <p:nvPr/>
          </p:nvCxnSpPr>
          <p:spPr bwMode="auto">
            <a:xfrm rot="5400000">
              <a:off x="2399506" y="4255200"/>
              <a:ext cx="534194" cy="794"/>
            </a:xfrm>
            <a:prstGeom prst="straightConnector1">
              <a:avLst/>
            </a:prstGeom>
            <a:noFill/>
            <a:ln w="28575">
              <a:solidFill>
                <a:srgbClr val="000090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pic>
          <p:nvPicPr>
            <p:cNvPr id="109587" name="Picture 5" descr="zee.png"/>
            <p:cNvPicPr preferRelativeResize="0"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14600" y="3429000"/>
              <a:ext cx="1152144" cy="677640"/>
            </a:xfrm>
            <a:prstGeom prst="rect">
              <a:avLst/>
            </a:prstGeom>
            <a:noFill/>
            <a:ln w="19050">
              <a:solidFill>
                <a:srgbClr val="00009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09588" name="TextBox 19"/>
            <p:cNvSpPr txBox="1">
              <a:spLocks noChangeArrowheads="1"/>
            </p:cNvSpPr>
            <p:nvPr/>
          </p:nvSpPr>
          <p:spPr bwMode="auto">
            <a:xfrm>
              <a:off x="2743200" y="3200400"/>
              <a:ext cx="584978" cy="323165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000090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9pPr>
            </a:lstStyle>
            <a:p>
              <a:r>
                <a:rPr lang="en-US" sz="1500">
                  <a:solidFill>
                    <a:srgbClr val="CC0000"/>
                  </a:solidFill>
                </a:rPr>
                <a:t>1</a:t>
              </a:r>
              <a:r>
                <a:rPr lang="en-US" sz="1500" baseline="30000">
                  <a:solidFill>
                    <a:srgbClr val="CC0000"/>
                  </a:solidFill>
                </a:rPr>
                <a:t>st</a:t>
              </a:r>
              <a:r>
                <a:rPr lang="en-US" sz="1500">
                  <a:solidFill>
                    <a:srgbClr val="CC0000"/>
                  </a:solidFill>
                </a:rPr>
                <a:t> Z </a:t>
              </a:r>
            </a:p>
          </p:txBody>
        </p:sp>
      </p:grpSp>
      <p:grpSp>
        <p:nvGrpSpPr>
          <p:cNvPr id="5" name="Group 29"/>
          <p:cNvGrpSpPr>
            <a:grpSpLocks/>
          </p:cNvGrpSpPr>
          <p:nvPr/>
        </p:nvGrpSpPr>
        <p:grpSpPr bwMode="auto">
          <a:xfrm>
            <a:off x="4953000" y="1228725"/>
            <a:ext cx="1782763" cy="3267075"/>
            <a:chOff x="4953000" y="1229380"/>
            <a:chExt cx="1783000" cy="3266420"/>
          </a:xfrm>
        </p:grpSpPr>
        <p:pic>
          <p:nvPicPr>
            <p:cNvPr id="109583" name="Picture 24" descr="ev1.png"/>
            <p:cNvPicPr preferRelativeResize="0"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562600" y="1600200"/>
              <a:ext cx="822960" cy="8229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9584" name="TextBox 19"/>
            <p:cNvSpPr txBox="1">
              <a:spLocks noChangeArrowheads="1"/>
            </p:cNvSpPr>
            <p:nvPr/>
          </p:nvSpPr>
          <p:spPr bwMode="auto">
            <a:xfrm>
              <a:off x="5327366" y="1229380"/>
              <a:ext cx="1408634" cy="52322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000090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9pPr>
            </a:lstStyle>
            <a:p>
              <a:r>
                <a:rPr lang="en-US" sz="1400">
                  <a:solidFill>
                    <a:srgbClr val="CC0000"/>
                  </a:solidFill>
                </a:rPr>
                <a:t>2.55 TeV mass  </a:t>
              </a:r>
            </a:p>
            <a:p>
              <a:r>
                <a:rPr lang="en-US" sz="1400">
                  <a:solidFill>
                    <a:srgbClr val="CC0000"/>
                  </a:solidFill>
                </a:rPr>
                <a:t>di-jet event</a:t>
              </a:r>
            </a:p>
          </p:txBody>
        </p:sp>
        <p:cxnSp>
          <p:nvCxnSpPr>
            <p:cNvPr id="109585" name="Straight Arrow Connector 28"/>
            <p:cNvCxnSpPr>
              <a:cxnSpLocks noChangeShapeType="1"/>
            </p:cNvCxnSpPr>
            <p:nvPr/>
          </p:nvCxnSpPr>
          <p:spPr bwMode="auto">
            <a:xfrm rot="5400000">
              <a:off x="4305300" y="3009900"/>
              <a:ext cx="2133600" cy="838200"/>
            </a:xfrm>
            <a:prstGeom prst="straightConnector1">
              <a:avLst/>
            </a:prstGeom>
            <a:noFill/>
            <a:ln w="28575">
              <a:solidFill>
                <a:srgbClr val="000090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l-GR" smtClean="0"/>
              <a:t>Ανιχνευτές Σωματιδίων, Αύγουστος 2018</a:t>
            </a:r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1618" name="Picture 5" descr="4-vtx.png"/>
          <p:cNvPicPr preferRelativeResize="0"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1054100"/>
            <a:ext cx="8961438" cy="5270500"/>
          </a:xfrm>
          <a:prstGeom prst="rect">
            <a:avLst/>
          </a:prstGeom>
          <a:noFill/>
          <a:ln w="28575">
            <a:solidFill>
              <a:srgbClr val="CC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1619" name="TextBox 4"/>
          <p:cNvSpPr txBox="1">
            <a:spLocks noChangeArrowheads="1"/>
          </p:cNvSpPr>
          <p:nvPr/>
        </p:nvSpPr>
        <p:spPr bwMode="auto">
          <a:xfrm>
            <a:off x="241300" y="6096000"/>
            <a:ext cx="7894638" cy="584200"/>
          </a:xfrm>
          <a:prstGeom prst="rect">
            <a:avLst/>
          </a:prstGeom>
          <a:solidFill>
            <a:srgbClr val="CCFF99"/>
          </a:solidFill>
          <a:ln w="19050">
            <a:solidFill>
              <a:srgbClr val="CC0000"/>
            </a:solidFill>
            <a:round/>
            <a:headEnd/>
            <a:tailEnd/>
          </a:ln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r>
              <a:rPr lang="en-US" sz="1800"/>
              <a:t>~ 10-45 tracks with p</a:t>
            </a:r>
            <a:r>
              <a:rPr lang="en-US" sz="1800" baseline="-25000"/>
              <a:t>T</a:t>
            </a:r>
            <a:r>
              <a:rPr lang="en-US" sz="1800"/>
              <a:t> &gt;150 MeV per vertex</a:t>
            </a:r>
          </a:p>
          <a:p>
            <a:r>
              <a:rPr lang="en-US" sz="1800"/>
              <a:t>Vertex z-positions : −3.2, −2.3, 0.5, 1.9 cm </a:t>
            </a:r>
            <a:r>
              <a:rPr lang="en-US" sz="1500"/>
              <a:t>(vertex resolution </a:t>
            </a:r>
            <a:r>
              <a:rPr lang="en-US" sz="1500">
                <a:cs typeface="Lucida Grande" charset="0"/>
              </a:rPr>
              <a:t>better than ~200 μm)</a:t>
            </a:r>
          </a:p>
        </p:txBody>
      </p:sp>
      <p:sp>
        <p:nvSpPr>
          <p:cNvPr id="111620" name="TextBox 4"/>
          <p:cNvSpPr txBox="1">
            <a:spLocks noChangeArrowheads="1"/>
          </p:cNvSpPr>
          <p:nvPr/>
        </p:nvSpPr>
        <p:spPr bwMode="auto">
          <a:xfrm>
            <a:off x="304800" y="1154113"/>
            <a:ext cx="6197600" cy="369887"/>
          </a:xfrm>
          <a:prstGeom prst="rect">
            <a:avLst/>
          </a:prstGeom>
          <a:solidFill>
            <a:srgbClr val="CCFF99"/>
          </a:solidFill>
          <a:ln w="19050">
            <a:solidFill>
              <a:srgbClr val="CC0000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r>
              <a:rPr lang="en-US" sz="1800"/>
              <a:t>Event with 4 pp interactions in the same bunch-crossing</a:t>
            </a:r>
          </a:p>
        </p:txBody>
      </p:sp>
      <p:sp>
        <p:nvSpPr>
          <p:cNvPr id="111621" name="TextBox 19"/>
          <p:cNvSpPr txBox="1">
            <a:spLocks noChangeArrowheads="1"/>
          </p:cNvSpPr>
          <p:nvPr/>
        </p:nvSpPr>
        <p:spPr bwMode="auto">
          <a:xfrm>
            <a:off x="228600" y="76200"/>
            <a:ext cx="8458200" cy="923925"/>
          </a:xfrm>
          <a:prstGeom prst="rect">
            <a:avLst/>
          </a:prstGeom>
          <a:solidFill>
            <a:srgbClr val="FFFFCC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r>
              <a:rPr lang="en-US" sz="1800"/>
              <a:t>Max peak luminosity:  L~1.6 x 10</a:t>
            </a:r>
            <a:r>
              <a:rPr lang="en-US" sz="1800" baseline="30000"/>
              <a:t>30 </a:t>
            </a:r>
            <a:r>
              <a:rPr lang="en-US" sz="1800"/>
              <a:t>cm</a:t>
            </a:r>
            <a:r>
              <a:rPr lang="en-US" sz="1800" baseline="30000"/>
              <a:t>-2</a:t>
            </a:r>
            <a:r>
              <a:rPr lang="en-US" sz="1800"/>
              <a:t>s</a:t>
            </a:r>
            <a:r>
              <a:rPr lang="en-US" sz="1800" baseline="30000"/>
              <a:t>-1</a:t>
            </a:r>
            <a:endParaRPr lang="en-US" sz="1800"/>
          </a:p>
          <a:p>
            <a:pPr>
              <a:buFont typeface="Wingdings" charset="0"/>
              <a:buChar char="à"/>
            </a:pPr>
            <a:r>
              <a:rPr lang="en-US" sz="1800"/>
              <a:t> </a:t>
            </a:r>
            <a:r>
              <a:rPr lang="en-US" sz="1700"/>
              <a:t>average number of pp interactions per bunch-crossing: up to 1.3 </a:t>
            </a:r>
          </a:p>
          <a:p>
            <a:pPr>
              <a:buFont typeface="Wingdings" charset="0"/>
              <a:buChar char="à"/>
            </a:pPr>
            <a:r>
              <a:rPr lang="en-US" sz="1700">
                <a:sym typeface="Wingdings" charset="0"/>
              </a:rPr>
              <a:t> </a:t>
            </a:r>
            <a:r>
              <a:rPr lang="ja-JP" altLang="en-US" sz="1800">
                <a:solidFill>
                  <a:srgbClr val="CC3300"/>
                </a:solidFill>
                <a:sym typeface="Wingdings" charset="0"/>
              </a:rPr>
              <a:t>“</a:t>
            </a:r>
            <a:r>
              <a:rPr lang="en-US" sz="1800">
                <a:solidFill>
                  <a:srgbClr val="CC3300"/>
                </a:solidFill>
              </a:rPr>
              <a:t>pile-up</a:t>
            </a:r>
            <a:r>
              <a:rPr lang="ja-JP" altLang="en-US" sz="1800">
                <a:solidFill>
                  <a:srgbClr val="CC3300"/>
                </a:solidFill>
              </a:rPr>
              <a:t>”</a:t>
            </a:r>
            <a:r>
              <a:rPr lang="en-US" sz="1800">
                <a:solidFill>
                  <a:srgbClr val="CC3300"/>
                </a:solidFill>
              </a:rPr>
              <a:t> </a:t>
            </a:r>
            <a:r>
              <a:rPr lang="en-US" sz="1800"/>
              <a:t>(~40% of the events have &gt; 1 pp interaction per crossing)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l-GR" smtClean="0"/>
              <a:t>Ανιχνευτές Σωματιδίων, Αύγουστος 2018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90F1E-FCD5-7D46-BA10-2A88685FDE25}" type="slidenum">
              <a:rPr lang="en-US" smtClean="0"/>
              <a:pPr/>
              <a:t>62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42" name="Picture 9" descr="wtau.png"/>
          <p:cNvPicPr preferRelativeResize="0"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963" y="887413"/>
            <a:ext cx="8555037" cy="5894387"/>
          </a:xfrm>
          <a:prstGeom prst="rect">
            <a:avLst/>
          </a:prstGeom>
          <a:solidFill>
            <a:srgbClr val="FFFF00"/>
          </a:solidFill>
          <a:ln w="28575">
            <a:solidFill>
              <a:srgbClr val="CC3300"/>
            </a:solidFill>
            <a:round/>
            <a:headEnd/>
            <a:tailEnd/>
          </a:ln>
        </p:spPr>
      </p:pic>
      <p:sp>
        <p:nvSpPr>
          <p:cNvPr id="65539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pPr algn="ctr"/>
            <a:fld id="{8C834F85-62DD-5745-AB3C-F3C0D393EE8B}" type="slidenum">
              <a:rPr lang="en-US" sz="1400">
                <a:latin typeface="Arial" charset="0"/>
              </a:rPr>
              <a:pPr algn="ctr"/>
              <a:t>63</a:t>
            </a:fld>
            <a:endParaRPr lang="en-US" sz="1400">
              <a:latin typeface="Arial" charset="0"/>
            </a:endParaRPr>
          </a:p>
        </p:txBody>
      </p:sp>
      <p:sp>
        <p:nvSpPr>
          <p:cNvPr id="112644" name="TextBox 5"/>
          <p:cNvSpPr txBox="1">
            <a:spLocks noChangeArrowheads="1"/>
          </p:cNvSpPr>
          <p:nvPr/>
        </p:nvSpPr>
        <p:spPr bwMode="auto">
          <a:xfrm>
            <a:off x="4419600" y="5943600"/>
            <a:ext cx="4660900" cy="830263"/>
          </a:xfrm>
          <a:prstGeom prst="rect">
            <a:avLst/>
          </a:prstGeom>
          <a:solidFill>
            <a:srgbClr val="F2F2F2"/>
          </a:solidFill>
          <a:ln w="38100">
            <a:solidFill>
              <a:srgbClr val="CC3300"/>
            </a:solidFill>
            <a:round/>
            <a:headEnd/>
            <a:tailEnd/>
          </a:ln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r>
              <a:rPr lang="en-US" sz="1800"/>
              <a:t>1-prong </a:t>
            </a:r>
            <a:r>
              <a:rPr lang="en-US" sz="1800">
                <a:latin typeface="Lucida Grande" charset="0"/>
                <a:cs typeface="Lucida Grande" charset="0"/>
              </a:rPr>
              <a:t>τ</a:t>
            </a:r>
            <a:r>
              <a:rPr lang="en-US" sz="1800">
                <a:ea typeface="Lucida Grande" charset="0"/>
                <a:cs typeface="Lucida Grande" charset="0"/>
              </a:rPr>
              <a:t>-candidate</a:t>
            </a:r>
          </a:p>
          <a:p>
            <a:r>
              <a:rPr lang="en-US" sz="1800">
                <a:ea typeface="Lucida Grande" charset="0"/>
                <a:cs typeface="Lucida Grande" charset="0"/>
              </a:rPr>
              <a:t>Passes tight </a:t>
            </a:r>
            <a:r>
              <a:rPr lang="en-US" sz="1800">
                <a:latin typeface="Lucida Grande" charset="0"/>
                <a:cs typeface="Lucida Grande" charset="0"/>
              </a:rPr>
              <a:t>τ</a:t>
            </a:r>
            <a:r>
              <a:rPr lang="en-US" sz="1800">
                <a:ea typeface="Lucida Grande" charset="0"/>
                <a:cs typeface="Lucida Grande" charset="0"/>
              </a:rPr>
              <a:t>-selection cuts, fails loose e cuts</a:t>
            </a:r>
          </a:p>
          <a:p>
            <a:r>
              <a:rPr lang="en-US" sz="1800">
                <a:ea typeface="Lucida Grande" charset="0"/>
                <a:cs typeface="Lucida Grande" charset="0"/>
              </a:rPr>
              <a:t>Second hardest track: p</a:t>
            </a:r>
            <a:r>
              <a:rPr lang="en-US" sz="1800" baseline="-25000">
                <a:ea typeface="Lucida Grande" charset="0"/>
                <a:cs typeface="Lucida Grande" charset="0"/>
              </a:rPr>
              <a:t>T</a:t>
            </a:r>
            <a:r>
              <a:rPr lang="en-US" sz="1800">
                <a:ea typeface="Lucida Grande" charset="0"/>
                <a:cs typeface="Lucida Grande" charset="0"/>
              </a:rPr>
              <a:t> ~ 3 GeV</a:t>
            </a:r>
            <a:endParaRPr lang="en-US" sz="1800" baseline="30000">
              <a:ea typeface="Lucida Grande" charset="0"/>
              <a:cs typeface="Lucida Grande" charset="0"/>
            </a:endParaRPr>
          </a:p>
        </p:txBody>
      </p:sp>
      <p:sp>
        <p:nvSpPr>
          <p:cNvPr id="112645" name="TextBox 7"/>
          <p:cNvSpPr txBox="1">
            <a:spLocks noChangeArrowheads="1"/>
          </p:cNvSpPr>
          <p:nvPr/>
        </p:nvSpPr>
        <p:spPr bwMode="auto">
          <a:xfrm>
            <a:off x="228600" y="133350"/>
            <a:ext cx="2374900" cy="400050"/>
          </a:xfrm>
          <a:prstGeom prst="rect">
            <a:avLst/>
          </a:prstGeom>
          <a:solidFill>
            <a:srgbClr val="FFFFCC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r>
              <a:rPr lang="en-US" sz="2000"/>
              <a:t>W </a:t>
            </a:r>
            <a:r>
              <a:rPr lang="en-US" sz="2000">
                <a:sym typeface="Wingdings" charset="0"/>
              </a:rPr>
              <a:t> </a:t>
            </a:r>
            <a:r>
              <a:rPr lang="en-US" sz="2000">
                <a:latin typeface="Lucida Grande" charset="0"/>
                <a:cs typeface="Lucida Grande" charset="0"/>
                <a:sym typeface="Wingdings" charset="0"/>
              </a:rPr>
              <a:t>τν</a:t>
            </a:r>
            <a:r>
              <a:rPr lang="en-US" sz="2000">
                <a:ea typeface="Lucida Grande" charset="0"/>
                <a:cs typeface="Lucida Grande" charset="0"/>
                <a:sym typeface="Wingdings" charset="0"/>
              </a:rPr>
              <a:t> candidate</a:t>
            </a:r>
            <a:endParaRPr lang="en-US" sz="2000">
              <a:ea typeface="Lucida Grande" charset="0"/>
              <a:cs typeface="Lucida Grande" charset="0"/>
            </a:endParaRPr>
          </a:p>
        </p:txBody>
      </p:sp>
      <p:sp>
        <p:nvSpPr>
          <p:cNvPr id="112646" name="TextBox 8"/>
          <p:cNvSpPr txBox="1">
            <a:spLocks noChangeArrowheads="1"/>
          </p:cNvSpPr>
          <p:nvPr/>
        </p:nvSpPr>
        <p:spPr bwMode="auto">
          <a:xfrm>
            <a:off x="3505200" y="53975"/>
            <a:ext cx="5245100" cy="784225"/>
          </a:xfrm>
          <a:prstGeom prst="rect">
            <a:avLst/>
          </a:prstGeom>
          <a:solidFill>
            <a:srgbClr val="FFFFCC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r>
              <a:rPr lang="en-US" sz="1500"/>
              <a:t>W </a:t>
            </a:r>
            <a:r>
              <a:rPr lang="en-US" sz="1500">
                <a:sym typeface="Wingdings" charset="0"/>
              </a:rPr>
              <a:t> </a:t>
            </a:r>
            <a:r>
              <a:rPr lang="en-US" sz="1500">
                <a:latin typeface="Lucida Grande" charset="0"/>
                <a:cs typeface="Lucida Grande" charset="0"/>
                <a:sym typeface="Wingdings" charset="0"/>
              </a:rPr>
              <a:t>τν</a:t>
            </a:r>
            <a:r>
              <a:rPr lang="en-US" sz="1500">
                <a:ea typeface="Lucida Grande" charset="0"/>
                <a:cs typeface="Lucida Grande" charset="0"/>
                <a:sym typeface="Wingdings" charset="0"/>
              </a:rPr>
              <a:t> signal more difficult to observe due to softer </a:t>
            </a:r>
          </a:p>
          <a:p>
            <a:r>
              <a:rPr lang="en-US" sz="1500">
                <a:ea typeface="Lucida Grande" charset="0"/>
                <a:cs typeface="Lucida Grande" charset="0"/>
                <a:sym typeface="Wingdings" charset="0"/>
              </a:rPr>
              <a:t>spectrum and larger backgrounds (jets, W e</a:t>
            </a:r>
            <a:r>
              <a:rPr lang="en-US" sz="1500">
                <a:latin typeface="Lucida Grande" charset="0"/>
                <a:cs typeface="Lucida Grande" charset="0"/>
                <a:sym typeface="Wingdings" charset="0"/>
              </a:rPr>
              <a:t>ν</a:t>
            </a:r>
            <a:r>
              <a:rPr lang="en-US" sz="1500">
                <a:ea typeface="Lucida Grande" charset="0"/>
                <a:cs typeface="Lucida Grande" charset="0"/>
                <a:sym typeface="Wingdings" charset="0"/>
              </a:rPr>
              <a:t>, Z </a:t>
            </a:r>
            <a:r>
              <a:rPr lang="en-US" sz="1500">
                <a:latin typeface="Lucida Grande" charset="0"/>
                <a:cs typeface="Lucida Grande" charset="0"/>
                <a:sym typeface="Wingdings" charset="0"/>
              </a:rPr>
              <a:t>ττ)</a:t>
            </a:r>
            <a:r>
              <a:rPr lang="en-US" sz="1500">
                <a:ea typeface="Lucida Grande" charset="0"/>
                <a:cs typeface="Lucida Grande" charset="0"/>
                <a:sym typeface="Wingdings" charset="0"/>
              </a:rPr>
              <a:t>:</a:t>
            </a:r>
          </a:p>
          <a:p>
            <a:r>
              <a:rPr lang="en-US" sz="1500">
                <a:ea typeface="Lucida Grande" charset="0"/>
                <a:cs typeface="Lucida Grande" charset="0"/>
                <a:sym typeface="Wingdings" charset="0"/>
              </a:rPr>
              <a:t>signal efficiency &lt; 1%, S/B ~ 7</a:t>
            </a:r>
            <a:endParaRPr lang="en-US" sz="1500">
              <a:ea typeface="Lucida Grande" charset="0"/>
              <a:cs typeface="Lucida Grande" charset="0"/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l-GR" smtClean="0"/>
              <a:t>Ανιχνευτές Σωματιδίων, Αύγουστος 2018</a:t>
            </a:r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pPr algn="ctr"/>
            <a:fld id="{340A8888-932D-4D47-B69B-F4301E08FCAC}" type="slidenum">
              <a:rPr lang="en-US" sz="1400">
                <a:latin typeface="Arial" charset="0"/>
              </a:rPr>
              <a:pPr algn="ctr"/>
              <a:t>64</a:t>
            </a:fld>
            <a:endParaRPr lang="en-US" sz="1400">
              <a:latin typeface="Arial" charset="0"/>
            </a:endParaRPr>
          </a:p>
        </p:txBody>
      </p:sp>
      <p:sp>
        <p:nvSpPr>
          <p:cNvPr id="113667" name="TextBox 7"/>
          <p:cNvSpPr txBox="1">
            <a:spLocks noChangeArrowheads="1"/>
          </p:cNvSpPr>
          <p:nvPr/>
        </p:nvSpPr>
        <p:spPr bwMode="auto">
          <a:xfrm>
            <a:off x="152400" y="76200"/>
            <a:ext cx="5749925" cy="461963"/>
          </a:xfrm>
          <a:prstGeom prst="rect">
            <a:avLst/>
          </a:prstGeom>
          <a:solidFill>
            <a:srgbClr val="00FF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r>
              <a:rPr lang="en-US"/>
              <a:t>Searches for excited quarks: q*</a:t>
            </a:r>
            <a:r>
              <a:rPr lang="en-US">
                <a:sym typeface="Wingdings" charset="0"/>
              </a:rPr>
              <a:t> jj</a:t>
            </a:r>
            <a:endParaRPr lang="en-US"/>
          </a:p>
        </p:txBody>
      </p:sp>
      <p:sp>
        <p:nvSpPr>
          <p:cNvPr id="113668" name="TextBox 11"/>
          <p:cNvSpPr txBox="1">
            <a:spLocks noChangeArrowheads="1"/>
          </p:cNvSpPr>
          <p:nvPr/>
        </p:nvSpPr>
        <p:spPr bwMode="auto">
          <a:xfrm>
            <a:off x="6019800" y="152400"/>
            <a:ext cx="2863850" cy="338138"/>
          </a:xfrm>
          <a:prstGeom prst="rect">
            <a:avLst/>
          </a:prstGeom>
          <a:solidFill>
            <a:srgbClr val="FFFFCC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r>
              <a:rPr lang="en-US" sz="1600"/>
              <a:t>Full data sample analysed</a:t>
            </a:r>
          </a:p>
        </p:txBody>
      </p:sp>
      <p:sp>
        <p:nvSpPr>
          <p:cNvPr id="113669" name="TextBox 13"/>
          <p:cNvSpPr txBox="1">
            <a:spLocks noChangeArrowheads="1"/>
          </p:cNvSpPr>
          <p:nvPr/>
        </p:nvSpPr>
        <p:spPr bwMode="auto">
          <a:xfrm>
            <a:off x="196850" y="609600"/>
            <a:ext cx="6457950" cy="569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r>
              <a:rPr lang="en-US" sz="1800"/>
              <a:t>Looked for di-jet resonance in the measured M(jj) distribution</a:t>
            </a:r>
          </a:p>
          <a:p>
            <a:r>
              <a:rPr lang="en-US" sz="1500">
                <a:sym typeface="Wingdings" charset="0"/>
              </a:rPr>
              <a:t> s</a:t>
            </a:r>
            <a:r>
              <a:rPr lang="en-US" sz="1500"/>
              <a:t>pectrum compatible with a smooth monotonic function </a:t>
            </a:r>
            <a:r>
              <a:rPr lang="en-US" sz="1500">
                <a:sym typeface="Wingdings" charset="0"/>
              </a:rPr>
              <a:t> no bumps</a:t>
            </a:r>
          </a:p>
        </p:txBody>
      </p:sp>
      <p:sp>
        <p:nvSpPr>
          <p:cNvPr id="113670" name="TextBox 14"/>
          <p:cNvSpPr txBox="1">
            <a:spLocks noChangeArrowheads="1"/>
          </p:cNvSpPr>
          <p:nvPr/>
        </p:nvSpPr>
        <p:spPr bwMode="auto">
          <a:xfrm>
            <a:off x="76200" y="5965825"/>
            <a:ext cx="9067800" cy="846138"/>
          </a:xfrm>
          <a:prstGeom prst="rect">
            <a:avLst/>
          </a:prstGeom>
          <a:solidFill>
            <a:srgbClr val="FFFFCC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pPr>
              <a:buFont typeface="Wingdings" charset="0"/>
              <a:buChar char="q"/>
            </a:pPr>
            <a:r>
              <a:rPr lang="en-US" sz="1800"/>
              <a:t> </a:t>
            </a:r>
            <a:r>
              <a:rPr lang="en-US" sz="1600"/>
              <a:t>Experimental systematic uncertainties included:</a:t>
            </a:r>
            <a:r>
              <a:rPr lang="en-US" sz="1800"/>
              <a:t> </a:t>
            </a:r>
            <a:r>
              <a:rPr lang="en-US" sz="1300"/>
              <a:t>luminosity, JES (dominant), background fit, ..</a:t>
            </a:r>
          </a:p>
          <a:p>
            <a:pPr>
              <a:buFont typeface="Wingdings" charset="0"/>
              <a:buChar char="q"/>
            </a:pPr>
            <a:r>
              <a:rPr lang="en-US" sz="1800"/>
              <a:t> </a:t>
            </a:r>
            <a:r>
              <a:rPr lang="en-US" sz="1600"/>
              <a:t>Impact of different PDF sets studied </a:t>
            </a:r>
            <a:r>
              <a:rPr lang="en-US" sz="1600">
                <a:sym typeface="Wingdings" charset="0"/>
              </a:rPr>
              <a:t> </a:t>
            </a:r>
            <a:r>
              <a:rPr lang="en-US" sz="1600"/>
              <a:t>with</a:t>
            </a:r>
            <a:r>
              <a:rPr lang="en-US" sz="1600">
                <a:solidFill>
                  <a:srgbClr val="CC00CC"/>
                </a:solidFill>
              </a:rPr>
              <a:t> CTEQ6L1: 0.4 &lt; M (q*) &lt; 1.18 TeV  </a:t>
            </a:r>
          </a:p>
        </p:txBody>
      </p:sp>
      <p:sp>
        <p:nvSpPr>
          <p:cNvPr id="113671" name="TextBox 22"/>
          <p:cNvSpPr txBox="1">
            <a:spLocks noChangeArrowheads="1"/>
          </p:cNvSpPr>
          <p:nvPr/>
        </p:nvSpPr>
        <p:spPr bwMode="auto">
          <a:xfrm>
            <a:off x="762000" y="1295400"/>
            <a:ext cx="5334000" cy="354013"/>
          </a:xfrm>
          <a:prstGeom prst="rect">
            <a:avLst/>
          </a:prstGeom>
          <a:solidFill>
            <a:srgbClr val="CC33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r>
              <a:rPr lang="en-US" sz="1700">
                <a:solidFill>
                  <a:schemeClr val="bg1"/>
                </a:solidFill>
              </a:rPr>
              <a:t>0.4 &lt; M (q*) &lt; 1.29 TeV excluded at 95% C.L.  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6248400" y="1219200"/>
            <a:ext cx="2608263" cy="49212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300" dirty="0">
                <a:ea typeface="+mn-ea"/>
                <a:cs typeface="+mn-cs"/>
              </a:rPr>
              <a:t>Latest published limit:</a:t>
            </a:r>
          </a:p>
          <a:p>
            <a:pPr>
              <a:defRPr/>
            </a:pPr>
            <a:r>
              <a:rPr lang="en-US" sz="1300" dirty="0">
                <a:ea typeface="+mn-ea"/>
                <a:cs typeface="+mn-cs"/>
              </a:rPr>
              <a:t>CDF: </a:t>
            </a:r>
            <a:r>
              <a:rPr lang="en-US" sz="1200" dirty="0">
                <a:ea typeface="+mn-ea"/>
                <a:cs typeface="+mn-cs"/>
              </a:rPr>
              <a:t>260 &lt; M (</a:t>
            </a:r>
            <a:r>
              <a:rPr lang="en-US" sz="1200" dirty="0" err="1">
                <a:ea typeface="+mn-ea"/>
                <a:cs typeface="+mn-cs"/>
              </a:rPr>
              <a:t>q</a:t>
            </a:r>
            <a:r>
              <a:rPr lang="en-US" sz="1200" dirty="0">
                <a:ea typeface="+mn-ea"/>
                <a:cs typeface="+mn-cs"/>
              </a:rPr>
              <a:t>*) &lt; 870 </a:t>
            </a:r>
            <a:r>
              <a:rPr lang="en-US" sz="1200" dirty="0" err="1">
                <a:ea typeface="+mn-ea"/>
                <a:cs typeface="+mn-cs"/>
              </a:rPr>
              <a:t>GeV</a:t>
            </a:r>
            <a:endParaRPr lang="en-US" sz="1200" dirty="0">
              <a:ea typeface="+mn-ea"/>
              <a:cs typeface="+mn-cs"/>
            </a:endParaRPr>
          </a:p>
        </p:txBody>
      </p:sp>
      <p:sp>
        <p:nvSpPr>
          <p:cNvPr id="113673" name="Right Arrow 24"/>
          <p:cNvSpPr>
            <a:spLocks noChangeAspect="1"/>
          </p:cNvSpPr>
          <p:nvPr/>
        </p:nvSpPr>
        <p:spPr bwMode="auto">
          <a:xfrm>
            <a:off x="304800" y="1382713"/>
            <a:ext cx="439738" cy="217487"/>
          </a:xfrm>
          <a:prstGeom prst="rightArrow">
            <a:avLst>
              <a:gd name="adj1" fmla="val 50000"/>
              <a:gd name="adj2" fmla="val 50080"/>
            </a:avLst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grpSp>
        <p:nvGrpSpPr>
          <p:cNvPr id="113674" name="Group 26"/>
          <p:cNvGrpSpPr>
            <a:grpSpLocks/>
          </p:cNvGrpSpPr>
          <p:nvPr/>
        </p:nvGrpSpPr>
        <p:grpSpPr bwMode="auto">
          <a:xfrm>
            <a:off x="250825" y="1828800"/>
            <a:ext cx="8131175" cy="3990975"/>
            <a:chOff x="250176" y="1828800"/>
            <a:chExt cx="8131824" cy="3991356"/>
          </a:xfrm>
        </p:grpSpPr>
        <p:grpSp>
          <p:nvGrpSpPr>
            <p:cNvPr id="113675" name="Group 11"/>
            <p:cNvGrpSpPr>
              <a:grpSpLocks noChangeAspect="1"/>
            </p:cNvGrpSpPr>
            <p:nvPr/>
          </p:nvGrpSpPr>
          <p:grpSpPr bwMode="auto">
            <a:xfrm>
              <a:off x="251460" y="1828800"/>
              <a:ext cx="8130540" cy="3991356"/>
              <a:chOff x="152400" y="1143000"/>
              <a:chExt cx="8382000" cy="4114800"/>
            </a:xfrm>
          </p:grpSpPr>
          <p:sp>
            <p:nvSpPr>
              <p:cNvPr id="113679" name="Rectangle 10"/>
              <p:cNvSpPr>
                <a:spLocks noChangeArrowheads="1"/>
              </p:cNvSpPr>
              <p:nvPr/>
            </p:nvSpPr>
            <p:spPr bwMode="auto">
              <a:xfrm>
                <a:off x="152400" y="1143000"/>
                <a:ext cx="8382000" cy="4114800"/>
              </a:xfrm>
              <a:prstGeom prst="rect">
                <a:avLst/>
              </a:prstGeom>
              <a:solidFill>
                <a:srgbClr val="8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pic>
            <p:nvPicPr>
              <p:cNvPr id="113680" name="Picture 8" descr="massrec.png"/>
              <p:cNvPicPr preferRelativeResize="0"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45897" y="1243584"/>
                <a:ext cx="3945103" cy="3785616"/>
              </a:xfrm>
              <a:prstGeom prst="rect">
                <a:avLst/>
              </a:prstGeom>
              <a:noFill/>
              <a:ln w="9525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13681" name="Picture 9" descr="limits.png"/>
              <p:cNvPicPr preferRelativeResize="0"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267200" y="1252919"/>
                <a:ext cx="4011718" cy="3813957"/>
              </a:xfrm>
              <a:prstGeom prst="rect">
                <a:avLst/>
              </a:prstGeom>
              <a:noFill/>
              <a:ln w="9525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cxnSp>
          <p:nvCxnSpPr>
            <p:cNvPr id="113676" name="Straight Arrow Connector 20"/>
            <p:cNvCxnSpPr>
              <a:cxnSpLocks noChangeShapeType="1"/>
            </p:cNvCxnSpPr>
            <p:nvPr/>
          </p:nvCxnSpPr>
          <p:spPr bwMode="auto">
            <a:xfrm rot="16200000" flipH="1">
              <a:off x="7049988" y="4456212"/>
              <a:ext cx="530423" cy="0"/>
            </a:xfrm>
            <a:prstGeom prst="straightConnector1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13677" name="TextBox 25"/>
            <p:cNvSpPr txBox="1">
              <a:spLocks noChangeArrowheads="1"/>
            </p:cNvSpPr>
            <p:nvPr/>
          </p:nvSpPr>
          <p:spPr bwMode="auto">
            <a:xfrm>
              <a:off x="250176" y="5334000"/>
              <a:ext cx="1541380" cy="461709"/>
            </a:xfrm>
            <a:prstGeom prst="rect">
              <a:avLst/>
            </a:prstGeom>
            <a:solidFill>
              <a:srgbClr val="CCCCCC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9pPr>
            </a:lstStyle>
            <a:p>
              <a:r>
                <a:rPr lang="en-US" sz="1200"/>
                <a:t>q* model simulated </a:t>
              </a:r>
            </a:p>
            <a:p>
              <a:r>
                <a:rPr lang="en-US" sz="1200"/>
                <a:t>with Geant4</a:t>
              </a:r>
            </a:p>
          </p:txBody>
        </p:sp>
        <p:sp>
          <p:nvSpPr>
            <p:cNvPr id="113678" name="TextBox 16"/>
            <p:cNvSpPr txBox="1">
              <a:spLocks noChangeArrowheads="1"/>
            </p:cNvSpPr>
            <p:nvPr/>
          </p:nvSpPr>
          <p:spPr bwMode="auto">
            <a:xfrm>
              <a:off x="6852197" y="3959423"/>
              <a:ext cx="920154" cy="307806"/>
            </a:xfrm>
            <a:prstGeom prst="rect">
              <a:avLst/>
            </a:prstGeom>
            <a:solidFill>
              <a:srgbClr val="00CC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9pPr>
            </a:lstStyle>
            <a:p>
              <a:r>
                <a:rPr lang="en-US" sz="1400"/>
                <a:t>1.29 TeV</a:t>
              </a:r>
            </a:p>
          </p:txBody>
        </p:sp>
      </p:grp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l-GR" smtClean="0"/>
              <a:t>Ανιχνευτές Σωματιδίων, Αύγουστος 2018</a:t>
            </a:r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4690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4691" name="Text Box 4"/>
          <p:cNvSpPr txBox="1">
            <a:spLocks noChangeArrowheads="1"/>
          </p:cNvSpPr>
          <p:nvPr/>
        </p:nvSpPr>
        <p:spPr bwMode="auto">
          <a:xfrm>
            <a:off x="561975" y="603250"/>
            <a:ext cx="8512175" cy="1138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r>
              <a:rPr lang="en-US" sz="3400" b="1">
                <a:solidFill>
                  <a:srgbClr val="FFFF00"/>
                </a:solidFill>
                <a:latin typeface="Arial" charset="0"/>
              </a:rPr>
              <a:t>The </a:t>
            </a:r>
            <a:r>
              <a:rPr lang="ja-JP" altLang="en-US" sz="3400" b="1">
                <a:solidFill>
                  <a:srgbClr val="FFFF00"/>
                </a:solidFill>
                <a:latin typeface="Arial" charset="0"/>
              </a:rPr>
              <a:t>“</a:t>
            </a:r>
            <a:r>
              <a:rPr lang="en-US" sz="3400" b="1">
                <a:solidFill>
                  <a:srgbClr val="FFFF00"/>
                </a:solidFill>
                <a:latin typeface="Arial" charset="0"/>
              </a:rPr>
              <a:t>golden</a:t>
            </a:r>
            <a:r>
              <a:rPr lang="ja-JP" altLang="en-US" sz="3400" b="1">
                <a:solidFill>
                  <a:srgbClr val="FFFF00"/>
                </a:solidFill>
                <a:latin typeface="Arial" charset="0"/>
              </a:rPr>
              <a:t>”</a:t>
            </a:r>
            <a:r>
              <a:rPr lang="en-US" sz="3400" b="1">
                <a:solidFill>
                  <a:srgbClr val="FFFF00"/>
                </a:solidFill>
                <a:latin typeface="Arial" charset="0"/>
              </a:rPr>
              <a:t> </a:t>
            </a:r>
            <a:r>
              <a:rPr lang="en-US" sz="3400" b="1">
                <a:solidFill>
                  <a:srgbClr val="FFFF00"/>
                </a:solidFill>
                <a:latin typeface="Symbol" charset="0"/>
                <a:cs typeface="Symbol" charset="0"/>
              </a:rPr>
              <a:t>mm</a:t>
            </a:r>
            <a:r>
              <a:rPr lang="en-US" sz="3400" b="1">
                <a:solidFill>
                  <a:srgbClr val="FFFF00"/>
                </a:solidFill>
                <a:latin typeface="Arial" charset="0"/>
                <a:ea typeface="Symbol" charset="0"/>
                <a:cs typeface="Symbol" charset="0"/>
              </a:rPr>
              <a:t>+jets candidate July 18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l-GR" smtClean="0"/>
              <a:t>Ανιχνευτές Σωματιδίων, Αύγουστος 2018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2E10B4-2F09-8F4C-B7AA-097117901435}" type="slidenum">
              <a:rPr lang="en-US" smtClean="0"/>
              <a:pPr/>
              <a:t>65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8787" name="Picture 5" descr="ATLAS.map.png"/>
          <p:cNvPicPr preferRelativeResize="0"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6200" y="219075"/>
            <a:ext cx="9701213" cy="6759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60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pPr algn="ctr"/>
            <a:fld id="{2DD1C77E-86EA-084F-823E-A130E5217C85}" type="slidenum">
              <a:rPr lang="en-US" sz="1400">
                <a:latin typeface="Arial" charset="0"/>
              </a:rPr>
              <a:pPr algn="ctr"/>
              <a:t>66</a:t>
            </a:fld>
            <a:endParaRPr lang="en-US" sz="1400">
              <a:latin typeface="Arial" charset="0"/>
            </a:endParaRPr>
          </a:p>
        </p:txBody>
      </p:sp>
      <p:sp>
        <p:nvSpPr>
          <p:cNvPr id="118789" name="Text Box 3"/>
          <p:cNvSpPr txBox="1">
            <a:spLocks noChangeArrowheads="1"/>
          </p:cNvSpPr>
          <p:nvPr/>
        </p:nvSpPr>
        <p:spPr bwMode="auto">
          <a:xfrm>
            <a:off x="1143000" y="152400"/>
            <a:ext cx="6172200" cy="461963"/>
          </a:xfrm>
          <a:prstGeom prst="rect">
            <a:avLst/>
          </a:prstGeom>
          <a:solidFill>
            <a:srgbClr val="CC3300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marL="342900" indent="-342900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pPr eaLnBrk="1" hangingPunct="1"/>
            <a:r>
              <a:rPr lang="en-US">
                <a:solidFill>
                  <a:schemeClr val="bg1"/>
                </a:solidFill>
                <a:cs typeface="Arial" charset="0"/>
              </a:rPr>
              <a:t>Age distribution of the ATLAS population </a:t>
            </a:r>
          </a:p>
        </p:txBody>
      </p:sp>
      <p:sp>
        <p:nvSpPr>
          <p:cNvPr id="118790" name="Rectangle 7"/>
          <p:cNvSpPr>
            <a:spLocks noChangeArrowheads="1"/>
          </p:cNvSpPr>
          <p:nvPr/>
        </p:nvSpPr>
        <p:spPr bwMode="auto">
          <a:xfrm>
            <a:off x="7162800" y="4876800"/>
            <a:ext cx="1981200" cy="1920875"/>
          </a:xfrm>
          <a:prstGeom prst="rect">
            <a:avLst/>
          </a:prstGeom>
          <a:solidFill>
            <a:srgbClr val="3366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pic>
        <p:nvPicPr>
          <p:cNvPr id="118791" name="Picture 6" descr="mighty_Atlas.gif"/>
          <p:cNvPicPr preferRelativeResize="0"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21550" y="4876800"/>
            <a:ext cx="1746250" cy="1919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" name="Group 7"/>
          <p:cNvGrpSpPr>
            <a:grpSpLocks/>
          </p:cNvGrpSpPr>
          <p:nvPr/>
        </p:nvGrpSpPr>
        <p:grpSpPr bwMode="auto">
          <a:xfrm>
            <a:off x="381000" y="1066800"/>
            <a:ext cx="8610600" cy="5334000"/>
            <a:chOff x="304800" y="838200"/>
            <a:chExt cx="8610600" cy="5334000"/>
          </a:xfrm>
        </p:grpSpPr>
        <p:sp>
          <p:nvSpPr>
            <p:cNvPr id="118794" name="Rectangle 5"/>
            <p:cNvSpPr>
              <a:spLocks noChangeArrowheads="1"/>
            </p:cNvSpPr>
            <p:nvPr/>
          </p:nvSpPr>
          <p:spPr bwMode="auto">
            <a:xfrm>
              <a:off x="304800" y="838200"/>
              <a:ext cx="8610600" cy="5334000"/>
            </a:xfrm>
            <a:prstGeom prst="rect">
              <a:avLst/>
            </a:prstGeom>
            <a:solidFill>
              <a:srgbClr val="FFFFCC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aphicFrame>
          <p:nvGraphicFramePr>
            <p:cNvPr id="118786" name="Chart 1"/>
            <p:cNvGraphicFramePr>
              <a:graphicFrameLocks/>
            </p:cNvGraphicFramePr>
            <p:nvPr/>
          </p:nvGraphicFramePr>
          <p:xfrm>
            <a:off x="533400" y="969963"/>
            <a:ext cx="8258175" cy="512603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18864" name="Worksheet" r:id="rId6" imgW="7848600" imgH="4876800" progId="Excel.Sheet.8">
                    <p:embed/>
                  </p:oleObj>
                </mc:Choice>
                <mc:Fallback>
                  <p:oleObj name="Worksheet" r:id="rId6" imgW="7848600" imgH="4876800" progId="Excel.Sheet.8">
                    <p:embed/>
                    <p:pic>
                      <p:nvPicPr>
                        <p:cNvPr id="0" name="Chart 1"/>
                        <p:cNvPicPr>
                          <a:picLocks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33400" y="969963"/>
                          <a:ext cx="8258175" cy="5126037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18795" name="TextBox 1"/>
            <p:cNvSpPr txBox="1">
              <a:spLocks noChangeArrowheads="1"/>
            </p:cNvSpPr>
            <p:nvPr/>
          </p:nvSpPr>
          <p:spPr bwMode="auto">
            <a:xfrm>
              <a:off x="3989388" y="1371600"/>
              <a:ext cx="3173412" cy="99060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/>
            <a:lstStyle>
              <a:lvl1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9pPr>
            </a:lstStyle>
            <a:p>
              <a:r>
                <a:rPr lang="en-US" sz="1400" b="1">
                  <a:solidFill>
                    <a:srgbClr val="002060"/>
                  </a:solidFill>
                  <a:latin typeface="Times New Roman" charset="0"/>
                </a:rPr>
                <a:t>All	2690	(&lt; 35 y    47.2%)</a:t>
              </a:r>
            </a:p>
            <a:p>
              <a:r>
                <a:rPr lang="en-US" sz="1400" b="1">
                  <a:solidFill>
                    <a:srgbClr val="002060"/>
                  </a:solidFill>
                  <a:latin typeface="Times New Roman" charset="0"/>
                </a:rPr>
                <a:t>Male	81.8%	(&lt; 35 y    44.0%)</a:t>
              </a:r>
            </a:p>
            <a:p>
              <a:r>
                <a:rPr lang="en-US" sz="1400" b="1">
                  <a:solidFill>
                    <a:srgbClr val="002060"/>
                  </a:solidFill>
                  <a:latin typeface="Times New Roman" charset="0"/>
                </a:rPr>
                <a:t>Female	18.2%	(&lt; 35 y    61.3%)</a:t>
              </a:r>
            </a:p>
            <a:p>
              <a:r>
                <a:rPr lang="en-US" sz="1400" b="1">
                  <a:solidFill>
                    <a:srgbClr val="002060"/>
                  </a:solidFill>
                  <a:latin typeface="Times New Roman" charset="0"/>
                </a:rPr>
                <a:t>(Status 1.1.2010)</a:t>
              </a:r>
            </a:p>
          </p:txBody>
        </p:sp>
      </p:grp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3868738" y="2819400"/>
            <a:ext cx="3217862" cy="354013"/>
          </a:xfrm>
          <a:prstGeom prst="rect">
            <a:avLst/>
          </a:prstGeom>
          <a:solidFill>
            <a:srgbClr val="FFFFCC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r>
              <a:rPr lang="en-US" sz="1700"/>
              <a:t>More than 1000 PhD students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l-GR" smtClean="0"/>
              <a:t>Ανιχνευτές Σωματιδίων, Αύγουστος 2018</a:t>
            </a:r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286000" y="6245225"/>
            <a:ext cx="4191000" cy="476250"/>
          </a:xfrm>
        </p:spPr>
        <p:txBody>
          <a:bodyPr/>
          <a:lstStyle/>
          <a:p>
            <a:pPr>
              <a:defRPr/>
            </a:pPr>
            <a:r>
              <a:rPr lang="el-GR" smtClean="0"/>
              <a:t>Ανιχνευτές Σωματιδίων, Αύγουστος 2018</a:t>
            </a:r>
            <a:endParaRPr lang="en-US"/>
          </a:p>
        </p:txBody>
      </p:sp>
      <p:sp>
        <p:nvSpPr>
          <p:cNvPr id="7065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fld id="{B83147C8-13CA-C141-A36D-156769965213}" type="slidenum">
              <a:rPr lang="en-US" sz="1400">
                <a:latin typeface="Arial" charset="0"/>
              </a:rPr>
              <a:pPr/>
              <a:t>67</a:t>
            </a:fld>
            <a:endParaRPr lang="en-US" sz="1400">
              <a:latin typeface="Arial" charset="0"/>
            </a:endParaRPr>
          </a:p>
        </p:txBody>
      </p:sp>
      <p:sp>
        <p:nvSpPr>
          <p:cNvPr id="12083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l-GR">
                <a:latin typeface="Arial" charset="0"/>
                <a:ea typeface="ＭＳ Ｐゴシック" charset="0"/>
                <a:cs typeface="ＭＳ Ｐゴシック" charset="0"/>
              </a:rPr>
              <a:t>Υποδομή ενός πειράματος</a:t>
            </a:r>
            <a:endParaRPr lang="en-US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2083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US">
              <a:latin typeface="Arial" charset="0"/>
              <a:ea typeface="ＭＳ Ｐゴシック" charset="0"/>
              <a:cs typeface="ＭＳ Ｐゴシック" charset="0"/>
            </a:endParaRPr>
          </a:p>
          <a:p>
            <a:pPr eaLnBrk="1" hangingPunct="1"/>
            <a:r>
              <a:rPr lang="el-GR">
                <a:latin typeface="Arial" charset="0"/>
                <a:ea typeface="ＭＳ Ｐゴシック" charset="0"/>
                <a:cs typeface="ＭＳ Ｐゴシック" charset="0"/>
              </a:rPr>
              <a:t>Τα πειράματα ΔΕΝ είναι μόνο ανιχνευτές</a:t>
            </a:r>
            <a:endParaRPr lang="en-US">
              <a:latin typeface="Arial" charset="0"/>
              <a:ea typeface="ＭＳ Ｐゴシック" charset="0"/>
              <a:cs typeface="ＭＳ Ｐゴシック" charset="0"/>
            </a:endParaRPr>
          </a:p>
          <a:p>
            <a:pPr eaLnBrk="1" hangingPunct="1"/>
            <a:endParaRPr lang="en-US">
              <a:latin typeface="Arial" charset="0"/>
              <a:ea typeface="ＭＳ Ｐゴシック" charset="0"/>
              <a:cs typeface="ＭＳ Ｐゴシック" charset="0"/>
            </a:endParaRPr>
          </a:p>
          <a:p>
            <a:pPr eaLnBrk="1" hangingPunct="1"/>
            <a:r>
              <a:rPr lang="el-GR">
                <a:latin typeface="Arial" charset="0"/>
                <a:ea typeface="ＭＳ Ｐゴシック" charset="0"/>
                <a:cs typeface="ＭＳ Ｐゴシック" charset="0"/>
              </a:rPr>
              <a:t>Χρειάζονται:</a:t>
            </a:r>
            <a:endParaRPr lang="en-US">
              <a:latin typeface="Arial" charset="0"/>
              <a:ea typeface="ＭＳ Ｐゴシック" charset="0"/>
              <a:cs typeface="ＭＳ Ｐゴシック" charset="0"/>
            </a:endParaRPr>
          </a:p>
          <a:p>
            <a:pPr lvl="1" eaLnBrk="1" hangingPunct="1"/>
            <a:r>
              <a:rPr lang="el-GR">
                <a:latin typeface="Arial" charset="0"/>
                <a:ea typeface="ＭＳ Ｐゴシック" charset="0"/>
              </a:rPr>
              <a:t>Σύστημα αυτομάτου ελέγχου των ανιχνευτών</a:t>
            </a:r>
            <a:endParaRPr lang="en-US">
              <a:latin typeface="Arial" charset="0"/>
              <a:ea typeface="ＭＳ Ｐゴシック" charset="0"/>
            </a:endParaRPr>
          </a:p>
          <a:p>
            <a:pPr lvl="1" eaLnBrk="1" hangingPunct="1"/>
            <a:r>
              <a:rPr lang="el-GR">
                <a:latin typeface="Arial" charset="0"/>
                <a:ea typeface="ＭＳ Ｐゴシック" charset="0"/>
              </a:rPr>
              <a:t>Λήψη δεδομένων ΕΚΤΟΣ και παρακολούθηση</a:t>
            </a:r>
            <a:endParaRPr lang="en-US">
              <a:latin typeface="Arial" charset="0"/>
              <a:ea typeface="ＭＳ Ｐゴシック" charset="0"/>
            </a:endParaRPr>
          </a:p>
          <a:p>
            <a:pPr lvl="1" eaLnBrk="1" hangingPunct="1"/>
            <a:r>
              <a:rPr lang="el-GR">
                <a:latin typeface="Arial" charset="0"/>
                <a:ea typeface="ＭＳ Ｐゴシック" charset="0"/>
              </a:rPr>
              <a:t>Ανάλυση των δεδομένων που κατεγράφησαν</a:t>
            </a:r>
            <a:endParaRPr lang="en-US">
              <a:latin typeface="Arial" charset="0"/>
              <a:ea typeface="ＭＳ Ｐゴシック" charset="0"/>
            </a:endParaRPr>
          </a:p>
          <a:p>
            <a:pPr lvl="1" eaLnBrk="1" hangingPunct="1"/>
            <a:r>
              <a:rPr lang="en-US">
                <a:latin typeface="Arial" charset="0"/>
                <a:ea typeface="ＭＳ Ｐゴシック" charset="0"/>
              </a:rPr>
              <a:t>…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l-GR" smtClean="0"/>
              <a:t>Ανιχνευτές Σωματιδίων, Αύγουστος 2018</a:t>
            </a:r>
            <a:endParaRPr lang="en-US"/>
          </a:p>
        </p:txBody>
      </p:sp>
      <p:sp>
        <p:nvSpPr>
          <p:cNvPr id="1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fld id="{01D34421-2DD5-2C45-B537-5E5DD4C9C864}" type="slidenum">
              <a:rPr lang="en-US" sz="1400">
                <a:latin typeface="Arial" charset="0"/>
              </a:rPr>
              <a:pPr/>
              <a:t>68</a:t>
            </a:fld>
            <a:endParaRPr lang="en-US" sz="1400">
              <a:latin typeface="Arial" charset="0"/>
            </a:endParaRPr>
          </a:p>
        </p:txBody>
      </p:sp>
      <p:sp>
        <p:nvSpPr>
          <p:cNvPr id="12288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8686800" cy="1143000"/>
          </a:xfrm>
        </p:spPr>
        <p:txBody>
          <a:bodyPr/>
          <a:lstStyle/>
          <a:p>
            <a:pPr eaLnBrk="1" hangingPunct="1"/>
            <a:r>
              <a:rPr lang="en-US">
                <a:latin typeface="Arial" charset="0"/>
                <a:ea typeface="ＭＳ Ｐゴシック" charset="0"/>
                <a:cs typeface="ＭＳ Ｐゴシック" charset="0"/>
              </a:rPr>
              <a:t>ATLAS: </a:t>
            </a:r>
            <a:r>
              <a:rPr lang="el-GR">
                <a:latin typeface="Arial" charset="0"/>
                <a:ea typeface="ＭＳ Ｐゴシック" charset="0"/>
                <a:cs typeface="ＭＳ Ｐゴシック" charset="0"/>
              </a:rPr>
              <a:t>εγκατάσταση υποδομής</a:t>
            </a:r>
            <a:r>
              <a:rPr lang="en-US">
                <a:latin typeface="Arial" charset="0"/>
                <a:ea typeface="ＭＳ Ｐゴシック" charset="0"/>
                <a:cs typeface="ＭＳ Ｐゴシック" charset="0"/>
              </a:rPr>
              <a:t> </a:t>
            </a:r>
          </a:p>
        </p:txBody>
      </p:sp>
      <p:sp>
        <p:nvSpPr>
          <p:cNvPr id="122885" name="Text Box 3"/>
          <p:cNvSpPr txBox="1">
            <a:spLocks noChangeArrowheads="1"/>
          </p:cNvSpPr>
          <p:nvPr/>
        </p:nvSpPr>
        <p:spPr bwMode="auto">
          <a:xfrm>
            <a:off x="1295400" y="1066800"/>
            <a:ext cx="26924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r>
              <a:rPr lang="el-GR" sz="1400" b="1">
                <a:solidFill>
                  <a:srgbClr val="008000"/>
                </a:solidFill>
                <a:latin typeface="Arial" charset="0"/>
              </a:rPr>
              <a:t>Πλήρης κρυογενικός σταθμός</a:t>
            </a:r>
            <a:endParaRPr lang="en-US" sz="1400" b="1">
              <a:solidFill>
                <a:srgbClr val="008000"/>
              </a:solidFill>
              <a:latin typeface="Arial" charset="0"/>
            </a:endParaRPr>
          </a:p>
        </p:txBody>
      </p:sp>
      <p:pic>
        <p:nvPicPr>
          <p:cNvPr id="122886" name="Picture 4" descr="LHCU31~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038" t="1183"/>
          <a:stretch>
            <a:fillRect/>
          </a:stretch>
        </p:blipFill>
        <p:spPr bwMode="auto">
          <a:xfrm>
            <a:off x="5697538" y="1524000"/>
            <a:ext cx="2824162" cy="289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887" name="Line 5"/>
          <p:cNvSpPr>
            <a:spLocks noChangeShapeType="1"/>
          </p:cNvSpPr>
          <p:nvPr/>
        </p:nvSpPr>
        <p:spPr bwMode="auto">
          <a:xfrm flipH="1" flipV="1">
            <a:off x="6611938" y="3810000"/>
            <a:ext cx="69850" cy="6858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none" w="sm" len="sm"/>
            <a:tailEnd type="stealth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2888" name="Line 6"/>
          <p:cNvSpPr>
            <a:spLocks noChangeShapeType="1"/>
          </p:cNvSpPr>
          <p:nvPr/>
        </p:nvSpPr>
        <p:spPr bwMode="auto">
          <a:xfrm flipV="1">
            <a:off x="3938588" y="2209800"/>
            <a:ext cx="2251075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none" w="sm" len="sm"/>
            <a:tailEnd type="stealth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2889" name="Line 7"/>
          <p:cNvSpPr>
            <a:spLocks noChangeShapeType="1"/>
          </p:cNvSpPr>
          <p:nvPr/>
        </p:nvSpPr>
        <p:spPr bwMode="auto">
          <a:xfrm>
            <a:off x="4713288" y="3429000"/>
            <a:ext cx="2601912" cy="228600"/>
          </a:xfrm>
          <a:prstGeom prst="line">
            <a:avLst/>
          </a:prstGeom>
          <a:noFill/>
          <a:ln w="31750">
            <a:solidFill>
              <a:schemeClr val="tx1"/>
            </a:solidFill>
            <a:round/>
            <a:headEnd type="none" w="sm" len="sm"/>
            <a:tailEnd type="stealth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122890" name="Picture 9" descr="Image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6375" y="1447800"/>
            <a:ext cx="2392363" cy="194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891" name="Picture 10" descr="DSC0309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6400" y="4400550"/>
            <a:ext cx="3024188" cy="2457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892" name="Picture 11" descr="feb0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2425" y="3313113"/>
            <a:ext cx="4360863" cy="3544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893" name="Text Box 12"/>
          <p:cNvSpPr txBox="1">
            <a:spLocks noChangeArrowheads="1"/>
          </p:cNvSpPr>
          <p:nvPr/>
        </p:nvSpPr>
        <p:spPr bwMode="auto">
          <a:xfrm>
            <a:off x="-85725" y="6110288"/>
            <a:ext cx="17145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endParaRPr lang="en-US" sz="2000">
              <a:latin typeface="Times New Roman" charset="0"/>
            </a:endParaRPr>
          </a:p>
        </p:txBody>
      </p:sp>
      <p:sp>
        <p:nvSpPr>
          <p:cNvPr id="122894" name="Text Box 13"/>
          <p:cNvSpPr txBox="1">
            <a:spLocks noChangeArrowheads="1"/>
          </p:cNvSpPr>
          <p:nvPr/>
        </p:nvSpPr>
        <p:spPr bwMode="auto">
          <a:xfrm>
            <a:off x="211138" y="6553200"/>
            <a:ext cx="4354512" cy="304800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r>
              <a:rPr lang="el-GR" sz="1400" b="1">
                <a:solidFill>
                  <a:srgbClr val="008000"/>
                </a:solidFill>
                <a:latin typeface="Arial" charset="0"/>
              </a:rPr>
              <a:t>Υπόγεια κοιλότητα υποδοχής του ανιχνευτή</a:t>
            </a:r>
            <a:r>
              <a:rPr lang="en-US" sz="1400" b="1">
                <a:solidFill>
                  <a:srgbClr val="008000"/>
                </a:solidFill>
                <a:latin typeface="Arial" charset="0"/>
              </a:rPr>
              <a:t> 2003</a:t>
            </a:r>
          </a:p>
        </p:txBody>
      </p:sp>
    </p:spTree>
  </p:cSld>
  <p:clrMapOvr>
    <a:masterClrMapping/>
  </p:clrMapOvr>
  <p:transition xmlns:p14="http://schemas.microsoft.com/office/powerpoint/2010/main" advClick="0"/>
  <p:timing>
    <p:tnLst>
      <p:par>
        <p:cTn xmlns:p14="http://schemas.microsoft.com/office/powerpoint/2010/main"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2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l-GR" smtClean="0"/>
              <a:t>Ανιχνευτές Σωματιδίων, Αύγουστος 2018</a:t>
            </a:r>
            <a:endParaRPr lang="en-US"/>
          </a:p>
        </p:txBody>
      </p:sp>
      <p:sp>
        <p:nvSpPr>
          <p:cNvPr id="1653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fld id="{8DD8F12C-FFC5-EB47-A9A4-2A65258C3D8E}" type="slidenum">
              <a:rPr lang="en-US" sz="1400">
                <a:latin typeface="Arial" charset="0"/>
              </a:rPr>
              <a:pPr/>
              <a:t>69</a:t>
            </a:fld>
            <a:endParaRPr lang="en-US" sz="1400">
              <a:latin typeface="Arial" charset="0"/>
            </a:endParaRPr>
          </a:p>
        </p:txBody>
      </p:sp>
      <p:sp>
        <p:nvSpPr>
          <p:cNvPr id="122882" name="Text Box 2"/>
          <p:cNvSpPr txBox="1">
            <a:spLocks noChangeArrowheads="1"/>
          </p:cNvSpPr>
          <p:nvPr/>
        </p:nvSpPr>
        <p:spPr bwMode="auto">
          <a:xfrm>
            <a:off x="1970088" y="3170238"/>
            <a:ext cx="2192337" cy="3028950"/>
          </a:xfrm>
          <a:prstGeom prst="rect">
            <a:avLst/>
          </a:prstGeom>
          <a:gradFill rotWithShape="0">
            <a:gsLst>
              <a:gs pos="0">
                <a:srgbClr val="99CCFF">
                  <a:gamma/>
                  <a:shade val="46275"/>
                  <a:invGamma/>
                  <a:alpha val="39999"/>
                </a:srgbClr>
              </a:gs>
              <a:gs pos="50000">
                <a:srgbClr val="99CCFF">
                  <a:alpha val="80000"/>
                </a:srgbClr>
              </a:gs>
              <a:gs pos="100000">
                <a:srgbClr val="99CCFF">
                  <a:gamma/>
                  <a:shade val="46275"/>
                  <a:invGamma/>
                  <a:alpha val="39999"/>
                </a:srgbClr>
              </a:gs>
            </a:gsLst>
            <a:lin ang="5400000" scaled="1"/>
          </a:gradFill>
          <a:ln w="28575" cap="sq">
            <a:noFill/>
            <a:miter lim="800000"/>
            <a:headEnd/>
            <a:tailEnd/>
          </a:ln>
          <a:effectLst/>
        </p:spPr>
        <p:txBody>
          <a:bodyPr anchor="ctr"/>
          <a:lstStyle>
            <a:lvl1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endParaRPr kumimoji="1" lang="en-US" sz="1600" b="1">
              <a:latin typeface="Comic Sans MS" charset="0"/>
            </a:endParaRPr>
          </a:p>
          <a:p>
            <a:endParaRPr kumimoji="1" lang="en-US" sz="1600" b="1">
              <a:latin typeface="Comic Sans MS" charset="0"/>
            </a:endParaRPr>
          </a:p>
          <a:p>
            <a:r>
              <a:rPr kumimoji="1" lang="en-US" sz="1600" b="1">
                <a:latin typeface="Comic Sans MS" charset="0"/>
              </a:rPr>
              <a:t>H</a:t>
            </a:r>
          </a:p>
          <a:p>
            <a:endParaRPr kumimoji="1" lang="en-US" sz="1600" b="1">
              <a:latin typeface="Comic Sans MS" charset="0"/>
            </a:endParaRPr>
          </a:p>
          <a:p>
            <a:r>
              <a:rPr kumimoji="1" lang="en-US" sz="1600" b="1">
                <a:latin typeface="Comic Sans MS" charset="0"/>
              </a:rPr>
              <a:t>L</a:t>
            </a:r>
          </a:p>
          <a:p>
            <a:endParaRPr kumimoji="1" lang="en-US" sz="1600" b="1">
              <a:latin typeface="Comic Sans MS" charset="0"/>
            </a:endParaRPr>
          </a:p>
          <a:p>
            <a:r>
              <a:rPr kumimoji="1" lang="en-US" sz="1600" b="1">
                <a:latin typeface="Comic Sans MS" charset="0"/>
              </a:rPr>
              <a:t>T</a:t>
            </a:r>
          </a:p>
          <a:p>
            <a:endParaRPr kumimoji="1" lang="en-US" sz="1600" b="1">
              <a:latin typeface="Comic Sans MS" charset="0"/>
            </a:endParaRPr>
          </a:p>
          <a:p>
            <a:endParaRPr kumimoji="1" lang="en-US" sz="1600" b="1">
              <a:latin typeface="Comic Sans MS" charset="0"/>
            </a:endParaRPr>
          </a:p>
          <a:p>
            <a:endParaRPr kumimoji="1" lang="en-US" sz="1600" b="1">
              <a:latin typeface="Comic Sans MS" charset="0"/>
            </a:endParaRPr>
          </a:p>
        </p:txBody>
      </p:sp>
      <p:sp>
        <p:nvSpPr>
          <p:cNvPr id="122883" name="Text Box 3"/>
          <p:cNvSpPr txBox="1">
            <a:spLocks noChangeArrowheads="1"/>
          </p:cNvSpPr>
          <p:nvPr/>
        </p:nvSpPr>
        <p:spPr bwMode="auto">
          <a:xfrm>
            <a:off x="5229225" y="3194050"/>
            <a:ext cx="2192338" cy="3044825"/>
          </a:xfrm>
          <a:prstGeom prst="rect">
            <a:avLst/>
          </a:prstGeom>
          <a:gradFill rotWithShape="0">
            <a:gsLst>
              <a:gs pos="0">
                <a:srgbClr val="99CCFF">
                  <a:gamma/>
                  <a:shade val="46275"/>
                  <a:invGamma/>
                  <a:alpha val="39999"/>
                </a:srgbClr>
              </a:gs>
              <a:gs pos="50000">
                <a:srgbClr val="99CCFF">
                  <a:alpha val="80000"/>
                </a:srgbClr>
              </a:gs>
              <a:gs pos="100000">
                <a:srgbClr val="99CCFF">
                  <a:gamma/>
                  <a:shade val="46275"/>
                  <a:invGamma/>
                  <a:alpha val="39999"/>
                </a:srgbClr>
              </a:gs>
            </a:gsLst>
            <a:lin ang="5400000" scaled="1"/>
          </a:gradFill>
          <a:ln w="28575" cap="sq">
            <a:noFill/>
            <a:miter lim="800000"/>
            <a:headEnd/>
            <a:tailEnd/>
          </a:ln>
          <a:effectLst/>
        </p:spPr>
        <p:txBody>
          <a:bodyPr anchor="ctr"/>
          <a:lstStyle>
            <a:lvl1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pPr algn="r"/>
            <a:endParaRPr kumimoji="1" lang="en-US" sz="1200" b="1">
              <a:latin typeface="Comic Sans MS" charset="0"/>
            </a:endParaRPr>
          </a:p>
          <a:p>
            <a:pPr algn="r"/>
            <a:endParaRPr kumimoji="1" lang="en-US" sz="1200" b="1">
              <a:latin typeface="Comic Sans MS" charset="0"/>
            </a:endParaRPr>
          </a:p>
          <a:p>
            <a:pPr algn="r"/>
            <a:r>
              <a:rPr kumimoji="1" lang="en-US" sz="1400" b="1">
                <a:latin typeface="Comic Sans MS" charset="0"/>
              </a:rPr>
              <a:t>D</a:t>
            </a:r>
          </a:p>
          <a:p>
            <a:pPr algn="r"/>
            <a:r>
              <a:rPr kumimoji="1" lang="en-US" sz="1400" b="1">
                <a:latin typeface="Comic Sans MS" charset="0"/>
              </a:rPr>
              <a:t>A</a:t>
            </a:r>
          </a:p>
          <a:p>
            <a:pPr algn="r"/>
            <a:r>
              <a:rPr kumimoji="1" lang="en-US" sz="1400" b="1">
                <a:latin typeface="Comic Sans MS" charset="0"/>
              </a:rPr>
              <a:t>T</a:t>
            </a:r>
          </a:p>
          <a:p>
            <a:pPr algn="r"/>
            <a:r>
              <a:rPr kumimoji="1" lang="en-US" sz="1400" b="1">
                <a:latin typeface="Comic Sans MS" charset="0"/>
              </a:rPr>
              <a:t>A</a:t>
            </a:r>
          </a:p>
          <a:p>
            <a:pPr algn="r"/>
            <a:r>
              <a:rPr kumimoji="1" lang="en-US" sz="1400" b="1">
                <a:latin typeface="Comic Sans MS" charset="0"/>
              </a:rPr>
              <a:t>F</a:t>
            </a:r>
          </a:p>
          <a:p>
            <a:pPr algn="r"/>
            <a:r>
              <a:rPr kumimoji="1" lang="en-US" sz="1400" b="1">
                <a:latin typeface="Comic Sans MS" charset="0"/>
              </a:rPr>
              <a:t>L</a:t>
            </a:r>
          </a:p>
          <a:p>
            <a:pPr algn="r"/>
            <a:r>
              <a:rPr kumimoji="1" lang="en-US" sz="1400" b="1">
                <a:latin typeface="Comic Sans MS" charset="0"/>
              </a:rPr>
              <a:t>O</a:t>
            </a:r>
          </a:p>
          <a:p>
            <a:pPr algn="r"/>
            <a:r>
              <a:rPr kumimoji="1" lang="en-US" sz="1400" b="1">
                <a:latin typeface="Comic Sans MS" charset="0"/>
              </a:rPr>
              <a:t>W</a:t>
            </a:r>
          </a:p>
          <a:p>
            <a:pPr algn="r"/>
            <a:endParaRPr kumimoji="1" lang="en-US" sz="1400" b="1">
              <a:latin typeface="Comic Sans MS" charset="0"/>
            </a:endParaRPr>
          </a:p>
          <a:p>
            <a:pPr algn="r"/>
            <a:endParaRPr kumimoji="1" lang="en-US" sz="1400" b="1">
              <a:latin typeface="Comic Sans MS" charset="0"/>
            </a:endParaRPr>
          </a:p>
        </p:txBody>
      </p:sp>
      <p:sp>
        <p:nvSpPr>
          <p:cNvPr id="124938" name="Line 4"/>
          <p:cNvSpPr>
            <a:spLocks noChangeShapeType="1"/>
          </p:cNvSpPr>
          <p:nvPr/>
        </p:nvSpPr>
        <p:spPr bwMode="auto">
          <a:xfrm>
            <a:off x="4773613" y="1038225"/>
            <a:ext cx="0" cy="5545138"/>
          </a:xfrm>
          <a:prstGeom prst="line">
            <a:avLst/>
          </a:prstGeom>
          <a:noFill/>
          <a:ln w="3175" cap="sq">
            <a:solidFill>
              <a:srgbClr val="060275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anchor="ctr">
            <a:spAutoFit/>
          </a:bodyPr>
          <a:lstStyle/>
          <a:p>
            <a:endParaRPr lang="en-US"/>
          </a:p>
        </p:txBody>
      </p:sp>
      <p:grpSp>
        <p:nvGrpSpPr>
          <p:cNvPr id="2" name="Group 5"/>
          <p:cNvGrpSpPr>
            <a:grpSpLocks/>
          </p:cNvGrpSpPr>
          <p:nvPr/>
        </p:nvGrpSpPr>
        <p:grpSpPr bwMode="auto">
          <a:xfrm>
            <a:off x="61913" y="1454150"/>
            <a:ext cx="892175" cy="4930775"/>
            <a:chOff x="42" y="764"/>
            <a:chExt cx="609" cy="3106"/>
          </a:xfrm>
        </p:grpSpPr>
        <p:sp>
          <p:nvSpPr>
            <p:cNvPr id="138873" name="Text Box 6"/>
            <p:cNvSpPr txBox="1">
              <a:spLocks noChangeArrowheads="1"/>
            </p:cNvSpPr>
            <p:nvPr/>
          </p:nvSpPr>
          <p:spPr bwMode="auto">
            <a:xfrm>
              <a:off x="45" y="764"/>
              <a:ext cx="528" cy="17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8575" cap="sq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9pPr>
            </a:lstStyle>
            <a:p>
              <a:pPr algn="ctr"/>
              <a:r>
                <a:rPr kumimoji="1" lang="en-US" sz="1200" b="1">
                  <a:solidFill>
                    <a:srgbClr val="FF000C"/>
                  </a:solidFill>
                  <a:latin typeface="Comic Sans MS" charset="0"/>
                </a:rPr>
                <a:t>40 MHz</a:t>
              </a:r>
            </a:p>
          </p:txBody>
        </p:sp>
        <p:sp>
          <p:nvSpPr>
            <p:cNvPr id="138874" name="Text Box 7"/>
            <p:cNvSpPr txBox="1">
              <a:spLocks noChangeArrowheads="1"/>
            </p:cNvSpPr>
            <p:nvPr/>
          </p:nvSpPr>
          <p:spPr bwMode="auto">
            <a:xfrm>
              <a:off x="46" y="1467"/>
              <a:ext cx="492" cy="17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8575" cap="sq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9pPr>
            </a:lstStyle>
            <a:p>
              <a:pPr algn="ctr"/>
              <a:r>
                <a:rPr kumimoji="1" lang="en-US" sz="1200" b="1">
                  <a:solidFill>
                    <a:srgbClr val="FF000C"/>
                  </a:solidFill>
                  <a:latin typeface="Comic Sans MS" charset="0"/>
                </a:rPr>
                <a:t>75 kHz</a:t>
              </a:r>
            </a:p>
          </p:txBody>
        </p:sp>
        <p:sp>
          <p:nvSpPr>
            <p:cNvPr id="138875" name="Text Box 8"/>
            <p:cNvSpPr txBox="1">
              <a:spLocks noChangeArrowheads="1"/>
            </p:cNvSpPr>
            <p:nvPr/>
          </p:nvSpPr>
          <p:spPr bwMode="auto">
            <a:xfrm>
              <a:off x="68" y="2499"/>
              <a:ext cx="492" cy="17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8575" cap="sq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9pPr>
            </a:lstStyle>
            <a:p>
              <a:pPr algn="ctr"/>
              <a:r>
                <a:rPr kumimoji="1" lang="en-US" sz="1200" b="1">
                  <a:solidFill>
                    <a:srgbClr val="FF000C"/>
                  </a:solidFill>
                  <a:latin typeface="Comic Sans MS" charset="0"/>
                </a:rPr>
                <a:t>~2 kHz</a:t>
              </a:r>
            </a:p>
          </p:txBody>
        </p:sp>
        <p:sp>
          <p:nvSpPr>
            <p:cNvPr id="138876" name="Text Box 9"/>
            <p:cNvSpPr txBox="1">
              <a:spLocks noChangeArrowheads="1"/>
            </p:cNvSpPr>
            <p:nvPr/>
          </p:nvSpPr>
          <p:spPr bwMode="auto">
            <a:xfrm>
              <a:off x="42" y="3697"/>
              <a:ext cx="609" cy="17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8575" cap="sq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9pPr>
            </a:lstStyle>
            <a:p>
              <a:pPr algn="ctr"/>
              <a:r>
                <a:rPr kumimoji="1" lang="en-US" sz="1200" b="1">
                  <a:solidFill>
                    <a:srgbClr val="FF000C"/>
                  </a:solidFill>
                  <a:latin typeface="Comic Sans MS" charset="0"/>
                </a:rPr>
                <a:t>~ 200 Hz</a:t>
              </a:r>
            </a:p>
          </p:txBody>
        </p:sp>
      </p:grpSp>
      <p:grpSp>
        <p:nvGrpSpPr>
          <p:cNvPr id="3" name="Group 10"/>
          <p:cNvGrpSpPr>
            <a:grpSpLocks/>
          </p:cNvGrpSpPr>
          <p:nvPr/>
        </p:nvGrpSpPr>
        <p:grpSpPr bwMode="auto">
          <a:xfrm>
            <a:off x="7900988" y="2646363"/>
            <a:ext cx="1050925" cy="3738562"/>
            <a:chOff x="5538" y="1539"/>
            <a:chExt cx="717" cy="2355"/>
          </a:xfrm>
        </p:grpSpPr>
        <p:sp>
          <p:nvSpPr>
            <p:cNvPr id="138870" name="Text Box 11"/>
            <p:cNvSpPr txBox="1">
              <a:spLocks noChangeArrowheads="1"/>
            </p:cNvSpPr>
            <p:nvPr/>
          </p:nvSpPr>
          <p:spPr bwMode="auto">
            <a:xfrm>
              <a:off x="5668" y="1539"/>
              <a:ext cx="557" cy="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175" cap="sq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9pPr>
            </a:lstStyle>
            <a:p>
              <a:pPr algn="ctr"/>
              <a:r>
                <a:rPr kumimoji="1" lang="en-US" sz="1200" b="1">
                  <a:solidFill>
                    <a:srgbClr val="FF000C"/>
                  </a:solidFill>
                  <a:latin typeface="Comic Sans MS" charset="0"/>
                </a:rPr>
                <a:t>120 GB/s</a:t>
              </a:r>
            </a:p>
          </p:txBody>
        </p:sp>
        <p:sp>
          <p:nvSpPr>
            <p:cNvPr id="138871" name="Text Box 12"/>
            <p:cNvSpPr txBox="1">
              <a:spLocks noChangeArrowheads="1"/>
            </p:cNvSpPr>
            <p:nvPr/>
          </p:nvSpPr>
          <p:spPr bwMode="auto">
            <a:xfrm>
              <a:off x="5538" y="3721"/>
              <a:ext cx="678" cy="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175" cap="sq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9pPr>
            </a:lstStyle>
            <a:p>
              <a:pPr algn="ctr"/>
              <a:r>
                <a:rPr kumimoji="1" lang="en-US" sz="1200" b="1">
                  <a:solidFill>
                    <a:srgbClr val="FF000C"/>
                  </a:solidFill>
                  <a:latin typeface="Comic Sans MS" charset="0"/>
                </a:rPr>
                <a:t>~ 300 MB/s</a:t>
              </a:r>
            </a:p>
          </p:txBody>
        </p:sp>
        <p:sp>
          <p:nvSpPr>
            <p:cNvPr id="138872" name="Text Box 13"/>
            <p:cNvSpPr txBox="1">
              <a:spLocks noChangeArrowheads="1"/>
            </p:cNvSpPr>
            <p:nvPr/>
          </p:nvSpPr>
          <p:spPr bwMode="auto">
            <a:xfrm>
              <a:off x="5639" y="2383"/>
              <a:ext cx="616" cy="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175" cap="sq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9pPr>
            </a:lstStyle>
            <a:p>
              <a:pPr algn="ctr"/>
              <a:r>
                <a:rPr kumimoji="1" lang="en-US" sz="1200" b="1">
                  <a:solidFill>
                    <a:srgbClr val="FF000C"/>
                  </a:solidFill>
                  <a:latin typeface="Comic Sans MS" charset="0"/>
                </a:rPr>
                <a:t>~2+4 GB/s</a:t>
              </a:r>
            </a:p>
          </p:txBody>
        </p:sp>
      </p:grpSp>
      <p:grpSp>
        <p:nvGrpSpPr>
          <p:cNvPr id="4" name="Group 14"/>
          <p:cNvGrpSpPr>
            <a:grpSpLocks/>
          </p:cNvGrpSpPr>
          <p:nvPr/>
        </p:nvGrpSpPr>
        <p:grpSpPr bwMode="auto">
          <a:xfrm>
            <a:off x="7464425" y="4267200"/>
            <a:ext cx="1679575" cy="998538"/>
            <a:chOff x="5049" y="2680"/>
            <a:chExt cx="1145" cy="629"/>
          </a:xfrm>
        </p:grpSpPr>
        <p:sp>
          <p:nvSpPr>
            <p:cNvPr id="138866" name="Text Box 15"/>
            <p:cNvSpPr txBox="1">
              <a:spLocks noChangeArrowheads="1"/>
            </p:cNvSpPr>
            <p:nvPr/>
          </p:nvSpPr>
          <p:spPr bwMode="auto">
            <a:xfrm>
              <a:off x="5049" y="2798"/>
              <a:ext cx="1145" cy="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 cap="sq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9pPr>
            </a:lstStyle>
            <a:p>
              <a:r>
                <a:rPr kumimoji="1" lang="en-US" sz="1200" b="1">
                  <a:solidFill>
                    <a:srgbClr val="4B4B4B"/>
                  </a:solidFill>
                  <a:latin typeface="Comic Sans MS" charset="0"/>
                </a:rPr>
                <a:t>Event Building N/work</a:t>
              </a:r>
              <a:endParaRPr kumimoji="1" lang="en-US" sz="1200" b="1" u="sng">
                <a:solidFill>
                  <a:srgbClr val="060275"/>
                </a:solidFill>
                <a:latin typeface="Comic Sans MS" charset="0"/>
              </a:endParaRPr>
            </a:p>
          </p:txBody>
        </p:sp>
        <p:sp>
          <p:nvSpPr>
            <p:cNvPr id="138867" name="Text Box 16"/>
            <p:cNvSpPr txBox="1">
              <a:spLocks noChangeArrowheads="1"/>
            </p:cNvSpPr>
            <p:nvPr/>
          </p:nvSpPr>
          <p:spPr bwMode="auto">
            <a:xfrm>
              <a:off x="5049" y="2680"/>
              <a:ext cx="961" cy="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 cap="sq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9pPr>
            </a:lstStyle>
            <a:p>
              <a:r>
                <a:rPr kumimoji="1" lang="en-US" sz="1200" b="1">
                  <a:solidFill>
                    <a:srgbClr val="4B4B4B"/>
                  </a:solidFill>
                  <a:latin typeface="Comic Sans MS" charset="0"/>
                </a:rPr>
                <a:t>Dataflow Manager</a:t>
              </a:r>
              <a:endParaRPr kumimoji="1" lang="en-US" sz="1200" b="1" u="sng">
                <a:solidFill>
                  <a:srgbClr val="060275"/>
                </a:solidFill>
                <a:latin typeface="Comic Sans MS" charset="0"/>
              </a:endParaRPr>
            </a:p>
          </p:txBody>
        </p:sp>
        <p:sp>
          <p:nvSpPr>
            <p:cNvPr id="138868" name="Text Box 17"/>
            <p:cNvSpPr txBox="1">
              <a:spLocks noChangeArrowheads="1"/>
            </p:cNvSpPr>
            <p:nvPr/>
          </p:nvSpPr>
          <p:spPr bwMode="auto">
            <a:xfrm>
              <a:off x="5049" y="2989"/>
              <a:ext cx="871" cy="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 cap="sq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9pPr>
            </a:lstStyle>
            <a:p>
              <a:pPr algn="ctr"/>
              <a:r>
                <a:rPr kumimoji="1" lang="en-US" sz="1200" b="1">
                  <a:solidFill>
                    <a:srgbClr val="4B4B4B"/>
                  </a:solidFill>
                  <a:latin typeface="Comic Sans MS" charset="0"/>
                </a:rPr>
                <a:t>Sub-Farm Input</a:t>
              </a:r>
              <a:endParaRPr kumimoji="1" lang="en-US" sz="1200" b="1" u="sng">
                <a:solidFill>
                  <a:srgbClr val="060275"/>
                </a:solidFill>
                <a:latin typeface="Comic Sans MS" charset="0"/>
              </a:endParaRPr>
            </a:p>
          </p:txBody>
        </p:sp>
        <p:sp>
          <p:nvSpPr>
            <p:cNvPr id="138869" name="Text Box 18"/>
            <p:cNvSpPr txBox="1">
              <a:spLocks noChangeArrowheads="1"/>
            </p:cNvSpPr>
            <p:nvPr/>
          </p:nvSpPr>
          <p:spPr bwMode="auto">
            <a:xfrm>
              <a:off x="5049" y="3136"/>
              <a:ext cx="734" cy="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 cap="sq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9pPr>
            </a:lstStyle>
            <a:p>
              <a:pPr algn="ctr"/>
              <a:r>
                <a:rPr kumimoji="1" lang="en-US" sz="1200" b="1">
                  <a:solidFill>
                    <a:srgbClr val="4B4B4B"/>
                  </a:solidFill>
                  <a:latin typeface="Comic Sans MS" charset="0"/>
                </a:rPr>
                <a:t>Event Builder</a:t>
              </a:r>
              <a:endParaRPr kumimoji="1" lang="en-US" sz="1200" b="1" u="sng">
                <a:solidFill>
                  <a:srgbClr val="060275"/>
                </a:solidFill>
                <a:latin typeface="Comic Sans MS" charset="0"/>
              </a:endParaRPr>
            </a:p>
          </p:txBody>
        </p:sp>
      </p:grpSp>
      <p:grpSp>
        <p:nvGrpSpPr>
          <p:cNvPr id="5" name="Group 19"/>
          <p:cNvGrpSpPr>
            <a:grpSpLocks/>
          </p:cNvGrpSpPr>
          <p:nvPr/>
        </p:nvGrpSpPr>
        <p:grpSpPr bwMode="auto">
          <a:xfrm>
            <a:off x="3124200" y="4148138"/>
            <a:ext cx="3898900" cy="1311275"/>
            <a:chOff x="2140" y="2453"/>
            <a:chExt cx="2661" cy="826"/>
          </a:xfrm>
        </p:grpSpPr>
        <p:sp>
          <p:nvSpPr>
            <p:cNvPr id="138592" name="Text Box 20"/>
            <p:cNvSpPr txBox="1">
              <a:spLocks noChangeArrowheads="1"/>
            </p:cNvSpPr>
            <p:nvPr/>
          </p:nvSpPr>
          <p:spPr bwMode="auto">
            <a:xfrm>
              <a:off x="3644" y="2691"/>
              <a:ext cx="1157" cy="588"/>
            </a:xfrm>
            <a:prstGeom prst="rect">
              <a:avLst/>
            </a:prstGeom>
            <a:solidFill>
              <a:srgbClr val="DCDCE2"/>
            </a:solidFill>
            <a:ln w="6350" cap="sq">
              <a:solidFill>
                <a:schemeClr val="accent2"/>
              </a:solidFill>
              <a:miter lim="800000"/>
              <a:headEnd/>
              <a:tailEnd/>
            </a:ln>
          </p:spPr>
          <p:txBody>
            <a:bodyPr anchor="b"/>
            <a:lstStyle>
              <a:lvl1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9pPr>
            </a:lstStyle>
            <a:p>
              <a:endParaRPr kumimoji="1" lang="en-US" sz="1400" b="1">
                <a:latin typeface="Comic Sans MS" charset="0"/>
              </a:endParaRPr>
            </a:p>
            <a:p>
              <a:endParaRPr kumimoji="1" lang="en-US" sz="1800" b="1">
                <a:latin typeface="Comic Sans MS" charset="0"/>
              </a:endParaRPr>
            </a:p>
            <a:p>
              <a:r>
                <a:rPr kumimoji="1" lang="en-US" sz="1600" b="1">
                  <a:latin typeface="Comic Sans MS" charset="0"/>
                </a:rPr>
                <a:t>	     </a:t>
              </a:r>
              <a:r>
                <a:rPr kumimoji="1" lang="en-US" sz="1400" b="1">
                  <a:latin typeface="Comic Sans MS" charset="0"/>
                </a:rPr>
                <a:t>EB</a:t>
              </a:r>
              <a:endParaRPr kumimoji="1" lang="en-US" sz="1800" b="1">
                <a:latin typeface="Comic Sans MS" charset="0"/>
              </a:endParaRPr>
            </a:p>
          </p:txBody>
        </p:sp>
        <p:cxnSp>
          <p:nvCxnSpPr>
            <p:cNvPr id="138593" name="AutoShape 21"/>
            <p:cNvCxnSpPr>
              <a:cxnSpLocks noChangeShapeType="1"/>
            </p:cNvCxnSpPr>
            <p:nvPr/>
          </p:nvCxnSpPr>
          <p:spPr bwMode="auto">
            <a:xfrm rot="16200000" flipH="1">
              <a:off x="4138" y="2539"/>
              <a:ext cx="341" cy="170"/>
            </a:xfrm>
            <a:prstGeom prst="bentConnector3">
              <a:avLst>
                <a:gd name="adj1" fmla="val 49852"/>
              </a:avLst>
            </a:prstGeom>
            <a:noFill/>
            <a:ln w="28575" cap="sq">
              <a:solidFill>
                <a:srgbClr val="FF220A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8594" name="Rectangle 22"/>
            <p:cNvSpPr>
              <a:spLocks noChangeArrowheads="1"/>
            </p:cNvSpPr>
            <p:nvPr/>
          </p:nvSpPr>
          <p:spPr bwMode="auto">
            <a:xfrm>
              <a:off x="4086" y="2598"/>
              <a:ext cx="267" cy="1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8595" name="Rectangle 23"/>
            <p:cNvSpPr>
              <a:spLocks noChangeArrowheads="1"/>
            </p:cNvSpPr>
            <p:nvPr/>
          </p:nvSpPr>
          <p:spPr bwMode="auto">
            <a:xfrm>
              <a:off x="4045" y="3100"/>
              <a:ext cx="236" cy="1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grpSp>
          <p:nvGrpSpPr>
            <p:cNvPr id="138596" name="Group 24"/>
            <p:cNvGrpSpPr>
              <a:grpSpLocks/>
            </p:cNvGrpSpPr>
            <p:nvPr/>
          </p:nvGrpSpPr>
          <p:grpSpPr bwMode="auto">
            <a:xfrm>
              <a:off x="3728" y="3012"/>
              <a:ext cx="984" cy="99"/>
              <a:chOff x="3680" y="2972"/>
              <a:chExt cx="984" cy="99"/>
            </a:xfrm>
          </p:grpSpPr>
          <p:sp>
            <p:nvSpPr>
              <p:cNvPr id="138864" name="Rectangle 25"/>
              <p:cNvSpPr>
                <a:spLocks noChangeArrowheads="1"/>
              </p:cNvSpPr>
              <p:nvPr/>
            </p:nvSpPr>
            <p:spPr bwMode="auto">
              <a:xfrm>
                <a:off x="3680" y="2972"/>
                <a:ext cx="984" cy="97"/>
              </a:xfrm>
              <a:prstGeom prst="rect">
                <a:avLst/>
              </a:prstGeom>
              <a:gradFill rotWithShape="0">
                <a:gsLst>
                  <a:gs pos="0">
                    <a:srgbClr val="47765E"/>
                  </a:gs>
                  <a:gs pos="50000">
                    <a:srgbClr val="99FFCC"/>
                  </a:gs>
                  <a:gs pos="100000">
                    <a:srgbClr val="47765E"/>
                  </a:gs>
                </a:gsLst>
                <a:lin ang="5400000" scaled="1"/>
              </a:gradFill>
              <a:ln w="7938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8865" name="Rectangle 26"/>
              <p:cNvSpPr>
                <a:spLocks noChangeArrowheads="1"/>
              </p:cNvSpPr>
              <p:nvPr/>
            </p:nvSpPr>
            <p:spPr bwMode="auto">
              <a:xfrm>
                <a:off x="4106" y="2975"/>
                <a:ext cx="148" cy="9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pPr algn="ctr" eaLnBrk="1" hangingPunct="1"/>
                <a:r>
                  <a:rPr lang="en-US" sz="1000" b="1">
                    <a:solidFill>
                      <a:srgbClr val="000000"/>
                    </a:solidFill>
                    <a:latin typeface="Comic Sans MS" charset="0"/>
                  </a:rPr>
                  <a:t>SFI</a:t>
                </a:r>
                <a:endParaRPr lang="en-US" sz="1000">
                  <a:latin typeface="Comic Sans MS" charset="0"/>
                </a:endParaRPr>
              </a:p>
            </p:txBody>
          </p:sp>
        </p:grpSp>
        <p:grpSp>
          <p:nvGrpSpPr>
            <p:cNvPr id="138597" name="Group 27"/>
            <p:cNvGrpSpPr>
              <a:grpSpLocks/>
            </p:cNvGrpSpPr>
            <p:nvPr/>
          </p:nvGrpSpPr>
          <p:grpSpPr bwMode="auto">
            <a:xfrm>
              <a:off x="4164" y="2764"/>
              <a:ext cx="572" cy="155"/>
              <a:chOff x="3884" y="2692"/>
              <a:chExt cx="572" cy="155"/>
            </a:xfrm>
          </p:grpSpPr>
          <p:sp>
            <p:nvSpPr>
              <p:cNvPr id="138862" name="Oval 28"/>
              <p:cNvSpPr>
                <a:spLocks noChangeArrowheads="1"/>
              </p:cNvSpPr>
              <p:nvPr/>
            </p:nvSpPr>
            <p:spPr bwMode="auto">
              <a:xfrm>
                <a:off x="3884" y="2708"/>
                <a:ext cx="572" cy="119"/>
              </a:xfrm>
              <a:prstGeom prst="ellipse">
                <a:avLst/>
              </a:prstGeom>
              <a:gradFill rotWithShape="0">
                <a:gsLst>
                  <a:gs pos="0">
                    <a:srgbClr val="707036"/>
                  </a:gs>
                  <a:gs pos="50000">
                    <a:srgbClr val="F2F274"/>
                  </a:gs>
                  <a:gs pos="100000">
                    <a:srgbClr val="707036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138863" name="Text Box 29"/>
              <p:cNvSpPr txBox="1">
                <a:spLocks noChangeArrowheads="1"/>
              </p:cNvSpPr>
              <p:nvPr/>
            </p:nvSpPr>
            <p:spPr bwMode="auto">
              <a:xfrm>
                <a:off x="4014" y="2692"/>
                <a:ext cx="344" cy="1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  <a:cs typeface="ＭＳ Ｐゴシック" charset="0"/>
                  </a:defRPr>
                </a:lvl1pPr>
                <a:lvl2pPr marL="37931725" indent="-37474525"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2pPr>
                <a:lvl3pPr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3pPr>
                <a:lvl4pPr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4pPr>
                <a:lvl5pPr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5pPr>
                <a:lvl6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6pPr>
                <a:lvl7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7pPr>
                <a:lvl8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8pPr>
                <a:lvl9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9pPr>
              </a:lstStyle>
              <a:p>
                <a:pPr algn="ctr" eaLnBrk="1" hangingPunct="1"/>
                <a:r>
                  <a:rPr lang="en-US" sz="1000" b="1">
                    <a:latin typeface="Comic Sans MS" charset="0"/>
                  </a:rPr>
                  <a:t>EBN</a:t>
                </a:r>
              </a:p>
            </p:txBody>
          </p:sp>
        </p:grpSp>
        <p:grpSp>
          <p:nvGrpSpPr>
            <p:cNvPr id="138598" name="Group 30"/>
            <p:cNvGrpSpPr>
              <a:grpSpLocks/>
            </p:cNvGrpSpPr>
            <p:nvPr/>
          </p:nvGrpSpPr>
          <p:grpSpPr bwMode="auto">
            <a:xfrm>
              <a:off x="3704" y="2744"/>
              <a:ext cx="329" cy="174"/>
              <a:chOff x="2344" y="2944"/>
              <a:chExt cx="361" cy="206"/>
            </a:xfrm>
          </p:grpSpPr>
          <p:grpSp>
            <p:nvGrpSpPr>
              <p:cNvPr id="138603" name="Group 31"/>
              <p:cNvGrpSpPr>
                <a:grpSpLocks/>
              </p:cNvGrpSpPr>
              <p:nvPr/>
            </p:nvGrpSpPr>
            <p:grpSpPr bwMode="auto">
              <a:xfrm>
                <a:off x="2344" y="2944"/>
                <a:ext cx="361" cy="206"/>
                <a:chOff x="2566" y="2274"/>
                <a:chExt cx="333" cy="206"/>
              </a:xfrm>
            </p:grpSpPr>
            <p:grpSp>
              <p:nvGrpSpPr>
                <p:cNvPr id="138605" name="Group 32"/>
                <p:cNvGrpSpPr>
                  <a:grpSpLocks/>
                </p:cNvGrpSpPr>
                <p:nvPr/>
              </p:nvGrpSpPr>
              <p:grpSpPr bwMode="auto">
                <a:xfrm>
                  <a:off x="2566" y="2274"/>
                  <a:ext cx="333" cy="206"/>
                  <a:chOff x="2566" y="2274"/>
                  <a:chExt cx="333" cy="206"/>
                </a:xfrm>
              </p:grpSpPr>
              <p:grpSp>
                <p:nvGrpSpPr>
                  <p:cNvPr id="138607" name="Group 33"/>
                  <p:cNvGrpSpPr>
                    <a:grpSpLocks/>
                  </p:cNvGrpSpPr>
                  <p:nvPr/>
                </p:nvGrpSpPr>
                <p:grpSpPr bwMode="auto">
                  <a:xfrm>
                    <a:off x="2566" y="2274"/>
                    <a:ext cx="333" cy="206"/>
                    <a:chOff x="2566" y="2274"/>
                    <a:chExt cx="333" cy="206"/>
                  </a:xfrm>
                </p:grpSpPr>
                <p:sp>
                  <p:nvSpPr>
                    <p:cNvPr id="138662" name="Rectangle 3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66" y="2274"/>
                      <a:ext cx="333" cy="2"/>
                    </a:xfrm>
                    <a:prstGeom prst="rect">
                      <a:avLst/>
                    </a:prstGeom>
                    <a:solidFill>
                      <a:srgbClr val="FFEAD6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663" name="Rectangle 3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66" y="2276"/>
                      <a:ext cx="333" cy="1"/>
                    </a:xfrm>
                    <a:prstGeom prst="rect">
                      <a:avLst/>
                    </a:prstGeom>
                    <a:solidFill>
                      <a:srgbClr val="FFEAD6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664" name="Rectangle 3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66" y="2277"/>
                      <a:ext cx="333" cy="2"/>
                    </a:xfrm>
                    <a:prstGeom prst="rect">
                      <a:avLst/>
                    </a:prstGeom>
                    <a:solidFill>
                      <a:srgbClr val="FFEAD6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665" name="Rectangle 3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66" y="2279"/>
                      <a:ext cx="333" cy="2"/>
                    </a:xfrm>
                    <a:prstGeom prst="rect">
                      <a:avLst/>
                    </a:prstGeom>
                    <a:solidFill>
                      <a:srgbClr val="FFEAD6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666" name="Rectangle 3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66" y="2281"/>
                      <a:ext cx="333" cy="1"/>
                    </a:xfrm>
                    <a:prstGeom prst="rect">
                      <a:avLst/>
                    </a:prstGeom>
                    <a:solidFill>
                      <a:srgbClr val="FFEAD5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667" name="Rectangle 3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66" y="2282"/>
                      <a:ext cx="333" cy="2"/>
                    </a:xfrm>
                    <a:prstGeom prst="rect">
                      <a:avLst/>
                    </a:prstGeom>
                    <a:solidFill>
                      <a:srgbClr val="FFEAD5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668" name="Rectangle 4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66" y="2284"/>
                      <a:ext cx="333" cy="1"/>
                    </a:xfrm>
                    <a:prstGeom prst="rect">
                      <a:avLst/>
                    </a:prstGeom>
                    <a:solidFill>
                      <a:srgbClr val="FFE9D5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669" name="Rectangle 4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66" y="2285"/>
                      <a:ext cx="333" cy="2"/>
                    </a:xfrm>
                    <a:prstGeom prst="rect">
                      <a:avLst/>
                    </a:prstGeom>
                    <a:solidFill>
                      <a:srgbClr val="FFE9D4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670" name="Rectangle 4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66" y="2287"/>
                      <a:ext cx="333" cy="2"/>
                    </a:xfrm>
                    <a:prstGeom prst="rect">
                      <a:avLst/>
                    </a:prstGeom>
                    <a:solidFill>
                      <a:srgbClr val="FFE9D4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671" name="Rectangle 4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66" y="2289"/>
                      <a:ext cx="333" cy="1"/>
                    </a:xfrm>
                    <a:prstGeom prst="rect">
                      <a:avLst/>
                    </a:prstGeom>
                    <a:solidFill>
                      <a:srgbClr val="FFE9D3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672" name="Rectangle 4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66" y="2290"/>
                      <a:ext cx="333" cy="2"/>
                    </a:xfrm>
                    <a:prstGeom prst="rect">
                      <a:avLst/>
                    </a:prstGeom>
                    <a:solidFill>
                      <a:srgbClr val="FFE8D3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673" name="Rectangle 4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66" y="2292"/>
                      <a:ext cx="333" cy="2"/>
                    </a:xfrm>
                    <a:prstGeom prst="rect">
                      <a:avLst/>
                    </a:prstGeom>
                    <a:solidFill>
                      <a:srgbClr val="FFE8D2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674" name="Rectangle 4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66" y="2294"/>
                      <a:ext cx="333" cy="1"/>
                    </a:xfrm>
                    <a:prstGeom prst="rect">
                      <a:avLst/>
                    </a:prstGeom>
                    <a:solidFill>
                      <a:srgbClr val="FFE8D1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675" name="Rectangle 4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66" y="2295"/>
                      <a:ext cx="333" cy="2"/>
                    </a:xfrm>
                    <a:prstGeom prst="rect">
                      <a:avLst/>
                    </a:prstGeom>
                    <a:solidFill>
                      <a:srgbClr val="FFE7D1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676" name="Rectangle 4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66" y="2297"/>
                      <a:ext cx="333" cy="1"/>
                    </a:xfrm>
                    <a:prstGeom prst="rect">
                      <a:avLst/>
                    </a:prstGeom>
                    <a:solidFill>
                      <a:srgbClr val="FFE7D0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677" name="Rectangle 4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66" y="2298"/>
                      <a:ext cx="333" cy="2"/>
                    </a:xfrm>
                    <a:prstGeom prst="rect">
                      <a:avLst/>
                    </a:prstGeom>
                    <a:solidFill>
                      <a:srgbClr val="FFE7CF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678" name="Rectangle 5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66" y="2300"/>
                      <a:ext cx="333" cy="2"/>
                    </a:xfrm>
                    <a:prstGeom prst="rect">
                      <a:avLst/>
                    </a:prstGeom>
                    <a:solidFill>
                      <a:srgbClr val="FFE6C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679" name="Rectangle 5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66" y="2302"/>
                      <a:ext cx="333" cy="1"/>
                    </a:xfrm>
                    <a:prstGeom prst="rect">
                      <a:avLst/>
                    </a:prstGeom>
                    <a:solidFill>
                      <a:srgbClr val="FFE5CD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680" name="Rectangle 5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66" y="2303"/>
                      <a:ext cx="333" cy="2"/>
                    </a:xfrm>
                    <a:prstGeom prst="rect">
                      <a:avLst/>
                    </a:prstGeom>
                    <a:solidFill>
                      <a:srgbClr val="FFE5CC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681" name="Rectangle 5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66" y="2305"/>
                      <a:ext cx="333" cy="1"/>
                    </a:xfrm>
                    <a:prstGeom prst="rect">
                      <a:avLst/>
                    </a:prstGeom>
                    <a:solidFill>
                      <a:srgbClr val="FFE4CB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682" name="Rectangle 5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66" y="2306"/>
                      <a:ext cx="333" cy="2"/>
                    </a:xfrm>
                    <a:prstGeom prst="rect">
                      <a:avLst/>
                    </a:prstGeom>
                    <a:solidFill>
                      <a:srgbClr val="FFE4CA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683" name="Rectangle 5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66" y="2308"/>
                      <a:ext cx="333" cy="2"/>
                    </a:xfrm>
                    <a:prstGeom prst="rect">
                      <a:avLst/>
                    </a:prstGeom>
                    <a:solidFill>
                      <a:srgbClr val="FFE3C9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684" name="Rectangle 5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66" y="2310"/>
                      <a:ext cx="333" cy="1"/>
                    </a:xfrm>
                    <a:prstGeom prst="rect">
                      <a:avLst/>
                    </a:prstGeom>
                    <a:solidFill>
                      <a:srgbClr val="FFE2C7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685" name="Rectangle 5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66" y="2311"/>
                      <a:ext cx="333" cy="2"/>
                    </a:xfrm>
                    <a:prstGeom prst="rect">
                      <a:avLst/>
                    </a:prstGeom>
                    <a:solidFill>
                      <a:srgbClr val="FFE2C6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686" name="Rectangle 5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66" y="2313"/>
                      <a:ext cx="333" cy="1"/>
                    </a:xfrm>
                    <a:prstGeom prst="rect">
                      <a:avLst/>
                    </a:prstGeom>
                    <a:solidFill>
                      <a:srgbClr val="FFE1C5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687" name="Rectangle 5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66" y="2314"/>
                      <a:ext cx="333" cy="2"/>
                    </a:xfrm>
                    <a:prstGeom prst="rect">
                      <a:avLst/>
                    </a:prstGeom>
                    <a:solidFill>
                      <a:srgbClr val="FFE0C3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688" name="Rectangle 6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66" y="2316"/>
                      <a:ext cx="333" cy="2"/>
                    </a:xfrm>
                    <a:prstGeom prst="rect">
                      <a:avLst/>
                    </a:prstGeom>
                    <a:solidFill>
                      <a:srgbClr val="FFE0C2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689" name="Rectangle 6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66" y="2318"/>
                      <a:ext cx="333" cy="1"/>
                    </a:xfrm>
                    <a:prstGeom prst="rect">
                      <a:avLst/>
                    </a:prstGeom>
                    <a:solidFill>
                      <a:srgbClr val="FFDFC1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690" name="Rectangle 6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66" y="2319"/>
                      <a:ext cx="333" cy="2"/>
                    </a:xfrm>
                    <a:prstGeom prst="rect">
                      <a:avLst/>
                    </a:prstGeom>
                    <a:solidFill>
                      <a:srgbClr val="FFDEBF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691" name="Rectangle 6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66" y="2321"/>
                      <a:ext cx="333" cy="1"/>
                    </a:xfrm>
                    <a:prstGeom prst="rect">
                      <a:avLst/>
                    </a:prstGeom>
                    <a:solidFill>
                      <a:srgbClr val="FFDDBD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692" name="Rectangle 6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66" y="2322"/>
                      <a:ext cx="333" cy="2"/>
                    </a:xfrm>
                    <a:prstGeom prst="rect">
                      <a:avLst/>
                    </a:prstGeom>
                    <a:solidFill>
                      <a:srgbClr val="FFDCBC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693" name="Rectangle 6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66" y="2324"/>
                      <a:ext cx="333" cy="3"/>
                    </a:xfrm>
                    <a:prstGeom prst="rect">
                      <a:avLst/>
                    </a:prstGeom>
                    <a:solidFill>
                      <a:srgbClr val="FFDBBA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694" name="Rectangle 6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66" y="2327"/>
                      <a:ext cx="333" cy="2"/>
                    </a:xfrm>
                    <a:prstGeom prst="rect">
                      <a:avLst/>
                    </a:prstGeom>
                    <a:solidFill>
                      <a:srgbClr val="FFDBB8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695" name="Rectangle 6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66" y="2329"/>
                      <a:ext cx="333" cy="1"/>
                    </a:xfrm>
                    <a:prstGeom prst="rect">
                      <a:avLst/>
                    </a:prstGeom>
                    <a:solidFill>
                      <a:srgbClr val="FFDAB7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696" name="Rectangle 6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66" y="2330"/>
                      <a:ext cx="333" cy="2"/>
                    </a:xfrm>
                    <a:prstGeom prst="rect">
                      <a:avLst/>
                    </a:prstGeom>
                    <a:solidFill>
                      <a:srgbClr val="FFD9B5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697" name="Rectangle 6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66" y="2332"/>
                      <a:ext cx="333" cy="2"/>
                    </a:xfrm>
                    <a:prstGeom prst="rect">
                      <a:avLst/>
                    </a:prstGeom>
                    <a:solidFill>
                      <a:srgbClr val="FFD8B3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698" name="Rectangle 7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66" y="2334"/>
                      <a:ext cx="333" cy="1"/>
                    </a:xfrm>
                    <a:prstGeom prst="rect">
                      <a:avLst/>
                    </a:prstGeom>
                    <a:solidFill>
                      <a:srgbClr val="FFD7B2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699" name="Rectangle 7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66" y="2335"/>
                      <a:ext cx="333" cy="2"/>
                    </a:xfrm>
                    <a:prstGeom prst="rect">
                      <a:avLst/>
                    </a:prstGeom>
                    <a:solidFill>
                      <a:srgbClr val="FFD7B0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700" name="Rectangle 7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66" y="2337"/>
                      <a:ext cx="333" cy="2"/>
                    </a:xfrm>
                    <a:prstGeom prst="rect">
                      <a:avLst/>
                    </a:prstGeom>
                    <a:solidFill>
                      <a:srgbClr val="FFD6AF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701" name="Rectangle 7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66" y="2339"/>
                      <a:ext cx="333" cy="1"/>
                    </a:xfrm>
                    <a:prstGeom prst="rect">
                      <a:avLst/>
                    </a:prstGeom>
                    <a:solidFill>
                      <a:srgbClr val="FFD5AD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702" name="Rectangle 7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66" y="2340"/>
                      <a:ext cx="333" cy="2"/>
                    </a:xfrm>
                    <a:prstGeom prst="rect">
                      <a:avLst/>
                    </a:prstGeom>
                    <a:solidFill>
                      <a:srgbClr val="FFD4AC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703" name="Rectangle 7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66" y="2342"/>
                      <a:ext cx="333" cy="1"/>
                    </a:xfrm>
                    <a:prstGeom prst="rect">
                      <a:avLst/>
                    </a:prstGeom>
                    <a:solidFill>
                      <a:srgbClr val="FFD4AA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704" name="Rectangle 7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66" y="2343"/>
                      <a:ext cx="333" cy="2"/>
                    </a:xfrm>
                    <a:prstGeom prst="rect">
                      <a:avLst/>
                    </a:prstGeom>
                    <a:solidFill>
                      <a:srgbClr val="FFD3A9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705" name="Rectangle 7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66" y="2345"/>
                      <a:ext cx="333" cy="2"/>
                    </a:xfrm>
                    <a:prstGeom prst="rect">
                      <a:avLst/>
                    </a:prstGeom>
                    <a:solidFill>
                      <a:srgbClr val="FFD2A7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706" name="Rectangle 7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66" y="2347"/>
                      <a:ext cx="333" cy="1"/>
                    </a:xfrm>
                    <a:prstGeom prst="rect">
                      <a:avLst/>
                    </a:prstGeom>
                    <a:solidFill>
                      <a:srgbClr val="FFD2A6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707" name="Rectangle 7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66" y="2348"/>
                      <a:ext cx="333" cy="2"/>
                    </a:xfrm>
                    <a:prstGeom prst="rect">
                      <a:avLst/>
                    </a:prstGeom>
                    <a:solidFill>
                      <a:srgbClr val="FFD1A5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708" name="Rectangle 8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66" y="2350"/>
                      <a:ext cx="333" cy="1"/>
                    </a:xfrm>
                    <a:prstGeom prst="rect">
                      <a:avLst/>
                    </a:prstGeom>
                    <a:solidFill>
                      <a:srgbClr val="FFD1A4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709" name="Rectangle 8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66" y="2351"/>
                      <a:ext cx="333" cy="2"/>
                    </a:xfrm>
                    <a:prstGeom prst="rect">
                      <a:avLst/>
                    </a:prstGeom>
                    <a:solidFill>
                      <a:srgbClr val="FFD0A2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710" name="Rectangle 8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66" y="2353"/>
                      <a:ext cx="333" cy="2"/>
                    </a:xfrm>
                    <a:prstGeom prst="rect">
                      <a:avLst/>
                    </a:prstGeom>
                    <a:solidFill>
                      <a:srgbClr val="FFCFA1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711" name="Rectangle 8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66" y="2355"/>
                      <a:ext cx="333" cy="1"/>
                    </a:xfrm>
                    <a:prstGeom prst="rect">
                      <a:avLst/>
                    </a:prstGeom>
                    <a:solidFill>
                      <a:srgbClr val="FFCFA0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712" name="Rectangle 8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66" y="2356"/>
                      <a:ext cx="333" cy="2"/>
                    </a:xfrm>
                    <a:prstGeom prst="rect">
                      <a:avLst/>
                    </a:prstGeom>
                    <a:solidFill>
                      <a:srgbClr val="FFCF9F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713" name="Rectangle 8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66" y="2358"/>
                      <a:ext cx="333" cy="1"/>
                    </a:xfrm>
                    <a:prstGeom prst="rect">
                      <a:avLst/>
                    </a:prstGeom>
                    <a:solidFill>
                      <a:srgbClr val="FFCE9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714" name="Rectangle 8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66" y="2359"/>
                      <a:ext cx="333" cy="2"/>
                    </a:xfrm>
                    <a:prstGeom prst="rect">
                      <a:avLst/>
                    </a:prstGeom>
                    <a:solidFill>
                      <a:srgbClr val="FFCE9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715" name="Rectangle 8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66" y="2361"/>
                      <a:ext cx="333" cy="2"/>
                    </a:xfrm>
                    <a:prstGeom prst="rect">
                      <a:avLst/>
                    </a:prstGeom>
                    <a:solidFill>
                      <a:srgbClr val="FFCD9D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716" name="Rectangle 8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66" y="2363"/>
                      <a:ext cx="333" cy="1"/>
                    </a:xfrm>
                    <a:prstGeom prst="rect">
                      <a:avLst/>
                    </a:prstGeom>
                    <a:solidFill>
                      <a:srgbClr val="FFCD9C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717" name="Rectangle 8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66" y="2364"/>
                      <a:ext cx="333" cy="2"/>
                    </a:xfrm>
                    <a:prstGeom prst="rect">
                      <a:avLst/>
                    </a:prstGeom>
                    <a:solidFill>
                      <a:srgbClr val="FFCD9C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718" name="Rectangle 9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66" y="2366"/>
                      <a:ext cx="333" cy="1"/>
                    </a:xfrm>
                    <a:prstGeom prst="rect">
                      <a:avLst/>
                    </a:prstGeom>
                    <a:solidFill>
                      <a:srgbClr val="FFCD9B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719" name="Rectangle 9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66" y="2367"/>
                      <a:ext cx="333" cy="2"/>
                    </a:xfrm>
                    <a:prstGeom prst="rect">
                      <a:avLst/>
                    </a:prstGeom>
                    <a:solidFill>
                      <a:srgbClr val="FFCC9B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720" name="Rectangle 9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66" y="2369"/>
                      <a:ext cx="333" cy="2"/>
                    </a:xfrm>
                    <a:prstGeom prst="rect">
                      <a:avLst/>
                    </a:prstGeom>
                    <a:solidFill>
                      <a:srgbClr val="FFCC9A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721" name="Rectangle 9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66" y="2371"/>
                      <a:ext cx="333" cy="1"/>
                    </a:xfrm>
                    <a:prstGeom prst="rect">
                      <a:avLst/>
                    </a:prstGeom>
                    <a:solidFill>
                      <a:srgbClr val="FFCC9A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722" name="Rectangle 9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66" y="2372"/>
                      <a:ext cx="333" cy="2"/>
                    </a:xfrm>
                    <a:prstGeom prst="rect">
                      <a:avLst/>
                    </a:prstGeom>
                    <a:solidFill>
                      <a:srgbClr val="FFCC99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723" name="Rectangle 9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66" y="2374"/>
                      <a:ext cx="333" cy="2"/>
                    </a:xfrm>
                    <a:prstGeom prst="rect">
                      <a:avLst/>
                    </a:prstGeom>
                    <a:solidFill>
                      <a:srgbClr val="FFCC99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724" name="Rectangle 9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66" y="2376"/>
                      <a:ext cx="333" cy="1"/>
                    </a:xfrm>
                    <a:prstGeom prst="rect">
                      <a:avLst/>
                    </a:prstGeom>
                    <a:solidFill>
                      <a:srgbClr val="FFCC99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725" name="Rectangle 9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66" y="2377"/>
                      <a:ext cx="333" cy="2"/>
                    </a:xfrm>
                    <a:prstGeom prst="rect">
                      <a:avLst/>
                    </a:prstGeom>
                    <a:solidFill>
                      <a:srgbClr val="FFCC99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726" name="Rectangle 9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66" y="2379"/>
                      <a:ext cx="333" cy="1"/>
                    </a:xfrm>
                    <a:prstGeom prst="rect">
                      <a:avLst/>
                    </a:prstGeom>
                    <a:solidFill>
                      <a:srgbClr val="FFCC99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727" name="Rectangle 9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66" y="2380"/>
                      <a:ext cx="333" cy="2"/>
                    </a:xfrm>
                    <a:prstGeom prst="rect">
                      <a:avLst/>
                    </a:prstGeom>
                    <a:solidFill>
                      <a:srgbClr val="FFCC99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728" name="Rectangle 10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66" y="2382"/>
                      <a:ext cx="333" cy="2"/>
                    </a:xfrm>
                    <a:prstGeom prst="rect">
                      <a:avLst/>
                    </a:prstGeom>
                    <a:solidFill>
                      <a:srgbClr val="FFCC9A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729" name="Rectangle 10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66" y="2384"/>
                      <a:ext cx="333" cy="1"/>
                    </a:xfrm>
                    <a:prstGeom prst="rect">
                      <a:avLst/>
                    </a:prstGeom>
                    <a:solidFill>
                      <a:srgbClr val="FFCC9A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730" name="Rectangle 10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66" y="2385"/>
                      <a:ext cx="333" cy="2"/>
                    </a:xfrm>
                    <a:prstGeom prst="rect">
                      <a:avLst/>
                    </a:prstGeom>
                    <a:solidFill>
                      <a:srgbClr val="FFCC9B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731" name="Rectangle 10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66" y="2387"/>
                      <a:ext cx="333" cy="1"/>
                    </a:xfrm>
                    <a:prstGeom prst="rect">
                      <a:avLst/>
                    </a:prstGeom>
                    <a:solidFill>
                      <a:srgbClr val="FFCD9B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732" name="Rectangle 10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66" y="2388"/>
                      <a:ext cx="333" cy="2"/>
                    </a:xfrm>
                    <a:prstGeom prst="rect">
                      <a:avLst/>
                    </a:prstGeom>
                    <a:solidFill>
                      <a:srgbClr val="FFCD9C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733" name="Rectangle 10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66" y="2390"/>
                      <a:ext cx="333" cy="2"/>
                    </a:xfrm>
                    <a:prstGeom prst="rect">
                      <a:avLst/>
                    </a:prstGeom>
                    <a:solidFill>
                      <a:srgbClr val="FFCD9C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734" name="Rectangle 10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66" y="2392"/>
                      <a:ext cx="333" cy="1"/>
                    </a:xfrm>
                    <a:prstGeom prst="rect">
                      <a:avLst/>
                    </a:prstGeom>
                    <a:solidFill>
                      <a:srgbClr val="FFCD9D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735" name="Rectangle 10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66" y="2393"/>
                      <a:ext cx="333" cy="2"/>
                    </a:xfrm>
                    <a:prstGeom prst="rect">
                      <a:avLst/>
                    </a:prstGeom>
                    <a:solidFill>
                      <a:srgbClr val="FFCE9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736" name="Rectangle 10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66" y="2395"/>
                      <a:ext cx="333" cy="1"/>
                    </a:xfrm>
                    <a:prstGeom prst="rect">
                      <a:avLst/>
                    </a:prstGeom>
                    <a:solidFill>
                      <a:srgbClr val="FFCE9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737" name="Rectangle 10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66" y="2396"/>
                      <a:ext cx="333" cy="2"/>
                    </a:xfrm>
                    <a:prstGeom prst="rect">
                      <a:avLst/>
                    </a:prstGeom>
                    <a:solidFill>
                      <a:srgbClr val="FFCF9F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738" name="Rectangle 11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66" y="2398"/>
                      <a:ext cx="333" cy="2"/>
                    </a:xfrm>
                    <a:prstGeom prst="rect">
                      <a:avLst/>
                    </a:prstGeom>
                    <a:solidFill>
                      <a:srgbClr val="FFCFA0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739" name="Rectangle 11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66" y="2400"/>
                      <a:ext cx="333" cy="1"/>
                    </a:xfrm>
                    <a:prstGeom prst="rect">
                      <a:avLst/>
                    </a:prstGeom>
                    <a:solidFill>
                      <a:srgbClr val="FFCFA1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740" name="Rectangle 11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66" y="2401"/>
                      <a:ext cx="333" cy="2"/>
                    </a:xfrm>
                    <a:prstGeom prst="rect">
                      <a:avLst/>
                    </a:prstGeom>
                    <a:solidFill>
                      <a:srgbClr val="FFD0A2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741" name="Rectangle 11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66" y="2403"/>
                      <a:ext cx="333" cy="1"/>
                    </a:xfrm>
                    <a:prstGeom prst="rect">
                      <a:avLst/>
                    </a:prstGeom>
                    <a:solidFill>
                      <a:srgbClr val="FFD1A4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742" name="Rectangle 11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66" y="2404"/>
                      <a:ext cx="333" cy="2"/>
                    </a:xfrm>
                    <a:prstGeom prst="rect">
                      <a:avLst/>
                    </a:prstGeom>
                    <a:solidFill>
                      <a:srgbClr val="FFD1A5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743" name="Rectangle 11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66" y="2406"/>
                      <a:ext cx="333" cy="2"/>
                    </a:xfrm>
                    <a:prstGeom prst="rect">
                      <a:avLst/>
                    </a:prstGeom>
                    <a:solidFill>
                      <a:srgbClr val="FFD2A6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744" name="Rectangle 11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66" y="2408"/>
                      <a:ext cx="333" cy="1"/>
                    </a:xfrm>
                    <a:prstGeom prst="rect">
                      <a:avLst/>
                    </a:prstGeom>
                    <a:solidFill>
                      <a:srgbClr val="FFD2A7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745" name="Rectangle 11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66" y="2409"/>
                      <a:ext cx="333" cy="2"/>
                    </a:xfrm>
                    <a:prstGeom prst="rect">
                      <a:avLst/>
                    </a:prstGeom>
                    <a:solidFill>
                      <a:srgbClr val="FFD3A9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746" name="Rectangle 11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66" y="2411"/>
                      <a:ext cx="333" cy="2"/>
                    </a:xfrm>
                    <a:prstGeom prst="rect">
                      <a:avLst/>
                    </a:prstGeom>
                    <a:solidFill>
                      <a:srgbClr val="FFD4AA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747" name="Rectangle 11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66" y="2413"/>
                      <a:ext cx="333" cy="1"/>
                    </a:xfrm>
                    <a:prstGeom prst="rect">
                      <a:avLst/>
                    </a:prstGeom>
                    <a:solidFill>
                      <a:srgbClr val="FFD4AC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748" name="Rectangle 12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66" y="2414"/>
                      <a:ext cx="333" cy="2"/>
                    </a:xfrm>
                    <a:prstGeom prst="rect">
                      <a:avLst/>
                    </a:prstGeom>
                    <a:solidFill>
                      <a:srgbClr val="FFD5AD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749" name="Rectangle 12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66" y="2416"/>
                      <a:ext cx="333" cy="1"/>
                    </a:xfrm>
                    <a:prstGeom prst="rect">
                      <a:avLst/>
                    </a:prstGeom>
                    <a:solidFill>
                      <a:srgbClr val="FFD6AF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750" name="Rectangle 12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66" y="2417"/>
                      <a:ext cx="333" cy="2"/>
                    </a:xfrm>
                    <a:prstGeom prst="rect">
                      <a:avLst/>
                    </a:prstGeom>
                    <a:solidFill>
                      <a:srgbClr val="FFD7B0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751" name="Rectangle 12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66" y="2419"/>
                      <a:ext cx="333" cy="2"/>
                    </a:xfrm>
                    <a:prstGeom prst="rect">
                      <a:avLst/>
                    </a:prstGeom>
                    <a:solidFill>
                      <a:srgbClr val="FFD7B2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752" name="Rectangle 12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66" y="2421"/>
                      <a:ext cx="333" cy="1"/>
                    </a:xfrm>
                    <a:prstGeom prst="rect">
                      <a:avLst/>
                    </a:prstGeom>
                    <a:solidFill>
                      <a:srgbClr val="FFD8B3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753" name="Rectangle 12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66" y="2422"/>
                      <a:ext cx="333" cy="2"/>
                    </a:xfrm>
                    <a:prstGeom prst="rect">
                      <a:avLst/>
                    </a:prstGeom>
                    <a:solidFill>
                      <a:srgbClr val="FFD9B5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754" name="Rectangle 12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66" y="2424"/>
                      <a:ext cx="333" cy="1"/>
                    </a:xfrm>
                    <a:prstGeom prst="rect">
                      <a:avLst/>
                    </a:prstGeom>
                    <a:solidFill>
                      <a:srgbClr val="FFDAB7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755" name="Rectangle 12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66" y="2425"/>
                      <a:ext cx="333" cy="2"/>
                    </a:xfrm>
                    <a:prstGeom prst="rect">
                      <a:avLst/>
                    </a:prstGeom>
                    <a:solidFill>
                      <a:srgbClr val="FFDBB8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756" name="Rectangle 12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66" y="2427"/>
                      <a:ext cx="333" cy="3"/>
                    </a:xfrm>
                    <a:prstGeom prst="rect">
                      <a:avLst/>
                    </a:prstGeom>
                    <a:solidFill>
                      <a:srgbClr val="FFDCBA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757" name="Rectangle 12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66" y="2430"/>
                      <a:ext cx="333" cy="2"/>
                    </a:xfrm>
                    <a:prstGeom prst="rect">
                      <a:avLst/>
                    </a:prstGeom>
                    <a:solidFill>
                      <a:srgbClr val="FFDCBC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758" name="Rectangle 13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66" y="2432"/>
                      <a:ext cx="333" cy="1"/>
                    </a:xfrm>
                    <a:prstGeom prst="rect">
                      <a:avLst/>
                    </a:prstGeom>
                    <a:solidFill>
                      <a:srgbClr val="FFDDBD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759" name="Rectangle 13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66" y="2433"/>
                      <a:ext cx="333" cy="2"/>
                    </a:xfrm>
                    <a:prstGeom prst="rect">
                      <a:avLst/>
                    </a:prstGeom>
                    <a:solidFill>
                      <a:srgbClr val="FFDEBF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760" name="Rectangle 13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66" y="2435"/>
                      <a:ext cx="333" cy="2"/>
                    </a:xfrm>
                    <a:prstGeom prst="rect">
                      <a:avLst/>
                    </a:prstGeom>
                    <a:solidFill>
                      <a:srgbClr val="FFDFC1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761" name="Rectangle 13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66" y="2437"/>
                      <a:ext cx="333" cy="1"/>
                    </a:xfrm>
                    <a:prstGeom prst="rect">
                      <a:avLst/>
                    </a:prstGeom>
                    <a:solidFill>
                      <a:srgbClr val="FFE0C2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762" name="Rectangle 13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66" y="2438"/>
                      <a:ext cx="333" cy="2"/>
                    </a:xfrm>
                    <a:prstGeom prst="rect">
                      <a:avLst/>
                    </a:prstGeom>
                    <a:solidFill>
                      <a:srgbClr val="FFE0C3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763" name="Rectangle 13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66" y="2440"/>
                      <a:ext cx="333" cy="1"/>
                    </a:xfrm>
                    <a:prstGeom prst="rect">
                      <a:avLst/>
                    </a:prstGeom>
                    <a:solidFill>
                      <a:srgbClr val="FFE1C5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764" name="Rectangle 13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66" y="2441"/>
                      <a:ext cx="333" cy="2"/>
                    </a:xfrm>
                    <a:prstGeom prst="rect">
                      <a:avLst/>
                    </a:prstGeom>
                    <a:solidFill>
                      <a:srgbClr val="FFE2C6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765" name="Rectangle 13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66" y="2443"/>
                      <a:ext cx="333" cy="2"/>
                    </a:xfrm>
                    <a:prstGeom prst="rect">
                      <a:avLst/>
                    </a:prstGeom>
                    <a:solidFill>
                      <a:srgbClr val="FFE2C7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766" name="Rectangle 13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66" y="2445"/>
                      <a:ext cx="333" cy="1"/>
                    </a:xfrm>
                    <a:prstGeom prst="rect">
                      <a:avLst/>
                    </a:prstGeom>
                    <a:solidFill>
                      <a:srgbClr val="FFE3C9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767" name="Rectangle 13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66" y="2446"/>
                      <a:ext cx="333" cy="2"/>
                    </a:xfrm>
                    <a:prstGeom prst="rect">
                      <a:avLst/>
                    </a:prstGeom>
                    <a:solidFill>
                      <a:srgbClr val="FFE4CA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768" name="Rectangle 14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66" y="2448"/>
                      <a:ext cx="333" cy="2"/>
                    </a:xfrm>
                    <a:prstGeom prst="rect">
                      <a:avLst/>
                    </a:prstGeom>
                    <a:solidFill>
                      <a:srgbClr val="FFE4CB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769" name="Rectangle 14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66" y="2450"/>
                      <a:ext cx="333" cy="1"/>
                    </a:xfrm>
                    <a:prstGeom prst="rect">
                      <a:avLst/>
                    </a:prstGeom>
                    <a:solidFill>
                      <a:srgbClr val="FFE5CC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770" name="Rectangle 14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66" y="2451"/>
                      <a:ext cx="333" cy="2"/>
                    </a:xfrm>
                    <a:prstGeom prst="rect">
                      <a:avLst/>
                    </a:prstGeom>
                    <a:solidFill>
                      <a:srgbClr val="FFE5CD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771" name="Rectangle 14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66" y="2453"/>
                      <a:ext cx="333" cy="1"/>
                    </a:xfrm>
                    <a:prstGeom prst="rect">
                      <a:avLst/>
                    </a:prstGeom>
                    <a:solidFill>
                      <a:srgbClr val="FFE6C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772" name="Rectangle 14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66" y="2454"/>
                      <a:ext cx="333" cy="2"/>
                    </a:xfrm>
                    <a:prstGeom prst="rect">
                      <a:avLst/>
                    </a:prstGeom>
                    <a:solidFill>
                      <a:srgbClr val="FFE7CF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773" name="Rectangle 14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66" y="2456"/>
                      <a:ext cx="333" cy="2"/>
                    </a:xfrm>
                    <a:prstGeom prst="rect">
                      <a:avLst/>
                    </a:prstGeom>
                    <a:solidFill>
                      <a:srgbClr val="FFE7D0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774" name="Rectangle 14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66" y="2458"/>
                      <a:ext cx="333" cy="1"/>
                    </a:xfrm>
                    <a:prstGeom prst="rect">
                      <a:avLst/>
                    </a:prstGeom>
                    <a:solidFill>
                      <a:srgbClr val="FFE7D1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775" name="Rectangle 14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66" y="2459"/>
                      <a:ext cx="333" cy="2"/>
                    </a:xfrm>
                    <a:prstGeom prst="rect">
                      <a:avLst/>
                    </a:prstGeom>
                    <a:solidFill>
                      <a:srgbClr val="FFE8D1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776" name="Rectangle 14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66" y="2461"/>
                      <a:ext cx="333" cy="1"/>
                    </a:xfrm>
                    <a:prstGeom prst="rect">
                      <a:avLst/>
                    </a:prstGeom>
                    <a:solidFill>
                      <a:srgbClr val="FFE8D2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777" name="Rectangle 14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66" y="2462"/>
                      <a:ext cx="333" cy="2"/>
                    </a:xfrm>
                    <a:prstGeom prst="rect">
                      <a:avLst/>
                    </a:prstGeom>
                    <a:solidFill>
                      <a:srgbClr val="FFE8D3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778" name="Rectangle 15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66" y="2464"/>
                      <a:ext cx="333" cy="2"/>
                    </a:xfrm>
                    <a:prstGeom prst="rect">
                      <a:avLst/>
                    </a:prstGeom>
                    <a:solidFill>
                      <a:srgbClr val="FFE9D3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779" name="Rectangle 15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66" y="2466"/>
                      <a:ext cx="333" cy="1"/>
                    </a:xfrm>
                    <a:prstGeom prst="rect">
                      <a:avLst/>
                    </a:prstGeom>
                    <a:solidFill>
                      <a:srgbClr val="FFE9D4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780" name="Rectangle 15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66" y="2467"/>
                      <a:ext cx="333" cy="2"/>
                    </a:xfrm>
                    <a:prstGeom prst="rect">
                      <a:avLst/>
                    </a:prstGeom>
                    <a:solidFill>
                      <a:srgbClr val="FFE9D4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781" name="Rectangle 15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66" y="2469"/>
                      <a:ext cx="333" cy="1"/>
                    </a:xfrm>
                    <a:prstGeom prst="rect">
                      <a:avLst/>
                    </a:prstGeom>
                    <a:solidFill>
                      <a:srgbClr val="FFE9D5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782" name="Rectangle 15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66" y="2470"/>
                      <a:ext cx="333" cy="2"/>
                    </a:xfrm>
                    <a:prstGeom prst="rect">
                      <a:avLst/>
                    </a:prstGeom>
                    <a:solidFill>
                      <a:srgbClr val="FFEAD5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783" name="Rectangle 15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66" y="2472"/>
                      <a:ext cx="333" cy="2"/>
                    </a:xfrm>
                    <a:prstGeom prst="rect">
                      <a:avLst/>
                    </a:prstGeom>
                    <a:solidFill>
                      <a:srgbClr val="FFEAD5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784" name="Rectangle 15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66" y="2474"/>
                      <a:ext cx="333" cy="1"/>
                    </a:xfrm>
                    <a:prstGeom prst="rect">
                      <a:avLst/>
                    </a:prstGeom>
                    <a:solidFill>
                      <a:srgbClr val="FFEAD6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785" name="Rectangle 15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66" y="2475"/>
                      <a:ext cx="333" cy="2"/>
                    </a:xfrm>
                    <a:prstGeom prst="rect">
                      <a:avLst/>
                    </a:prstGeom>
                    <a:solidFill>
                      <a:srgbClr val="FFEAD6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786" name="Rectangle 15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66" y="2477"/>
                      <a:ext cx="333" cy="1"/>
                    </a:xfrm>
                    <a:prstGeom prst="rect">
                      <a:avLst/>
                    </a:prstGeom>
                    <a:solidFill>
                      <a:srgbClr val="FFEAD6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787" name="Rectangle 15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66" y="2478"/>
                      <a:ext cx="333" cy="2"/>
                    </a:xfrm>
                    <a:prstGeom prst="rect">
                      <a:avLst/>
                    </a:prstGeom>
                    <a:solidFill>
                      <a:srgbClr val="FFEBD7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788" name="Freeform 160"/>
                    <p:cNvSpPr>
                      <a:spLocks/>
                    </p:cNvSpPr>
                    <p:nvPr/>
                  </p:nvSpPr>
                  <p:spPr bwMode="auto">
                    <a:xfrm>
                      <a:off x="2566" y="2274"/>
                      <a:ext cx="330" cy="203"/>
                    </a:xfrm>
                    <a:custGeom>
                      <a:avLst/>
                      <a:gdLst>
                        <a:gd name="T0" fmla="*/ 36 w 330"/>
                        <a:gd name="T1" fmla="*/ 0 h 203"/>
                        <a:gd name="T2" fmla="*/ 22 w 330"/>
                        <a:gd name="T3" fmla="*/ 3 h 203"/>
                        <a:gd name="T4" fmla="*/ 10 w 330"/>
                        <a:gd name="T5" fmla="*/ 10 h 203"/>
                        <a:gd name="T6" fmla="*/ 4 w 330"/>
                        <a:gd name="T7" fmla="*/ 21 h 203"/>
                        <a:gd name="T8" fmla="*/ 0 w 330"/>
                        <a:gd name="T9" fmla="*/ 34 h 203"/>
                        <a:gd name="T10" fmla="*/ 0 w 330"/>
                        <a:gd name="T11" fmla="*/ 169 h 203"/>
                        <a:gd name="T12" fmla="*/ 4 w 330"/>
                        <a:gd name="T13" fmla="*/ 182 h 203"/>
                        <a:gd name="T14" fmla="*/ 10 w 330"/>
                        <a:gd name="T15" fmla="*/ 193 h 203"/>
                        <a:gd name="T16" fmla="*/ 22 w 330"/>
                        <a:gd name="T17" fmla="*/ 200 h 203"/>
                        <a:gd name="T18" fmla="*/ 36 w 330"/>
                        <a:gd name="T19" fmla="*/ 203 h 203"/>
                        <a:gd name="T20" fmla="*/ 294 w 330"/>
                        <a:gd name="T21" fmla="*/ 203 h 203"/>
                        <a:gd name="T22" fmla="*/ 308 w 330"/>
                        <a:gd name="T23" fmla="*/ 200 h 203"/>
                        <a:gd name="T24" fmla="*/ 320 w 330"/>
                        <a:gd name="T25" fmla="*/ 193 h 203"/>
                        <a:gd name="T26" fmla="*/ 327 w 330"/>
                        <a:gd name="T27" fmla="*/ 182 h 203"/>
                        <a:gd name="T28" fmla="*/ 330 w 330"/>
                        <a:gd name="T29" fmla="*/ 169 h 203"/>
                        <a:gd name="T30" fmla="*/ 330 w 330"/>
                        <a:gd name="T31" fmla="*/ 34 h 203"/>
                        <a:gd name="T32" fmla="*/ 327 w 330"/>
                        <a:gd name="T33" fmla="*/ 21 h 203"/>
                        <a:gd name="T34" fmla="*/ 320 w 330"/>
                        <a:gd name="T35" fmla="*/ 10 h 203"/>
                        <a:gd name="T36" fmla="*/ 308 w 330"/>
                        <a:gd name="T37" fmla="*/ 3 h 203"/>
                        <a:gd name="T38" fmla="*/ 294 w 330"/>
                        <a:gd name="T39" fmla="*/ 0 h 203"/>
                        <a:gd name="T40" fmla="*/ 36 w 330"/>
                        <a:gd name="T41" fmla="*/ 0 h 203"/>
                        <a:gd name="T42" fmla="*/ 0 60000 65536"/>
                        <a:gd name="T43" fmla="*/ 0 60000 65536"/>
                        <a:gd name="T44" fmla="*/ 0 60000 65536"/>
                        <a:gd name="T45" fmla="*/ 0 60000 65536"/>
                        <a:gd name="T46" fmla="*/ 0 60000 65536"/>
                        <a:gd name="T47" fmla="*/ 0 60000 65536"/>
                        <a:gd name="T48" fmla="*/ 0 60000 65536"/>
                        <a:gd name="T49" fmla="*/ 0 60000 65536"/>
                        <a:gd name="T50" fmla="*/ 0 60000 65536"/>
                        <a:gd name="T51" fmla="*/ 0 60000 65536"/>
                        <a:gd name="T52" fmla="*/ 0 60000 65536"/>
                        <a:gd name="T53" fmla="*/ 0 60000 65536"/>
                        <a:gd name="T54" fmla="*/ 0 60000 65536"/>
                        <a:gd name="T55" fmla="*/ 0 60000 65536"/>
                        <a:gd name="T56" fmla="*/ 0 60000 65536"/>
                        <a:gd name="T57" fmla="*/ 0 60000 65536"/>
                        <a:gd name="T58" fmla="*/ 0 60000 65536"/>
                        <a:gd name="T59" fmla="*/ 0 60000 65536"/>
                        <a:gd name="T60" fmla="*/ 0 60000 65536"/>
                        <a:gd name="T61" fmla="*/ 0 60000 65536"/>
                        <a:gd name="T62" fmla="*/ 0 60000 65536"/>
                        <a:gd name="T63" fmla="*/ 0 w 330"/>
                        <a:gd name="T64" fmla="*/ 0 h 203"/>
                        <a:gd name="T65" fmla="*/ 330 w 330"/>
                        <a:gd name="T66" fmla="*/ 203 h 203"/>
                      </a:gdLst>
                      <a:ahLst/>
                      <a:cxnLst>
                        <a:cxn ang="T42">
                          <a:pos x="T0" y="T1"/>
                        </a:cxn>
                        <a:cxn ang="T43">
                          <a:pos x="T2" y="T3"/>
                        </a:cxn>
                        <a:cxn ang="T44">
                          <a:pos x="T4" y="T5"/>
                        </a:cxn>
                        <a:cxn ang="T45">
                          <a:pos x="T6" y="T7"/>
                        </a:cxn>
                        <a:cxn ang="T46">
                          <a:pos x="T8" y="T9"/>
                        </a:cxn>
                        <a:cxn ang="T47">
                          <a:pos x="T10" y="T11"/>
                        </a:cxn>
                        <a:cxn ang="T48">
                          <a:pos x="T12" y="T13"/>
                        </a:cxn>
                        <a:cxn ang="T49">
                          <a:pos x="T14" y="T15"/>
                        </a:cxn>
                        <a:cxn ang="T50">
                          <a:pos x="T16" y="T17"/>
                        </a:cxn>
                        <a:cxn ang="T51">
                          <a:pos x="T18" y="T19"/>
                        </a:cxn>
                        <a:cxn ang="T52">
                          <a:pos x="T20" y="T21"/>
                        </a:cxn>
                        <a:cxn ang="T53">
                          <a:pos x="T22" y="T23"/>
                        </a:cxn>
                        <a:cxn ang="T54">
                          <a:pos x="T24" y="T25"/>
                        </a:cxn>
                        <a:cxn ang="T55">
                          <a:pos x="T26" y="T27"/>
                        </a:cxn>
                        <a:cxn ang="T56">
                          <a:pos x="T28" y="T29"/>
                        </a:cxn>
                        <a:cxn ang="T57">
                          <a:pos x="T30" y="T31"/>
                        </a:cxn>
                        <a:cxn ang="T58">
                          <a:pos x="T32" y="T33"/>
                        </a:cxn>
                        <a:cxn ang="T59">
                          <a:pos x="T34" y="T35"/>
                        </a:cxn>
                        <a:cxn ang="T60">
                          <a:pos x="T36" y="T37"/>
                        </a:cxn>
                        <a:cxn ang="T61">
                          <a:pos x="T38" y="T39"/>
                        </a:cxn>
                        <a:cxn ang="T62">
                          <a:pos x="T40" y="T41"/>
                        </a:cxn>
                      </a:cxnLst>
                      <a:rect l="T63" t="T64" r="T65" b="T66"/>
                      <a:pathLst>
                        <a:path w="330" h="203">
                          <a:moveTo>
                            <a:pt x="36" y="0"/>
                          </a:moveTo>
                          <a:lnTo>
                            <a:pt x="22" y="3"/>
                          </a:lnTo>
                          <a:lnTo>
                            <a:pt x="10" y="10"/>
                          </a:lnTo>
                          <a:lnTo>
                            <a:pt x="4" y="21"/>
                          </a:lnTo>
                          <a:lnTo>
                            <a:pt x="0" y="34"/>
                          </a:lnTo>
                          <a:lnTo>
                            <a:pt x="0" y="169"/>
                          </a:lnTo>
                          <a:lnTo>
                            <a:pt x="4" y="182"/>
                          </a:lnTo>
                          <a:lnTo>
                            <a:pt x="10" y="193"/>
                          </a:lnTo>
                          <a:lnTo>
                            <a:pt x="22" y="200"/>
                          </a:lnTo>
                          <a:lnTo>
                            <a:pt x="36" y="203"/>
                          </a:lnTo>
                          <a:lnTo>
                            <a:pt x="294" y="203"/>
                          </a:lnTo>
                          <a:lnTo>
                            <a:pt x="308" y="200"/>
                          </a:lnTo>
                          <a:lnTo>
                            <a:pt x="320" y="193"/>
                          </a:lnTo>
                          <a:lnTo>
                            <a:pt x="327" y="182"/>
                          </a:lnTo>
                          <a:lnTo>
                            <a:pt x="330" y="169"/>
                          </a:lnTo>
                          <a:lnTo>
                            <a:pt x="330" y="34"/>
                          </a:lnTo>
                          <a:lnTo>
                            <a:pt x="327" y="21"/>
                          </a:lnTo>
                          <a:lnTo>
                            <a:pt x="320" y="10"/>
                          </a:lnTo>
                          <a:lnTo>
                            <a:pt x="308" y="3"/>
                          </a:lnTo>
                          <a:lnTo>
                            <a:pt x="294" y="0"/>
                          </a:lnTo>
                          <a:lnTo>
                            <a:pt x="36" y="0"/>
                          </a:lnTo>
                          <a:close/>
                        </a:path>
                      </a:pathLst>
                    </a:custGeom>
                    <a:solidFill>
                      <a:srgbClr val="FFEBD7"/>
                    </a:solidFill>
                    <a:ln w="0">
                      <a:solidFill>
                        <a:srgbClr val="FFFFFF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789" name="Freeform 161"/>
                    <p:cNvSpPr>
                      <a:spLocks/>
                    </p:cNvSpPr>
                    <p:nvPr/>
                  </p:nvSpPr>
                  <p:spPr bwMode="auto">
                    <a:xfrm>
                      <a:off x="2566" y="2274"/>
                      <a:ext cx="330" cy="203"/>
                    </a:xfrm>
                    <a:custGeom>
                      <a:avLst/>
                      <a:gdLst>
                        <a:gd name="T0" fmla="*/ 36 w 330"/>
                        <a:gd name="T1" fmla="*/ 0 h 203"/>
                        <a:gd name="T2" fmla="*/ 22 w 330"/>
                        <a:gd name="T3" fmla="*/ 3 h 203"/>
                        <a:gd name="T4" fmla="*/ 10 w 330"/>
                        <a:gd name="T5" fmla="*/ 10 h 203"/>
                        <a:gd name="T6" fmla="*/ 4 w 330"/>
                        <a:gd name="T7" fmla="*/ 21 h 203"/>
                        <a:gd name="T8" fmla="*/ 0 w 330"/>
                        <a:gd name="T9" fmla="*/ 34 h 203"/>
                        <a:gd name="T10" fmla="*/ 0 w 330"/>
                        <a:gd name="T11" fmla="*/ 169 h 203"/>
                        <a:gd name="T12" fmla="*/ 4 w 330"/>
                        <a:gd name="T13" fmla="*/ 182 h 203"/>
                        <a:gd name="T14" fmla="*/ 10 w 330"/>
                        <a:gd name="T15" fmla="*/ 193 h 203"/>
                        <a:gd name="T16" fmla="*/ 22 w 330"/>
                        <a:gd name="T17" fmla="*/ 200 h 203"/>
                        <a:gd name="T18" fmla="*/ 36 w 330"/>
                        <a:gd name="T19" fmla="*/ 203 h 203"/>
                        <a:gd name="T20" fmla="*/ 294 w 330"/>
                        <a:gd name="T21" fmla="*/ 203 h 203"/>
                        <a:gd name="T22" fmla="*/ 308 w 330"/>
                        <a:gd name="T23" fmla="*/ 200 h 203"/>
                        <a:gd name="T24" fmla="*/ 320 w 330"/>
                        <a:gd name="T25" fmla="*/ 193 h 203"/>
                        <a:gd name="T26" fmla="*/ 327 w 330"/>
                        <a:gd name="T27" fmla="*/ 182 h 203"/>
                        <a:gd name="T28" fmla="*/ 330 w 330"/>
                        <a:gd name="T29" fmla="*/ 169 h 203"/>
                        <a:gd name="T30" fmla="*/ 330 w 330"/>
                        <a:gd name="T31" fmla="*/ 34 h 203"/>
                        <a:gd name="T32" fmla="*/ 327 w 330"/>
                        <a:gd name="T33" fmla="*/ 21 h 203"/>
                        <a:gd name="T34" fmla="*/ 320 w 330"/>
                        <a:gd name="T35" fmla="*/ 10 h 203"/>
                        <a:gd name="T36" fmla="*/ 308 w 330"/>
                        <a:gd name="T37" fmla="*/ 3 h 203"/>
                        <a:gd name="T38" fmla="*/ 294 w 330"/>
                        <a:gd name="T39" fmla="*/ 0 h 203"/>
                        <a:gd name="T40" fmla="*/ 36 w 330"/>
                        <a:gd name="T41" fmla="*/ 0 h 203"/>
                        <a:gd name="T42" fmla="*/ 0 60000 65536"/>
                        <a:gd name="T43" fmla="*/ 0 60000 65536"/>
                        <a:gd name="T44" fmla="*/ 0 60000 65536"/>
                        <a:gd name="T45" fmla="*/ 0 60000 65536"/>
                        <a:gd name="T46" fmla="*/ 0 60000 65536"/>
                        <a:gd name="T47" fmla="*/ 0 60000 65536"/>
                        <a:gd name="T48" fmla="*/ 0 60000 65536"/>
                        <a:gd name="T49" fmla="*/ 0 60000 65536"/>
                        <a:gd name="T50" fmla="*/ 0 60000 65536"/>
                        <a:gd name="T51" fmla="*/ 0 60000 65536"/>
                        <a:gd name="T52" fmla="*/ 0 60000 65536"/>
                        <a:gd name="T53" fmla="*/ 0 60000 65536"/>
                        <a:gd name="T54" fmla="*/ 0 60000 65536"/>
                        <a:gd name="T55" fmla="*/ 0 60000 65536"/>
                        <a:gd name="T56" fmla="*/ 0 60000 65536"/>
                        <a:gd name="T57" fmla="*/ 0 60000 65536"/>
                        <a:gd name="T58" fmla="*/ 0 60000 65536"/>
                        <a:gd name="T59" fmla="*/ 0 60000 65536"/>
                        <a:gd name="T60" fmla="*/ 0 60000 65536"/>
                        <a:gd name="T61" fmla="*/ 0 60000 65536"/>
                        <a:gd name="T62" fmla="*/ 0 60000 65536"/>
                        <a:gd name="T63" fmla="*/ 0 w 330"/>
                        <a:gd name="T64" fmla="*/ 0 h 203"/>
                        <a:gd name="T65" fmla="*/ 330 w 330"/>
                        <a:gd name="T66" fmla="*/ 203 h 203"/>
                      </a:gdLst>
                      <a:ahLst/>
                      <a:cxnLst>
                        <a:cxn ang="T42">
                          <a:pos x="T0" y="T1"/>
                        </a:cxn>
                        <a:cxn ang="T43">
                          <a:pos x="T2" y="T3"/>
                        </a:cxn>
                        <a:cxn ang="T44">
                          <a:pos x="T4" y="T5"/>
                        </a:cxn>
                        <a:cxn ang="T45">
                          <a:pos x="T6" y="T7"/>
                        </a:cxn>
                        <a:cxn ang="T46">
                          <a:pos x="T8" y="T9"/>
                        </a:cxn>
                        <a:cxn ang="T47">
                          <a:pos x="T10" y="T11"/>
                        </a:cxn>
                        <a:cxn ang="T48">
                          <a:pos x="T12" y="T13"/>
                        </a:cxn>
                        <a:cxn ang="T49">
                          <a:pos x="T14" y="T15"/>
                        </a:cxn>
                        <a:cxn ang="T50">
                          <a:pos x="T16" y="T17"/>
                        </a:cxn>
                        <a:cxn ang="T51">
                          <a:pos x="T18" y="T19"/>
                        </a:cxn>
                        <a:cxn ang="T52">
                          <a:pos x="T20" y="T21"/>
                        </a:cxn>
                        <a:cxn ang="T53">
                          <a:pos x="T22" y="T23"/>
                        </a:cxn>
                        <a:cxn ang="T54">
                          <a:pos x="T24" y="T25"/>
                        </a:cxn>
                        <a:cxn ang="T55">
                          <a:pos x="T26" y="T27"/>
                        </a:cxn>
                        <a:cxn ang="T56">
                          <a:pos x="T28" y="T29"/>
                        </a:cxn>
                        <a:cxn ang="T57">
                          <a:pos x="T30" y="T31"/>
                        </a:cxn>
                        <a:cxn ang="T58">
                          <a:pos x="T32" y="T33"/>
                        </a:cxn>
                        <a:cxn ang="T59">
                          <a:pos x="T34" y="T35"/>
                        </a:cxn>
                        <a:cxn ang="T60">
                          <a:pos x="T36" y="T37"/>
                        </a:cxn>
                        <a:cxn ang="T61">
                          <a:pos x="T38" y="T39"/>
                        </a:cxn>
                        <a:cxn ang="T62">
                          <a:pos x="T40" y="T41"/>
                        </a:cxn>
                      </a:cxnLst>
                      <a:rect l="T63" t="T64" r="T65" b="T66"/>
                      <a:pathLst>
                        <a:path w="330" h="203">
                          <a:moveTo>
                            <a:pt x="36" y="0"/>
                          </a:moveTo>
                          <a:lnTo>
                            <a:pt x="22" y="3"/>
                          </a:lnTo>
                          <a:lnTo>
                            <a:pt x="10" y="10"/>
                          </a:lnTo>
                          <a:lnTo>
                            <a:pt x="4" y="21"/>
                          </a:lnTo>
                          <a:lnTo>
                            <a:pt x="0" y="34"/>
                          </a:lnTo>
                          <a:lnTo>
                            <a:pt x="0" y="169"/>
                          </a:lnTo>
                          <a:lnTo>
                            <a:pt x="4" y="182"/>
                          </a:lnTo>
                          <a:lnTo>
                            <a:pt x="10" y="193"/>
                          </a:lnTo>
                          <a:lnTo>
                            <a:pt x="22" y="200"/>
                          </a:lnTo>
                          <a:lnTo>
                            <a:pt x="36" y="203"/>
                          </a:lnTo>
                          <a:lnTo>
                            <a:pt x="294" y="203"/>
                          </a:lnTo>
                          <a:lnTo>
                            <a:pt x="308" y="200"/>
                          </a:lnTo>
                          <a:lnTo>
                            <a:pt x="320" y="193"/>
                          </a:lnTo>
                          <a:lnTo>
                            <a:pt x="327" y="182"/>
                          </a:lnTo>
                          <a:lnTo>
                            <a:pt x="330" y="169"/>
                          </a:lnTo>
                          <a:lnTo>
                            <a:pt x="330" y="34"/>
                          </a:lnTo>
                          <a:lnTo>
                            <a:pt x="327" y="21"/>
                          </a:lnTo>
                          <a:lnTo>
                            <a:pt x="320" y="10"/>
                          </a:lnTo>
                          <a:lnTo>
                            <a:pt x="308" y="3"/>
                          </a:lnTo>
                          <a:lnTo>
                            <a:pt x="294" y="0"/>
                          </a:lnTo>
                          <a:lnTo>
                            <a:pt x="36" y="0"/>
                          </a:lnTo>
                          <a:close/>
                        </a:path>
                      </a:pathLst>
                    </a:custGeom>
                    <a:solidFill>
                      <a:srgbClr val="000000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790" name="Rectangle 16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66" y="2274"/>
                      <a:ext cx="333" cy="2"/>
                    </a:xfrm>
                    <a:prstGeom prst="rect">
                      <a:avLst/>
                    </a:prstGeom>
                    <a:solidFill>
                      <a:srgbClr val="FFEAD6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791" name="Rectangle 16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66" y="2276"/>
                      <a:ext cx="333" cy="1"/>
                    </a:xfrm>
                    <a:prstGeom prst="rect">
                      <a:avLst/>
                    </a:prstGeom>
                    <a:solidFill>
                      <a:srgbClr val="FFEAD6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792" name="Rectangle 16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66" y="2277"/>
                      <a:ext cx="333" cy="2"/>
                    </a:xfrm>
                    <a:prstGeom prst="rect">
                      <a:avLst/>
                    </a:prstGeom>
                    <a:solidFill>
                      <a:srgbClr val="FFEAD6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793" name="Rectangle 16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66" y="2279"/>
                      <a:ext cx="333" cy="2"/>
                    </a:xfrm>
                    <a:prstGeom prst="rect">
                      <a:avLst/>
                    </a:prstGeom>
                    <a:solidFill>
                      <a:srgbClr val="FFEAD6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794" name="Rectangle 16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66" y="2281"/>
                      <a:ext cx="333" cy="1"/>
                    </a:xfrm>
                    <a:prstGeom prst="rect">
                      <a:avLst/>
                    </a:prstGeom>
                    <a:solidFill>
                      <a:srgbClr val="FFEAD5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795" name="Rectangle 16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66" y="2282"/>
                      <a:ext cx="333" cy="2"/>
                    </a:xfrm>
                    <a:prstGeom prst="rect">
                      <a:avLst/>
                    </a:prstGeom>
                    <a:solidFill>
                      <a:srgbClr val="FFEAD5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796" name="Rectangle 16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66" y="2284"/>
                      <a:ext cx="333" cy="1"/>
                    </a:xfrm>
                    <a:prstGeom prst="rect">
                      <a:avLst/>
                    </a:prstGeom>
                    <a:solidFill>
                      <a:srgbClr val="FFE9D5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797" name="Rectangle 16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66" y="2285"/>
                      <a:ext cx="333" cy="2"/>
                    </a:xfrm>
                    <a:prstGeom prst="rect">
                      <a:avLst/>
                    </a:prstGeom>
                    <a:solidFill>
                      <a:srgbClr val="FFE9D4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798" name="Rectangle 17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66" y="2287"/>
                      <a:ext cx="333" cy="2"/>
                    </a:xfrm>
                    <a:prstGeom prst="rect">
                      <a:avLst/>
                    </a:prstGeom>
                    <a:solidFill>
                      <a:srgbClr val="FFE9D4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799" name="Rectangle 17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66" y="2289"/>
                      <a:ext cx="333" cy="1"/>
                    </a:xfrm>
                    <a:prstGeom prst="rect">
                      <a:avLst/>
                    </a:prstGeom>
                    <a:solidFill>
                      <a:srgbClr val="FFE9D3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800" name="Rectangle 17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66" y="2290"/>
                      <a:ext cx="333" cy="2"/>
                    </a:xfrm>
                    <a:prstGeom prst="rect">
                      <a:avLst/>
                    </a:prstGeom>
                    <a:solidFill>
                      <a:srgbClr val="FFE8D3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801" name="Rectangle 17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66" y="2292"/>
                      <a:ext cx="333" cy="2"/>
                    </a:xfrm>
                    <a:prstGeom prst="rect">
                      <a:avLst/>
                    </a:prstGeom>
                    <a:solidFill>
                      <a:srgbClr val="FFE8D2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802" name="Rectangle 17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66" y="2294"/>
                      <a:ext cx="333" cy="1"/>
                    </a:xfrm>
                    <a:prstGeom prst="rect">
                      <a:avLst/>
                    </a:prstGeom>
                    <a:solidFill>
                      <a:srgbClr val="FFE8D1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803" name="Rectangle 17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66" y="2295"/>
                      <a:ext cx="333" cy="2"/>
                    </a:xfrm>
                    <a:prstGeom prst="rect">
                      <a:avLst/>
                    </a:prstGeom>
                    <a:solidFill>
                      <a:srgbClr val="FFE7D1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804" name="Rectangle 17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66" y="2297"/>
                      <a:ext cx="333" cy="1"/>
                    </a:xfrm>
                    <a:prstGeom prst="rect">
                      <a:avLst/>
                    </a:prstGeom>
                    <a:solidFill>
                      <a:srgbClr val="FFE7D0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805" name="Rectangle 17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66" y="2298"/>
                      <a:ext cx="333" cy="2"/>
                    </a:xfrm>
                    <a:prstGeom prst="rect">
                      <a:avLst/>
                    </a:prstGeom>
                    <a:solidFill>
                      <a:srgbClr val="FFE7CF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806" name="Rectangle 17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66" y="2300"/>
                      <a:ext cx="333" cy="2"/>
                    </a:xfrm>
                    <a:prstGeom prst="rect">
                      <a:avLst/>
                    </a:prstGeom>
                    <a:solidFill>
                      <a:srgbClr val="FFE6C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807" name="Rectangle 17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66" y="2302"/>
                      <a:ext cx="333" cy="1"/>
                    </a:xfrm>
                    <a:prstGeom prst="rect">
                      <a:avLst/>
                    </a:prstGeom>
                    <a:solidFill>
                      <a:srgbClr val="FFE5CD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808" name="Rectangle 18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66" y="2303"/>
                      <a:ext cx="333" cy="2"/>
                    </a:xfrm>
                    <a:prstGeom prst="rect">
                      <a:avLst/>
                    </a:prstGeom>
                    <a:solidFill>
                      <a:srgbClr val="FFE5CC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809" name="Rectangle 18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66" y="2305"/>
                      <a:ext cx="333" cy="1"/>
                    </a:xfrm>
                    <a:prstGeom prst="rect">
                      <a:avLst/>
                    </a:prstGeom>
                    <a:solidFill>
                      <a:srgbClr val="FFE4CB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810" name="Rectangle 18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66" y="2306"/>
                      <a:ext cx="333" cy="2"/>
                    </a:xfrm>
                    <a:prstGeom prst="rect">
                      <a:avLst/>
                    </a:prstGeom>
                    <a:solidFill>
                      <a:srgbClr val="FFE4CA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811" name="Rectangle 18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66" y="2308"/>
                      <a:ext cx="333" cy="2"/>
                    </a:xfrm>
                    <a:prstGeom prst="rect">
                      <a:avLst/>
                    </a:prstGeom>
                    <a:solidFill>
                      <a:srgbClr val="FFE3C9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812" name="Rectangle 18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66" y="2310"/>
                      <a:ext cx="333" cy="1"/>
                    </a:xfrm>
                    <a:prstGeom prst="rect">
                      <a:avLst/>
                    </a:prstGeom>
                    <a:solidFill>
                      <a:srgbClr val="FFE2C7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813" name="Rectangle 18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66" y="2311"/>
                      <a:ext cx="333" cy="2"/>
                    </a:xfrm>
                    <a:prstGeom prst="rect">
                      <a:avLst/>
                    </a:prstGeom>
                    <a:solidFill>
                      <a:srgbClr val="FFE2C6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814" name="Rectangle 18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66" y="2313"/>
                      <a:ext cx="333" cy="1"/>
                    </a:xfrm>
                    <a:prstGeom prst="rect">
                      <a:avLst/>
                    </a:prstGeom>
                    <a:solidFill>
                      <a:srgbClr val="FFE1C5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815" name="Rectangle 18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66" y="2314"/>
                      <a:ext cx="333" cy="2"/>
                    </a:xfrm>
                    <a:prstGeom prst="rect">
                      <a:avLst/>
                    </a:prstGeom>
                    <a:solidFill>
                      <a:srgbClr val="FFE0C3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816" name="Rectangle 18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66" y="2316"/>
                      <a:ext cx="333" cy="2"/>
                    </a:xfrm>
                    <a:prstGeom prst="rect">
                      <a:avLst/>
                    </a:prstGeom>
                    <a:solidFill>
                      <a:srgbClr val="FFE0C2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817" name="Rectangle 18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66" y="2318"/>
                      <a:ext cx="333" cy="1"/>
                    </a:xfrm>
                    <a:prstGeom prst="rect">
                      <a:avLst/>
                    </a:prstGeom>
                    <a:solidFill>
                      <a:srgbClr val="FFDFC1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818" name="Rectangle 19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66" y="2319"/>
                      <a:ext cx="333" cy="2"/>
                    </a:xfrm>
                    <a:prstGeom prst="rect">
                      <a:avLst/>
                    </a:prstGeom>
                    <a:solidFill>
                      <a:srgbClr val="FFDEBF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819" name="Rectangle 19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66" y="2321"/>
                      <a:ext cx="333" cy="1"/>
                    </a:xfrm>
                    <a:prstGeom prst="rect">
                      <a:avLst/>
                    </a:prstGeom>
                    <a:solidFill>
                      <a:srgbClr val="FFDDBD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820" name="Rectangle 19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66" y="2322"/>
                      <a:ext cx="333" cy="2"/>
                    </a:xfrm>
                    <a:prstGeom prst="rect">
                      <a:avLst/>
                    </a:prstGeom>
                    <a:solidFill>
                      <a:srgbClr val="FFDCBC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821" name="Rectangle 19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66" y="2324"/>
                      <a:ext cx="333" cy="3"/>
                    </a:xfrm>
                    <a:prstGeom prst="rect">
                      <a:avLst/>
                    </a:prstGeom>
                    <a:solidFill>
                      <a:srgbClr val="FFDBBA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822" name="Rectangle 19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66" y="2327"/>
                      <a:ext cx="333" cy="2"/>
                    </a:xfrm>
                    <a:prstGeom prst="rect">
                      <a:avLst/>
                    </a:prstGeom>
                    <a:solidFill>
                      <a:srgbClr val="FFDBB8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823" name="Rectangle 19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66" y="2329"/>
                      <a:ext cx="333" cy="1"/>
                    </a:xfrm>
                    <a:prstGeom prst="rect">
                      <a:avLst/>
                    </a:prstGeom>
                    <a:solidFill>
                      <a:srgbClr val="FFDAB7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824" name="Rectangle 19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66" y="2330"/>
                      <a:ext cx="333" cy="2"/>
                    </a:xfrm>
                    <a:prstGeom prst="rect">
                      <a:avLst/>
                    </a:prstGeom>
                    <a:solidFill>
                      <a:srgbClr val="FFD9B5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825" name="Rectangle 19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66" y="2332"/>
                      <a:ext cx="333" cy="2"/>
                    </a:xfrm>
                    <a:prstGeom prst="rect">
                      <a:avLst/>
                    </a:prstGeom>
                    <a:solidFill>
                      <a:srgbClr val="FFD8B3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826" name="Rectangle 19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66" y="2334"/>
                      <a:ext cx="333" cy="1"/>
                    </a:xfrm>
                    <a:prstGeom prst="rect">
                      <a:avLst/>
                    </a:prstGeom>
                    <a:solidFill>
                      <a:srgbClr val="FFD7B2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827" name="Rectangle 19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66" y="2335"/>
                      <a:ext cx="333" cy="2"/>
                    </a:xfrm>
                    <a:prstGeom prst="rect">
                      <a:avLst/>
                    </a:prstGeom>
                    <a:solidFill>
                      <a:srgbClr val="FFD7B0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828" name="Rectangle 20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66" y="2337"/>
                      <a:ext cx="333" cy="2"/>
                    </a:xfrm>
                    <a:prstGeom prst="rect">
                      <a:avLst/>
                    </a:prstGeom>
                    <a:solidFill>
                      <a:srgbClr val="FFD6AF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829" name="Rectangle 20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66" y="2339"/>
                      <a:ext cx="333" cy="1"/>
                    </a:xfrm>
                    <a:prstGeom prst="rect">
                      <a:avLst/>
                    </a:prstGeom>
                    <a:solidFill>
                      <a:srgbClr val="FFD5AD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830" name="Rectangle 20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66" y="2340"/>
                      <a:ext cx="333" cy="2"/>
                    </a:xfrm>
                    <a:prstGeom prst="rect">
                      <a:avLst/>
                    </a:prstGeom>
                    <a:solidFill>
                      <a:srgbClr val="FFD4AC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831" name="Rectangle 20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66" y="2342"/>
                      <a:ext cx="333" cy="1"/>
                    </a:xfrm>
                    <a:prstGeom prst="rect">
                      <a:avLst/>
                    </a:prstGeom>
                    <a:solidFill>
                      <a:srgbClr val="FFD4AA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832" name="Rectangle 20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66" y="2343"/>
                      <a:ext cx="333" cy="2"/>
                    </a:xfrm>
                    <a:prstGeom prst="rect">
                      <a:avLst/>
                    </a:prstGeom>
                    <a:solidFill>
                      <a:srgbClr val="FFD3A9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833" name="Rectangle 20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66" y="2345"/>
                      <a:ext cx="333" cy="2"/>
                    </a:xfrm>
                    <a:prstGeom prst="rect">
                      <a:avLst/>
                    </a:prstGeom>
                    <a:solidFill>
                      <a:srgbClr val="FFD2A7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834" name="Rectangle 20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66" y="2347"/>
                      <a:ext cx="333" cy="1"/>
                    </a:xfrm>
                    <a:prstGeom prst="rect">
                      <a:avLst/>
                    </a:prstGeom>
                    <a:solidFill>
                      <a:srgbClr val="FFD2A6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835" name="Rectangle 20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66" y="2348"/>
                      <a:ext cx="333" cy="2"/>
                    </a:xfrm>
                    <a:prstGeom prst="rect">
                      <a:avLst/>
                    </a:prstGeom>
                    <a:solidFill>
                      <a:srgbClr val="FFD1A5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836" name="Rectangle 20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66" y="2350"/>
                      <a:ext cx="333" cy="1"/>
                    </a:xfrm>
                    <a:prstGeom prst="rect">
                      <a:avLst/>
                    </a:prstGeom>
                    <a:solidFill>
                      <a:srgbClr val="FFD1A4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837" name="Rectangle 20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66" y="2351"/>
                      <a:ext cx="333" cy="2"/>
                    </a:xfrm>
                    <a:prstGeom prst="rect">
                      <a:avLst/>
                    </a:prstGeom>
                    <a:solidFill>
                      <a:srgbClr val="FFD0A2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838" name="Rectangle 21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66" y="2353"/>
                      <a:ext cx="333" cy="2"/>
                    </a:xfrm>
                    <a:prstGeom prst="rect">
                      <a:avLst/>
                    </a:prstGeom>
                    <a:solidFill>
                      <a:srgbClr val="FFCFA1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839" name="Rectangle 21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66" y="2355"/>
                      <a:ext cx="333" cy="1"/>
                    </a:xfrm>
                    <a:prstGeom prst="rect">
                      <a:avLst/>
                    </a:prstGeom>
                    <a:solidFill>
                      <a:srgbClr val="FFCFA0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840" name="Rectangle 21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66" y="2356"/>
                      <a:ext cx="333" cy="2"/>
                    </a:xfrm>
                    <a:prstGeom prst="rect">
                      <a:avLst/>
                    </a:prstGeom>
                    <a:solidFill>
                      <a:srgbClr val="FFCF9F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841" name="Rectangle 21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66" y="2358"/>
                      <a:ext cx="333" cy="1"/>
                    </a:xfrm>
                    <a:prstGeom prst="rect">
                      <a:avLst/>
                    </a:prstGeom>
                    <a:solidFill>
                      <a:srgbClr val="FFCE9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842" name="Rectangle 21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66" y="2359"/>
                      <a:ext cx="333" cy="2"/>
                    </a:xfrm>
                    <a:prstGeom prst="rect">
                      <a:avLst/>
                    </a:prstGeom>
                    <a:solidFill>
                      <a:srgbClr val="FFCE9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843" name="Rectangle 21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66" y="2361"/>
                      <a:ext cx="333" cy="2"/>
                    </a:xfrm>
                    <a:prstGeom prst="rect">
                      <a:avLst/>
                    </a:prstGeom>
                    <a:solidFill>
                      <a:srgbClr val="FFCD9D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844" name="Rectangle 21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66" y="2363"/>
                      <a:ext cx="333" cy="1"/>
                    </a:xfrm>
                    <a:prstGeom prst="rect">
                      <a:avLst/>
                    </a:prstGeom>
                    <a:solidFill>
                      <a:srgbClr val="FFCD9C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845" name="Rectangle 21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66" y="2364"/>
                      <a:ext cx="333" cy="2"/>
                    </a:xfrm>
                    <a:prstGeom prst="rect">
                      <a:avLst/>
                    </a:prstGeom>
                    <a:solidFill>
                      <a:srgbClr val="FFCD9C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846" name="Rectangle 21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66" y="2366"/>
                      <a:ext cx="333" cy="1"/>
                    </a:xfrm>
                    <a:prstGeom prst="rect">
                      <a:avLst/>
                    </a:prstGeom>
                    <a:solidFill>
                      <a:srgbClr val="FFCD9B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847" name="Rectangle 21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66" y="2367"/>
                      <a:ext cx="333" cy="2"/>
                    </a:xfrm>
                    <a:prstGeom prst="rect">
                      <a:avLst/>
                    </a:prstGeom>
                    <a:solidFill>
                      <a:srgbClr val="FFCC9B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848" name="Rectangle 22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66" y="2369"/>
                      <a:ext cx="333" cy="2"/>
                    </a:xfrm>
                    <a:prstGeom prst="rect">
                      <a:avLst/>
                    </a:prstGeom>
                    <a:solidFill>
                      <a:srgbClr val="FFCC9A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849" name="Rectangle 22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66" y="2371"/>
                      <a:ext cx="333" cy="1"/>
                    </a:xfrm>
                    <a:prstGeom prst="rect">
                      <a:avLst/>
                    </a:prstGeom>
                    <a:solidFill>
                      <a:srgbClr val="FFCC9A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850" name="Rectangle 22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66" y="2372"/>
                      <a:ext cx="333" cy="2"/>
                    </a:xfrm>
                    <a:prstGeom prst="rect">
                      <a:avLst/>
                    </a:prstGeom>
                    <a:solidFill>
                      <a:srgbClr val="FFCC99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851" name="Rectangle 22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66" y="2374"/>
                      <a:ext cx="333" cy="2"/>
                    </a:xfrm>
                    <a:prstGeom prst="rect">
                      <a:avLst/>
                    </a:prstGeom>
                    <a:solidFill>
                      <a:srgbClr val="FFCC99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852" name="Rectangle 22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66" y="2376"/>
                      <a:ext cx="333" cy="1"/>
                    </a:xfrm>
                    <a:prstGeom prst="rect">
                      <a:avLst/>
                    </a:prstGeom>
                    <a:solidFill>
                      <a:srgbClr val="FFCC99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853" name="Rectangle 22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66" y="2377"/>
                      <a:ext cx="333" cy="2"/>
                    </a:xfrm>
                    <a:prstGeom prst="rect">
                      <a:avLst/>
                    </a:prstGeom>
                    <a:solidFill>
                      <a:srgbClr val="FFCC99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854" name="Rectangle 22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66" y="2379"/>
                      <a:ext cx="333" cy="1"/>
                    </a:xfrm>
                    <a:prstGeom prst="rect">
                      <a:avLst/>
                    </a:prstGeom>
                    <a:solidFill>
                      <a:srgbClr val="FFCC99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855" name="Rectangle 22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66" y="2380"/>
                      <a:ext cx="333" cy="2"/>
                    </a:xfrm>
                    <a:prstGeom prst="rect">
                      <a:avLst/>
                    </a:prstGeom>
                    <a:solidFill>
                      <a:srgbClr val="FFCC99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856" name="Rectangle 22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66" y="2382"/>
                      <a:ext cx="333" cy="2"/>
                    </a:xfrm>
                    <a:prstGeom prst="rect">
                      <a:avLst/>
                    </a:prstGeom>
                    <a:solidFill>
                      <a:srgbClr val="FFCC9A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857" name="Rectangle 22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66" y="2384"/>
                      <a:ext cx="333" cy="1"/>
                    </a:xfrm>
                    <a:prstGeom prst="rect">
                      <a:avLst/>
                    </a:prstGeom>
                    <a:solidFill>
                      <a:srgbClr val="FFCC9A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858" name="Rectangle 23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66" y="2385"/>
                      <a:ext cx="333" cy="2"/>
                    </a:xfrm>
                    <a:prstGeom prst="rect">
                      <a:avLst/>
                    </a:prstGeom>
                    <a:solidFill>
                      <a:srgbClr val="FFCC9B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859" name="Rectangle 23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66" y="2387"/>
                      <a:ext cx="333" cy="1"/>
                    </a:xfrm>
                    <a:prstGeom prst="rect">
                      <a:avLst/>
                    </a:prstGeom>
                    <a:solidFill>
                      <a:srgbClr val="FFCD9B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860" name="Rectangle 23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66" y="2388"/>
                      <a:ext cx="333" cy="2"/>
                    </a:xfrm>
                    <a:prstGeom prst="rect">
                      <a:avLst/>
                    </a:prstGeom>
                    <a:solidFill>
                      <a:srgbClr val="FFCD9C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861" name="Rectangle 23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66" y="2390"/>
                      <a:ext cx="333" cy="2"/>
                    </a:xfrm>
                    <a:prstGeom prst="rect">
                      <a:avLst/>
                    </a:prstGeom>
                    <a:solidFill>
                      <a:srgbClr val="FFCD9C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</p:grpSp>
              <p:sp>
                <p:nvSpPr>
                  <p:cNvPr id="138608" name="Rectangle 234"/>
                  <p:cNvSpPr>
                    <a:spLocks noChangeArrowheads="1"/>
                  </p:cNvSpPr>
                  <p:nvPr/>
                </p:nvSpPr>
                <p:spPr bwMode="auto">
                  <a:xfrm>
                    <a:off x="2566" y="2392"/>
                    <a:ext cx="333" cy="1"/>
                  </a:xfrm>
                  <a:prstGeom prst="rect">
                    <a:avLst/>
                  </a:prstGeom>
                  <a:solidFill>
                    <a:srgbClr val="FFCD9D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38609" name="Rectangle 235"/>
                  <p:cNvSpPr>
                    <a:spLocks noChangeArrowheads="1"/>
                  </p:cNvSpPr>
                  <p:nvPr/>
                </p:nvSpPr>
                <p:spPr bwMode="auto">
                  <a:xfrm>
                    <a:off x="2566" y="2393"/>
                    <a:ext cx="333" cy="2"/>
                  </a:xfrm>
                  <a:prstGeom prst="rect">
                    <a:avLst/>
                  </a:prstGeom>
                  <a:solidFill>
                    <a:srgbClr val="FFCE9E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38610" name="Rectangle 236"/>
                  <p:cNvSpPr>
                    <a:spLocks noChangeArrowheads="1"/>
                  </p:cNvSpPr>
                  <p:nvPr/>
                </p:nvSpPr>
                <p:spPr bwMode="auto">
                  <a:xfrm>
                    <a:off x="2566" y="2395"/>
                    <a:ext cx="333" cy="1"/>
                  </a:xfrm>
                  <a:prstGeom prst="rect">
                    <a:avLst/>
                  </a:prstGeom>
                  <a:solidFill>
                    <a:srgbClr val="FFCE9E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38611" name="Rectangle 237"/>
                  <p:cNvSpPr>
                    <a:spLocks noChangeArrowheads="1"/>
                  </p:cNvSpPr>
                  <p:nvPr/>
                </p:nvSpPr>
                <p:spPr bwMode="auto">
                  <a:xfrm>
                    <a:off x="2566" y="2396"/>
                    <a:ext cx="333" cy="2"/>
                  </a:xfrm>
                  <a:prstGeom prst="rect">
                    <a:avLst/>
                  </a:prstGeom>
                  <a:solidFill>
                    <a:srgbClr val="FFCF9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38612" name="Rectangle 238"/>
                  <p:cNvSpPr>
                    <a:spLocks noChangeArrowheads="1"/>
                  </p:cNvSpPr>
                  <p:nvPr/>
                </p:nvSpPr>
                <p:spPr bwMode="auto">
                  <a:xfrm>
                    <a:off x="2566" y="2398"/>
                    <a:ext cx="333" cy="2"/>
                  </a:xfrm>
                  <a:prstGeom prst="rect">
                    <a:avLst/>
                  </a:prstGeom>
                  <a:solidFill>
                    <a:srgbClr val="FFCFA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38613" name="Rectangle 239"/>
                  <p:cNvSpPr>
                    <a:spLocks noChangeArrowheads="1"/>
                  </p:cNvSpPr>
                  <p:nvPr/>
                </p:nvSpPr>
                <p:spPr bwMode="auto">
                  <a:xfrm>
                    <a:off x="2566" y="2400"/>
                    <a:ext cx="333" cy="1"/>
                  </a:xfrm>
                  <a:prstGeom prst="rect">
                    <a:avLst/>
                  </a:prstGeom>
                  <a:solidFill>
                    <a:srgbClr val="FFCFA1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38614" name="Rectangle 240"/>
                  <p:cNvSpPr>
                    <a:spLocks noChangeArrowheads="1"/>
                  </p:cNvSpPr>
                  <p:nvPr/>
                </p:nvSpPr>
                <p:spPr bwMode="auto">
                  <a:xfrm>
                    <a:off x="2566" y="2401"/>
                    <a:ext cx="333" cy="2"/>
                  </a:xfrm>
                  <a:prstGeom prst="rect">
                    <a:avLst/>
                  </a:prstGeom>
                  <a:solidFill>
                    <a:srgbClr val="FFD0A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38615" name="Rectangle 241"/>
                  <p:cNvSpPr>
                    <a:spLocks noChangeArrowheads="1"/>
                  </p:cNvSpPr>
                  <p:nvPr/>
                </p:nvSpPr>
                <p:spPr bwMode="auto">
                  <a:xfrm>
                    <a:off x="2566" y="2403"/>
                    <a:ext cx="333" cy="1"/>
                  </a:xfrm>
                  <a:prstGeom prst="rect">
                    <a:avLst/>
                  </a:prstGeom>
                  <a:solidFill>
                    <a:srgbClr val="FFD1A4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38616" name="Rectangle 242"/>
                  <p:cNvSpPr>
                    <a:spLocks noChangeArrowheads="1"/>
                  </p:cNvSpPr>
                  <p:nvPr/>
                </p:nvSpPr>
                <p:spPr bwMode="auto">
                  <a:xfrm>
                    <a:off x="2566" y="2404"/>
                    <a:ext cx="333" cy="2"/>
                  </a:xfrm>
                  <a:prstGeom prst="rect">
                    <a:avLst/>
                  </a:prstGeom>
                  <a:solidFill>
                    <a:srgbClr val="FFD1A5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38617" name="Rectangle 243"/>
                  <p:cNvSpPr>
                    <a:spLocks noChangeArrowheads="1"/>
                  </p:cNvSpPr>
                  <p:nvPr/>
                </p:nvSpPr>
                <p:spPr bwMode="auto">
                  <a:xfrm>
                    <a:off x="2566" y="2406"/>
                    <a:ext cx="333" cy="2"/>
                  </a:xfrm>
                  <a:prstGeom prst="rect">
                    <a:avLst/>
                  </a:prstGeom>
                  <a:solidFill>
                    <a:srgbClr val="FFD2A6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38618" name="Rectangle 244"/>
                  <p:cNvSpPr>
                    <a:spLocks noChangeArrowheads="1"/>
                  </p:cNvSpPr>
                  <p:nvPr/>
                </p:nvSpPr>
                <p:spPr bwMode="auto">
                  <a:xfrm>
                    <a:off x="2566" y="2408"/>
                    <a:ext cx="333" cy="1"/>
                  </a:xfrm>
                  <a:prstGeom prst="rect">
                    <a:avLst/>
                  </a:prstGeom>
                  <a:solidFill>
                    <a:srgbClr val="FFD2A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38619" name="Rectangle 245"/>
                  <p:cNvSpPr>
                    <a:spLocks noChangeArrowheads="1"/>
                  </p:cNvSpPr>
                  <p:nvPr/>
                </p:nvSpPr>
                <p:spPr bwMode="auto">
                  <a:xfrm>
                    <a:off x="2566" y="2409"/>
                    <a:ext cx="333" cy="2"/>
                  </a:xfrm>
                  <a:prstGeom prst="rect">
                    <a:avLst/>
                  </a:prstGeom>
                  <a:solidFill>
                    <a:srgbClr val="FFD3A9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38620" name="Rectangle 246"/>
                  <p:cNvSpPr>
                    <a:spLocks noChangeArrowheads="1"/>
                  </p:cNvSpPr>
                  <p:nvPr/>
                </p:nvSpPr>
                <p:spPr bwMode="auto">
                  <a:xfrm>
                    <a:off x="2566" y="2411"/>
                    <a:ext cx="333" cy="2"/>
                  </a:xfrm>
                  <a:prstGeom prst="rect">
                    <a:avLst/>
                  </a:prstGeom>
                  <a:solidFill>
                    <a:srgbClr val="FFD4A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38621" name="Rectangle 247"/>
                  <p:cNvSpPr>
                    <a:spLocks noChangeArrowheads="1"/>
                  </p:cNvSpPr>
                  <p:nvPr/>
                </p:nvSpPr>
                <p:spPr bwMode="auto">
                  <a:xfrm>
                    <a:off x="2566" y="2413"/>
                    <a:ext cx="333" cy="1"/>
                  </a:xfrm>
                  <a:prstGeom prst="rect">
                    <a:avLst/>
                  </a:prstGeom>
                  <a:solidFill>
                    <a:srgbClr val="FFD4AC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38622" name="Rectangle 248"/>
                  <p:cNvSpPr>
                    <a:spLocks noChangeArrowheads="1"/>
                  </p:cNvSpPr>
                  <p:nvPr/>
                </p:nvSpPr>
                <p:spPr bwMode="auto">
                  <a:xfrm>
                    <a:off x="2566" y="2414"/>
                    <a:ext cx="333" cy="2"/>
                  </a:xfrm>
                  <a:prstGeom prst="rect">
                    <a:avLst/>
                  </a:prstGeom>
                  <a:solidFill>
                    <a:srgbClr val="FFD5AD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38623" name="Rectangle 249"/>
                  <p:cNvSpPr>
                    <a:spLocks noChangeArrowheads="1"/>
                  </p:cNvSpPr>
                  <p:nvPr/>
                </p:nvSpPr>
                <p:spPr bwMode="auto">
                  <a:xfrm>
                    <a:off x="2566" y="2416"/>
                    <a:ext cx="333" cy="1"/>
                  </a:xfrm>
                  <a:prstGeom prst="rect">
                    <a:avLst/>
                  </a:prstGeom>
                  <a:solidFill>
                    <a:srgbClr val="FFD6A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38624" name="Rectangle 250"/>
                  <p:cNvSpPr>
                    <a:spLocks noChangeArrowheads="1"/>
                  </p:cNvSpPr>
                  <p:nvPr/>
                </p:nvSpPr>
                <p:spPr bwMode="auto">
                  <a:xfrm>
                    <a:off x="2566" y="2417"/>
                    <a:ext cx="333" cy="2"/>
                  </a:xfrm>
                  <a:prstGeom prst="rect">
                    <a:avLst/>
                  </a:prstGeom>
                  <a:solidFill>
                    <a:srgbClr val="FFD7B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38625" name="Rectangle 251"/>
                  <p:cNvSpPr>
                    <a:spLocks noChangeArrowheads="1"/>
                  </p:cNvSpPr>
                  <p:nvPr/>
                </p:nvSpPr>
                <p:spPr bwMode="auto">
                  <a:xfrm>
                    <a:off x="2566" y="2419"/>
                    <a:ext cx="333" cy="2"/>
                  </a:xfrm>
                  <a:prstGeom prst="rect">
                    <a:avLst/>
                  </a:prstGeom>
                  <a:solidFill>
                    <a:srgbClr val="FFD7B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38626" name="Rectangle 252"/>
                  <p:cNvSpPr>
                    <a:spLocks noChangeArrowheads="1"/>
                  </p:cNvSpPr>
                  <p:nvPr/>
                </p:nvSpPr>
                <p:spPr bwMode="auto">
                  <a:xfrm>
                    <a:off x="2566" y="2421"/>
                    <a:ext cx="333" cy="1"/>
                  </a:xfrm>
                  <a:prstGeom prst="rect">
                    <a:avLst/>
                  </a:prstGeom>
                  <a:solidFill>
                    <a:srgbClr val="FFD8B3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38627" name="Rectangle 253"/>
                  <p:cNvSpPr>
                    <a:spLocks noChangeArrowheads="1"/>
                  </p:cNvSpPr>
                  <p:nvPr/>
                </p:nvSpPr>
                <p:spPr bwMode="auto">
                  <a:xfrm>
                    <a:off x="2566" y="2422"/>
                    <a:ext cx="333" cy="2"/>
                  </a:xfrm>
                  <a:prstGeom prst="rect">
                    <a:avLst/>
                  </a:prstGeom>
                  <a:solidFill>
                    <a:srgbClr val="FFD9B5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38628" name="Rectangle 254"/>
                  <p:cNvSpPr>
                    <a:spLocks noChangeArrowheads="1"/>
                  </p:cNvSpPr>
                  <p:nvPr/>
                </p:nvSpPr>
                <p:spPr bwMode="auto">
                  <a:xfrm>
                    <a:off x="2566" y="2424"/>
                    <a:ext cx="333" cy="1"/>
                  </a:xfrm>
                  <a:prstGeom prst="rect">
                    <a:avLst/>
                  </a:prstGeom>
                  <a:solidFill>
                    <a:srgbClr val="FFDAB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38629" name="Rectangle 255"/>
                  <p:cNvSpPr>
                    <a:spLocks noChangeArrowheads="1"/>
                  </p:cNvSpPr>
                  <p:nvPr/>
                </p:nvSpPr>
                <p:spPr bwMode="auto">
                  <a:xfrm>
                    <a:off x="2566" y="2425"/>
                    <a:ext cx="333" cy="2"/>
                  </a:xfrm>
                  <a:prstGeom prst="rect">
                    <a:avLst/>
                  </a:prstGeom>
                  <a:solidFill>
                    <a:srgbClr val="FFDBB8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38630" name="Rectangle 256"/>
                  <p:cNvSpPr>
                    <a:spLocks noChangeArrowheads="1"/>
                  </p:cNvSpPr>
                  <p:nvPr/>
                </p:nvSpPr>
                <p:spPr bwMode="auto">
                  <a:xfrm>
                    <a:off x="2566" y="2427"/>
                    <a:ext cx="333" cy="3"/>
                  </a:xfrm>
                  <a:prstGeom prst="rect">
                    <a:avLst/>
                  </a:prstGeom>
                  <a:solidFill>
                    <a:srgbClr val="FFDCB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38631" name="Rectangle 257"/>
                  <p:cNvSpPr>
                    <a:spLocks noChangeArrowheads="1"/>
                  </p:cNvSpPr>
                  <p:nvPr/>
                </p:nvSpPr>
                <p:spPr bwMode="auto">
                  <a:xfrm>
                    <a:off x="2566" y="2430"/>
                    <a:ext cx="333" cy="2"/>
                  </a:xfrm>
                  <a:prstGeom prst="rect">
                    <a:avLst/>
                  </a:prstGeom>
                  <a:solidFill>
                    <a:srgbClr val="FFDCBC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38632" name="Rectangle 258"/>
                  <p:cNvSpPr>
                    <a:spLocks noChangeArrowheads="1"/>
                  </p:cNvSpPr>
                  <p:nvPr/>
                </p:nvSpPr>
                <p:spPr bwMode="auto">
                  <a:xfrm>
                    <a:off x="2566" y="2432"/>
                    <a:ext cx="333" cy="1"/>
                  </a:xfrm>
                  <a:prstGeom prst="rect">
                    <a:avLst/>
                  </a:prstGeom>
                  <a:solidFill>
                    <a:srgbClr val="FFDDBD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38633" name="Rectangle 259"/>
                  <p:cNvSpPr>
                    <a:spLocks noChangeArrowheads="1"/>
                  </p:cNvSpPr>
                  <p:nvPr/>
                </p:nvSpPr>
                <p:spPr bwMode="auto">
                  <a:xfrm>
                    <a:off x="2566" y="2433"/>
                    <a:ext cx="333" cy="2"/>
                  </a:xfrm>
                  <a:prstGeom prst="rect">
                    <a:avLst/>
                  </a:prstGeom>
                  <a:solidFill>
                    <a:srgbClr val="FFDEB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38634" name="Rectangle 260"/>
                  <p:cNvSpPr>
                    <a:spLocks noChangeArrowheads="1"/>
                  </p:cNvSpPr>
                  <p:nvPr/>
                </p:nvSpPr>
                <p:spPr bwMode="auto">
                  <a:xfrm>
                    <a:off x="2566" y="2435"/>
                    <a:ext cx="333" cy="2"/>
                  </a:xfrm>
                  <a:prstGeom prst="rect">
                    <a:avLst/>
                  </a:prstGeom>
                  <a:solidFill>
                    <a:srgbClr val="FFDFC1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38635" name="Rectangle 261"/>
                  <p:cNvSpPr>
                    <a:spLocks noChangeArrowheads="1"/>
                  </p:cNvSpPr>
                  <p:nvPr/>
                </p:nvSpPr>
                <p:spPr bwMode="auto">
                  <a:xfrm>
                    <a:off x="2566" y="2437"/>
                    <a:ext cx="333" cy="1"/>
                  </a:xfrm>
                  <a:prstGeom prst="rect">
                    <a:avLst/>
                  </a:prstGeom>
                  <a:solidFill>
                    <a:srgbClr val="FFE0C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38636" name="Rectangle 262"/>
                  <p:cNvSpPr>
                    <a:spLocks noChangeArrowheads="1"/>
                  </p:cNvSpPr>
                  <p:nvPr/>
                </p:nvSpPr>
                <p:spPr bwMode="auto">
                  <a:xfrm>
                    <a:off x="2566" y="2438"/>
                    <a:ext cx="333" cy="2"/>
                  </a:xfrm>
                  <a:prstGeom prst="rect">
                    <a:avLst/>
                  </a:prstGeom>
                  <a:solidFill>
                    <a:srgbClr val="FFE0C3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38637" name="Rectangle 263"/>
                  <p:cNvSpPr>
                    <a:spLocks noChangeArrowheads="1"/>
                  </p:cNvSpPr>
                  <p:nvPr/>
                </p:nvSpPr>
                <p:spPr bwMode="auto">
                  <a:xfrm>
                    <a:off x="2566" y="2440"/>
                    <a:ext cx="333" cy="1"/>
                  </a:xfrm>
                  <a:prstGeom prst="rect">
                    <a:avLst/>
                  </a:prstGeom>
                  <a:solidFill>
                    <a:srgbClr val="FFE1C5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38638" name="Rectangle 264"/>
                  <p:cNvSpPr>
                    <a:spLocks noChangeArrowheads="1"/>
                  </p:cNvSpPr>
                  <p:nvPr/>
                </p:nvSpPr>
                <p:spPr bwMode="auto">
                  <a:xfrm>
                    <a:off x="2566" y="2441"/>
                    <a:ext cx="333" cy="2"/>
                  </a:xfrm>
                  <a:prstGeom prst="rect">
                    <a:avLst/>
                  </a:prstGeom>
                  <a:solidFill>
                    <a:srgbClr val="FFE2C6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38639" name="Rectangle 265"/>
                  <p:cNvSpPr>
                    <a:spLocks noChangeArrowheads="1"/>
                  </p:cNvSpPr>
                  <p:nvPr/>
                </p:nvSpPr>
                <p:spPr bwMode="auto">
                  <a:xfrm>
                    <a:off x="2566" y="2443"/>
                    <a:ext cx="333" cy="2"/>
                  </a:xfrm>
                  <a:prstGeom prst="rect">
                    <a:avLst/>
                  </a:prstGeom>
                  <a:solidFill>
                    <a:srgbClr val="FFE2C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38640" name="Rectangle 266"/>
                  <p:cNvSpPr>
                    <a:spLocks noChangeArrowheads="1"/>
                  </p:cNvSpPr>
                  <p:nvPr/>
                </p:nvSpPr>
                <p:spPr bwMode="auto">
                  <a:xfrm>
                    <a:off x="2566" y="2445"/>
                    <a:ext cx="333" cy="1"/>
                  </a:xfrm>
                  <a:prstGeom prst="rect">
                    <a:avLst/>
                  </a:prstGeom>
                  <a:solidFill>
                    <a:srgbClr val="FFE3C9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38641" name="Rectangle 267"/>
                  <p:cNvSpPr>
                    <a:spLocks noChangeArrowheads="1"/>
                  </p:cNvSpPr>
                  <p:nvPr/>
                </p:nvSpPr>
                <p:spPr bwMode="auto">
                  <a:xfrm>
                    <a:off x="2566" y="2446"/>
                    <a:ext cx="333" cy="2"/>
                  </a:xfrm>
                  <a:prstGeom prst="rect">
                    <a:avLst/>
                  </a:prstGeom>
                  <a:solidFill>
                    <a:srgbClr val="FFE4C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38642" name="Rectangle 268"/>
                  <p:cNvSpPr>
                    <a:spLocks noChangeArrowheads="1"/>
                  </p:cNvSpPr>
                  <p:nvPr/>
                </p:nvSpPr>
                <p:spPr bwMode="auto">
                  <a:xfrm>
                    <a:off x="2566" y="2448"/>
                    <a:ext cx="333" cy="2"/>
                  </a:xfrm>
                  <a:prstGeom prst="rect">
                    <a:avLst/>
                  </a:prstGeom>
                  <a:solidFill>
                    <a:srgbClr val="FFE4CB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38643" name="Rectangle 269"/>
                  <p:cNvSpPr>
                    <a:spLocks noChangeArrowheads="1"/>
                  </p:cNvSpPr>
                  <p:nvPr/>
                </p:nvSpPr>
                <p:spPr bwMode="auto">
                  <a:xfrm>
                    <a:off x="2566" y="2450"/>
                    <a:ext cx="333" cy="1"/>
                  </a:xfrm>
                  <a:prstGeom prst="rect">
                    <a:avLst/>
                  </a:prstGeom>
                  <a:solidFill>
                    <a:srgbClr val="FFE5CC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38644" name="Rectangle 270"/>
                  <p:cNvSpPr>
                    <a:spLocks noChangeArrowheads="1"/>
                  </p:cNvSpPr>
                  <p:nvPr/>
                </p:nvSpPr>
                <p:spPr bwMode="auto">
                  <a:xfrm>
                    <a:off x="2566" y="2451"/>
                    <a:ext cx="333" cy="2"/>
                  </a:xfrm>
                  <a:prstGeom prst="rect">
                    <a:avLst/>
                  </a:prstGeom>
                  <a:solidFill>
                    <a:srgbClr val="FFE5CD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38645" name="Rectangle 271"/>
                  <p:cNvSpPr>
                    <a:spLocks noChangeArrowheads="1"/>
                  </p:cNvSpPr>
                  <p:nvPr/>
                </p:nvSpPr>
                <p:spPr bwMode="auto">
                  <a:xfrm>
                    <a:off x="2566" y="2453"/>
                    <a:ext cx="333" cy="1"/>
                  </a:xfrm>
                  <a:prstGeom prst="rect">
                    <a:avLst/>
                  </a:prstGeom>
                  <a:solidFill>
                    <a:srgbClr val="FFE6CE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38646" name="Rectangle 272"/>
                  <p:cNvSpPr>
                    <a:spLocks noChangeArrowheads="1"/>
                  </p:cNvSpPr>
                  <p:nvPr/>
                </p:nvSpPr>
                <p:spPr bwMode="auto">
                  <a:xfrm>
                    <a:off x="2566" y="2454"/>
                    <a:ext cx="333" cy="2"/>
                  </a:xfrm>
                  <a:prstGeom prst="rect">
                    <a:avLst/>
                  </a:prstGeom>
                  <a:solidFill>
                    <a:srgbClr val="FFE7C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38647" name="Rectangle 273"/>
                  <p:cNvSpPr>
                    <a:spLocks noChangeArrowheads="1"/>
                  </p:cNvSpPr>
                  <p:nvPr/>
                </p:nvSpPr>
                <p:spPr bwMode="auto">
                  <a:xfrm>
                    <a:off x="2566" y="2456"/>
                    <a:ext cx="333" cy="2"/>
                  </a:xfrm>
                  <a:prstGeom prst="rect">
                    <a:avLst/>
                  </a:prstGeom>
                  <a:solidFill>
                    <a:srgbClr val="FFE7D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38648" name="Rectangle 274"/>
                  <p:cNvSpPr>
                    <a:spLocks noChangeArrowheads="1"/>
                  </p:cNvSpPr>
                  <p:nvPr/>
                </p:nvSpPr>
                <p:spPr bwMode="auto">
                  <a:xfrm>
                    <a:off x="2566" y="2458"/>
                    <a:ext cx="333" cy="1"/>
                  </a:xfrm>
                  <a:prstGeom prst="rect">
                    <a:avLst/>
                  </a:prstGeom>
                  <a:solidFill>
                    <a:srgbClr val="FFE7D1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38649" name="Rectangle 275"/>
                  <p:cNvSpPr>
                    <a:spLocks noChangeArrowheads="1"/>
                  </p:cNvSpPr>
                  <p:nvPr/>
                </p:nvSpPr>
                <p:spPr bwMode="auto">
                  <a:xfrm>
                    <a:off x="2566" y="2459"/>
                    <a:ext cx="333" cy="2"/>
                  </a:xfrm>
                  <a:prstGeom prst="rect">
                    <a:avLst/>
                  </a:prstGeom>
                  <a:solidFill>
                    <a:srgbClr val="FFE8D1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38650" name="Rectangle 276"/>
                  <p:cNvSpPr>
                    <a:spLocks noChangeArrowheads="1"/>
                  </p:cNvSpPr>
                  <p:nvPr/>
                </p:nvSpPr>
                <p:spPr bwMode="auto">
                  <a:xfrm>
                    <a:off x="2566" y="2461"/>
                    <a:ext cx="333" cy="1"/>
                  </a:xfrm>
                  <a:prstGeom prst="rect">
                    <a:avLst/>
                  </a:prstGeom>
                  <a:solidFill>
                    <a:srgbClr val="FFE8D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38651" name="Rectangle 277"/>
                  <p:cNvSpPr>
                    <a:spLocks noChangeArrowheads="1"/>
                  </p:cNvSpPr>
                  <p:nvPr/>
                </p:nvSpPr>
                <p:spPr bwMode="auto">
                  <a:xfrm>
                    <a:off x="2566" y="2462"/>
                    <a:ext cx="333" cy="2"/>
                  </a:xfrm>
                  <a:prstGeom prst="rect">
                    <a:avLst/>
                  </a:prstGeom>
                  <a:solidFill>
                    <a:srgbClr val="FFE8D3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38652" name="Rectangle 278"/>
                  <p:cNvSpPr>
                    <a:spLocks noChangeArrowheads="1"/>
                  </p:cNvSpPr>
                  <p:nvPr/>
                </p:nvSpPr>
                <p:spPr bwMode="auto">
                  <a:xfrm>
                    <a:off x="2566" y="2464"/>
                    <a:ext cx="333" cy="2"/>
                  </a:xfrm>
                  <a:prstGeom prst="rect">
                    <a:avLst/>
                  </a:prstGeom>
                  <a:solidFill>
                    <a:srgbClr val="FFE9D3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38653" name="Rectangle 279"/>
                  <p:cNvSpPr>
                    <a:spLocks noChangeArrowheads="1"/>
                  </p:cNvSpPr>
                  <p:nvPr/>
                </p:nvSpPr>
                <p:spPr bwMode="auto">
                  <a:xfrm>
                    <a:off x="2566" y="2466"/>
                    <a:ext cx="333" cy="1"/>
                  </a:xfrm>
                  <a:prstGeom prst="rect">
                    <a:avLst/>
                  </a:prstGeom>
                  <a:solidFill>
                    <a:srgbClr val="FFE9D4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38654" name="Rectangle 280"/>
                  <p:cNvSpPr>
                    <a:spLocks noChangeArrowheads="1"/>
                  </p:cNvSpPr>
                  <p:nvPr/>
                </p:nvSpPr>
                <p:spPr bwMode="auto">
                  <a:xfrm>
                    <a:off x="2566" y="2467"/>
                    <a:ext cx="333" cy="2"/>
                  </a:xfrm>
                  <a:prstGeom prst="rect">
                    <a:avLst/>
                  </a:prstGeom>
                  <a:solidFill>
                    <a:srgbClr val="FFE9D4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38655" name="Rectangle 281"/>
                  <p:cNvSpPr>
                    <a:spLocks noChangeArrowheads="1"/>
                  </p:cNvSpPr>
                  <p:nvPr/>
                </p:nvSpPr>
                <p:spPr bwMode="auto">
                  <a:xfrm>
                    <a:off x="2566" y="2469"/>
                    <a:ext cx="333" cy="1"/>
                  </a:xfrm>
                  <a:prstGeom prst="rect">
                    <a:avLst/>
                  </a:prstGeom>
                  <a:solidFill>
                    <a:srgbClr val="FFE9D5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38656" name="Rectangle 282"/>
                  <p:cNvSpPr>
                    <a:spLocks noChangeArrowheads="1"/>
                  </p:cNvSpPr>
                  <p:nvPr/>
                </p:nvSpPr>
                <p:spPr bwMode="auto">
                  <a:xfrm>
                    <a:off x="2566" y="2470"/>
                    <a:ext cx="333" cy="2"/>
                  </a:xfrm>
                  <a:prstGeom prst="rect">
                    <a:avLst/>
                  </a:prstGeom>
                  <a:solidFill>
                    <a:srgbClr val="FFEAD5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38657" name="Rectangle 283"/>
                  <p:cNvSpPr>
                    <a:spLocks noChangeArrowheads="1"/>
                  </p:cNvSpPr>
                  <p:nvPr/>
                </p:nvSpPr>
                <p:spPr bwMode="auto">
                  <a:xfrm>
                    <a:off x="2566" y="2472"/>
                    <a:ext cx="333" cy="2"/>
                  </a:xfrm>
                  <a:prstGeom prst="rect">
                    <a:avLst/>
                  </a:prstGeom>
                  <a:solidFill>
                    <a:srgbClr val="FFEAD5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38658" name="Rectangle 284"/>
                  <p:cNvSpPr>
                    <a:spLocks noChangeArrowheads="1"/>
                  </p:cNvSpPr>
                  <p:nvPr/>
                </p:nvSpPr>
                <p:spPr bwMode="auto">
                  <a:xfrm>
                    <a:off x="2566" y="2474"/>
                    <a:ext cx="333" cy="1"/>
                  </a:xfrm>
                  <a:prstGeom prst="rect">
                    <a:avLst/>
                  </a:prstGeom>
                  <a:solidFill>
                    <a:srgbClr val="FFEAD6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38659" name="Rectangle 285"/>
                  <p:cNvSpPr>
                    <a:spLocks noChangeArrowheads="1"/>
                  </p:cNvSpPr>
                  <p:nvPr/>
                </p:nvSpPr>
                <p:spPr bwMode="auto">
                  <a:xfrm>
                    <a:off x="2566" y="2475"/>
                    <a:ext cx="333" cy="2"/>
                  </a:xfrm>
                  <a:prstGeom prst="rect">
                    <a:avLst/>
                  </a:prstGeom>
                  <a:solidFill>
                    <a:srgbClr val="FFEAD6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38660" name="Rectangle 286"/>
                  <p:cNvSpPr>
                    <a:spLocks noChangeArrowheads="1"/>
                  </p:cNvSpPr>
                  <p:nvPr/>
                </p:nvSpPr>
                <p:spPr bwMode="auto">
                  <a:xfrm>
                    <a:off x="2566" y="2477"/>
                    <a:ext cx="333" cy="1"/>
                  </a:xfrm>
                  <a:prstGeom prst="rect">
                    <a:avLst/>
                  </a:prstGeom>
                  <a:solidFill>
                    <a:srgbClr val="FFEAD6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38661" name="Rectangle 287"/>
                  <p:cNvSpPr>
                    <a:spLocks noChangeArrowheads="1"/>
                  </p:cNvSpPr>
                  <p:nvPr/>
                </p:nvSpPr>
                <p:spPr bwMode="auto">
                  <a:xfrm>
                    <a:off x="2566" y="2478"/>
                    <a:ext cx="333" cy="2"/>
                  </a:xfrm>
                  <a:prstGeom prst="rect">
                    <a:avLst/>
                  </a:prstGeom>
                  <a:solidFill>
                    <a:srgbClr val="FFEBD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sp>
              <p:nvSpPr>
                <p:cNvPr id="138606" name="Freeform 288"/>
                <p:cNvSpPr>
                  <a:spLocks/>
                </p:cNvSpPr>
                <p:nvPr/>
              </p:nvSpPr>
              <p:spPr bwMode="auto">
                <a:xfrm>
                  <a:off x="2566" y="2274"/>
                  <a:ext cx="330" cy="203"/>
                </a:xfrm>
                <a:custGeom>
                  <a:avLst/>
                  <a:gdLst>
                    <a:gd name="T0" fmla="*/ 36 w 330"/>
                    <a:gd name="T1" fmla="*/ 0 h 203"/>
                    <a:gd name="T2" fmla="*/ 22 w 330"/>
                    <a:gd name="T3" fmla="*/ 3 h 203"/>
                    <a:gd name="T4" fmla="*/ 10 w 330"/>
                    <a:gd name="T5" fmla="*/ 10 h 203"/>
                    <a:gd name="T6" fmla="*/ 4 w 330"/>
                    <a:gd name="T7" fmla="*/ 21 h 203"/>
                    <a:gd name="T8" fmla="*/ 0 w 330"/>
                    <a:gd name="T9" fmla="*/ 34 h 203"/>
                    <a:gd name="T10" fmla="*/ 0 w 330"/>
                    <a:gd name="T11" fmla="*/ 169 h 203"/>
                    <a:gd name="T12" fmla="*/ 4 w 330"/>
                    <a:gd name="T13" fmla="*/ 182 h 203"/>
                    <a:gd name="T14" fmla="*/ 10 w 330"/>
                    <a:gd name="T15" fmla="*/ 193 h 203"/>
                    <a:gd name="T16" fmla="*/ 22 w 330"/>
                    <a:gd name="T17" fmla="*/ 200 h 203"/>
                    <a:gd name="T18" fmla="*/ 36 w 330"/>
                    <a:gd name="T19" fmla="*/ 203 h 203"/>
                    <a:gd name="T20" fmla="*/ 294 w 330"/>
                    <a:gd name="T21" fmla="*/ 203 h 203"/>
                    <a:gd name="T22" fmla="*/ 308 w 330"/>
                    <a:gd name="T23" fmla="*/ 200 h 203"/>
                    <a:gd name="T24" fmla="*/ 320 w 330"/>
                    <a:gd name="T25" fmla="*/ 193 h 203"/>
                    <a:gd name="T26" fmla="*/ 327 w 330"/>
                    <a:gd name="T27" fmla="*/ 182 h 203"/>
                    <a:gd name="T28" fmla="*/ 330 w 330"/>
                    <a:gd name="T29" fmla="*/ 169 h 203"/>
                    <a:gd name="T30" fmla="*/ 330 w 330"/>
                    <a:gd name="T31" fmla="*/ 34 h 203"/>
                    <a:gd name="T32" fmla="*/ 327 w 330"/>
                    <a:gd name="T33" fmla="*/ 21 h 203"/>
                    <a:gd name="T34" fmla="*/ 320 w 330"/>
                    <a:gd name="T35" fmla="*/ 10 h 203"/>
                    <a:gd name="T36" fmla="*/ 308 w 330"/>
                    <a:gd name="T37" fmla="*/ 3 h 203"/>
                    <a:gd name="T38" fmla="*/ 294 w 330"/>
                    <a:gd name="T39" fmla="*/ 0 h 203"/>
                    <a:gd name="T40" fmla="*/ 36 w 330"/>
                    <a:gd name="T41" fmla="*/ 0 h 203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w 330"/>
                    <a:gd name="T64" fmla="*/ 0 h 203"/>
                    <a:gd name="T65" fmla="*/ 330 w 330"/>
                    <a:gd name="T66" fmla="*/ 203 h 203"/>
                  </a:gdLst>
                  <a:ahLst/>
                  <a:cxnLst>
                    <a:cxn ang="T42">
                      <a:pos x="T0" y="T1"/>
                    </a:cxn>
                    <a:cxn ang="T43">
                      <a:pos x="T2" y="T3"/>
                    </a:cxn>
                    <a:cxn ang="T44">
                      <a:pos x="T4" y="T5"/>
                    </a:cxn>
                    <a:cxn ang="T45">
                      <a:pos x="T6" y="T7"/>
                    </a:cxn>
                    <a:cxn ang="T46">
                      <a:pos x="T8" y="T9"/>
                    </a:cxn>
                    <a:cxn ang="T47">
                      <a:pos x="T10" y="T11"/>
                    </a:cxn>
                    <a:cxn ang="T48">
                      <a:pos x="T12" y="T13"/>
                    </a:cxn>
                    <a:cxn ang="T49">
                      <a:pos x="T14" y="T15"/>
                    </a:cxn>
                    <a:cxn ang="T50">
                      <a:pos x="T16" y="T17"/>
                    </a:cxn>
                    <a:cxn ang="T51">
                      <a:pos x="T18" y="T19"/>
                    </a:cxn>
                    <a:cxn ang="T52">
                      <a:pos x="T20" y="T21"/>
                    </a:cxn>
                    <a:cxn ang="T53">
                      <a:pos x="T22" y="T23"/>
                    </a:cxn>
                    <a:cxn ang="T54">
                      <a:pos x="T24" y="T25"/>
                    </a:cxn>
                    <a:cxn ang="T55">
                      <a:pos x="T26" y="T27"/>
                    </a:cxn>
                    <a:cxn ang="T56">
                      <a:pos x="T28" y="T29"/>
                    </a:cxn>
                    <a:cxn ang="T57">
                      <a:pos x="T30" y="T31"/>
                    </a:cxn>
                    <a:cxn ang="T58">
                      <a:pos x="T32" y="T33"/>
                    </a:cxn>
                    <a:cxn ang="T59">
                      <a:pos x="T34" y="T35"/>
                    </a:cxn>
                    <a:cxn ang="T60">
                      <a:pos x="T36" y="T37"/>
                    </a:cxn>
                    <a:cxn ang="T61">
                      <a:pos x="T38" y="T39"/>
                    </a:cxn>
                    <a:cxn ang="T62">
                      <a:pos x="T40" y="T41"/>
                    </a:cxn>
                  </a:cxnLst>
                  <a:rect l="T63" t="T64" r="T65" b="T66"/>
                  <a:pathLst>
                    <a:path w="330" h="203">
                      <a:moveTo>
                        <a:pt x="36" y="0"/>
                      </a:moveTo>
                      <a:lnTo>
                        <a:pt x="22" y="3"/>
                      </a:lnTo>
                      <a:lnTo>
                        <a:pt x="10" y="10"/>
                      </a:lnTo>
                      <a:lnTo>
                        <a:pt x="4" y="21"/>
                      </a:lnTo>
                      <a:lnTo>
                        <a:pt x="0" y="34"/>
                      </a:lnTo>
                      <a:lnTo>
                        <a:pt x="0" y="169"/>
                      </a:lnTo>
                      <a:lnTo>
                        <a:pt x="4" y="182"/>
                      </a:lnTo>
                      <a:lnTo>
                        <a:pt x="10" y="193"/>
                      </a:lnTo>
                      <a:lnTo>
                        <a:pt x="22" y="200"/>
                      </a:lnTo>
                      <a:lnTo>
                        <a:pt x="36" y="203"/>
                      </a:lnTo>
                      <a:lnTo>
                        <a:pt x="294" y="203"/>
                      </a:lnTo>
                      <a:lnTo>
                        <a:pt x="308" y="200"/>
                      </a:lnTo>
                      <a:lnTo>
                        <a:pt x="320" y="193"/>
                      </a:lnTo>
                      <a:lnTo>
                        <a:pt x="327" y="182"/>
                      </a:lnTo>
                      <a:lnTo>
                        <a:pt x="330" y="169"/>
                      </a:lnTo>
                      <a:lnTo>
                        <a:pt x="330" y="34"/>
                      </a:lnTo>
                      <a:lnTo>
                        <a:pt x="327" y="21"/>
                      </a:lnTo>
                      <a:lnTo>
                        <a:pt x="320" y="10"/>
                      </a:lnTo>
                      <a:lnTo>
                        <a:pt x="308" y="3"/>
                      </a:lnTo>
                      <a:lnTo>
                        <a:pt x="294" y="0"/>
                      </a:lnTo>
                      <a:lnTo>
                        <a:pt x="36" y="0"/>
                      </a:lnTo>
                      <a:close/>
                    </a:path>
                  </a:pathLst>
                </a:custGeom>
                <a:noFill/>
                <a:ln w="7938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138604" name="Rectangle 289"/>
              <p:cNvSpPr>
                <a:spLocks noChangeArrowheads="1"/>
              </p:cNvSpPr>
              <p:nvPr/>
            </p:nvSpPr>
            <p:spPr bwMode="auto">
              <a:xfrm>
                <a:off x="2430" y="3001"/>
                <a:ext cx="195" cy="11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pPr algn="ctr" eaLnBrk="1" hangingPunct="1"/>
                <a:r>
                  <a:rPr lang="en-US" sz="1000" b="1">
                    <a:solidFill>
                      <a:srgbClr val="000000"/>
                    </a:solidFill>
                    <a:latin typeface="Comic Sans MS" charset="0"/>
                  </a:rPr>
                  <a:t>DFM</a:t>
                </a:r>
                <a:endParaRPr lang="en-US" sz="1000">
                  <a:latin typeface="Comic Sans MS" charset="0"/>
                </a:endParaRPr>
              </a:p>
            </p:txBody>
          </p:sp>
        </p:grpSp>
        <p:cxnSp>
          <p:nvCxnSpPr>
            <p:cNvPr id="138599" name="AutoShape 290"/>
            <p:cNvCxnSpPr>
              <a:cxnSpLocks noChangeShapeType="1"/>
              <a:stCxn id="124973" idx="2"/>
              <a:endCxn id="138606" idx="4"/>
            </p:cNvCxnSpPr>
            <p:nvPr/>
          </p:nvCxnSpPr>
          <p:spPr bwMode="auto">
            <a:xfrm rot="16200000" flipH="1">
              <a:off x="2864" y="1934"/>
              <a:ext cx="115" cy="1564"/>
            </a:xfrm>
            <a:prstGeom prst="bentConnector2">
              <a:avLst/>
            </a:prstGeom>
            <a:noFill/>
            <a:ln w="3175" cap="sq">
              <a:solidFill>
                <a:srgbClr val="FF220A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8600" name="Text Box 291"/>
            <p:cNvSpPr txBox="1">
              <a:spLocks noChangeArrowheads="1"/>
            </p:cNvSpPr>
            <p:nvPr/>
          </p:nvSpPr>
          <p:spPr bwMode="auto">
            <a:xfrm>
              <a:off x="2794" y="2654"/>
              <a:ext cx="830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 cap="sq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9pPr>
            </a:lstStyle>
            <a:p>
              <a:pPr algn="ctr"/>
              <a:r>
                <a:rPr kumimoji="1" lang="en-US" sz="1000" b="1">
                  <a:solidFill>
                    <a:srgbClr val="FF000C"/>
                  </a:solidFill>
                  <a:latin typeface="Comic Sans MS" charset="0"/>
                </a:rPr>
                <a:t>Lvl2 acc = ~2 kHz</a:t>
              </a:r>
            </a:p>
          </p:txBody>
        </p:sp>
        <p:sp>
          <p:nvSpPr>
            <p:cNvPr id="138601" name="Line 292"/>
            <p:cNvSpPr>
              <a:spLocks noChangeShapeType="1"/>
            </p:cNvSpPr>
            <p:nvPr/>
          </p:nvSpPr>
          <p:spPr bwMode="auto">
            <a:xfrm>
              <a:off x="4024" y="2832"/>
              <a:ext cx="152" cy="0"/>
            </a:xfrm>
            <a:prstGeom prst="line">
              <a:avLst/>
            </a:prstGeom>
            <a:noFill/>
            <a:ln w="9525">
              <a:solidFill>
                <a:srgbClr val="FF220A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138602" name="Line 293"/>
            <p:cNvSpPr>
              <a:spLocks noChangeShapeType="1"/>
            </p:cNvSpPr>
            <p:nvPr/>
          </p:nvSpPr>
          <p:spPr bwMode="auto">
            <a:xfrm>
              <a:off x="4440" y="2912"/>
              <a:ext cx="0" cy="128"/>
            </a:xfrm>
            <a:prstGeom prst="line">
              <a:avLst/>
            </a:prstGeom>
            <a:noFill/>
            <a:ln w="28575" cap="sq">
              <a:solidFill>
                <a:srgbClr val="FF220A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</p:grpSp>
      <p:grpSp>
        <p:nvGrpSpPr>
          <p:cNvPr id="12" name="Group 294"/>
          <p:cNvGrpSpPr>
            <a:grpSpLocks/>
          </p:cNvGrpSpPr>
          <p:nvPr/>
        </p:nvGrpSpPr>
        <p:grpSpPr bwMode="auto">
          <a:xfrm>
            <a:off x="993775" y="5314950"/>
            <a:ext cx="7935913" cy="842963"/>
            <a:chOff x="686" y="3188"/>
            <a:chExt cx="5416" cy="531"/>
          </a:xfrm>
        </p:grpSpPr>
        <p:sp>
          <p:nvSpPr>
            <p:cNvPr id="138589" name="Text Box 295"/>
            <p:cNvSpPr txBox="1">
              <a:spLocks noChangeArrowheads="1"/>
            </p:cNvSpPr>
            <p:nvPr/>
          </p:nvSpPr>
          <p:spPr bwMode="auto">
            <a:xfrm>
              <a:off x="5049" y="3312"/>
              <a:ext cx="1053" cy="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 cap="sq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9pPr>
            </a:lstStyle>
            <a:p>
              <a:pPr algn="ctr"/>
              <a:r>
                <a:rPr kumimoji="1" lang="en-US" sz="1200" b="1">
                  <a:solidFill>
                    <a:srgbClr val="4B4B4B"/>
                  </a:solidFill>
                  <a:latin typeface="Comic Sans MS" charset="0"/>
                </a:rPr>
                <a:t>Event Filter N/work</a:t>
              </a:r>
              <a:endParaRPr kumimoji="1" lang="en-US" sz="1200" b="1" u="sng">
                <a:solidFill>
                  <a:srgbClr val="060275"/>
                </a:solidFill>
                <a:latin typeface="Comic Sans MS" charset="0"/>
              </a:endParaRPr>
            </a:p>
          </p:txBody>
        </p:sp>
        <p:sp>
          <p:nvSpPr>
            <p:cNvPr id="138590" name="Text Box 296"/>
            <p:cNvSpPr txBox="1">
              <a:spLocks noChangeArrowheads="1"/>
            </p:cNvSpPr>
            <p:nvPr/>
          </p:nvSpPr>
          <p:spPr bwMode="auto">
            <a:xfrm>
              <a:off x="5049" y="3546"/>
              <a:ext cx="941" cy="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 cap="sq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9pPr>
            </a:lstStyle>
            <a:p>
              <a:pPr algn="ctr"/>
              <a:r>
                <a:rPr kumimoji="1" lang="en-US" sz="1200" b="1">
                  <a:solidFill>
                    <a:srgbClr val="4B4B4B"/>
                  </a:solidFill>
                  <a:latin typeface="Comic Sans MS" charset="0"/>
                </a:rPr>
                <a:t>Sub-Farm Output</a:t>
              </a:r>
              <a:endParaRPr kumimoji="1" lang="en-US" sz="1200" b="1" u="sng">
                <a:solidFill>
                  <a:srgbClr val="060275"/>
                </a:solidFill>
                <a:latin typeface="Comic Sans MS" charset="0"/>
              </a:endParaRPr>
            </a:p>
          </p:txBody>
        </p:sp>
        <p:sp>
          <p:nvSpPr>
            <p:cNvPr id="138591" name="Text Box 297"/>
            <p:cNvSpPr txBox="1">
              <a:spLocks noChangeArrowheads="1"/>
            </p:cNvSpPr>
            <p:nvPr/>
          </p:nvSpPr>
          <p:spPr bwMode="auto">
            <a:xfrm>
              <a:off x="686" y="3188"/>
              <a:ext cx="670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 cap="sq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9pPr>
            </a:lstStyle>
            <a:p>
              <a:pPr algn="r"/>
              <a:r>
                <a:rPr kumimoji="1" lang="en-US" sz="1200" b="1">
                  <a:solidFill>
                    <a:srgbClr val="4B4B4B"/>
                  </a:solidFill>
                  <a:latin typeface="Comic Sans MS" charset="0"/>
                </a:rPr>
                <a:t>Event Filter</a:t>
              </a:r>
            </a:p>
            <a:p>
              <a:pPr algn="r"/>
              <a:r>
                <a:rPr kumimoji="1" lang="en-US" sz="1200" b="1">
                  <a:solidFill>
                    <a:srgbClr val="4B4B4B"/>
                  </a:solidFill>
                  <a:latin typeface="Comic Sans MS" charset="0"/>
                </a:rPr>
                <a:t>Processors</a:t>
              </a:r>
              <a:endParaRPr kumimoji="1" lang="en-US" sz="1200" b="1" u="sng">
                <a:solidFill>
                  <a:srgbClr val="060275"/>
                </a:solidFill>
                <a:latin typeface="Comic Sans MS" charset="0"/>
              </a:endParaRPr>
            </a:p>
          </p:txBody>
        </p:sp>
      </p:grpSp>
      <p:grpSp>
        <p:nvGrpSpPr>
          <p:cNvPr id="13" name="Group 298"/>
          <p:cNvGrpSpPr>
            <a:grpSpLocks/>
          </p:cNvGrpSpPr>
          <p:nvPr/>
        </p:nvGrpSpPr>
        <p:grpSpPr bwMode="auto">
          <a:xfrm>
            <a:off x="2262188" y="4856163"/>
            <a:ext cx="4889500" cy="2001837"/>
            <a:chOff x="1552" y="2899"/>
            <a:chExt cx="3336" cy="1261"/>
          </a:xfrm>
        </p:grpSpPr>
        <p:grpSp>
          <p:nvGrpSpPr>
            <p:cNvPr id="125789" name="Group 299"/>
            <p:cNvGrpSpPr>
              <a:grpSpLocks/>
            </p:cNvGrpSpPr>
            <p:nvPr/>
          </p:nvGrpSpPr>
          <p:grpSpPr bwMode="auto">
            <a:xfrm>
              <a:off x="3932" y="3328"/>
              <a:ext cx="572" cy="155"/>
              <a:chOff x="3884" y="3168"/>
              <a:chExt cx="572" cy="155"/>
            </a:xfrm>
          </p:grpSpPr>
          <p:sp>
            <p:nvSpPr>
              <p:cNvPr id="138587" name="Oval 300"/>
              <p:cNvSpPr>
                <a:spLocks noChangeArrowheads="1"/>
              </p:cNvSpPr>
              <p:nvPr/>
            </p:nvSpPr>
            <p:spPr bwMode="auto">
              <a:xfrm>
                <a:off x="3884" y="3184"/>
                <a:ext cx="572" cy="119"/>
              </a:xfrm>
              <a:prstGeom prst="ellipse">
                <a:avLst/>
              </a:prstGeom>
              <a:gradFill rotWithShape="0">
                <a:gsLst>
                  <a:gs pos="0">
                    <a:srgbClr val="707036"/>
                  </a:gs>
                  <a:gs pos="50000">
                    <a:srgbClr val="F2F274"/>
                  </a:gs>
                  <a:gs pos="100000">
                    <a:srgbClr val="707036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138588" name="Text Box 301"/>
              <p:cNvSpPr txBox="1">
                <a:spLocks noChangeArrowheads="1"/>
              </p:cNvSpPr>
              <p:nvPr/>
            </p:nvSpPr>
            <p:spPr bwMode="auto">
              <a:xfrm>
                <a:off x="4006" y="3168"/>
                <a:ext cx="344" cy="1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  <a:cs typeface="ＭＳ Ｐゴシック" charset="0"/>
                  </a:defRPr>
                </a:lvl1pPr>
                <a:lvl2pPr marL="37931725" indent="-37474525"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2pPr>
                <a:lvl3pPr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3pPr>
                <a:lvl4pPr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4pPr>
                <a:lvl5pPr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5pPr>
                <a:lvl6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6pPr>
                <a:lvl7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7pPr>
                <a:lvl8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8pPr>
                <a:lvl9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9pPr>
              </a:lstStyle>
              <a:p>
                <a:pPr algn="ctr" eaLnBrk="1" hangingPunct="1"/>
                <a:r>
                  <a:rPr lang="en-US" sz="1000" b="1">
                    <a:latin typeface="Comic Sans MS" charset="0"/>
                  </a:rPr>
                  <a:t>EFN</a:t>
                </a:r>
              </a:p>
            </p:txBody>
          </p:sp>
        </p:grpSp>
        <p:cxnSp>
          <p:nvCxnSpPr>
            <p:cNvPr id="125790" name="AutoShape 302"/>
            <p:cNvCxnSpPr>
              <a:cxnSpLocks noChangeShapeType="1"/>
            </p:cNvCxnSpPr>
            <p:nvPr/>
          </p:nvCxnSpPr>
          <p:spPr bwMode="auto">
            <a:xfrm rot="16200000" flipH="1">
              <a:off x="4121" y="3231"/>
              <a:ext cx="208" cy="2"/>
            </a:xfrm>
            <a:prstGeom prst="bentConnector3">
              <a:avLst>
                <a:gd name="adj1" fmla="val 50000"/>
              </a:avLst>
            </a:prstGeom>
            <a:noFill/>
            <a:ln w="25400" cap="sq">
              <a:solidFill>
                <a:srgbClr val="FF220A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grpSp>
          <p:nvGrpSpPr>
            <p:cNvPr id="125791" name="Group 303"/>
            <p:cNvGrpSpPr>
              <a:grpSpLocks/>
            </p:cNvGrpSpPr>
            <p:nvPr/>
          </p:nvGrpSpPr>
          <p:grpSpPr bwMode="auto">
            <a:xfrm>
              <a:off x="1552" y="2899"/>
              <a:ext cx="3336" cy="1261"/>
              <a:chOff x="1552" y="2899"/>
              <a:chExt cx="3336" cy="1261"/>
            </a:xfrm>
          </p:grpSpPr>
          <p:grpSp>
            <p:nvGrpSpPr>
              <p:cNvPr id="125792" name="Group 304"/>
              <p:cNvGrpSpPr>
                <a:grpSpLocks/>
              </p:cNvGrpSpPr>
              <p:nvPr/>
            </p:nvGrpSpPr>
            <p:grpSpPr bwMode="auto">
              <a:xfrm>
                <a:off x="3728" y="3599"/>
                <a:ext cx="984" cy="107"/>
                <a:chOff x="3680" y="3447"/>
                <a:chExt cx="984" cy="107"/>
              </a:xfrm>
            </p:grpSpPr>
            <p:grpSp>
              <p:nvGrpSpPr>
                <p:cNvPr id="138511" name="Group 305"/>
                <p:cNvGrpSpPr>
                  <a:grpSpLocks/>
                </p:cNvGrpSpPr>
                <p:nvPr/>
              </p:nvGrpSpPr>
              <p:grpSpPr bwMode="auto">
                <a:xfrm>
                  <a:off x="3680" y="3447"/>
                  <a:ext cx="984" cy="97"/>
                  <a:chOff x="3393" y="3172"/>
                  <a:chExt cx="908" cy="117"/>
                </a:xfrm>
              </p:grpSpPr>
              <p:grpSp>
                <p:nvGrpSpPr>
                  <p:cNvPr id="138513" name="Group 306"/>
                  <p:cNvGrpSpPr>
                    <a:grpSpLocks/>
                  </p:cNvGrpSpPr>
                  <p:nvPr/>
                </p:nvGrpSpPr>
                <p:grpSpPr bwMode="auto">
                  <a:xfrm>
                    <a:off x="3393" y="3172"/>
                    <a:ext cx="906" cy="115"/>
                    <a:chOff x="3393" y="3172"/>
                    <a:chExt cx="906" cy="115"/>
                  </a:xfrm>
                </p:grpSpPr>
                <p:sp>
                  <p:nvSpPr>
                    <p:cNvPr id="138515" name="Rectangle 30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393" y="3172"/>
                      <a:ext cx="906" cy="1"/>
                    </a:xfrm>
                    <a:prstGeom prst="rect">
                      <a:avLst/>
                    </a:prstGeom>
                    <a:gradFill rotWithShape="0">
                      <a:gsLst>
                        <a:gs pos="0">
                          <a:srgbClr val="47765E"/>
                        </a:gs>
                        <a:gs pos="50000">
                          <a:srgbClr val="99FFCC"/>
                        </a:gs>
                        <a:gs pos="100000">
                          <a:srgbClr val="47765E"/>
                        </a:gs>
                      </a:gsLst>
                      <a:lin ang="5400000" scaled="1"/>
                    </a:gra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516" name="Rectangle 30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393" y="3173"/>
                      <a:ext cx="906" cy="2"/>
                    </a:xfrm>
                    <a:prstGeom prst="rect">
                      <a:avLst/>
                    </a:prstGeom>
                    <a:gradFill rotWithShape="0">
                      <a:gsLst>
                        <a:gs pos="0">
                          <a:srgbClr val="47765E"/>
                        </a:gs>
                        <a:gs pos="50000">
                          <a:srgbClr val="99FFCC"/>
                        </a:gs>
                        <a:gs pos="100000">
                          <a:srgbClr val="47765E"/>
                        </a:gs>
                      </a:gsLst>
                      <a:lin ang="5400000" scaled="1"/>
                    </a:gra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517" name="Rectangle 30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393" y="3175"/>
                      <a:ext cx="906" cy="1"/>
                    </a:xfrm>
                    <a:prstGeom prst="rect">
                      <a:avLst/>
                    </a:prstGeom>
                    <a:gradFill rotWithShape="0">
                      <a:gsLst>
                        <a:gs pos="0">
                          <a:srgbClr val="47765E"/>
                        </a:gs>
                        <a:gs pos="50000">
                          <a:srgbClr val="99FFCC"/>
                        </a:gs>
                        <a:gs pos="100000">
                          <a:srgbClr val="47765E"/>
                        </a:gs>
                      </a:gsLst>
                      <a:lin ang="5400000" scaled="1"/>
                    </a:gra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518" name="Rectangle 31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393" y="3176"/>
                      <a:ext cx="906" cy="2"/>
                    </a:xfrm>
                    <a:prstGeom prst="rect">
                      <a:avLst/>
                    </a:prstGeom>
                    <a:gradFill rotWithShape="0">
                      <a:gsLst>
                        <a:gs pos="0">
                          <a:srgbClr val="47765E"/>
                        </a:gs>
                        <a:gs pos="50000">
                          <a:srgbClr val="99FFCC"/>
                        </a:gs>
                        <a:gs pos="100000">
                          <a:srgbClr val="47765E"/>
                        </a:gs>
                      </a:gsLst>
                      <a:lin ang="5400000" scaled="1"/>
                    </a:gra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519" name="Rectangle 31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393" y="3178"/>
                      <a:ext cx="906" cy="2"/>
                    </a:xfrm>
                    <a:prstGeom prst="rect">
                      <a:avLst/>
                    </a:prstGeom>
                    <a:gradFill rotWithShape="0">
                      <a:gsLst>
                        <a:gs pos="0">
                          <a:srgbClr val="47765E"/>
                        </a:gs>
                        <a:gs pos="50000">
                          <a:srgbClr val="99FFCC"/>
                        </a:gs>
                        <a:gs pos="100000">
                          <a:srgbClr val="47765E"/>
                        </a:gs>
                      </a:gsLst>
                      <a:lin ang="5400000" scaled="1"/>
                    </a:gra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520" name="Rectangle 31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393" y="3180"/>
                      <a:ext cx="906" cy="1"/>
                    </a:xfrm>
                    <a:prstGeom prst="rect">
                      <a:avLst/>
                    </a:prstGeom>
                    <a:gradFill rotWithShape="0">
                      <a:gsLst>
                        <a:gs pos="0">
                          <a:srgbClr val="47765E"/>
                        </a:gs>
                        <a:gs pos="50000">
                          <a:srgbClr val="99FFCC"/>
                        </a:gs>
                        <a:gs pos="100000">
                          <a:srgbClr val="47765E"/>
                        </a:gs>
                      </a:gsLst>
                      <a:lin ang="5400000" scaled="1"/>
                    </a:gra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521" name="Rectangle 31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393" y="3181"/>
                      <a:ext cx="906" cy="2"/>
                    </a:xfrm>
                    <a:prstGeom prst="rect">
                      <a:avLst/>
                    </a:prstGeom>
                    <a:gradFill rotWithShape="0">
                      <a:gsLst>
                        <a:gs pos="0">
                          <a:srgbClr val="47765E"/>
                        </a:gs>
                        <a:gs pos="50000">
                          <a:srgbClr val="99FFCC"/>
                        </a:gs>
                        <a:gs pos="100000">
                          <a:srgbClr val="47765E"/>
                        </a:gs>
                      </a:gsLst>
                      <a:lin ang="5400000" scaled="1"/>
                    </a:gra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522" name="Rectangle 31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393" y="3183"/>
                      <a:ext cx="906" cy="2"/>
                    </a:xfrm>
                    <a:prstGeom prst="rect">
                      <a:avLst/>
                    </a:prstGeom>
                    <a:gradFill rotWithShape="0">
                      <a:gsLst>
                        <a:gs pos="0">
                          <a:srgbClr val="47765E"/>
                        </a:gs>
                        <a:gs pos="50000">
                          <a:srgbClr val="99FFCC"/>
                        </a:gs>
                        <a:gs pos="100000">
                          <a:srgbClr val="47765E"/>
                        </a:gs>
                      </a:gsLst>
                      <a:lin ang="5400000" scaled="1"/>
                    </a:gra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523" name="Rectangle 31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393" y="3185"/>
                      <a:ext cx="906" cy="1"/>
                    </a:xfrm>
                    <a:prstGeom prst="rect">
                      <a:avLst/>
                    </a:prstGeom>
                    <a:gradFill rotWithShape="0">
                      <a:gsLst>
                        <a:gs pos="0">
                          <a:srgbClr val="47765E"/>
                        </a:gs>
                        <a:gs pos="50000">
                          <a:srgbClr val="99FFCC"/>
                        </a:gs>
                        <a:gs pos="100000">
                          <a:srgbClr val="47765E"/>
                        </a:gs>
                      </a:gsLst>
                      <a:lin ang="5400000" scaled="1"/>
                    </a:gra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524" name="Rectangle 31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393" y="3186"/>
                      <a:ext cx="906" cy="2"/>
                    </a:xfrm>
                    <a:prstGeom prst="rect">
                      <a:avLst/>
                    </a:prstGeom>
                    <a:gradFill rotWithShape="0">
                      <a:gsLst>
                        <a:gs pos="0">
                          <a:srgbClr val="47765E"/>
                        </a:gs>
                        <a:gs pos="50000">
                          <a:srgbClr val="99FFCC"/>
                        </a:gs>
                        <a:gs pos="100000">
                          <a:srgbClr val="47765E"/>
                        </a:gs>
                      </a:gsLst>
                      <a:lin ang="5400000" scaled="1"/>
                    </a:gra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525" name="Rectangle 31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393" y="3188"/>
                      <a:ext cx="906" cy="1"/>
                    </a:xfrm>
                    <a:prstGeom prst="rect">
                      <a:avLst/>
                    </a:prstGeom>
                    <a:gradFill rotWithShape="0">
                      <a:gsLst>
                        <a:gs pos="0">
                          <a:srgbClr val="47765E"/>
                        </a:gs>
                        <a:gs pos="50000">
                          <a:srgbClr val="99FFCC"/>
                        </a:gs>
                        <a:gs pos="100000">
                          <a:srgbClr val="47765E"/>
                        </a:gs>
                      </a:gsLst>
                      <a:lin ang="5400000" scaled="1"/>
                    </a:gra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526" name="Rectangle 31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393" y="3189"/>
                      <a:ext cx="906" cy="2"/>
                    </a:xfrm>
                    <a:prstGeom prst="rect">
                      <a:avLst/>
                    </a:prstGeom>
                    <a:gradFill rotWithShape="0">
                      <a:gsLst>
                        <a:gs pos="0">
                          <a:srgbClr val="47765E"/>
                        </a:gs>
                        <a:gs pos="50000">
                          <a:srgbClr val="99FFCC"/>
                        </a:gs>
                        <a:gs pos="100000">
                          <a:srgbClr val="47765E"/>
                        </a:gs>
                      </a:gsLst>
                      <a:lin ang="5400000" scaled="1"/>
                    </a:gra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527" name="Rectangle 31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393" y="3191"/>
                      <a:ext cx="906" cy="2"/>
                    </a:xfrm>
                    <a:prstGeom prst="rect">
                      <a:avLst/>
                    </a:prstGeom>
                    <a:gradFill rotWithShape="0">
                      <a:gsLst>
                        <a:gs pos="0">
                          <a:srgbClr val="47765E"/>
                        </a:gs>
                        <a:gs pos="50000">
                          <a:srgbClr val="99FFCC"/>
                        </a:gs>
                        <a:gs pos="100000">
                          <a:srgbClr val="47765E"/>
                        </a:gs>
                      </a:gsLst>
                      <a:lin ang="5400000" scaled="1"/>
                    </a:gra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528" name="Rectangle 32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393" y="3193"/>
                      <a:ext cx="906" cy="1"/>
                    </a:xfrm>
                    <a:prstGeom prst="rect">
                      <a:avLst/>
                    </a:prstGeom>
                    <a:gradFill rotWithShape="0">
                      <a:gsLst>
                        <a:gs pos="0">
                          <a:srgbClr val="47765E"/>
                        </a:gs>
                        <a:gs pos="50000">
                          <a:srgbClr val="99FFCC"/>
                        </a:gs>
                        <a:gs pos="100000">
                          <a:srgbClr val="47765E"/>
                        </a:gs>
                      </a:gsLst>
                      <a:lin ang="5400000" scaled="1"/>
                    </a:gra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529" name="Rectangle 32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393" y="3194"/>
                      <a:ext cx="906" cy="2"/>
                    </a:xfrm>
                    <a:prstGeom prst="rect">
                      <a:avLst/>
                    </a:prstGeom>
                    <a:gradFill rotWithShape="0">
                      <a:gsLst>
                        <a:gs pos="0">
                          <a:srgbClr val="47765E"/>
                        </a:gs>
                        <a:gs pos="50000">
                          <a:srgbClr val="99FFCC"/>
                        </a:gs>
                        <a:gs pos="100000">
                          <a:srgbClr val="47765E"/>
                        </a:gs>
                      </a:gsLst>
                      <a:lin ang="5400000" scaled="1"/>
                    </a:gra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530" name="Rectangle 32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393" y="3196"/>
                      <a:ext cx="906" cy="1"/>
                    </a:xfrm>
                    <a:prstGeom prst="rect">
                      <a:avLst/>
                    </a:prstGeom>
                    <a:gradFill rotWithShape="0">
                      <a:gsLst>
                        <a:gs pos="0">
                          <a:srgbClr val="47765E"/>
                        </a:gs>
                        <a:gs pos="50000">
                          <a:srgbClr val="99FFCC"/>
                        </a:gs>
                        <a:gs pos="100000">
                          <a:srgbClr val="47765E"/>
                        </a:gs>
                      </a:gsLst>
                      <a:lin ang="5400000" scaled="1"/>
                    </a:gra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531" name="Rectangle 32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393" y="3197"/>
                      <a:ext cx="906" cy="2"/>
                    </a:xfrm>
                    <a:prstGeom prst="rect">
                      <a:avLst/>
                    </a:prstGeom>
                    <a:gradFill rotWithShape="0">
                      <a:gsLst>
                        <a:gs pos="0">
                          <a:srgbClr val="47765E"/>
                        </a:gs>
                        <a:gs pos="50000">
                          <a:srgbClr val="99FFCC"/>
                        </a:gs>
                        <a:gs pos="100000">
                          <a:srgbClr val="47765E"/>
                        </a:gs>
                      </a:gsLst>
                      <a:lin ang="5400000" scaled="1"/>
                    </a:gra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532" name="Rectangle 32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393" y="3199"/>
                      <a:ext cx="906" cy="2"/>
                    </a:xfrm>
                    <a:prstGeom prst="rect">
                      <a:avLst/>
                    </a:prstGeom>
                    <a:gradFill rotWithShape="0">
                      <a:gsLst>
                        <a:gs pos="0">
                          <a:srgbClr val="47765E"/>
                        </a:gs>
                        <a:gs pos="50000">
                          <a:srgbClr val="99FFCC"/>
                        </a:gs>
                        <a:gs pos="100000">
                          <a:srgbClr val="47765E"/>
                        </a:gs>
                      </a:gsLst>
                      <a:lin ang="5400000" scaled="1"/>
                    </a:gra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533" name="Rectangle 32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393" y="3201"/>
                      <a:ext cx="906" cy="1"/>
                    </a:xfrm>
                    <a:prstGeom prst="rect">
                      <a:avLst/>
                    </a:prstGeom>
                    <a:gradFill rotWithShape="0">
                      <a:gsLst>
                        <a:gs pos="0">
                          <a:srgbClr val="47765E"/>
                        </a:gs>
                        <a:gs pos="50000">
                          <a:srgbClr val="99FFCC"/>
                        </a:gs>
                        <a:gs pos="100000">
                          <a:srgbClr val="47765E"/>
                        </a:gs>
                      </a:gsLst>
                      <a:lin ang="5400000" scaled="1"/>
                    </a:gra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534" name="Rectangle 32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393" y="3202"/>
                      <a:ext cx="906" cy="2"/>
                    </a:xfrm>
                    <a:prstGeom prst="rect">
                      <a:avLst/>
                    </a:prstGeom>
                    <a:gradFill rotWithShape="0">
                      <a:gsLst>
                        <a:gs pos="0">
                          <a:srgbClr val="47765E"/>
                        </a:gs>
                        <a:gs pos="50000">
                          <a:srgbClr val="99FFCC"/>
                        </a:gs>
                        <a:gs pos="100000">
                          <a:srgbClr val="47765E"/>
                        </a:gs>
                      </a:gsLst>
                      <a:lin ang="5400000" scaled="1"/>
                    </a:gra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535" name="Rectangle 32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393" y="3204"/>
                      <a:ext cx="906" cy="1"/>
                    </a:xfrm>
                    <a:prstGeom prst="rect">
                      <a:avLst/>
                    </a:prstGeom>
                    <a:gradFill rotWithShape="0">
                      <a:gsLst>
                        <a:gs pos="0">
                          <a:srgbClr val="47765E"/>
                        </a:gs>
                        <a:gs pos="50000">
                          <a:srgbClr val="99FFCC"/>
                        </a:gs>
                        <a:gs pos="100000">
                          <a:srgbClr val="47765E"/>
                        </a:gs>
                      </a:gsLst>
                      <a:lin ang="5400000" scaled="1"/>
                    </a:gra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536" name="Rectangle 32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393" y="3205"/>
                      <a:ext cx="906" cy="2"/>
                    </a:xfrm>
                    <a:prstGeom prst="rect">
                      <a:avLst/>
                    </a:prstGeom>
                    <a:gradFill rotWithShape="0">
                      <a:gsLst>
                        <a:gs pos="0">
                          <a:srgbClr val="47765E"/>
                        </a:gs>
                        <a:gs pos="50000">
                          <a:srgbClr val="99FFCC"/>
                        </a:gs>
                        <a:gs pos="100000">
                          <a:srgbClr val="47765E"/>
                        </a:gs>
                      </a:gsLst>
                      <a:lin ang="5400000" scaled="1"/>
                    </a:gra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537" name="Rectangle 32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393" y="3207"/>
                      <a:ext cx="906" cy="2"/>
                    </a:xfrm>
                    <a:prstGeom prst="rect">
                      <a:avLst/>
                    </a:prstGeom>
                    <a:gradFill rotWithShape="0">
                      <a:gsLst>
                        <a:gs pos="0">
                          <a:srgbClr val="47765E"/>
                        </a:gs>
                        <a:gs pos="50000">
                          <a:srgbClr val="99FFCC"/>
                        </a:gs>
                        <a:gs pos="100000">
                          <a:srgbClr val="47765E"/>
                        </a:gs>
                      </a:gsLst>
                      <a:lin ang="5400000" scaled="1"/>
                    </a:gra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538" name="Rectangle 33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393" y="3209"/>
                      <a:ext cx="906" cy="1"/>
                    </a:xfrm>
                    <a:prstGeom prst="rect">
                      <a:avLst/>
                    </a:prstGeom>
                    <a:gradFill rotWithShape="0">
                      <a:gsLst>
                        <a:gs pos="0">
                          <a:srgbClr val="47765E"/>
                        </a:gs>
                        <a:gs pos="50000">
                          <a:srgbClr val="99FFCC"/>
                        </a:gs>
                        <a:gs pos="100000">
                          <a:srgbClr val="47765E"/>
                        </a:gs>
                      </a:gsLst>
                      <a:lin ang="5400000" scaled="1"/>
                    </a:gra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539" name="Rectangle 33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393" y="3210"/>
                      <a:ext cx="906" cy="2"/>
                    </a:xfrm>
                    <a:prstGeom prst="rect">
                      <a:avLst/>
                    </a:prstGeom>
                    <a:gradFill rotWithShape="0">
                      <a:gsLst>
                        <a:gs pos="0">
                          <a:srgbClr val="47765E"/>
                        </a:gs>
                        <a:gs pos="50000">
                          <a:srgbClr val="99FFCC"/>
                        </a:gs>
                        <a:gs pos="100000">
                          <a:srgbClr val="47765E"/>
                        </a:gs>
                      </a:gsLst>
                      <a:lin ang="5400000" scaled="1"/>
                    </a:gra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540" name="Rectangle 33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393" y="3212"/>
                      <a:ext cx="906" cy="1"/>
                    </a:xfrm>
                    <a:prstGeom prst="rect">
                      <a:avLst/>
                    </a:prstGeom>
                    <a:gradFill rotWithShape="0">
                      <a:gsLst>
                        <a:gs pos="0">
                          <a:srgbClr val="47765E"/>
                        </a:gs>
                        <a:gs pos="50000">
                          <a:srgbClr val="99FFCC"/>
                        </a:gs>
                        <a:gs pos="100000">
                          <a:srgbClr val="47765E"/>
                        </a:gs>
                      </a:gsLst>
                      <a:lin ang="5400000" scaled="1"/>
                    </a:gra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541" name="Rectangle 33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393" y="3213"/>
                      <a:ext cx="906" cy="2"/>
                    </a:xfrm>
                    <a:prstGeom prst="rect">
                      <a:avLst/>
                    </a:prstGeom>
                    <a:gradFill rotWithShape="0">
                      <a:gsLst>
                        <a:gs pos="0">
                          <a:srgbClr val="47765E"/>
                        </a:gs>
                        <a:gs pos="50000">
                          <a:srgbClr val="99FFCC"/>
                        </a:gs>
                        <a:gs pos="100000">
                          <a:srgbClr val="47765E"/>
                        </a:gs>
                      </a:gsLst>
                      <a:lin ang="5400000" scaled="1"/>
                    </a:gra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542" name="Rectangle 33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393" y="3215"/>
                      <a:ext cx="906" cy="2"/>
                    </a:xfrm>
                    <a:prstGeom prst="rect">
                      <a:avLst/>
                    </a:prstGeom>
                    <a:gradFill rotWithShape="0">
                      <a:gsLst>
                        <a:gs pos="0">
                          <a:srgbClr val="47765E"/>
                        </a:gs>
                        <a:gs pos="50000">
                          <a:srgbClr val="99FFCC"/>
                        </a:gs>
                        <a:gs pos="100000">
                          <a:srgbClr val="47765E"/>
                        </a:gs>
                      </a:gsLst>
                      <a:lin ang="5400000" scaled="1"/>
                    </a:gra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543" name="Rectangle 33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393" y="3217"/>
                      <a:ext cx="906" cy="1"/>
                    </a:xfrm>
                    <a:prstGeom prst="rect">
                      <a:avLst/>
                    </a:prstGeom>
                    <a:gradFill rotWithShape="0">
                      <a:gsLst>
                        <a:gs pos="0">
                          <a:srgbClr val="47765E"/>
                        </a:gs>
                        <a:gs pos="50000">
                          <a:srgbClr val="99FFCC"/>
                        </a:gs>
                        <a:gs pos="100000">
                          <a:srgbClr val="47765E"/>
                        </a:gs>
                      </a:gsLst>
                      <a:lin ang="5400000" scaled="1"/>
                    </a:gra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544" name="Rectangle 33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393" y="3218"/>
                      <a:ext cx="906" cy="2"/>
                    </a:xfrm>
                    <a:prstGeom prst="rect">
                      <a:avLst/>
                    </a:prstGeom>
                    <a:gradFill rotWithShape="0">
                      <a:gsLst>
                        <a:gs pos="0">
                          <a:srgbClr val="47765E"/>
                        </a:gs>
                        <a:gs pos="50000">
                          <a:srgbClr val="99FFCC"/>
                        </a:gs>
                        <a:gs pos="100000">
                          <a:srgbClr val="47765E"/>
                        </a:gs>
                      </a:gsLst>
                      <a:lin ang="5400000" scaled="1"/>
                    </a:gra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545" name="Rectangle 33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393" y="3220"/>
                      <a:ext cx="906" cy="2"/>
                    </a:xfrm>
                    <a:prstGeom prst="rect">
                      <a:avLst/>
                    </a:prstGeom>
                    <a:gradFill rotWithShape="0">
                      <a:gsLst>
                        <a:gs pos="0">
                          <a:srgbClr val="47765E"/>
                        </a:gs>
                        <a:gs pos="50000">
                          <a:srgbClr val="99FFCC"/>
                        </a:gs>
                        <a:gs pos="100000">
                          <a:srgbClr val="47765E"/>
                        </a:gs>
                      </a:gsLst>
                      <a:lin ang="5400000" scaled="1"/>
                    </a:gra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546" name="Rectangle 33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393" y="3222"/>
                      <a:ext cx="906" cy="1"/>
                    </a:xfrm>
                    <a:prstGeom prst="rect">
                      <a:avLst/>
                    </a:prstGeom>
                    <a:gradFill rotWithShape="0">
                      <a:gsLst>
                        <a:gs pos="0">
                          <a:srgbClr val="47765E"/>
                        </a:gs>
                        <a:gs pos="50000">
                          <a:srgbClr val="99FFCC"/>
                        </a:gs>
                        <a:gs pos="100000">
                          <a:srgbClr val="47765E"/>
                        </a:gs>
                      </a:gsLst>
                      <a:lin ang="5400000" scaled="1"/>
                    </a:gra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547" name="Rectangle 33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393" y="3223"/>
                      <a:ext cx="906" cy="2"/>
                    </a:xfrm>
                    <a:prstGeom prst="rect">
                      <a:avLst/>
                    </a:prstGeom>
                    <a:gradFill rotWithShape="0">
                      <a:gsLst>
                        <a:gs pos="0">
                          <a:srgbClr val="47765E"/>
                        </a:gs>
                        <a:gs pos="50000">
                          <a:srgbClr val="99FFCC"/>
                        </a:gs>
                        <a:gs pos="100000">
                          <a:srgbClr val="47765E"/>
                        </a:gs>
                      </a:gsLst>
                      <a:lin ang="5400000" scaled="1"/>
                    </a:gra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548" name="Rectangle 34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393" y="3225"/>
                      <a:ext cx="906" cy="1"/>
                    </a:xfrm>
                    <a:prstGeom prst="rect">
                      <a:avLst/>
                    </a:prstGeom>
                    <a:gradFill rotWithShape="0">
                      <a:gsLst>
                        <a:gs pos="0">
                          <a:srgbClr val="47765E"/>
                        </a:gs>
                        <a:gs pos="50000">
                          <a:srgbClr val="99FFCC"/>
                        </a:gs>
                        <a:gs pos="100000">
                          <a:srgbClr val="47765E"/>
                        </a:gs>
                      </a:gsLst>
                      <a:lin ang="5400000" scaled="1"/>
                    </a:gra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549" name="Rectangle 34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393" y="3226"/>
                      <a:ext cx="906" cy="2"/>
                    </a:xfrm>
                    <a:prstGeom prst="rect">
                      <a:avLst/>
                    </a:prstGeom>
                    <a:gradFill rotWithShape="0">
                      <a:gsLst>
                        <a:gs pos="0">
                          <a:srgbClr val="47765E"/>
                        </a:gs>
                        <a:gs pos="50000">
                          <a:srgbClr val="99FFCC"/>
                        </a:gs>
                        <a:gs pos="100000">
                          <a:srgbClr val="47765E"/>
                        </a:gs>
                      </a:gsLst>
                      <a:lin ang="5400000" scaled="1"/>
                    </a:gra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550" name="Rectangle 34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393" y="3228"/>
                      <a:ext cx="906" cy="2"/>
                    </a:xfrm>
                    <a:prstGeom prst="rect">
                      <a:avLst/>
                    </a:prstGeom>
                    <a:gradFill rotWithShape="0">
                      <a:gsLst>
                        <a:gs pos="0">
                          <a:srgbClr val="47765E"/>
                        </a:gs>
                        <a:gs pos="50000">
                          <a:srgbClr val="99FFCC"/>
                        </a:gs>
                        <a:gs pos="100000">
                          <a:srgbClr val="47765E"/>
                        </a:gs>
                      </a:gsLst>
                      <a:lin ang="5400000" scaled="1"/>
                    </a:gra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551" name="Rectangle 34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393" y="3230"/>
                      <a:ext cx="906" cy="1"/>
                    </a:xfrm>
                    <a:prstGeom prst="rect">
                      <a:avLst/>
                    </a:prstGeom>
                    <a:gradFill rotWithShape="0">
                      <a:gsLst>
                        <a:gs pos="0">
                          <a:srgbClr val="47765E"/>
                        </a:gs>
                        <a:gs pos="50000">
                          <a:srgbClr val="99FFCC"/>
                        </a:gs>
                        <a:gs pos="100000">
                          <a:srgbClr val="47765E"/>
                        </a:gs>
                      </a:gsLst>
                      <a:lin ang="5400000" scaled="1"/>
                    </a:gra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552" name="Rectangle 34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393" y="3231"/>
                      <a:ext cx="906" cy="2"/>
                    </a:xfrm>
                    <a:prstGeom prst="rect">
                      <a:avLst/>
                    </a:prstGeom>
                    <a:gradFill rotWithShape="0">
                      <a:gsLst>
                        <a:gs pos="0">
                          <a:srgbClr val="47765E"/>
                        </a:gs>
                        <a:gs pos="50000">
                          <a:srgbClr val="99FFCC"/>
                        </a:gs>
                        <a:gs pos="100000">
                          <a:srgbClr val="47765E"/>
                        </a:gs>
                      </a:gsLst>
                      <a:lin ang="5400000" scaled="1"/>
                    </a:gra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553" name="Rectangle 34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393" y="3233"/>
                      <a:ext cx="906" cy="1"/>
                    </a:xfrm>
                    <a:prstGeom prst="rect">
                      <a:avLst/>
                    </a:prstGeom>
                    <a:gradFill rotWithShape="0">
                      <a:gsLst>
                        <a:gs pos="0">
                          <a:srgbClr val="47765E"/>
                        </a:gs>
                        <a:gs pos="50000">
                          <a:srgbClr val="99FFCC"/>
                        </a:gs>
                        <a:gs pos="100000">
                          <a:srgbClr val="47765E"/>
                        </a:gs>
                      </a:gsLst>
                      <a:lin ang="5400000" scaled="1"/>
                    </a:gra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554" name="Rectangle 34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393" y="3234"/>
                      <a:ext cx="906" cy="2"/>
                    </a:xfrm>
                    <a:prstGeom prst="rect">
                      <a:avLst/>
                    </a:prstGeom>
                    <a:gradFill rotWithShape="0">
                      <a:gsLst>
                        <a:gs pos="0">
                          <a:srgbClr val="47765E"/>
                        </a:gs>
                        <a:gs pos="50000">
                          <a:srgbClr val="99FFCC"/>
                        </a:gs>
                        <a:gs pos="100000">
                          <a:srgbClr val="47765E"/>
                        </a:gs>
                      </a:gsLst>
                      <a:lin ang="5400000" scaled="1"/>
                    </a:gra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555" name="Rectangle 34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393" y="3236"/>
                      <a:ext cx="906" cy="2"/>
                    </a:xfrm>
                    <a:prstGeom prst="rect">
                      <a:avLst/>
                    </a:prstGeom>
                    <a:gradFill rotWithShape="0">
                      <a:gsLst>
                        <a:gs pos="0">
                          <a:srgbClr val="47765E"/>
                        </a:gs>
                        <a:gs pos="50000">
                          <a:srgbClr val="99FFCC"/>
                        </a:gs>
                        <a:gs pos="100000">
                          <a:srgbClr val="47765E"/>
                        </a:gs>
                      </a:gsLst>
                      <a:lin ang="5400000" scaled="1"/>
                    </a:gra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556" name="Rectangle 34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393" y="3238"/>
                      <a:ext cx="906" cy="1"/>
                    </a:xfrm>
                    <a:prstGeom prst="rect">
                      <a:avLst/>
                    </a:prstGeom>
                    <a:gradFill rotWithShape="0">
                      <a:gsLst>
                        <a:gs pos="0">
                          <a:srgbClr val="47765E"/>
                        </a:gs>
                        <a:gs pos="50000">
                          <a:srgbClr val="99FFCC"/>
                        </a:gs>
                        <a:gs pos="100000">
                          <a:srgbClr val="47765E"/>
                        </a:gs>
                      </a:gsLst>
                      <a:lin ang="5400000" scaled="1"/>
                    </a:gra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557" name="Rectangle 34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393" y="3239"/>
                      <a:ext cx="906" cy="2"/>
                    </a:xfrm>
                    <a:prstGeom prst="rect">
                      <a:avLst/>
                    </a:prstGeom>
                    <a:gradFill rotWithShape="0">
                      <a:gsLst>
                        <a:gs pos="0">
                          <a:srgbClr val="47765E"/>
                        </a:gs>
                        <a:gs pos="50000">
                          <a:srgbClr val="99FFCC"/>
                        </a:gs>
                        <a:gs pos="100000">
                          <a:srgbClr val="47765E"/>
                        </a:gs>
                      </a:gsLst>
                      <a:lin ang="5400000" scaled="1"/>
                    </a:gra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558" name="Rectangle 35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393" y="3241"/>
                      <a:ext cx="906" cy="1"/>
                    </a:xfrm>
                    <a:prstGeom prst="rect">
                      <a:avLst/>
                    </a:prstGeom>
                    <a:gradFill rotWithShape="0">
                      <a:gsLst>
                        <a:gs pos="0">
                          <a:srgbClr val="47765E"/>
                        </a:gs>
                        <a:gs pos="50000">
                          <a:srgbClr val="99FFCC"/>
                        </a:gs>
                        <a:gs pos="100000">
                          <a:srgbClr val="47765E"/>
                        </a:gs>
                      </a:gsLst>
                      <a:lin ang="5400000" scaled="1"/>
                    </a:gra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559" name="Rectangle 35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393" y="3242"/>
                      <a:ext cx="906" cy="2"/>
                    </a:xfrm>
                    <a:prstGeom prst="rect">
                      <a:avLst/>
                    </a:prstGeom>
                    <a:gradFill rotWithShape="0">
                      <a:gsLst>
                        <a:gs pos="0">
                          <a:srgbClr val="47765E"/>
                        </a:gs>
                        <a:gs pos="50000">
                          <a:srgbClr val="99FFCC"/>
                        </a:gs>
                        <a:gs pos="100000">
                          <a:srgbClr val="47765E"/>
                        </a:gs>
                      </a:gsLst>
                      <a:lin ang="5400000" scaled="1"/>
                    </a:gra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560" name="Rectangle 35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393" y="3244"/>
                      <a:ext cx="906" cy="2"/>
                    </a:xfrm>
                    <a:prstGeom prst="rect">
                      <a:avLst/>
                    </a:prstGeom>
                    <a:gradFill rotWithShape="0">
                      <a:gsLst>
                        <a:gs pos="0">
                          <a:srgbClr val="47765E"/>
                        </a:gs>
                        <a:gs pos="50000">
                          <a:srgbClr val="99FFCC"/>
                        </a:gs>
                        <a:gs pos="100000">
                          <a:srgbClr val="47765E"/>
                        </a:gs>
                      </a:gsLst>
                      <a:lin ang="5400000" scaled="1"/>
                    </a:gra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561" name="Rectangle 35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393" y="3246"/>
                      <a:ext cx="906" cy="1"/>
                    </a:xfrm>
                    <a:prstGeom prst="rect">
                      <a:avLst/>
                    </a:prstGeom>
                    <a:gradFill rotWithShape="0">
                      <a:gsLst>
                        <a:gs pos="0">
                          <a:srgbClr val="47765E"/>
                        </a:gs>
                        <a:gs pos="50000">
                          <a:srgbClr val="99FFCC"/>
                        </a:gs>
                        <a:gs pos="100000">
                          <a:srgbClr val="47765E"/>
                        </a:gs>
                      </a:gsLst>
                      <a:lin ang="5400000" scaled="1"/>
                    </a:gra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562" name="Rectangle 35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393" y="3247"/>
                      <a:ext cx="906" cy="2"/>
                    </a:xfrm>
                    <a:prstGeom prst="rect">
                      <a:avLst/>
                    </a:prstGeom>
                    <a:gradFill rotWithShape="0">
                      <a:gsLst>
                        <a:gs pos="0">
                          <a:srgbClr val="47765E"/>
                        </a:gs>
                        <a:gs pos="50000">
                          <a:srgbClr val="99FFCC"/>
                        </a:gs>
                        <a:gs pos="100000">
                          <a:srgbClr val="47765E"/>
                        </a:gs>
                      </a:gsLst>
                      <a:lin ang="5400000" scaled="1"/>
                    </a:gra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563" name="Rectangle 35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393" y="3249"/>
                      <a:ext cx="906" cy="1"/>
                    </a:xfrm>
                    <a:prstGeom prst="rect">
                      <a:avLst/>
                    </a:prstGeom>
                    <a:gradFill rotWithShape="0">
                      <a:gsLst>
                        <a:gs pos="0">
                          <a:srgbClr val="47765E"/>
                        </a:gs>
                        <a:gs pos="50000">
                          <a:srgbClr val="99FFCC"/>
                        </a:gs>
                        <a:gs pos="100000">
                          <a:srgbClr val="47765E"/>
                        </a:gs>
                      </a:gsLst>
                      <a:lin ang="5400000" scaled="1"/>
                    </a:gra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564" name="Rectangle 35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393" y="3250"/>
                      <a:ext cx="906" cy="2"/>
                    </a:xfrm>
                    <a:prstGeom prst="rect">
                      <a:avLst/>
                    </a:prstGeom>
                    <a:gradFill rotWithShape="0">
                      <a:gsLst>
                        <a:gs pos="0">
                          <a:srgbClr val="47765E"/>
                        </a:gs>
                        <a:gs pos="50000">
                          <a:srgbClr val="99FFCC"/>
                        </a:gs>
                        <a:gs pos="100000">
                          <a:srgbClr val="47765E"/>
                        </a:gs>
                      </a:gsLst>
                      <a:lin ang="5400000" scaled="1"/>
                    </a:gra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565" name="Rectangle 35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393" y="3252"/>
                      <a:ext cx="906" cy="2"/>
                    </a:xfrm>
                    <a:prstGeom prst="rect">
                      <a:avLst/>
                    </a:prstGeom>
                    <a:gradFill rotWithShape="0">
                      <a:gsLst>
                        <a:gs pos="0">
                          <a:srgbClr val="47765E"/>
                        </a:gs>
                        <a:gs pos="50000">
                          <a:srgbClr val="99FFCC"/>
                        </a:gs>
                        <a:gs pos="100000">
                          <a:srgbClr val="47765E"/>
                        </a:gs>
                      </a:gsLst>
                      <a:lin ang="5400000" scaled="1"/>
                    </a:gra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566" name="Rectangle 35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393" y="3254"/>
                      <a:ext cx="906" cy="1"/>
                    </a:xfrm>
                    <a:prstGeom prst="rect">
                      <a:avLst/>
                    </a:prstGeom>
                    <a:gradFill rotWithShape="0">
                      <a:gsLst>
                        <a:gs pos="0">
                          <a:srgbClr val="47765E"/>
                        </a:gs>
                        <a:gs pos="50000">
                          <a:srgbClr val="99FFCC"/>
                        </a:gs>
                        <a:gs pos="100000">
                          <a:srgbClr val="47765E"/>
                        </a:gs>
                      </a:gsLst>
                      <a:lin ang="5400000" scaled="1"/>
                    </a:gra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567" name="Rectangle 35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393" y="3255"/>
                      <a:ext cx="906" cy="2"/>
                    </a:xfrm>
                    <a:prstGeom prst="rect">
                      <a:avLst/>
                    </a:prstGeom>
                    <a:gradFill rotWithShape="0">
                      <a:gsLst>
                        <a:gs pos="0">
                          <a:srgbClr val="47765E"/>
                        </a:gs>
                        <a:gs pos="50000">
                          <a:srgbClr val="99FFCC"/>
                        </a:gs>
                        <a:gs pos="100000">
                          <a:srgbClr val="47765E"/>
                        </a:gs>
                      </a:gsLst>
                      <a:lin ang="5400000" scaled="1"/>
                    </a:gra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568" name="Rectangle 36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393" y="3257"/>
                      <a:ext cx="906" cy="2"/>
                    </a:xfrm>
                    <a:prstGeom prst="rect">
                      <a:avLst/>
                    </a:prstGeom>
                    <a:gradFill rotWithShape="0">
                      <a:gsLst>
                        <a:gs pos="0">
                          <a:srgbClr val="47765E"/>
                        </a:gs>
                        <a:gs pos="50000">
                          <a:srgbClr val="99FFCC"/>
                        </a:gs>
                        <a:gs pos="100000">
                          <a:srgbClr val="47765E"/>
                        </a:gs>
                      </a:gsLst>
                      <a:lin ang="5400000" scaled="1"/>
                    </a:gra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569" name="Rectangle 36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393" y="3259"/>
                      <a:ext cx="906" cy="1"/>
                    </a:xfrm>
                    <a:prstGeom prst="rect">
                      <a:avLst/>
                    </a:prstGeom>
                    <a:gradFill rotWithShape="0">
                      <a:gsLst>
                        <a:gs pos="0">
                          <a:srgbClr val="47765E"/>
                        </a:gs>
                        <a:gs pos="50000">
                          <a:srgbClr val="99FFCC"/>
                        </a:gs>
                        <a:gs pos="100000">
                          <a:srgbClr val="47765E"/>
                        </a:gs>
                      </a:gsLst>
                      <a:lin ang="5400000" scaled="1"/>
                    </a:gra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570" name="Rectangle 36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393" y="3260"/>
                      <a:ext cx="906" cy="2"/>
                    </a:xfrm>
                    <a:prstGeom prst="rect">
                      <a:avLst/>
                    </a:prstGeom>
                    <a:gradFill rotWithShape="0">
                      <a:gsLst>
                        <a:gs pos="0">
                          <a:srgbClr val="47765E"/>
                        </a:gs>
                        <a:gs pos="50000">
                          <a:srgbClr val="99FFCC"/>
                        </a:gs>
                        <a:gs pos="100000">
                          <a:srgbClr val="47765E"/>
                        </a:gs>
                      </a:gsLst>
                      <a:lin ang="5400000" scaled="1"/>
                    </a:gra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571" name="Rectangle 36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393" y="3262"/>
                      <a:ext cx="906" cy="1"/>
                    </a:xfrm>
                    <a:prstGeom prst="rect">
                      <a:avLst/>
                    </a:prstGeom>
                    <a:gradFill rotWithShape="0">
                      <a:gsLst>
                        <a:gs pos="0">
                          <a:srgbClr val="47765E"/>
                        </a:gs>
                        <a:gs pos="50000">
                          <a:srgbClr val="99FFCC"/>
                        </a:gs>
                        <a:gs pos="100000">
                          <a:srgbClr val="47765E"/>
                        </a:gs>
                      </a:gsLst>
                      <a:lin ang="5400000" scaled="1"/>
                    </a:gra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572" name="Rectangle 36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393" y="3263"/>
                      <a:ext cx="906" cy="2"/>
                    </a:xfrm>
                    <a:prstGeom prst="rect">
                      <a:avLst/>
                    </a:prstGeom>
                    <a:gradFill rotWithShape="0">
                      <a:gsLst>
                        <a:gs pos="0">
                          <a:srgbClr val="47765E"/>
                        </a:gs>
                        <a:gs pos="50000">
                          <a:srgbClr val="99FFCC"/>
                        </a:gs>
                        <a:gs pos="100000">
                          <a:srgbClr val="47765E"/>
                        </a:gs>
                      </a:gsLst>
                      <a:lin ang="5400000" scaled="1"/>
                    </a:gra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573" name="Rectangle 36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393" y="3265"/>
                      <a:ext cx="906" cy="2"/>
                    </a:xfrm>
                    <a:prstGeom prst="rect">
                      <a:avLst/>
                    </a:prstGeom>
                    <a:gradFill rotWithShape="0">
                      <a:gsLst>
                        <a:gs pos="0">
                          <a:srgbClr val="47765E"/>
                        </a:gs>
                        <a:gs pos="50000">
                          <a:srgbClr val="99FFCC"/>
                        </a:gs>
                        <a:gs pos="100000">
                          <a:srgbClr val="47765E"/>
                        </a:gs>
                      </a:gsLst>
                      <a:lin ang="5400000" scaled="1"/>
                    </a:gra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574" name="Rectangle 36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393" y="3267"/>
                      <a:ext cx="906" cy="1"/>
                    </a:xfrm>
                    <a:prstGeom prst="rect">
                      <a:avLst/>
                    </a:prstGeom>
                    <a:gradFill rotWithShape="0">
                      <a:gsLst>
                        <a:gs pos="0">
                          <a:srgbClr val="47765E"/>
                        </a:gs>
                        <a:gs pos="50000">
                          <a:srgbClr val="99FFCC"/>
                        </a:gs>
                        <a:gs pos="100000">
                          <a:srgbClr val="47765E"/>
                        </a:gs>
                      </a:gsLst>
                      <a:lin ang="5400000" scaled="1"/>
                    </a:gra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575" name="Rectangle 36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393" y="3268"/>
                      <a:ext cx="906" cy="2"/>
                    </a:xfrm>
                    <a:prstGeom prst="rect">
                      <a:avLst/>
                    </a:prstGeom>
                    <a:gradFill rotWithShape="0">
                      <a:gsLst>
                        <a:gs pos="0">
                          <a:srgbClr val="47765E"/>
                        </a:gs>
                        <a:gs pos="50000">
                          <a:srgbClr val="99FFCC"/>
                        </a:gs>
                        <a:gs pos="100000">
                          <a:srgbClr val="47765E"/>
                        </a:gs>
                      </a:gsLst>
                      <a:lin ang="5400000" scaled="1"/>
                    </a:gra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576" name="Rectangle 36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393" y="3270"/>
                      <a:ext cx="906" cy="1"/>
                    </a:xfrm>
                    <a:prstGeom prst="rect">
                      <a:avLst/>
                    </a:prstGeom>
                    <a:gradFill rotWithShape="0">
                      <a:gsLst>
                        <a:gs pos="0">
                          <a:srgbClr val="47765E"/>
                        </a:gs>
                        <a:gs pos="50000">
                          <a:srgbClr val="99FFCC"/>
                        </a:gs>
                        <a:gs pos="100000">
                          <a:srgbClr val="47765E"/>
                        </a:gs>
                      </a:gsLst>
                      <a:lin ang="5400000" scaled="1"/>
                    </a:gra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577" name="Rectangle 36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393" y="3271"/>
                      <a:ext cx="906" cy="2"/>
                    </a:xfrm>
                    <a:prstGeom prst="rect">
                      <a:avLst/>
                    </a:prstGeom>
                    <a:gradFill rotWithShape="0">
                      <a:gsLst>
                        <a:gs pos="0">
                          <a:srgbClr val="47765E"/>
                        </a:gs>
                        <a:gs pos="50000">
                          <a:srgbClr val="99FFCC"/>
                        </a:gs>
                        <a:gs pos="100000">
                          <a:srgbClr val="47765E"/>
                        </a:gs>
                      </a:gsLst>
                      <a:lin ang="5400000" scaled="1"/>
                    </a:gra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578" name="Rectangle 37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393" y="3273"/>
                      <a:ext cx="906" cy="2"/>
                    </a:xfrm>
                    <a:prstGeom prst="rect">
                      <a:avLst/>
                    </a:prstGeom>
                    <a:gradFill rotWithShape="0">
                      <a:gsLst>
                        <a:gs pos="0">
                          <a:srgbClr val="47765E"/>
                        </a:gs>
                        <a:gs pos="50000">
                          <a:srgbClr val="99FFCC"/>
                        </a:gs>
                        <a:gs pos="100000">
                          <a:srgbClr val="47765E"/>
                        </a:gs>
                      </a:gsLst>
                      <a:lin ang="5400000" scaled="1"/>
                    </a:gra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579" name="Rectangle 37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393" y="3275"/>
                      <a:ext cx="906" cy="1"/>
                    </a:xfrm>
                    <a:prstGeom prst="rect">
                      <a:avLst/>
                    </a:prstGeom>
                    <a:gradFill rotWithShape="0">
                      <a:gsLst>
                        <a:gs pos="0">
                          <a:srgbClr val="47765E"/>
                        </a:gs>
                        <a:gs pos="50000">
                          <a:srgbClr val="99FFCC"/>
                        </a:gs>
                        <a:gs pos="100000">
                          <a:srgbClr val="47765E"/>
                        </a:gs>
                      </a:gsLst>
                      <a:lin ang="5400000" scaled="1"/>
                    </a:gra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580" name="Rectangle 37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393" y="3276"/>
                      <a:ext cx="906" cy="2"/>
                    </a:xfrm>
                    <a:prstGeom prst="rect">
                      <a:avLst/>
                    </a:prstGeom>
                    <a:gradFill rotWithShape="0">
                      <a:gsLst>
                        <a:gs pos="0">
                          <a:srgbClr val="47765E"/>
                        </a:gs>
                        <a:gs pos="50000">
                          <a:srgbClr val="99FFCC"/>
                        </a:gs>
                        <a:gs pos="100000">
                          <a:srgbClr val="47765E"/>
                        </a:gs>
                      </a:gsLst>
                      <a:lin ang="5400000" scaled="1"/>
                    </a:gra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581" name="Rectangle 37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393" y="3278"/>
                      <a:ext cx="906" cy="1"/>
                    </a:xfrm>
                    <a:prstGeom prst="rect">
                      <a:avLst/>
                    </a:prstGeom>
                    <a:gradFill rotWithShape="0">
                      <a:gsLst>
                        <a:gs pos="0">
                          <a:srgbClr val="47765E"/>
                        </a:gs>
                        <a:gs pos="50000">
                          <a:srgbClr val="99FFCC"/>
                        </a:gs>
                        <a:gs pos="100000">
                          <a:srgbClr val="47765E"/>
                        </a:gs>
                      </a:gsLst>
                      <a:lin ang="5400000" scaled="1"/>
                    </a:gra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582" name="Rectangle 37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393" y="3279"/>
                      <a:ext cx="906" cy="2"/>
                    </a:xfrm>
                    <a:prstGeom prst="rect">
                      <a:avLst/>
                    </a:prstGeom>
                    <a:gradFill rotWithShape="0">
                      <a:gsLst>
                        <a:gs pos="0">
                          <a:srgbClr val="47765E"/>
                        </a:gs>
                        <a:gs pos="50000">
                          <a:srgbClr val="99FFCC"/>
                        </a:gs>
                        <a:gs pos="100000">
                          <a:srgbClr val="47765E"/>
                        </a:gs>
                      </a:gsLst>
                      <a:lin ang="5400000" scaled="1"/>
                    </a:gra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583" name="Rectangle 37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393" y="3281"/>
                      <a:ext cx="906" cy="2"/>
                    </a:xfrm>
                    <a:prstGeom prst="rect">
                      <a:avLst/>
                    </a:prstGeom>
                    <a:gradFill rotWithShape="0">
                      <a:gsLst>
                        <a:gs pos="0">
                          <a:srgbClr val="47765E"/>
                        </a:gs>
                        <a:gs pos="50000">
                          <a:srgbClr val="99FFCC"/>
                        </a:gs>
                        <a:gs pos="100000">
                          <a:srgbClr val="47765E"/>
                        </a:gs>
                      </a:gsLst>
                      <a:lin ang="5400000" scaled="1"/>
                    </a:gra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584" name="Rectangle 37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393" y="3283"/>
                      <a:ext cx="906" cy="1"/>
                    </a:xfrm>
                    <a:prstGeom prst="rect">
                      <a:avLst/>
                    </a:prstGeom>
                    <a:gradFill rotWithShape="0">
                      <a:gsLst>
                        <a:gs pos="0">
                          <a:srgbClr val="47765E"/>
                        </a:gs>
                        <a:gs pos="50000">
                          <a:srgbClr val="99FFCC"/>
                        </a:gs>
                        <a:gs pos="100000">
                          <a:srgbClr val="47765E"/>
                        </a:gs>
                      </a:gsLst>
                      <a:lin ang="5400000" scaled="1"/>
                    </a:gra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585" name="Rectangle 37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393" y="3284"/>
                      <a:ext cx="906" cy="2"/>
                    </a:xfrm>
                    <a:prstGeom prst="rect">
                      <a:avLst/>
                    </a:prstGeom>
                    <a:gradFill rotWithShape="0">
                      <a:gsLst>
                        <a:gs pos="0">
                          <a:srgbClr val="47765E"/>
                        </a:gs>
                        <a:gs pos="50000">
                          <a:srgbClr val="99FFCC"/>
                        </a:gs>
                        <a:gs pos="100000">
                          <a:srgbClr val="47765E"/>
                        </a:gs>
                      </a:gsLst>
                      <a:lin ang="5400000" scaled="1"/>
                    </a:gra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586" name="Rectangle 37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393" y="3286"/>
                      <a:ext cx="906" cy="1"/>
                    </a:xfrm>
                    <a:prstGeom prst="rect">
                      <a:avLst/>
                    </a:prstGeom>
                    <a:gradFill rotWithShape="0">
                      <a:gsLst>
                        <a:gs pos="0">
                          <a:srgbClr val="47765E"/>
                        </a:gs>
                        <a:gs pos="50000">
                          <a:srgbClr val="99FFCC"/>
                        </a:gs>
                        <a:gs pos="100000">
                          <a:srgbClr val="47765E"/>
                        </a:gs>
                      </a:gsLst>
                      <a:lin ang="5400000" scaled="1"/>
                    </a:gra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</p:grpSp>
              <p:sp>
                <p:nvSpPr>
                  <p:cNvPr id="138514" name="Rectangle 379"/>
                  <p:cNvSpPr>
                    <a:spLocks noChangeArrowheads="1"/>
                  </p:cNvSpPr>
                  <p:nvPr/>
                </p:nvSpPr>
                <p:spPr bwMode="auto">
                  <a:xfrm>
                    <a:off x="3393" y="3172"/>
                    <a:ext cx="908" cy="117"/>
                  </a:xfrm>
                  <a:prstGeom prst="rect">
                    <a:avLst/>
                  </a:prstGeom>
                  <a:gradFill rotWithShape="0">
                    <a:gsLst>
                      <a:gs pos="0">
                        <a:srgbClr val="47765E"/>
                      </a:gs>
                      <a:gs pos="50000">
                        <a:srgbClr val="99FFCC"/>
                      </a:gs>
                      <a:gs pos="100000">
                        <a:srgbClr val="47765E"/>
                      </a:gs>
                    </a:gsLst>
                    <a:lin ang="5400000" scaled="1"/>
                  </a:gradFill>
                  <a:ln w="7938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sp>
              <p:nvSpPr>
                <p:cNvPr id="138512" name="Rectangle 380"/>
                <p:cNvSpPr>
                  <a:spLocks noChangeArrowheads="1"/>
                </p:cNvSpPr>
                <p:nvPr/>
              </p:nvSpPr>
              <p:spPr bwMode="auto">
                <a:xfrm>
                  <a:off x="4100" y="3458"/>
                  <a:ext cx="168" cy="9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0" tIns="0" rIns="0" bIns="0">
                  <a:spAutoFit/>
                </a:bodyPr>
                <a:lstStyle/>
                <a:p>
                  <a:pPr algn="ctr" eaLnBrk="1" hangingPunct="1"/>
                  <a:r>
                    <a:rPr lang="en-US" sz="1000" b="1">
                      <a:solidFill>
                        <a:srgbClr val="000000"/>
                      </a:solidFill>
                      <a:latin typeface="Comic Sans MS" charset="0"/>
                    </a:rPr>
                    <a:t>SFO</a:t>
                  </a:r>
                  <a:endParaRPr lang="en-US" sz="1000">
                    <a:latin typeface="Comic Sans MS" charset="0"/>
                  </a:endParaRPr>
                </a:p>
              </p:txBody>
            </p:sp>
          </p:grpSp>
          <p:sp>
            <p:nvSpPr>
              <p:cNvPr id="125793" name="Text Box 381"/>
              <p:cNvSpPr txBox="1">
                <a:spLocks noChangeArrowheads="1"/>
              </p:cNvSpPr>
              <p:nvPr/>
            </p:nvSpPr>
            <p:spPr bwMode="auto">
              <a:xfrm>
                <a:off x="1552" y="2968"/>
                <a:ext cx="1191" cy="637"/>
              </a:xfrm>
              <a:prstGeom prst="rect">
                <a:avLst/>
              </a:prstGeom>
              <a:solidFill>
                <a:srgbClr val="DCDCE2"/>
              </a:solidFill>
              <a:ln w="6350" cap="sq">
                <a:solidFill>
                  <a:schemeClr val="accent2"/>
                </a:solidFill>
                <a:miter lim="800000"/>
                <a:headEnd/>
                <a:tailEnd/>
              </a:ln>
            </p:spPr>
            <p:txBody>
              <a:bodyPr anchor="ctr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  <a:cs typeface="ＭＳ Ｐゴシック" charset="0"/>
                  </a:defRPr>
                </a:lvl1pPr>
                <a:lvl2pPr marL="37931725" indent="-37474525"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2pPr>
                <a:lvl3pPr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3pPr>
                <a:lvl4pPr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4pPr>
                <a:lvl5pPr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5pPr>
                <a:lvl6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6pPr>
                <a:lvl7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7pPr>
                <a:lvl8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8pPr>
                <a:lvl9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9pPr>
              </a:lstStyle>
              <a:p>
                <a:r>
                  <a:rPr kumimoji="1" lang="en-US" sz="1400" b="1">
                    <a:latin typeface="Comic Sans MS" charset="0"/>
                  </a:rPr>
                  <a:t>Event Filter</a:t>
                </a:r>
              </a:p>
              <a:p>
                <a:endParaRPr kumimoji="1" lang="en-US" sz="1400" b="1">
                  <a:latin typeface="Comic Sans MS" charset="0"/>
                </a:endParaRPr>
              </a:p>
              <a:p>
                <a:endParaRPr kumimoji="1" lang="en-US" sz="1400" b="1">
                  <a:latin typeface="Comic Sans MS" charset="0"/>
                </a:endParaRPr>
              </a:p>
              <a:p>
                <a:endParaRPr kumimoji="1" lang="en-US" sz="1800" b="1">
                  <a:latin typeface="Comic Sans MS" charset="0"/>
                </a:endParaRPr>
              </a:p>
            </p:txBody>
          </p:sp>
          <p:cxnSp>
            <p:nvCxnSpPr>
              <p:cNvPr id="125794" name="AutoShape 382"/>
              <p:cNvCxnSpPr>
                <a:cxnSpLocks noChangeShapeType="1"/>
                <a:stCxn id="138587" idx="2"/>
                <a:endCxn id="125793" idx="0"/>
              </p:cNvCxnSpPr>
              <p:nvPr/>
            </p:nvCxnSpPr>
            <p:spPr bwMode="auto">
              <a:xfrm rot="10800000">
                <a:off x="2148" y="2968"/>
                <a:ext cx="1784" cy="436"/>
              </a:xfrm>
              <a:prstGeom prst="bentConnector4">
                <a:avLst>
                  <a:gd name="adj1" fmla="val 33296"/>
                  <a:gd name="adj2" fmla="val 133028"/>
                </a:avLst>
              </a:prstGeom>
              <a:noFill/>
              <a:ln w="28575" cap="sq">
                <a:solidFill>
                  <a:srgbClr val="FF220A"/>
                </a:solidFill>
                <a:miter lim="800000"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grpSp>
            <p:nvGrpSpPr>
              <p:cNvPr id="125795" name="Group 383"/>
              <p:cNvGrpSpPr>
                <a:grpSpLocks/>
              </p:cNvGrpSpPr>
              <p:nvPr/>
            </p:nvGrpSpPr>
            <p:grpSpPr bwMode="auto">
              <a:xfrm>
                <a:off x="1612" y="3120"/>
                <a:ext cx="857" cy="455"/>
                <a:chOff x="1612" y="2992"/>
                <a:chExt cx="857" cy="455"/>
              </a:xfrm>
            </p:grpSpPr>
            <p:grpSp>
              <p:nvGrpSpPr>
                <p:cNvPr id="138499" name="Group 384"/>
                <p:cNvGrpSpPr>
                  <a:grpSpLocks/>
                </p:cNvGrpSpPr>
                <p:nvPr/>
              </p:nvGrpSpPr>
              <p:grpSpPr bwMode="auto">
                <a:xfrm>
                  <a:off x="1612" y="2992"/>
                  <a:ext cx="569" cy="167"/>
                  <a:chOff x="1620" y="3288"/>
                  <a:chExt cx="289" cy="159"/>
                </a:xfrm>
              </p:grpSpPr>
              <p:sp>
                <p:nvSpPr>
                  <p:cNvPr id="138509" name="Rectangle 385"/>
                  <p:cNvSpPr>
                    <a:spLocks noChangeArrowheads="1"/>
                  </p:cNvSpPr>
                  <p:nvPr/>
                </p:nvSpPr>
                <p:spPr bwMode="auto">
                  <a:xfrm>
                    <a:off x="1620" y="3288"/>
                    <a:ext cx="289" cy="159"/>
                  </a:xfrm>
                  <a:prstGeom prst="rect">
                    <a:avLst/>
                  </a:prstGeom>
                  <a:gradFill rotWithShape="0">
                    <a:gsLst>
                      <a:gs pos="0">
                        <a:srgbClr val="593C76"/>
                      </a:gs>
                      <a:gs pos="50000">
                        <a:srgbClr val="C081FF"/>
                      </a:gs>
                      <a:gs pos="100000">
                        <a:srgbClr val="593C76"/>
                      </a:gs>
                    </a:gsLst>
                    <a:lin ang="5400000" scaled="1"/>
                  </a:gradFill>
                  <a:ln w="7938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38510" name="Rectangle 386"/>
                  <p:cNvSpPr>
                    <a:spLocks noChangeArrowheads="1"/>
                  </p:cNvSpPr>
                  <p:nvPr/>
                </p:nvSpPr>
                <p:spPr bwMode="auto">
                  <a:xfrm>
                    <a:off x="1730" y="3321"/>
                    <a:ext cx="72" cy="92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 lIns="0" tIns="0" rIns="0" bIns="0">
                    <a:spAutoFit/>
                  </a:bodyPr>
                  <a:lstStyle/>
                  <a:p>
                    <a:pPr algn="ctr" eaLnBrk="1" hangingPunct="1"/>
                    <a:r>
                      <a:rPr lang="en-US" sz="1000" b="1">
                        <a:solidFill>
                          <a:srgbClr val="000000"/>
                        </a:solidFill>
                        <a:latin typeface="Comic Sans MS" charset="0"/>
                      </a:rPr>
                      <a:t>EFP</a:t>
                    </a:r>
                    <a:endParaRPr lang="en-US" sz="1000">
                      <a:latin typeface="Comic Sans MS" charset="0"/>
                    </a:endParaRPr>
                  </a:p>
                </p:txBody>
              </p:sp>
            </p:grpSp>
            <p:grpSp>
              <p:nvGrpSpPr>
                <p:cNvPr id="138500" name="Group 387"/>
                <p:cNvGrpSpPr>
                  <a:grpSpLocks/>
                </p:cNvGrpSpPr>
                <p:nvPr/>
              </p:nvGrpSpPr>
              <p:grpSpPr bwMode="auto">
                <a:xfrm>
                  <a:off x="1708" y="3088"/>
                  <a:ext cx="569" cy="167"/>
                  <a:chOff x="1620" y="3288"/>
                  <a:chExt cx="289" cy="159"/>
                </a:xfrm>
              </p:grpSpPr>
              <p:sp>
                <p:nvSpPr>
                  <p:cNvPr id="138507" name="Rectangle 388"/>
                  <p:cNvSpPr>
                    <a:spLocks noChangeArrowheads="1"/>
                  </p:cNvSpPr>
                  <p:nvPr/>
                </p:nvSpPr>
                <p:spPr bwMode="auto">
                  <a:xfrm>
                    <a:off x="1620" y="3288"/>
                    <a:ext cx="289" cy="159"/>
                  </a:xfrm>
                  <a:prstGeom prst="rect">
                    <a:avLst/>
                  </a:prstGeom>
                  <a:gradFill rotWithShape="0">
                    <a:gsLst>
                      <a:gs pos="0">
                        <a:srgbClr val="593C76"/>
                      </a:gs>
                      <a:gs pos="50000">
                        <a:srgbClr val="C081FF"/>
                      </a:gs>
                      <a:gs pos="100000">
                        <a:srgbClr val="593C76"/>
                      </a:gs>
                    </a:gsLst>
                    <a:lin ang="5400000" scaled="1"/>
                  </a:gradFill>
                  <a:ln w="7938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38508" name="Rectangle 389"/>
                  <p:cNvSpPr>
                    <a:spLocks noChangeArrowheads="1"/>
                  </p:cNvSpPr>
                  <p:nvPr/>
                </p:nvSpPr>
                <p:spPr bwMode="auto">
                  <a:xfrm>
                    <a:off x="1730" y="3321"/>
                    <a:ext cx="72" cy="92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 lIns="0" tIns="0" rIns="0" bIns="0">
                    <a:spAutoFit/>
                  </a:bodyPr>
                  <a:lstStyle/>
                  <a:p>
                    <a:pPr algn="ctr" eaLnBrk="1" hangingPunct="1"/>
                    <a:r>
                      <a:rPr lang="en-US" sz="1000" b="1">
                        <a:solidFill>
                          <a:srgbClr val="000000"/>
                        </a:solidFill>
                        <a:latin typeface="Comic Sans MS" charset="0"/>
                      </a:rPr>
                      <a:t>EFP</a:t>
                    </a:r>
                    <a:endParaRPr lang="en-US" sz="1000">
                      <a:latin typeface="Comic Sans MS" charset="0"/>
                    </a:endParaRPr>
                  </a:p>
                </p:txBody>
              </p:sp>
            </p:grpSp>
            <p:grpSp>
              <p:nvGrpSpPr>
                <p:cNvPr id="138501" name="Group 390"/>
                <p:cNvGrpSpPr>
                  <a:grpSpLocks/>
                </p:cNvGrpSpPr>
                <p:nvPr/>
              </p:nvGrpSpPr>
              <p:grpSpPr bwMode="auto">
                <a:xfrm>
                  <a:off x="1804" y="3184"/>
                  <a:ext cx="569" cy="167"/>
                  <a:chOff x="1620" y="3288"/>
                  <a:chExt cx="289" cy="159"/>
                </a:xfrm>
              </p:grpSpPr>
              <p:sp>
                <p:nvSpPr>
                  <p:cNvPr id="138505" name="Rectangle 391"/>
                  <p:cNvSpPr>
                    <a:spLocks noChangeArrowheads="1"/>
                  </p:cNvSpPr>
                  <p:nvPr/>
                </p:nvSpPr>
                <p:spPr bwMode="auto">
                  <a:xfrm>
                    <a:off x="1620" y="3288"/>
                    <a:ext cx="289" cy="159"/>
                  </a:xfrm>
                  <a:prstGeom prst="rect">
                    <a:avLst/>
                  </a:prstGeom>
                  <a:gradFill rotWithShape="0">
                    <a:gsLst>
                      <a:gs pos="0">
                        <a:srgbClr val="593C76"/>
                      </a:gs>
                      <a:gs pos="50000">
                        <a:srgbClr val="C081FF"/>
                      </a:gs>
                      <a:gs pos="100000">
                        <a:srgbClr val="593C76"/>
                      </a:gs>
                    </a:gsLst>
                    <a:lin ang="5400000" scaled="1"/>
                  </a:gradFill>
                  <a:ln w="7938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38506" name="Rectangle 392"/>
                  <p:cNvSpPr>
                    <a:spLocks noChangeArrowheads="1"/>
                  </p:cNvSpPr>
                  <p:nvPr/>
                </p:nvSpPr>
                <p:spPr bwMode="auto">
                  <a:xfrm>
                    <a:off x="1730" y="3321"/>
                    <a:ext cx="72" cy="92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 lIns="0" tIns="0" rIns="0" bIns="0">
                    <a:spAutoFit/>
                  </a:bodyPr>
                  <a:lstStyle/>
                  <a:p>
                    <a:pPr algn="ctr" eaLnBrk="1" hangingPunct="1"/>
                    <a:r>
                      <a:rPr lang="en-US" sz="1000" b="1">
                        <a:solidFill>
                          <a:srgbClr val="000000"/>
                        </a:solidFill>
                        <a:latin typeface="Comic Sans MS" charset="0"/>
                      </a:rPr>
                      <a:t>EFP</a:t>
                    </a:r>
                    <a:endParaRPr lang="en-US" sz="1000">
                      <a:latin typeface="Comic Sans MS" charset="0"/>
                    </a:endParaRPr>
                  </a:p>
                </p:txBody>
              </p:sp>
            </p:grpSp>
            <p:grpSp>
              <p:nvGrpSpPr>
                <p:cNvPr id="138502" name="Group 393"/>
                <p:cNvGrpSpPr>
                  <a:grpSpLocks/>
                </p:cNvGrpSpPr>
                <p:nvPr/>
              </p:nvGrpSpPr>
              <p:grpSpPr bwMode="auto">
                <a:xfrm>
                  <a:off x="1900" y="3280"/>
                  <a:ext cx="569" cy="167"/>
                  <a:chOff x="1620" y="3288"/>
                  <a:chExt cx="289" cy="159"/>
                </a:xfrm>
              </p:grpSpPr>
              <p:sp>
                <p:nvSpPr>
                  <p:cNvPr id="138503" name="Rectangle 394"/>
                  <p:cNvSpPr>
                    <a:spLocks noChangeArrowheads="1"/>
                  </p:cNvSpPr>
                  <p:nvPr/>
                </p:nvSpPr>
                <p:spPr bwMode="auto">
                  <a:xfrm>
                    <a:off x="1620" y="3288"/>
                    <a:ext cx="289" cy="159"/>
                  </a:xfrm>
                  <a:prstGeom prst="rect">
                    <a:avLst/>
                  </a:prstGeom>
                  <a:gradFill rotWithShape="0">
                    <a:gsLst>
                      <a:gs pos="0">
                        <a:srgbClr val="593C76"/>
                      </a:gs>
                      <a:gs pos="50000">
                        <a:srgbClr val="C081FF"/>
                      </a:gs>
                      <a:gs pos="100000">
                        <a:srgbClr val="593C76"/>
                      </a:gs>
                    </a:gsLst>
                    <a:lin ang="5400000" scaled="1"/>
                  </a:gradFill>
                  <a:ln w="7938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38504" name="Rectangle 395"/>
                  <p:cNvSpPr>
                    <a:spLocks noChangeArrowheads="1"/>
                  </p:cNvSpPr>
                  <p:nvPr/>
                </p:nvSpPr>
                <p:spPr bwMode="auto">
                  <a:xfrm>
                    <a:off x="1730" y="3321"/>
                    <a:ext cx="72" cy="92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 lIns="0" tIns="0" rIns="0" bIns="0">
                    <a:spAutoFit/>
                  </a:bodyPr>
                  <a:lstStyle/>
                  <a:p>
                    <a:pPr algn="ctr" eaLnBrk="1" hangingPunct="1"/>
                    <a:r>
                      <a:rPr lang="en-US" sz="1000" b="1">
                        <a:solidFill>
                          <a:srgbClr val="000000"/>
                        </a:solidFill>
                        <a:latin typeface="Comic Sans MS" charset="0"/>
                      </a:rPr>
                      <a:t>EFP</a:t>
                    </a:r>
                    <a:endParaRPr lang="en-US" sz="1000">
                      <a:latin typeface="Comic Sans MS" charset="0"/>
                    </a:endParaRPr>
                  </a:p>
                </p:txBody>
              </p:sp>
            </p:grpSp>
          </p:grpSp>
          <p:cxnSp>
            <p:nvCxnSpPr>
              <p:cNvPr id="125796" name="AutoShape 396"/>
              <p:cNvCxnSpPr>
                <a:cxnSpLocks noChangeShapeType="1"/>
              </p:cNvCxnSpPr>
              <p:nvPr/>
            </p:nvCxnSpPr>
            <p:spPr bwMode="auto">
              <a:xfrm>
                <a:off x="2783" y="3319"/>
                <a:ext cx="1233" cy="127"/>
              </a:xfrm>
              <a:prstGeom prst="bentConnector4">
                <a:avLst>
                  <a:gd name="adj1" fmla="val 23194"/>
                  <a:gd name="adj2" fmla="val 107088"/>
                </a:avLst>
              </a:prstGeom>
              <a:noFill/>
              <a:ln w="28575" cap="sq">
                <a:solidFill>
                  <a:srgbClr val="FF220A"/>
                </a:solidFill>
                <a:miter lim="800000"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grpSp>
            <p:nvGrpSpPr>
              <p:cNvPr id="125797" name="Group 397"/>
              <p:cNvGrpSpPr>
                <a:grpSpLocks/>
              </p:cNvGrpSpPr>
              <p:nvPr/>
            </p:nvGrpSpPr>
            <p:grpSpPr bwMode="auto">
              <a:xfrm>
                <a:off x="4617" y="3838"/>
                <a:ext cx="271" cy="322"/>
                <a:chOff x="4258" y="3403"/>
                <a:chExt cx="250" cy="322"/>
              </a:xfrm>
            </p:grpSpPr>
            <p:grpSp>
              <p:nvGrpSpPr>
                <p:cNvPr id="125803" name="Group 398"/>
                <p:cNvGrpSpPr>
                  <a:grpSpLocks/>
                </p:cNvGrpSpPr>
                <p:nvPr/>
              </p:nvGrpSpPr>
              <p:grpSpPr bwMode="auto">
                <a:xfrm>
                  <a:off x="4258" y="3403"/>
                  <a:ext cx="250" cy="322"/>
                  <a:chOff x="4258" y="3403"/>
                  <a:chExt cx="250" cy="322"/>
                </a:xfrm>
              </p:grpSpPr>
              <p:grpSp>
                <p:nvGrpSpPr>
                  <p:cNvPr id="125807" name="Group 399"/>
                  <p:cNvGrpSpPr>
                    <a:grpSpLocks/>
                  </p:cNvGrpSpPr>
                  <p:nvPr/>
                </p:nvGrpSpPr>
                <p:grpSpPr bwMode="auto">
                  <a:xfrm>
                    <a:off x="4258" y="3403"/>
                    <a:ext cx="250" cy="322"/>
                    <a:chOff x="4258" y="3403"/>
                    <a:chExt cx="250" cy="322"/>
                  </a:xfrm>
                </p:grpSpPr>
                <p:sp>
                  <p:nvSpPr>
                    <p:cNvPr id="138299" name="Rectangle 40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403"/>
                      <a:ext cx="250" cy="2"/>
                    </a:xfrm>
                    <a:prstGeom prst="rect">
                      <a:avLst/>
                    </a:prstGeom>
                    <a:solidFill>
                      <a:srgbClr val="BFBFBF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300" name="Rectangle 40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405"/>
                      <a:ext cx="250" cy="1"/>
                    </a:xfrm>
                    <a:prstGeom prst="rect">
                      <a:avLst/>
                    </a:prstGeom>
                    <a:solidFill>
                      <a:srgbClr val="BFBFBF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301" name="Rectangle 40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406"/>
                      <a:ext cx="250" cy="2"/>
                    </a:xfrm>
                    <a:prstGeom prst="rect">
                      <a:avLst/>
                    </a:prstGeom>
                    <a:solidFill>
                      <a:srgbClr val="BFBFBF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302" name="Rectangle 40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408"/>
                      <a:ext cx="250" cy="2"/>
                    </a:xfrm>
                    <a:prstGeom prst="rect">
                      <a:avLst/>
                    </a:prstGeom>
                    <a:solidFill>
                      <a:srgbClr val="BFBFBF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303" name="Rectangle 40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410"/>
                      <a:ext cx="250" cy="1"/>
                    </a:xfrm>
                    <a:prstGeom prst="rect">
                      <a:avLst/>
                    </a:prstGeom>
                    <a:solidFill>
                      <a:srgbClr val="BFBFBF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304" name="Rectangle 40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411"/>
                      <a:ext cx="250" cy="2"/>
                    </a:xfrm>
                    <a:prstGeom prst="rect">
                      <a:avLst/>
                    </a:prstGeom>
                    <a:solidFill>
                      <a:srgbClr val="BEBEB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305" name="Rectangle 40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413"/>
                      <a:ext cx="250" cy="2"/>
                    </a:xfrm>
                    <a:prstGeom prst="rect">
                      <a:avLst/>
                    </a:prstGeom>
                    <a:solidFill>
                      <a:srgbClr val="BEBEB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306" name="Rectangle 40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415"/>
                      <a:ext cx="250" cy="1"/>
                    </a:xfrm>
                    <a:prstGeom prst="rect">
                      <a:avLst/>
                    </a:prstGeom>
                    <a:solidFill>
                      <a:srgbClr val="BEBEB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307" name="Rectangle 40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416"/>
                      <a:ext cx="250" cy="2"/>
                    </a:xfrm>
                    <a:prstGeom prst="rect">
                      <a:avLst/>
                    </a:prstGeom>
                    <a:solidFill>
                      <a:srgbClr val="BEBEB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308" name="Rectangle 40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418"/>
                      <a:ext cx="250" cy="1"/>
                    </a:xfrm>
                    <a:prstGeom prst="rect">
                      <a:avLst/>
                    </a:prstGeom>
                    <a:solidFill>
                      <a:srgbClr val="BDBDBD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309" name="Rectangle 41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419"/>
                      <a:ext cx="250" cy="2"/>
                    </a:xfrm>
                    <a:prstGeom prst="rect">
                      <a:avLst/>
                    </a:prstGeom>
                    <a:solidFill>
                      <a:srgbClr val="BDBDBD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310" name="Rectangle 41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421"/>
                      <a:ext cx="250" cy="2"/>
                    </a:xfrm>
                    <a:prstGeom prst="rect">
                      <a:avLst/>
                    </a:prstGeom>
                    <a:solidFill>
                      <a:srgbClr val="BCBCBC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311" name="Rectangle 41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423"/>
                      <a:ext cx="250" cy="1"/>
                    </a:xfrm>
                    <a:prstGeom prst="rect">
                      <a:avLst/>
                    </a:prstGeom>
                    <a:solidFill>
                      <a:srgbClr val="BCBCBC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312" name="Rectangle 41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424"/>
                      <a:ext cx="250" cy="2"/>
                    </a:xfrm>
                    <a:prstGeom prst="rect">
                      <a:avLst/>
                    </a:prstGeom>
                    <a:solidFill>
                      <a:srgbClr val="BCBCBC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313" name="Rectangle 41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426"/>
                      <a:ext cx="250" cy="1"/>
                    </a:xfrm>
                    <a:prstGeom prst="rect">
                      <a:avLst/>
                    </a:prstGeom>
                    <a:solidFill>
                      <a:srgbClr val="BBBBBB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314" name="Rectangle 41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427"/>
                      <a:ext cx="250" cy="2"/>
                    </a:xfrm>
                    <a:prstGeom prst="rect">
                      <a:avLst/>
                    </a:prstGeom>
                    <a:solidFill>
                      <a:srgbClr val="BBBBBB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315" name="Rectangle 41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429"/>
                      <a:ext cx="250" cy="2"/>
                    </a:xfrm>
                    <a:prstGeom prst="rect">
                      <a:avLst/>
                    </a:prstGeom>
                    <a:solidFill>
                      <a:srgbClr val="BABABA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316" name="Rectangle 41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431"/>
                      <a:ext cx="250" cy="1"/>
                    </a:xfrm>
                    <a:prstGeom prst="rect">
                      <a:avLst/>
                    </a:prstGeom>
                    <a:solidFill>
                      <a:srgbClr val="BABABA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317" name="Rectangle 41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432"/>
                      <a:ext cx="250" cy="2"/>
                    </a:xfrm>
                    <a:prstGeom prst="rect">
                      <a:avLst/>
                    </a:prstGeom>
                    <a:solidFill>
                      <a:srgbClr val="B9B9B9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318" name="Rectangle 41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434"/>
                      <a:ext cx="250" cy="1"/>
                    </a:xfrm>
                    <a:prstGeom prst="rect">
                      <a:avLst/>
                    </a:prstGeom>
                    <a:solidFill>
                      <a:srgbClr val="B9B9B9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319" name="Rectangle 42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435"/>
                      <a:ext cx="250" cy="2"/>
                    </a:xfrm>
                    <a:prstGeom prst="rect">
                      <a:avLst/>
                    </a:prstGeom>
                    <a:solidFill>
                      <a:srgbClr val="B8B8B8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320" name="Rectangle 42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437"/>
                      <a:ext cx="250" cy="2"/>
                    </a:xfrm>
                    <a:prstGeom prst="rect">
                      <a:avLst/>
                    </a:prstGeom>
                    <a:solidFill>
                      <a:srgbClr val="B7B7B7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321" name="Rectangle 42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439"/>
                      <a:ext cx="250" cy="1"/>
                    </a:xfrm>
                    <a:prstGeom prst="rect">
                      <a:avLst/>
                    </a:prstGeom>
                    <a:solidFill>
                      <a:srgbClr val="B6B6B6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322" name="Rectangle 42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440"/>
                      <a:ext cx="250" cy="2"/>
                    </a:xfrm>
                    <a:prstGeom prst="rect">
                      <a:avLst/>
                    </a:prstGeom>
                    <a:solidFill>
                      <a:srgbClr val="B6B6B6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323" name="Rectangle 42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442"/>
                      <a:ext cx="250" cy="1"/>
                    </a:xfrm>
                    <a:prstGeom prst="rect">
                      <a:avLst/>
                    </a:prstGeom>
                    <a:solidFill>
                      <a:srgbClr val="B5B5B5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324" name="Rectangle 42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443"/>
                      <a:ext cx="250" cy="2"/>
                    </a:xfrm>
                    <a:prstGeom prst="rect">
                      <a:avLst/>
                    </a:prstGeom>
                    <a:solidFill>
                      <a:srgbClr val="B4B4B4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325" name="Rectangle 42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445"/>
                      <a:ext cx="250" cy="2"/>
                    </a:xfrm>
                    <a:prstGeom prst="rect">
                      <a:avLst/>
                    </a:prstGeom>
                    <a:solidFill>
                      <a:srgbClr val="B3B3B3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326" name="Rectangle 42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447"/>
                      <a:ext cx="250" cy="1"/>
                    </a:xfrm>
                    <a:prstGeom prst="rect">
                      <a:avLst/>
                    </a:prstGeom>
                    <a:solidFill>
                      <a:srgbClr val="B2B2B2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327" name="Rectangle 42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448"/>
                      <a:ext cx="250" cy="2"/>
                    </a:xfrm>
                    <a:prstGeom prst="rect">
                      <a:avLst/>
                    </a:prstGeom>
                    <a:solidFill>
                      <a:srgbClr val="B2B2B2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328" name="Rectangle 42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450"/>
                      <a:ext cx="250" cy="2"/>
                    </a:xfrm>
                    <a:prstGeom prst="rect">
                      <a:avLst/>
                    </a:prstGeom>
                    <a:solidFill>
                      <a:srgbClr val="B1B1B1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329" name="Rectangle 43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452"/>
                      <a:ext cx="250" cy="1"/>
                    </a:xfrm>
                    <a:prstGeom prst="rect">
                      <a:avLst/>
                    </a:prstGeom>
                    <a:solidFill>
                      <a:srgbClr val="AFAFAF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330" name="Rectangle 43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453"/>
                      <a:ext cx="250" cy="2"/>
                    </a:xfrm>
                    <a:prstGeom prst="rect">
                      <a:avLst/>
                    </a:prstGeom>
                    <a:solidFill>
                      <a:srgbClr val="AFAFAF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331" name="Rectangle 43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455"/>
                      <a:ext cx="250" cy="1"/>
                    </a:xfrm>
                    <a:prstGeom prst="rect">
                      <a:avLst/>
                    </a:prstGeom>
                    <a:solidFill>
                      <a:srgbClr val="ADADAD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332" name="Rectangle 43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456"/>
                      <a:ext cx="250" cy="2"/>
                    </a:xfrm>
                    <a:prstGeom prst="rect">
                      <a:avLst/>
                    </a:prstGeom>
                    <a:solidFill>
                      <a:srgbClr val="ACACAC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333" name="Rectangle 43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458"/>
                      <a:ext cx="250" cy="2"/>
                    </a:xfrm>
                    <a:prstGeom prst="rect">
                      <a:avLst/>
                    </a:prstGeom>
                    <a:solidFill>
                      <a:srgbClr val="ABABAB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334" name="Rectangle 43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460"/>
                      <a:ext cx="250" cy="1"/>
                    </a:xfrm>
                    <a:prstGeom prst="rect">
                      <a:avLst/>
                    </a:prstGeom>
                    <a:solidFill>
                      <a:srgbClr val="AAAAAA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335" name="Rectangle 43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461"/>
                      <a:ext cx="250" cy="2"/>
                    </a:xfrm>
                    <a:prstGeom prst="rect">
                      <a:avLst/>
                    </a:prstGeom>
                    <a:solidFill>
                      <a:srgbClr val="A9A9A9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336" name="Rectangle 43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463"/>
                      <a:ext cx="250" cy="1"/>
                    </a:xfrm>
                    <a:prstGeom prst="rect">
                      <a:avLst/>
                    </a:prstGeom>
                    <a:solidFill>
                      <a:srgbClr val="A7A7A7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337" name="Rectangle 43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464"/>
                      <a:ext cx="250" cy="2"/>
                    </a:xfrm>
                    <a:prstGeom prst="rect">
                      <a:avLst/>
                    </a:prstGeom>
                    <a:solidFill>
                      <a:srgbClr val="A6A6A6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338" name="Rectangle 43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466"/>
                      <a:ext cx="250" cy="2"/>
                    </a:xfrm>
                    <a:prstGeom prst="rect">
                      <a:avLst/>
                    </a:prstGeom>
                    <a:solidFill>
                      <a:srgbClr val="A5A5A5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339" name="Rectangle 44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468"/>
                      <a:ext cx="250" cy="1"/>
                    </a:xfrm>
                    <a:prstGeom prst="rect">
                      <a:avLst/>
                    </a:prstGeom>
                    <a:solidFill>
                      <a:srgbClr val="A4A4A4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340" name="Rectangle 44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469"/>
                      <a:ext cx="250" cy="2"/>
                    </a:xfrm>
                    <a:prstGeom prst="rect">
                      <a:avLst/>
                    </a:prstGeom>
                    <a:solidFill>
                      <a:srgbClr val="A2A2A2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341" name="Rectangle 44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471"/>
                      <a:ext cx="250" cy="1"/>
                    </a:xfrm>
                    <a:prstGeom prst="rect">
                      <a:avLst/>
                    </a:prstGeom>
                    <a:solidFill>
                      <a:srgbClr val="A1A1A1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342" name="Rectangle 44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472"/>
                      <a:ext cx="250" cy="2"/>
                    </a:xfrm>
                    <a:prstGeom prst="rect">
                      <a:avLst/>
                    </a:prstGeom>
                    <a:solidFill>
                      <a:srgbClr val="9F9F9F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343" name="Rectangle 44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474"/>
                      <a:ext cx="250" cy="2"/>
                    </a:xfrm>
                    <a:prstGeom prst="rect">
                      <a:avLst/>
                    </a:prstGeom>
                    <a:solidFill>
                      <a:srgbClr val="9E9E9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344" name="Rectangle 44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476"/>
                      <a:ext cx="250" cy="1"/>
                    </a:xfrm>
                    <a:prstGeom prst="rect">
                      <a:avLst/>
                    </a:prstGeom>
                    <a:solidFill>
                      <a:srgbClr val="9C9C9C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345" name="Rectangle 44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477"/>
                      <a:ext cx="250" cy="2"/>
                    </a:xfrm>
                    <a:prstGeom prst="rect">
                      <a:avLst/>
                    </a:prstGeom>
                    <a:solidFill>
                      <a:srgbClr val="9A9A9A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346" name="Rectangle 44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479"/>
                      <a:ext cx="250" cy="1"/>
                    </a:xfrm>
                    <a:prstGeom prst="rect">
                      <a:avLst/>
                    </a:prstGeom>
                    <a:solidFill>
                      <a:srgbClr val="999999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347" name="Rectangle 44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480"/>
                      <a:ext cx="250" cy="2"/>
                    </a:xfrm>
                    <a:prstGeom prst="rect">
                      <a:avLst/>
                    </a:prstGeom>
                    <a:solidFill>
                      <a:srgbClr val="979797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348" name="Rectangle 44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482"/>
                      <a:ext cx="250" cy="2"/>
                    </a:xfrm>
                    <a:prstGeom prst="rect">
                      <a:avLst/>
                    </a:prstGeom>
                    <a:solidFill>
                      <a:srgbClr val="969696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349" name="Rectangle 45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484"/>
                      <a:ext cx="250" cy="1"/>
                    </a:xfrm>
                    <a:prstGeom prst="rect">
                      <a:avLst/>
                    </a:prstGeom>
                    <a:solidFill>
                      <a:srgbClr val="949494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350" name="Rectangle 45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485"/>
                      <a:ext cx="250" cy="2"/>
                    </a:xfrm>
                    <a:prstGeom prst="rect">
                      <a:avLst/>
                    </a:prstGeom>
                    <a:solidFill>
                      <a:srgbClr val="939393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351" name="Rectangle 45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487"/>
                      <a:ext cx="250" cy="1"/>
                    </a:xfrm>
                    <a:prstGeom prst="rect">
                      <a:avLst/>
                    </a:prstGeom>
                    <a:solidFill>
                      <a:srgbClr val="919191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352" name="Rectangle 45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488"/>
                      <a:ext cx="250" cy="2"/>
                    </a:xfrm>
                    <a:prstGeom prst="rect">
                      <a:avLst/>
                    </a:prstGeom>
                    <a:solidFill>
                      <a:srgbClr val="909090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353" name="Rectangle 45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490"/>
                      <a:ext cx="250" cy="2"/>
                    </a:xfrm>
                    <a:prstGeom prst="rect">
                      <a:avLst/>
                    </a:prstGeom>
                    <a:solidFill>
                      <a:srgbClr val="8E8E8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354" name="Rectangle 45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492"/>
                      <a:ext cx="250" cy="1"/>
                    </a:xfrm>
                    <a:prstGeom prst="rect">
                      <a:avLst/>
                    </a:prstGeom>
                    <a:solidFill>
                      <a:srgbClr val="8C8C8C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355" name="Rectangle 45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493"/>
                      <a:ext cx="250" cy="2"/>
                    </a:xfrm>
                    <a:prstGeom prst="rect">
                      <a:avLst/>
                    </a:prstGeom>
                    <a:solidFill>
                      <a:srgbClr val="8A8A8A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356" name="Rectangle 45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495"/>
                      <a:ext cx="250" cy="2"/>
                    </a:xfrm>
                    <a:prstGeom prst="rect">
                      <a:avLst/>
                    </a:prstGeom>
                    <a:solidFill>
                      <a:srgbClr val="888888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357" name="Rectangle 45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497"/>
                      <a:ext cx="250" cy="1"/>
                    </a:xfrm>
                    <a:prstGeom prst="rect">
                      <a:avLst/>
                    </a:prstGeom>
                    <a:solidFill>
                      <a:srgbClr val="878787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358" name="Rectangle 45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498"/>
                      <a:ext cx="250" cy="2"/>
                    </a:xfrm>
                    <a:prstGeom prst="rect">
                      <a:avLst/>
                    </a:prstGeom>
                    <a:solidFill>
                      <a:srgbClr val="858585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359" name="Rectangle 46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500"/>
                      <a:ext cx="250" cy="1"/>
                    </a:xfrm>
                    <a:prstGeom prst="rect">
                      <a:avLst/>
                    </a:prstGeom>
                    <a:solidFill>
                      <a:srgbClr val="848484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360" name="Rectangle 46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501"/>
                      <a:ext cx="250" cy="2"/>
                    </a:xfrm>
                    <a:prstGeom prst="rect">
                      <a:avLst/>
                    </a:prstGeom>
                    <a:solidFill>
                      <a:srgbClr val="828282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361" name="Rectangle 46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503"/>
                      <a:ext cx="250" cy="2"/>
                    </a:xfrm>
                    <a:prstGeom prst="rect">
                      <a:avLst/>
                    </a:prstGeom>
                    <a:solidFill>
                      <a:srgbClr val="808080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362" name="Rectangle 46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505"/>
                      <a:ext cx="250" cy="1"/>
                    </a:xfrm>
                    <a:prstGeom prst="rect">
                      <a:avLst/>
                    </a:prstGeom>
                    <a:solidFill>
                      <a:srgbClr val="7F7F7F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363" name="Rectangle 46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506"/>
                      <a:ext cx="250" cy="2"/>
                    </a:xfrm>
                    <a:prstGeom prst="rect">
                      <a:avLst/>
                    </a:prstGeom>
                    <a:solidFill>
                      <a:srgbClr val="7D7D7D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364" name="Rectangle 46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508"/>
                      <a:ext cx="250" cy="1"/>
                    </a:xfrm>
                    <a:prstGeom prst="rect">
                      <a:avLst/>
                    </a:prstGeom>
                    <a:solidFill>
                      <a:srgbClr val="7B7B7B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365" name="Rectangle 46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509"/>
                      <a:ext cx="250" cy="2"/>
                    </a:xfrm>
                    <a:prstGeom prst="rect">
                      <a:avLst/>
                    </a:prstGeom>
                    <a:solidFill>
                      <a:srgbClr val="7A7A7A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366" name="Rectangle 46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511"/>
                      <a:ext cx="250" cy="2"/>
                    </a:xfrm>
                    <a:prstGeom prst="rect">
                      <a:avLst/>
                    </a:prstGeom>
                    <a:solidFill>
                      <a:srgbClr val="787878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367" name="Rectangle 46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513"/>
                      <a:ext cx="250" cy="1"/>
                    </a:xfrm>
                    <a:prstGeom prst="rect">
                      <a:avLst/>
                    </a:prstGeom>
                    <a:solidFill>
                      <a:srgbClr val="767676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368" name="Rectangle 46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514"/>
                      <a:ext cx="250" cy="2"/>
                    </a:xfrm>
                    <a:prstGeom prst="rect">
                      <a:avLst/>
                    </a:prstGeom>
                    <a:solidFill>
                      <a:srgbClr val="757575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369" name="Rectangle 47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516"/>
                      <a:ext cx="250" cy="1"/>
                    </a:xfrm>
                    <a:prstGeom prst="rect">
                      <a:avLst/>
                    </a:prstGeom>
                    <a:solidFill>
                      <a:srgbClr val="737373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370" name="Rectangle 47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517"/>
                      <a:ext cx="250" cy="2"/>
                    </a:xfrm>
                    <a:prstGeom prst="rect">
                      <a:avLst/>
                    </a:prstGeom>
                    <a:solidFill>
                      <a:srgbClr val="727272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371" name="Rectangle 47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519"/>
                      <a:ext cx="250" cy="2"/>
                    </a:xfrm>
                    <a:prstGeom prst="rect">
                      <a:avLst/>
                    </a:prstGeom>
                    <a:solidFill>
                      <a:srgbClr val="717171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372" name="Rectangle 47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521"/>
                      <a:ext cx="250" cy="1"/>
                    </a:xfrm>
                    <a:prstGeom prst="rect">
                      <a:avLst/>
                    </a:prstGeom>
                    <a:solidFill>
                      <a:srgbClr val="6F6F6F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373" name="Rectangle 47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522"/>
                      <a:ext cx="250" cy="2"/>
                    </a:xfrm>
                    <a:prstGeom prst="rect">
                      <a:avLst/>
                    </a:prstGeom>
                    <a:solidFill>
                      <a:srgbClr val="6E6E6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374" name="Rectangle 47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524"/>
                      <a:ext cx="250" cy="1"/>
                    </a:xfrm>
                    <a:prstGeom prst="rect">
                      <a:avLst/>
                    </a:prstGeom>
                    <a:solidFill>
                      <a:srgbClr val="6C6C6C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375" name="Rectangle 47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525"/>
                      <a:ext cx="250" cy="2"/>
                    </a:xfrm>
                    <a:prstGeom prst="rect">
                      <a:avLst/>
                    </a:prstGeom>
                    <a:solidFill>
                      <a:srgbClr val="6B6B6B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376" name="Rectangle 47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527"/>
                      <a:ext cx="250" cy="2"/>
                    </a:xfrm>
                    <a:prstGeom prst="rect">
                      <a:avLst/>
                    </a:prstGeom>
                    <a:solidFill>
                      <a:srgbClr val="6A6A6A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377" name="Rectangle 47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529"/>
                      <a:ext cx="250" cy="1"/>
                    </a:xfrm>
                    <a:prstGeom prst="rect">
                      <a:avLst/>
                    </a:prstGeom>
                    <a:solidFill>
                      <a:srgbClr val="696969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378" name="Rectangle 47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530"/>
                      <a:ext cx="250" cy="2"/>
                    </a:xfrm>
                    <a:prstGeom prst="rect">
                      <a:avLst/>
                    </a:prstGeom>
                    <a:solidFill>
                      <a:srgbClr val="676767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379" name="Rectangle 48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532"/>
                      <a:ext cx="250" cy="2"/>
                    </a:xfrm>
                    <a:prstGeom prst="rect">
                      <a:avLst/>
                    </a:prstGeom>
                    <a:solidFill>
                      <a:srgbClr val="666666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380" name="Rectangle 48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534"/>
                      <a:ext cx="250" cy="1"/>
                    </a:xfrm>
                    <a:prstGeom prst="rect">
                      <a:avLst/>
                    </a:prstGeom>
                    <a:solidFill>
                      <a:srgbClr val="656565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381" name="Rectangle 48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535"/>
                      <a:ext cx="250" cy="2"/>
                    </a:xfrm>
                    <a:prstGeom prst="rect">
                      <a:avLst/>
                    </a:prstGeom>
                    <a:solidFill>
                      <a:srgbClr val="646464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382" name="Rectangle 48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537"/>
                      <a:ext cx="250" cy="1"/>
                    </a:xfrm>
                    <a:prstGeom prst="rect">
                      <a:avLst/>
                    </a:prstGeom>
                    <a:solidFill>
                      <a:srgbClr val="636363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383" name="Rectangle 48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538"/>
                      <a:ext cx="250" cy="2"/>
                    </a:xfrm>
                    <a:prstGeom prst="rect">
                      <a:avLst/>
                    </a:prstGeom>
                    <a:solidFill>
                      <a:srgbClr val="626262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384" name="Rectangle 48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540"/>
                      <a:ext cx="250" cy="2"/>
                    </a:xfrm>
                    <a:prstGeom prst="rect">
                      <a:avLst/>
                    </a:prstGeom>
                    <a:solidFill>
                      <a:srgbClr val="616161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385" name="Rectangle 48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542"/>
                      <a:ext cx="250" cy="1"/>
                    </a:xfrm>
                    <a:prstGeom prst="rect">
                      <a:avLst/>
                    </a:prstGeom>
                    <a:solidFill>
                      <a:srgbClr val="606060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386" name="Rectangle 48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543"/>
                      <a:ext cx="250" cy="2"/>
                    </a:xfrm>
                    <a:prstGeom prst="rect">
                      <a:avLst/>
                    </a:prstGeom>
                    <a:solidFill>
                      <a:srgbClr val="5F5F5F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387" name="Rectangle 48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545"/>
                      <a:ext cx="250" cy="1"/>
                    </a:xfrm>
                    <a:prstGeom prst="rect">
                      <a:avLst/>
                    </a:prstGeom>
                    <a:solidFill>
                      <a:srgbClr val="5F5F5F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388" name="Rectangle 48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546"/>
                      <a:ext cx="250" cy="2"/>
                    </a:xfrm>
                    <a:prstGeom prst="rect">
                      <a:avLst/>
                    </a:prstGeom>
                    <a:solidFill>
                      <a:srgbClr val="5E5E5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389" name="Rectangle 49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548"/>
                      <a:ext cx="250" cy="2"/>
                    </a:xfrm>
                    <a:prstGeom prst="rect">
                      <a:avLst/>
                    </a:prstGeom>
                    <a:solidFill>
                      <a:srgbClr val="5D5D5D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390" name="Rectangle 49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550"/>
                      <a:ext cx="250" cy="1"/>
                    </a:xfrm>
                    <a:prstGeom prst="rect">
                      <a:avLst/>
                    </a:prstGeom>
                    <a:solidFill>
                      <a:srgbClr val="5D5D5D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391" name="Rectangle 49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551"/>
                      <a:ext cx="250" cy="2"/>
                    </a:xfrm>
                    <a:prstGeom prst="rect">
                      <a:avLst/>
                    </a:prstGeom>
                    <a:solidFill>
                      <a:srgbClr val="5C5C5C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392" name="Rectangle 49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553"/>
                      <a:ext cx="250" cy="1"/>
                    </a:xfrm>
                    <a:prstGeom prst="rect">
                      <a:avLst/>
                    </a:prstGeom>
                    <a:solidFill>
                      <a:srgbClr val="5B5B5B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393" name="Rectangle 49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554"/>
                      <a:ext cx="250" cy="2"/>
                    </a:xfrm>
                    <a:prstGeom prst="rect">
                      <a:avLst/>
                    </a:prstGeom>
                    <a:solidFill>
                      <a:srgbClr val="5B5B5B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394" name="Rectangle 49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556"/>
                      <a:ext cx="250" cy="2"/>
                    </a:xfrm>
                    <a:prstGeom prst="rect">
                      <a:avLst/>
                    </a:prstGeom>
                    <a:solidFill>
                      <a:srgbClr val="5A5A5A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395" name="Rectangle 49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558"/>
                      <a:ext cx="250" cy="1"/>
                    </a:xfrm>
                    <a:prstGeom prst="rect">
                      <a:avLst/>
                    </a:prstGeom>
                    <a:solidFill>
                      <a:srgbClr val="5A5A5A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396" name="Rectangle 49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559"/>
                      <a:ext cx="250" cy="2"/>
                    </a:xfrm>
                    <a:prstGeom prst="rect">
                      <a:avLst/>
                    </a:prstGeom>
                    <a:solidFill>
                      <a:srgbClr val="595959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397" name="Rectangle 49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561"/>
                      <a:ext cx="250" cy="1"/>
                    </a:xfrm>
                    <a:prstGeom prst="rect">
                      <a:avLst/>
                    </a:prstGeom>
                    <a:solidFill>
                      <a:srgbClr val="595959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398" name="Rectangle 49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562"/>
                      <a:ext cx="250" cy="2"/>
                    </a:xfrm>
                    <a:prstGeom prst="rect">
                      <a:avLst/>
                    </a:prstGeom>
                    <a:solidFill>
                      <a:srgbClr val="595959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399" name="Rectangle 50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564"/>
                      <a:ext cx="250" cy="2"/>
                    </a:xfrm>
                    <a:prstGeom prst="rect">
                      <a:avLst/>
                    </a:prstGeom>
                    <a:solidFill>
                      <a:srgbClr val="595959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400" name="Rectangle 50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566"/>
                      <a:ext cx="250" cy="1"/>
                    </a:xfrm>
                    <a:prstGeom prst="rect">
                      <a:avLst/>
                    </a:prstGeom>
                    <a:solidFill>
                      <a:srgbClr val="595959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401" name="Rectangle 50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567"/>
                      <a:ext cx="250" cy="2"/>
                    </a:xfrm>
                    <a:prstGeom prst="rect">
                      <a:avLst/>
                    </a:prstGeom>
                    <a:solidFill>
                      <a:srgbClr val="595959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402" name="Rectangle 50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569"/>
                      <a:ext cx="250" cy="2"/>
                    </a:xfrm>
                    <a:prstGeom prst="rect">
                      <a:avLst/>
                    </a:prstGeom>
                    <a:solidFill>
                      <a:srgbClr val="5A5A5A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403" name="Rectangle 50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571"/>
                      <a:ext cx="250" cy="1"/>
                    </a:xfrm>
                    <a:prstGeom prst="rect">
                      <a:avLst/>
                    </a:prstGeom>
                    <a:solidFill>
                      <a:srgbClr val="5A5A5A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404" name="Rectangle 50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572"/>
                      <a:ext cx="250" cy="2"/>
                    </a:xfrm>
                    <a:prstGeom prst="rect">
                      <a:avLst/>
                    </a:prstGeom>
                    <a:solidFill>
                      <a:srgbClr val="5B5B5B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405" name="Rectangle 50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574"/>
                      <a:ext cx="250" cy="1"/>
                    </a:xfrm>
                    <a:prstGeom prst="rect">
                      <a:avLst/>
                    </a:prstGeom>
                    <a:solidFill>
                      <a:srgbClr val="5B5B5B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406" name="Rectangle 50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575"/>
                      <a:ext cx="250" cy="2"/>
                    </a:xfrm>
                    <a:prstGeom prst="rect">
                      <a:avLst/>
                    </a:prstGeom>
                    <a:solidFill>
                      <a:srgbClr val="5C5C5C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407" name="Rectangle 50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577"/>
                      <a:ext cx="250" cy="2"/>
                    </a:xfrm>
                    <a:prstGeom prst="rect">
                      <a:avLst/>
                    </a:prstGeom>
                    <a:solidFill>
                      <a:srgbClr val="5D5D5D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408" name="Rectangle 50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579"/>
                      <a:ext cx="250" cy="1"/>
                    </a:xfrm>
                    <a:prstGeom prst="rect">
                      <a:avLst/>
                    </a:prstGeom>
                    <a:solidFill>
                      <a:srgbClr val="5D5D5D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409" name="Rectangle 51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580"/>
                      <a:ext cx="250" cy="2"/>
                    </a:xfrm>
                    <a:prstGeom prst="rect">
                      <a:avLst/>
                    </a:prstGeom>
                    <a:solidFill>
                      <a:srgbClr val="5E5E5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410" name="Rectangle 51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582"/>
                      <a:ext cx="250" cy="1"/>
                    </a:xfrm>
                    <a:prstGeom prst="rect">
                      <a:avLst/>
                    </a:prstGeom>
                    <a:solidFill>
                      <a:srgbClr val="5F5F5F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411" name="Rectangle 51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583"/>
                      <a:ext cx="250" cy="2"/>
                    </a:xfrm>
                    <a:prstGeom prst="rect">
                      <a:avLst/>
                    </a:prstGeom>
                    <a:solidFill>
                      <a:srgbClr val="606060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412" name="Rectangle 51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585"/>
                      <a:ext cx="250" cy="2"/>
                    </a:xfrm>
                    <a:prstGeom prst="rect">
                      <a:avLst/>
                    </a:prstGeom>
                    <a:solidFill>
                      <a:srgbClr val="606060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413" name="Rectangle 51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587"/>
                      <a:ext cx="250" cy="1"/>
                    </a:xfrm>
                    <a:prstGeom prst="rect">
                      <a:avLst/>
                    </a:prstGeom>
                    <a:solidFill>
                      <a:srgbClr val="616161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414" name="Rectangle 51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588"/>
                      <a:ext cx="250" cy="2"/>
                    </a:xfrm>
                    <a:prstGeom prst="rect">
                      <a:avLst/>
                    </a:prstGeom>
                    <a:solidFill>
                      <a:srgbClr val="626262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415" name="Rectangle 51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590"/>
                      <a:ext cx="250" cy="1"/>
                    </a:xfrm>
                    <a:prstGeom prst="rect">
                      <a:avLst/>
                    </a:prstGeom>
                    <a:solidFill>
                      <a:srgbClr val="636363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416" name="Rectangle 51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591"/>
                      <a:ext cx="250" cy="2"/>
                    </a:xfrm>
                    <a:prstGeom prst="rect">
                      <a:avLst/>
                    </a:prstGeom>
                    <a:solidFill>
                      <a:srgbClr val="646464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417" name="Rectangle 51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593"/>
                      <a:ext cx="250" cy="2"/>
                    </a:xfrm>
                    <a:prstGeom prst="rect">
                      <a:avLst/>
                    </a:prstGeom>
                    <a:solidFill>
                      <a:srgbClr val="656565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418" name="Rectangle 51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595"/>
                      <a:ext cx="250" cy="1"/>
                    </a:xfrm>
                    <a:prstGeom prst="rect">
                      <a:avLst/>
                    </a:prstGeom>
                    <a:solidFill>
                      <a:srgbClr val="666666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419" name="Rectangle 52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596"/>
                      <a:ext cx="250" cy="2"/>
                    </a:xfrm>
                    <a:prstGeom prst="rect">
                      <a:avLst/>
                    </a:prstGeom>
                    <a:solidFill>
                      <a:srgbClr val="676767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420" name="Rectangle 52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598"/>
                      <a:ext cx="250" cy="1"/>
                    </a:xfrm>
                    <a:prstGeom prst="rect">
                      <a:avLst/>
                    </a:prstGeom>
                    <a:solidFill>
                      <a:srgbClr val="696969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421" name="Rectangle 52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599"/>
                      <a:ext cx="250" cy="2"/>
                    </a:xfrm>
                    <a:prstGeom prst="rect">
                      <a:avLst/>
                    </a:prstGeom>
                    <a:solidFill>
                      <a:srgbClr val="6A6A6A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422" name="Rectangle 52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601"/>
                      <a:ext cx="250" cy="2"/>
                    </a:xfrm>
                    <a:prstGeom prst="rect">
                      <a:avLst/>
                    </a:prstGeom>
                    <a:solidFill>
                      <a:srgbClr val="6B6B6B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423" name="Rectangle 52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603"/>
                      <a:ext cx="250" cy="1"/>
                    </a:xfrm>
                    <a:prstGeom prst="rect">
                      <a:avLst/>
                    </a:prstGeom>
                    <a:solidFill>
                      <a:srgbClr val="6C6C6C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424" name="Rectangle 52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604"/>
                      <a:ext cx="250" cy="2"/>
                    </a:xfrm>
                    <a:prstGeom prst="rect">
                      <a:avLst/>
                    </a:prstGeom>
                    <a:solidFill>
                      <a:srgbClr val="6E6E6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425" name="Rectangle 52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606"/>
                      <a:ext cx="250" cy="2"/>
                    </a:xfrm>
                    <a:prstGeom prst="rect">
                      <a:avLst/>
                    </a:prstGeom>
                    <a:solidFill>
                      <a:srgbClr val="6F6F6F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426" name="Rectangle 52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608"/>
                      <a:ext cx="250" cy="1"/>
                    </a:xfrm>
                    <a:prstGeom prst="rect">
                      <a:avLst/>
                    </a:prstGeom>
                    <a:solidFill>
                      <a:srgbClr val="717171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427" name="Rectangle 52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609"/>
                      <a:ext cx="250" cy="2"/>
                    </a:xfrm>
                    <a:prstGeom prst="rect">
                      <a:avLst/>
                    </a:prstGeom>
                    <a:solidFill>
                      <a:srgbClr val="727272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428" name="Rectangle 52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611"/>
                      <a:ext cx="250" cy="1"/>
                    </a:xfrm>
                    <a:prstGeom prst="rect">
                      <a:avLst/>
                    </a:prstGeom>
                    <a:solidFill>
                      <a:srgbClr val="737373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429" name="Rectangle 53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612"/>
                      <a:ext cx="250" cy="2"/>
                    </a:xfrm>
                    <a:prstGeom prst="rect">
                      <a:avLst/>
                    </a:prstGeom>
                    <a:solidFill>
                      <a:srgbClr val="757575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430" name="Rectangle 53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614"/>
                      <a:ext cx="250" cy="2"/>
                    </a:xfrm>
                    <a:prstGeom prst="rect">
                      <a:avLst/>
                    </a:prstGeom>
                    <a:solidFill>
                      <a:srgbClr val="767676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431" name="Rectangle 53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616"/>
                      <a:ext cx="250" cy="1"/>
                    </a:xfrm>
                    <a:prstGeom prst="rect">
                      <a:avLst/>
                    </a:prstGeom>
                    <a:solidFill>
                      <a:srgbClr val="787878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432" name="Rectangle 53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617"/>
                      <a:ext cx="250" cy="2"/>
                    </a:xfrm>
                    <a:prstGeom prst="rect">
                      <a:avLst/>
                    </a:prstGeom>
                    <a:solidFill>
                      <a:srgbClr val="7A7A7A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433" name="Rectangle 53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619"/>
                      <a:ext cx="250" cy="1"/>
                    </a:xfrm>
                    <a:prstGeom prst="rect">
                      <a:avLst/>
                    </a:prstGeom>
                    <a:solidFill>
                      <a:srgbClr val="7B7B7B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434" name="Rectangle 53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620"/>
                      <a:ext cx="250" cy="2"/>
                    </a:xfrm>
                    <a:prstGeom prst="rect">
                      <a:avLst/>
                    </a:prstGeom>
                    <a:solidFill>
                      <a:srgbClr val="7D7D7D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435" name="Rectangle 53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622"/>
                      <a:ext cx="250" cy="2"/>
                    </a:xfrm>
                    <a:prstGeom prst="rect">
                      <a:avLst/>
                    </a:prstGeom>
                    <a:solidFill>
                      <a:srgbClr val="7F7F7F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436" name="Rectangle 53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624"/>
                      <a:ext cx="250" cy="1"/>
                    </a:xfrm>
                    <a:prstGeom prst="rect">
                      <a:avLst/>
                    </a:prstGeom>
                    <a:solidFill>
                      <a:srgbClr val="818181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437" name="Rectangle 53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625"/>
                      <a:ext cx="250" cy="2"/>
                    </a:xfrm>
                    <a:prstGeom prst="rect">
                      <a:avLst/>
                    </a:prstGeom>
                    <a:solidFill>
                      <a:srgbClr val="828282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438" name="Rectangle 53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627"/>
                      <a:ext cx="250" cy="1"/>
                    </a:xfrm>
                    <a:prstGeom prst="rect">
                      <a:avLst/>
                    </a:prstGeom>
                    <a:solidFill>
                      <a:srgbClr val="848484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439" name="Rectangle 54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628"/>
                      <a:ext cx="250" cy="2"/>
                    </a:xfrm>
                    <a:prstGeom prst="rect">
                      <a:avLst/>
                    </a:prstGeom>
                    <a:solidFill>
                      <a:srgbClr val="858585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440" name="Rectangle 54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630"/>
                      <a:ext cx="250" cy="2"/>
                    </a:xfrm>
                    <a:prstGeom prst="rect">
                      <a:avLst/>
                    </a:prstGeom>
                    <a:solidFill>
                      <a:srgbClr val="878787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441" name="Rectangle 54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632"/>
                      <a:ext cx="250" cy="1"/>
                    </a:xfrm>
                    <a:prstGeom prst="rect">
                      <a:avLst/>
                    </a:prstGeom>
                    <a:solidFill>
                      <a:srgbClr val="888888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442" name="Rectangle 54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633"/>
                      <a:ext cx="250" cy="2"/>
                    </a:xfrm>
                    <a:prstGeom prst="rect">
                      <a:avLst/>
                    </a:prstGeom>
                    <a:solidFill>
                      <a:srgbClr val="8A8A8A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443" name="Rectangle 54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635"/>
                      <a:ext cx="250" cy="1"/>
                    </a:xfrm>
                    <a:prstGeom prst="rect">
                      <a:avLst/>
                    </a:prstGeom>
                    <a:solidFill>
                      <a:srgbClr val="8C8C8C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444" name="Rectangle 54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636"/>
                      <a:ext cx="250" cy="2"/>
                    </a:xfrm>
                    <a:prstGeom prst="rect">
                      <a:avLst/>
                    </a:prstGeom>
                    <a:solidFill>
                      <a:srgbClr val="8E8E8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445" name="Rectangle 54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638"/>
                      <a:ext cx="250" cy="2"/>
                    </a:xfrm>
                    <a:prstGeom prst="rect">
                      <a:avLst/>
                    </a:prstGeom>
                    <a:solidFill>
                      <a:srgbClr val="909090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446" name="Rectangle 54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640"/>
                      <a:ext cx="250" cy="1"/>
                    </a:xfrm>
                    <a:prstGeom prst="rect">
                      <a:avLst/>
                    </a:prstGeom>
                    <a:solidFill>
                      <a:srgbClr val="919191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447" name="Rectangle 54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641"/>
                      <a:ext cx="250" cy="2"/>
                    </a:xfrm>
                    <a:prstGeom prst="rect">
                      <a:avLst/>
                    </a:prstGeom>
                    <a:solidFill>
                      <a:srgbClr val="939393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448" name="Rectangle 54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643"/>
                      <a:ext cx="250" cy="2"/>
                    </a:xfrm>
                    <a:prstGeom prst="rect">
                      <a:avLst/>
                    </a:prstGeom>
                    <a:solidFill>
                      <a:srgbClr val="949494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449" name="Rectangle 55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645"/>
                      <a:ext cx="250" cy="1"/>
                    </a:xfrm>
                    <a:prstGeom prst="rect">
                      <a:avLst/>
                    </a:prstGeom>
                    <a:solidFill>
                      <a:srgbClr val="969696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450" name="Rectangle 55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646"/>
                      <a:ext cx="250" cy="2"/>
                    </a:xfrm>
                    <a:prstGeom prst="rect">
                      <a:avLst/>
                    </a:prstGeom>
                    <a:solidFill>
                      <a:srgbClr val="979797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451" name="Rectangle 55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648"/>
                      <a:ext cx="250" cy="1"/>
                    </a:xfrm>
                    <a:prstGeom prst="rect">
                      <a:avLst/>
                    </a:prstGeom>
                    <a:solidFill>
                      <a:srgbClr val="999999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452" name="Rectangle 55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649"/>
                      <a:ext cx="250" cy="2"/>
                    </a:xfrm>
                    <a:prstGeom prst="rect">
                      <a:avLst/>
                    </a:prstGeom>
                    <a:solidFill>
                      <a:srgbClr val="9A9A9A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453" name="Rectangle 55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651"/>
                      <a:ext cx="250" cy="2"/>
                    </a:xfrm>
                    <a:prstGeom prst="rect">
                      <a:avLst/>
                    </a:prstGeom>
                    <a:solidFill>
                      <a:srgbClr val="9C9C9C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454" name="Rectangle 55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653"/>
                      <a:ext cx="250" cy="1"/>
                    </a:xfrm>
                    <a:prstGeom prst="rect">
                      <a:avLst/>
                    </a:prstGeom>
                    <a:solidFill>
                      <a:srgbClr val="9E9E9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455" name="Rectangle 55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654"/>
                      <a:ext cx="250" cy="2"/>
                    </a:xfrm>
                    <a:prstGeom prst="rect">
                      <a:avLst/>
                    </a:prstGeom>
                    <a:solidFill>
                      <a:srgbClr val="9F9F9F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456" name="Rectangle 55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656"/>
                      <a:ext cx="250" cy="1"/>
                    </a:xfrm>
                    <a:prstGeom prst="rect">
                      <a:avLst/>
                    </a:prstGeom>
                    <a:solidFill>
                      <a:srgbClr val="A1A1A1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457" name="Rectangle 55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657"/>
                      <a:ext cx="250" cy="2"/>
                    </a:xfrm>
                    <a:prstGeom prst="rect">
                      <a:avLst/>
                    </a:prstGeom>
                    <a:solidFill>
                      <a:srgbClr val="A2A2A2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458" name="Rectangle 55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659"/>
                      <a:ext cx="250" cy="2"/>
                    </a:xfrm>
                    <a:prstGeom prst="rect">
                      <a:avLst/>
                    </a:prstGeom>
                    <a:solidFill>
                      <a:srgbClr val="A4A4A4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459" name="Rectangle 56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661"/>
                      <a:ext cx="250" cy="1"/>
                    </a:xfrm>
                    <a:prstGeom prst="rect">
                      <a:avLst/>
                    </a:prstGeom>
                    <a:solidFill>
                      <a:srgbClr val="A5A5A5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460" name="Rectangle 56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662"/>
                      <a:ext cx="250" cy="2"/>
                    </a:xfrm>
                    <a:prstGeom prst="rect">
                      <a:avLst/>
                    </a:prstGeom>
                    <a:solidFill>
                      <a:srgbClr val="A6A6A6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461" name="Rectangle 56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664"/>
                      <a:ext cx="250" cy="1"/>
                    </a:xfrm>
                    <a:prstGeom prst="rect">
                      <a:avLst/>
                    </a:prstGeom>
                    <a:solidFill>
                      <a:srgbClr val="A8A8A8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462" name="Rectangle 56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665"/>
                      <a:ext cx="250" cy="2"/>
                    </a:xfrm>
                    <a:prstGeom prst="rect">
                      <a:avLst/>
                    </a:prstGeom>
                    <a:solidFill>
                      <a:srgbClr val="A9A9A9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463" name="Rectangle 56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667"/>
                      <a:ext cx="250" cy="2"/>
                    </a:xfrm>
                    <a:prstGeom prst="rect">
                      <a:avLst/>
                    </a:prstGeom>
                    <a:solidFill>
                      <a:srgbClr val="AAAAAA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464" name="Rectangle 56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669"/>
                      <a:ext cx="250" cy="1"/>
                    </a:xfrm>
                    <a:prstGeom prst="rect">
                      <a:avLst/>
                    </a:prstGeom>
                    <a:solidFill>
                      <a:srgbClr val="ABABAB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465" name="Rectangle 56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670"/>
                      <a:ext cx="250" cy="2"/>
                    </a:xfrm>
                    <a:prstGeom prst="rect">
                      <a:avLst/>
                    </a:prstGeom>
                    <a:solidFill>
                      <a:srgbClr val="ACACAC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466" name="Rectangle 56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672"/>
                      <a:ext cx="250" cy="1"/>
                    </a:xfrm>
                    <a:prstGeom prst="rect">
                      <a:avLst/>
                    </a:prstGeom>
                    <a:solidFill>
                      <a:srgbClr val="ADADAD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467" name="Rectangle 56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673"/>
                      <a:ext cx="250" cy="2"/>
                    </a:xfrm>
                    <a:prstGeom prst="rect">
                      <a:avLst/>
                    </a:prstGeom>
                    <a:solidFill>
                      <a:srgbClr val="AFAFAF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468" name="Rectangle 56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675"/>
                      <a:ext cx="250" cy="2"/>
                    </a:xfrm>
                    <a:prstGeom prst="rect">
                      <a:avLst/>
                    </a:prstGeom>
                    <a:solidFill>
                      <a:srgbClr val="AFAFAF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469" name="Rectangle 57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677"/>
                      <a:ext cx="250" cy="1"/>
                    </a:xfrm>
                    <a:prstGeom prst="rect">
                      <a:avLst/>
                    </a:prstGeom>
                    <a:solidFill>
                      <a:srgbClr val="B1B1B1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470" name="Rectangle 57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678"/>
                      <a:ext cx="250" cy="2"/>
                    </a:xfrm>
                    <a:prstGeom prst="rect">
                      <a:avLst/>
                    </a:prstGeom>
                    <a:solidFill>
                      <a:srgbClr val="B2B2B2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471" name="Rectangle 57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680"/>
                      <a:ext cx="250" cy="1"/>
                    </a:xfrm>
                    <a:prstGeom prst="rect">
                      <a:avLst/>
                    </a:prstGeom>
                    <a:solidFill>
                      <a:srgbClr val="B2B2B2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472" name="Rectangle 57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681"/>
                      <a:ext cx="250" cy="2"/>
                    </a:xfrm>
                    <a:prstGeom prst="rect">
                      <a:avLst/>
                    </a:prstGeom>
                    <a:solidFill>
                      <a:srgbClr val="B3B3B3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473" name="Rectangle 57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683"/>
                      <a:ext cx="250" cy="2"/>
                    </a:xfrm>
                    <a:prstGeom prst="rect">
                      <a:avLst/>
                    </a:prstGeom>
                    <a:solidFill>
                      <a:srgbClr val="B4B4B4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474" name="Rectangle 57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685"/>
                      <a:ext cx="250" cy="1"/>
                    </a:xfrm>
                    <a:prstGeom prst="rect">
                      <a:avLst/>
                    </a:prstGeom>
                    <a:solidFill>
                      <a:srgbClr val="B5B5B5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475" name="Rectangle 57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686"/>
                      <a:ext cx="250" cy="2"/>
                    </a:xfrm>
                    <a:prstGeom prst="rect">
                      <a:avLst/>
                    </a:prstGeom>
                    <a:solidFill>
                      <a:srgbClr val="B6B6B6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476" name="Rectangle 57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688"/>
                      <a:ext cx="250" cy="2"/>
                    </a:xfrm>
                    <a:prstGeom prst="rect">
                      <a:avLst/>
                    </a:prstGeom>
                    <a:solidFill>
                      <a:srgbClr val="B6B6B6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477" name="Rectangle 57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690"/>
                      <a:ext cx="250" cy="1"/>
                    </a:xfrm>
                    <a:prstGeom prst="rect">
                      <a:avLst/>
                    </a:prstGeom>
                    <a:solidFill>
                      <a:srgbClr val="B7B7B7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478" name="Rectangle 57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691"/>
                      <a:ext cx="250" cy="2"/>
                    </a:xfrm>
                    <a:prstGeom prst="rect">
                      <a:avLst/>
                    </a:prstGeom>
                    <a:solidFill>
                      <a:srgbClr val="B8B8B8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479" name="Rectangle 58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693"/>
                      <a:ext cx="250" cy="1"/>
                    </a:xfrm>
                    <a:prstGeom prst="rect">
                      <a:avLst/>
                    </a:prstGeom>
                    <a:solidFill>
                      <a:srgbClr val="B9B9B9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480" name="Rectangle 58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694"/>
                      <a:ext cx="250" cy="2"/>
                    </a:xfrm>
                    <a:prstGeom prst="rect">
                      <a:avLst/>
                    </a:prstGeom>
                    <a:solidFill>
                      <a:srgbClr val="B9B9B9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481" name="Rectangle 58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696"/>
                      <a:ext cx="250" cy="2"/>
                    </a:xfrm>
                    <a:prstGeom prst="rect">
                      <a:avLst/>
                    </a:prstGeom>
                    <a:solidFill>
                      <a:srgbClr val="BABABA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482" name="Rectangle 58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698"/>
                      <a:ext cx="250" cy="1"/>
                    </a:xfrm>
                    <a:prstGeom prst="rect">
                      <a:avLst/>
                    </a:prstGeom>
                    <a:solidFill>
                      <a:srgbClr val="BABABA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483" name="Rectangle 58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699"/>
                      <a:ext cx="250" cy="2"/>
                    </a:xfrm>
                    <a:prstGeom prst="rect">
                      <a:avLst/>
                    </a:prstGeom>
                    <a:solidFill>
                      <a:srgbClr val="BBBBBB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484" name="Rectangle 58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701"/>
                      <a:ext cx="250" cy="1"/>
                    </a:xfrm>
                    <a:prstGeom prst="rect">
                      <a:avLst/>
                    </a:prstGeom>
                    <a:solidFill>
                      <a:srgbClr val="BBBBBB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485" name="Rectangle 58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702"/>
                      <a:ext cx="250" cy="2"/>
                    </a:xfrm>
                    <a:prstGeom prst="rect">
                      <a:avLst/>
                    </a:prstGeom>
                    <a:solidFill>
                      <a:srgbClr val="BCBCBC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486" name="Rectangle 58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704"/>
                      <a:ext cx="250" cy="2"/>
                    </a:xfrm>
                    <a:prstGeom prst="rect">
                      <a:avLst/>
                    </a:prstGeom>
                    <a:solidFill>
                      <a:srgbClr val="BCBCBC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487" name="Rectangle 58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706"/>
                      <a:ext cx="250" cy="1"/>
                    </a:xfrm>
                    <a:prstGeom prst="rect">
                      <a:avLst/>
                    </a:prstGeom>
                    <a:solidFill>
                      <a:srgbClr val="BCBCBC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488" name="Rectangle 58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707"/>
                      <a:ext cx="250" cy="2"/>
                    </a:xfrm>
                    <a:prstGeom prst="rect">
                      <a:avLst/>
                    </a:prstGeom>
                    <a:solidFill>
                      <a:srgbClr val="BDBDBD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489" name="Rectangle 59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709"/>
                      <a:ext cx="250" cy="1"/>
                    </a:xfrm>
                    <a:prstGeom prst="rect">
                      <a:avLst/>
                    </a:prstGeom>
                    <a:solidFill>
                      <a:srgbClr val="BDBDBD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490" name="Rectangle 59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710"/>
                      <a:ext cx="250" cy="2"/>
                    </a:xfrm>
                    <a:prstGeom prst="rect">
                      <a:avLst/>
                    </a:prstGeom>
                    <a:solidFill>
                      <a:srgbClr val="BEBEB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491" name="Rectangle 59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712"/>
                      <a:ext cx="250" cy="2"/>
                    </a:xfrm>
                    <a:prstGeom prst="rect">
                      <a:avLst/>
                    </a:prstGeom>
                    <a:solidFill>
                      <a:srgbClr val="BEBEB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492" name="Rectangle 59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714"/>
                      <a:ext cx="250" cy="1"/>
                    </a:xfrm>
                    <a:prstGeom prst="rect">
                      <a:avLst/>
                    </a:prstGeom>
                    <a:solidFill>
                      <a:srgbClr val="BEBEB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493" name="Rectangle 59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715"/>
                      <a:ext cx="250" cy="2"/>
                    </a:xfrm>
                    <a:prstGeom prst="rect">
                      <a:avLst/>
                    </a:prstGeom>
                    <a:solidFill>
                      <a:srgbClr val="BEBEB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494" name="Rectangle 59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717"/>
                      <a:ext cx="250" cy="1"/>
                    </a:xfrm>
                    <a:prstGeom prst="rect">
                      <a:avLst/>
                    </a:prstGeom>
                    <a:solidFill>
                      <a:srgbClr val="BFBFBF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495" name="Rectangle 59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718"/>
                      <a:ext cx="250" cy="2"/>
                    </a:xfrm>
                    <a:prstGeom prst="rect">
                      <a:avLst/>
                    </a:prstGeom>
                    <a:solidFill>
                      <a:srgbClr val="BFBFBF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496" name="Rectangle 59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720"/>
                      <a:ext cx="250" cy="2"/>
                    </a:xfrm>
                    <a:prstGeom prst="rect">
                      <a:avLst/>
                    </a:prstGeom>
                    <a:solidFill>
                      <a:srgbClr val="BFBFBF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497" name="Rectangle 59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722"/>
                      <a:ext cx="250" cy="1"/>
                    </a:xfrm>
                    <a:prstGeom prst="rect">
                      <a:avLst/>
                    </a:prstGeom>
                    <a:solidFill>
                      <a:srgbClr val="BFBFBF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498" name="Rectangle 59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723"/>
                      <a:ext cx="250" cy="2"/>
                    </a:xfrm>
                    <a:prstGeom prst="rect">
                      <a:avLst/>
                    </a:prstGeom>
                    <a:solidFill>
                      <a:srgbClr val="C0C0C0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</p:grpSp>
              <p:grpSp>
                <p:nvGrpSpPr>
                  <p:cNvPr id="125808" name="Group 600"/>
                  <p:cNvGrpSpPr>
                    <a:grpSpLocks/>
                  </p:cNvGrpSpPr>
                  <p:nvPr/>
                </p:nvGrpSpPr>
                <p:grpSpPr bwMode="auto">
                  <a:xfrm>
                    <a:off x="4258" y="3403"/>
                    <a:ext cx="250" cy="319"/>
                    <a:chOff x="4258" y="3403"/>
                    <a:chExt cx="250" cy="319"/>
                  </a:xfrm>
                </p:grpSpPr>
                <p:sp>
                  <p:nvSpPr>
                    <p:cNvPr id="125811" name="Freeform 601"/>
                    <p:cNvSpPr>
                      <a:spLocks/>
                    </p:cNvSpPr>
                    <p:nvPr/>
                  </p:nvSpPr>
                  <p:spPr bwMode="auto">
                    <a:xfrm>
                      <a:off x="4258" y="3403"/>
                      <a:ext cx="247" cy="319"/>
                    </a:xfrm>
                    <a:custGeom>
                      <a:avLst/>
                      <a:gdLst>
                        <a:gd name="T0" fmla="*/ 123 w 247"/>
                        <a:gd name="T1" fmla="*/ 0 h 319"/>
                        <a:gd name="T2" fmla="*/ 98 w 247"/>
                        <a:gd name="T3" fmla="*/ 2 h 319"/>
                        <a:gd name="T4" fmla="*/ 76 w 247"/>
                        <a:gd name="T5" fmla="*/ 3 h 319"/>
                        <a:gd name="T6" fmla="*/ 55 w 247"/>
                        <a:gd name="T7" fmla="*/ 7 h 319"/>
                        <a:gd name="T8" fmla="*/ 36 w 247"/>
                        <a:gd name="T9" fmla="*/ 12 h 319"/>
                        <a:gd name="T10" fmla="*/ 21 w 247"/>
                        <a:gd name="T11" fmla="*/ 18 h 319"/>
                        <a:gd name="T12" fmla="*/ 11 w 247"/>
                        <a:gd name="T13" fmla="*/ 24 h 319"/>
                        <a:gd name="T14" fmla="*/ 2 w 247"/>
                        <a:gd name="T15" fmla="*/ 32 h 319"/>
                        <a:gd name="T16" fmla="*/ 0 w 247"/>
                        <a:gd name="T17" fmla="*/ 40 h 319"/>
                        <a:gd name="T18" fmla="*/ 0 w 247"/>
                        <a:gd name="T19" fmla="*/ 278 h 319"/>
                        <a:gd name="T20" fmla="*/ 2 w 247"/>
                        <a:gd name="T21" fmla="*/ 287 h 319"/>
                        <a:gd name="T22" fmla="*/ 11 w 247"/>
                        <a:gd name="T23" fmla="*/ 295 h 319"/>
                        <a:gd name="T24" fmla="*/ 21 w 247"/>
                        <a:gd name="T25" fmla="*/ 301 h 319"/>
                        <a:gd name="T26" fmla="*/ 36 w 247"/>
                        <a:gd name="T27" fmla="*/ 307 h 319"/>
                        <a:gd name="T28" fmla="*/ 55 w 247"/>
                        <a:gd name="T29" fmla="*/ 312 h 319"/>
                        <a:gd name="T30" fmla="*/ 76 w 247"/>
                        <a:gd name="T31" fmla="*/ 315 h 319"/>
                        <a:gd name="T32" fmla="*/ 98 w 247"/>
                        <a:gd name="T33" fmla="*/ 319 h 319"/>
                        <a:gd name="T34" fmla="*/ 123 w 247"/>
                        <a:gd name="T35" fmla="*/ 319 h 319"/>
                        <a:gd name="T36" fmla="*/ 149 w 247"/>
                        <a:gd name="T37" fmla="*/ 319 h 319"/>
                        <a:gd name="T38" fmla="*/ 171 w 247"/>
                        <a:gd name="T39" fmla="*/ 315 h 319"/>
                        <a:gd name="T40" fmla="*/ 192 w 247"/>
                        <a:gd name="T41" fmla="*/ 312 h 319"/>
                        <a:gd name="T42" fmla="*/ 211 w 247"/>
                        <a:gd name="T43" fmla="*/ 307 h 319"/>
                        <a:gd name="T44" fmla="*/ 226 w 247"/>
                        <a:gd name="T45" fmla="*/ 301 h 319"/>
                        <a:gd name="T46" fmla="*/ 236 w 247"/>
                        <a:gd name="T47" fmla="*/ 295 h 319"/>
                        <a:gd name="T48" fmla="*/ 245 w 247"/>
                        <a:gd name="T49" fmla="*/ 287 h 319"/>
                        <a:gd name="T50" fmla="*/ 247 w 247"/>
                        <a:gd name="T51" fmla="*/ 278 h 319"/>
                        <a:gd name="T52" fmla="*/ 247 w 247"/>
                        <a:gd name="T53" fmla="*/ 40 h 319"/>
                        <a:gd name="T54" fmla="*/ 245 w 247"/>
                        <a:gd name="T55" fmla="*/ 32 h 319"/>
                        <a:gd name="T56" fmla="*/ 236 w 247"/>
                        <a:gd name="T57" fmla="*/ 24 h 319"/>
                        <a:gd name="T58" fmla="*/ 226 w 247"/>
                        <a:gd name="T59" fmla="*/ 18 h 319"/>
                        <a:gd name="T60" fmla="*/ 211 w 247"/>
                        <a:gd name="T61" fmla="*/ 12 h 319"/>
                        <a:gd name="T62" fmla="*/ 192 w 247"/>
                        <a:gd name="T63" fmla="*/ 7 h 319"/>
                        <a:gd name="T64" fmla="*/ 171 w 247"/>
                        <a:gd name="T65" fmla="*/ 3 h 319"/>
                        <a:gd name="T66" fmla="*/ 149 w 247"/>
                        <a:gd name="T67" fmla="*/ 2 h 319"/>
                        <a:gd name="T68" fmla="*/ 123 w 247"/>
                        <a:gd name="T69" fmla="*/ 0 h 319"/>
                        <a:gd name="T70" fmla="*/ 0 60000 65536"/>
                        <a:gd name="T71" fmla="*/ 0 60000 65536"/>
                        <a:gd name="T72" fmla="*/ 0 60000 65536"/>
                        <a:gd name="T73" fmla="*/ 0 60000 65536"/>
                        <a:gd name="T74" fmla="*/ 0 60000 65536"/>
                        <a:gd name="T75" fmla="*/ 0 60000 65536"/>
                        <a:gd name="T76" fmla="*/ 0 60000 65536"/>
                        <a:gd name="T77" fmla="*/ 0 60000 65536"/>
                        <a:gd name="T78" fmla="*/ 0 60000 65536"/>
                        <a:gd name="T79" fmla="*/ 0 60000 65536"/>
                        <a:gd name="T80" fmla="*/ 0 60000 65536"/>
                        <a:gd name="T81" fmla="*/ 0 60000 65536"/>
                        <a:gd name="T82" fmla="*/ 0 60000 65536"/>
                        <a:gd name="T83" fmla="*/ 0 60000 65536"/>
                        <a:gd name="T84" fmla="*/ 0 60000 65536"/>
                        <a:gd name="T85" fmla="*/ 0 60000 65536"/>
                        <a:gd name="T86" fmla="*/ 0 60000 65536"/>
                        <a:gd name="T87" fmla="*/ 0 60000 65536"/>
                        <a:gd name="T88" fmla="*/ 0 60000 65536"/>
                        <a:gd name="T89" fmla="*/ 0 60000 65536"/>
                        <a:gd name="T90" fmla="*/ 0 60000 65536"/>
                        <a:gd name="T91" fmla="*/ 0 60000 65536"/>
                        <a:gd name="T92" fmla="*/ 0 60000 65536"/>
                        <a:gd name="T93" fmla="*/ 0 60000 65536"/>
                        <a:gd name="T94" fmla="*/ 0 60000 65536"/>
                        <a:gd name="T95" fmla="*/ 0 60000 65536"/>
                        <a:gd name="T96" fmla="*/ 0 60000 65536"/>
                        <a:gd name="T97" fmla="*/ 0 60000 65536"/>
                        <a:gd name="T98" fmla="*/ 0 60000 65536"/>
                        <a:gd name="T99" fmla="*/ 0 60000 65536"/>
                        <a:gd name="T100" fmla="*/ 0 60000 65536"/>
                        <a:gd name="T101" fmla="*/ 0 60000 65536"/>
                        <a:gd name="T102" fmla="*/ 0 60000 65536"/>
                        <a:gd name="T103" fmla="*/ 0 60000 65536"/>
                        <a:gd name="T104" fmla="*/ 0 60000 65536"/>
                        <a:gd name="T105" fmla="*/ 0 w 247"/>
                        <a:gd name="T106" fmla="*/ 0 h 319"/>
                        <a:gd name="T107" fmla="*/ 247 w 247"/>
                        <a:gd name="T108" fmla="*/ 319 h 319"/>
                      </a:gdLst>
                      <a:ahLst/>
                      <a:cxnLst>
                        <a:cxn ang="T70">
                          <a:pos x="T0" y="T1"/>
                        </a:cxn>
                        <a:cxn ang="T71">
                          <a:pos x="T2" y="T3"/>
                        </a:cxn>
                        <a:cxn ang="T72">
                          <a:pos x="T4" y="T5"/>
                        </a:cxn>
                        <a:cxn ang="T73">
                          <a:pos x="T6" y="T7"/>
                        </a:cxn>
                        <a:cxn ang="T74">
                          <a:pos x="T8" y="T9"/>
                        </a:cxn>
                        <a:cxn ang="T75">
                          <a:pos x="T10" y="T11"/>
                        </a:cxn>
                        <a:cxn ang="T76">
                          <a:pos x="T12" y="T13"/>
                        </a:cxn>
                        <a:cxn ang="T77">
                          <a:pos x="T14" y="T15"/>
                        </a:cxn>
                        <a:cxn ang="T78">
                          <a:pos x="T16" y="T17"/>
                        </a:cxn>
                        <a:cxn ang="T79">
                          <a:pos x="T18" y="T19"/>
                        </a:cxn>
                        <a:cxn ang="T80">
                          <a:pos x="T20" y="T21"/>
                        </a:cxn>
                        <a:cxn ang="T81">
                          <a:pos x="T22" y="T23"/>
                        </a:cxn>
                        <a:cxn ang="T82">
                          <a:pos x="T24" y="T25"/>
                        </a:cxn>
                        <a:cxn ang="T83">
                          <a:pos x="T26" y="T27"/>
                        </a:cxn>
                        <a:cxn ang="T84">
                          <a:pos x="T28" y="T29"/>
                        </a:cxn>
                        <a:cxn ang="T85">
                          <a:pos x="T30" y="T31"/>
                        </a:cxn>
                        <a:cxn ang="T86">
                          <a:pos x="T32" y="T33"/>
                        </a:cxn>
                        <a:cxn ang="T87">
                          <a:pos x="T34" y="T35"/>
                        </a:cxn>
                        <a:cxn ang="T88">
                          <a:pos x="T36" y="T37"/>
                        </a:cxn>
                        <a:cxn ang="T89">
                          <a:pos x="T38" y="T39"/>
                        </a:cxn>
                        <a:cxn ang="T90">
                          <a:pos x="T40" y="T41"/>
                        </a:cxn>
                        <a:cxn ang="T91">
                          <a:pos x="T42" y="T43"/>
                        </a:cxn>
                        <a:cxn ang="T92">
                          <a:pos x="T44" y="T45"/>
                        </a:cxn>
                        <a:cxn ang="T93">
                          <a:pos x="T46" y="T47"/>
                        </a:cxn>
                        <a:cxn ang="T94">
                          <a:pos x="T48" y="T49"/>
                        </a:cxn>
                        <a:cxn ang="T95">
                          <a:pos x="T50" y="T51"/>
                        </a:cxn>
                        <a:cxn ang="T96">
                          <a:pos x="T52" y="T53"/>
                        </a:cxn>
                        <a:cxn ang="T97">
                          <a:pos x="T54" y="T55"/>
                        </a:cxn>
                        <a:cxn ang="T98">
                          <a:pos x="T56" y="T57"/>
                        </a:cxn>
                        <a:cxn ang="T99">
                          <a:pos x="T58" y="T59"/>
                        </a:cxn>
                        <a:cxn ang="T100">
                          <a:pos x="T60" y="T61"/>
                        </a:cxn>
                        <a:cxn ang="T101">
                          <a:pos x="T62" y="T63"/>
                        </a:cxn>
                        <a:cxn ang="T102">
                          <a:pos x="T64" y="T65"/>
                        </a:cxn>
                        <a:cxn ang="T103">
                          <a:pos x="T66" y="T67"/>
                        </a:cxn>
                        <a:cxn ang="T104">
                          <a:pos x="T68" y="T69"/>
                        </a:cxn>
                      </a:cxnLst>
                      <a:rect l="T105" t="T106" r="T107" b="T108"/>
                      <a:pathLst>
                        <a:path w="247" h="319">
                          <a:moveTo>
                            <a:pt x="123" y="0"/>
                          </a:moveTo>
                          <a:lnTo>
                            <a:pt x="98" y="2"/>
                          </a:lnTo>
                          <a:lnTo>
                            <a:pt x="76" y="3"/>
                          </a:lnTo>
                          <a:lnTo>
                            <a:pt x="55" y="7"/>
                          </a:lnTo>
                          <a:lnTo>
                            <a:pt x="36" y="12"/>
                          </a:lnTo>
                          <a:lnTo>
                            <a:pt x="21" y="18"/>
                          </a:lnTo>
                          <a:lnTo>
                            <a:pt x="11" y="24"/>
                          </a:lnTo>
                          <a:lnTo>
                            <a:pt x="2" y="32"/>
                          </a:lnTo>
                          <a:lnTo>
                            <a:pt x="0" y="40"/>
                          </a:lnTo>
                          <a:lnTo>
                            <a:pt x="0" y="278"/>
                          </a:lnTo>
                          <a:lnTo>
                            <a:pt x="2" y="287"/>
                          </a:lnTo>
                          <a:lnTo>
                            <a:pt x="11" y="295"/>
                          </a:lnTo>
                          <a:lnTo>
                            <a:pt x="21" y="301"/>
                          </a:lnTo>
                          <a:lnTo>
                            <a:pt x="36" y="307"/>
                          </a:lnTo>
                          <a:lnTo>
                            <a:pt x="55" y="312"/>
                          </a:lnTo>
                          <a:lnTo>
                            <a:pt x="76" y="315"/>
                          </a:lnTo>
                          <a:lnTo>
                            <a:pt x="98" y="319"/>
                          </a:lnTo>
                          <a:lnTo>
                            <a:pt x="123" y="319"/>
                          </a:lnTo>
                          <a:lnTo>
                            <a:pt x="149" y="319"/>
                          </a:lnTo>
                          <a:lnTo>
                            <a:pt x="171" y="315"/>
                          </a:lnTo>
                          <a:lnTo>
                            <a:pt x="192" y="312"/>
                          </a:lnTo>
                          <a:lnTo>
                            <a:pt x="211" y="307"/>
                          </a:lnTo>
                          <a:lnTo>
                            <a:pt x="226" y="301"/>
                          </a:lnTo>
                          <a:lnTo>
                            <a:pt x="236" y="295"/>
                          </a:lnTo>
                          <a:lnTo>
                            <a:pt x="245" y="287"/>
                          </a:lnTo>
                          <a:lnTo>
                            <a:pt x="247" y="278"/>
                          </a:lnTo>
                          <a:lnTo>
                            <a:pt x="247" y="40"/>
                          </a:lnTo>
                          <a:lnTo>
                            <a:pt x="245" y="32"/>
                          </a:lnTo>
                          <a:lnTo>
                            <a:pt x="236" y="24"/>
                          </a:lnTo>
                          <a:lnTo>
                            <a:pt x="226" y="18"/>
                          </a:lnTo>
                          <a:lnTo>
                            <a:pt x="211" y="12"/>
                          </a:lnTo>
                          <a:lnTo>
                            <a:pt x="192" y="7"/>
                          </a:lnTo>
                          <a:lnTo>
                            <a:pt x="171" y="3"/>
                          </a:lnTo>
                          <a:lnTo>
                            <a:pt x="149" y="2"/>
                          </a:lnTo>
                          <a:lnTo>
                            <a:pt x="123" y="0"/>
                          </a:lnTo>
                          <a:close/>
                        </a:path>
                      </a:pathLst>
                    </a:custGeom>
                    <a:solidFill>
                      <a:srgbClr val="C0C0C0"/>
                    </a:solidFill>
                    <a:ln w="0">
                      <a:solidFill>
                        <a:srgbClr val="FFFFFF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812" name="Freeform 602"/>
                    <p:cNvSpPr>
                      <a:spLocks/>
                    </p:cNvSpPr>
                    <p:nvPr/>
                  </p:nvSpPr>
                  <p:spPr bwMode="auto">
                    <a:xfrm>
                      <a:off x="4258" y="3403"/>
                      <a:ext cx="247" cy="319"/>
                    </a:xfrm>
                    <a:custGeom>
                      <a:avLst/>
                      <a:gdLst>
                        <a:gd name="T0" fmla="*/ 123 w 247"/>
                        <a:gd name="T1" fmla="*/ 0 h 319"/>
                        <a:gd name="T2" fmla="*/ 98 w 247"/>
                        <a:gd name="T3" fmla="*/ 2 h 319"/>
                        <a:gd name="T4" fmla="*/ 76 w 247"/>
                        <a:gd name="T5" fmla="*/ 3 h 319"/>
                        <a:gd name="T6" fmla="*/ 55 w 247"/>
                        <a:gd name="T7" fmla="*/ 7 h 319"/>
                        <a:gd name="T8" fmla="*/ 36 w 247"/>
                        <a:gd name="T9" fmla="*/ 12 h 319"/>
                        <a:gd name="T10" fmla="*/ 21 w 247"/>
                        <a:gd name="T11" fmla="*/ 18 h 319"/>
                        <a:gd name="T12" fmla="*/ 11 w 247"/>
                        <a:gd name="T13" fmla="*/ 24 h 319"/>
                        <a:gd name="T14" fmla="*/ 2 w 247"/>
                        <a:gd name="T15" fmla="*/ 32 h 319"/>
                        <a:gd name="T16" fmla="*/ 0 w 247"/>
                        <a:gd name="T17" fmla="*/ 40 h 319"/>
                        <a:gd name="T18" fmla="*/ 0 w 247"/>
                        <a:gd name="T19" fmla="*/ 278 h 319"/>
                        <a:gd name="T20" fmla="*/ 2 w 247"/>
                        <a:gd name="T21" fmla="*/ 287 h 319"/>
                        <a:gd name="T22" fmla="*/ 11 w 247"/>
                        <a:gd name="T23" fmla="*/ 295 h 319"/>
                        <a:gd name="T24" fmla="*/ 21 w 247"/>
                        <a:gd name="T25" fmla="*/ 301 h 319"/>
                        <a:gd name="T26" fmla="*/ 36 w 247"/>
                        <a:gd name="T27" fmla="*/ 307 h 319"/>
                        <a:gd name="T28" fmla="*/ 55 w 247"/>
                        <a:gd name="T29" fmla="*/ 312 h 319"/>
                        <a:gd name="T30" fmla="*/ 76 w 247"/>
                        <a:gd name="T31" fmla="*/ 315 h 319"/>
                        <a:gd name="T32" fmla="*/ 98 w 247"/>
                        <a:gd name="T33" fmla="*/ 319 h 319"/>
                        <a:gd name="T34" fmla="*/ 123 w 247"/>
                        <a:gd name="T35" fmla="*/ 319 h 319"/>
                        <a:gd name="T36" fmla="*/ 149 w 247"/>
                        <a:gd name="T37" fmla="*/ 319 h 319"/>
                        <a:gd name="T38" fmla="*/ 171 w 247"/>
                        <a:gd name="T39" fmla="*/ 315 h 319"/>
                        <a:gd name="T40" fmla="*/ 192 w 247"/>
                        <a:gd name="T41" fmla="*/ 312 h 319"/>
                        <a:gd name="T42" fmla="*/ 211 w 247"/>
                        <a:gd name="T43" fmla="*/ 307 h 319"/>
                        <a:gd name="T44" fmla="*/ 226 w 247"/>
                        <a:gd name="T45" fmla="*/ 301 h 319"/>
                        <a:gd name="T46" fmla="*/ 236 w 247"/>
                        <a:gd name="T47" fmla="*/ 295 h 319"/>
                        <a:gd name="T48" fmla="*/ 245 w 247"/>
                        <a:gd name="T49" fmla="*/ 287 h 319"/>
                        <a:gd name="T50" fmla="*/ 247 w 247"/>
                        <a:gd name="T51" fmla="*/ 278 h 319"/>
                        <a:gd name="T52" fmla="*/ 247 w 247"/>
                        <a:gd name="T53" fmla="*/ 40 h 319"/>
                        <a:gd name="T54" fmla="*/ 245 w 247"/>
                        <a:gd name="T55" fmla="*/ 32 h 319"/>
                        <a:gd name="T56" fmla="*/ 236 w 247"/>
                        <a:gd name="T57" fmla="*/ 24 h 319"/>
                        <a:gd name="T58" fmla="*/ 226 w 247"/>
                        <a:gd name="T59" fmla="*/ 18 h 319"/>
                        <a:gd name="T60" fmla="*/ 211 w 247"/>
                        <a:gd name="T61" fmla="*/ 12 h 319"/>
                        <a:gd name="T62" fmla="*/ 192 w 247"/>
                        <a:gd name="T63" fmla="*/ 7 h 319"/>
                        <a:gd name="T64" fmla="*/ 171 w 247"/>
                        <a:gd name="T65" fmla="*/ 3 h 319"/>
                        <a:gd name="T66" fmla="*/ 149 w 247"/>
                        <a:gd name="T67" fmla="*/ 2 h 319"/>
                        <a:gd name="T68" fmla="*/ 123 w 247"/>
                        <a:gd name="T69" fmla="*/ 0 h 319"/>
                        <a:gd name="T70" fmla="*/ 0 60000 65536"/>
                        <a:gd name="T71" fmla="*/ 0 60000 65536"/>
                        <a:gd name="T72" fmla="*/ 0 60000 65536"/>
                        <a:gd name="T73" fmla="*/ 0 60000 65536"/>
                        <a:gd name="T74" fmla="*/ 0 60000 65536"/>
                        <a:gd name="T75" fmla="*/ 0 60000 65536"/>
                        <a:gd name="T76" fmla="*/ 0 60000 65536"/>
                        <a:gd name="T77" fmla="*/ 0 60000 65536"/>
                        <a:gd name="T78" fmla="*/ 0 60000 65536"/>
                        <a:gd name="T79" fmla="*/ 0 60000 65536"/>
                        <a:gd name="T80" fmla="*/ 0 60000 65536"/>
                        <a:gd name="T81" fmla="*/ 0 60000 65536"/>
                        <a:gd name="T82" fmla="*/ 0 60000 65536"/>
                        <a:gd name="T83" fmla="*/ 0 60000 65536"/>
                        <a:gd name="T84" fmla="*/ 0 60000 65536"/>
                        <a:gd name="T85" fmla="*/ 0 60000 65536"/>
                        <a:gd name="T86" fmla="*/ 0 60000 65536"/>
                        <a:gd name="T87" fmla="*/ 0 60000 65536"/>
                        <a:gd name="T88" fmla="*/ 0 60000 65536"/>
                        <a:gd name="T89" fmla="*/ 0 60000 65536"/>
                        <a:gd name="T90" fmla="*/ 0 60000 65536"/>
                        <a:gd name="T91" fmla="*/ 0 60000 65536"/>
                        <a:gd name="T92" fmla="*/ 0 60000 65536"/>
                        <a:gd name="T93" fmla="*/ 0 60000 65536"/>
                        <a:gd name="T94" fmla="*/ 0 60000 65536"/>
                        <a:gd name="T95" fmla="*/ 0 60000 65536"/>
                        <a:gd name="T96" fmla="*/ 0 60000 65536"/>
                        <a:gd name="T97" fmla="*/ 0 60000 65536"/>
                        <a:gd name="T98" fmla="*/ 0 60000 65536"/>
                        <a:gd name="T99" fmla="*/ 0 60000 65536"/>
                        <a:gd name="T100" fmla="*/ 0 60000 65536"/>
                        <a:gd name="T101" fmla="*/ 0 60000 65536"/>
                        <a:gd name="T102" fmla="*/ 0 60000 65536"/>
                        <a:gd name="T103" fmla="*/ 0 60000 65536"/>
                        <a:gd name="T104" fmla="*/ 0 60000 65536"/>
                        <a:gd name="T105" fmla="*/ 0 w 247"/>
                        <a:gd name="T106" fmla="*/ 0 h 319"/>
                        <a:gd name="T107" fmla="*/ 247 w 247"/>
                        <a:gd name="T108" fmla="*/ 319 h 319"/>
                      </a:gdLst>
                      <a:ahLst/>
                      <a:cxnLst>
                        <a:cxn ang="T70">
                          <a:pos x="T0" y="T1"/>
                        </a:cxn>
                        <a:cxn ang="T71">
                          <a:pos x="T2" y="T3"/>
                        </a:cxn>
                        <a:cxn ang="T72">
                          <a:pos x="T4" y="T5"/>
                        </a:cxn>
                        <a:cxn ang="T73">
                          <a:pos x="T6" y="T7"/>
                        </a:cxn>
                        <a:cxn ang="T74">
                          <a:pos x="T8" y="T9"/>
                        </a:cxn>
                        <a:cxn ang="T75">
                          <a:pos x="T10" y="T11"/>
                        </a:cxn>
                        <a:cxn ang="T76">
                          <a:pos x="T12" y="T13"/>
                        </a:cxn>
                        <a:cxn ang="T77">
                          <a:pos x="T14" y="T15"/>
                        </a:cxn>
                        <a:cxn ang="T78">
                          <a:pos x="T16" y="T17"/>
                        </a:cxn>
                        <a:cxn ang="T79">
                          <a:pos x="T18" y="T19"/>
                        </a:cxn>
                        <a:cxn ang="T80">
                          <a:pos x="T20" y="T21"/>
                        </a:cxn>
                        <a:cxn ang="T81">
                          <a:pos x="T22" y="T23"/>
                        </a:cxn>
                        <a:cxn ang="T82">
                          <a:pos x="T24" y="T25"/>
                        </a:cxn>
                        <a:cxn ang="T83">
                          <a:pos x="T26" y="T27"/>
                        </a:cxn>
                        <a:cxn ang="T84">
                          <a:pos x="T28" y="T29"/>
                        </a:cxn>
                        <a:cxn ang="T85">
                          <a:pos x="T30" y="T31"/>
                        </a:cxn>
                        <a:cxn ang="T86">
                          <a:pos x="T32" y="T33"/>
                        </a:cxn>
                        <a:cxn ang="T87">
                          <a:pos x="T34" y="T35"/>
                        </a:cxn>
                        <a:cxn ang="T88">
                          <a:pos x="T36" y="T37"/>
                        </a:cxn>
                        <a:cxn ang="T89">
                          <a:pos x="T38" y="T39"/>
                        </a:cxn>
                        <a:cxn ang="T90">
                          <a:pos x="T40" y="T41"/>
                        </a:cxn>
                        <a:cxn ang="T91">
                          <a:pos x="T42" y="T43"/>
                        </a:cxn>
                        <a:cxn ang="T92">
                          <a:pos x="T44" y="T45"/>
                        </a:cxn>
                        <a:cxn ang="T93">
                          <a:pos x="T46" y="T47"/>
                        </a:cxn>
                        <a:cxn ang="T94">
                          <a:pos x="T48" y="T49"/>
                        </a:cxn>
                        <a:cxn ang="T95">
                          <a:pos x="T50" y="T51"/>
                        </a:cxn>
                        <a:cxn ang="T96">
                          <a:pos x="T52" y="T53"/>
                        </a:cxn>
                        <a:cxn ang="T97">
                          <a:pos x="T54" y="T55"/>
                        </a:cxn>
                        <a:cxn ang="T98">
                          <a:pos x="T56" y="T57"/>
                        </a:cxn>
                        <a:cxn ang="T99">
                          <a:pos x="T58" y="T59"/>
                        </a:cxn>
                        <a:cxn ang="T100">
                          <a:pos x="T60" y="T61"/>
                        </a:cxn>
                        <a:cxn ang="T101">
                          <a:pos x="T62" y="T63"/>
                        </a:cxn>
                        <a:cxn ang="T102">
                          <a:pos x="T64" y="T65"/>
                        </a:cxn>
                        <a:cxn ang="T103">
                          <a:pos x="T66" y="T67"/>
                        </a:cxn>
                        <a:cxn ang="T104">
                          <a:pos x="T68" y="T69"/>
                        </a:cxn>
                      </a:cxnLst>
                      <a:rect l="T105" t="T106" r="T107" b="T108"/>
                      <a:pathLst>
                        <a:path w="247" h="319">
                          <a:moveTo>
                            <a:pt x="123" y="0"/>
                          </a:moveTo>
                          <a:lnTo>
                            <a:pt x="98" y="2"/>
                          </a:lnTo>
                          <a:lnTo>
                            <a:pt x="76" y="3"/>
                          </a:lnTo>
                          <a:lnTo>
                            <a:pt x="55" y="7"/>
                          </a:lnTo>
                          <a:lnTo>
                            <a:pt x="36" y="12"/>
                          </a:lnTo>
                          <a:lnTo>
                            <a:pt x="21" y="18"/>
                          </a:lnTo>
                          <a:lnTo>
                            <a:pt x="11" y="24"/>
                          </a:lnTo>
                          <a:lnTo>
                            <a:pt x="2" y="32"/>
                          </a:lnTo>
                          <a:lnTo>
                            <a:pt x="0" y="40"/>
                          </a:lnTo>
                          <a:lnTo>
                            <a:pt x="0" y="278"/>
                          </a:lnTo>
                          <a:lnTo>
                            <a:pt x="2" y="287"/>
                          </a:lnTo>
                          <a:lnTo>
                            <a:pt x="11" y="295"/>
                          </a:lnTo>
                          <a:lnTo>
                            <a:pt x="21" y="301"/>
                          </a:lnTo>
                          <a:lnTo>
                            <a:pt x="36" y="307"/>
                          </a:lnTo>
                          <a:lnTo>
                            <a:pt x="55" y="312"/>
                          </a:lnTo>
                          <a:lnTo>
                            <a:pt x="76" y="315"/>
                          </a:lnTo>
                          <a:lnTo>
                            <a:pt x="98" y="319"/>
                          </a:lnTo>
                          <a:lnTo>
                            <a:pt x="123" y="319"/>
                          </a:lnTo>
                          <a:lnTo>
                            <a:pt x="149" y="319"/>
                          </a:lnTo>
                          <a:lnTo>
                            <a:pt x="171" y="315"/>
                          </a:lnTo>
                          <a:lnTo>
                            <a:pt x="192" y="312"/>
                          </a:lnTo>
                          <a:lnTo>
                            <a:pt x="211" y="307"/>
                          </a:lnTo>
                          <a:lnTo>
                            <a:pt x="226" y="301"/>
                          </a:lnTo>
                          <a:lnTo>
                            <a:pt x="236" y="295"/>
                          </a:lnTo>
                          <a:lnTo>
                            <a:pt x="245" y="287"/>
                          </a:lnTo>
                          <a:lnTo>
                            <a:pt x="247" y="278"/>
                          </a:lnTo>
                          <a:lnTo>
                            <a:pt x="247" y="40"/>
                          </a:lnTo>
                          <a:lnTo>
                            <a:pt x="245" y="32"/>
                          </a:lnTo>
                          <a:lnTo>
                            <a:pt x="236" y="24"/>
                          </a:lnTo>
                          <a:lnTo>
                            <a:pt x="226" y="18"/>
                          </a:lnTo>
                          <a:lnTo>
                            <a:pt x="211" y="12"/>
                          </a:lnTo>
                          <a:lnTo>
                            <a:pt x="192" y="7"/>
                          </a:lnTo>
                          <a:lnTo>
                            <a:pt x="171" y="3"/>
                          </a:lnTo>
                          <a:lnTo>
                            <a:pt x="149" y="2"/>
                          </a:lnTo>
                          <a:lnTo>
                            <a:pt x="123" y="0"/>
                          </a:lnTo>
                          <a:close/>
                        </a:path>
                      </a:pathLst>
                    </a:custGeom>
                    <a:solidFill>
                      <a:srgbClr val="000000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813" name="Rectangle 60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403"/>
                      <a:ext cx="250" cy="2"/>
                    </a:xfrm>
                    <a:prstGeom prst="rect">
                      <a:avLst/>
                    </a:prstGeom>
                    <a:solidFill>
                      <a:srgbClr val="BFBFBF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814" name="Rectangle 60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405"/>
                      <a:ext cx="250" cy="1"/>
                    </a:xfrm>
                    <a:prstGeom prst="rect">
                      <a:avLst/>
                    </a:prstGeom>
                    <a:solidFill>
                      <a:srgbClr val="BFBFBF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815" name="Rectangle 60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406"/>
                      <a:ext cx="250" cy="2"/>
                    </a:xfrm>
                    <a:prstGeom prst="rect">
                      <a:avLst/>
                    </a:prstGeom>
                    <a:solidFill>
                      <a:srgbClr val="BFBFBF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816" name="Rectangle 60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408"/>
                      <a:ext cx="250" cy="2"/>
                    </a:xfrm>
                    <a:prstGeom prst="rect">
                      <a:avLst/>
                    </a:prstGeom>
                    <a:solidFill>
                      <a:srgbClr val="BFBFBF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817" name="Rectangle 60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410"/>
                      <a:ext cx="250" cy="1"/>
                    </a:xfrm>
                    <a:prstGeom prst="rect">
                      <a:avLst/>
                    </a:prstGeom>
                    <a:solidFill>
                      <a:srgbClr val="BFBFBF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818" name="Rectangle 60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411"/>
                      <a:ext cx="250" cy="2"/>
                    </a:xfrm>
                    <a:prstGeom prst="rect">
                      <a:avLst/>
                    </a:prstGeom>
                    <a:solidFill>
                      <a:srgbClr val="BEBEB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819" name="Rectangle 60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413"/>
                      <a:ext cx="250" cy="2"/>
                    </a:xfrm>
                    <a:prstGeom prst="rect">
                      <a:avLst/>
                    </a:prstGeom>
                    <a:solidFill>
                      <a:srgbClr val="BEBEB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820" name="Rectangle 61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415"/>
                      <a:ext cx="250" cy="1"/>
                    </a:xfrm>
                    <a:prstGeom prst="rect">
                      <a:avLst/>
                    </a:prstGeom>
                    <a:solidFill>
                      <a:srgbClr val="BEBEB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821" name="Rectangle 61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416"/>
                      <a:ext cx="250" cy="2"/>
                    </a:xfrm>
                    <a:prstGeom prst="rect">
                      <a:avLst/>
                    </a:prstGeom>
                    <a:solidFill>
                      <a:srgbClr val="BEBEB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822" name="Rectangle 61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418"/>
                      <a:ext cx="250" cy="1"/>
                    </a:xfrm>
                    <a:prstGeom prst="rect">
                      <a:avLst/>
                    </a:prstGeom>
                    <a:solidFill>
                      <a:srgbClr val="BDBDBD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823" name="Rectangle 61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419"/>
                      <a:ext cx="250" cy="2"/>
                    </a:xfrm>
                    <a:prstGeom prst="rect">
                      <a:avLst/>
                    </a:prstGeom>
                    <a:solidFill>
                      <a:srgbClr val="BDBDBD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824" name="Rectangle 61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421"/>
                      <a:ext cx="250" cy="2"/>
                    </a:xfrm>
                    <a:prstGeom prst="rect">
                      <a:avLst/>
                    </a:prstGeom>
                    <a:solidFill>
                      <a:srgbClr val="BCBCBC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825" name="Rectangle 61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423"/>
                      <a:ext cx="250" cy="1"/>
                    </a:xfrm>
                    <a:prstGeom prst="rect">
                      <a:avLst/>
                    </a:prstGeom>
                    <a:solidFill>
                      <a:srgbClr val="BCBCBC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826" name="Rectangle 61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424"/>
                      <a:ext cx="250" cy="2"/>
                    </a:xfrm>
                    <a:prstGeom prst="rect">
                      <a:avLst/>
                    </a:prstGeom>
                    <a:solidFill>
                      <a:srgbClr val="BCBCBC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827" name="Rectangle 61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426"/>
                      <a:ext cx="250" cy="1"/>
                    </a:xfrm>
                    <a:prstGeom prst="rect">
                      <a:avLst/>
                    </a:prstGeom>
                    <a:solidFill>
                      <a:srgbClr val="BBBBBB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828" name="Rectangle 61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427"/>
                      <a:ext cx="250" cy="2"/>
                    </a:xfrm>
                    <a:prstGeom prst="rect">
                      <a:avLst/>
                    </a:prstGeom>
                    <a:solidFill>
                      <a:srgbClr val="BBBBBB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829" name="Rectangle 61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429"/>
                      <a:ext cx="250" cy="2"/>
                    </a:xfrm>
                    <a:prstGeom prst="rect">
                      <a:avLst/>
                    </a:prstGeom>
                    <a:solidFill>
                      <a:srgbClr val="BABABA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830" name="Rectangle 62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431"/>
                      <a:ext cx="250" cy="1"/>
                    </a:xfrm>
                    <a:prstGeom prst="rect">
                      <a:avLst/>
                    </a:prstGeom>
                    <a:solidFill>
                      <a:srgbClr val="BABABA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831" name="Rectangle 62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432"/>
                      <a:ext cx="250" cy="2"/>
                    </a:xfrm>
                    <a:prstGeom prst="rect">
                      <a:avLst/>
                    </a:prstGeom>
                    <a:solidFill>
                      <a:srgbClr val="B9B9B9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832" name="Rectangle 62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434"/>
                      <a:ext cx="250" cy="1"/>
                    </a:xfrm>
                    <a:prstGeom prst="rect">
                      <a:avLst/>
                    </a:prstGeom>
                    <a:solidFill>
                      <a:srgbClr val="B9B9B9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833" name="Rectangle 62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435"/>
                      <a:ext cx="250" cy="2"/>
                    </a:xfrm>
                    <a:prstGeom prst="rect">
                      <a:avLst/>
                    </a:prstGeom>
                    <a:solidFill>
                      <a:srgbClr val="B8B8B8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834" name="Rectangle 62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437"/>
                      <a:ext cx="250" cy="2"/>
                    </a:xfrm>
                    <a:prstGeom prst="rect">
                      <a:avLst/>
                    </a:prstGeom>
                    <a:solidFill>
                      <a:srgbClr val="B7B7B7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835" name="Rectangle 62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439"/>
                      <a:ext cx="250" cy="1"/>
                    </a:xfrm>
                    <a:prstGeom prst="rect">
                      <a:avLst/>
                    </a:prstGeom>
                    <a:solidFill>
                      <a:srgbClr val="B6B6B6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836" name="Rectangle 62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440"/>
                      <a:ext cx="250" cy="2"/>
                    </a:xfrm>
                    <a:prstGeom prst="rect">
                      <a:avLst/>
                    </a:prstGeom>
                    <a:solidFill>
                      <a:srgbClr val="B6B6B6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837" name="Rectangle 62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442"/>
                      <a:ext cx="250" cy="1"/>
                    </a:xfrm>
                    <a:prstGeom prst="rect">
                      <a:avLst/>
                    </a:prstGeom>
                    <a:solidFill>
                      <a:srgbClr val="B5B5B5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838" name="Rectangle 62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443"/>
                      <a:ext cx="250" cy="2"/>
                    </a:xfrm>
                    <a:prstGeom prst="rect">
                      <a:avLst/>
                    </a:prstGeom>
                    <a:solidFill>
                      <a:srgbClr val="B4B4B4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839" name="Rectangle 62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445"/>
                      <a:ext cx="250" cy="2"/>
                    </a:xfrm>
                    <a:prstGeom prst="rect">
                      <a:avLst/>
                    </a:prstGeom>
                    <a:solidFill>
                      <a:srgbClr val="B3B3B3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840" name="Rectangle 63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447"/>
                      <a:ext cx="250" cy="1"/>
                    </a:xfrm>
                    <a:prstGeom prst="rect">
                      <a:avLst/>
                    </a:prstGeom>
                    <a:solidFill>
                      <a:srgbClr val="B2B2B2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841" name="Rectangle 63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448"/>
                      <a:ext cx="250" cy="2"/>
                    </a:xfrm>
                    <a:prstGeom prst="rect">
                      <a:avLst/>
                    </a:prstGeom>
                    <a:solidFill>
                      <a:srgbClr val="B2B2B2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842" name="Rectangle 63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450"/>
                      <a:ext cx="250" cy="2"/>
                    </a:xfrm>
                    <a:prstGeom prst="rect">
                      <a:avLst/>
                    </a:prstGeom>
                    <a:solidFill>
                      <a:srgbClr val="B1B1B1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843" name="Rectangle 63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452"/>
                      <a:ext cx="250" cy="1"/>
                    </a:xfrm>
                    <a:prstGeom prst="rect">
                      <a:avLst/>
                    </a:prstGeom>
                    <a:solidFill>
                      <a:srgbClr val="AFAFAF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844" name="Rectangle 63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453"/>
                      <a:ext cx="250" cy="2"/>
                    </a:xfrm>
                    <a:prstGeom prst="rect">
                      <a:avLst/>
                    </a:prstGeom>
                    <a:solidFill>
                      <a:srgbClr val="AFAFAF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845" name="Rectangle 63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455"/>
                      <a:ext cx="250" cy="1"/>
                    </a:xfrm>
                    <a:prstGeom prst="rect">
                      <a:avLst/>
                    </a:prstGeom>
                    <a:solidFill>
                      <a:srgbClr val="ADADAD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846" name="Rectangle 63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456"/>
                      <a:ext cx="250" cy="2"/>
                    </a:xfrm>
                    <a:prstGeom prst="rect">
                      <a:avLst/>
                    </a:prstGeom>
                    <a:solidFill>
                      <a:srgbClr val="ACACAC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847" name="Rectangle 63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458"/>
                      <a:ext cx="250" cy="2"/>
                    </a:xfrm>
                    <a:prstGeom prst="rect">
                      <a:avLst/>
                    </a:prstGeom>
                    <a:solidFill>
                      <a:srgbClr val="ABABAB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848" name="Rectangle 63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460"/>
                      <a:ext cx="250" cy="1"/>
                    </a:xfrm>
                    <a:prstGeom prst="rect">
                      <a:avLst/>
                    </a:prstGeom>
                    <a:solidFill>
                      <a:srgbClr val="AAAAAA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849" name="Rectangle 63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461"/>
                      <a:ext cx="250" cy="2"/>
                    </a:xfrm>
                    <a:prstGeom prst="rect">
                      <a:avLst/>
                    </a:prstGeom>
                    <a:solidFill>
                      <a:srgbClr val="A9A9A9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850" name="Rectangle 64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463"/>
                      <a:ext cx="250" cy="1"/>
                    </a:xfrm>
                    <a:prstGeom prst="rect">
                      <a:avLst/>
                    </a:prstGeom>
                    <a:solidFill>
                      <a:srgbClr val="A7A7A7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851" name="Rectangle 64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464"/>
                      <a:ext cx="250" cy="2"/>
                    </a:xfrm>
                    <a:prstGeom prst="rect">
                      <a:avLst/>
                    </a:prstGeom>
                    <a:solidFill>
                      <a:srgbClr val="A6A6A6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852" name="Rectangle 64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466"/>
                      <a:ext cx="250" cy="2"/>
                    </a:xfrm>
                    <a:prstGeom prst="rect">
                      <a:avLst/>
                    </a:prstGeom>
                    <a:solidFill>
                      <a:srgbClr val="A5A5A5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853" name="Rectangle 64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468"/>
                      <a:ext cx="250" cy="1"/>
                    </a:xfrm>
                    <a:prstGeom prst="rect">
                      <a:avLst/>
                    </a:prstGeom>
                    <a:solidFill>
                      <a:srgbClr val="A4A4A4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854" name="Rectangle 64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469"/>
                      <a:ext cx="250" cy="2"/>
                    </a:xfrm>
                    <a:prstGeom prst="rect">
                      <a:avLst/>
                    </a:prstGeom>
                    <a:solidFill>
                      <a:srgbClr val="A2A2A2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855" name="Rectangle 64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471"/>
                      <a:ext cx="250" cy="1"/>
                    </a:xfrm>
                    <a:prstGeom prst="rect">
                      <a:avLst/>
                    </a:prstGeom>
                    <a:solidFill>
                      <a:srgbClr val="A1A1A1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856" name="Rectangle 64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472"/>
                      <a:ext cx="250" cy="2"/>
                    </a:xfrm>
                    <a:prstGeom prst="rect">
                      <a:avLst/>
                    </a:prstGeom>
                    <a:solidFill>
                      <a:srgbClr val="9F9F9F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857" name="Rectangle 64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474"/>
                      <a:ext cx="250" cy="2"/>
                    </a:xfrm>
                    <a:prstGeom prst="rect">
                      <a:avLst/>
                    </a:prstGeom>
                    <a:solidFill>
                      <a:srgbClr val="9E9E9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858" name="Rectangle 64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476"/>
                      <a:ext cx="250" cy="1"/>
                    </a:xfrm>
                    <a:prstGeom prst="rect">
                      <a:avLst/>
                    </a:prstGeom>
                    <a:solidFill>
                      <a:srgbClr val="9C9C9C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859" name="Rectangle 64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477"/>
                      <a:ext cx="250" cy="2"/>
                    </a:xfrm>
                    <a:prstGeom prst="rect">
                      <a:avLst/>
                    </a:prstGeom>
                    <a:solidFill>
                      <a:srgbClr val="9A9A9A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860" name="Rectangle 65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479"/>
                      <a:ext cx="250" cy="1"/>
                    </a:xfrm>
                    <a:prstGeom prst="rect">
                      <a:avLst/>
                    </a:prstGeom>
                    <a:solidFill>
                      <a:srgbClr val="999999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861" name="Rectangle 65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480"/>
                      <a:ext cx="250" cy="2"/>
                    </a:xfrm>
                    <a:prstGeom prst="rect">
                      <a:avLst/>
                    </a:prstGeom>
                    <a:solidFill>
                      <a:srgbClr val="979797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862" name="Rectangle 65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482"/>
                      <a:ext cx="250" cy="2"/>
                    </a:xfrm>
                    <a:prstGeom prst="rect">
                      <a:avLst/>
                    </a:prstGeom>
                    <a:solidFill>
                      <a:srgbClr val="969696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863" name="Rectangle 65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484"/>
                      <a:ext cx="250" cy="1"/>
                    </a:xfrm>
                    <a:prstGeom prst="rect">
                      <a:avLst/>
                    </a:prstGeom>
                    <a:solidFill>
                      <a:srgbClr val="949494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864" name="Rectangle 65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485"/>
                      <a:ext cx="250" cy="2"/>
                    </a:xfrm>
                    <a:prstGeom prst="rect">
                      <a:avLst/>
                    </a:prstGeom>
                    <a:solidFill>
                      <a:srgbClr val="939393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865" name="Rectangle 65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487"/>
                      <a:ext cx="250" cy="1"/>
                    </a:xfrm>
                    <a:prstGeom prst="rect">
                      <a:avLst/>
                    </a:prstGeom>
                    <a:solidFill>
                      <a:srgbClr val="919191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866" name="Rectangle 65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488"/>
                      <a:ext cx="250" cy="2"/>
                    </a:xfrm>
                    <a:prstGeom prst="rect">
                      <a:avLst/>
                    </a:prstGeom>
                    <a:solidFill>
                      <a:srgbClr val="909090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867" name="Rectangle 65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490"/>
                      <a:ext cx="250" cy="2"/>
                    </a:xfrm>
                    <a:prstGeom prst="rect">
                      <a:avLst/>
                    </a:prstGeom>
                    <a:solidFill>
                      <a:srgbClr val="8E8E8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868" name="Rectangle 65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492"/>
                      <a:ext cx="250" cy="1"/>
                    </a:xfrm>
                    <a:prstGeom prst="rect">
                      <a:avLst/>
                    </a:prstGeom>
                    <a:solidFill>
                      <a:srgbClr val="8C8C8C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869" name="Rectangle 65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493"/>
                      <a:ext cx="250" cy="2"/>
                    </a:xfrm>
                    <a:prstGeom prst="rect">
                      <a:avLst/>
                    </a:prstGeom>
                    <a:solidFill>
                      <a:srgbClr val="8A8A8A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870" name="Rectangle 66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495"/>
                      <a:ext cx="250" cy="2"/>
                    </a:xfrm>
                    <a:prstGeom prst="rect">
                      <a:avLst/>
                    </a:prstGeom>
                    <a:solidFill>
                      <a:srgbClr val="888888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871" name="Rectangle 66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497"/>
                      <a:ext cx="250" cy="1"/>
                    </a:xfrm>
                    <a:prstGeom prst="rect">
                      <a:avLst/>
                    </a:prstGeom>
                    <a:solidFill>
                      <a:srgbClr val="878787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872" name="Rectangle 66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498"/>
                      <a:ext cx="250" cy="2"/>
                    </a:xfrm>
                    <a:prstGeom prst="rect">
                      <a:avLst/>
                    </a:prstGeom>
                    <a:solidFill>
                      <a:srgbClr val="858585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873" name="Rectangle 66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500"/>
                      <a:ext cx="250" cy="1"/>
                    </a:xfrm>
                    <a:prstGeom prst="rect">
                      <a:avLst/>
                    </a:prstGeom>
                    <a:solidFill>
                      <a:srgbClr val="848484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874" name="Rectangle 66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501"/>
                      <a:ext cx="250" cy="2"/>
                    </a:xfrm>
                    <a:prstGeom prst="rect">
                      <a:avLst/>
                    </a:prstGeom>
                    <a:solidFill>
                      <a:srgbClr val="828282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875" name="Rectangle 66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503"/>
                      <a:ext cx="250" cy="2"/>
                    </a:xfrm>
                    <a:prstGeom prst="rect">
                      <a:avLst/>
                    </a:prstGeom>
                    <a:solidFill>
                      <a:srgbClr val="808080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876" name="Rectangle 66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505"/>
                      <a:ext cx="250" cy="1"/>
                    </a:xfrm>
                    <a:prstGeom prst="rect">
                      <a:avLst/>
                    </a:prstGeom>
                    <a:solidFill>
                      <a:srgbClr val="7F7F7F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877" name="Rectangle 66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506"/>
                      <a:ext cx="250" cy="2"/>
                    </a:xfrm>
                    <a:prstGeom prst="rect">
                      <a:avLst/>
                    </a:prstGeom>
                    <a:solidFill>
                      <a:srgbClr val="7D7D7D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878" name="Rectangle 66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508"/>
                      <a:ext cx="250" cy="1"/>
                    </a:xfrm>
                    <a:prstGeom prst="rect">
                      <a:avLst/>
                    </a:prstGeom>
                    <a:solidFill>
                      <a:srgbClr val="7B7B7B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879" name="Rectangle 66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509"/>
                      <a:ext cx="250" cy="2"/>
                    </a:xfrm>
                    <a:prstGeom prst="rect">
                      <a:avLst/>
                    </a:prstGeom>
                    <a:solidFill>
                      <a:srgbClr val="7A7A7A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880" name="Rectangle 67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511"/>
                      <a:ext cx="250" cy="2"/>
                    </a:xfrm>
                    <a:prstGeom prst="rect">
                      <a:avLst/>
                    </a:prstGeom>
                    <a:solidFill>
                      <a:srgbClr val="787878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881" name="Rectangle 67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513"/>
                      <a:ext cx="250" cy="1"/>
                    </a:xfrm>
                    <a:prstGeom prst="rect">
                      <a:avLst/>
                    </a:prstGeom>
                    <a:solidFill>
                      <a:srgbClr val="767676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882" name="Rectangle 67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514"/>
                      <a:ext cx="250" cy="2"/>
                    </a:xfrm>
                    <a:prstGeom prst="rect">
                      <a:avLst/>
                    </a:prstGeom>
                    <a:solidFill>
                      <a:srgbClr val="757575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883" name="Rectangle 67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516"/>
                      <a:ext cx="250" cy="1"/>
                    </a:xfrm>
                    <a:prstGeom prst="rect">
                      <a:avLst/>
                    </a:prstGeom>
                    <a:solidFill>
                      <a:srgbClr val="737373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884" name="Rectangle 67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517"/>
                      <a:ext cx="250" cy="2"/>
                    </a:xfrm>
                    <a:prstGeom prst="rect">
                      <a:avLst/>
                    </a:prstGeom>
                    <a:solidFill>
                      <a:srgbClr val="727272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885" name="Rectangle 67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519"/>
                      <a:ext cx="250" cy="2"/>
                    </a:xfrm>
                    <a:prstGeom prst="rect">
                      <a:avLst/>
                    </a:prstGeom>
                    <a:solidFill>
                      <a:srgbClr val="717171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886" name="Rectangle 67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521"/>
                      <a:ext cx="250" cy="1"/>
                    </a:xfrm>
                    <a:prstGeom prst="rect">
                      <a:avLst/>
                    </a:prstGeom>
                    <a:solidFill>
                      <a:srgbClr val="6F6F6F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887" name="Rectangle 67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522"/>
                      <a:ext cx="250" cy="2"/>
                    </a:xfrm>
                    <a:prstGeom prst="rect">
                      <a:avLst/>
                    </a:prstGeom>
                    <a:solidFill>
                      <a:srgbClr val="6E6E6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888" name="Rectangle 67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524"/>
                      <a:ext cx="250" cy="1"/>
                    </a:xfrm>
                    <a:prstGeom prst="rect">
                      <a:avLst/>
                    </a:prstGeom>
                    <a:solidFill>
                      <a:srgbClr val="6C6C6C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889" name="Rectangle 67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525"/>
                      <a:ext cx="250" cy="2"/>
                    </a:xfrm>
                    <a:prstGeom prst="rect">
                      <a:avLst/>
                    </a:prstGeom>
                    <a:solidFill>
                      <a:srgbClr val="6B6B6B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890" name="Rectangle 68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527"/>
                      <a:ext cx="250" cy="2"/>
                    </a:xfrm>
                    <a:prstGeom prst="rect">
                      <a:avLst/>
                    </a:prstGeom>
                    <a:solidFill>
                      <a:srgbClr val="6A6A6A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891" name="Rectangle 68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529"/>
                      <a:ext cx="250" cy="1"/>
                    </a:xfrm>
                    <a:prstGeom prst="rect">
                      <a:avLst/>
                    </a:prstGeom>
                    <a:solidFill>
                      <a:srgbClr val="696969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892" name="Rectangle 68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530"/>
                      <a:ext cx="250" cy="2"/>
                    </a:xfrm>
                    <a:prstGeom prst="rect">
                      <a:avLst/>
                    </a:prstGeom>
                    <a:solidFill>
                      <a:srgbClr val="676767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893" name="Rectangle 68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532"/>
                      <a:ext cx="250" cy="2"/>
                    </a:xfrm>
                    <a:prstGeom prst="rect">
                      <a:avLst/>
                    </a:prstGeom>
                    <a:solidFill>
                      <a:srgbClr val="666666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894" name="Rectangle 68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534"/>
                      <a:ext cx="250" cy="1"/>
                    </a:xfrm>
                    <a:prstGeom prst="rect">
                      <a:avLst/>
                    </a:prstGeom>
                    <a:solidFill>
                      <a:srgbClr val="656565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895" name="Rectangle 68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535"/>
                      <a:ext cx="250" cy="2"/>
                    </a:xfrm>
                    <a:prstGeom prst="rect">
                      <a:avLst/>
                    </a:prstGeom>
                    <a:solidFill>
                      <a:srgbClr val="646464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896" name="Rectangle 68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537"/>
                      <a:ext cx="250" cy="1"/>
                    </a:xfrm>
                    <a:prstGeom prst="rect">
                      <a:avLst/>
                    </a:prstGeom>
                    <a:solidFill>
                      <a:srgbClr val="636363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897" name="Rectangle 68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538"/>
                      <a:ext cx="250" cy="2"/>
                    </a:xfrm>
                    <a:prstGeom prst="rect">
                      <a:avLst/>
                    </a:prstGeom>
                    <a:solidFill>
                      <a:srgbClr val="626262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898" name="Rectangle 68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540"/>
                      <a:ext cx="250" cy="2"/>
                    </a:xfrm>
                    <a:prstGeom prst="rect">
                      <a:avLst/>
                    </a:prstGeom>
                    <a:solidFill>
                      <a:srgbClr val="616161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899" name="Rectangle 68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542"/>
                      <a:ext cx="250" cy="1"/>
                    </a:xfrm>
                    <a:prstGeom prst="rect">
                      <a:avLst/>
                    </a:prstGeom>
                    <a:solidFill>
                      <a:srgbClr val="606060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900" name="Rectangle 69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543"/>
                      <a:ext cx="250" cy="2"/>
                    </a:xfrm>
                    <a:prstGeom prst="rect">
                      <a:avLst/>
                    </a:prstGeom>
                    <a:solidFill>
                      <a:srgbClr val="5F5F5F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901" name="Rectangle 69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545"/>
                      <a:ext cx="250" cy="1"/>
                    </a:xfrm>
                    <a:prstGeom prst="rect">
                      <a:avLst/>
                    </a:prstGeom>
                    <a:solidFill>
                      <a:srgbClr val="5F5F5F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902" name="Rectangle 69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546"/>
                      <a:ext cx="250" cy="2"/>
                    </a:xfrm>
                    <a:prstGeom prst="rect">
                      <a:avLst/>
                    </a:prstGeom>
                    <a:solidFill>
                      <a:srgbClr val="5E5E5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903" name="Rectangle 69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548"/>
                      <a:ext cx="250" cy="2"/>
                    </a:xfrm>
                    <a:prstGeom prst="rect">
                      <a:avLst/>
                    </a:prstGeom>
                    <a:solidFill>
                      <a:srgbClr val="5D5D5D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904" name="Rectangle 69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550"/>
                      <a:ext cx="250" cy="1"/>
                    </a:xfrm>
                    <a:prstGeom prst="rect">
                      <a:avLst/>
                    </a:prstGeom>
                    <a:solidFill>
                      <a:srgbClr val="5D5D5D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905" name="Rectangle 69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551"/>
                      <a:ext cx="250" cy="2"/>
                    </a:xfrm>
                    <a:prstGeom prst="rect">
                      <a:avLst/>
                    </a:prstGeom>
                    <a:solidFill>
                      <a:srgbClr val="5C5C5C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906" name="Rectangle 69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553"/>
                      <a:ext cx="250" cy="1"/>
                    </a:xfrm>
                    <a:prstGeom prst="rect">
                      <a:avLst/>
                    </a:prstGeom>
                    <a:solidFill>
                      <a:srgbClr val="5B5B5B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907" name="Rectangle 69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554"/>
                      <a:ext cx="250" cy="2"/>
                    </a:xfrm>
                    <a:prstGeom prst="rect">
                      <a:avLst/>
                    </a:prstGeom>
                    <a:solidFill>
                      <a:srgbClr val="5B5B5B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908" name="Rectangle 69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556"/>
                      <a:ext cx="250" cy="2"/>
                    </a:xfrm>
                    <a:prstGeom prst="rect">
                      <a:avLst/>
                    </a:prstGeom>
                    <a:solidFill>
                      <a:srgbClr val="5A5A5A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909" name="Rectangle 69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558"/>
                      <a:ext cx="250" cy="1"/>
                    </a:xfrm>
                    <a:prstGeom prst="rect">
                      <a:avLst/>
                    </a:prstGeom>
                    <a:solidFill>
                      <a:srgbClr val="5A5A5A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910" name="Rectangle 70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559"/>
                      <a:ext cx="250" cy="2"/>
                    </a:xfrm>
                    <a:prstGeom prst="rect">
                      <a:avLst/>
                    </a:prstGeom>
                    <a:solidFill>
                      <a:srgbClr val="595959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911" name="Rectangle 70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561"/>
                      <a:ext cx="250" cy="1"/>
                    </a:xfrm>
                    <a:prstGeom prst="rect">
                      <a:avLst/>
                    </a:prstGeom>
                    <a:solidFill>
                      <a:srgbClr val="595959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912" name="Rectangle 70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562"/>
                      <a:ext cx="250" cy="2"/>
                    </a:xfrm>
                    <a:prstGeom prst="rect">
                      <a:avLst/>
                    </a:prstGeom>
                    <a:solidFill>
                      <a:srgbClr val="595959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913" name="Rectangle 70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564"/>
                      <a:ext cx="250" cy="2"/>
                    </a:xfrm>
                    <a:prstGeom prst="rect">
                      <a:avLst/>
                    </a:prstGeom>
                    <a:solidFill>
                      <a:srgbClr val="595959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914" name="Rectangle 70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566"/>
                      <a:ext cx="250" cy="1"/>
                    </a:xfrm>
                    <a:prstGeom prst="rect">
                      <a:avLst/>
                    </a:prstGeom>
                    <a:solidFill>
                      <a:srgbClr val="595959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915" name="Rectangle 70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567"/>
                      <a:ext cx="250" cy="2"/>
                    </a:xfrm>
                    <a:prstGeom prst="rect">
                      <a:avLst/>
                    </a:prstGeom>
                    <a:solidFill>
                      <a:srgbClr val="595959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916" name="Rectangle 70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569"/>
                      <a:ext cx="250" cy="2"/>
                    </a:xfrm>
                    <a:prstGeom prst="rect">
                      <a:avLst/>
                    </a:prstGeom>
                    <a:solidFill>
                      <a:srgbClr val="5A5A5A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917" name="Rectangle 70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571"/>
                      <a:ext cx="250" cy="1"/>
                    </a:xfrm>
                    <a:prstGeom prst="rect">
                      <a:avLst/>
                    </a:prstGeom>
                    <a:solidFill>
                      <a:srgbClr val="5A5A5A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918" name="Rectangle 70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572"/>
                      <a:ext cx="250" cy="2"/>
                    </a:xfrm>
                    <a:prstGeom prst="rect">
                      <a:avLst/>
                    </a:prstGeom>
                    <a:solidFill>
                      <a:srgbClr val="5B5B5B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919" name="Rectangle 70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574"/>
                      <a:ext cx="250" cy="1"/>
                    </a:xfrm>
                    <a:prstGeom prst="rect">
                      <a:avLst/>
                    </a:prstGeom>
                    <a:solidFill>
                      <a:srgbClr val="5B5B5B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920" name="Rectangle 71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575"/>
                      <a:ext cx="250" cy="2"/>
                    </a:xfrm>
                    <a:prstGeom prst="rect">
                      <a:avLst/>
                    </a:prstGeom>
                    <a:solidFill>
                      <a:srgbClr val="5C5C5C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921" name="Rectangle 71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577"/>
                      <a:ext cx="250" cy="2"/>
                    </a:xfrm>
                    <a:prstGeom prst="rect">
                      <a:avLst/>
                    </a:prstGeom>
                    <a:solidFill>
                      <a:srgbClr val="5D5D5D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922" name="Rectangle 71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579"/>
                      <a:ext cx="250" cy="1"/>
                    </a:xfrm>
                    <a:prstGeom prst="rect">
                      <a:avLst/>
                    </a:prstGeom>
                    <a:solidFill>
                      <a:srgbClr val="5D5D5D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923" name="Rectangle 71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580"/>
                      <a:ext cx="250" cy="2"/>
                    </a:xfrm>
                    <a:prstGeom prst="rect">
                      <a:avLst/>
                    </a:prstGeom>
                    <a:solidFill>
                      <a:srgbClr val="5E5E5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924" name="Rectangle 71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582"/>
                      <a:ext cx="250" cy="1"/>
                    </a:xfrm>
                    <a:prstGeom prst="rect">
                      <a:avLst/>
                    </a:prstGeom>
                    <a:solidFill>
                      <a:srgbClr val="5F5F5F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925" name="Rectangle 71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583"/>
                      <a:ext cx="250" cy="2"/>
                    </a:xfrm>
                    <a:prstGeom prst="rect">
                      <a:avLst/>
                    </a:prstGeom>
                    <a:solidFill>
                      <a:srgbClr val="606060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926" name="Rectangle 71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585"/>
                      <a:ext cx="250" cy="2"/>
                    </a:xfrm>
                    <a:prstGeom prst="rect">
                      <a:avLst/>
                    </a:prstGeom>
                    <a:solidFill>
                      <a:srgbClr val="606060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927" name="Rectangle 71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587"/>
                      <a:ext cx="250" cy="1"/>
                    </a:xfrm>
                    <a:prstGeom prst="rect">
                      <a:avLst/>
                    </a:prstGeom>
                    <a:solidFill>
                      <a:srgbClr val="616161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928" name="Rectangle 71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588"/>
                      <a:ext cx="250" cy="2"/>
                    </a:xfrm>
                    <a:prstGeom prst="rect">
                      <a:avLst/>
                    </a:prstGeom>
                    <a:solidFill>
                      <a:srgbClr val="626262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929" name="Rectangle 71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590"/>
                      <a:ext cx="250" cy="1"/>
                    </a:xfrm>
                    <a:prstGeom prst="rect">
                      <a:avLst/>
                    </a:prstGeom>
                    <a:solidFill>
                      <a:srgbClr val="636363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930" name="Rectangle 72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591"/>
                      <a:ext cx="250" cy="2"/>
                    </a:xfrm>
                    <a:prstGeom prst="rect">
                      <a:avLst/>
                    </a:prstGeom>
                    <a:solidFill>
                      <a:srgbClr val="646464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931" name="Rectangle 72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593"/>
                      <a:ext cx="250" cy="2"/>
                    </a:xfrm>
                    <a:prstGeom prst="rect">
                      <a:avLst/>
                    </a:prstGeom>
                    <a:solidFill>
                      <a:srgbClr val="656565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932" name="Rectangle 72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595"/>
                      <a:ext cx="250" cy="1"/>
                    </a:xfrm>
                    <a:prstGeom prst="rect">
                      <a:avLst/>
                    </a:prstGeom>
                    <a:solidFill>
                      <a:srgbClr val="666666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933" name="Rectangle 72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596"/>
                      <a:ext cx="250" cy="2"/>
                    </a:xfrm>
                    <a:prstGeom prst="rect">
                      <a:avLst/>
                    </a:prstGeom>
                    <a:solidFill>
                      <a:srgbClr val="676767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934" name="Rectangle 72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598"/>
                      <a:ext cx="250" cy="1"/>
                    </a:xfrm>
                    <a:prstGeom prst="rect">
                      <a:avLst/>
                    </a:prstGeom>
                    <a:solidFill>
                      <a:srgbClr val="696969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935" name="Rectangle 72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599"/>
                      <a:ext cx="250" cy="2"/>
                    </a:xfrm>
                    <a:prstGeom prst="rect">
                      <a:avLst/>
                    </a:prstGeom>
                    <a:solidFill>
                      <a:srgbClr val="6A6A6A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936" name="Rectangle 72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601"/>
                      <a:ext cx="250" cy="2"/>
                    </a:xfrm>
                    <a:prstGeom prst="rect">
                      <a:avLst/>
                    </a:prstGeom>
                    <a:solidFill>
                      <a:srgbClr val="6B6B6B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937" name="Rectangle 72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603"/>
                      <a:ext cx="250" cy="1"/>
                    </a:xfrm>
                    <a:prstGeom prst="rect">
                      <a:avLst/>
                    </a:prstGeom>
                    <a:solidFill>
                      <a:srgbClr val="6C6C6C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938" name="Rectangle 72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604"/>
                      <a:ext cx="250" cy="2"/>
                    </a:xfrm>
                    <a:prstGeom prst="rect">
                      <a:avLst/>
                    </a:prstGeom>
                    <a:solidFill>
                      <a:srgbClr val="6E6E6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939" name="Rectangle 72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606"/>
                      <a:ext cx="250" cy="2"/>
                    </a:xfrm>
                    <a:prstGeom prst="rect">
                      <a:avLst/>
                    </a:prstGeom>
                    <a:solidFill>
                      <a:srgbClr val="6F6F6F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940" name="Rectangle 73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608"/>
                      <a:ext cx="250" cy="1"/>
                    </a:xfrm>
                    <a:prstGeom prst="rect">
                      <a:avLst/>
                    </a:prstGeom>
                    <a:solidFill>
                      <a:srgbClr val="717171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941" name="Rectangle 73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609"/>
                      <a:ext cx="250" cy="2"/>
                    </a:xfrm>
                    <a:prstGeom prst="rect">
                      <a:avLst/>
                    </a:prstGeom>
                    <a:solidFill>
                      <a:srgbClr val="727272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942" name="Rectangle 73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611"/>
                      <a:ext cx="250" cy="1"/>
                    </a:xfrm>
                    <a:prstGeom prst="rect">
                      <a:avLst/>
                    </a:prstGeom>
                    <a:solidFill>
                      <a:srgbClr val="737373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943" name="Rectangle 73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612"/>
                      <a:ext cx="250" cy="2"/>
                    </a:xfrm>
                    <a:prstGeom prst="rect">
                      <a:avLst/>
                    </a:prstGeom>
                    <a:solidFill>
                      <a:srgbClr val="757575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944" name="Rectangle 73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614"/>
                      <a:ext cx="250" cy="2"/>
                    </a:xfrm>
                    <a:prstGeom prst="rect">
                      <a:avLst/>
                    </a:prstGeom>
                    <a:solidFill>
                      <a:srgbClr val="767676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945" name="Rectangle 73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616"/>
                      <a:ext cx="250" cy="1"/>
                    </a:xfrm>
                    <a:prstGeom prst="rect">
                      <a:avLst/>
                    </a:prstGeom>
                    <a:solidFill>
                      <a:srgbClr val="787878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946" name="Rectangle 73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617"/>
                      <a:ext cx="250" cy="2"/>
                    </a:xfrm>
                    <a:prstGeom prst="rect">
                      <a:avLst/>
                    </a:prstGeom>
                    <a:solidFill>
                      <a:srgbClr val="7A7A7A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947" name="Rectangle 73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619"/>
                      <a:ext cx="250" cy="1"/>
                    </a:xfrm>
                    <a:prstGeom prst="rect">
                      <a:avLst/>
                    </a:prstGeom>
                    <a:solidFill>
                      <a:srgbClr val="7B7B7B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948" name="Rectangle 73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620"/>
                      <a:ext cx="250" cy="2"/>
                    </a:xfrm>
                    <a:prstGeom prst="rect">
                      <a:avLst/>
                    </a:prstGeom>
                    <a:solidFill>
                      <a:srgbClr val="7D7D7D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949" name="Rectangle 73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622"/>
                      <a:ext cx="250" cy="2"/>
                    </a:xfrm>
                    <a:prstGeom prst="rect">
                      <a:avLst/>
                    </a:prstGeom>
                    <a:solidFill>
                      <a:srgbClr val="7F7F7F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950" name="Rectangle 74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624"/>
                      <a:ext cx="250" cy="1"/>
                    </a:xfrm>
                    <a:prstGeom prst="rect">
                      <a:avLst/>
                    </a:prstGeom>
                    <a:solidFill>
                      <a:srgbClr val="818181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951" name="Rectangle 74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625"/>
                      <a:ext cx="250" cy="2"/>
                    </a:xfrm>
                    <a:prstGeom prst="rect">
                      <a:avLst/>
                    </a:prstGeom>
                    <a:solidFill>
                      <a:srgbClr val="828282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240" name="Rectangle 74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627"/>
                      <a:ext cx="250" cy="1"/>
                    </a:xfrm>
                    <a:prstGeom prst="rect">
                      <a:avLst/>
                    </a:prstGeom>
                    <a:solidFill>
                      <a:srgbClr val="848484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241" name="Rectangle 74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628"/>
                      <a:ext cx="250" cy="2"/>
                    </a:xfrm>
                    <a:prstGeom prst="rect">
                      <a:avLst/>
                    </a:prstGeom>
                    <a:solidFill>
                      <a:srgbClr val="858585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242" name="Rectangle 74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630"/>
                      <a:ext cx="250" cy="2"/>
                    </a:xfrm>
                    <a:prstGeom prst="rect">
                      <a:avLst/>
                    </a:prstGeom>
                    <a:solidFill>
                      <a:srgbClr val="878787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243" name="Rectangle 74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632"/>
                      <a:ext cx="250" cy="1"/>
                    </a:xfrm>
                    <a:prstGeom prst="rect">
                      <a:avLst/>
                    </a:prstGeom>
                    <a:solidFill>
                      <a:srgbClr val="888888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244" name="Rectangle 74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633"/>
                      <a:ext cx="250" cy="2"/>
                    </a:xfrm>
                    <a:prstGeom prst="rect">
                      <a:avLst/>
                    </a:prstGeom>
                    <a:solidFill>
                      <a:srgbClr val="8A8A8A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245" name="Rectangle 74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635"/>
                      <a:ext cx="250" cy="1"/>
                    </a:xfrm>
                    <a:prstGeom prst="rect">
                      <a:avLst/>
                    </a:prstGeom>
                    <a:solidFill>
                      <a:srgbClr val="8C8C8C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246" name="Rectangle 74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636"/>
                      <a:ext cx="250" cy="2"/>
                    </a:xfrm>
                    <a:prstGeom prst="rect">
                      <a:avLst/>
                    </a:prstGeom>
                    <a:solidFill>
                      <a:srgbClr val="8E8E8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247" name="Rectangle 74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638"/>
                      <a:ext cx="250" cy="2"/>
                    </a:xfrm>
                    <a:prstGeom prst="rect">
                      <a:avLst/>
                    </a:prstGeom>
                    <a:solidFill>
                      <a:srgbClr val="909090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248" name="Rectangle 75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640"/>
                      <a:ext cx="250" cy="1"/>
                    </a:xfrm>
                    <a:prstGeom prst="rect">
                      <a:avLst/>
                    </a:prstGeom>
                    <a:solidFill>
                      <a:srgbClr val="919191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249" name="Rectangle 75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641"/>
                      <a:ext cx="250" cy="2"/>
                    </a:xfrm>
                    <a:prstGeom prst="rect">
                      <a:avLst/>
                    </a:prstGeom>
                    <a:solidFill>
                      <a:srgbClr val="939393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250" name="Rectangle 75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643"/>
                      <a:ext cx="250" cy="2"/>
                    </a:xfrm>
                    <a:prstGeom prst="rect">
                      <a:avLst/>
                    </a:prstGeom>
                    <a:solidFill>
                      <a:srgbClr val="949494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251" name="Rectangle 75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645"/>
                      <a:ext cx="250" cy="1"/>
                    </a:xfrm>
                    <a:prstGeom prst="rect">
                      <a:avLst/>
                    </a:prstGeom>
                    <a:solidFill>
                      <a:srgbClr val="969696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252" name="Rectangle 75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646"/>
                      <a:ext cx="250" cy="2"/>
                    </a:xfrm>
                    <a:prstGeom prst="rect">
                      <a:avLst/>
                    </a:prstGeom>
                    <a:solidFill>
                      <a:srgbClr val="979797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253" name="Rectangle 75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648"/>
                      <a:ext cx="250" cy="1"/>
                    </a:xfrm>
                    <a:prstGeom prst="rect">
                      <a:avLst/>
                    </a:prstGeom>
                    <a:solidFill>
                      <a:srgbClr val="999999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254" name="Rectangle 75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649"/>
                      <a:ext cx="250" cy="2"/>
                    </a:xfrm>
                    <a:prstGeom prst="rect">
                      <a:avLst/>
                    </a:prstGeom>
                    <a:solidFill>
                      <a:srgbClr val="9A9A9A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255" name="Rectangle 75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651"/>
                      <a:ext cx="250" cy="2"/>
                    </a:xfrm>
                    <a:prstGeom prst="rect">
                      <a:avLst/>
                    </a:prstGeom>
                    <a:solidFill>
                      <a:srgbClr val="9C9C9C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256" name="Rectangle 75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653"/>
                      <a:ext cx="250" cy="1"/>
                    </a:xfrm>
                    <a:prstGeom prst="rect">
                      <a:avLst/>
                    </a:prstGeom>
                    <a:solidFill>
                      <a:srgbClr val="9E9E9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257" name="Rectangle 75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654"/>
                      <a:ext cx="250" cy="2"/>
                    </a:xfrm>
                    <a:prstGeom prst="rect">
                      <a:avLst/>
                    </a:prstGeom>
                    <a:solidFill>
                      <a:srgbClr val="9F9F9F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258" name="Rectangle 76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656"/>
                      <a:ext cx="250" cy="1"/>
                    </a:xfrm>
                    <a:prstGeom prst="rect">
                      <a:avLst/>
                    </a:prstGeom>
                    <a:solidFill>
                      <a:srgbClr val="A1A1A1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259" name="Rectangle 76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657"/>
                      <a:ext cx="250" cy="2"/>
                    </a:xfrm>
                    <a:prstGeom prst="rect">
                      <a:avLst/>
                    </a:prstGeom>
                    <a:solidFill>
                      <a:srgbClr val="A2A2A2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260" name="Rectangle 76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659"/>
                      <a:ext cx="250" cy="2"/>
                    </a:xfrm>
                    <a:prstGeom prst="rect">
                      <a:avLst/>
                    </a:prstGeom>
                    <a:solidFill>
                      <a:srgbClr val="A4A4A4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261" name="Rectangle 76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661"/>
                      <a:ext cx="250" cy="1"/>
                    </a:xfrm>
                    <a:prstGeom prst="rect">
                      <a:avLst/>
                    </a:prstGeom>
                    <a:solidFill>
                      <a:srgbClr val="A5A5A5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262" name="Rectangle 76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662"/>
                      <a:ext cx="250" cy="2"/>
                    </a:xfrm>
                    <a:prstGeom prst="rect">
                      <a:avLst/>
                    </a:prstGeom>
                    <a:solidFill>
                      <a:srgbClr val="A6A6A6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263" name="Rectangle 76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664"/>
                      <a:ext cx="250" cy="1"/>
                    </a:xfrm>
                    <a:prstGeom prst="rect">
                      <a:avLst/>
                    </a:prstGeom>
                    <a:solidFill>
                      <a:srgbClr val="A8A8A8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264" name="Rectangle 76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665"/>
                      <a:ext cx="250" cy="2"/>
                    </a:xfrm>
                    <a:prstGeom prst="rect">
                      <a:avLst/>
                    </a:prstGeom>
                    <a:solidFill>
                      <a:srgbClr val="A9A9A9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265" name="Rectangle 76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667"/>
                      <a:ext cx="250" cy="2"/>
                    </a:xfrm>
                    <a:prstGeom prst="rect">
                      <a:avLst/>
                    </a:prstGeom>
                    <a:solidFill>
                      <a:srgbClr val="AAAAAA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266" name="Rectangle 76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669"/>
                      <a:ext cx="250" cy="1"/>
                    </a:xfrm>
                    <a:prstGeom prst="rect">
                      <a:avLst/>
                    </a:prstGeom>
                    <a:solidFill>
                      <a:srgbClr val="ABABAB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267" name="Rectangle 76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670"/>
                      <a:ext cx="250" cy="2"/>
                    </a:xfrm>
                    <a:prstGeom prst="rect">
                      <a:avLst/>
                    </a:prstGeom>
                    <a:solidFill>
                      <a:srgbClr val="ACACAC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268" name="Rectangle 77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672"/>
                      <a:ext cx="250" cy="1"/>
                    </a:xfrm>
                    <a:prstGeom prst="rect">
                      <a:avLst/>
                    </a:prstGeom>
                    <a:solidFill>
                      <a:srgbClr val="ADADAD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269" name="Rectangle 77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673"/>
                      <a:ext cx="250" cy="2"/>
                    </a:xfrm>
                    <a:prstGeom prst="rect">
                      <a:avLst/>
                    </a:prstGeom>
                    <a:solidFill>
                      <a:srgbClr val="AFAFAF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270" name="Rectangle 77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675"/>
                      <a:ext cx="250" cy="2"/>
                    </a:xfrm>
                    <a:prstGeom prst="rect">
                      <a:avLst/>
                    </a:prstGeom>
                    <a:solidFill>
                      <a:srgbClr val="AFAFAF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271" name="Rectangle 77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677"/>
                      <a:ext cx="250" cy="1"/>
                    </a:xfrm>
                    <a:prstGeom prst="rect">
                      <a:avLst/>
                    </a:prstGeom>
                    <a:solidFill>
                      <a:srgbClr val="B1B1B1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272" name="Rectangle 77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678"/>
                      <a:ext cx="250" cy="2"/>
                    </a:xfrm>
                    <a:prstGeom prst="rect">
                      <a:avLst/>
                    </a:prstGeom>
                    <a:solidFill>
                      <a:srgbClr val="B2B2B2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273" name="Rectangle 77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680"/>
                      <a:ext cx="250" cy="1"/>
                    </a:xfrm>
                    <a:prstGeom prst="rect">
                      <a:avLst/>
                    </a:prstGeom>
                    <a:solidFill>
                      <a:srgbClr val="B2B2B2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274" name="Rectangle 77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681"/>
                      <a:ext cx="250" cy="2"/>
                    </a:xfrm>
                    <a:prstGeom prst="rect">
                      <a:avLst/>
                    </a:prstGeom>
                    <a:solidFill>
                      <a:srgbClr val="B3B3B3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275" name="Rectangle 77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683"/>
                      <a:ext cx="250" cy="2"/>
                    </a:xfrm>
                    <a:prstGeom prst="rect">
                      <a:avLst/>
                    </a:prstGeom>
                    <a:solidFill>
                      <a:srgbClr val="B4B4B4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276" name="Rectangle 77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685"/>
                      <a:ext cx="250" cy="1"/>
                    </a:xfrm>
                    <a:prstGeom prst="rect">
                      <a:avLst/>
                    </a:prstGeom>
                    <a:solidFill>
                      <a:srgbClr val="B5B5B5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277" name="Rectangle 77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686"/>
                      <a:ext cx="250" cy="2"/>
                    </a:xfrm>
                    <a:prstGeom prst="rect">
                      <a:avLst/>
                    </a:prstGeom>
                    <a:solidFill>
                      <a:srgbClr val="B6B6B6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278" name="Rectangle 78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688"/>
                      <a:ext cx="250" cy="2"/>
                    </a:xfrm>
                    <a:prstGeom prst="rect">
                      <a:avLst/>
                    </a:prstGeom>
                    <a:solidFill>
                      <a:srgbClr val="B6B6B6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279" name="Rectangle 78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690"/>
                      <a:ext cx="250" cy="1"/>
                    </a:xfrm>
                    <a:prstGeom prst="rect">
                      <a:avLst/>
                    </a:prstGeom>
                    <a:solidFill>
                      <a:srgbClr val="B7B7B7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280" name="Rectangle 78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691"/>
                      <a:ext cx="250" cy="2"/>
                    </a:xfrm>
                    <a:prstGeom prst="rect">
                      <a:avLst/>
                    </a:prstGeom>
                    <a:solidFill>
                      <a:srgbClr val="B8B8B8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281" name="Rectangle 78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693"/>
                      <a:ext cx="250" cy="1"/>
                    </a:xfrm>
                    <a:prstGeom prst="rect">
                      <a:avLst/>
                    </a:prstGeom>
                    <a:solidFill>
                      <a:srgbClr val="B9B9B9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282" name="Rectangle 78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694"/>
                      <a:ext cx="250" cy="2"/>
                    </a:xfrm>
                    <a:prstGeom prst="rect">
                      <a:avLst/>
                    </a:prstGeom>
                    <a:solidFill>
                      <a:srgbClr val="B9B9B9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283" name="Rectangle 78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696"/>
                      <a:ext cx="250" cy="2"/>
                    </a:xfrm>
                    <a:prstGeom prst="rect">
                      <a:avLst/>
                    </a:prstGeom>
                    <a:solidFill>
                      <a:srgbClr val="BABABA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284" name="Rectangle 78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698"/>
                      <a:ext cx="250" cy="1"/>
                    </a:xfrm>
                    <a:prstGeom prst="rect">
                      <a:avLst/>
                    </a:prstGeom>
                    <a:solidFill>
                      <a:srgbClr val="BABABA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285" name="Rectangle 78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699"/>
                      <a:ext cx="250" cy="2"/>
                    </a:xfrm>
                    <a:prstGeom prst="rect">
                      <a:avLst/>
                    </a:prstGeom>
                    <a:solidFill>
                      <a:srgbClr val="BBBBBB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286" name="Rectangle 78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701"/>
                      <a:ext cx="250" cy="1"/>
                    </a:xfrm>
                    <a:prstGeom prst="rect">
                      <a:avLst/>
                    </a:prstGeom>
                    <a:solidFill>
                      <a:srgbClr val="BBBBBB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287" name="Rectangle 78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702"/>
                      <a:ext cx="250" cy="2"/>
                    </a:xfrm>
                    <a:prstGeom prst="rect">
                      <a:avLst/>
                    </a:prstGeom>
                    <a:solidFill>
                      <a:srgbClr val="BCBCBC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288" name="Rectangle 79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704"/>
                      <a:ext cx="250" cy="2"/>
                    </a:xfrm>
                    <a:prstGeom prst="rect">
                      <a:avLst/>
                    </a:prstGeom>
                    <a:solidFill>
                      <a:srgbClr val="BCBCBC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289" name="Rectangle 79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706"/>
                      <a:ext cx="250" cy="1"/>
                    </a:xfrm>
                    <a:prstGeom prst="rect">
                      <a:avLst/>
                    </a:prstGeom>
                    <a:solidFill>
                      <a:srgbClr val="BCBCBC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290" name="Rectangle 79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707"/>
                      <a:ext cx="250" cy="2"/>
                    </a:xfrm>
                    <a:prstGeom prst="rect">
                      <a:avLst/>
                    </a:prstGeom>
                    <a:solidFill>
                      <a:srgbClr val="BDBDBD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291" name="Rectangle 79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709"/>
                      <a:ext cx="250" cy="1"/>
                    </a:xfrm>
                    <a:prstGeom prst="rect">
                      <a:avLst/>
                    </a:prstGeom>
                    <a:solidFill>
                      <a:srgbClr val="BDBDBD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292" name="Rectangle 79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710"/>
                      <a:ext cx="250" cy="2"/>
                    </a:xfrm>
                    <a:prstGeom prst="rect">
                      <a:avLst/>
                    </a:prstGeom>
                    <a:solidFill>
                      <a:srgbClr val="BEBEB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293" name="Rectangle 79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712"/>
                      <a:ext cx="250" cy="2"/>
                    </a:xfrm>
                    <a:prstGeom prst="rect">
                      <a:avLst/>
                    </a:prstGeom>
                    <a:solidFill>
                      <a:srgbClr val="BEBEB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294" name="Rectangle 79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714"/>
                      <a:ext cx="250" cy="1"/>
                    </a:xfrm>
                    <a:prstGeom prst="rect">
                      <a:avLst/>
                    </a:prstGeom>
                    <a:solidFill>
                      <a:srgbClr val="BEBEB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295" name="Rectangle 79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715"/>
                      <a:ext cx="250" cy="2"/>
                    </a:xfrm>
                    <a:prstGeom prst="rect">
                      <a:avLst/>
                    </a:prstGeom>
                    <a:solidFill>
                      <a:srgbClr val="BEBEB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296" name="Rectangle 79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717"/>
                      <a:ext cx="250" cy="1"/>
                    </a:xfrm>
                    <a:prstGeom prst="rect">
                      <a:avLst/>
                    </a:prstGeom>
                    <a:solidFill>
                      <a:srgbClr val="BFBFBF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297" name="Rectangle 79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718"/>
                      <a:ext cx="250" cy="2"/>
                    </a:xfrm>
                    <a:prstGeom prst="rect">
                      <a:avLst/>
                    </a:prstGeom>
                    <a:solidFill>
                      <a:srgbClr val="BFBFBF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298" name="Rectangle 80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720"/>
                      <a:ext cx="250" cy="2"/>
                    </a:xfrm>
                    <a:prstGeom prst="rect">
                      <a:avLst/>
                    </a:prstGeom>
                    <a:solidFill>
                      <a:srgbClr val="BFBFBF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</p:grpSp>
              <p:sp>
                <p:nvSpPr>
                  <p:cNvPr id="125809" name="Rectangle 801"/>
                  <p:cNvSpPr>
                    <a:spLocks noChangeArrowheads="1"/>
                  </p:cNvSpPr>
                  <p:nvPr/>
                </p:nvSpPr>
                <p:spPr bwMode="auto">
                  <a:xfrm>
                    <a:off x="4258" y="3722"/>
                    <a:ext cx="250" cy="1"/>
                  </a:xfrm>
                  <a:prstGeom prst="rect">
                    <a:avLst/>
                  </a:prstGeom>
                  <a:solidFill>
                    <a:srgbClr val="BFBFB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25810" name="Rectangle 802"/>
                  <p:cNvSpPr>
                    <a:spLocks noChangeArrowheads="1"/>
                  </p:cNvSpPr>
                  <p:nvPr/>
                </p:nvSpPr>
                <p:spPr bwMode="auto">
                  <a:xfrm>
                    <a:off x="4258" y="3723"/>
                    <a:ext cx="250" cy="2"/>
                  </a:xfrm>
                  <a:prstGeom prst="rect">
                    <a:avLst/>
                  </a:prstGeom>
                  <a:solidFill>
                    <a:srgbClr val="C0C0C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sp>
              <p:nvSpPr>
                <p:cNvPr id="125804" name="Freeform 803"/>
                <p:cNvSpPr>
                  <a:spLocks/>
                </p:cNvSpPr>
                <p:nvPr/>
              </p:nvSpPr>
              <p:spPr bwMode="auto">
                <a:xfrm>
                  <a:off x="4258" y="3403"/>
                  <a:ext cx="247" cy="79"/>
                </a:xfrm>
                <a:custGeom>
                  <a:avLst/>
                  <a:gdLst>
                    <a:gd name="T0" fmla="*/ 0 w 247"/>
                    <a:gd name="T1" fmla="*/ 40 h 79"/>
                    <a:gd name="T2" fmla="*/ 2 w 247"/>
                    <a:gd name="T3" fmla="*/ 49 h 79"/>
                    <a:gd name="T4" fmla="*/ 11 w 247"/>
                    <a:gd name="T5" fmla="*/ 55 h 79"/>
                    <a:gd name="T6" fmla="*/ 21 w 247"/>
                    <a:gd name="T7" fmla="*/ 61 h 79"/>
                    <a:gd name="T8" fmla="*/ 36 w 247"/>
                    <a:gd name="T9" fmla="*/ 68 h 79"/>
                    <a:gd name="T10" fmla="*/ 55 w 247"/>
                    <a:gd name="T11" fmla="*/ 73 h 79"/>
                    <a:gd name="T12" fmla="*/ 76 w 247"/>
                    <a:gd name="T13" fmla="*/ 76 h 79"/>
                    <a:gd name="T14" fmla="*/ 98 w 247"/>
                    <a:gd name="T15" fmla="*/ 79 h 79"/>
                    <a:gd name="T16" fmla="*/ 123 w 247"/>
                    <a:gd name="T17" fmla="*/ 79 h 79"/>
                    <a:gd name="T18" fmla="*/ 149 w 247"/>
                    <a:gd name="T19" fmla="*/ 79 h 79"/>
                    <a:gd name="T20" fmla="*/ 171 w 247"/>
                    <a:gd name="T21" fmla="*/ 76 h 79"/>
                    <a:gd name="T22" fmla="*/ 192 w 247"/>
                    <a:gd name="T23" fmla="*/ 73 h 79"/>
                    <a:gd name="T24" fmla="*/ 211 w 247"/>
                    <a:gd name="T25" fmla="*/ 68 h 79"/>
                    <a:gd name="T26" fmla="*/ 226 w 247"/>
                    <a:gd name="T27" fmla="*/ 61 h 79"/>
                    <a:gd name="T28" fmla="*/ 236 w 247"/>
                    <a:gd name="T29" fmla="*/ 55 h 79"/>
                    <a:gd name="T30" fmla="*/ 245 w 247"/>
                    <a:gd name="T31" fmla="*/ 49 h 79"/>
                    <a:gd name="T32" fmla="*/ 247 w 247"/>
                    <a:gd name="T33" fmla="*/ 40 h 79"/>
                    <a:gd name="T34" fmla="*/ 245 w 247"/>
                    <a:gd name="T35" fmla="*/ 32 h 79"/>
                    <a:gd name="T36" fmla="*/ 236 w 247"/>
                    <a:gd name="T37" fmla="*/ 24 h 79"/>
                    <a:gd name="T38" fmla="*/ 226 w 247"/>
                    <a:gd name="T39" fmla="*/ 18 h 79"/>
                    <a:gd name="T40" fmla="*/ 211 w 247"/>
                    <a:gd name="T41" fmla="*/ 12 h 79"/>
                    <a:gd name="T42" fmla="*/ 192 w 247"/>
                    <a:gd name="T43" fmla="*/ 7 h 79"/>
                    <a:gd name="T44" fmla="*/ 171 w 247"/>
                    <a:gd name="T45" fmla="*/ 3 h 79"/>
                    <a:gd name="T46" fmla="*/ 149 w 247"/>
                    <a:gd name="T47" fmla="*/ 2 h 79"/>
                    <a:gd name="T48" fmla="*/ 123 w 247"/>
                    <a:gd name="T49" fmla="*/ 0 h 79"/>
                    <a:gd name="T50" fmla="*/ 98 w 247"/>
                    <a:gd name="T51" fmla="*/ 2 h 79"/>
                    <a:gd name="T52" fmla="*/ 76 w 247"/>
                    <a:gd name="T53" fmla="*/ 3 h 79"/>
                    <a:gd name="T54" fmla="*/ 55 w 247"/>
                    <a:gd name="T55" fmla="*/ 7 h 79"/>
                    <a:gd name="T56" fmla="*/ 36 w 247"/>
                    <a:gd name="T57" fmla="*/ 12 h 79"/>
                    <a:gd name="T58" fmla="*/ 21 w 247"/>
                    <a:gd name="T59" fmla="*/ 18 h 79"/>
                    <a:gd name="T60" fmla="*/ 11 w 247"/>
                    <a:gd name="T61" fmla="*/ 24 h 79"/>
                    <a:gd name="T62" fmla="*/ 2 w 247"/>
                    <a:gd name="T63" fmla="*/ 32 h 79"/>
                    <a:gd name="T64" fmla="*/ 0 w 247"/>
                    <a:gd name="T65" fmla="*/ 40 h 79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w 247"/>
                    <a:gd name="T100" fmla="*/ 0 h 79"/>
                    <a:gd name="T101" fmla="*/ 247 w 247"/>
                    <a:gd name="T102" fmla="*/ 79 h 79"/>
                  </a:gdLst>
                  <a:ahLst/>
                  <a:cxnLst>
                    <a:cxn ang="T66">
                      <a:pos x="T0" y="T1"/>
                    </a:cxn>
                    <a:cxn ang="T67">
                      <a:pos x="T2" y="T3"/>
                    </a:cxn>
                    <a:cxn ang="T68">
                      <a:pos x="T4" y="T5"/>
                    </a:cxn>
                    <a:cxn ang="T69">
                      <a:pos x="T6" y="T7"/>
                    </a:cxn>
                    <a:cxn ang="T70">
                      <a:pos x="T8" y="T9"/>
                    </a:cxn>
                    <a:cxn ang="T71">
                      <a:pos x="T10" y="T11"/>
                    </a:cxn>
                    <a:cxn ang="T72">
                      <a:pos x="T12" y="T13"/>
                    </a:cxn>
                    <a:cxn ang="T73">
                      <a:pos x="T14" y="T15"/>
                    </a:cxn>
                    <a:cxn ang="T74">
                      <a:pos x="T16" y="T17"/>
                    </a:cxn>
                    <a:cxn ang="T75">
                      <a:pos x="T18" y="T19"/>
                    </a:cxn>
                    <a:cxn ang="T76">
                      <a:pos x="T20" y="T21"/>
                    </a:cxn>
                    <a:cxn ang="T77">
                      <a:pos x="T22" y="T23"/>
                    </a:cxn>
                    <a:cxn ang="T78">
                      <a:pos x="T24" y="T25"/>
                    </a:cxn>
                    <a:cxn ang="T79">
                      <a:pos x="T26" y="T27"/>
                    </a:cxn>
                    <a:cxn ang="T80">
                      <a:pos x="T28" y="T29"/>
                    </a:cxn>
                    <a:cxn ang="T81">
                      <a:pos x="T30" y="T31"/>
                    </a:cxn>
                    <a:cxn ang="T82">
                      <a:pos x="T32" y="T33"/>
                    </a:cxn>
                    <a:cxn ang="T83">
                      <a:pos x="T34" y="T35"/>
                    </a:cxn>
                    <a:cxn ang="T84">
                      <a:pos x="T36" y="T37"/>
                    </a:cxn>
                    <a:cxn ang="T85">
                      <a:pos x="T38" y="T39"/>
                    </a:cxn>
                    <a:cxn ang="T86">
                      <a:pos x="T40" y="T41"/>
                    </a:cxn>
                    <a:cxn ang="T87">
                      <a:pos x="T42" y="T43"/>
                    </a:cxn>
                    <a:cxn ang="T88">
                      <a:pos x="T44" y="T45"/>
                    </a:cxn>
                    <a:cxn ang="T89">
                      <a:pos x="T46" y="T47"/>
                    </a:cxn>
                    <a:cxn ang="T90">
                      <a:pos x="T48" y="T49"/>
                    </a:cxn>
                    <a:cxn ang="T91">
                      <a:pos x="T50" y="T51"/>
                    </a:cxn>
                    <a:cxn ang="T92">
                      <a:pos x="T52" y="T53"/>
                    </a:cxn>
                    <a:cxn ang="T93">
                      <a:pos x="T54" y="T55"/>
                    </a:cxn>
                    <a:cxn ang="T94">
                      <a:pos x="T56" y="T57"/>
                    </a:cxn>
                    <a:cxn ang="T95">
                      <a:pos x="T58" y="T59"/>
                    </a:cxn>
                    <a:cxn ang="T96">
                      <a:pos x="T60" y="T61"/>
                    </a:cxn>
                    <a:cxn ang="T97">
                      <a:pos x="T62" y="T63"/>
                    </a:cxn>
                    <a:cxn ang="T98">
                      <a:pos x="T64" y="T65"/>
                    </a:cxn>
                  </a:cxnLst>
                  <a:rect l="T99" t="T100" r="T101" b="T102"/>
                  <a:pathLst>
                    <a:path w="247" h="79">
                      <a:moveTo>
                        <a:pt x="0" y="40"/>
                      </a:moveTo>
                      <a:lnTo>
                        <a:pt x="2" y="49"/>
                      </a:lnTo>
                      <a:lnTo>
                        <a:pt x="11" y="55"/>
                      </a:lnTo>
                      <a:lnTo>
                        <a:pt x="21" y="61"/>
                      </a:lnTo>
                      <a:lnTo>
                        <a:pt x="36" y="68"/>
                      </a:lnTo>
                      <a:lnTo>
                        <a:pt x="55" y="73"/>
                      </a:lnTo>
                      <a:lnTo>
                        <a:pt x="76" y="76"/>
                      </a:lnTo>
                      <a:lnTo>
                        <a:pt x="98" y="79"/>
                      </a:lnTo>
                      <a:lnTo>
                        <a:pt x="123" y="79"/>
                      </a:lnTo>
                      <a:lnTo>
                        <a:pt x="149" y="79"/>
                      </a:lnTo>
                      <a:lnTo>
                        <a:pt x="171" y="76"/>
                      </a:lnTo>
                      <a:lnTo>
                        <a:pt x="192" y="73"/>
                      </a:lnTo>
                      <a:lnTo>
                        <a:pt x="211" y="68"/>
                      </a:lnTo>
                      <a:lnTo>
                        <a:pt x="226" y="61"/>
                      </a:lnTo>
                      <a:lnTo>
                        <a:pt x="236" y="55"/>
                      </a:lnTo>
                      <a:lnTo>
                        <a:pt x="245" y="49"/>
                      </a:lnTo>
                      <a:lnTo>
                        <a:pt x="247" y="40"/>
                      </a:lnTo>
                      <a:lnTo>
                        <a:pt x="245" y="32"/>
                      </a:lnTo>
                      <a:lnTo>
                        <a:pt x="236" y="24"/>
                      </a:lnTo>
                      <a:lnTo>
                        <a:pt x="226" y="18"/>
                      </a:lnTo>
                      <a:lnTo>
                        <a:pt x="211" y="12"/>
                      </a:lnTo>
                      <a:lnTo>
                        <a:pt x="192" y="7"/>
                      </a:lnTo>
                      <a:lnTo>
                        <a:pt x="171" y="3"/>
                      </a:lnTo>
                      <a:lnTo>
                        <a:pt x="149" y="2"/>
                      </a:lnTo>
                      <a:lnTo>
                        <a:pt x="123" y="0"/>
                      </a:lnTo>
                      <a:lnTo>
                        <a:pt x="98" y="2"/>
                      </a:lnTo>
                      <a:lnTo>
                        <a:pt x="76" y="3"/>
                      </a:lnTo>
                      <a:lnTo>
                        <a:pt x="55" y="7"/>
                      </a:lnTo>
                      <a:lnTo>
                        <a:pt x="36" y="12"/>
                      </a:lnTo>
                      <a:lnTo>
                        <a:pt x="21" y="18"/>
                      </a:lnTo>
                      <a:lnTo>
                        <a:pt x="11" y="24"/>
                      </a:lnTo>
                      <a:lnTo>
                        <a:pt x="2" y="32"/>
                      </a:lnTo>
                      <a:lnTo>
                        <a:pt x="0" y="40"/>
                      </a:lnTo>
                      <a:close/>
                    </a:path>
                  </a:pathLst>
                </a:custGeom>
                <a:solidFill>
                  <a:srgbClr val="CDCDC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5805" name="Freeform 804"/>
                <p:cNvSpPr>
                  <a:spLocks/>
                </p:cNvSpPr>
                <p:nvPr/>
              </p:nvSpPr>
              <p:spPr bwMode="auto">
                <a:xfrm>
                  <a:off x="4258" y="3403"/>
                  <a:ext cx="247" cy="319"/>
                </a:xfrm>
                <a:custGeom>
                  <a:avLst/>
                  <a:gdLst>
                    <a:gd name="T0" fmla="*/ 123 w 247"/>
                    <a:gd name="T1" fmla="*/ 0 h 319"/>
                    <a:gd name="T2" fmla="*/ 98 w 247"/>
                    <a:gd name="T3" fmla="*/ 2 h 319"/>
                    <a:gd name="T4" fmla="*/ 76 w 247"/>
                    <a:gd name="T5" fmla="*/ 3 h 319"/>
                    <a:gd name="T6" fmla="*/ 55 w 247"/>
                    <a:gd name="T7" fmla="*/ 7 h 319"/>
                    <a:gd name="T8" fmla="*/ 36 w 247"/>
                    <a:gd name="T9" fmla="*/ 12 h 319"/>
                    <a:gd name="T10" fmla="*/ 21 w 247"/>
                    <a:gd name="T11" fmla="*/ 18 h 319"/>
                    <a:gd name="T12" fmla="*/ 11 w 247"/>
                    <a:gd name="T13" fmla="*/ 24 h 319"/>
                    <a:gd name="T14" fmla="*/ 2 w 247"/>
                    <a:gd name="T15" fmla="*/ 32 h 319"/>
                    <a:gd name="T16" fmla="*/ 0 w 247"/>
                    <a:gd name="T17" fmla="*/ 40 h 319"/>
                    <a:gd name="T18" fmla="*/ 0 w 247"/>
                    <a:gd name="T19" fmla="*/ 278 h 319"/>
                    <a:gd name="T20" fmla="*/ 2 w 247"/>
                    <a:gd name="T21" fmla="*/ 287 h 319"/>
                    <a:gd name="T22" fmla="*/ 11 w 247"/>
                    <a:gd name="T23" fmla="*/ 295 h 319"/>
                    <a:gd name="T24" fmla="*/ 21 w 247"/>
                    <a:gd name="T25" fmla="*/ 301 h 319"/>
                    <a:gd name="T26" fmla="*/ 36 w 247"/>
                    <a:gd name="T27" fmla="*/ 307 h 319"/>
                    <a:gd name="T28" fmla="*/ 55 w 247"/>
                    <a:gd name="T29" fmla="*/ 312 h 319"/>
                    <a:gd name="T30" fmla="*/ 76 w 247"/>
                    <a:gd name="T31" fmla="*/ 315 h 319"/>
                    <a:gd name="T32" fmla="*/ 98 w 247"/>
                    <a:gd name="T33" fmla="*/ 319 h 319"/>
                    <a:gd name="T34" fmla="*/ 123 w 247"/>
                    <a:gd name="T35" fmla="*/ 319 h 319"/>
                    <a:gd name="T36" fmla="*/ 149 w 247"/>
                    <a:gd name="T37" fmla="*/ 319 h 319"/>
                    <a:gd name="T38" fmla="*/ 171 w 247"/>
                    <a:gd name="T39" fmla="*/ 315 h 319"/>
                    <a:gd name="T40" fmla="*/ 192 w 247"/>
                    <a:gd name="T41" fmla="*/ 312 h 319"/>
                    <a:gd name="T42" fmla="*/ 211 w 247"/>
                    <a:gd name="T43" fmla="*/ 307 h 319"/>
                    <a:gd name="T44" fmla="*/ 226 w 247"/>
                    <a:gd name="T45" fmla="*/ 301 h 319"/>
                    <a:gd name="T46" fmla="*/ 236 w 247"/>
                    <a:gd name="T47" fmla="*/ 295 h 319"/>
                    <a:gd name="T48" fmla="*/ 245 w 247"/>
                    <a:gd name="T49" fmla="*/ 287 h 319"/>
                    <a:gd name="T50" fmla="*/ 247 w 247"/>
                    <a:gd name="T51" fmla="*/ 278 h 319"/>
                    <a:gd name="T52" fmla="*/ 247 w 247"/>
                    <a:gd name="T53" fmla="*/ 40 h 319"/>
                    <a:gd name="T54" fmla="*/ 245 w 247"/>
                    <a:gd name="T55" fmla="*/ 32 h 319"/>
                    <a:gd name="T56" fmla="*/ 236 w 247"/>
                    <a:gd name="T57" fmla="*/ 24 h 319"/>
                    <a:gd name="T58" fmla="*/ 226 w 247"/>
                    <a:gd name="T59" fmla="*/ 18 h 319"/>
                    <a:gd name="T60" fmla="*/ 211 w 247"/>
                    <a:gd name="T61" fmla="*/ 12 h 319"/>
                    <a:gd name="T62" fmla="*/ 192 w 247"/>
                    <a:gd name="T63" fmla="*/ 7 h 319"/>
                    <a:gd name="T64" fmla="*/ 171 w 247"/>
                    <a:gd name="T65" fmla="*/ 3 h 319"/>
                    <a:gd name="T66" fmla="*/ 149 w 247"/>
                    <a:gd name="T67" fmla="*/ 2 h 319"/>
                    <a:gd name="T68" fmla="*/ 123 w 247"/>
                    <a:gd name="T69" fmla="*/ 0 h 319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w 247"/>
                    <a:gd name="T106" fmla="*/ 0 h 319"/>
                    <a:gd name="T107" fmla="*/ 247 w 247"/>
                    <a:gd name="T108" fmla="*/ 319 h 319"/>
                  </a:gdLst>
                  <a:ahLst/>
                  <a:cxnLst>
                    <a:cxn ang="T70">
                      <a:pos x="T0" y="T1"/>
                    </a:cxn>
                    <a:cxn ang="T71">
                      <a:pos x="T2" y="T3"/>
                    </a:cxn>
                    <a:cxn ang="T72">
                      <a:pos x="T4" y="T5"/>
                    </a:cxn>
                    <a:cxn ang="T73">
                      <a:pos x="T6" y="T7"/>
                    </a:cxn>
                    <a:cxn ang="T74">
                      <a:pos x="T8" y="T9"/>
                    </a:cxn>
                    <a:cxn ang="T75">
                      <a:pos x="T10" y="T11"/>
                    </a:cxn>
                    <a:cxn ang="T76">
                      <a:pos x="T12" y="T13"/>
                    </a:cxn>
                    <a:cxn ang="T77">
                      <a:pos x="T14" y="T15"/>
                    </a:cxn>
                    <a:cxn ang="T78">
                      <a:pos x="T16" y="T17"/>
                    </a:cxn>
                    <a:cxn ang="T79">
                      <a:pos x="T18" y="T19"/>
                    </a:cxn>
                    <a:cxn ang="T80">
                      <a:pos x="T20" y="T21"/>
                    </a:cxn>
                    <a:cxn ang="T81">
                      <a:pos x="T22" y="T23"/>
                    </a:cxn>
                    <a:cxn ang="T82">
                      <a:pos x="T24" y="T25"/>
                    </a:cxn>
                    <a:cxn ang="T83">
                      <a:pos x="T26" y="T27"/>
                    </a:cxn>
                    <a:cxn ang="T84">
                      <a:pos x="T28" y="T29"/>
                    </a:cxn>
                    <a:cxn ang="T85">
                      <a:pos x="T30" y="T31"/>
                    </a:cxn>
                    <a:cxn ang="T86">
                      <a:pos x="T32" y="T33"/>
                    </a:cxn>
                    <a:cxn ang="T87">
                      <a:pos x="T34" y="T35"/>
                    </a:cxn>
                    <a:cxn ang="T88">
                      <a:pos x="T36" y="T37"/>
                    </a:cxn>
                    <a:cxn ang="T89">
                      <a:pos x="T38" y="T39"/>
                    </a:cxn>
                    <a:cxn ang="T90">
                      <a:pos x="T40" y="T41"/>
                    </a:cxn>
                    <a:cxn ang="T91">
                      <a:pos x="T42" y="T43"/>
                    </a:cxn>
                    <a:cxn ang="T92">
                      <a:pos x="T44" y="T45"/>
                    </a:cxn>
                    <a:cxn ang="T93">
                      <a:pos x="T46" y="T47"/>
                    </a:cxn>
                    <a:cxn ang="T94">
                      <a:pos x="T48" y="T49"/>
                    </a:cxn>
                    <a:cxn ang="T95">
                      <a:pos x="T50" y="T51"/>
                    </a:cxn>
                    <a:cxn ang="T96">
                      <a:pos x="T52" y="T53"/>
                    </a:cxn>
                    <a:cxn ang="T97">
                      <a:pos x="T54" y="T55"/>
                    </a:cxn>
                    <a:cxn ang="T98">
                      <a:pos x="T56" y="T57"/>
                    </a:cxn>
                    <a:cxn ang="T99">
                      <a:pos x="T58" y="T59"/>
                    </a:cxn>
                    <a:cxn ang="T100">
                      <a:pos x="T60" y="T61"/>
                    </a:cxn>
                    <a:cxn ang="T101">
                      <a:pos x="T62" y="T63"/>
                    </a:cxn>
                    <a:cxn ang="T102">
                      <a:pos x="T64" y="T65"/>
                    </a:cxn>
                    <a:cxn ang="T103">
                      <a:pos x="T66" y="T67"/>
                    </a:cxn>
                    <a:cxn ang="T104">
                      <a:pos x="T68" y="T69"/>
                    </a:cxn>
                  </a:cxnLst>
                  <a:rect l="T105" t="T106" r="T107" b="T108"/>
                  <a:pathLst>
                    <a:path w="247" h="319">
                      <a:moveTo>
                        <a:pt x="123" y="0"/>
                      </a:moveTo>
                      <a:lnTo>
                        <a:pt x="98" y="2"/>
                      </a:lnTo>
                      <a:lnTo>
                        <a:pt x="76" y="3"/>
                      </a:lnTo>
                      <a:lnTo>
                        <a:pt x="55" y="7"/>
                      </a:lnTo>
                      <a:lnTo>
                        <a:pt x="36" y="12"/>
                      </a:lnTo>
                      <a:lnTo>
                        <a:pt x="21" y="18"/>
                      </a:lnTo>
                      <a:lnTo>
                        <a:pt x="11" y="24"/>
                      </a:lnTo>
                      <a:lnTo>
                        <a:pt x="2" y="32"/>
                      </a:lnTo>
                      <a:lnTo>
                        <a:pt x="0" y="40"/>
                      </a:lnTo>
                      <a:lnTo>
                        <a:pt x="0" y="278"/>
                      </a:lnTo>
                      <a:lnTo>
                        <a:pt x="2" y="287"/>
                      </a:lnTo>
                      <a:lnTo>
                        <a:pt x="11" y="295"/>
                      </a:lnTo>
                      <a:lnTo>
                        <a:pt x="21" y="301"/>
                      </a:lnTo>
                      <a:lnTo>
                        <a:pt x="36" y="307"/>
                      </a:lnTo>
                      <a:lnTo>
                        <a:pt x="55" y="312"/>
                      </a:lnTo>
                      <a:lnTo>
                        <a:pt x="76" y="315"/>
                      </a:lnTo>
                      <a:lnTo>
                        <a:pt x="98" y="319"/>
                      </a:lnTo>
                      <a:lnTo>
                        <a:pt x="123" y="319"/>
                      </a:lnTo>
                      <a:lnTo>
                        <a:pt x="149" y="319"/>
                      </a:lnTo>
                      <a:lnTo>
                        <a:pt x="171" y="315"/>
                      </a:lnTo>
                      <a:lnTo>
                        <a:pt x="192" y="312"/>
                      </a:lnTo>
                      <a:lnTo>
                        <a:pt x="211" y="307"/>
                      </a:lnTo>
                      <a:lnTo>
                        <a:pt x="226" y="301"/>
                      </a:lnTo>
                      <a:lnTo>
                        <a:pt x="236" y="295"/>
                      </a:lnTo>
                      <a:lnTo>
                        <a:pt x="245" y="287"/>
                      </a:lnTo>
                      <a:lnTo>
                        <a:pt x="247" y="278"/>
                      </a:lnTo>
                      <a:lnTo>
                        <a:pt x="247" y="40"/>
                      </a:lnTo>
                      <a:lnTo>
                        <a:pt x="245" y="32"/>
                      </a:lnTo>
                      <a:lnTo>
                        <a:pt x="236" y="24"/>
                      </a:lnTo>
                      <a:lnTo>
                        <a:pt x="226" y="18"/>
                      </a:lnTo>
                      <a:lnTo>
                        <a:pt x="211" y="12"/>
                      </a:lnTo>
                      <a:lnTo>
                        <a:pt x="192" y="7"/>
                      </a:lnTo>
                      <a:lnTo>
                        <a:pt x="171" y="3"/>
                      </a:lnTo>
                      <a:lnTo>
                        <a:pt x="149" y="2"/>
                      </a:lnTo>
                      <a:lnTo>
                        <a:pt x="123" y="0"/>
                      </a:lnTo>
                      <a:close/>
                    </a:path>
                  </a:pathLst>
                </a:custGeom>
                <a:noFill/>
                <a:ln w="7938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5806" name="Freeform 805"/>
                <p:cNvSpPr>
                  <a:spLocks/>
                </p:cNvSpPr>
                <p:nvPr/>
              </p:nvSpPr>
              <p:spPr bwMode="auto">
                <a:xfrm>
                  <a:off x="4258" y="3443"/>
                  <a:ext cx="247" cy="39"/>
                </a:xfrm>
                <a:custGeom>
                  <a:avLst/>
                  <a:gdLst>
                    <a:gd name="T0" fmla="*/ 0 w 247"/>
                    <a:gd name="T1" fmla="*/ 0 h 39"/>
                    <a:gd name="T2" fmla="*/ 2 w 247"/>
                    <a:gd name="T3" fmla="*/ 9 h 39"/>
                    <a:gd name="T4" fmla="*/ 11 w 247"/>
                    <a:gd name="T5" fmla="*/ 15 h 39"/>
                    <a:gd name="T6" fmla="*/ 21 w 247"/>
                    <a:gd name="T7" fmla="*/ 21 h 39"/>
                    <a:gd name="T8" fmla="*/ 36 w 247"/>
                    <a:gd name="T9" fmla="*/ 28 h 39"/>
                    <a:gd name="T10" fmla="*/ 55 w 247"/>
                    <a:gd name="T11" fmla="*/ 33 h 39"/>
                    <a:gd name="T12" fmla="*/ 76 w 247"/>
                    <a:gd name="T13" fmla="*/ 36 h 39"/>
                    <a:gd name="T14" fmla="*/ 98 w 247"/>
                    <a:gd name="T15" fmla="*/ 39 h 39"/>
                    <a:gd name="T16" fmla="*/ 123 w 247"/>
                    <a:gd name="T17" fmla="*/ 39 h 39"/>
                    <a:gd name="T18" fmla="*/ 149 w 247"/>
                    <a:gd name="T19" fmla="*/ 39 h 39"/>
                    <a:gd name="T20" fmla="*/ 171 w 247"/>
                    <a:gd name="T21" fmla="*/ 36 h 39"/>
                    <a:gd name="T22" fmla="*/ 192 w 247"/>
                    <a:gd name="T23" fmla="*/ 33 h 39"/>
                    <a:gd name="T24" fmla="*/ 211 w 247"/>
                    <a:gd name="T25" fmla="*/ 28 h 39"/>
                    <a:gd name="T26" fmla="*/ 226 w 247"/>
                    <a:gd name="T27" fmla="*/ 21 h 39"/>
                    <a:gd name="T28" fmla="*/ 236 w 247"/>
                    <a:gd name="T29" fmla="*/ 15 h 39"/>
                    <a:gd name="T30" fmla="*/ 245 w 247"/>
                    <a:gd name="T31" fmla="*/ 9 h 39"/>
                    <a:gd name="T32" fmla="*/ 247 w 247"/>
                    <a:gd name="T33" fmla="*/ 0 h 39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w 247"/>
                    <a:gd name="T52" fmla="*/ 0 h 39"/>
                    <a:gd name="T53" fmla="*/ 247 w 247"/>
                    <a:gd name="T54" fmla="*/ 39 h 39"/>
                  </a:gdLst>
                  <a:ahLst/>
                  <a:cxnLst>
                    <a:cxn ang="T34">
                      <a:pos x="T0" y="T1"/>
                    </a:cxn>
                    <a:cxn ang="T35">
                      <a:pos x="T2" y="T3"/>
                    </a:cxn>
                    <a:cxn ang="T36">
                      <a:pos x="T4" y="T5"/>
                    </a:cxn>
                    <a:cxn ang="T37">
                      <a:pos x="T6" y="T7"/>
                    </a:cxn>
                    <a:cxn ang="T38">
                      <a:pos x="T8" y="T9"/>
                    </a:cxn>
                    <a:cxn ang="T39">
                      <a:pos x="T10" y="T11"/>
                    </a:cxn>
                    <a:cxn ang="T40">
                      <a:pos x="T12" y="T13"/>
                    </a:cxn>
                    <a:cxn ang="T41">
                      <a:pos x="T14" y="T15"/>
                    </a:cxn>
                    <a:cxn ang="T42">
                      <a:pos x="T16" y="T17"/>
                    </a:cxn>
                    <a:cxn ang="T43">
                      <a:pos x="T18" y="T19"/>
                    </a:cxn>
                    <a:cxn ang="T44">
                      <a:pos x="T20" y="T21"/>
                    </a:cxn>
                    <a:cxn ang="T45">
                      <a:pos x="T22" y="T23"/>
                    </a:cxn>
                    <a:cxn ang="T46">
                      <a:pos x="T24" y="T25"/>
                    </a:cxn>
                    <a:cxn ang="T47">
                      <a:pos x="T26" y="T27"/>
                    </a:cxn>
                    <a:cxn ang="T48">
                      <a:pos x="T28" y="T29"/>
                    </a:cxn>
                    <a:cxn ang="T49">
                      <a:pos x="T30" y="T31"/>
                    </a:cxn>
                    <a:cxn ang="T50">
                      <a:pos x="T32" y="T33"/>
                    </a:cxn>
                  </a:cxnLst>
                  <a:rect l="T51" t="T52" r="T53" b="T54"/>
                  <a:pathLst>
                    <a:path w="247" h="39">
                      <a:moveTo>
                        <a:pt x="0" y="0"/>
                      </a:moveTo>
                      <a:lnTo>
                        <a:pt x="2" y="9"/>
                      </a:lnTo>
                      <a:lnTo>
                        <a:pt x="11" y="15"/>
                      </a:lnTo>
                      <a:lnTo>
                        <a:pt x="21" y="21"/>
                      </a:lnTo>
                      <a:lnTo>
                        <a:pt x="36" y="28"/>
                      </a:lnTo>
                      <a:lnTo>
                        <a:pt x="55" y="33"/>
                      </a:lnTo>
                      <a:lnTo>
                        <a:pt x="76" y="36"/>
                      </a:lnTo>
                      <a:lnTo>
                        <a:pt x="98" y="39"/>
                      </a:lnTo>
                      <a:lnTo>
                        <a:pt x="123" y="39"/>
                      </a:lnTo>
                      <a:lnTo>
                        <a:pt x="149" y="39"/>
                      </a:lnTo>
                      <a:lnTo>
                        <a:pt x="171" y="36"/>
                      </a:lnTo>
                      <a:lnTo>
                        <a:pt x="192" y="33"/>
                      </a:lnTo>
                      <a:lnTo>
                        <a:pt x="211" y="28"/>
                      </a:lnTo>
                      <a:lnTo>
                        <a:pt x="226" y="21"/>
                      </a:lnTo>
                      <a:lnTo>
                        <a:pt x="236" y="15"/>
                      </a:lnTo>
                      <a:lnTo>
                        <a:pt x="245" y="9"/>
                      </a:lnTo>
                      <a:lnTo>
                        <a:pt x="247" y="0"/>
                      </a:lnTo>
                    </a:path>
                  </a:pathLst>
                </a:custGeom>
                <a:noFill/>
                <a:ln w="7938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cxnSp>
            <p:nvCxnSpPr>
              <p:cNvPr id="125798" name="AutoShape 806"/>
              <p:cNvCxnSpPr>
                <a:cxnSpLocks noChangeShapeType="1"/>
                <a:stCxn id="138512" idx="2"/>
                <a:endCxn id="125941" idx="1"/>
              </p:cNvCxnSpPr>
              <p:nvPr/>
            </p:nvCxnSpPr>
            <p:spPr bwMode="auto">
              <a:xfrm rot="16200000" flipH="1">
                <a:off x="4255" y="3683"/>
                <a:ext cx="339" cy="385"/>
              </a:xfrm>
              <a:prstGeom prst="bentConnector2">
                <a:avLst/>
              </a:prstGeom>
              <a:noFill/>
              <a:ln w="38100" cap="sq">
                <a:solidFill>
                  <a:srgbClr val="FF220A"/>
                </a:solidFill>
                <a:miter lim="800000"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125799" name="Text Box 807"/>
              <p:cNvSpPr txBox="1">
                <a:spLocks noChangeArrowheads="1"/>
              </p:cNvSpPr>
              <p:nvPr/>
            </p:nvSpPr>
            <p:spPr bwMode="auto">
              <a:xfrm>
                <a:off x="2404" y="2899"/>
                <a:ext cx="367" cy="17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28575" cap="sq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  <a:cs typeface="ＭＳ Ｐゴシック" charset="0"/>
                  </a:defRPr>
                </a:lvl1pPr>
                <a:lvl2pPr marL="37931725" indent="-37474525"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2pPr>
                <a:lvl3pPr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3pPr>
                <a:lvl4pPr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4pPr>
                <a:lvl5pPr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5pPr>
                <a:lvl6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6pPr>
                <a:lvl7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7pPr>
                <a:lvl8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8pPr>
                <a:lvl9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9pPr>
              </a:lstStyle>
              <a:p>
                <a:pPr algn="ctr"/>
                <a:r>
                  <a:rPr kumimoji="1" lang="en-US" sz="1200" b="1">
                    <a:solidFill>
                      <a:srgbClr val="02016B"/>
                    </a:solidFill>
                    <a:latin typeface="Comic Sans MS" charset="0"/>
                  </a:rPr>
                  <a:t>~ sec</a:t>
                </a:r>
              </a:p>
            </p:txBody>
          </p:sp>
          <p:cxnSp>
            <p:nvCxnSpPr>
              <p:cNvPr id="125800" name="AutoShape 808"/>
              <p:cNvCxnSpPr>
                <a:cxnSpLocks noChangeShapeType="1"/>
                <a:stCxn id="138588" idx="2"/>
                <a:endCxn id="138514" idx="0"/>
              </p:cNvCxnSpPr>
              <p:nvPr/>
            </p:nvCxnSpPr>
            <p:spPr bwMode="auto">
              <a:xfrm rot="5400000">
                <a:off x="4165" y="3538"/>
                <a:ext cx="116" cy="6"/>
              </a:xfrm>
              <a:prstGeom prst="bentConnector3">
                <a:avLst>
                  <a:gd name="adj1" fmla="val 50000"/>
                </a:avLst>
              </a:prstGeom>
              <a:noFill/>
              <a:ln w="28575" cap="sq">
                <a:solidFill>
                  <a:srgbClr val="FF220A"/>
                </a:solidFill>
                <a:miter lim="800000"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125801" name="Text Box 809"/>
              <p:cNvSpPr txBox="1">
                <a:spLocks noChangeArrowheads="1"/>
              </p:cNvSpPr>
              <p:nvPr/>
            </p:nvSpPr>
            <p:spPr bwMode="auto">
              <a:xfrm rot="-5400000">
                <a:off x="3051" y="3045"/>
                <a:ext cx="433" cy="15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28575" cap="sq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  <a:cs typeface="ＭＳ Ｐゴシック" charset="0"/>
                  </a:defRPr>
                </a:lvl1pPr>
                <a:lvl2pPr marL="37931725" indent="-37474525"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2pPr>
                <a:lvl3pPr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3pPr>
                <a:lvl4pPr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4pPr>
                <a:lvl5pPr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5pPr>
                <a:lvl6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6pPr>
                <a:lvl7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7pPr>
                <a:lvl8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8pPr>
                <a:lvl9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9pPr>
              </a:lstStyle>
              <a:p>
                <a:pPr algn="ctr"/>
                <a:r>
                  <a:rPr kumimoji="1" lang="en-US" sz="1000" b="1">
                    <a:solidFill>
                      <a:srgbClr val="FF000C"/>
                    </a:solidFill>
                    <a:latin typeface="Comic Sans MS" charset="0"/>
                  </a:rPr>
                  <a:t>~4 GB/s</a:t>
                </a:r>
              </a:p>
            </p:txBody>
          </p:sp>
          <p:sp>
            <p:nvSpPr>
              <p:cNvPr id="125802" name="Text Box 810"/>
              <p:cNvSpPr txBox="1">
                <a:spLocks noChangeArrowheads="1"/>
              </p:cNvSpPr>
              <p:nvPr/>
            </p:nvSpPr>
            <p:spPr bwMode="auto">
              <a:xfrm>
                <a:off x="2796" y="3440"/>
                <a:ext cx="824" cy="15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28575" cap="sq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  <a:cs typeface="ＭＳ Ｐゴシック" charset="0"/>
                  </a:defRPr>
                </a:lvl1pPr>
                <a:lvl2pPr marL="37931725" indent="-37474525"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2pPr>
                <a:lvl3pPr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3pPr>
                <a:lvl4pPr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4pPr>
                <a:lvl5pPr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5pPr>
                <a:lvl6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6pPr>
                <a:lvl7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7pPr>
                <a:lvl8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8pPr>
                <a:lvl9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9pPr>
              </a:lstStyle>
              <a:p>
                <a:pPr algn="ctr"/>
                <a:r>
                  <a:rPr kumimoji="1" lang="en-US" sz="1000" b="1">
                    <a:solidFill>
                      <a:srgbClr val="FF000C"/>
                    </a:solidFill>
                    <a:latin typeface="Comic Sans MS" charset="0"/>
                  </a:rPr>
                  <a:t>EFacc = ~0.2 kHz</a:t>
                </a:r>
              </a:p>
            </p:txBody>
          </p:sp>
        </p:grpSp>
      </p:grpSp>
      <p:sp>
        <p:nvSpPr>
          <p:cNvPr id="124945" name="Text Box 811"/>
          <p:cNvSpPr txBox="1">
            <a:spLocks noChangeArrowheads="1"/>
          </p:cNvSpPr>
          <p:nvPr/>
        </p:nvSpPr>
        <p:spPr bwMode="auto">
          <a:xfrm>
            <a:off x="1474788" y="1447800"/>
            <a:ext cx="917575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cap="sq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pPr algn="ctr"/>
            <a:r>
              <a:rPr kumimoji="1" lang="en-US" sz="1800" b="1" u="sng">
                <a:solidFill>
                  <a:srgbClr val="060275"/>
                </a:solidFill>
                <a:latin typeface="Comic Sans MS" charset="0"/>
              </a:rPr>
              <a:t>Trigger</a:t>
            </a:r>
            <a:endParaRPr kumimoji="1" lang="en-US" b="1" u="sng">
              <a:solidFill>
                <a:srgbClr val="060275"/>
              </a:solidFill>
              <a:latin typeface="Comic Sans MS" charset="0"/>
            </a:endParaRPr>
          </a:p>
        </p:txBody>
      </p:sp>
      <p:sp>
        <p:nvSpPr>
          <p:cNvPr id="124946" name="Text Box 812"/>
          <p:cNvSpPr txBox="1">
            <a:spLocks noChangeArrowheads="1"/>
          </p:cNvSpPr>
          <p:nvPr/>
        </p:nvSpPr>
        <p:spPr bwMode="auto">
          <a:xfrm>
            <a:off x="7312025" y="1371600"/>
            <a:ext cx="6604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cap="sq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pPr algn="ctr"/>
            <a:r>
              <a:rPr kumimoji="1" lang="en-US" sz="1800" b="1" u="sng">
                <a:solidFill>
                  <a:srgbClr val="060275"/>
                </a:solidFill>
                <a:latin typeface="Comic Sans MS" charset="0"/>
              </a:rPr>
              <a:t>DAQ</a:t>
            </a:r>
          </a:p>
        </p:txBody>
      </p:sp>
      <p:grpSp>
        <p:nvGrpSpPr>
          <p:cNvPr id="28" name="Group 813"/>
          <p:cNvGrpSpPr>
            <a:grpSpLocks/>
          </p:cNvGrpSpPr>
          <p:nvPr/>
        </p:nvGrpSpPr>
        <p:grpSpPr bwMode="auto">
          <a:xfrm>
            <a:off x="868363" y="3562350"/>
            <a:ext cx="1106487" cy="931863"/>
            <a:chOff x="601" y="2084"/>
            <a:chExt cx="755" cy="587"/>
          </a:xfrm>
        </p:grpSpPr>
        <p:sp>
          <p:nvSpPr>
            <p:cNvPr id="125787" name="Text Box 814"/>
            <p:cNvSpPr txBox="1">
              <a:spLocks noChangeArrowheads="1"/>
            </p:cNvSpPr>
            <p:nvPr/>
          </p:nvSpPr>
          <p:spPr bwMode="auto">
            <a:xfrm>
              <a:off x="601" y="2084"/>
              <a:ext cx="755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 cap="sq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9pPr>
            </a:lstStyle>
            <a:p>
              <a:pPr algn="r"/>
              <a:r>
                <a:rPr kumimoji="1" lang="en-US" sz="1200" b="1">
                  <a:solidFill>
                    <a:srgbClr val="4B4B4B"/>
                  </a:solidFill>
                  <a:latin typeface="Comic Sans MS" charset="0"/>
                </a:rPr>
                <a:t>RoI Builder</a:t>
              </a:r>
            </a:p>
            <a:p>
              <a:pPr algn="r"/>
              <a:r>
                <a:rPr kumimoji="1" lang="en-US" sz="1200" b="1">
                  <a:solidFill>
                    <a:srgbClr val="4B4B4B"/>
                  </a:solidFill>
                  <a:latin typeface="Comic Sans MS" charset="0"/>
                </a:rPr>
                <a:t>L2 Supervisor</a:t>
              </a:r>
            </a:p>
          </p:txBody>
        </p:sp>
        <p:sp>
          <p:nvSpPr>
            <p:cNvPr id="125788" name="Text Box 815"/>
            <p:cNvSpPr txBox="1">
              <a:spLocks noChangeArrowheads="1"/>
            </p:cNvSpPr>
            <p:nvPr/>
          </p:nvSpPr>
          <p:spPr bwMode="auto">
            <a:xfrm>
              <a:off x="655" y="2383"/>
              <a:ext cx="701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 cap="sq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9pPr>
            </a:lstStyle>
            <a:p>
              <a:pPr algn="r"/>
              <a:r>
                <a:rPr kumimoji="1" lang="en-US" sz="1200" b="1">
                  <a:solidFill>
                    <a:srgbClr val="4B4B4B"/>
                  </a:solidFill>
                  <a:latin typeface="Comic Sans MS" charset="0"/>
                </a:rPr>
                <a:t>L2 N/work</a:t>
              </a:r>
            </a:p>
            <a:p>
              <a:pPr algn="r"/>
              <a:r>
                <a:rPr kumimoji="1" lang="en-US" sz="1200" b="1">
                  <a:solidFill>
                    <a:srgbClr val="4B4B4B"/>
                  </a:solidFill>
                  <a:latin typeface="Comic Sans MS" charset="0"/>
                </a:rPr>
                <a:t>L2 Proc Unit</a:t>
              </a:r>
              <a:endParaRPr kumimoji="1" lang="en-US" sz="1200" b="1" u="sng">
                <a:solidFill>
                  <a:srgbClr val="060275"/>
                </a:solidFill>
                <a:latin typeface="Comic Sans MS" charset="0"/>
              </a:endParaRPr>
            </a:p>
          </p:txBody>
        </p:sp>
      </p:grpSp>
      <p:grpSp>
        <p:nvGrpSpPr>
          <p:cNvPr id="29" name="Group 816"/>
          <p:cNvGrpSpPr>
            <a:grpSpLocks/>
          </p:cNvGrpSpPr>
          <p:nvPr/>
        </p:nvGrpSpPr>
        <p:grpSpPr bwMode="auto">
          <a:xfrm>
            <a:off x="7364413" y="1828800"/>
            <a:ext cx="1779587" cy="2032000"/>
            <a:chOff x="5049" y="1165"/>
            <a:chExt cx="1214" cy="1280"/>
          </a:xfrm>
        </p:grpSpPr>
        <p:grpSp>
          <p:nvGrpSpPr>
            <p:cNvPr id="125780" name="Group 817"/>
            <p:cNvGrpSpPr>
              <a:grpSpLocks/>
            </p:cNvGrpSpPr>
            <p:nvPr/>
          </p:nvGrpSpPr>
          <p:grpSpPr bwMode="auto">
            <a:xfrm>
              <a:off x="5049" y="1165"/>
              <a:ext cx="949" cy="565"/>
              <a:chOff x="5049" y="1165"/>
              <a:chExt cx="949" cy="565"/>
            </a:xfrm>
          </p:grpSpPr>
          <p:sp>
            <p:nvSpPr>
              <p:cNvPr id="125785" name="Text Box 818"/>
              <p:cNvSpPr txBox="1">
                <a:spLocks noChangeArrowheads="1"/>
              </p:cNvSpPr>
              <p:nvPr/>
            </p:nvSpPr>
            <p:spPr bwMode="auto">
              <a:xfrm>
                <a:off x="5049" y="1557"/>
                <a:ext cx="949" cy="17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28575" cap="sq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  <a:cs typeface="ＭＳ Ｐゴシック" charset="0"/>
                  </a:defRPr>
                </a:lvl1pPr>
                <a:lvl2pPr marL="37931725" indent="-37474525"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2pPr>
                <a:lvl3pPr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3pPr>
                <a:lvl4pPr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4pPr>
                <a:lvl5pPr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5pPr>
                <a:lvl6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6pPr>
                <a:lvl7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7pPr>
                <a:lvl8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8pPr>
                <a:lvl9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9pPr>
              </a:lstStyle>
              <a:p>
                <a:pPr algn="ctr"/>
                <a:r>
                  <a:rPr kumimoji="1" lang="en-US" sz="1200" b="1">
                    <a:solidFill>
                      <a:srgbClr val="4B4B4B"/>
                    </a:solidFill>
                    <a:latin typeface="Comic Sans MS" charset="0"/>
                  </a:rPr>
                  <a:t>Read-Out Drivers</a:t>
                </a:r>
                <a:endParaRPr kumimoji="1" lang="en-US" sz="1200" b="1" u="sng">
                  <a:solidFill>
                    <a:srgbClr val="060275"/>
                  </a:solidFill>
                  <a:latin typeface="Comic Sans MS" charset="0"/>
                </a:endParaRPr>
              </a:p>
            </p:txBody>
          </p:sp>
          <p:sp>
            <p:nvSpPr>
              <p:cNvPr id="125786" name="Text Box 819"/>
              <p:cNvSpPr txBox="1">
                <a:spLocks noChangeArrowheads="1"/>
              </p:cNvSpPr>
              <p:nvPr/>
            </p:nvSpPr>
            <p:spPr bwMode="auto">
              <a:xfrm>
                <a:off x="5049" y="1165"/>
                <a:ext cx="663" cy="17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28575" cap="sq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  <a:cs typeface="ＭＳ Ｐゴシック" charset="0"/>
                  </a:defRPr>
                </a:lvl1pPr>
                <a:lvl2pPr marL="37931725" indent="-37474525"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2pPr>
                <a:lvl3pPr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3pPr>
                <a:lvl4pPr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4pPr>
                <a:lvl5pPr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5pPr>
                <a:lvl6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6pPr>
                <a:lvl7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7pPr>
                <a:lvl8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8pPr>
                <a:lvl9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9pPr>
              </a:lstStyle>
              <a:p>
                <a:pPr algn="ctr"/>
                <a:r>
                  <a:rPr kumimoji="1" lang="en-US" sz="1200" b="1">
                    <a:solidFill>
                      <a:srgbClr val="4B4B4B"/>
                    </a:solidFill>
                    <a:latin typeface="Comic Sans MS" charset="0"/>
                  </a:rPr>
                  <a:t>FE Pipelines</a:t>
                </a:r>
                <a:endParaRPr kumimoji="1" lang="en-US" sz="1200" b="1" u="sng">
                  <a:solidFill>
                    <a:srgbClr val="060275"/>
                  </a:solidFill>
                  <a:latin typeface="Comic Sans MS" charset="0"/>
                </a:endParaRPr>
              </a:p>
            </p:txBody>
          </p:sp>
        </p:grpSp>
        <p:grpSp>
          <p:nvGrpSpPr>
            <p:cNvPr id="125781" name="Group 820"/>
            <p:cNvGrpSpPr>
              <a:grpSpLocks/>
            </p:cNvGrpSpPr>
            <p:nvPr/>
          </p:nvGrpSpPr>
          <p:grpSpPr bwMode="auto">
            <a:xfrm>
              <a:off x="5049" y="1741"/>
              <a:ext cx="1214" cy="704"/>
              <a:chOff x="5049" y="1741"/>
              <a:chExt cx="1214" cy="704"/>
            </a:xfrm>
          </p:grpSpPr>
          <p:sp>
            <p:nvSpPr>
              <p:cNvPr id="125782" name="Text Box 821"/>
              <p:cNvSpPr txBox="1">
                <a:spLocks noChangeArrowheads="1"/>
              </p:cNvSpPr>
              <p:nvPr/>
            </p:nvSpPr>
            <p:spPr bwMode="auto">
              <a:xfrm>
                <a:off x="5049" y="2272"/>
                <a:ext cx="1214" cy="17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28575" cap="sq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  <a:cs typeface="ＭＳ Ｐゴシック" charset="0"/>
                  </a:defRPr>
                </a:lvl1pPr>
                <a:lvl2pPr marL="37931725" indent="-37474525"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2pPr>
                <a:lvl3pPr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3pPr>
                <a:lvl4pPr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4pPr>
                <a:lvl5pPr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5pPr>
                <a:lvl6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6pPr>
                <a:lvl7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7pPr>
                <a:lvl8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8pPr>
                <a:lvl9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9pPr>
              </a:lstStyle>
              <a:p>
                <a:pPr algn="ctr"/>
                <a:r>
                  <a:rPr kumimoji="1" lang="en-US" sz="1200" b="1">
                    <a:solidFill>
                      <a:srgbClr val="4B4B4B"/>
                    </a:solidFill>
                    <a:latin typeface="Comic Sans MS" charset="0"/>
                  </a:rPr>
                  <a:t>Read-Out Sub-systems</a:t>
                </a:r>
                <a:endParaRPr kumimoji="1" lang="en-US" sz="1200" b="1" u="sng">
                  <a:solidFill>
                    <a:srgbClr val="060275"/>
                  </a:solidFill>
                  <a:latin typeface="Comic Sans MS" charset="0"/>
                </a:endParaRPr>
              </a:p>
            </p:txBody>
          </p:sp>
          <p:sp>
            <p:nvSpPr>
              <p:cNvPr id="125783" name="Text Box 822"/>
              <p:cNvSpPr txBox="1">
                <a:spLocks noChangeArrowheads="1"/>
              </p:cNvSpPr>
              <p:nvPr/>
            </p:nvSpPr>
            <p:spPr bwMode="auto">
              <a:xfrm>
                <a:off x="5049" y="2021"/>
                <a:ext cx="969" cy="17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28575" cap="sq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  <a:cs typeface="ＭＳ Ｐゴシック" charset="0"/>
                  </a:defRPr>
                </a:lvl1pPr>
                <a:lvl2pPr marL="37931725" indent="-37474525"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2pPr>
                <a:lvl3pPr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3pPr>
                <a:lvl4pPr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4pPr>
                <a:lvl5pPr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5pPr>
                <a:lvl6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6pPr>
                <a:lvl7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7pPr>
                <a:lvl8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8pPr>
                <a:lvl9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9pPr>
              </a:lstStyle>
              <a:p>
                <a:pPr algn="ctr"/>
                <a:r>
                  <a:rPr kumimoji="1" lang="en-US" sz="1200" b="1">
                    <a:solidFill>
                      <a:srgbClr val="4B4B4B"/>
                    </a:solidFill>
                    <a:latin typeface="Comic Sans MS" charset="0"/>
                  </a:rPr>
                  <a:t>Read-Out Buffers</a:t>
                </a:r>
                <a:endParaRPr kumimoji="1" lang="en-US" sz="1200" b="1" u="sng">
                  <a:solidFill>
                    <a:srgbClr val="060275"/>
                  </a:solidFill>
                  <a:latin typeface="Comic Sans MS" charset="0"/>
                </a:endParaRPr>
              </a:p>
            </p:txBody>
          </p:sp>
          <p:sp>
            <p:nvSpPr>
              <p:cNvPr id="125784" name="Text Box 823"/>
              <p:cNvSpPr txBox="1">
                <a:spLocks noChangeArrowheads="1"/>
              </p:cNvSpPr>
              <p:nvPr/>
            </p:nvSpPr>
            <p:spPr bwMode="auto">
              <a:xfrm>
                <a:off x="5049" y="1741"/>
                <a:ext cx="842" cy="17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28575" cap="sq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  <a:cs typeface="ＭＳ Ｐゴシック" charset="0"/>
                  </a:defRPr>
                </a:lvl1pPr>
                <a:lvl2pPr marL="37931725" indent="-37474525"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2pPr>
                <a:lvl3pPr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3pPr>
                <a:lvl4pPr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4pPr>
                <a:lvl5pPr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5pPr>
                <a:lvl6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6pPr>
                <a:lvl7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7pPr>
                <a:lvl8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8pPr>
                <a:lvl9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9pPr>
              </a:lstStyle>
              <a:p>
                <a:pPr algn="ctr"/>
                <a:r>
                  <a:rPr kumimoji="1" lang="en-US" sz="1200" b="1">
                    <a:solidFill>
                      <a:srgbClr val="4B4B4B"/>
                    </a:solidFill>
                    <a:latin typeface="Comic Sans MS" charset="0"/>
                  </a:rPr>
                  <a:t>Read-Out Links</a:t>
                </a:r>
                <a:endParaRPr kumimoji="1" lang="en-US" sz="1200" b="1" u="sng">
                  <a:solidFill>
                    <a:srgbClr val="060275"/>
                  </a:solidFill>
                  <a:latin typeface="Comic Sans MS" charset="0"/>
                </a:endParaRPr>
              </a:p>
            </p:txBody>
          </p:sp>
        </p:grpSp>
      </p:grpSp>
      <p:grpSp>
        <p:nvGrpSpPr>
          <p:cNvPr id="124949" name="Group 824"/>
          <p:cNvGrpSpPr>
            <a:grpSpLocks/>
          </p:cNvGrpSpPr>
          <p:nvPr/>
        </p:nvGrpSpPr>
        <p:grpSpPr bwMode="auto">
          <a:xfrm>
            <a:off x="5327650" y="2954338"/>
            <a:ext cx="1700213" cy="1166812"/>
            <a:chOff x="3644" y="1573"/>
            <a:chExt cx="1159" cy="735"/>
          </a:xfrm>
        </p:grpSpPr>
        <p:sp>
          <p:nvSpPr>
            <p:cNvPr id="125766" name="Text Box 825"/>
            <p:cNvSpPr txBox="1">
              <a:spLocks noChangeArrowheads="1"/>
            </p:cNvSpPr>
            <p:nvPr/>
          </p:nvSpPr>
          <p:spPr bwMode="auto">
            <a:xfrm>
              <a:off x="3644" y="1844"/>
              <a:ext cx="1159" cy="464"/>
            </a:xfrm>
            <a:prstGeom prst="rect">
              <a:avLst/>
            </a:prstGeom>
            <a:solidFill>
              <a:srgbClr val="DCDCE2"/>
            </a:solidFill>
            <a:ln w="6350" cap="sq">
              <a:solidFill>
                <a:schemeClr val="accent2"/>
              </a:solidFill>
              <a:miter lim="800000"/>
              <a:headEnd/>
              <a:tailEnd/>
            </a:ln>
          </p:spPr>
          <p:txBody>
            <a:bodyPr anchor="ctr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9pPr>
            </a:lstStyle>
            <a:p>
              <a:endParaRPr kumimoji="1" lang="en-US" sz="1400" b="1">
                <a:latin typeface="Comic Sans MS" charset="0"/>
              </a:endParaRPr>
            </a:p>
            <a:p>
              <a:endParaRPr kumimoji="1" lang="en-US" sz="1400" b="1">
                <a:latin typeface="Comic Sans MS" charset="0"/>
              </a:endParaRPr>
            </a:p>
            <a:p>
              <a:r>
                <a:rPr kumimoji="1" lang="en-US" sz="1400" b="1">
                  <a:latin typeface="Comic Sans MS" charset="0"/>
                </a:rPr>
                <a:t>	   ROS</a:t>
              </a:r>
              <a:endParaRPr kumimoji="1" lang="en-US" sz="1800" b="1">
                <a:latin typeface="Comic Sans MS" charset="0"/>
              </a:endParaRPr>
            </a:p>
          </p:txBody>
        </p:sp>
        <p:sp>
          <p:nvSpPr>
            <p:cNvPr id="125767" name="Text Box 826"/>
            <p:cNvSpPr txBox="1">
              <a:spLocks noChangeArrowheads="1"/>
            </p:cNvSpPr>
            <p:nvPr/>
          </p:nvSpPr>
          <p:spPr bwMode="auto">
            <a:xfrm>
              <a:off x="3924" y="1606"/>
              <a:ext cx="622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 cap="sq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9pPr>
            </a:lstStyle>
            <a:p>
              <a:pPr algn="ctr"/>
              <a:r>
                <a:rPr kumimoji="1" lang="en-US" sz="1000" b="1">
                  <a:solidFill>
                    <a:srgbClr val="FF000C"/>
                  </a:solidFill>
                  <a:latin typeface="Comic Sans MS" charset="0"/>
                </a:rPr>
                <a:t>120     GB/s</a:t>
              </a:r>
            </a:p>
          </p:txBody>
        </p:sp>
        <p:grpSp>
          <p:nvGrpSpPr>
            <p:cNvPr id="125768" name="Group 827"/>
            <p:cNvGrpSpPr>
              <a:grpSpLocks/>
            </p:cNvGrpSpPr>
            <p:nvPr/>
          </p:nvGrpSpPr>
          <p:grpSpPr bwMode="auto">
            <a:xfrm>
              <a:off x="3688" y="1871"/>
              <a:ext cx="232" cy="261"/>
              <a:chOff x="3688" y="1817"/>
              <a:chExt cx="232" cy="333"/>
            </a:xfrm>
          </p:grpSpPr>
          <p:sp>
            <p:nvSpPr>
              <p:cNvPr id="125778" name="Rectangle 828"/>
              <p:cNvSpPr>
                <a:spLocks noChangeArrowheads="1"/>
              </p:cNvSpPr>
              <p:nvPr/>
            </p:nvSpPr>
            <p:spPr bwMode="auto">
              <a:xfrm>
                <a:off x="3688" y="1817"/>
                <a:ext cx="232" cy="333"/>
              </a:xfrm>
              <a:prstGeom prst="rect">
                <a:avLst/>
              </a:prstGeom>
              <a:gradFill rotWithShape="0">
                <a:gsLst>
                  <a:gs pos="0">
                    <a:srgbClr val="47765E"/>
                  </a:gs>
                  <a:gs pos="50000">
                    <a:srgbClr val="99FFCC"/>
                  </a:gs>
                  <a:gs pos="100000">
                    <a:srgbClr val="47765E"/>
                  </a:gs>
                </a:gsLst>
                <a:lin ang="5400000" scaled="1"/>
              </a:gradFill>
              <a:ln w="7938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5779" name="Rectangle 829"/>
              <p:cNvSpPr>
                <a:spLocks noChangeArrowheads="1"/>
              </p:cNvSpPr>
              <p:nvPr/>
            </p:nvSpPr>
            <p:spPr bwMode="auto">
              <a:xfrm>
                <a:off x="3726" y="1934"/>
                <a:ext cx="165" cy="12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pPr algn="ctr" eaLnBrk="1" hangingPunct="1"/>
                <a:r>
                  <a:rPr lang="en-US" sz="1000" b="1">
                    <a:solidFill>
                      <a:srgbClr val="000000"/>
                    </a:solidFill>
                    <a:latin typeface="Comic Sans MS" charset="0"/>
                  </a:rPr>
                  <a:t>ROB</a:t>
                </a:r>
                <a:endParaRPr lang="en-US" sz="1000">
                  <a:latin typeface="Comic Sans MS" charset="0"/>
                </a:endParaRPr>
              </a:p>
            </p:txBody>
          </p:sp>
        </p:grpSp>
        <p:grpSp>
          <p:nvGrpSpPr>
            <p:cNvPr id="125769" name="Group 830"/>
            <p:cNvGrpSpPr>
              <a:grpSpLocks/>
            </p:cNvGrpSpPr>
            <p:nvPr/>
          </p:nvGrpSpPr>
          <p:grpSpPr bwMode="auto">
            <a:xfrm>
              <a:off x="4104" y="1871"/>
              <a:ext cx="232" cy="261"/>
              <a:chOff x="3688" y="1817"/>
              <a:chExt cx="232" cy="333"/>
            </a:xfrm>
          </p:grpSpPr>
          <p:sp>
            <p:nvSpPr>
              <p:cNvPr id="125776" name="Rectangle 831"/>
              <p:cNvSpPr>
                <a:spLocks noChangeArrowheads="1"/>
              </p:cNvSpPr>
              <p:nvPr/>
            </p:nvSpPr>
            <p:spPr bwMode="auto">
              <a:xfrm>
                <a:off x="3688" y="1817"/>
                <a:ext cx="232" cy="333"/>
              </a:xfrm>
              <a:prstGeom prst="rect">
                <a:avLst/>
              </a:prstGeom>
              <a:gradFill rotWithShape="0">
                <a:gsLst>
                  <a:gs pos="0">
                    <a:srgbClr val="47765E"/>
                  </a:gs>
                  <a:gs pos="50000">
                    <a:srgbClr val="99FFCC"/>
                  </a:gs>
                  <a:gs pos="100000">
                    <a:srgbClr val="47765E"/>
                  </a:gs>
                </a:gsLst>
                <a:lin ang="5400000" scaled="1"/>
              </a:gradFill>
              <a:ln w="7938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5777" name="Rectangle 832"/>
              <p:cNvSpPr>
                <a:spLocks noChangeArrowheads="1"/>
              </p:cNvSpPr>
              <p:nvPr/>
            </p:nvSpPr>
            <p:spPr bwMode="auto">
              <a:xfrm>
                <a:off x="3726" y="1934"/>
                <a:ext cx="165" cy="12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pPr algn="ctr" eaLnBrk="1" hangingPunct="1"/>
                <a:r>
                  <a:rPr lang="en-US" sz="1000" b="1">
                    <a:solidFill>
                      <a:srgbClr val="000000"/>
                    </a:solidFill>
                    <a:latin typeface="Comic Sans MS" charset="0"/>
                  </a:rPr>
                  <a:t>ROB</a:t>
                </a:r>
                <a:endParaRPr lang="en-US" sz="1000">
                  <a:latin typeface="Comic Sans MS" charset="0"/>
                </a:endParaRPr>
              </a:p>
            </p:txBody>
          </p:sp>
        </p:grpSp>
        <p:grpSp>
          <p:nvGrpSpPr>
            <p:cNvPr id="125770" name="Group 833"/>
            <p:cNvGrpSpPr>
              <a:grpSpLocks/>
            </p:cNvGrpSpPr>
            <p:nvPr/>
          </p:nvGrpSpPr>
          <p:grpSpPr bwMode="auto">
            <a:xfrm>
              <a:off x="4508" y="1871"/>
              <a:ext cx="232" cy="261"/>
              <a:chOff x="3688" y="1817"/>
              <a:chExt cx="232" cy="333"/>
            </a:xfrm>
          </p:grpSpPr>
          <p:sp>
            <p:nvSpPr>
              <p:cNvPr id="125774" name="Rectangle 834"/>
              <p:cNvSpPr>
                <a:spLocks noChangeArrowheads="1"/>
              </p:cNvSpPr>
              <p:nvPr/>
            </p:nvSpPr>
            <p:spPr bwMode="auto">
              <a:xfrm>
                <a:off x="3688" y="1817"/>
                <a:ext cx="232" cy="333"/>
              </a:xfrm>
              <a:prstGeom prst="rect">
                <a:avLst/>
              </a:prstGeom>
              <a:gradFill rotWithShape="0">
                <a:gsLst>
                  <a:gs pos="0">
                    <a:srgbClr val="47765E"/>
                  </a:gs>
                  <a:gs pos="50000">
                    <a:srgbClr val="99FFCC"/>
                  </a:gs>
                  <a:gs pos="100000">
                    <a:srgbClr val="47765E"/>
                  </a:gs>
                </a:gsLst>
                <a:lin ang="5400000" scaled="1"/>
              </a:gradFill>
              <a:ln w="7938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5775" name="Rectangle 835"/>
              <p:cNvSpPr>
                <a:spLocks noChangeArrowheads="1"/>
              </p:cNvSpPr>
              <p:nvPr/>
            </p:nvSpPr>
            <p:spPr bwMode="auto">
              <a:xfrm>
                <a:off x="3726" y="1934"/>
                <a:ext cx="165" cy="12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pPr algn="ctr" eaLnBrk="1" hangingPunct="1"/>
                <a:r>
                  <a:rPr lang="en-US" sz="1000" b="1">
                    <a:solidFill>
                      <a:srgbClr val="000000"/>
                    </a:solidFill>
                    <a:latin typeface="Comic Sans MS" charset="0"/>
                  </a:rPr>
                  <a:t>ROB</a:t>
                </a:r>
                <a:endParaRPr lang="en-US" sz="1000">
                  <a:latin typeface="Comic Sans MS" charset="0"/>
                </a:endParaRPr>
              </a:p>
            </p:txBody>
          </p:sp>
        </p:grpSp>
        <p:cxnSp>
          <p:nvCxnSpPr>
            <p:cNvPr id="125771" name="AutoShape 836"/>
            <p:cNvCxnSpPr>
              <a:cxnSpLocks noChangeShapeType="1"/>
              <a:stCxn id="125511" idx="2"/>
              <a:endCxn id="125778" idx="0"/>
            </p:cNvCxnSpPr>
            <p:nvPr/>
          </p:nvCxnSpPr>
          <p:spPr bwMode="auto">
            <a:xfrm>
              <a:off x="3796" y="1573"/>
              <a:ext cx="8" cy="298"/>
            </a:xfrm>
            <a:prstGeom prst="straightConnector1">
              <a:avLst/>
            </a:prstGeom>
            <a:noFill/>
            <a:ln w="28575" cap="sq">
              <a:solidFill>
                <a:srgbClr val="FF220A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25772" name="AutoShape 837"/>
            <p:cNvCxnSpPr>
              <a:cxnSpLocks noChangeShapeType="1"/>
              <a:stCxn id="125587" idx="2"/>
              <a:endCxn id="125776" idx="0"/>
            </p:cNvCxnSpPr>
            <p:nvPr/>
          </p:nvCxnSpPr>
          <p:spPr bwMode="auto">
            <a:xfrm>
              <a:off x="4212" y="1573"/>
              <a:ext cx="8" cy="298"/>
            </a:xfrm>
            <a:prstGeom prst="straightConnector1">
              <a:avLst/>
            </a:prstGeom>
            <a:noFill/>
            <a:ln w="28575" cap="sq">
              <a:solidFill>
                <a:srgbClr val="FF220A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25773" name="AutoShape 838"/>
            <p:cNvCxnSpPr>
              <a:cxnSpLocks noChangeShapeType="1"/>
              <a:stCxn id="125663" idx="2"/>
              <a:endCxn id="125774" idx="0"/>
            </p:cNvCxnSpPr>
            <p:nvPr/>
          </p:nvCxnSpPr>
          <p:spPr bwMode="auto">
            <a:xfrm>
              <a:off x="4620" y="1573"/>
              <a:ext cx="4" cy="298"/>
            </a:xfrm>
            <a:prstGeom prst="straightConnector1">
              <a:avLst/>
            </a:prstGeom>
            <a:noFill/>
            <a:ln w="28575" cap="sq">
              <a:solidFill>
                <a:srgbClr val="FF220A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123719" name="Text Box 839"/>
          <p:cNvSpPr txBox="1">
            <a:spLocks noChangeArrowheads="1"/>
          </p:cNvSpPr>
          <p:nvPr/>
        </p:nvSpPr>
        <p:spPr bwMode="auto">
          <a:xfrm>
            <a:off x="1957388" y="2052638"/>
            <a:ext cx="2120900" cy="581025"/>
          </a:xfrm>
          <a:prstGeom prst="rect">
            <a:avLst/>
          </a:prstGeom>
          <a:gradFill rotWithShape="0">
            <a:gsLst>
              <a:gs pos="0">
                <a:srgbClr val="99CCFF">
                  <a:gamma/>
                  <a:shade val="46275"/>
                  <a:invGamma/>
                  <a:alpha val="39999"/>
                </a:srgbClr>
              </a:gs>
              <a:gs pos="50000">
                <a:srgbClr val="99CCFF">
                  <a:alpha val="80000"/>
                </a:srgbClr>
              </a:gs>
              <a:gs pos="100000">
                <a:srgbClr val="99CCFF">
                  <a:gamma/>
                  <a:shade val="46275"/>
                  <a:invGamma/>
                  <a:alpha val="39999"/>
                </a:srgbClr>
              </a:gs>
            </a:gsLst>
            <a:lin ang="5400000" scaled="1"/>
          </a:gradFill>
          <a:ln w="28575" cap="sq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r>
              <a:rPr kumimoji="1" lang="en-US" sz="1600" b="1">
                <a:latin typeface="Comic Sans MS" charset="0"/>
              </a:rPr>
              <a:t>LV</a:t>
            </a:r>
          </a:p>
          <a:p>
            <a:r>
              <a:rPr kumimoji="1" lang="en-US" sz="1600" b="1">
                <a:latin typeface="Comic Sans MS" charset="0"/>
              </a:rPr>
              <a:t>L1</a:t>
            </a:r>
            <a:endParaRPr kumimoji="1" lang="en-US" sz="1800" b="1">
              <a:latin typeface="Comic Sans MS" charset="0"/>
            </a:endParaRPr>
          </a:p>
        </p:txBody>
      </p:sp>
      <p:pic>
        <p:nvPicPr>
          <p:cNvPr id="124953" name="Picture 840"/>
          <p:cNvPicPr>
            <a:picLocks noChangeAspect="1" noChangeArrowheads="1"/>
          </p:cNvPicPr>
          <p:nvPr/>
        </p:nvPicPr>
        <p:blipFill>
          <a:blip r:embed="rId3">
            <a:alphaModFix amt="6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2763" y="2068513"/>
            <a:ext cx="760412" cy="534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>
                    <a:alpha val="64999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3721" name="Text Box 841"/>
          <p:cNvSpPr txBox="1">
            <a:spLocks noChangeArrowheads="1"/>
          </p:cNvSpPr>
          <p:nvPr/>
        </p:nvSpPr>
        <p:spPr bwMode="auto">
          <a:xfrm>
            <a:off x="5240338" y="2068513"/>
            <a:ext cx="2179637" cy="942975"/>
          </a:xfrm>
          <a:prstGeom prst="rect">
            <a:avLst/>
          </a:prstGeom>
          <a:gradFill rotWithShape="0">
            <a:gsLst>
              <a:gs pos="0">
                <a:srgbClr val="99CCFF">
                  <a:gamma/>
                  <a:shade val="46275"/>
                  <a:invGamma/>
                  <a:alpha val="39999"/>
                </a:srgbClr>
              </a:gs>
              <a:gs pos="50000">
                <a:srgbClr val="99CCFF">
                  <a:alpha val="80000"/>
                </a:srgbClr>
              </a:gs>
              <a:gs pos="100000">
                <a:srgbClr val="99CCFF">
                  <a:gamma/>
                  <a:shade val="46275"/>
                  <a:invGamma/>
                  <a:alpha val="39999"/>
                </a:srgbClr>
              </a:gs>
            </a:gsLst>
            <a:lin ang="5400000" scaled="1"/>
          </a:gradFill>
          <a:ln w="28575" cap="sq">
            <a:noFill/>
            <a:miter lim="800000"/>
            <a:headEnd/>
            <a:tailEnd/>
          </a:ln>
          <a:effectLst/>
        </p:spPr>
        <p:txBody>
          <a:bodyPr l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pPr algn="r"/>
            <a:r>
              <a:rPr kumimoji="1" lang="en-US" sz="1400" b="1">
                <a:latin typeface="Comic Sans MS" charset="0"/>
              </a:rPr>
              <a:t>D</a:t>
            </a:r>
          </a:p>
          <a:p>
            <a:pPr algn="r"/>
            <a:r>
              <a:rPr kumimoji="1" lang="en-US" sz="1400" b="1">
                <a:latin typeface="Comic Sans MS" charset="0"/>
              </a:rPr>
              <a:t>E</a:t>
            </a:r>
          </a:p>
          <a:p>
            <a:pPr algn="r"/>
            <a:r>
              <a:rPr kumimoji="1" lang="en-US" sz="1400" b="1">
                <a:latin typeface="Comic Sans MS" charset="0"/>
              </a:rPr>
              <a:t>T </a:t>
            </a:r>
          </a:p>
          <a:p>
            <a:pPr algn="r"/>
            <a:r>
              <a:rPr kumimoji="1" lang="en-US" sz="1400" b="1">
                <a:latin typeface="Comic Sans MS" charset="0"/>
              </a:rPr>
              <a:t>R/O</a:t>
            </a:r>
            <a:endParaRPr kumimoji="1" lang="en-US" sz="1800" b="1">
              <a:latin typeface="Comic Sans MS" charset="0"/>
            </a:endParaRPr>
          </a:p>
        </p:txBody>
      </p:sp>
      <p:grpSp>
        <p:nvGrpSpPr>
          <p:cNvPr id="124957" name="Group 842"/>
          <p:cNvGrpSpPr>
            <a:grpSpLocks/>
          </p:cNvGrpSpPr>
          <p:nvPr/>
        </p:nvGrpSpPr>
        <p:grpSpPr bwMode="auto">
          <a:xfrm>
            <a:off x="5403850" y="1558925"/>
            <a:ext cx="1463675" cy="657225"/>
            <a:chOff x="3696" y="806"/>
            <a:chExt cx="999" cy="414"/>
          </a:xfrm>
        </p:grpSpPr>
        <p:grpSp>
          <p:nvGrpSpPr>
            <p:cNvPr id="125754" name="Group 843"/>
            <p:cNvGrpSpPr>
              <a:grpSpLocks/>
            </p:cNvGrpSpPr>
            <p:nvPr/>
          </p:nvGrpSpPr>
          <p:grpSpPr bwMode="auto">
            <a:xfrm>
              <a:off x="3696" y="806"/>
              <a:ext cx="199" cy="414"/>
              <a:chOff x="3656" y="1276"/>
              <a:chExt cx="199" cy="1448"/>
            </a:xfrm>
          </p:grpSpPr>
          <p:sp>
            <p:nvSpPr>
              <p:cNvPr id="125763" name="Line 844"/>
              <p:cNvSpPr>
                <a:spLocks noChangeShapeType="1"/>
              </p:cNvSpPr>
              <p:nvPr/>
            </p:nvSpPr>
            <p:spPr bwMode="auto">
              <a:xfrm>
                <a:off x="3656" y="1276"/>
                <a:ext cx="0" cy="1446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5764" name="Line 845"/>
              <p:cNvSpPr>
                <a:spLocks noChangeShapeType="1"/>
              </p:cNvSpPr>
              <p:nvPr/>
            </p:nvSpPr>
            <p:spPr bwMode="auto">
              <a:xfrm>
                <a:off x="3855" y="1277"/>
                <a:ext cx="0" cy="1445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5765" name="Line 846"/>
              <p:cNvSpPr>
                <a:spLocks noChangeShapeType="1"/>
              </p:cNvSpPr>
              <p:nvPr/>
            </p:nvSpPr>
            <p:spPr bwMode="auto">
              <a:xfrm>
                <a:off x="3755" y="1276"/>
                <a:ext cx="0" cy="1448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125755" name="Group 847"/>
            <p:cNvGrpSpPr>
              <a:grpSpLocks/>
            </p:cNvGrpSpPr>
            <p:nvPr/>
          </p:nvGrpSpPr>
          <p:grpSpPr bwMode="auto">
            <a:xfrm>
              <a:off x="4101" y="806"/>
              <a:ext cx="199" cy="414"/>
              <a:chOff x="3656" y="1276"/>
              <a:chExt cx="199" cy="1448"/>
            </a:xfrm>
          </p:grpSpPr>
          <p:sp>
            <p:nvSpPr>
              <p:cNvPr id="125760" name="Line 848"/>
              <p:cNvSpPr>
                <a:spLocks noChangeShapeType="1"/>
              </p:cNvSpPr>
              <p:nvPr/>
            </p:nvSpPr>
            <p:spPr bwMode="auto">
              <a:xfrm>
                <a:off x="3656" y="1276"/>
                <a:ext cx="0" cy="1446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5761" name="Line 849"/>
              <p:cNvSpPr>
                <a:spLocks noChangeShapeType="1"/>
              </p:cNvSpPr>
              <p:nvPr/>
            </p:nvSpPr>
            <p:spPr bwMode="auto">
              <a:xfrm>
                <a:off x="3855" y="1277"/>
                <a:ext cx="0" cy="1445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5762" name="Line 850"/>
              <p:cNvSpPr>
                <a:spLocks noChangeShapeType="1"/>
              </p:cNvSpPr>
              <p:nvPr/>
            </p:nvSpPr>
            <p:spPr bwMode="auto">
              <a:xfrm>
                <a:off x="3755" y="1276"/>
                <a:ext cx="0" cy="1448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125756" name="Group 851"/>
            <p:cNvGrpSpPr>
              <a:grpSpLocks/>
            </p:cNvGrpSpPr>
            <p:nvPr/>
          </p:nvGrpSpPr>
          <p:grpSpPr bwMode="auto">
            <a:xfrm>
              <a:off x="4496" y="806"/>
              <a:ext cx="199" cy="414"/>
              <a:chOff x="3656" y="1276"/>
              <a:chExt cx="199" cy="1448"/>
            </a:xfrm>
          </p:grpSpPr>
          <p:sp>
            <p:nvSpPr>
              <p:cNvPr id="125757" name="Line 852"/>
              <p:cNvSpPr>
                <a:spLocks noChangeShapeType="1"/>
              </p:cNvSpPr>
              <p:nvPr/>
            </p:nvSpPr>
            <p:spPr bwMode="auto">
              <a:xfrm>
                <a:off x="3656" y="1276"/>
                <a:ext cx="0" cy="1446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5758" name="Line 853"/>
              <p:cNvSpPr>
                <a:spLocks noChangeShapeType="1"/>
              </p:cNvSpPr>
              <p:nvPr/>
            </p:nvSpPr>
            <p:spPr bwMode="auto">
              <a:xfrm>
                <a:off x="3855" y="1277"/>
                <a:ext cx="0" cy="1445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5759" name="Line 854"/>
              <p:cNvSpPr>
                <a:spLocks noChangeShapeType="1"/>
              </p:cNvSpPr>
              <p:nvPr/>
            </p:nvSpPr>
            <p:spPr bwMode="auto">
              <a:xfrm>
                <a:off x="3755" y="1276"/>
                <a:ext cx="0" cy="1448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</p:grpSp>
      <p:grpSp>
        <p:nvGrpSpPr>
          <p:cNvPr id="124958" name="Group 855"/>
          <p:cNvGrpSpPr>
            <a:grpSpLocks/>
          </p:cNvGrpSpPr>
          <p:nvPr/>
        </p:nvGrpSpPr>
        <p:grpSpPr bwMode="auto">
          <a:xfrm>
            <a:off x="5562600" y="2312988"/>
            <a:ext cx="1200150" cy="573087"/>
            <a:chOff x="3656" y="1276"/>
            <a:chExt cx="199" cy="1448"/>
          </a:xfrm>
        </p:grpSpPr>
        <p:sp>
          <p:nvSpPr>
            <p:cNvPr id="125751" name="Line 856"/>
            <p:cNvSpPr>
              <a:spLocks noChangeShapeType="1"/>
            </p:cNvSpPr>
            <p:nvPr/>
          </p:nvSpPr>
          <p:spPr bwMode="auto">
            <a:xfrm>
              <a:off x="3656" y="1276"/>
              <a:ext cx="0" cy="1446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5752" name="Line 857"/>
            <p:cNvSpPr>
              <a:spLocks noChangeShapeType="1"/>
            </p:cNvSpPr>
            <p:nvPr/>
          </p:nvSpPr>
          <p:spPr bwMode="auto">
            <a:xfrm>
              <a:off x="3855" y="1277"/>
              <a:ext cx="0" cy="1445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5753" name="Line 858"/>
            <p:cNvSpPr>
              <a:spLocks noChangeShapeType="1"/>
            </p:cNvSpPr>
            <p:nvPr/>
          </p:nvSpPr>
          <p:spPr bwMode="auto">
            <a:xfrm>
              <a:off x="3755" y="1276"/>
              <a:ext cx="0" cy="1448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24959" name="Group 859"/>
          <p:cNvGrpSpPr>
            <a:grpSpLocks/>
          </p:cNvGrpSpPr>
          <p:nvPr/>
        </p:nvGrpSpPr>
        <p:grpSpPr bwMode="auto">
          <a:xfrm>
            <a:off x="5370513" y="2133600"/>
            <a:ext cx="1539875" cy="190500"/>
            <a:chOff x="3672" y="1056"/>
            <a:chExt cx="1052" cy="120"/>
          </a:xfrm>
        </p:grpSpPr>
        <p:sp>
          <p:nvSpPr>
            <p:cNvPr id="125748" name="Rectangle 860"/>
            <p:cNvSpPr>
              <a:spLocks noChangeArrowheads="1"/>
            </p:cNvSpPr>
            <p:nvPr/>
          </p:nvSpPr>
          <p:spPr bwMode="auto">
            <a:xfrm>
              <a:off x="3672" y="1056"/>
              <a:ext cx="244" cy="120"/>
            </a:xfrm>
            <a:prstGeom prst="rect">
              <a:avLst/>
            </a:prstGeom>
            <a:gradFill rotWithShape="0">
              <a:gsLst>
                <a:gs pos="0">
                  <a:srgbClr val="5E7647"/>
                </a:gs>
                <a:gs pos="50000">
                  <a:srgbClr val="CCFF99"/>
                </a:gs>
                <a:gs pos="100000">
                  <a:srgbClr val="5E7647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125749" name="Rectangle 861"/>
            <p:cNvSpPr>
              <a:spLocks noChangeArrowheads="1"/>
            </p:cNvSpPr>
            <p:nvPr/>
          </p:nvSpPr>
          <p:spPr bwMode="auto">
            <a:xfrm>
              <a:off x="4088" y="1056"/>
              <a:ext cx="244" cy="120"/>
            </a:xfrm>
            <a:prstGeom prst="rect">
              <a:avLst/>
            </a:prstGeom>
            <a:gradFill rotWithShape="0">
              <a:gsLst>
                <a:gs pos="0">
                  <a:srgbClr val="5E7647"/>
                </a:gs>
                <a:gs pos="50000">
                  <a:srgbClr val="CCFF99"/>
                </a:gs>
                <a:gs pos="100000">
                  <a:srgbClr val="5E7647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125750" name="Rectangle 862"/>
            <p:cNvSpPr>
              <a:spLocks noChangeArrowheads="1"/>
            </p:cNvSpPr>
            <p:nvPr/>
          </p:nvSpPr>
          <p:spPr bwMode="auto">
            <a:xfrm>
              <a:off x="4480" y="1056"/>
              <a:ext cx="244" cy="120"/>
            </a:xfrm>
            <a:prstGeom prst="rect">
              <a:avLst/>
            </a:prstGeom>
            <a:gradFill rotWithShape="0">
              <a:gsLst>
                <a:gs pos="0">
                  <a:srgbClr val="5E7647"/>
                </a:gs>
                <a:gs pos="50000">
                  <a:srgbClr val="CCFF99"/>
                </a:gs>
                <a:gs pos="100000">
                  <a:srgbClr val="5E7647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</p:grpSp>
      <p:sp>
        <p:nvSpPr>
          <p:cNvPr id="124960" name="Text Box 863"/>
          <p:cNvSpPr txBox="1">
            <a:spLocks noChangeArrowheads="1"/>
          </p:cNvSpPr>
          <p:nvPr/>
        </p:nvSpPr>
        <p:spPr bwMode="auto">
          <a:xfrm rot="5400000">
            <a:off x="3598863" y="2197100"/>
            <a:ext cx="666750" cy="25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cap="sq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pPr algn="ctr"/>
            <a:r>
              <a:rPr kumimoji="1" lang="en-US" sz="1200" b="1">
                <a:solidFill>
                  <a:srgbClr val="02016B"/>
                </a:solidFill>
                <a:latin typeface="Comic Sans MS" charset="0"/>
              </a:rPr>
              <a:t>2.5 </a:t>
            </a:r>
            <a:r>
              <a:rPr kumimoji="1" lang="en-US" sz="1200" b="1">
                <a:solidFill>
                  <a:srgbClr val="02016B"/>
                </a:solidFill>
                <a:latin typeface="Symbol" charset="0"/>
              </a:rPr>
              <a:t>m</a:t>
            </a:r>
            <a:r>
              <a:rPr kumimoji="1" lang="en-US" sz="1200" b="1">
                <a:solidFill>
                  <a:srgbClr val="02016B"/>
                </a:solidFill>
                <a:latin typeface="Comic Sans MS" charset="0"/>
              </a:rPr>
              <a:t>s</a:t>
            </a:r>
          </a:p>
        </p:txBody>
      </p:sp>
      <p:grpSp>
        <p:nvGrpSpPr>
          <p:cNvPr id="124961" name="Group 864"/>
          <p:cNvGrpSpPr>
            <a:grpSpLocks/>
          </p:cNvGrpSpPr>
          <p:nvPr/>
        </p:nvGrpSpPr>
        <p:grpSpPr bwMode="auto">
          <a:xfrm>
            <a:off x="3019425" y="1671638"/>
            <a:ext cx="2720975" cy="361950"/>
            <a:chOff x="2068" y="765"/>
            <a:chExt cx="1857" cy="276"/>
          </a:xfrm>
        </p:grpSpPr>
        <p:cxnSp>
          <p:nvCxnSpPr>
            <p:cNvPr id="125743" name="AutoShape 865"/>
            <p:cNvCxnSpPr>
              <a:cxnSpLocks noChangeShapeType="1"/>
              <a:stCxn id="125747" idx="3"/>
            </p:cNvCxnSpPr>
            <p:nvPr/>
          </p:nvCxnSpPr>
          <p:spPr bwMode="auto">
            <a:xfrm rot="5400000">
              <a:off x="2865" y="36"/>
              <a:ext cx="208" cy="1802"/>
            </a:xfrm>
            <a:prstGeom prst="bentConnector3">
              <a:avLst>
                <a:gd name="adj1" fmla="val -11060"/>
              </a:avLst>
            </a:prstGeom>
            <a:noFill/>
            <a:ln w="28575" cap="sq">
              <a:solidFill>
                <a:srgbClr val="FF220A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grpSp>
          <p:nvGrpSpPr>
            <p:cNvPr id="125744" name="Group 866"/>
            <p:cNvGrpSpPr>
              <a:grpSpLocks/>
            </p:cNvGrpSpPr>
            <p:nvPr/>
          </p:nvGrpSpPr>
          <p:grpSpPr bwMode="auto">
            <a:xfrm>
              <a:off x="3659" y="765"/>
              <a:ext cx="266" cy="80"/>
              <a:chOff x="3659" y="965"/>
              <a:chExt cx="266" cy="80"/>
            </a:xfrm>
          </p:grpSpPr>
          <p:sp>
            <p:nvSpPr>
              <p:cNvPr id="125745" name="Oval 867"/>
              <p:cNvSpPr>
                <a:spLocks noChangeArrowheads="1"/>
              </p:cNvSpPr>
              <p:nvPr/>
            </p:nvSpPr>
            <p:spPr bwMode="auto">
              <a:xfrm>
                <a:off x="3659" y="965"/>
                <a:ext cx="64" cy="80"/>
              </a:xfrm>
              <a:prstGeom prst="ellipse">
                <a:avLst/>
              </a:prstGeom>
              <a:solidFill>
                <a:srgbClr val="FFDE02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5746" name="Oval 868"/>
              <p:cNvSpPr>
                <a:spLocks noChangeArrowheads="1"/>
              </p:cNvSpPr>
              <p:nvPr/>
            </p:nvSpPr>
            <p:spPr bwMode="auto">
              <a:xfrm>
                <a:off x="3765" y="965"/>
                <a:ext cx="64" cy="80"/>
              </a:xfrm>
              <a:prstGeom prst="ellipse">
                <a:avLst/>
              </a:prstGeom>
              <a:solidFill>
                <a:srgbClr val="FFDE02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5747" name="Oval 869"/>
              <p:cNvSpPr>
                <a:spLocks noChangeArrowheads="1"/>
              </p:cNvSpPr>
              <p:nvPr/>
            </p:nvSpPr>
            <p:spPr bwMode="auto">
              <a:xfrm>
                <a:off x="3861" y="965"/>
                <a:ext cx="64" cy="80"/>
              </a:xfrm>
              <a:prstGeom prst="ellipse">
                <a:avLst/>
              </a:prstGeom>
              <a:solidFill>
                <a:srgbClr val="FFDE02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</p:grpSp>
      <p:grpSp>
        <p:nvGrpSpPr>
          <p:cNvPr id="124962" name="Group 870"/>
          <p:cNvGrpSpPr>
            <a:grpSpLocks/>
          </p:cNvGrpSpPr>
          <p:nvPr/>
        </p:nvGrpSpPr>
        <p:grpSpPr bwMode="auto">
          <a:xfrm>
            <a:off x="4090988" y="2344738"/>
            <a:ext cx="2717800" cy="292100"/>
            <a:chOff x="2800" y="1189"/>
            <a:chExt cx="1854" cy="184"/>
          </a:xfrm>
        </p:grpSpPr>
        <p:cxnSp>
          <p:nvCxnSpPr>
            <p:cNvPr id="125736" name="AutoShape 871"/>
            <p:cNvCxnSpPr>
              <a:cxnSpLocks noChangeShapeType="1"/>
              <a:endCxn id="125740" idx="2"/>
            </p:cNvCxnSpPr>
            <p:nvPr/>
          </p:nvCxnSpPr>
          <p:spPr bwMode="auto">
            <a:xfrm>
              <a:off x="2800" y="1189"/>
              <a:ext cx="979" cy="144"/>
            </a:xfrm>
            <a:prstGeom prst="bentConnector3">
              <a:avLst>
                <a:gd name="adj1" fmla="val 25843"/>
              </a:avLst>
            </a:prstGeom>
            <a:noFill/>
            <a:ln w="3175" cap="sq">
              <a:solidFill>
                <a:srgbClr val="FF220A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25737" name="AutoShape 872"/>
            <p:cNvCxnSpPr>
              <a:cxnSpLocks noChangeShapeType="1"/>
              <a:stCxn id="125741" idx="6"/>
              <a:endCxn id="125742" idx="2"/>
            </p:cNvCxnSpPr>
            <p:nvPr/>
          </p:nvCxnSpPr>
          <p:spPr bwMode="auto">
            <a:xfrm>
              <a:off x="4243" y="1333"/>
              <a:ext cx="347" cy="0"/>
            </a:xfrm>
            <a:prstGeom prst="straightConnector1">
              <a:avLst/>
            </a:prstGeom>
            <a:noFill/>
            <a:ln w="3175" cap="sq">
              <a:solidFill>
                <a:srgbClr val="FF220A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25738" name="AutoShape 873"/>
            <p:cNvCxnSpPr>
              <a:cxnSpLocks noChangeShapeType="1"/>
              <a:stCxn id="125740" idx="6"/>
              <a:endCxn id="125741" idx="2"/>
            </p:cNvCxnSpPr>
            <p:nvPr/>
          </p:nvCxnSpPr>
          <p:spPr bwMode="auto">
            <a:xfrm>
              <a:off x="3843" y="1333"/>
              <a:ext cx="336" cy="0"/>
            </a:xfrm>
            <a:prstGeom prst="straightConnector1">
              <a:avLst/>
            </a:prstGeom>
            <a:noFill/>
            <a:ln w="3175" cap="sq">
              <a:solidFill>
                <a:srgbClr val="FF220A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grpSp>
          <p:nvGrpSpPr>
            <p:cNvPr id="125739" name="Group 874"/>
            <p:cNvGrpSpPr>
              <a:grpSpLocks/>
            </p:cNvGrpSpPr>
            <p:nvPr/>
          </p:nvGrpSpPr>
          <p:grpSpPr bwMode="auto">
            <a:xfrm>
              <a:off x="3779" y="1293"/>
              <a:ext cx="875" cy="80"/>
              <a:chOff x="3771" y="1717"/>
              <a:chExt cx="875" cy="80"/>
            </a:xfrm>
          </p:grpSpPr>
          <p:sp>
            <p:nvSpPr>
              <p:cNvPr id="125740" name="Oval 875"/>
              <p:cNvSpPr>
                <a:spLocks noChangeArrowheads="1"/>
              </p:cNvSpPr>
              <p:nvPr/>
            </p:nvSpPr>
            <p:spPr bwMode="auto">
              <a:xfrm>
                <a:off x="3771" y="1717"/>
                <a:ext cx="64" cy="80"/>
              </a:xfrm>
              <a:prstGeom prst="ellipse">
                <a:avLst/>
              </a:prstGeom>
              <a:solidFill>
                <a:srgbClr val="FFDE02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5741" name="Oval 876"/>
              <p:cNvSpPr>
                <a:spLocks noChangeArrowheads="1"/>
              </p:cNvSpPr>
              <p:nvPr/>
            </p:nvSpPr>
            <p:spPr bwMode="auto">
              <a:xfrm>
                <a:off x="4171" y="1717"/>
                <a:ext cx="64" cy="80"/>
              </a:xfrm>
              <a:prstGeom prst="ellipse">
                <a:avLst/>
              </a:prstGeom>
              <a:solidFill>
                <a:srgbClr val="FFDE02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5742" name="Oval 877"/>
              <p:cNvSpPr>
                <a:spLocks noChangeArrowheads="1"/>
              </p:cNvSpPr>
              <p:nvPr/>
            </p:nvSpPr>
            <p:spPr bwMode="auto">
              <a:xfrm>
                <a:off x="4582" y="1717"/>
                <a:ext cx="64" cy="80"/>
              </a:xfrm>
              <a:prstGeom prst="ellipse">
                <a:avLst/>
              </a:prstGeom>
              <a:solidFill>
                <a:srgbClr val="FFDE02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</p:grpSp>
      <p:sp>
        <p:nvSpPr>
          <p:cNvPr id="124963" name="Text Box 878"/>
          <p:cNvSpPr txBox="1">
            <a:spLocks noChangeArrowheads="1"/>
          </p:cNvSpPr>
          <p:nvPr/>
        </p:nvSpPr>
        <p:spPr bwMode="auto">
          <a:xfrm>
            <a:off x="5362575" y="1081088"/>
            <a:ext cx="70008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cap="sq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pPr algn="ctr"/>
            <a:r>
              <a:rPr kumimoji="1" lang="en-US" sz="1200" b="1">
                <a:solidFill>
                  <a:srgbClr val="4B4B4B"/>
                </a:solidFill>
                <a:latin typeface="Comic Sans MS" charset="0"/>
              </a:rPr>
              <a:t>Calo </a:t>
            </a:r>
            <a:br>
              <a:rPr kumimoji="1" lang="en-US" sz="1200" b="1">
                <a:solidFill>
                  <a:srgbClr val="4B4B4B"/>
                </a:solidFill>
                <a:latin typeface="Comic Sans MS" charset="0"/>
              </a:rPr>
            </a:br>
            <a:r>
              <a:rPr kumimoji="1" lang="en-US" sz="1200" b="1">
                <a:solidFill>
                  <a:srgbClr val="4B4B4B"/>
                </a:solidFill>
                <a:latin typeface="Comic Sans MS" charset="0"/>
              </a:rPr>
              <a:t>MuTrCh</a:t>
            </a:r>
            <a:endParaRPr kumimoji="1" lang="en-US" sz="1200" b="1" u="sng">
              <a:solidFill>
                <a:srgbClr val="060275"/>
              </a:solidFill>
              <a:latin typeface="Comic Sans MS" charset="0"/>
            </a:endParaRPr>
          </a:p>
        </p:txBody>
      </p:sp>
      <p:sp>
        <p:nvSpPr>
          <p:cNvPr id="124964" name="Text Box 879"/>
          <p:cNvSpPr txBox="1">
            <a:spLocks noChangeArrowheads="1"/>
          </p:cNvSpPr>
          <p:nvPr/>
        </p:nvSpPr>
        <p:spPr bwMode="auto">
          <a:xfrm>
            <a:off x="5853113" y="1290638"/>
            <a:ext cx="1290637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cap="sq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pPr algn="ctr"/>
            <a:r>
              <a:rPr kumimoji="1" lang="en-US" sz="1200" b="1">
                <a:solidFill>
                  <a:srgbClr val="4B4B4B"/>
                </a:solidFill>
                <a:latin typeface="Comic Sans MS" charset="0"/>
              </a:rPr>
              <a:t>Other detectors</a:t>
            </a:r>
            <a:endParaRPr kumimoji="1" lang="en-US" sz="1200" b="1" u="sng">
              <a:solidFill>
                <a:srgbClr val="060275"/>
              </a:solidFill>
              <a:latin typeface="Comic Sans MS" charset="0"/>
            </a:endParaRPr>
          </a:p>
        </p:txBody>
      </p:sp>
      <p:pic>
        <p:nvPicPr>
          <p:cNvPr id="124965" name="Picture 880"/>
          <p:cNvPicPr>
            <a:picLocks noChangeAspect="1" noChangeArrowheads="1"/>
          </p:cNvPicPr>
          <p:nvPr/>
        </p:nvPicPr>
        <p:blipFill>
          <a:blip r:embed="rId4">
            <a:alphaModFix amt="6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3625" y="2082800"/>
            <a:ext cx="593725" cy="50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>
                    <a:alpha val="64999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4966" name="Text Box 881"/>
          <p:cNvSpPr txBox="1">
            <a:spLocks noChangeArrowheads="1"/>
          </p:cNvSpPr>
          <p:nvPr/>
        </p:nvSpPr>
        <p:spPr bwMode="auto">
          <a:xfrm>
            <a:off x="4075113" y="2549525"/>
            <a:ext cx="1214437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cap="sq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pPr algn="ctr"/>
            <a:r>
              <a:rPr kumimoji="1" lang="en-US" sz="1000" b="1">
                <a:solidFill>
                  <a:srgbClr val="FF000C"/>
                </a:solidFill>
                <a:latin typeface="Comic Sans MS" charset="0"/>
              </a:rPr>
              <a:t>Lvl1 acc = 75 kHz</a:t>
            </a:r>
          </a:p>
        </p:txBody>
      </p:sp>
      <p:sp>
        <p:nvSpPr>
          <p:cNvPr id="124967" name="Text Box 882"/>
          <p:cNvSpPr txBox="1">
            <a:spLocks noChangeArrowheads="1"/>
          </p:cNvSpPr>
          <p:nvPr/>
        </p:nvSpPr>
        <p:spPr bwMode="auto">
          <a:xfrm>
            <a:off x="3644900" y="1470025"/>
            <a:ext cx="620713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cap="sq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pPr algn="ctr"/>
            <a:r>
              <a:rPr kumimoji="1" lang="en-US" sz="1000" b="1">
                <a:solidFill>
                  <a:srgbClr val="FF000C"/>
                </a:solidFill>
                <a:latin typeface="Comic Sans MS" charset="0"/>
              </a:rPr>
              <a:t>40 MHz</a:t>
            </a:r>
          </a:p>
        </p:txBody>
      </p:sp>
      <p:grpSp>
        <p:nvGrpSpPr>
          <p:cNvPr id="124968" name="Group 883"/>
          <p:cNvGrpSpPr>
            <a:grpSpLocks/>
          </p:cNvGrpSpPr>
          <p:nvPr/>
        </p:nvGrpSpPr>
        <p:grpSpPr bwMode="auto">
          <a:xfrm>
            <a:off x="6494463" y="2755900"/>
            <a:ext cx="504825" cy="198438"/>
            <a:chOff x="4448" y="1448"/>
            <a:chExt cx="344" cy="125"/>
          </a:xfrm>
        </p:grpSpPr>
        <p:grpSp>
          <p:nvGrpSpPr>
            <p:cNvPr id="125660" name="Group 884"/>
            <p:cNvGrpSpPr>
              <a:grpSpLocks/>
            </p:cNvGrpSpPr>
            <p:nvPr/>
          </p:nvGrpSpPr>
          <p:grpSpPr bwMode="auto">
            <a:xfrm>
              <a:off x="4448" y="1448"/>
              <a:ext cx="344" cy="125"/>
              <a:chOff x="3393" y="1000"/>
              <a:chExt cx="908" cy="118"/>
            </a:xfrm>
          </p:grpSpPr>
          <p:grpSp>
            <p:nvGrpSpPr>
              <p:cNvPr id="125662" name="Group 885"/>
              <p:cNvGrpSpPr>
                <a:grpSpLocks/>
              </p:cNvGrpSpPr>
              <p:nvPr/>
            </p:nvGrpSpPr>
            <p:grpSpPr bwMode="auto">
              <a:xfrm>
                <a:off x="3393" y="1000"/>
                <a:ext cx="906" cy="116"/>
                <a:chOff x="3393" y="1000"/>
                <a:chExt cx="906" cy="116"/>
              </a:xfrm>
            </p:grpSpPr>
            <p:sp>
              <p:nvSpPr>
                <p:cNvPr id="125664" name="Rectangle 886"/>
                <p:cNvSpPr>
                  <a:spLocks noChangeArrowheads="1"/>
                </p:cNvSpPr>
                <p:nvPr/>
              </p:nvSpPr>
              <p:spPr bwMode="auto">
                <a:xfrm>
                  <a:off x="3393" y="1000"/>
                  <a:ext cx="906" cy="2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5665" name="Rectangle 887"/>
                <p:cNvSpPr>
                  <a:spLocks noChangeArrowheads="1"/>
                </p:cNvSpPr>
                <p:nvPr/>
              </p:nvSpPr>
              <p:spPr bwMode="auto">
                <a:xfrm>
                  <a:off x="3393" y="1002"/>
                  <a:ext cx="906" cy="2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5666" name="Rectangle 888"/>
                <p:cNvSpPr>
                  <a:spLocks noChangeArrowheads="1"/>
                </p:cNvSpPr>
                <p:nvPr/>
              </p:nvSpPr>
              <p:spPr bwMode="auto">
                <a:xfrm>
                  <a:off x="3393" y="1004"/>
                  <a:ext cx="906" cy="1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5667" name="Rectangle 889"/>
                <p:cNvSpPr>
                  <a:spLocks noChangeArrowheads="1"/>
                </p:cNvSpPr>
                <p:nvPr/>
              </p:nvSpPr>
              <p:spPr bwMode="auto">
                <a:xfrm>
                  <a:off x="3393" y="1005"/>
                  <a:ext cx="906" cy="2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5668" name="Rectangle 890"/>
                <p:cNvSpPr>
                  <a:spLocks noChangeArrowheads="1"/>
                </p:cNvSpPr>
                <p:nvPr/>
              </p:nvSpPr>
              <p:spPr bwMode="auto">
                <a:xfrm>
                  <a:off x="3393" y="1007"/>
                  <a:ext cx="906" cy="1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5669" name="Rectangle 891"/>
                <p:cNvSpPr>
                  <a:spLocks noChangeArrowheads="1"/>
                </p:cNvSpPr>
                <p:nvPr/>
              </p:nvSpPr>
              <p:spPr bwMode="auto">
                <a:xfrm>
                  <a:off x="3393" y="1008"/>
                  <a:ext cx="906" cy="2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5670" name="Rectangle 892"/>
                <p:cNvSpPr>
                  <a:spLocks noChangeArrowheads="1"/>
                </p:cNvSpPr>
                <p:nvPr/>
              </p:nvSpPr>
              <p:spPr bwMode="auto">
                <a:xfrm>
                  <a:off x="3393" y="1010"/>
                  <a:ext cx="906" cy="2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5671" name="Rectangle 893"/>
                <p:cNvSpPr>
                  <a:spLocks noChangeArrowheads="1"/>
                </p:cNvSpPr>
                <p:nvPr/>
              </p:nvSpPr>
              <p:spPr bwMode="auto">
                <a:xfrm>
                  <a:off x="3393" y="1012"/>
                  <a:ext cx="906" cy="1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5672" name="Rectangle 894"/>
                <p:cNvSpPr>
                  <a:spLocks noChangeArrowheads="1"/>
                </p:cNvSpPr>
                <p:nvPr/>
              </p:nvSpPr>
              <p:spPr bwMode="auto">
                <a:xfrm>
                  <a:off x="3393" y="1013"/>
                  <a:ext cx="906" cy="2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5673" name="Rectangle 895"/>
                <p:cNvSpPr>
                  <a:spLocks noChangeArrowheads="1"/>
                </p:cNvSpPr>
                <p:nvPr/>
              </p:nvSpPr>
              <p:spPr bwMode="auto">
                <a:xfrm>
                  <a:off x="3393" y="1015"/>
                  <a:ext cx="906" cy="1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5674" name="Rectangle 896"/>
                <p:cNvSpPr>
                  <a:spLocks noChangeArrowheads="1"/>
                </p:cNvSpPr>
                <p:nvPr/>
              </p:nvSpPr>
              <p:spPr bwMode="auto">
                <a:xfrm>
                  <a:off x="3393" y="1016"/>
                  <a:ext cx="906" cy="2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5675" name="Rectangle 897"/>
                <p:cNvSpPr>
                  <a:spLocks noChangeArrowheads="1"/>
                </p:cNvSpPr>
                <p:nvPr/>
              </p:nvSpPr>
              <p:spPr bwMode="auto">
                <a:xfrm>
                  <a:off x="3393" y="1018"/>
                  <a:ext cx="906" cy="2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5676" name="Rectangle 898"/>
                <p:cNvSpPr>
                  <a:spLocks noChangeArrowheads="1"/>
                </p:cNvSpPr>
                <p:nvPr/>
              </p:nvSpPr>
              <p:spPr bwMode="auto">
                <a:xfrm>
                  <a:off x="3393" y="1020"/>
                  <a:ext cx="906" cy="1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5677" name="Rectangle 899"/>
                <p:cNvSpPr>
                  <a:spLocks noChangeArrowheads="1"/>
                </p:cNvSpPr>
                <p:nvPr/>
              </p:nvSpPr>
              <p:spPr bwMode="auto">
                <a:xfrm>
                  <a:off x="3393" y="1021"/>
                  <a:ext cx="906" cy="2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5678" name="Rectangle 900"/>
                <p:cNvSpPr>
                  <a:spLocks noChangeArrowheads="1"/>
                </p:cNvSpPr>
                <p:nvPr/>
              </p:nvSpPr>
              <p:spPr bwMode="auto">
                <a:xfrm>
                  <a:off x="3393" y="1023"/>
                  <a:ext cx="906" cy="2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5679" name="Rectangle 901"/>
                <p:cNvSpPr>
                  <a:spLocks noChangeArrowheads="1"/>
                </p:cNvSpPr>
                <p:nvPr/>
              </p:nvSpPr>
              <p:spPr bwMode="auto">
                <a:xfrm>
                  <a:off x="3393" y="1025"/>
                  <a:ext cx="906" cy="1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5680" name="Rectangle 902"/>
                <p:cNvSpPr>
                  <a:spLocks noChangeArrowheads="1"/>
                </p:cNvSpPr>
                <p:nvPr/>
              </p:nvSpPr>
              <p:spPr bwMode="auto">
                <a:xfrm>
                  <a:off x="3393" y="1026"/>
                  <a:ext cx="906" cy="2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5681" name="Rectangle 903"/>
                <p:cNvSpPr>
                  <a:spLocks noChangeArrowheads="1"/>
                </p:cNvSpPr>
                <p:nvPr/>
              </p:nvSpPr>
              <p:spPr bwMode="auto">
                <a:xfrm>
                  <a:off x="3393" y="1028"/>
                  <a:ext cx="906" cy="1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5682" name="Rectangle 904"/>
                <p:cNvSpPr>
                  <a:spLocks noChangeArrowheads="1"/>
                </p:cNvSpPr>
                <p:nvPr/>
              </p:nvSpPr>
              <p:spPr bwMode="auto">
                <a:xfrm>
                  <a:off x="3393" y="1029"/>
                  <a:ext cx="906" cy="2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5683" name="Rectangle 905"/>
                <p:cNvSpPr>
                  <a:spLocks noChangeArrowheads="1"/>
                </p:cNvSpPr>
                <p:nvPr/>
              </p:nvSpPr>
              <p:spPr bwMode="auto">
                <a:xfrm>
                  <a:off x="3393" y="1031"/>
                  <a:ext cx="906" cy="2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5684" name="Rectangle 906"/>
                <p:cNvSpPr>
                  <a:spLocks noChangeArrowheads="1"/>
                </p:cNvSpPr>
                <p:nvPr/>
              </p:nvSpPr>
              <p:spPr bwMode="auto">
                <a:xfrm>
                  <a:off x="3393" y="1033"/>
                  <a:ext cx="906" cy="1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5685" name="Rectangle 907"/>
                <p:cNvSpPr>
                  <a:spLocks noChangeArrowheads="1"/>
                </p:cNvSpPr>
                <p:nvPr/>
              </p:nvSpPr>
              <p:spPr bwMode="auto">
                <a:xfrm>
                  <a:off x="3393" y="1034"/>
                  <a:ext cx="906" cy="2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5686" name="Rectangle 908"/>
                <p:cNvSpPr>
                  <a:spLocks noChangeArrowheads="1"/>
                </p:cNvSpPr>
                <p:nvPr/>
              </p:nvSpPr>
              <p:spPr bwMode="auto">
                <a:xfrm>
                  <a:off x="3393" y="1036"/>
                  <a:ext cx="906" cy="1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5687" name="Rectangle 909"/>
                <p:cNvSpPr>
                  <a:spLocks noChangeArrowheads="1"/>
                </p:cNvSpPr>
                <p:nvPr/>
              </p:nvSpPr>
              <p:spPr bwMode="auto">
                <a:xfrm>
                  <a:off x="3393" y="1037"/>
                  <a:ext cx="906" cy="2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5688" name="Rectangle 910"/>
                <p:cNvSpPr>
                  <a:spLocks noChangeArrowheads="1"/>
                </p:cNvSpPr>
                <p:nvPr/>
              </p:nvSpPr>
              <p:spPr bwMode="auto">
                <a:xfrm>
                  <a:off x="3393" y="1039"/>
                  <a:ext cx="906" cy="2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5689" name="Rectangle 911"/>
                <p:cNvSpPr>
                  <a:spLocks noChangeArrowheads="1"/>
                </p:cNvSpPr>
                <p:nvPr/>
              </p:nvSpPr>
              <p:spPr bwMode="auto">
                <a:xfrm>
                  <a:off x="3393" y="1041"/>
                  <a:ext cx="906" cy="1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5690" name="Rectangle 912"/>
                <p:cNvSpPr>
                  <a:spLocks noChangeArrowheads="1"/>
                </p:cNvSpPr>
                <p:nvPr/>
              </p:nvSpPr>
              <p:spPr bwMode="auto">
                <a:xfrm>
                  <a:off x="3393" y="1042"/>
                  <a:ext cx="906" cy="2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5691" name="Rectangle 913"/>
                <p:cNvSpPr>
                  <a:spLocks noChangeArrowheads="1"/>
                </p:cNvSpPr>
                <p:nvPr/>
              </p:nvSpPr>
              <p:spPr bwMode="auto">
                <a:xfrm>
                  <a:off x="3393" y="1044"/>
                  <a:ext cx="906" cy="1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5692" name="Rectangle 914"/>
                <p:cNvSpPr>
                  <a:spLocks noChangeArrowheads="1"/>
                </p:cNvSpPr>
                <p:nvPr/>
              </p:nvSpPr>
              <p:spPr bwMode="auto">
                <a:xfrm>
                  <a:off x="3393" y="1045"/>
                  <a:ext cx="906" cy="2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5693" name="Rectangle 915"/>
                <p:cNvSpPr>
                  <a:spLocks noChangeArrowheads="1"/>
                </p:cNvSpPr>
                <p:nvPr/>
              </p:nvSpPr>
              <p:spPr bwMode="auto">
                <a:xfrm>
                  <a:off x="3393" y="1047"/>
                  <a:ext cx="906" cy="2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5694" name="Rectangle 916"/>
                <p:cNvSpPr>
                  <a:spLocks noChangeArrowheads="1"/>
                </p:cNvSpPr>
                <p:nvPr/>
              </p:nvSpPr>
              <p:spPr bwMode="auto">
                <a:xfrm>
                  <a:off x="3393" y="1049"/>
                  <a:ext cx="906" cy="1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5695" name="Rectangle 917"/>
                <p:cNvSpPr>
                  <a:spLocks noChangeArrowheads="1"/>
                </p:cNvSpPr>
                <p:nvPr/>
              </p:nvSpPr>
              <p:spPr bwMode="auto">
                <a:xfrm>
                  <a:off x="3393" y="1050"/>
                  <a:ext cx="906" cy="2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5696" name="Rectangle 918"/>
                <p:cNvSpPr>
                  <a:spLocks noChangeArrowheads="1"/>
                </p:cNvSpPr>
                <p:nvPr/>
              </p:nvSpPr>
              <p:spPr bwMode="auto">
                <a:xfrm>
                  <a:off x="3393" y="1052"/>
                  <a:ext cx="906" cy="1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5697" name="Rectangle 919"/>
                <p:cNvSpPr>
                  <a:spLocks noChangeArrowheads="1"/>
                </p:cNvSpPr>
                <p:nvPr/>
              </p:nvSpPr>
              <p:spPr bwMode="auto">
                <a:xfrm>
                  <a:off x="3393" y="1053"/>
                  <a:ext cx="906" cy="2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5698" name="Rectangle 920"/>
                <p:cNvSpPr>
                  <a:spLocks noChangeArrowheads="1"/>
                </p:cNvSpPr>
                <p:nvPr/>
              </p:nvSpPr>
              <p:spPr bwMode="auto">
                <a:xfrm>
                  <a:off x="3393" y="1055"/>
                  <a:ext cx="906" cy="2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5699" name="Rectangle 921"/>
                <p:cNvSpPr>
                  <a:spLocks noChangeArrowheads="1"/>
                </p:cNvSpPr>
                <p:nvPr/>
              </p:nvSpPr>
              <p:spPr bwMode="auto">
                <a:xfrm>
                  <a:off x="3393" y="1057"/>
                  <a:ext cx="906" cy="1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5700" name="Rectangle 922"/>
                <p:cNvSpPr>
                  <a:spLocks noChangeArrowheads="1"/>
                </p:cNvSpPr>
                <p:nvPr/>
              </p:nvSpPr>
              <p:spPr bwMode="auto">
                <a:xfrm>
                  <a:off x="3393" y="1058"/>
                  <a:ext cx="906" cy="2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5701" name="Rectangle 923"/>
                <p:cNvSpPr>
                  <a:spLocks noChangeArrowheads="1"/>
                </p:cNvSpPr>
                <p:nvPr/>
              </p:nvSpPr>
              <p:spPr bwMode="auto">
                <a:xfrm>
                  <a:off x="3393" y="1060"/>
                  <a:ext cx="906" cy="2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5702" name="Rectangle 924"/>
                <p:cNvSpPr>
                  <a:spLocks noChangeArrowheads="1"/>
                </p:cNvSpPr>
                <p:nvPr/>
              </p:nvSpPr>
              <p:spPr bwMode="auto">
                <a:xfrm>
                  <a:off x="3393" y="1062"/>
                  <a:ext cx="906" cy="1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5703" name="Rectangle 925"/>
                <p:cNvSpPr>
                  <a:spLocks noChangeArrowheads="1"/>
                </p:cNvSpPr>
                <p:nvPr/>
              </p:nvSpPr>
              <p:spPr bwMode="auto">
                <a:xfrm>
                  <a:off x="3393" y="1063"/>
                  <a:ext cx="906" cy="2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5704" name="Rectangle 926"/>
                <p:cNvSpPr>
                  <a:spLocks noChangeArrowheads="1"/>
                </p:cNvSpPr>
                <p:nvPr/>
              </p:nvSpPr>
              <p:spPr bwMode="auto">
                <a:xfrm>
                  <a:off x="3393" y="1065"/>
                  <a:ext cx="906" cy="1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5705" name="Rectangle 927"/>
                <p:cNvSpPr>
                  <a:spLocks noChangeArrowheads="1"/>
                </p:cNvSpPr>
                <p:nvPr/>
              </p:nvSpPr>
              <p:spPr bwMode="auto">
                <a:xfrm>
                  <a:off x="3393" y="1066"/>
                  <a:ext cx="906" cy="2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5706" name="Rectangle 928"/>
                <p:cNvSpPr>
                  <a:spLocks noChangeArrowheads="1"/>
                </p:cNvSpPr>
                <p:nvPr/>
              </p:nvSpPr>
              <p:spPr bwMode="auto">
                <a:xfrm>
                  <a:off x="3393" y="1068"/>
                  <a:ext cx="906" cy="2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5707" name="Rectangle 929"/>
                <p:cNvSpPr>
                  <a:spLocks noChangeArrowheads="1"/>
                </p:cNvSpPr>
                <p:nvPr/>
              </p:nvSpPr>
              <p:spPr bwMode="auto">
                <a:xfrm>
                  <a:off x="3393" y="1070"/>
                  <a:ext cx="906" cy="1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5708" name="Rectangle 930"/>
                <p:cNvSpPr>
                  <a:spLocks noChangeArrowheads="1"/>
                </p:cNvSpPr>
                <p:nvPr/>
              </p:nvSpPr>
              <p:spPr bwMode="auto">
                <a:xfrm>
                  <a:off x="3393" y="1071"/>
                  <a:ext cx="906" cy="2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5709" name="Rectangle 931"/>
                <p:cNvSpPr>
                  <a:spLocks noChangeArrowheads="1"/>
                </p:cNvSpPr>
                <p:nvPr/>
              </p:nvSpPr>
              <p:spPr bwMode="auto">
                <a:xfrm>
                  <a:off x="3393" y="1073"/>
                  <a:ext cx="906" cy="1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5710" name="Rectangle 932"/>
                <p:cNvSpPr>
                  <a:spLocks noChangeArrowheads="1"/>
                </p:cNvSpPr>
                <p:nvPr/>
              </p:nvSpPr>
              <p:spPr bwMode="auto">
                <a:xfrm>
                  <a:off x="3393" y="1074"/>
                  <a:ext cx="906" cy="2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5711" name="Rectangle 933"/>
                <p:cNvSpPr>
                  <a:spLocks noChangeArrowheads="1"/>
                </p:cNvSpPr>
                <p:nvPr/>
              </p:nvSpPr>
              <p:spPr bwMode="auto">
                <a:xfrm>
                  <a:off x="3393" y="1076"/>
                  <a:ext cx="906" cy="2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5712" name="Rectangle 934"/>
                <p:cNvSpPr>
                  <a:spLocks noChangeArrowheads="1"/>
                </p:cNvSpPr>
                <p:nvPr/>
              </p:nvSpPr>
              <p:spPr bwMode="auto">
                <a:xfrm>
                  <a:off x="3393" y="1078"/>
                  <a:ext cx="906" cy="1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5713" name="Rectangle 935"/>
                <p:cNvSpPr>
                  <a:spLocks noChangeArrowheads="1"/>
                </p:cNvSpPr>
                <p:nvPr/>
              </p:nvSpPr>
              <p:spPr bwMode="auto">
                <a:xfrm>
                  <a:off x="3393" y="1079"/>
                  <a:ext cx="906" cy="2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5714" name="Rectangle 936"/>
                <p:cNvSpPr>
                  <a:spLocks noChangeArrowheads="1"/>
                </p:cNvSpPr>
                <p:nvPr/>
              </p:nvSpPr>
              <p:spPr bwMode="auto">
                <a:xfrm>
                  <a:off x="3393" y="1081"/>
                  <a:ext cx="906" cy="1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5715" name="Rectangle 937"/>
                <p:cNvSpPr>
                  <a:spLocks noChangeArrowheads="1"/>
                </p:cNvSpPr>
                <p:nvPr/>
              </p:nvSpPr>
              <p:spPr bwMode="auto">
                <a:xfrm>
                  <a:off x="3393" y="1082"/>
                  <a:ext cx="906" cy="2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5716" name="Rectangle 938"/>
                <p:cNvSpPr>
                  <a:spLocks noChangeArrowheads="1"/>
                </p:cNvSpPr>
                <p:nvPr/>
              </p:nvSpPr>
              <p:spPr bwMode="auto">
                <a:xfrm>
                  <a:off x="3393" y="1084"/>
                  <a:ext cx="906" cy="2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5717" name="Rectangle 939"/>
                <p:cNvSpPr>
                  <a:spLocks noChangeArrowheads="1"/>
                </p:cNvSpPr>
                <p:nvPr/>
              </p:nvSpPr>
              <p:spPr bwMode="auto">
                <a:xfrm>
                  <a:off x="3393" y="1086"/>
                  <a:ext cx="906" cy="1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5718" name="Rectangle 940"/>
                <p:cNvSpPr>
                  <a:spLocks noChangeArrowheads="1"/>
                </p:cNvSpPr>
                <p:nvPr/>
              </p:nvSpPr>
              <p:spPr bwMode="auto">
                <a:xfrm>
                  <a:off x="3393" y="1087"/>
                  <a:ext cx="906" cy="2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5719" name="Rectangle 941"/>
                <p:cNvSpPr>
                  <a:spLocks noChangeArrowheads="1"/>
                </p:cNvSpPr>
                <p:nvPr/>
              </p:nvSpPr>
              <p:spPr bwMode="auto">
                <a:xfrm>
                  <a:off x="3393" y="1089"/>
                  <a:ext cx="906" cy="1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5720" name="Rectangle 942"/>
                <p:cNvSpPr>
                  <a:spLocks noChangeArrowheads="1"/>
                </p:cNvSpPr>
                <p:nvPr/>
              </p:nvSpPr>
              <p:spPr bwMode="auto">
                <a:xfrm>
                  <a:off x="3393" y="1090"/>
                  <a:ext cx="906" cy="2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5721" name="Rectangle 943"/>
                <p:cNvSpPr>
                  <a:spLocks noChangeArrowheads="1"/>
                </p:cNvSpPr>
                <p:nvPr/>
              </p:nvSpPr>
              <p:spPr bwMode="auto">
                <a:xfrm>
                  <a:off x="3393" y="1092"/>
                  <a:ext cx="906" cy="2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5722" name="Rectangle 944"/>
                <p:cNvSpPr>
                  <a:spLocks noChangeArrowheads="1"/>
                </p:cNvSpPr>
                <p:nvPr/>
              </p:nvSpPr>
              <p:spPr bwMode="auto">
                <a:xfrm>
                  <a:off x="3393" y="1094"/>
                  <a:ext cx="906" cy="1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5723" name="Rectangle 945"/>
                <p:cNvSpPr>
                  <a:spLocks noChangeArrowheads="1"/>
                </p:cNvSpPr>
                <p:nvPr/>
              </p:nvSpPr>
              <p:spPr bwMode="auto">
                <a:xfrm>
                  <a:off x="3393" y="1095"/>
                  <a:ext cx="906" cy="2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5724" name="Rectangle 946"/>
                <p:cNvSpPr>
                  <a:spLocks noChangeArrowheads="1"/>
                </p:cNvSpPr>
                <p:nvPr/>
              </p:nvSpPr>
              <p:spPr bwMode="auto">
                <a:xfrm>
                  <a:off x="3393" y="1097"/>
                  <a:ext cx="906" cy="2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5725" name="Rectangle 947"/>
                <p:cNvSpPr>
                  <a:spLocks noChangeArrowheads="1"/>
                </p:cNvSpPr>
                <p:nvPr/>
              </p:nvSpPr>
              <p:spPr bwMode="auto">
                <a:xfrm>
                  <a:off x="3393" y="1099"/>
                  <a:ext cx="906" cy="1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5726" name="Rectangle 948"/>
                <p:cNvSpPr>
                  <a:spLocks noChangeArrowheads="1"/>
                </p:cNvSpPr>
                <p:nvPr/>
              </p:nvSpPr>
              <p:spPr bwMode="auto">
                <a:xfrm>
                  <a:off x="3393" y="1100"/>
                  <a:ext cx="906" cy="2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5727" name="Rectangle 949"/>
                <p:cNvSpPr>
                  <a:spLocks noChangeArrowheads="1"/>
                </p:cNvSpPr>
                <p:nvPr/>
              </p:nvSpPr>
              <p:spPr bwMode="auto">
                <a:xfrm>
                  <a:off x="3393" y="1102"/>
                  <a:ext cx="906" cy="1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5728" name="Rectangle 950"/>
                <p:cNvSpPr>
                  <a:spLocks noChangeArrowheads="1"/>
                </p:cNvSpPr>
                <p:nvPr/>
              </p:nvSpPr>
              <p:spPr bwMode="auto">
                <a:xfrm>
                  <a:off x="3393" y="1103"/>
                  <a:ext cx="906" cy="2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5729" name="Rectangle 951"/>
                <p:cNvSpPr>
                  <a:spLocks noChangeArrowheads="1"/>
                </p:cNvSpPr>
                <p:nvPr/>
              </p:nvSpPr>
              <p:spPr bwMode="auto">
                <a:xfrm>
                  <a:off x="3393" y="1105"/>
                  <a:ext cx="906" cy="2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5730" name="Rectangle 952"/>
                <p:cNvSpPr>
                  <a:spLocks noChangeArrowheads="1"/>
                </p:cNvSpPr>
                <p:nvPr/>
              </p:nvSpPr>
              <p:spPr bwMode="auto">
                <a:xfrm>
                  <a:off x="3393" y="1107"/>
                  <a:ext cx="906" cy="1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5731" name="Rectangle 953"/>
                <p:cNvSpPr>
                  <a:spLocks noChangeArrowheads="1"/>
                </p:cNvSpPr>
                <p:nvPr/>
              </p:nvSpPr>
              <p:spPr bwMode="auto">
                <a:xfrm>
                  <a:off x="3393" y="1108"/>
                  <a:ext cx="906" cy="2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5732" name="Rectangle 954"/>
                <p:cNvSpPr>
                  <a:spLocks noChangeArrowheads="1"/>
                </p:cNvSpPr>
                <p:nvPr/>
              </p:nvSpPr>
              <p:spPr bwMode="auto">
                <a:xfrm>
                  <a:off x="3393" y="1110"/>
                  <a:ext cx="906" cy="1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5733" name="Rectangle 955"/>
                <p:cNvSpPr>
                  <a:spLocks noChangeArrowheads="1"/>
                </p:cNvSpPr>
                <p:nvPr/>
              </p:nvSpPr>
              <p:spPr bwMode="auto">
                <a:xfrm>
                  <a:off x="3393" y="1111"/>
                  <a:ext cx="906" cy="2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5734" name="Rectangle 956"/>
                <p:cNvSpPr>
                  <a:spLocks noChangeArrowheads="1"/>
                </p:cNvSpPr>
                <p:nvPr/>
              </p:nvSpPr>
              <p:spPr bwMode="auto">
                <a:xfrm>
                  <a:off x="3393" y="1113"/>
                  <a:ext cx="906" cy="2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5735" name="Rectangle 957"/>
                <p:cNvSpPr>
                  <a:spLocks noChangeArrowheads="1"/>
                </p:cNvSpPr>
                <p:nvPr/>
              </p:nvSpPr>
              <p:spPr bwMode="auto">
                <a:xfrm>
                  <a:off x="3393" y="1115"/>
                  <a:ext cx="906" cy="1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125663" name="Rectangle 958"/>
              <p:cNvSpPr>
                <a:spLocks noChangeArrowheads="1"/>
              </p:cNvSpPr>
              <p:nvPr/>
            </p:nvSpPr>
            <p:spPr bwMode="auto">
              <a:xfrm>
                <a:off x="3393" y="1000"/>
                <a:ext cx="908" cy="118"/>
              </a:xfrm>
              <a:prstGeom prst="rect">
                <a:avLst/>
              </a:prstGeom>
              <a:gradFill rotWithShape="0">
                <a:gsLst>
                  <a:gs pos="0">
                    <a:srgbClr val="47765E"/>
                  </a:gs>
                  <a:gs pos="50000">
                    <a:srgbClr val="99FFCC"/>
                  </a:gs>
                  <a:gs pos="100000">
                    <a:srgbClr val="47765E"/>
                  </a:gs>
                </a:gsLst>
                <a:lin ang="5400000" scaled="1"/>
              </a:gradFill>
              <a:ln w="7938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125661" name="Rectangle 959"/>
            <p:cNvSpPr>
              <a:spLocks noChangeArrowheads="1"/>
            </p:cNvSpPr>
            <p:nvPr/>
          </p:nvSpPr>
          <p:spPr bwMode="auto">
            <a:xfrm>
              <a:off x="4541" y="1472"/>
              <a:ext cx="173" cy="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algn="ctr" eaLnBrk="1" hangingPunct="1"/>
              <a:r>
                <a:rPr lang="en-US" sz="1000" b="1">
                  <a:solidFill>
                    <a:srgbClr val="000000"/>
                  </a:solidFill>
                  <a:latin typeface="Comic Sans MS" charset="0"/>
                </a:rPr>
                <a:t>ROD</a:t>
              </a:r>
              <a:endParaRPr lang="en-US" sz="1400">
                <a:latin typeface="Comic Sans MS" charset="0"/>
              </a:endParaRPr>
            </a:p>
          </p:txBody>
        </p:sp>
      </p:grpSp>
      <p:grpSp>
        <p:nvGrpSpPr>
          <p:cNvPr id="124969" name="Group 960"/>
          <p:cNvGrpSpPr>
            <a:grpSpLocks/>
          </p:cNvGrpSpPr>
          <p:nvPr/>
        </p:nvGrpSpPr>
        <p:grpSpPr bwMode="auto">
          <a:xfrm>
            <a:off x="5895975" y="2755900"/>
            <a:ext cx="504825" cy="198438"/>
            <a:chOff x="4040" y="1448"/>
            <a:chExt cx="344" cy="125"/>
          </a:xfrm>
        </p:grpSpPr>
        <p:grpSp>
          <p:nvGrpSpPr>
            <p:cNvPr id="125584" name="Group 961"/>
            <p:cNvGrpSpPr>
              <a:grpSpLocks/>
            </p:cNvGrpSpPr>
            <p:nvPr/>
          </p:nvGrpSpPr>
          <p:grpSpPr bwMode="auto">
            <a:xfrm>
              <a:off x="4040" y="1448"/>
              <a:ext cx="344" cy="125"/>
              <a:chOff x="3393" y="1000"/>
              <a:chExt cx="908" cy="118"/>
            </a:xfrm>
          </p:grpSpPr>
          <p:grpSp>
            <p:nvGrpSpPr>
              <p:cNvPr id="125586" name="Group 962"/>
              <p:cNvGrpSpPr>
                <a:grpSpLocks/>
              </p:cNvGrpSpPr>
              <p:nvPr/>
            </p:nvGrpSpPr>
            <p:grpSpPr bwMode="auto">
              <a:xfrm>
                <a:off x="3393" y="1000"/>
                <a:ext cx="906" cy="116"/>
                <a:chOff x="3393" y="1000"/>
                <a:chExt cx="906" cy="116"/>
              </a:xfrm>
            </p:grpSpPr>
            <p:sp>
              <p:nvSpPr>
                <p:cNvPr id="125588" name="Rectangle 963"/>
                <p:cNvSpPr>
                  <a:spLocks noChangeArrowheads="1"/>
                </p:cNvSpPr>
                <p:nvPr/>
              </p:nvSpPr>
              <p:spPr bwMode="auto">
                <a:xfrm>
                  <a:off x="3393" y="1000"/>
                  <a:ext cx="906" cy="2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5589" name="Rectangle 964"/>
                <p:cNvSpPr>
                  <a:spLocks noChangeArrowheads="1"/>
                </p:cNvSpPr>
                <p:nvPr/>
              </p:nvSpPr>
              <p:spPr bwMode="auto">
                <a:xfrm>
                  <a:off x="3393" y="1002"/>
                  <a:ext cx="906" cy="2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5590" name="Rectangle 965"/>
                <p:cNvSpPr>
                  <a:spLocks noChangeArrowheads="1"/>
                </p:cNvSpPr>
                <p:nvPr/>
              </p:nvSpPr>
              <p:spPr bwMode="auto">
                <a:xfrm>
                  <a:off x="3393" y="1004"/>
                  <a:ext cx="906" cy="1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5591" name="Rectangle 966"/>
                <p:cNvSpPr>
                  <a:spLocks noChangeArrowheads="1"/>
                </p:cNvSpPr>
                <p:nvPr/>
              </p:nvSpPr>
              <p:spPr bwMode="auto">
                <a:xfrm>
                  <a:off x="3393" y="1005"/>
                  <a:ext cx="906" cy="2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5592" name="Rectangle 967"/>
                <p:cNvSpPr>
                  <a:spLocks noChangeArrowheads="1"/>
                </p:cNvSpPr>
                <p:nvPr/>
              </p:nvSpPr>
              <p:spPr bwMode="auto">
                <a:xfrm>
                  <a:off x="3393" y="1007"/>
                  <a:ext cx="906" cy="1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5593" name="Rectangle 968"/>
                <p:cNvSpPr>
                  <a:spLocks noChangeArrowheads="1"/>
                </p:cNvSpPr>
                <p:nvPr/>
              </p:nvSpPr>
              <p:spPr bwMode="auto">
                <a:xfrm>
                  <a:off x="3393" y="1008"/>
                  <a:ext cx="906" cy="2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5594" name="Rectangle 969"/>
                <p:cNvSpPr>
                  <a:spLocks noChangeArrowheads="1"/>
                </p:cNvSpPr>
                <p:nvPr/>
              </p:nvSpPr>
              <p:spPr bwMode="auto">
                <a:xfrm>
                  <a:off x="3393" y="1010"/>
                  <a:ext cx="906" cy="2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5595" name="Rectangle 970"/>
                <p:cNvSpPr>
                  <a:spLocks noChangeArrowheads="1"/>
                </p:cNvSpPr>
                <p:nvPr/>
              </p:nvSpPr>
              <p:spPr bwMode="auto">
                <a:xfrm>
                  <a:off x="3393" y="1012"/>
                  <a:ext cx="906" cy="1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5596" name="Rectangle 971"/>
                <p:cNvSpPr>
                  <a:spLocks noChangeArrowheads="1"/>
                </p:cNvSpPr>
                <p:nvPr/>
              </p:nvSpPr>
              <p:spPr bwMode="auto">
                <a:xfrm>
                  <a:off x="3393" y="1013"/>
                  <a:ext cx="906" cy="2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5597" name="Rectangle 972"/>
                <p:cNvSpPr>
                  <a:spLocks noChangeArrowheads="1"/>
                </p:cNvSpPr>
                <p:nvPr/>
              </p:nvSpPr>
              <p:spPr bwMode="auto">
                <a:xfrm>
                  <a:off x="3393" y="1015"/>
                  <a:ext cx="906" cy="1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5598" name="Rectangle 973"/>
                <p:cNvSpPr>
                  <a:spLocks noChangeArrowheads="1"/>
                </p:cNvSpPr>
                <p:nvPr/>
              </p:nvSpPr>
              <p:spPr bwMode="auto">
                <a:xfrm>
                  <a:off x="3393" y="1016"/>
                  <a:ext cx="906" cy="2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5599" name="Rectangle 974"/>
                <p:cNvSpPr>
                  <a:spLocks noChangeArrowheads="1"/>
                </p:cNvSpPr>
                <p:nvPr/>
              </p:nvSpPr>
              <p:spPr bwMode="auto">
                <a:xfrm>
                  <a:off x="3393" y="1018"/>
                  <a:ext cx="906" cy="2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5600" name="Rectangle 975"/>
                <p:cNvSpPr>
                  <a:spLocks noChangeArrowheads="1"/>
                </p:cNvSpPr>
                <p:nvPr/>
              </p:nvSpPr>
              <p:spPr bwMode="auto">
                <a:xfrm>
                  <a:off x="3393" y="1020"/>
                  <a:ext cx="906" cy="1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5601" name="Rectangle 976"/>
                <p:cNvSpPr>
                  <a:spLocks noChangeArrowheads="1"/>
                </p:cNvSpPr>
                <p:nvPr/>
              </p:nvSpPr>
              <p:spPr bwMode="auto">
                <a:xfrm>
                  <a:off x="3393" y="1021"/>
                  <a:ext cx="906" cy="2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5602" name="Rectangle 977"/>
                <p:cNvSpPr>
                  <a:spLocks noChangeArrowheads="1"/>
                </p:cNvSpPr>
                <p:nvPr/>
              </p:nvSpPr>
              <p:spPr bwMode="auto">
                <a:xfrm>
                  <a:off x="3393" y="1023"/>
                  <a:ext cx="906" cy="2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5603" name="Rectangle 978"/>
                <p:cNvSpPr>
                  <a:spLocks noChangeArrowheads="1"/>
                </p:cNvSpPr>
                <p:nvPr/>
              </p:nvSpPr>
              <p:spPr bwMode="auto">
                <a:xfrm>
                  <a:off x="3393" y="1025"/>
                  <a:ext cx="906" cy="1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5604" name="Rectangle 979"/>
                <p:cNvSpPr>
                  <a:spLocks noChangeArrowheads="1"/>
                </p:cNvSpPr>
                <p:nvPr/>
              </p:nvSpPr>
              <p:spPr bwMode="auto">
                <a:xfrm>
                  <a:off x="3393" y="1026"/>
                  <a:ext cx="906" cy="2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5605" name="Rectangle 980"/>
                <p:cNvSpPr>
                  <a:spLocks noChangeArrowheads="1"/>
                </p:cNvSpPr>
                <p:nvPr/>
              </p:nvSpPr>
              <p:spPr bwMode="auto">
                <a:xfrm>
                  <a:off x="3393" y="1028"/>
                  <a:ext cx="906" cy="1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5606" name="Rectangle 981"/>
                <p:cNvSpPr>
                  <a:spLocks noChangeArrowheads="1"/>
                </p:cNvSpPr>
                <p:nvPr/>
              </p:nvSpPr>
              <p:spPr bwMode="auto">
                <a:xfrm>
                  <a:off x="3393" y="1029"/>
                  <a:ext cx="906" cy="2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5607" name="Rectangle 982"/>
                <p:cNvSpPr>
                  <a:spLocks noChangeArrowheads="1"/>
                </p:cNvSpPr>
                <p:nvPr/>
              </p:nvSpPr>
              <p:spPr bwMode="auto">
                <a:xfrm>
                  <a:off x="3393" y="1031"/>
                  <a:ext cx="906" cy="2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5608" name="Rectangle 983"/>
                <p:cNvSpPr>
                  <a:spLocks noChangeArrowheads="1"/>
                </p:cNvSpPr>
                <p:nvPr/>
              </p:nvSpPr>
              <p:spPr bwMode="auto">
                <a:xfrm>
                  <a:off x="3393" y="1033"/>
                  <a:ext cx="906" cy="1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5609" name="Rectangle 984"/>
                <p:cNvSpPr>
                  <a:spLocks noChangeArrowheads="1"/>
                </p:cNvSpPr>
                <p:nvPr/>
              </p:nvSpPr>
              <p:spPr bwMode="auto">
                <a:xfrm>
                  <a:off x="3393" y="1034"/>
                  <a:ext cx="906" cy="2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5610" name="Rectangle 985"/>
                <p:cNvSpPr>
                  <a:spLocks noChangeArrowheads="1"/>
                </p:cNvSpPr>
                <p:nvPr/>
              </p:nvSpPr>
              <p:spPr bwMode="auto">
                <a:xfrm>
                  <a:off x="3393" y="1036"/>
                  <a:ext cx="906" cy="1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5611" name="Rectangle 986"/>
                <p:cNvSpPr>
                  <a:spLocks noChangeArrowheads="1"/>
                </p:cNvSpPr>
                <p:nvPr/>
              </p:nvSpPr>
              <p:spPr bwMode="auto">
                <a:xfrm>
                  <a:off x="3393" y="1037"/>
                  <a:ext cx="906" cy="2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5612" name="Rectangle 987"/>
                <p:cNvSpPr>
                  <a:spLocks noChangeArrowheads="1"/>
                </p:cNvSpPr>
                <p:nvPr/>
              </p:nvSpPr>
              <p:spPr bwMode="auto">
                <a:xfrm>
                  <a:off x="3393" y="1039"/>
                  <a:ext cx="906" cy="2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5613" name="Rectangle 988"/>
                <p:cNvSpPr>
                  <a:spLocks noChangeArrowheads="1"/>
                </p:cNvSpPr>
                <p:nvPr/>
              </p:nvSpPr>
              <p:spPr bwMode="auto">
                <a:xfrm>
                  <a:off x="3393" y="1041"/>
                  <a:ext cx="906" cy="1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5614" name="Rectangle 989"/>
                <p:cNvSpPr>
                  <a:spLocks noChangeArrowheads="1"/>
                </p:cNvSpPr>
                <p:nvPr/>
              </p:nvSpPr>
              <p:spPr bwMode="auto">
                <a:xfrm>
                  <a:off x="3393" y="1042"/>
                  <a:ext cx="906" cy="2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5615" name="Rectangle 990"/>
                <p:cNvSpPr>
                  <a:spLocks noChangeArrowheads="1"/>
                </p:cNvSpPr>
                <p:nvPr/>
              </p:nvSpPr>
              <p:spPr bwMode="auto">
                <a:xfrm>
                  <a:off x="3393" y="1044"/>
                  <a:ext cx="906" cy="1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5616" name="Rectangle 991"/>
                <p:cNvSpPr>
                  <a:spLocks noChangeArrowheads="1"/>
                </p:cNvSpPr>
                <p:nvPr/>
              </p:nvSpPr>
              <p:spPr bwMode="auto">
                <a:xfrm>
                  <a:off x="3393" y="1045"/>
                  <a:ext cx="906" cy="2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5617" name="Rectangle 992"/>
                <p:cNvSpPr>
                  <a:spLocks noChangeArrowheads="1"/>
                </p:cNvSpPr>
                <p:nvPr/>
              </p:nvSpPr>
              <p:spPr bwMode="auto">
                <a:xfrm>
                  <a:off x="3393" y="1047"/>
                  <a:ext cx="906" cy="2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5618" name="Rectangle 993"/>
                <p:cNvSpPr>
                  <a:spLocks noChangeArrowheads="1"/>
                </p:cNvSpPr>
                <p:nvPr/>
              </p:nvSpPr>
              <p:spPr bwMode="auto">
                <a:xfrm>
                  <a:off x="3393" y="1049"/>
                  <a:ext cx="906" cy="1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5619" name="Rectangle 994"/>
                <p:cNvSpPr>
                  <a:spLocks noChangeArrowheads="1"/>
                </p:cNvSpPr>
                <p:nvPr/>
              </p:nvSpPr>
              <p:spPr bwMode="auto">
                <a:xfrm>
                  <a:off x="3393" y="1050"/>
                  <a:ext cx="906" cy="2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5620" name="Rectangle 995"/>
                <p:cNvSpPr>
                  <a:spLocks noChangeArrowheads="1"/>
                </p:cNvSpPr>
                <p:nvPr/>
              </p:nvSpPr>
              <p:spPr bwMode="auto">
                <a:xfrm>
                  <a:off x="3393" y="1052"/>
                  <a:ext cx="906" cy="1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5621" name="Rectangle 996"/>
                <p:cNvSpPr>
                  <a:spLocks noChangeArrowheads="1"/>
                </p:cNvSpPr>
                <p:nvPr/>
              </p:nvSpPr>
              <p:spPr bwMode="auto">
                <a:xfrm>
                  <a:off x="3393" y="1053"/>
                  <a:ext cx="906" cy="2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5622" name="Rectangle 997"/>
                <p:cNvSpPr>
                  <a:spLocks noChangeArrowheads="1"/>
                </p:cNvSpPr>
                <p:nvPr/>
              </p:nvSpPr>
              <p:spPr bwMode="auto">
                <a:xfrm>
                  <a:off x="3393" y="1055"/>
                  <a:ext cx="906" cy="2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5623" name="Rectangle 998"/>
                <p:cNvSpPr>
                  <a:spLocks noChangeArrowheads="1"/>
                </p:cNvSpPr>
                <p:nvPr/>
              </p:nvSpPr>
              <p:spPr bwMode="auto">
                <a:xfrm>
                  <a:off x="3393" y="1057"/>
                  <a:ext cx="906" cy="1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5624" name="Rectangle 999"/>
                <p:cNvSpPr>
                  <a:spLocks noChangeArrowheads="1"/>
                </p:cNvSpPr>
                <p:nvPr/>
              </p:nvSpPr>
              <p:spPr bwMode="auto">
                <a:xfrm>
                  <a:off x="3393" y="1058"/>
                  <a:ext cx="906" cy="2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5625" name="Rectangle 1000"/>
                <p:cNvSpPr>
                  <a:spLocks noChangeArrowheads="1"/>
                </p:cNvSpPr>
                <p:nvPr/>
              </p:nvSpPr>
              <p:spPr bwMode="auto">
                <a:xfrm>
                  <a:off x="3393" y="1060"/>
                  <a:ext cx="906" cy="2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5626" name="Rectangle 1001"/>
                <p:cNvSpPr>
                  <a:spLocks noChangeArrowheads="1"/>
                </p:cNvSpPr>
                <p:nvPr/>
              </p:nvSpPr>
              <p:spPr bwMode="auto">
                <a:xfrm>
                  <a:off x="3393" y="1062"/>
                  <a:ext cx="906" cy="1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5627" name="Rectangle 1002"/>
                <p:cNvSpPr>
                  <a:spLocks noChangeArrowheads="1"/>
                </p:cNvSpPr>
                <p:nvPr/>
              </p:nvSpPr>
              <p:spPr bwMode="auto">
                <a:xfrm>
                  <a:off x="3393" y="1063"/>
                  <a:ext cx="906" cy="2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5628" name="Rectangle 1003"/>
                <p:cNvSpPr>
                  <a:spLocks noChangeArrowheads="1"/>
                </p:cNvSpPr>
                <p:nvPr/>
              </p:nvSpPr>
              <p:spPr bwMode="auto">
                <a:xfrm>
                  <a:off x="3393" y="1065"/>
                  <a:ext cx="906" cy="1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5629" name="Rectangle 1004"/>
                <p:cNvSpPr>
                  <a:spLocks noChangeArrowheads="1"/>
                </p:cNvSpPr>
                <p:nvPr/>
              </p:nvSpPr>
              <p:spPr bwMode="auto">
                <a:xfrm>
                  <a:off x="3393" y="1066"/>
                  <a:ext cx="906" cy="2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5630" name="Rectangle 1005"/>
                <p:cNvSpPr>
                  <a:spLocks noChangeArrowheads="1"/>
                </p:cNvSpPr>
                <p:nvPr/>
              </p:nvSpPr>
              <p:spPr bwMode="auto">
                <a:xfrm>
                  <a:off x="3393" y="1068"/>
                  <a:ext cx="906" cy="2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5631" name="Rectangle 1006"/>
                <p:cNvSpPr>
                  <a:spLocks noChangeArrowheads="1"/>
                </p:cNvSpPr>
                <p:nvPr/>
              </p:nvSpPr>
              <p:spPr bwMode="auto">
                <a:xfrm>
                  <a:off x="3393" y="1070"/>
                  <a:ext cx="906" cy="1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5632" name="Rectangle 1007"/>
                <p:cNvSpPr>
                  <a:spLocks noChangeArrowheads="1"/>
                </p:cNvSpPr>
                <p:nvPr/>
              </p:nvSpPr>
              <p:spPr bwMode="auto">
                <a:xfrm>
                  <a:off x="3393" y="1071"/>
                  <a:ext cx="906" cy="2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5633" name="Rectangle 1008"/>
                <p:cNvSpPr>
                  <a:spLocks noChangeArrowheads="1"/>
                </p:cNvSpPr>
                <p:nvPr/>
              </p:nvSpPr>
              <p:spPr bwMode="auto">
                <a:xfrm>
                  <a:off x="3393" y="1073"/>
                  <a:ext cx="906" cy="1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5634" name="Rectangle 1009"/>
                <p:cNvSpPr>
                  <a:spLocks noChangeArrowheads="1"/>
                </p:cNvSpPr>
                <p:nvPr/>
              </p:nvSpPr>
              <p:spPr bwMode="auto">
                <a:xfrm>
                  <a:off x="3393" y="1074"/>
                  <a:ext cx="906" cy="2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5635" name="Rectangle 1010"/>
                <p:cNvSpPr>
                  <a:spLocks noChangeArrowheads="1"/>
                </p:cNvSpPr>
                <p:nvPr/>
              </p:nvSpPr>
              <p:spPr bwMode="auto">
                <a:xfrm>
                  <a:off x="3393" y="1076"/>
                  <a:ext cx="906" cy="2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5636" name="Rectangle 1011"/>
                <p:cNvSpPr>
                  <a:spLocks noChangeArrowheads="1"/>
                </p:cNvSpPr>
                <p:nvPr/>
              </p:nvSpPr>
              <p:spPr bwMode="auto">
                <a:xfrm>
                  <a:off x="3393" y="1078"/>
                  <a:ext cx="906" cy="1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5637" name="Rectangle 1012"/>
                <p:cNvSpPr>
                  <a:spLocks noChangeArrowheads="1"/>
                </p:cNvSpPr>
                <p:nvPr/>
              </p:nvSpPr>
              <p:spPr bwMode="auto">
                <a:xfrm>
                  <a:off x="3393" y="1079"/>
                  <a:ext cx="906" cy="2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5638" name="Rectangle 1013"/>
                <p:cNvSpPr>
                  <a:spLocks noChangeArrowheads="1"/>
                </p:cNvSpPr>
                <p:nvPr/>
              </p:nvSpPr>
              <p:spPr bwMode="auto">
                <a:xfrm>
                  <a:off x="3393" y="1081"/>
                  <a:ext cx="906" cy="1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5639" name="Rectangle 1014"/>
                <p:cNvSpPr>
                  <a:spLocks noChangeArrowheads="1"/>
                </p:cNvSpPr>
                <p:nvPr/>
              </p:nvSpPr>
              <p:spPr bwMode="auto">
                <a:xfrm>
                  <a:off x="3393" y="1082"/>
                  <a:ext cx="906" cy="2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5640" name="Rectangle 1015"/>
                <p:cNvSpPr>
                  <a:spLocks noChangeArrowheads="1"/>
                </p:cNvSpPr>
                <p:nvPr/>
              </p:nvSpPr>
              <p:spPr bwMode="auto">
                <a:xfrm>
                  <a:off x="3393" y="1084"/>
                  <a:ext cx="906" cy="2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5641" name="Rectangle 1016"/>
                <p:cNvSpPr>
                  <a:spLocks noChangeArrowheads="1"/>
                </p:cNvSpPr>
                <p:nvPr/>
              </p:nvSpPr>
              <p:spPr bwMode="auto">
                <a:xfrm>
                  <a:off x="3393" y="1086"/>
                  <a:ext cx="906" cy="1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5642" name="Rectangle 1017"/>
                <p:cNvSpPr>
                  <a:spLocks noChangeArrowheads="1"/>
                </p:cNvSpPr>
                <p:nvPr/>
              </p:nvSpPr>
              <p:spPr bwMode="auto">
                <a:xfrm>
                  <a:off x="3393" y="1087"/>
                  <a:ext cx="906" cy="2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5643" name="Rectangle 1018"/>
                <p:cNvSpPr>
                  <a:spLocks noChangeArrowheads="1"/>
                </p:cNvSpPr>
                <p:nvPr/>
              </p:nvSpPr>
              <p:spPr bwMode="auto">
                <a:xfrm>
                  <a:off x="3393" y="1089"/>
                  <a:ext cx="906" cy="1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5644" name="Rectangle 1019"/>
                <p:cNvSpPr>
                  <a:spLocks noChangeArrowheads="1"/>
                </p:cNvSpPr>
                <p:nvPr/>
              </p:nvSpPr>
              <p:spPr bwMode="auto">
                <a:xfrm>
                  <a:off x="3393" y="1090"/>
                  <a:ext cx="906" cy="2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5645" name="Rectangle 1020"/>
                <p:cNvSpPr>
                  <a:spLocks noChangeArrowheads="1"/>
                </p:cNvSpPr>
                <p:nvPr/>
              </p:nvSpPr>
              <p:spPr bwMode="auto">
                <a:xfrm>
                  <a:off x="3393" y="1092"/>
                  <a:ext cx="906" cy="2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5646" name="Rectangle 1021"/>
                <p:cNvSpPr>
                  <a:spLocks noChangeArrowheads="1"/>
                </p:cNvSpPr>
                <p:nvPr/>
              </p:nvSpPr>
              <p:spPr bwMode="auto">
                <a:xfrm>
                  <a:off x="3393" y="1094"/>
                  <a:ext cx="906" cy="1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5647" name="Rectangle 1022"/>
                <p:cNvSpPr>
                  <a:spLocks noChangeArrowheads="1"/>
                </p:cNvSpPr>
                <p:nvPr/>
              </p:nvSpPr>
              <p:spPr bwMode="auto">
                <a:xfrm>
                  <a:off x="3393" y="1095"/>
                  <a:ext cx="906" cy="2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5648" name="Rectangle 1023"/>
                <p:cNvSpPr>
                  <a:spLocks noChangeArrowheads="1"/>
                </p:cNvSpPr>
                <p:nvPr/>
              </p:nvSpPr>
              <p:spPr bwMode="auto">
                <a:xfrm>
                  <a:off x="3393" y="1097"/>
                  <a:ext cx="906" cy="2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5649" name="Rectangle 1024"/>
                <p:cNvSpPr>
                  <a:spLocks noChangeArrowheads="1"/>
                </p:cNvSpPr>
                <p:nvPr/>
              </p:nvSpPr>
              <p:spPr bwMode="auto">
                <a:xfrm>
                  <a:off x="3393" y="1099"/>
                  <a:ext cx="906" cy="1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5650" name="Rectangle 1025"/>
                <p:cNvSpPr>
                  <a:spLocks noChangeArrowheads="1"/>
                </p:cNvSpPr>
                <p:nvPr/>
              </p:nvSpPr>
              <p:spPr bwMode="auto">
                <a:xfrm>
                  <a:off x="3393" y="1100"/>
                  <a:ext cx="906" cy="2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5651" name="Rectangle 1026"/>
                <p:cNvSpPr>
                  <a:spLocks noChangeArrowheads="1"/>
                </p:cNvSpPr>
                <p:nvPr/>
              </p:nvSpPr>
              <p:spPr bwMode="auto">
                <a:xfrm>
                  <a:off x="3393" y="1102"/>
                  <a:ext cx="906" cy="1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5652" name="Rectangle 1027"/>
                <p:cNvSpPr>
                  <a:spLocks noChangeArrowheads="1"/>
                </p:cNvSpPr>
                <p:nvPr/>
              </p:nvSpPr>
              <p:spPr bwMode="auto">
                <a:xfrm>
                  <a:off x="3393" y="1103"/>
                  <a:ext cx="906" cy="2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5653" name="Rectangle 1028"/>
                <p:cNvSpPr>
                  <a:spLocks noChangeArrowheads="1"/>
                </p:cNvSpPr>
                <p:nvPr/>
              </p:nvSpPr>
              <p:spPr bwMode="auto">
                <a:xfrm>
                  <a:off x="3393" y="1105"/>
                  <a:ext cx="906" cy="2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5654" name="Rectangle 1029"/>
                <p:cNvSpPr>
                  <a:spLocks noChangeArrowheads="1"/>
                </p:cNvSpPr>
                <p:nvPr/>
              </p:nvSpPr>
              <p:spPr bwMode="auto">
                <a:xfrm>
                  <a:off x="3393" y="1107"/>
                  <a:ext cx="906" cy="1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5655" name="Rectangle 1030"/>
                <p:cNvSpPr>
                  <a:spLocks noChangeArrowheads="1"/>
                </p:cNvSpPr>
                <p:nvPr/>
              </p:nvSpPr>
              <p:spPr bwMode="auto">
                <a:xfrm>
                  <a:off x="3393" y="1108"/>
                  <a:ext cx="906" cy="2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5656" name="Rectangle 1031"/>
                <p:cNvSpPr>
                  <a:spLocks noChangeArrowheads="1"/>
                </p:cNvSpPr>
                <p:nvPr/>
              </p:nvSpPr>
              <p:spPr bwMode="auto">
                <a:xfrm>
                  <a:off x="3393" y="1110"/>
                  <a:ext cx="906" cy="1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5657" name="Rectangle 1032"/>
                <p:cNvSpPr>
                  <a:spLocks noChangeArrowheads="1"/>
                </p:cNvSpPr>
                <p:nvPr/>
              </p:nvSpPr>
              <p:spPr bwMode="auto">
                <a:xfrm>
                  <a:off x="3393" y="1111"/>
                  <a:ext cx="906" cy="2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5658" name="Rectangle 1033"/>
                <p:cNvSpPr>
                  <a:spLocks noChangeArrowheads="1"/>
                </p:cNvSpPr>
                <p:nvPr/>
              </p:nvSpPr>
              <p:spPr bwMode="auto">
                <a:xfrm>
                  <a:off x="3393" y="1113"/>
                  <a:ext cx="906" cy="2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5659" name="Rectangle 1034"/>
                <p:cNvSpPr>
                  <a:spLocks noChangeArrowheads="1"/>
                </p:cNvSpPr>
                <p:nvPr/>
              </p:nvSpPr>
              <p:spPr bwMode="auto">
                <a:xfrm>
                  <a:off x="3393" y="1115"/>
                  <a:ext cx="906" cy="1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125587" name="Rectangle 1035"/>
              <p:cNvSpPr>
                <a:spLocks noChangeArrowheads="1"/>
              </p:cNvSpPr>
              <p:nvPr/>
            </p:nvSpPr>
            <p:spPr bwMode="auto">
              <a:xfrm>
                <a:off x="3393" y="1000"/>
                <a:ext cx="908" cy="118"/>
              </a:xfrm>
              <a:prstGeom prst="rect">
                <a:avLst/>
              </a:prstGeom>
              <a:gradFill rotWithShape="0">
                <a:gsLst>
                  <a:gs pos="0">
                    <a:srgbClr val="47765E"/>
                  </a:gs>
                  <a:gs pos="50000">
                    <a:srgbClr val="99FFCC"/>
                  </a:gs>
                  <a:gs pos="100000">
                    <a:srgbClr val="47765E"/>
                  </a:gs>
                </a:gsLst>
                <a:lin ang="5400000" scaled="1"/>
              </a:gradFill>
              <a:ln w="7938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125585" name="Rectangle 1036"/>
            <p:cNvSpPr>
              <a:spLocks noChangeArrowheads="1"/>
            </p:cNvSpPr>
            <p:nvPr/>
          </p:nvSpPr>
          <p:spPr bwMode="auto">
            <a:xfrm>
              <a:off x="4133" y="1472"/>
              <a:ext cx="173" cy="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algn="ctr" eaLnBrk="1" hangingPunct="1"/>
              <a:r>
                <a:rPr lang="en-US" sz="1000" b="1">
                  <a:solidFill>
                    <a:srgbClr val="000000"/>
                  </a:solidFill>
                  <a:latin typeface="Comic Sans MS" charset="0"/>
                </a:rPr>
                <a:t>ROD</a:t>
              </a:r>
              <a:endParaRPr lang="en-US" sz="1400">
                <a:latin typeface="Comic Sans MS" charset="0"/>
              </a:endParaRPr>
            </a:p>
          </p:txBody>
        </p:sp>
      </p:grpSp>
      <p:grpSp>
        <p:nvGrpSpPr>
          <p:cNvPr id="124970" name="Group 1037"/>
          <p:cNvGrpSpPr>
            <a:grpSpLocks/>
          </p:cNvGrpSpPr>
          <p:nvPr/>
        </p:nvGrpSpPr>
        <p:grpSpPr bwMode="auto">
          <a:xfrm>
            <a:off x="5286375" y="2755900"/>
            <a:ext cx="504825" cy="198438"/>
            <a:chOff x="3624" y="1448"/>
            <a:chExt cx="344" cy="125"/>
          </a:xfrm>
        </p:grpSpPr>
        <p:grpSp>
          <p:nvGrpSpPr>
            <p:cNvPr id="125508" name="Group 1038"/>
            <p:cNvGrpSpPr>
              <a:grpSpLocks/>
            </p:cNvGrpSpPr>
            <p:nvPr/>
          </p:nvGrpSpPr>
          <p:grpSpPr bwMode="auto">
            <a:xfrm>
              <a:off x="3624" y="1448"/>
              <a:ext cx="344" cy="125"/>
              <a:chOff x="3393" y="1000"/>
              <a:chExt cx="908" cy="118"/>
            </a:xfrm>
          </p:grpSpPr>
          <p:grpSp>
            <p:nvGrpSpPr>
              <p:cNvPr id="125510" name="Group 1039"/>
              <p:cNvGrpSpPr>
                <a:grpSpLocks/>
              </p:cNvGrpSpPr>
              <p:nvPr/>
            </p:nvGrpSpPr>
            <p:grpSpPr bwMode="auto">
              <a:xfrm>
                <a:off x="3393" y="1000"/>
                <a:ext cx="906" cy="116"/>
                <a:chOff x="3393" y="1000"/>
                <a:chExt cx="906" cy="116"/>
              </a:xfrm>
            </p:grpSpPr>
            <p:sp>
              <p:nvSpPr>
                <p:cNvPr id="125512" name="Rectangle 1040"/>
                <p:cNvSpPr>
                  <a:spLocks noChangeArrowheads="1"/>
                </p:cNvSpPr>
                <p:nvPr/>
              </p:nvSpPr>
              <p:spPr bwMode="auto">
                <a:xfrm>
                  <a:off x="3393" y="1000"/>
                  <a:ext cx="906" cy="2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5513" name="Rectangle 1041"/>
                <p:cNvSpPr>
                  <a:spLocks noChangeArrowheads="1"/>
                </p:cNvSpPr>
                <p:nvPr/>
              </p:nvSpPr>
              <p:spPr bwMode="auto">
                <a:xfrm>
                  <a:off x="3393" y="1002"/>
                  <a:ext cx="906" cy="2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5514" name="Rectangle 1042"/>
                <p:cNvSpPr>
                  <a:spLocks noChangeArrowheads="1"/>
                </p:cNvSpPr>
                <p:nvPr/>
              </p:nvSpPr>
              <p:spPr bwMode="auto">
                <a:xfrm>
                  <a:off x="3393" y="1004"/>
                  <a:ext cx="906" cy="1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5515" name="Rectangle 1043"/>
                <p:cNvSpPr>
                  <a:spLocks noChangeArrowheads="1"/>
                </p:cNvSpPr>
                <p:nvPr/>
              </p:nvSpPr>
              <p:spPr bwMode="auto">
                <a:xfrm>
                  <a:off x="3393" y="1005"/>
                  <a:ext cx="906" cy="2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5516" name="Rectangle 1044"/>
                <p:cNvSpPr>
                  <a:spLocks noChangeArrowheads="1"/>
                </p:cNvSpPr>
                <p:nvPr/>
              </p:nvSpPr>
              <p:spPr bwMode="auto">
                <a:xfrm>
                  <a:off x="3393" y="1007"/>
                  <a:ext cx="906" cy="1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5517" name="Rectangle 1045"/>
                <p:cNvSpPr>
                  <a:spLocks noChangeArrowheads="1"/>
                </p:cNvSpPr>
                <p:nvPr/>
              </p:nvSpPr>
              <p:spPr bwMode="auto">
                <a:xfrm>
                  <a:off x="3393" y="1008"/>
                  <a:ext cx="906" cy="2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5518" name="Rectangle 1046"/>
                <p:cNvSpPr>
                  <a:spLocks noChangeArrowheads="1"/>
                </p:cNvSpPr>
                <p:nvPr/>
              </p:nvSpPr>
              <p:spPr bwMode="auto">
                <a:xfrm>
                  <a:off x="3393" y="1010"/>
                  <a:ext cx="906" cy="2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5519" name="Rectangle 1047"/>
                <p:cNvSpPr>
                  <a:spLocks noChangeArrowheads="1"/>
                </p:cNvSpPr>
                <p:nvPr/>
              </p:nvSpPr>
              <p:spPr bwMode="auto">
                <a:xfrm>
                  <a:off x="3393" y="1012"/>
                  <a:ext cx="906" cy="1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5520" name="Rectangle 1048"/>
                <p:cNvSpPr>
                  <a:spLocks noChangeArrowheads="1"/>
                </p:cNvSpPr>
                <p:nvPr/>
              </p:nvSpPr>
              <p:spPr bwMode="auto">
                <a:xfrm>
                  <a:off x="3393" y="1013"/>
                  <a:ext cx="906" cy="2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5521" name="Rectangle 1049"/>
                <p:cNvSpPr>
                  <a:spLocks noChangeArrowheads="1"/>
                </p:cNvSpPr>
                <p:nvPr/>
              </p:nvSpPr>
              <p:spPr bwMode="auto">
                <a:xfrm>
                  <a:off x="3393" y="1015"/>
                  <a:ext cx="906" cy="1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5522" name="Rectangle 1050"/>
                <p:cNvSpPr>
                  <a:spLocks noChangeArrowheads="1"/>
                </p:cNvSpPr>
                <p:nvPr/>
              </p:nvSpPr>
              <p:spPr bwMode="auto">
                <a:xfrm>
                  <a:off x="3393" y="1016"/>
                  <a:ext cx="906" cy="2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5523" name="Rectangle 1051"/>
                <p:cNvSpPr>
                  <a:spLocks noChangeArrowheads="1"/>
                </p:cNvSpPr>
                <p:nvPr/>
              </p:nvSpPr>
              <p:spPr bwMode="auto">
                <a:xfrm>
                  <a:off x="3393" y="1018"/>
                  <a:ext cx="906" cy="2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5524" name="Rectangle 1052"/>
                <p:cNvSpPr>
                  <a:spLocks noChangeArrowheads="1"/>
                </p:cNvSpPr>
                <p:nvPr/>
              </p:nvSpPr>
              <p:spPr bwMode="auto">
                <a:xfrm>
                  <a:off x="3393" y="1020"/>
                  <a:ext cx="906" cy="1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5525" name="Rectangle 1053"/>
                <p:cNvSpPr>
                  <a:spLocks noChangeArrowheads="1"/>
                </p:cNvSpPr>
                <p:nvPr/>
              </p:nvSpPr>
              <p:spPr bwMode="auto">
                <a:xfrm>
                  <a:off x="3393" y="1021"/>
                  <a:ext cx="906" cy="2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5526" name="Rectangle 1054"/>
                <p:cNvSpPr>
                  <a:spLocks noChangeArrowheads="1"/>
                </p:cNvSpPr>
                <p:nvPr/>
              </p:nvSpPr>
              <p:spPr bwMode="auto">
                <a:xfrm>
                  <a:off x="3393" y="1023"/>
                  <a:ext cx="906" cy="2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5527" name="Rectangle 1055"/>
                <p:cNvSpPr>
                  <a:spLocks noChangeArrowheads="1"/>
                </p:cNvSpPr>
                <p:nvPr/>
              </p:nvSpPr>
              <p:spPr bwMode="auto">
                <a:xfrm>
                  <a:off x="3393" y="1025"/>
                  <a:ext cx="906" cy="1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5528" name="Rectangle 1056"/>
                <p:cNvSpPr>
                  <a:spLocks noChangeArrowheads="1"/>
                </p:cNvSpPr>
                <p:nvPr/>
              </p:nvSpPr>
              <p:spPr bwMode="auto">
                <a:xfrm>
                  <a:off x="3393" y="1026"/>
                  <a:ext cx="906" cy="2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5529" name="Rectangle 1057"/>
                <p:cNvSpPr>
                  <a:spLocks noChangeArrowheads="1"/>
                </p:cNvSpPr>
                <p:nvPr/>
              </p:nvSpPr>
              <p:spPr bwMode="auto">
                <a:xfrm>
                  <a:off x="3393" y="1028"/>
                  <a:ext cx="906" cy="1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5530" name="Rectangle 1058"/>
                <p:cNvSpPr>
                  <a:spLocks noChangeArrowheads="1"/>
                </p:cNvSpPr>
                <p:nvPr/>
              </p:nvSpPr>
              <p:spPr bwMode="auto">
                <a:xfrm>
                  <a:off x="3393" y="1029"/>
                  <a:ext cx="906" cy="2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5531" name="Rectangle 1059"/>
                <p:cNvSpPr>
                  <a:spLocks noChangeArrowheads="1"/>
                </p:cNvSpPr>
                <p:nvPr/>
              </p:nvSpPr>
              <p:spPr bwMode="auto">
                <a:xfrm>
                  <a:off x="3393" y="1031"/>
                  <a:ext cx="906" cy="2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5532" name="Rectangle 1060"/>
                <p:cNvSpPr>
                  <a:spLocks noChangeArrowheads="1"/>
                </p:cNvSpPr>
                <p:nvPr/>
              </p:nvSpPr>
              <p:spPr bwMode="auto">
                <a:xfrm>
                  <a:off x="3393" y="1033"/>
                  <a:ext cx="906" cy="1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5533" name="Rectangle 1061"/>
                <p:cNvSpPr>
                  <a:spLocks noChangeArrowheads="1"/>
                </p:cNvSpPr>
                <p:nvPr/>
              </p:nvSpPr>
              <p:spPr bwMode="auto">
                <a:xfrm>
                  <a:off x="3393" y="1034"/>
                  <a:ext cx="906" cy="2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5534" name="Rectangle 1062"/>
                <p:cNvSpPr>
                  <a:spLocks noChangeArrowheads="1"/>
                </p:cNvSpPr>
                <p:nvPr/>
              </p:nvSpPr>
              <p:spPr bwMode="auto">
                <a:xfrm>
                  <a:off x="3393" y="1036"/>
                  <a:ext cx="906" cy="1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5535" name="Rectangle 1063"/>
                <p:cNvSpPr>
                  <a:spLocks noChangeArrowheads="1"/>
                </p:cNvSpPr>
                <p:nvPr/>
              </p:nvSpPr>
              <p:spPr bwMode="auto">
                <a:xfrm>
                  <a:off x="3393" y="1037"/>
                  <a:ext cx="906" cy="2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5536" name="Rectangle 1064"/>
                <p:cNvSpPr>
                  <a:spLocks noChangeArrowheads="1"/>
                </p:cNvSpPr>
                <p:nvPr/>
              </p:nvSpPr>
              <p:spPr bwMode="auto">
                <a:xfrm>
                  <a:off x="3393" y="1039"/>
                  <a:ext cx="906" cy="2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5537" name="Rectangle 1065"/>
                <p:cNvSpPr>
                  <a:spLocks noChangeArrowheads="1"/>
                </p:cNvSpPr>
                <p:nvPr/>
              </p:nvSpPr>
              <p:spPr bwMode="auto">
                <a:xfrm>
                  <a:off x="3393" y="1041"/>
                  <a:ext cx="906" cy="1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5538" name="Rectangle 1066"/>
                <p:cNvSpPr>
                  <a:spLocks noChangeArrowheads="1"/>
                </p:cNvSpPr>
                <p:nvPr/>
              </p:nvSpPr>
              <p:spPr bwMode="auto">
                <a:xfrm>
                  <a:off x="3393" y="1042"/>
                  <a:ext cx="906" cy="2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5539" name="Rectangle 1067"/>
                <p:cNvSpPr>
                  <a:spLocks noChangeArrowheads="1"/>
                </p:cNvSpPr>
                <p:nvPr/>
              </p:nvSpPr>
              <p:spPr bwMode="auto">
                <a:xfrm>
                  <a:off x="3393" y="1044"/>
                  <a:ext cx="906" cy="1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5540" name="Rectangle 1068"/>
                <p:cNvSpPr>
                  <a:spLocks noChangeArrowheads="1"/>
                </p:cNvSpPr>
                <p:nvPr/>
              </p:nvSpPr>
              <p:spPr bwMode="auto">
                <a:xfrm>
                  <a:off x="3393" y="1045"/>
                  <a:ext cx="906" cy="2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5541" name="Rectangle 1069"/>
                <p:cNvSpPr>
                  <a:spLocks noChangeArrowheads="1"/>
                </p:cNvSpPr>
                <p:nvPr/>
              </p:nvSpPr>
              <p:spPr bwMode="auto">
                <a:xfrm>
                  <a:off x="3393" y="1047"/>
                  <a:ext cx="906" cy="2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5542" name="Rectangle 1070"/>
                <p:cNvSpPr>
                  <a:spLocks noChangeArrowheads="1"/>
                </p:cNvSpPr>
                <p:nvPr/>
              </p:nvSpPr>
              <p:spPr bwMode="auto">
                <a:xfrm>
                  <a:off x="3393" y="1049"/>
                  <a:ext cx="906" cy="1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5543" name="Rectangle 1071"/>
                <p:cNvSpPr>
                  <a:spLocks noChangeArrowheads="1"/>
                </p:cNvSpPr>
                <p:nvPr/>
              </p:nvSpPr>
              <p:spPr bwMode="auto">
                <a:xfrm>
                  <a:off x="3393" y="1050"/>
                  <a:ext cx="906" cy="2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5544" name="Rectangle 1072"/>
                <p:cNvSpPr>
                  <a:spLocks noChangeArrowheads="1"/>
                </p:cNvSpPr>
                <p:nvPr/>
              </p:nvSpPr>
              <p:spPr bwMode="auto">
                <a:xfrm>
                  <a:off x="3393" y="1052"/>
                  <a:ext cx="906" cy="1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5545" name="Rectangle 1073"/>
                <p:cNvSpPr>
                  <a:spLocks noChangeArrowheads="1"/>
                </p:cNvSpPr>
                <p:nvPr/>
              </p:nvSpPr>
              <p:spPr bwMode="auto">
                <a:xfrm>
                  <a:off x="3393" y="1053"/>
                  <a:ext cx="906" cy="2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5546" name="Rectangle 1074"/>
                <p:cNvSpPr>
                  <a:spLocks noChangeArrowheads="1"/>
                </p:cNvSpPr>
                <p:nvPr/>
              </p:nvSpPr>
              <p:spPr bwMode="auto">
                <a:xfrm>
                  <a:off x="3393" y="1055"/>
                  <a:ext cx="906" cy="2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5547" name="Rectangle 1075"/>
                <p:cNvSpPr>
                  <a:spLocks noChangeArrowheads="1"/>
                </p:cNvSpPr>
                <p:nvPr/>
              </p:nvSpPr>
              <p:spPr bwMode="auto">
                <a:xfrm>
                  <a:off x="3393" y="1057"/>
                  <a:ext cx="906" cy="1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5548" name="Rectangle 1076"/>
                <p:cNvSpPr>
                  <a:spLocks noChangeArrowheads="1"/>
                </p:cNvSpPr>
                <p:nvPr/>
              </p:nvSpPr>
              <p:spPr bwMode="auto">
                <a:xfrm>
                  <a:off x="3393" y="1058"/>
                  <a:ext cx="906" cy="2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5549" name="Rectangle 1077"/>
                <p:cNvSpPr>
                  <a:spLocks noChangeArrowheads="1"/>
                </p:cNvSpPr>
                <p:nvPr/>
              </p:nvSpPr>
              <p:spPr bwMode="auto">
                <a:xfrm>
                  <a:off x="3393" y="1060"/>
                  <a:ext cx="906" cy="2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5550" name="Rectangle 1078"/>
                <p:cNvSpPr>
                  <a:spLocks noChangeArrowheads="1"/>
                </p:cNvSpPr>
                <p:nvPr/>
              </p:nvSpPr>
              <p:spPr bwMode="auto">
                <a:xfrm>
                  <a:off x="3393" y="1062"/>
                  <a:ext cx="906" cy="1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5551" name="Rectangle 1079"/>
                <p:cNvSpPr>
                  <a:spLocks noChangeArrowheads="1"/>
                </p:cNvSpPr>
                <p:nvPr/>
              </p:nvSpPr>
              <p:spPr bwMode="auto">
                <a:xfrm>
                  <a:off x="3393" y="1063"/>
                  <a:ext cx="906" cy="2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5552" name="Rectangle 1080"/>
                <p:cNvSpPr>
                  <a:spLocks noChangeArrowheads="1"/>
                </p:cNvSpPr>
                <p:nvPr/>
              </p:nvSpPr>
              <p:spPr bwMode="auto">
                <a:xfrm>
                  <a:off x="3393" y="1065"/>
                  <a:ext cx="906" cy="1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5553" name="Rectangle 1081"/>
                <p:cNvSpPr>
                  <a:spLocks noChangeArrowheads="1"/>
                </p:cNvSpPr>
                <p:nvPr/>
              </p:nvSpPr>
              <p:spPr bwMode="auto">
                <a:xfrm>
                  <a:off x="3393" y="1066"/>
                  <a:ext cx="906" cy="2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5554" name="Rectangle 1082"/>
                <p:cNvSpPr>
                  <a:spLocks noChangeArrowheads="1"/>
                </p:cNvSpPr>
                <p:nvPr/>
              </p:nvSpPr>
              <p:spPr bwMode="auto">
                <a:xfrm>
                  <a:off x="3393" y="1068"/>
                  <a:ext cx="906" cy="2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5555" name="Rectangle 1083"/>
                <p:cNvSpPr>
                  <a:spLocks noChangeArrowheads="1"/>
                </p:cNvSpPr>
                <p:nvPr/>
              </p:nvSpPr>
              <p:spPr bwMode="auto">
                <a:xfrm>
                  <a:off x="3393" y="1070"/>
                  <a:ext cx="906" cy="1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5556" name="Rectangle 1084"/>
                <p:cNvSpPr>
                  <a:spLocks noChangeArrowheads="1"/>
                </p:cNvSpPr>
                <p:nvPr/>
              </p:nvSpPr>
              <p:spPr bwMode="auto">
                <a:xfrm>
                  <a:off x="3393" y="1071"/>
                  <a:ext cx="906" cy="2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5557" name="Rectangle 1085"/>
                <p:cNvSpPr>
                  <a:spLocks noChangeArrowheads="1"/>
                </p:cNvSpPr>
                <p:nvPr/>
              </p:nvSpPr>
              <p:spPr bwMode="auto">
                <a:xfrm>
                  <a:off x="3393" y="1073"/>
                  <a:ext cx="906" cy="1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5558" name="Rectangle 1086"/>
                <p:cNvSpPr>
                  <a:spLocks noChangeArrowheads="1"/>
                </p:cNvSpPr>
                <p:nvPr/>
              </p:nvSpPr>
              <p:spPr bwMode="auto">
                <a:xfrm>
                  <a:off x="3393" y="1074"/>
                  <a:ext cx="906" cy="2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5559" name="Rectangle 1087"/>
                <p:cNvSpPr>
                  <a:spLocks noChangeArrowheads="1"/>
                </p:cNvSpPr>
                <p:nvPr/>
              </p:nvSpPr>
              <p:spPr bwMode="auto">
                <a:xfrm>
                  <a:off x="3393" y="1076"/>
                  <a:ext cx="906" cy="2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5560" name="Rectangle 1088"/>
                <p:cNvSpPr>
                  <a:spLocks noChangeArrowheads="1"/>
                </p:cNvSpPr>
                <p:nvPr/>
              </p:nvSpPr>
              <p:spPr bwMode="auto">
                <a:xfrm>
                  <a:off x="3393" y="1078"/>
                  <a:ext cx="906" cy="1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5561" name="Rectangle 1089"/>
                <p:cNvSpPr>
                  <a:spLocks noChangeArrowheads="1"/>
                </p:cNvSpPr>
                <p:nvPr/>
              </p:nvSpPr>
              <p:spPr bwMode="auto">
                <a:xfrm>
                  <a:off x="3393" y="1079"/>
                  <a:ext cx="906" cy="2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5562" name="Rectangle 1090"/>
                <p:cNvSpPr>
                  <a:spLocks noChangeArrowheads="1"/>
                </p:cNvSpPr>
                <p:nvPr/>
              </p:nvSpPr>
              <p:spPr bwMode="auto">
                <a:xfrm>
                  <a:off x="3393" y="1081"/>
                  <a:ext cx="906" cy="1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5563" name="Rectangle 1091"/>
                <p:cNvSpPr>
                  <a:spLocks noChangeArrowheads="1"/>
                </p:cNvSpPr>
                <p:nvPr/>
              </p:nvSpPr>
              <p:spPr bwMode="auto">
                <a:xfrm>
                  <a:off x="3393" y="1082"/>
                  <a:ext cx="906" cy="2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5564" name="Rectangle 1092"/>
                <p:cNvSpPr>
                  <a:spLocks noChangeArrowheads="1"/>
                </p:cNvSpPr>
                <p:nvPr/>
              </p:nvSpPr>
              <p:spPr bwMode="auto">
                <a:xfrm>
                  <a:off x="3393" y="1084"/>
                  <a:ext cx="906" cy="2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5565" name="Rectangle 1093"/>
                <p:cNvSpPr>
                  <a:spLocks noChangeArrowheads="1"/>
                </p:cNvSpPr>
                <p:nvPr/>
              </p:nvSpPr>
              <p:spPr bwMode="auto">
                <a:xfrm>
                  <a:off x="3393" y="1086"/>
                  <a:ext cx="906" cy="1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5566" name="Rectangle 1094"/>
                <p:cNvSpPr>
                  <a:spLocks noChangeArrowheads="1"/>
                </p:cNvSpPr>
                <p:nvPr/>
              </p:nvSpPr>
              <p:spPr bwMode="auto">
                <a:xfrm>
                  <a:off x="3393" y="1087"/>
                  <a:ext cx="906" cy="2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5567" name="Rectangle 1095"/>
                <p:cNvSpPr>
                  <a:spLocks noChangeArrowheads="1"/>
                </p:cNvSpPr>
                <p:nvPr/>
              </p:nvSpPr>
              <p:spPr bwMode="auto">
                <a:xfrm>
                  <a:off x="3393" y="1089"/>
                  <a:ext cx="906" cy="1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5568" name="Rectangle 1096"/>
                <p:cNvSpPr>
                  <a:spLocks noChangeArrowheads="1"/>
                </p:cNvSpPr>
                <p:nvPr/>
              </p:nvSpPr>
              <p:spPr bwMode="auto">
                <a:xfrm>
                  <a:off x="3393" y="1090"/>
                  <a:ext cx="906" cy="2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5569" name="Rectangle 1097"/>
                <p:cNvSpPr>
                  <a:spLocks noChangeArrowheads="1"/>
                </p:cNvSpPr>
                <p:nvPr/>
              </p:nvSpPr>
              <p:spPr bwMode="auto">
                <a:xfrm>
                  <a:off x="3393" y="1092"/>
                  <a:ext cx="906" cy="2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5570" name="Rectangle 1098"/>
                <p:cNvSpPr>
                  <a:spLocks noChangeArrowheads="1"/>
                </p:cNvSpPr>
                <p:nvPr/>
              </p:nvSpPr>
              <p:spPr bwMode="auto">
                <a:xfrm>
                  <a:off x="3393" y="1094"/>
                  <a:ext cx="906" cy="1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5571" name="Rectangle 1099"/>
                <p:cNvSpPr>
                  <a:spLocks noChangeArrowheads="1"/>
                </p:cNvSpPr>
                <p:nvPr/>
              </p:nvSpPr>
              <p:spPr bwMode="auto">
                <a:xfrm>
                  <a:off x="3393" y="1095"/>
                  <a:ext cx="906" cy="2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5572" name="Rectangle 1100"/>
                <p:cNvSpPr>
                  <a:spLocks noChangeArrowheads="1"/>
                </p:cNvSpPr>
                <p:nvPr/>
              </p:nvSpPr>
              <p:spPr bwMode="auto">
                <a:xfrm>
                  <a:off x="3393" y="1097"/>
                  <a:ext cx="906" cy="2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5573" name="Rectangle 1101"/>
                <p:cNvSpPr>
                  <a:spLocks noChangeArrowheads="1"/>
                </p:cNvSpPr>
                <p:nvPr/>
              </p:nvSpPr>
              <p:spPr bwMode="auto">
                <a:xfrm>
                  <a:off x="3393" y="1099"/>
                  <a:ext cx="906" cy="1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5574" name="Rectangle 1102"/>
                <p:cNvSpPr>
                  <a:spLocks noChangeArrowheads="1"/>
                </p:cNvSpPr>
                <p:nvPr/>
              </p:nvSpPr>
              <p:spPr bwMode="auto">
                <a:xfrm>
                  <a:off x="3393" y="1100"/>
                  <a:ext cx="906" cy="2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5575" name="Rectangle 1103"/>
                <p:cNvSpPr>
                  <a:spLocks noChangeArrowheads="1"/>
                </p:cNvSpPr>
                <p:nvPr/>
              </p:nvSpPr>
              <p:spPr bwMode="auto">
                <a:xfrm>
                  <a:off x="3393" y="1102"/>
                  <a:ext cx="906" cy="1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5576" name="Rectangle 1104"/>
                <p:cNvSpPr>
                  <a:spLocks noChangeArrowheads="1"/>
                </p:cNvSpPr>
                <p:nvPr/>
              </p:nvSpPr>
              <p:spPr bwMode="auto">
                <a:xfrm>
                  <a:off x="3393" y="1103"/>
                  <a:ext cx="906" cy="2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5577" name="Rectangle 1105"/>
                <p:cNvSpPr>
                  <a:spLocks noChangeArrowheads="1"/>
                </p:cNvSpPr>
                <p:nvPr/>
              </p:nvSpPr>
              <p:spPr bwMode="auto">
                <a:xfrm>
                  <a:off x="3393" y="1105"/>
                  <a:ext cx="906" cy="2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5578" name="Rectangle 1106"/>
                <p:cNvSpPr>
                  <a:spLocks noChangeArrowheads="1"/>
                </p:cNvSpPr>
                <p:nvPr/>
              </p:nvSpPr>
              <p:spPr bwMode="auto">
                <a:xfrm>
                  <a:off x="3393" y="1107"/>
                  <a:ext cx="906" cy="1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5579" name="Rectangle 1107"/>
                <p:cNvSpPr>
                  <a:spLocks noChangeArrowheads="1"/>
                </p:cNvSpPr>
                <p:nvPr/>
              </p:nvSpPr>
              <p:spPr bwMode="auto">
                <a:xfrm>
                  <a:off x="3393" y="1108"/>
                  <a:ext cx="906" cy="2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5580" name="Rectangle 1108"/>
                <p:cNvSpPr>
                  <a:spLocks noChangeArrowheads="1"/>
                </p:cNvSpPr>
                <p:nvPr/>
              </p:nvSpPr>
              <p:spPr bwMode="auto">
                <a:xfrm>
                  <a:off x="3393" y="1110"/>
                  <a:ext cx="906" cy="1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5581" name="Rectangle 1109"/>
                <p:cNvSpPr>
                  <a:spLocks noChangeArrowheads="1"/>
                </p:cNvSpPr>
                <p:nvPr/>
              </p:nvSpPr>
              <p:spPr bwMode="auto">
                <a:xfrm>
                  <a:off x="3393" y="1111"/>
                  <a:ext cx="906" cy="2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5582" name="Rectangle 1110"/>
                <p:cNvSpPr>
                  <a:spLocks noChangeArrowheads="1"/>
                </p:cNvSpPr>
                <p:nvPr/>
              </p:nvSpPr>
              <p:spPr bwMode="auto">
                <a:xfrm>
                  <a:off x="3393" y="1113"/>
                  <a:ext cx="906" cy="2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5583" name="Rectangle 1111"/>
                <p:cNvSpPr>
                  <a:spLocks noChangeArrowheads="1"/>
                </p:cNvSpPr>
                <p:nvPr/>
              </p:nvSpPr>
              <p:spPr bwMode="auto">
                <a:xfrm>
                  <a:off x="3393" y="1115"/>
                  <a:ext cx="906" cy="1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125511" name="Rectangle 1112"/>
              <p:cNvSpPr>
                <a:spLocks noChangeArrowheads="1"/>
              </p:cNvSpPr>
              <p:nvPr/>
            </p:nvSpPr>
            <p:spPr bwMode="auto">
              <a:xfrm>
                <a:off x="3393" y="1000"/>
                <a:ext cx="908" cy="118"/>
              </a:xfrm>
              <a:prstGeom prst="rect">
                <a:avLst/>
              </a:prstGeom>
              <a:gradFill rotWithShape="0">
                <a:gsLst>
                  <a:gs pos="0">
                    <a:srgbClr val="47765E"/>
                  </a:gs>
                  <a:gs pos="50000">
                    <a:srgbClr val="99FFCC"/>
                  </a:gs>
                  <a:gs pos="100000">
                    <a:srgbClr val="47765E"/>
                  </a:gs>
                </a:gsLst>
                <a:lin ang="5400000" scaled="1"/>
              </a:gradFill>
              <a:ln w="7938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125509" name="Rectangle 1113"/>
            <p:cNvSpPr>
              <a:spLocks noChangeArrowheads="1"/>
            </p:cNvSpPr>
            <p:nvPr/>
          </p:nvSpPr>
          <p:spPr bwMode="auto">
            <a:xfrm>
              <a:off x="3717" y="1472"/>
              <a:ext cx="173" cy="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algn="ctr" eaLnBrk="1" hangingPunct="1"/>
              <a:r>
                <a:rPr lang="en-US" sz="1000" b="1">
                  <a:solidFill>
                    <a:srgbClr val="000000"/>
                  </a:solidFill>
                  <a:latin typeface="Comic Sans MS" charset="0"/>
                </a:rPr>
                <a:t>ROD</a:t>
              </a:r>
              <a:endParaRPr lang="en-US" sz="1400">
                <a:latin typeface="Comic Sans MS" charset="0"/>
              </a:endParaRPr>
            </a:p>
          </p:txBody>
        </p:sp>
      </p:grpSp>
      <p:grpSp>
        <p:nvGrpSpPr>
          <p:cNvPr id="122905" name="Group 1114"/>
          <p:cNvGrpSpPr>
            <a:grpSpLocks/>
          </p:cNvGrpSpPr>
          <p:nvPr/>
        </p:nvGrpSpPr>
        <p:grpSpPr bwMode="auto">
          <a:xfrm>
            <a:off x="2251075" y="2397125"/>
            <a:ext cx="3927475" cy="2076450"/>
            <a:chOff x="1544" y="1350"/>
            <a:chExt cx="2680" cy="1308"/>
          </a:xfrm>
        </p:grpSpPr>
        <p:sp>
          <p:nvSpPr>
            <p:cNvPr id="124973" name="Text Box 1115"/>
            <p:cNvSpPr txBox="1">
              <a:spLocks noChangeArrowheads="1"/>
            </p:cNvSpPr>
            <p:nvPr/>
          </p:nvSpPr>
          <p:spPr bwMode="auto">
            <a:xfrm>
              <a:off x="1544" y="2021"/>
              <a:ext cx="1191" cy="637"/>
            </a:xfrm>
            <a:prstGeom prst="rect">
              <a:avLst/>
            </a:prstGeom>
            <a:solidFill>
              <a:srgbClr val="DCDCE2"/>
            </a:solidFill>
            <a:ln w="6350" cap="sq">
              <a:solidFill>
                <a:schemeClr val="accent2"/>
              </a:solidFill>
              <a:miter lim="800000"/>
              <a:headEnd/>
              <a:tailEnd/>
            </a:ln>
          </p:spPr>
          <p:txBody>
            <a:bodyPr anchor="ctr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9pPr>
            </a:lstStyle>
            <a:p>
              <a:r>
                <a:rPr kumimoji="1" lang="en-US" sz="1400" b="1">
                  <a:latin typeface="Comic Sans MS" charset="0"/>
                </a:rPr>
                <a:t>LVL2</a:t>
              </a:r>
            </a:p>
            <a:p>
              <a:endParaRPr kumimoji="1" lang="en-US" sz="1400" b="1">
                <a:latin typeface="Comic Sans MS" charset="0"/>
              </a:endParaRPr>
            </a:p>
            <a:p>
              <a:endParaRPr kumimoji="1" lang="en-US" sz="1400" b="1">
                <a:latin typeface="Comic Sans MS" charset="0"/>
              </a:endParaRPr>
            </a:p>
            <a:p>
              <a:endParaRPr kumimoji="1" lang="en-US" sz="1800" b="1">
                <a:latin typeface="Comic Sans MS" charset="0"/>
              </a:endParaRPr>
            </a:p>
          </p:txBody>
        </p:sp>
        <p:sp>
          <p:nvSpPr>
            <p:cNvPr id="124974" name="Text Box 1116"/>
            <p:cNvSpPr txBox="1">
              <a:spLocks noChangeArrowheads="1"/>
            </p:cNvSpPr>
            <p:nvPr/>
          </p:nvSpPr>
          <p:spPr bwMode="auto">
            <a:xfrm>
              <a:off x="2273" y="1993"/>
              <a:ext cx="499" cy="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 cap="sq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9pPr>
            </a:lstStyle>
            <a:p>
              <a:pPr algn="ctr"/>
              <a:r>
                <a:rPr kumimoji="1" lang="en-US" sz="1200" b="1">
                  <a:solidFill>
                    <a:srgbClr val="02016B"/>
                  </a:solidFill>
                  <a:latin typeface="Comic Sans MS" charset="0"/>
                </a:rPr>
                <a:t>~ 10 ms</a:t>
              </a:r>
            </a:p>
          </p:txBody>
        </p:sp>
        <p:cxnSp>
          <p:nvCxnSpPr>
            <p:cNvPr id="124975" name="AutoShape 1117"/>
            <p:cNvCxnSpPr>
              <a:cxnSpLocks noChangeShapeType="1"/>
              <a:stCxn id="125766" idx="2"/>
              <a:endCxn id="124973" idx="0"/>
            </p:cNvCxnSpPr>
            <p:nvPr/>
          </p:nvCxnSpPr>
          <p:spPr bwMode="auto">
            <a:xfrm rot="16200000" flipV="1">
              <a:off x="2974" y="1187"/>
              <a:ext cx="415" cy="2084"/>
            </a:xfrm>
            <a:prstGeom prst="bentConnector5">
              <a:avLst>
                <a:gd name="adj1" fmla="val -34699"/>
                <a:gd name="adj2" fmla="val 49616"/>
                <a:gd name="adj3" fmla="val 134699"/>
              </a:avLst>
            </a:prstGeom>
            <a:noFill/>
            <a:ln w="28575" cap="sq">
              <a:solidFill>
                <a:srgbClr val="FF000C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grpSp>
          <p:nvGrpSpPr>
            <p:cNvPr id="124976" name="Group 1118"/>
            <p:cNvGrpSpPr>
              <a:grpSpLocks/>
            </p:cNvGrpSpPr>
            <p:nvPr/>
          </p:nvGrpSpPr>
          <p:grpSpPr bwMode="auto">
            <a:xfrm>
              <a:off x="1736" y="2170"/>
              <a:ext cx="330" cy="160"/>
              <a:chOff x="1736" y="2034"/>
              <a:chExt cx="330" cy="160"/>
            </a:xfrm>
          </p:grpSpPr>
          <p:grpSp>
            <p:nvGrpSpPr>
              <p:cNvPr id="125249" name="Group 1119"/>
              <p:cNvGrpSpPr>
                <a:grpSpLocks/>
              </p:cNvGrpSpPr>
              <p:nvPr/>
            </p:nvGrpSpPr>
            <p:grpSpPr bwMode="auto">
              <a:xfrm>
                <a:off x="1736" y="2034"/>
                <a:ext cx="330" cy="160"/>
                <a:chOff x="2320" y="1724"/>
                <a:chExt cx="333" cy="206"/>
              </a:xfrm>
            </p:grpSpPr>
            <p:grpSp>
              <p:nvGrpSpPr>
                <p:cNvPr id="125251" name="Group 1120"/>
                <p:cNvGrpSpPr>
                  <a:grpSpLocks/>
                </p:cNvGrpSpPr>
                <p:nvPr/>
              </p:nvGrpSpPr>
              <p:grpSpPr bwMode="auto">
                <a:xfrm>
                  <a:off x="2320" y="1724"/>
                  <a:ext cx="333" cy="206"/>
                  <a:chOff x="2320" y="1724"/>
                  <a:chExt cx="333" cy="206"/>
                </a:xfrm>
              </p:grpSpPr>
              <p:grpSp>
                <p:nvGrpSpPr>
                  <p:cNvPr id="125253" name="Group 1121"/>
                  <p:cNvGrpSpPr>
                    <a:grpSpLocks/>
                  </p:cNvGrpSpPr>
                  <p:nvPr/>
                </p:nvGrpSpPr>
                <p:grpSpPr bwMode="auto">
                  <a:xfrm>
                    <a:off x="2320" y="1724"/>
                    <a:ext cx="333" cy="206"/>
                    <a:chOff x="2320" y="1724"/>
                    <a:chExt cx="333" cy="206"/>
                  </a:xfrm>
                </p:grpSpPr>
                <p:sp>
                  <p:nvSpPr>
                    <p:cNvPr id="125308" name="Rectangle 112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20" y="1724"/>
                      <a:ext cx="333" cy="2"/>
                    </a:xfrm>
                    <a:prstGeom prst="rect">
                      <a:avLst/>
                    </a:prstGeom>
                    <a:solidFill>
                      <a:srgbClr val="FFEAD6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309" name="Rectangle 112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20" y="1726"/>
                      <a:ext cx="333" cy="1"/>
                    </a:xfrm>
                    <a:prstGeom prst="rect">
                      <a:avLst/>
                    </a:prstGeom>
                    <a:solidFill>
                      <a:srgbClr val="FFEAD6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310" name="Rectangle 112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20" y="1727"/>
                      <a:ext cx="333" cy="2"/>
                    </a:xfrm>
                    <a:prstGeom prst="rect">
                      <a:avLst/>
                    </a:prstGeom>
                    <a:solidFill>
                      <a:srgbClr val="FFEAD6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311" name="Rectangle 112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20" y="1729"/>
                      <a:ext cx="333" cy="2"/>
                    </a:xfrm>
                    <a:prstGeom prst="rect">
                      <a:avLst/>
                    </a:prstGeom>
                    <a:solidFill>
                      <a:srgbClr val="FFEAD6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312" name="Rectangle 112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20" y="1731"/>
                      <a:ext cx="333" cy="1"/>
                    </a:xfrm>
                    <a:prstGeom prst="rect">
                      <a:avLst/>
                    </a:prstGeom>
                    <a:solidFill>
                      <a:srgbClr val="FFEAD5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313" name="Rectangle 112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20" y="1732"/>
                      <a:ext cx="333" cy="2"/>
                    </a:xfrm>
                    <a:prstGeom prst="rect">
                      <a:avLst/>
                    </a:prstGeom>
                    <a:solidFill>
                      <a:srgbClr val="FFEAD5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314" name="Rectangle 112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20" y="1734"/>
                      <a:ext cx="333" cy="1"/>
                    </a:xfrm>
                    <a:prstGeom prst="rect">
                      <a:avLst/>
                    </a:prstGeom>
                    <a:solidFill>
                      <a:srgbClr val="FFE9D5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315" name="Rectangle 112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20" y="1735"/>
                      <a:ext cx="333" cy="2"/>
                    </a:xfrm>
                    <a:prstGeom prst="rect">
                      <a:avLst/>
                    </a:prstGeom>
                    <a:solidFill>
                      <a:srgbClr val="FFE9D4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316" name="Rectangle 113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20" y="1737"/>
                      <a:ext cx="333" cy="2"/>
                    </a:xfrm>
                    <a:prstGeom prst="rect">
                      <a:avLst/>
                    </a:prstGeom>
                    <a:solidFill>
                      <a:srgbClr val="FFE9D4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317" name="Rectangle 113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20" y="1739"/>
                      <a:ext cx="333" cy="1"/>
                    </a:xfrm>
                    <a:prstGeom prst="rect">
                      <a:avLst/>
                    </a:prstGeom>
                    <a:solidFill>
                      <a:srgbClr val="FFE9D3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318" name="Rectangle 113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20" y="1740"/>
                      <a:ext cx="333" cy="2"/>
                    </a:xfrm>
                    <a:prstGeom prst="rect">
                      <a:avLst/>
                    </a:prstGeom>
                    <a:solidFill>
                      <a:srgbClr val="FFE8D3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319" name="Rectangle 113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20" y="1742"/>
                      <a:ext cx="333" cy="1"/>
                    </a:xfrm>
                    <a:prstGeom prst="rect">
                      <a:avLst/>
                    </a:prstGeom>
                    <a:solidFill>
                      <a:srgbClr val="FFE8D2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320" name="Rectangle 113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20" y="1743"/>
                      <a:ext cx="333" cy="2"/>
                    </a:xfrm>
                    <a:prstGeom prst="rect">
                      <a:avLst/>
                    </a:prstGeom>
                    <a:solidFill>
                      <a:srgbClr val="FFE8D1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321" name="Rectangle 113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20" y="1745"/>
                      <a:ext cx="333" cy="2"/>
                    </a:xfrm>
                    <a:prstGeom prst="rect">
                      <a:avLst/>
                    </a:prstGeom>
                    <a:solidFill>
                      <a:srgbClr val="FFE7D1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322" name="Rectangle 113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20" y="1747"/>
                      <a:ext cx="333" cy="1"/>
                    </a:xfrm>
                    <a:prstGeom prst="rect">
                      <a:avLst/>
                    </a:prstGeom>
                    <a:solidFill>
                      <a:srgbClr val="FFE7D0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323" name="Rectangle 113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20" y="1748"/>
                      <a:ext cx="333" cy="2"/>
                    </a:xfrm>
                    <a:prstGeom prst="rect">
                      <a:avLst/>
                    </a:prstGeom>
                    <a:solidFill>
                      <a:srgbClr val="FFE7CF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324" name="Rectangle 113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20" y="1750"/>
                      <a:ext cx="333" cy="1"/>
                    </a:xfrm>
                    <a:prstGeom prst="rect">
                      <a:avLst/>
                    </a:prstGeom>
                    <a:solidFill>
                      <a:srgbClr val="FFE6C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325" name="Rectangle 113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20" y="1751"/>
                      <a:ext cx="333" cy="2"/>
                    </a:xfrm>
                    <a:prstGeom prst="rect">
                      <a:avLst/>
                    </a:prstGeom>
                    <a:solidFill>
                      <a:srgbClr val="FFE5CD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326" name="Rectangle 114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20" y="1753"/>
                      <a:ext cx="333" cy="2"/>
                    </a:xfrm>
                    <a:prstGeom prst="rect">
                      <a:avLst/>
                    </a:prstGeom>
                    <a:solidFill>
                      <a:srgbClr val="FFE5CC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327" name="Rectangle 114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20" y="1755"/>
                      <a:ext cx="333" cy="1"/>
                    </a:xfrm>
                    <a:prstGeom prst="rect">
                      <a:avLst/>
                    </a:prstGeom>
                    <a:solidFill>
                      <a:srgbClr val="FFE4CB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328" name="Rectangle 114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20" y="1756"/>
                      <a:ext cx="333" cy="2"/>
                    </a:xfrm>
                    <a:prstGeom prst="rect">
                      <a:avLst/>
                    </a:prstGeom>
                    <a:solidFill>
                      <a:srgbClr val="FFE4CA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329" name="Rectangle 114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20" y="1758"/>
                      <a:ext cx="333" cy="2"/>
                    </a:xfrm>
                    <a:prstGeom prst="rect">
                      <a:avLst/>
                    </a:prstGeom>
                    <a:solidFill>
                      <a:srgbClr val="FFE3C9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330" name="Rectangle 114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20" y="1760"/>
                      <a:ext cx="333" cy="1"/>
                    </a:xfrm>
                    <a:prstGeom prst="rect">
                      <a:avLst/>
                    </a:prstGeom>
                    <a:solidFill>
                      <a:srgbClr val="FFE2C7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331" name="Rectangle 114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20" y="1761"/>
                      <a:ext cx="333" cy="2"/>
                    </a:xfrm>
                    <a:prstGeom prst="rect">
                      <a:avLst/>
                    </a:prstGeom>
                    <a:solidFill>
                      <a:srgbClr val="FFE2C6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332" name="Rectangle 114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20" y="1763"/>
                      <a:ext cx="333" cy="1"/>
                    </a:xfrm>
                    <a:prstGeom prst="rect">
                      <a:avLst/>
                    </a:prstGeom>
                    <a:solidFill>
                      <a:srgbClr val="FFE1C5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333" name="Rectangle 114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20" y="1764"/>
                      <a:ext cx="333" cy="2"/>
                    </a:xfrm>
                    <a:prstGeom prst="rect">
                      <a:avLst/>
                    </a:prstGeom>
                    <a:solidFill>
                      <a:srgbClr val="FFE0C3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334" name="Rectangle 114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20" y="1766"/>
                      <a:ext cx="333" cy="2"/>
                    </a:xfrm>
                    <a:prstGeom prst="rect">
                      <a:avLst/>
                    </a:prstGeom>
                    <a:solidFill>
                      <a:srgbClr val="FFE0C2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335" name="Rectangle 114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20" y="1768"/>
                      <a:ext cx="333" cy="1"/>
                    </a:xfrm>
                    <a:prstGeom prst="rect">
                      <a:avLst/>
                    </a:prstGeom>
                    <a:solidFill>
                      <a:srgbClr val="FFDFC1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336" name="Rectangle 115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20" y="1769"/>
                      <a:ext cx="333" cy="2"/>
                    </a:xfrm>
                    <a:prstGeom prst="rect">
                      <a:avLst/>
                    </a:prstGeom>
                    <a:solidFill>
                      <a:srgbClr val="FFDEBF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337" name="Rectangle 115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20" y="1771"/>
                      <a:ext cx="333" cy="1"/>
                    </a:xfrm>
                    <a:prstGeom prst="rect">
                      <a:avLst/>
                    </a:prstGeom>
                    <a:solidFill>
                      <a:srgbClr val="FFDDBD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338" name="Rectangle 115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20" y="1772"/>
                      <a:ext cx="333" cy="2"/>
                    </a:xfrm>
                    <a:prstGeom prst="rect">
                      <a:avLst/>
                    </a:prstGeom>
                    <a:solidFill>
                      <a:srgbClr val="FFDCBC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339" name="Rectangle 115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20" y="1774"/>
                      <a:ext cx="333" cy="3"/>
                    </a:xfrm>
                    <a:prstGeom prst="rect">
                      <a:avLst/>
                    </a:prstGeom>
                    <a:solidFill>
                      <a:srgbClr val="FFDBBA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340" name="Rectangle 115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20" y="1777"/>
                      <a:ext cx="333" cy="2"/>
                    </a:xfrm>
                    <a:prstGeom prst="rect">
                      <a:avLst/>
                    </a:prstGeom>
                    <a:solidFill>
                      <a:srgbClr val="FFDBB8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341" name="Rectangle 115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20" y="1779"/>
                      <a:ext cx="333" cy="1"/>
                    </a:xfrm>
                    <a:prstGeom prst="rect">
                      <a:avLst/>
                    </a:prstGeom>
                    <a:solidFill>
                      <a:srgbClr val="FFDAB7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342" name="Rectangle 115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20" y="1780"/>
                      <a:ext cx="333" cy="2"/>
                    </a:xfrm>
                    <a:prstGeom prst="rect">
                      <a:avLst/>
                    </a:prstGeom>
                    <a:solidFill>
                      <a:srgbClr val="FFD9B5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343" name="Rectangle 115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20" y="1782"/>
                      <a:ext cx="333" cy="2"/>
                    </a:xfrm>
                    <a:prstGeom prst="rect">
                      <a:avLst/>
                    </a:prstGeom>
                    <a:solidFill>
                      <a:srgbClr val="FFD8B3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344" name="Rectangle 115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20" y="1784"/>
                      <a:ext cx="333" cy="1"/>
                    </a:xfrm>
                    <a:prstGeom prst="rect">
                      <a:avLst/>
                    </a:prstGeom>
                    <a:solidFill>
                      <a:srgbClr val="FFD7B2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345" name="Rectangle 115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20" y="1785"/>
                      <a:ext cx="333" cy="2"/>
                    </a:xfrm>
                    <a:prstGeom prst="rect">
                      <a:avLst/>
                    </a:prstGeom>
                    <a:solidFill>
                      <a:srgbClr val="FFD7B0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346" name="Rectangle 116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20" y="1787"/>
                      <a:ext cx="333" cy="1"/>
                    </a:xfrm>
                    <a:prstGeom prst="rect">
                      <a:avLst/>
                    </a:prstGeom>
                    <a:solidFill>
                      <a:srgbClr val="FFD6AF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347" name="Rectangle 116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20" y="1788"/>
                      <a:ext cx="333" cy="2"/>
                    </a:xfrm>
                    <a:prstGeom prst="rect">
                      <a:avLst/>
                    </a:prstGeom>
                    <a:solidFill>
                      <a:srgbClr val="FFD5AD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348" name="Rectangle 116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20" y="1790"/>
                      <a:ext cx="333" cy="2"/>
                    </a:xfrm>
                    <a:prstGeom prst="rect">
                      <a:avLst/>
                    </a:prstGeom>
                    <a:solidFill>
                      <a:srgbClr val="FFD4AC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349" name="Rectangle 116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20" y="1792"/>
                      <a:ext cx="333" cy="1"/>
                    </a:xfrm>
                    <a:prstGeom prst="rect">
                      <a:avLst/>
                    </a:prstGeom>
                    <a:solidFill>
                      <a:srgbClr val="FFD4AA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350" name="Rectangle 116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20" y="1793"/>
                      <a:ext cx="333" cy="2"/>
                    </a:xfrm>
                    <a:prstGeom prst="rect">
                      <a:avLst/>
                    </a:prstGeom>
                    <a:solidFill>
                      <a:srgbClr val="FFD3A9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351" name="Rectangle 116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20" y="1795"/>
                      <a:ext cx="333" cy="2"/>
                    </a:xfrm>
                    <a:prstGeom prst="rect">
                      <a:avLst/>
                    </a:prstGeom>
                    <a:solidFill>
                      <a:srgbClr val="FFD2A7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352" name="Rectangle 116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20" y="1797"/>
                      <a:ext cx="333" cy="1"/>
                    </a:xfrm>
                    <a:prstGeom prst="rect">
                      <a:avLst/>
                    </a:prstGeom>
                    <a:solidFill>
                      <a:srgbClr val="FFD2A6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353" name="Rectangle 116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20" y="1798"/>
                      <a:ext cx="333" cy="2"/>
                    </a:xfrm>
                    <a:prstGeom prst="rect">
                      <a:avLst/>
                    </a:prstGeom>
                    <a:solidFill>
                      <a:srgbClr val="FFD1A5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354" name="Rectangle 116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20" y="1800"/>
                      <a:ext cx="333" cy="1"/>
                    </a:xfrm>
                    <a:prstGeom prst="rect">
                      <a:avLst/>
                    </a:prstGeom>
                    <a:solidFill>
                      <a:srgbClr val="FFD1A4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355" name="Rectangle 116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20" y="1801"/>
                      <a:ext cx="333" cy="2"/>
                    </a:xfrm>
                    <a:prstGeom prst="rect">
                      <a:avLst/>
                    </a:prstGeom>
                    <a:solidFill>
                      <a:srgbClr val="FFD0A2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356" name="Rectangle 117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20" y="1803"/>
                      <a:ext cx="333" cy="2"/>
                    </a:xfrm>
                    <a:prstGeom prst="rect">
                      <a:avLst/>
                    </a:prstGeom>
                    <a:solidFill>
                      <a:srgbClr val="FFCFA1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357" name="Rectangle 117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20" y="1805"/>
                      <a:ext cx="333" cy="1"/>
                    </a:xfrm>
                    <a:prstGeom prst="rect">
                      <a:avLst/>
                    </a:prstGeom>
                    <a:solidFill>
                      <a:srgbClr val="FFCFA0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358" name="Rectangle 117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20" y="1806"/>
                      <a:ext cx="333" cy="2"/>
                    </a:xfrm>
                    <a:prstGeom prst="rect">
                      <a:avLst/>
                    </a:prstGeom>
                    <a:solidFill>
                      <a:srgbClr val="FFCF9F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359" name="Rectangle 117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20" y="1808"/>
                      <a:ext cx="333" cy="1"/>
                    </a:xfrm>
                    <a:prstGeom prst="rect">
                      <a:avLst/>
                    </a:prstGeom>
                    <a:solidFill>
                      <a:srgbClr val="FFCE9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360" name="Rectangle 117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20" y="1809"/>
                      <a:ext cx="333" cy="2"/>
                    </a:xfrm>
                    <a:prstGeom prst="rect">
                      <a:avLst/>
                    </a:prstGeom>
                    <a:solidFill>
                      <a:srgbClr val="FFCE9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361" name="Rectangle 117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20" y="1811"/>
                      <a:ext cx="333" cy="2"/>
                    </a:xfrm>
                    <a:prstGeom prst="rect">
                      <a:avLst/>
                    </a:prstGeom>
                    <a:solidFill>
                      <a:srgbClr val="FFCD9D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362" name="Rectangle 117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20" y="1813"/>
                      <a:ext cx="333" cy="1"/>
                    </a:xfrm>
                    <a:prstGeom prst="rect">
                      <a:avLst/>
                    </a:prstGeom>
                    <a:solidFill>
                      <a:srgbClr val="FFCD9C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363" name="Rectangle 117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20" y="1814"/>
                      <a:ext cx="333" cy="2"/>
                    </a:xfrm>
                    <a:prstGeom prst="rect">
                      <a:avLst/>
                    </a:prstGeom>
                    <a:solidFill>
                      <a:srgbClr val="FFCD9C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364" name="Rectangle 117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20" y="1816"/>
                      <a:ext cx="333" cy="1"/>
                    </a:xfrm>
                    <a:prstGeom prst="rect">
                      <a:avLst/>
                    </a:prstGeom>
                    <a:solidFill>
                      <a:srgbClr val="FFCD9B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365" name="Rectangle 117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20" y="1817"/>
                      <a:ext cx="333" cy="2"/>
                    </a:xfrm>
                    <a:prstGeom prst="rect">
                      <a:avLst/>
                    </a:prstGeom>
                    <a:solidFill>
                      <a:srgbClr val="FFCC9B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366" name="Rectangle 118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20" y="1819"/>
                      <a:ext cx="333" cy="2"/>
                    </a:xfrm>
                    <a:prstGeom prst="rect">
                      <a:avLst/>
                    </a:prstGeom>
                    <a:solidFill>
                      <a:srgbClr val="FFCC9A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367" name="Rectangle 118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20" y="1821"/>
                      <a:ext cx="333" cy="1"/>
                    </a:xfrm>
                    <a:prstGeom prst="rect">
                      <a:avLst/>
                    </a:prstGeom>
                    <a:solidFill>
                      <a:srgbClr val="FFCC9A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368" name="Rectangle 118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20" y="1822"/>
                      <a:ext cx="333" cy="2"/>
                    </a:xfrm>
                    <a:prstGeom prst="rect">
                      <a:avLst/>
                    </a:prstGeom>
                    <a:solidFill>
                      <a:srgbClr val="FFCC99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369" name="Rectangle 118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20" y="1824"/>
                      <a:ext cx="333" cy="1"/>
                    </a:xfrm>
                    <a:prstGeom prst="rect">
                      <a:avLst/>
                    </a:prstGeom>
                    <a:solidFill>
                      <a:srgbClr val="FFCC99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370" name="Rectangle 118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20" y="1825"/>
                      <a:ext cx="333" cy="2"/>
                    </a:xfrm>
                    <a:prstGeom prst="rect">
                      <a:avLst/>
                    </a:prstGeom>
                    <a:solidFill>
                      <a:srgbClr val="FFCC99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371" name="Rectangle 118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20" y="1827"/>
                      <a:ext cx="333" cy="2"/>
                    </a:xfrm>
                    <a:prstGeom prst="rect">
                      <a:avLst/>
                    </a:prstGeom>
                    <a:solidFill>
                      <a:srgbClr val="FFCC99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372" name="Rectangle 118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20" y="1829"/>
                      <a:ext cx="333" cy="1"/>
                    </a:xfrm>
                    <a:prstGeom prst="rect">
                      <a:avLst/>
                    </a:prstGeom>
                    <a:solidFill>
                      <a:srgbClr val="FFCC99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373" name="Rectangle 118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20" y="1830"/>
                      <a:ext cx="333" cy="2"/>
                    </a:xfrm>
                    <a:prstGeom prst="rect">
                      <a:avLst/>
                    </a:prstGeom>
                    <a:solidFill>
                      <a:srgbClr val="FFCC99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374" name="Rectangle 118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20" y="1832"/>
                      <a:ext cx="333" cy="2"/>
                    </a:xfrm>
                    <a:prstGeom prst="rect">
                      <a:avLst/>
                    </a:prstGeom>
                    <a:solidFill>
                      <a:srgbClr val="FFCC9A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375" name="Rectangle 118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20" y="1834"/>
                      <a:ext cx="333" cy="1"/>
                    </a:xfrm>
                    <a:prstGeom prst="rect">
                      <a:avLst/>
                    </a:prstGeom>
                    <a:solidFill>
                      <a:srgbClr val="FFCC9A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376" name="Rectangle 119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20" y="1835"/>
                      <a:ext cx="333" cy="2"/>
                    </a:xfrm>
                    <a:prstGeom prst="rect">
                      <a:avLst/>
                    </a:prstGeom>
                    <a:solidFill>
                      <a:srgbClr val="FFCC9B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377" name="Rectangle 119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20" y="1837"/>
                      <a:ext cx="333" cy="1"/>
                    </a:xfrm>
                    <a:prstGeom prst="rect">
                      <a:avLst/>
                    </a:prstGeom>
                    <a:solidFill>
                      <a:srgbClr val="FFCD9B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378" name="Rectangle 119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20" y="1838"/>
                      <a:ext cx="333" cy="2"/>
                    </a:xfrm>
                    <a:prstGeom prst="rect">
                      <a:avLst/>
                    </a:prstGeom>
                    <a:solidFill>
                      <a:srgbClr val="FFCD9C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379" name="Rectangle 119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20" y="1840"/>
                      <a:ext cx="333" cy="2"/>
                    </a:xfrm>
                    <a:prstGeom prst="rect">
                      <a:avLst/>
                    </a:prstGeom>
                    <a:solidFill>
                      <a:srgbClr val="FFCD9C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380" name="Rectangle 119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20" y="1842"/>
                      <a:ext cx="333" cy="1"/>
                    </a:xfrm>
                    <a:prstGeom prst="rect">
                      <a:avLst/>
                    </a:prstGeom>
                    <a:solidFill>
                      <a:srgbClr val="FFCD9D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381" name="Rectangle 119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20" y="1843"/>
                      <a:ext cx="333" cy="2"/>
                    </a:xfrm>
                    <a:prstGeom prst="rect">
                      <a:avLst/>
                    </a:prstGeom>
                    <a:solidFill>
                      <a:srgbClr val="FFCE9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382" name="Rectangle 119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20" y="1845"/>
                      <a:ext cx="333" cy="1"/>
                    </a:xfrm>
                    <a:prstGeom prst="rect">
                      <a:avLst/>
                    </a:prstGeom>
                    <a:solidFill>
                      <a:srgbClr val="FFCE9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383" name="Rectangle 119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20" y="1846"/>
                      <a:ext cx="333" cy="2"/>
                    </a:xfrm>
                    <a:prstGeom prst="rect">
                      <a:avLst/>
                    </a:prstGeom>
                    <a:solidFill>
                      <a:srgbClr val="FFCF9F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384" name="Rectangle 119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20" y="1848"/>
                      <a:ext cx="333" cy="2"/>
                    </a:xfrm>
                    <a:prstGeom prst="rect">
                      <a:avLst/>
                    </a:prstGeom>
                    <a:solidFill>
                      <a:srgbClr val="FFCFA0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385" name="Rectangle 119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20" y="1850"/>
                      <a:ext cx="333" cy="1"/>
                    </a:xfrm>
                    <a:prstGeom prst="rect">
                      <a:avLst/>
                    </a:prstGeom>
                    <a:solidFill>
                      <a:srgbClr val="FFCFA1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386" name="Rectangle 120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20" y="1851"/>
                      <a:ext cx="333" cy="2"/>
                    </a:xfrm>
                    <a:prstGeom prst="rect">
                      <a:avLst/>
                    </a:prstGeom>
                    <a:solidFill>
                      <a:srgbClr val="FFD0A2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387" name="Rectangle 120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20" y="1853"/>
                      <a:ext cx="333" cy="1"/>
                    </a:xfrm>
                    <a:prstGeom prst="rect">
                      <a:avLst/>
                    </a:prstGeom>
                    <a:solidFill>
                      <a:srgbClr val="FFD1A4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388" name="Rectangle 120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20" y="1854"/>
                      <a:ext cx="333" cy="2"/>
                    </a:xfrm>
                    <a:prstGeom prst="rect">
                      <a:avLst/>
                    </a:prstGeom>
                    <a:solidFill>
                      <a:srgbClr val="FFD1A5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389" name="Rectangle 120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20" y="1856"/>
                      <a:ext cx="333" cy="2"/>
                    </a:xfrm>
                    <a:prstGeom prst="rect">
                      <a:avLst/>
                    </a:prstGeom>
                    <a:solidFill>
                      <a:srgbClr val="FFD2A6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390" name="Rectangle 120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20" y="1858"/>
                      <a:ext cx="333" cy="1"/>
                    </a:xfrm>
                    <a:prstGeom prst="rect">
                      <a:avLst/>
                    </a:prstGeom>
                    <a:solidFill>
                      <a:srgbClr val="FFD2A7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391" name="Rectangle 120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20" y="1859"/>
                      <a:ext cx="333" cy="2"/>
                    </a:xfrm>
                    <a:prstGeom prst="rect">
                      <a:avLst/>
                    </a:prstGeom>
                    <a:solidFill>
                      <a:srgbClr val="FFD3A9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392" name="Rectangle 120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20" y="1861"/>
                      <a:ext cx="333" cy="1"/>
                    </a:xfrm>
                    <a:prstGeom prst="rect">
                      <a:avLst/>
                    </a:prstGeom>
                    <a:solidFill>
                      <a:srgbClr val="FFD4AA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393" name="Rectangle 120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20" y="1862"/>
                      <a:ext cx="333" cy="2"/>
                    </a:xfrm>
                    <a:prstGeom prst="rect">
                      <a:avLst/>
                    </a:prstGeom>
                    <a:solidFill>
                      <a:srgbClr val="FFD4AC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394" name="Rectangle 120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20" y="1864"/>
                      <a:ext cx="333" cy="2"/>
                    </a:xfrm>
                    <a:prstGeom prst="rect">
                      <a:avLst/>
                    </a:prstGeom>
                    <a:solidFill>
                      <a:srgbClr val="FFD5AD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395" name="Rectangle 120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20" y="1866"/>
                      <a:ext cx="333" cy="1"/>
                    </a:xfrm>
                    <a:prstGeom prst="rect">
                      <a:avLst/>
                    </a:prstGeom>
                    <a:solidFill>
                      <a:srgbClr val="FFD6AF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396" name="Rectangle 121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20" y="1867"/>
                      <a:ext cx="333" cy="2"/>
                    </a:xfrm>
                    <a:prstGeom prst="rect">
                      <a:avLst/>
                    </a:prstGeom>
                    <a:solidFill>
                      <a:srgbClr val="FFD7B0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397" name="Rectangle 121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20" y="1869"/>
                      <a:ext cx="333" cy="2"/>
                    </a:xfrm>
                    <a:prstGeom prst="rect">
                      <a:avLst/>
                    </a:prstGeom>
                    <a:solidFill>
                      <a:srgbClr val="FFD7B2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398" name="Rectangle 121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20" y="1871"/>
                      <a:ext cx="333" cy="1"/>
                    </a:xfrm>
                    <a:prstGeom prst="rect">
                      <a:avLst/>
                    </a:prstGeom>
                    <a:solidFill>
                      <a:srgbClr val="FFD8B3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399" name="Rectangle 121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20" y="1872"/>
                      <a:ext cx="333" cy="2"/>
                    </a:xfrm>
                    <a:prstGeom prst="rect">
                      <a:avLst/>
                    </a:prstGeom>
                    <a:solidFill>
                      <a:srgbClr val="FFD9B5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400" name="Rectangle 121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20" y="1874"/>
                      <a:ext cx="333" cy="1"/>
                    </a:xfrm>
                    <a:prstGeom prst="rect">
                      <a:avLst/>
                    </a:prstGeom>
                    <a:solidFill>
                      <a:srgbClr val="FFDAB7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401" name="Rectangle 121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20" y="1875"/>
                      <a:ext cx="333" cy="2"/>
                    </a:xfrm>
                    <a:prstGeom prst="rect">
                      <a:avLst/>
                    </a:prstGeom>
                    <a:solidFill>
                      <a:srgbClr val="FFDBB8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402" name="Rectangle 121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20" y="1877"/>
                      <a:ext cx="333" cy="3"/>
                    </a:xfrm>
                    <a:prstGeom prst="rect">
                      <a:avLst/>
                    </a:prstGeom>
                    <a:solidFill>
                      <a:srgbClr val="FFDCBA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403" name="Rectangle 121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20" y="1880"/>
                      <a:ext cx="333" cy="2"/>
                    </a:xfrm>
                    <a:prstGeom prst="rect">
                      <a:avLst/>
                    </a:prstGeom>
                    <a:solidFill>
                      <a:srgbClr val="FFDCBC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404" name="Rectangle 121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20" y="1882"/>
                      <a:ext cx="333" cy="1"/>
                    </a:xfrm>
                    <a:prstGeom prst="rect">
                      <a:avLst/>
                    </a:prstGeom>
                    <a:solidFill>
                      <a:srgbClr val="FFDDBD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405" name="Rectangle 121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20" y="1883"/>
                      <a:ext cx="333" cy="2"/>
                    </a:xfrm>
                    <a:prstGeom prst="rect">
                      <a:avLst/>
                    </a:prstGeom>
                    <a:solidFill>
                      <a:srgbClr val="FFDEBF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406" name="Rectangle 122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20" y="1885"/>
                      <a:ext cx="333" cy="2"/>
                    </a:xfrm>
                    <a:prstGeom prst="rect">
                      <a:avLst/>
                    </a:prstGeom>
                    <a:solidFill>
                      <a:srgbClr val="FFDFC1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407" name="Rectangle 122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20" y="1887"/>
                      <a:ext cx="333" cy="1"/>
                    </a:xfrm>
                    <a:prstGeom prst="rect">
                      <a:avLst/>
                    </a:prstGeom>
                    <a:solidFill>
                      <a:srgbClr val="FFE0C2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408" name="Rectangle 122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20" y="1888"/>
                      <a:ext cx="333" cy="2"/>
                    </a:xfrm>
                    <a:prstGeom prst="rect">
                      <a:avLst/>
                    </a:prstGeom>
                    <a:solidFill>
                      <a:srgbClr val="FFE0C3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409" name="Rectangle 122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20" y="1890"/>
                      <a:ext cx="333" cy="1"/>
                    </a:xfrm>
                    <a:prstGeom prst="rect">
                      <a:avLst/>
                    </a:prstGeom>
                    <a:solidFill>
                      <a:srgbClr val="FFE1C5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410" name="Rectangle 122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20" y="1891"/>
                      <a:ext cx="333" cy="2"/>
                    </a:xfrm>
                    <a:prstGeom prst="rect">
                      <a:avLst/>
                    </a:prstGeom>
                    <a:solidFill>
                      <a:srgbClr val="FFE2C6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411" name="Rectangle 122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20" y="1893"/>
                      <a:ext cx="333" cy="2"/>
                    </a:xfrm>
                    <a:prstGeom prst="rect">
                      <a:avLst/>
                    </a:prstGeom>
                    <a:solidFill>
                      <a:srgbClr val="FFE2C7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412" name="Rectangle 122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20" y="1895"/>
                      <a:ext cx="333" cy="1"/>
                    </a:xfrm>
                    <a:prstGeom prst="rect">
                      <a:avLst/>
                    </a:prstGeom>
                    <a:solidFill>
                      <a:srgbClr val="FFE3C9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413" name="Rectangle 122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20" y="1896"/>
                      <a:ext cx="333" cy="2"/>
                    </a:xfrm>
                    <a:prstGeom prst="rect">
                      <a:avLst/>
                    </a:prstGeom>
                    <a:solidFill>
                      <a:srgbClr val="FFE4CA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414" name="Rectangle 122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20" y="1898"/>
                      <a:ext cx="333" cy="1"/>
                    </a:xfrm>
                    <a:prstGeom prst="rect">
                      <a:avLst/>
                    </a:prstGeom>
                    <a:solidFill>
                      <a:srgbClr val="FFE4CB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415" name="Rectangle 122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20" y="1899"/>
                      <a:ext cx="333" cy="2"/>
                    </a:xfrm>
                    <a:prstGeom prst="rect">
                      <a:avLst/>
                    </a:prstGeom>
                    <a:solidFill>
                      <a:srgbClr val="FFE5CC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416" name="Rectangle 123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20" y="1901"/>
                      <a:ext cx="333" cy="2"/>
                    </a:xfrm>
                    <a:prstGeom prst="rect">
                      <a:avLst/>
                    </a:prstGeom>
                    <a:solidFill>
                      <a:srgbClr val="FFE5CD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417" name="Rectangle 123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20" y="1903"/>
                      <a:ext cx="333" cy="1"/>
                    </a:xfrm>
                    <a:prstGeom prst="rect">
                      <a:avLst/>
                    </a:prstGeom>
                    <a:solidFill>
                      <a:srgbClr val="FFE6C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418" name="Rectangle 123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20" y="1904"/>
                      <a:ext cx="333" cy="2"/>
                    </a:xfrm>
                    <a:prstGeom prst="rect">
                      <a:avLst/>
                    </a:prstGeom>
                    <a:solidFill>
                      <a:srgbClr val="FFE7CF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419" name="Rectangle 123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20" y="1906"/>
                      <a:ext cx="333" cy="2"/>
                    </a:xfrm>
                    <a:prstGeom prst="rect">
                      <a:avLst/>
                    </a:prstGeom>
                    <a:solidFill>
                      <a:srgbClr val="FFE7D0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420" name="Rectangle 123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20" y="1908"/>
                      <a:ext cx="333" cy="1"/>
                    </a:xfrm>
                    <a:prstGeom prst="rect">
                      <a:avLst/>
                    </a:prstGeom>
                    <a:solidFill>
                      <a:srgbClr val="FFE7D1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421" name="Rectangle 123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20" y="1909"/>
                      <a:ext cx="333" cy="2"/>
                    </a:xfrm>
                    <a:prstGeom prst="rect">
                      <a:avLst/>
                    </a:prstGeom>
                    <a:solidFill>
                      <a:srgbClr val="FFE8D1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422" name="Rectangle 123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20" y="1911"/>
                      <a:ext cx="333" cy="1"/>
                    </a:xfrm>
                    <a:prstGeom prst="rect">
                      <a:avLst/>
                    </a:prstGeom>
                    <a:solidFill>
                      <a:srgbClr val="FFE8D2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423" name="Rectangle 123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20" y="1912"/>
                      <a:ext cx="333" cy="2"/>
                    </a:xfrm>
                    <a:prstGeom prst="rect">
                      <a:avLst/>
                    </a:prstGeom>
                    <a:solidFill>
                      <a:srgbClr val="FFE8D3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424" name="Rectangle 123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20" y="1914"/>
                      <a:ext cx="333" cy="2"/>
                    </a:xfrm>
                    <a:prstGeom prst="rect">
                      <a:avLst/>
                    </a:prstGeom>
                    <a:solidFill>
                      <a:srgbClr val="FFE9D3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425" name="Rectangle 123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20" y="1916"/>
                      <a:ext cx="333" cy="1"/>
                    </a:xfrm>
                    <a:prstGeom prst="rect">
                      <a:avLst/>
                    </a:prstGeom>
                    <a:solidFill>
                      <a:srgbClr val="FFE9D4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426" name="Rectangle 124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20" y="1917"/>
                      <a:ext cx="333" cy="2"/>
                    </a:xfrm>
                    <a:prstGeom prst="rect">
                      <a:avLst/>
                    </a:prstGeom>
                    <a:solidFill>
                      <a:srgbClr val="FFE9D4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427" name="Rectangle 124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20" y="1919"/>
                      <a:ext cx="333" cy="1"/>
                    </a:xfrm>
                    <a:prstGeom prst="rect">
                      <a:avLst/>
                    </a:prstGeom>
                    <a:solidFill>
                      <a:srgbClr val="FFE9D5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428" name="Rectangle 124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20" y="1920"/>
                      <a:ext cx="333" cy="2"/>
                    </a:xfrm>
                    <a:prstGeom prst="rect">
                      <a:avLst/>
                    </a:prstGeom>
                    <a:solidFill>
                      <a:srgbClr val="FFEAD5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429" name="Rectangle 124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20" y="1922"/>
                      <a:ext cx="333" cy="2"/>
                    </a:xfrm>
                    <a:prstGeom prst="rect">
                      <a:avLst/>
                    </a:prstGeom>
                    <a:solidFill>
                      <a:srgbClr val="FFEAD5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430" name="Rectangle 124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20" y="1924"/>
                      <a:ext cx="333" cy="1"/>
                    </a:xfrm>
                    <a:prstGeom prst="rect">
                      <a:avLst/>
                    </a:prstGeom>
                    <a:solidFill>
                      <a:srgbClr val="FFEAD6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431" name="Rectangle 124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20" y="1925"/>
                      <a:ext cx="333" cy="2"/>
                    </a:xfrm>
                    <a:prstGeom prst="rect">
                      <a:avLst/>
                    </a:prstGeom>
                    <a:solidFill>
                      <a:srgbClr val="FFEAD6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432" name="Rectangle 124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20" y="1927"/>
                      <a:ext cx="333" cy="1"/>
                    </a:xfrm>
                    <a:prstGeom prst="rect">
                      <a:avLst/>
                    </a:prstGeom>
                    <a:solidFill>
                      <a:srgbClr val="FFEAD6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433" name="Rectangle 124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20" y="1928"/>
                      <a:ext cx="333" cy="2"/>
                    </a:xfrm>
                    <a:prstGeom prst="rect">
                      <a:avLst/>
                    </a:prstGeom>
                    <a:solidFill>
                      <a:srgbClr val="FFEBD7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434" name="Freeform 1248"/>
                    <p:cNvSpPr>
                      <a:spLocks/>
                    </p:cNvSpPr>
                    <p:nvPr/>
                  </p:nvSpPr>
                  <p:spPr bwMode="auto">
                    <a:xfrm>
                      <a:off x="2320" y="1724"/>
                      <a:ext cx="330" cy="203"/>
                    </a:xfrm>
                    <a:custGeom>
                      <a:avLst/>
                      <a:gdLst>
                        <a:gd name="T0" fmla="*/ 36 w 330"/>
                        <a:gd name="T1" fmla="*/ 0 h 203"/>
                        <a:gd name="T2" fmla="*/ 22 w 330"/>
                        <a:gd name="T3" fmla="*/ 3 h 203"/>
                        <a:gd name="T4" fmla="*/ 10 w 330"/>
                        <a:gd name="T5" fmla="*/ 10 h 203"/>
                        <a:gd name="T6" fmla="*/ 3 w 330"/>
                        <a:gd name="T7" fmla="*/ 21 h 203"/>
                        <a:gd name="T8" fmla="*/ 0 w 330"/>
                        <a:gd name="T9" fmla="*/ 34 h 203"/>
                        <a:gd name="T10" fmla="*/ 0 w 330"/>
                        <a:gd name="T11" fmla="*/ 169 h 203"/>
                        <a:gd name="T12" fmla="*/ 3 w 330"/>
                        <a:gd name="T13" fmla="*/ 182 h 203"/>
                        <a:gd name="T14" fmla="*/ 10 w 330"/>
                        <a:gd name="T15" fmla="*/ 193 h 203"/>
                        <a:gd name="T16" fmla="*/ 22 w 330"/>
                        <a:gd name="T17" fmla="*/ 200 h 203"/>
                        <a:gd name="T18" fmla="*/ 36 w 330"/>
                        <a:gd name="T19" fmla="*/ 203 h 203"/>
                        <a:gd name="T20" fmla="*/ 294 w 330"/>
                        <a:gd name="T21" fmla="*/ 203 h 203"/>
                        <a:gd name="T22" fmla="*/ 308 w 330"/>
                        <a:gd name="T23" fmla="*/ 200 h 203"/>
                        <a:gd name="T24" fmla="*/ 320 w 330"/>
                        <a:gd name="T25" fmla="*/ 193 h 203"/>
                        <a:gd name="T26" fmla="*/ 326 w 330"/>
                        <a:gd name="T27" fmla="*/ 182 h 203"/>
                        <a:gd name="T28" fmla="*/ 330 w 330"/>
                        <a:gd name="T29" fmla="*/ 169 h 203"/>
                        <a:gd name="T30" fmla="*/ 330 w 330"/>
                        <a:gd name="T31" fmla="*/ 34 h 203"/>
                        <a:gd name="T32" fmla="*/ 326 w 330"/>
                        <a:gd name="T33" fmla="*/ 21 h 203"/>
                        <a:gd name="T34" fmla="*/ 320 w 330"/>
                        <a:gd name="T35" fmla="*/ 10 h 203"/>
                        <a:gd name="T36" fmla="*/ 308 w 330"/>
                        <a:gd name="T37" fmla="*/ 3 h 203"/>
                        <a:gd name="T38" fmla="*/ 294 w 330"/>
                        <a:gd name="T39" fmla="*/ 0 h 203"/>
                        <a:gd name="T40" fmla="*/ 36 w 330"/>
                        <a:gd name="T41" fmla="*/ 0 h 203"/>
                        <a:gd name="T42" fmla="*/ 0 60000 65536"/>
                        <a:gd name="T43" fmla="*/ 0 60000 65536"/>
                        <a:gd name="T44" fmla="*/ 0 60000 65536"/>
                        <a:gd name="T45" fmla="*/ 0 60000 65536"/>
                        <a:gd name="T46" fmla="*/ 0 60000 65536"/>
                        <a:gd name="T47" fmla="*/ 0 60000 65536"/>
                        <a:gd name="T48" fmla="*/ 0 60000 65536"/>
                        <a:gd name="T49" fmla="*/ 0 60000 65536"/>
                        <a:gd name="T50" fmla="*/ 0 60000 65536"/>
                        <a:gd name="T51" fmla="*/ 0 60000 65536"/>
                        <a:gd name="T52" fmla="*/ 0 60000 65536"/>
                        <a:gd name="T53" fmla="*/ 0 60000 65536"/>
                        <a:gd name="T54" fmla="*/ 0 60000 65536"/>
                        <a:gd name="T55" fmla="*/ 0 60000 65536"/>
                        <a:gd name="T56" fmla="*/ 0 60000 65536"/>
                        <a:gd name="T57" fmla="*/ 0 60000 65536"/>
                        <a:gd name="T58" fmla="*/ 0 60000 65536"/>
                        <a:gd name="T59" fmla="*/ 0 60000 65536"/>
                        <a:gd name="T60" fmla="*/ 0 60000 65536"/>
                        <a:gd name="T61" fmla="*/ 0 60000 65536"/>
                        <a:gd name="T62" fmla="*/ 0 60000 65536"/>
                        <a:gd name="T63" fmla="*/ 0 w 330"/>
                        <a:gd name="T64" fmla="*/ 0 h 203"/>
                        <a:gd name="T65" fmla="*/ 330 w 330"/>
                        <a:gd name="T66" fmla="*/ 203 h 203"/>
                      </a:gdLst>
                      <a:ahLst/>
                      <a:cxnLst>
                        <a:cxn ang="T42">
                          <a:pos x="T0" y="T1"/>
                        </a:cxn>
                        <a:cxn ang="T43">
                          <a:pos x="T2" y="T3"/>
                        </a:cxn>
                        <a:cxn ang="T44">
                          <a:pos x="T4" y="T5"/>
                        </a:cxn>
                        <a:cxn ang="T45">
                          <a:pos x="T6" y="T7"/>
                        </a:cxn>
                        <a:cxn ang="T46">
                          <a:pos x="T8" y="T9"/>
                        </a:cxn>
                        <a:cxn ang="T47">
                          <a:pos x="T10" y="T11"/>
                        </a:cxn>
                        <a:cxn ang="T48">
                          <a:pos x="T12" y="T13"/>
                        </a:cxn>
                        <a:cxn ang="T49">
                          <a:pos x="T14" y="T15"/>
                        </a:cxn>
                        <a:cxn ang="T50">
                          <a:pos x="T16" y="T17"/>
                        </a:cxn>
                        <a:cxn ang="T51">
                          <a:pos x="T18" y="T19"/>
                        </a:cxn>
                        <a:cxn ang="T52">
                          <a:pos x="T20" y="T21"/>
                        </a:cxn>
                        <a:cxn ang="T53">
                          <a:pos x="T22" y="T23"/>
                        </a:cxn>
                        <a:cxn ang="T54">
                          <a:pos x="T24" y="T25"/>
                        </a:cxn>
                        <a:cxn ang="T55">
                          <a:pos x="T26" y="T27"/>
                        </a:cxn>
                        <a:cxn ang="T56">
                          <a:pos x="T28" y="T29"/>
                        </a:cxn>
                        <a:cxn ang="T57">
                          <a:pos x="T30" y="T31"/>
                        </a:cxn>
                        <a:cxn ang="T58">
                          <a:pos x="T32" y="T33"/>
                        </a:cxn>
                        <a:cxn ang="T59">
                          <a:pos x="T34" y="T35"/>
                        </a:cxn>
                        <a:cxn ang="T60">
                          <a:pos x="T36" y="T37"/>
                        </a:cxn>
                        <a:cxn ang="T61">
                          <a:pos x="T38" y="T39"/>
                        </a:cxn>
                        <a:cxn ang="T62">
                          <a:pos x="T40" y="T41"/>
                        </a:cxn>
                      </a:cxnLst>
                      <a:rect l="T63" t="T64" r="T65" b="T66"/>
                      <a:pathLst>
                        <a:path w="330" h="203">
                          <a:moveTo>
                            <a:pt x="36" y="0"/>
                          </a:moveTo>
                          <a:lnTo>
                            <a:pt x="22" y="3"/>
                          </a:lnTo>
                          <a:lnTo>
                            <a:pt x="10" y="10"/>
                          </a:lnTo>
                          <a:lnTo>
                            <a:pt x="3" y="21"/>
                          </a:lnTo>
                          <a:lnTo>
                            <a:pt x="0" y="34"/>
                          </a:lnTo>
                          <a:lnTo>
                            <a:pt x="0" y="169"/>
                          </a:lnTo>
                          <a:lnTo>
                            <a:pt x="3" y="182"/>
                          </a:lnTo>
                          <a:lnTo>
                            <a:pt x="10" y="193"/>
                          </a:lnTo>
                          <a:lnTo>
                            <a:pt x="22" y="200"/>
                          </a:lnTo>
                          <a:lnTo>
                            <a:pt x="36" y="203"/>
                          </a:lnTo>
                          <a:lnTo>
                            <a:pt x="294" y="203"/>
                          </a:lnTo>
                          <a:lnTo>
                            <a:pt x="308" y="200"/>
                          </a:lnTo>
                          <a:lnTo>
                            <a:pt x="320" y="193"/>
                          </a:lnTo>
                          <a:lnTo>
                            <a:pt x="326" y="182"/>
                          </a:lnTo>
                          <a:lnTo>
                            <a:pt x="330" y="169"/>
                          </a:lnTo>
                          <a:lnTo>
                            <a:pt x="330" y="34"/>
                          </a:lnTo>
                          <a:lnTo>
                            <a:pt x="326" y="21"/>
                          </a:lnTo>
                          <a:lnTo>
                            <a:pt x="320" y="10"/>
                          </a:lnTo>
                          <a:lnTo>
                            <a:pt x="308" y="3"/>
                          </a:lnTo>
                          <a:lnTo>
                            <a:pt x="294" y="0"/>
                          </a:lnTo>
                          <a:lnTo>
                            <a:pt x="36" y="0"/>
                          </a:lnTo>
                          <a:close/>
                        </a:path>
                      </a:pathLst>
                    </a:custGeom>
                    <a:solidFill>
                      <a:srgbClr val="FFEBD7"/>
                    </a:solidFill>
                    <a:ln w="0">
                      <a:solidFill>
                        <a:srgbClr val="FFFFFF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435" name="Freeform 1249"/>
                    <p:cNvSpPr>
                      <a:spLocks/>
                    </p:cNvSpPr>
                    <p:nvPr/>
                  </p:nvSpPr>
                  <p:spPr bwMode="auto">
                    <a:xfrm>
                      <a:off x="2320" y="1724"/>
                      <a:ext cx="330" cy="203"/>
                    </a:xfrm>
                    <a:custGeom>
                      <a:avLst/>
                      <a:gdLst>
                        <a:gd name="T0" fmla="*/ 36 w 330"/>
                        <a:gd name="T1" fmla="*/ 0 h 203"/>
                        <a:gd name="T2" fmla="*/ 22 w 330"/>
                        <a:gd name="T3" fmla="*/ 3 h 203"/>
                        <a:gd name="T4" fmla="*/ 10 w 330"/>
                        <a:gd name="T5" fmla="*/ 10 h 203"/>
                        <a:gd name="T6" fmla="*/ 3 w 330"/>
                        <a:gd name="T7" fmla="*/ 21 h 203"/>
                        <a:gd name="T8" fmla="*/ 0 w 330"/>
                        <a:gd name="T9" fmla="*/ 34 h 203"/>
                        <a:gd name="T10" fmla="*/ 0 w 330"/>
                        <a:gd name="T11" fmla="*/ 169 h 203"/>
                        <a:gd name="T12" fmla="*/ 3 w 330"/>
                        <a:gd name="T13" fmla="*/ 182 h 203"/>
                        <a:gd name="T14" fmla="*/ 10 w 330"/>
                        <a:gd name="T15" fmla="*/ 193 h 203"/>
                        <a:gd name="T16" fmla="*/ 22 w 330"/>
                        <a:gd name="T17" fmla="*/ 200 h 203"/>
                        <a:gd name="T18" fmla="*/ 36 w 330"/>
                        <a:gd name="T19" fmla="*/ 203 h 203"/>
                        <a:gd name="T20" fmla="*/ 294 w 330"/>
                        <a:gd name="T21" fmla="*/ 203 h 203"/>
                        <a:gd name="T22" fmla="*/ 308 w 330"/>
                        <a:gd name="T23" fmla="*/ 200 h 203"/>
                        <a:gd name="T24" fmla="*/ 320 w 330"/>
                        <a:gd name="T25" fmla="*/ 193 h 203"/>
                        <a:gd name="T26" fmla="*/ 326 w 330"/>
                        <a:gd name="T27" fmla="*/ 182 h 203"/>
                        <a:gd name="T28" fmla="*/ 330 w 330"/>
                        <a:gd name="T29" fmla="*/ 169 h 203"/>
                        <a:gd name="T30" fmla="*/ 330 w 330"/>
                        <a:gd name="T31" fmla="*/ 34 h 203"/>
                        <a:gd name="T32" fmla="*/ 326 w 330"/>
                        <a:gd name="T33" fmla="*/ 21 h 203"/>
                        <a:gd name="T34" fmla="*/ 320 w 330"/>
                        <a:gd name="T35" fmla="*/ 10 h 203"/>
                        <a:gd name="T36" fmla="*/ 308 w 330"/>
                        <a:gd name="T37" fmla="*/ 3 h 203"/>
                        <a:gd name="T38" fmla="*/ 294 w 330"/>
                        <a:gd name="T39" fmla="*/ 0 h 203"/>
                        <a:gd name="T40" fmla="*/ 36 w 330"/>
                        <a:gd name="T41" fmla="*/ 0 h 203"/>
                        <a:gd name="T42" fmla="*/ 0 60000 65536"/>
                        <a:gd name="T43" fmla="*/ 0 60000 65536"/>
                        <a:gd name="T44" fmla="*/ 0 60000 65536"/>
                        <a:gd name="T45" fmla="*/ 0 60000 65536"/>
                        <a:gd name="T46" fmla="*/ 0 60000 65536"/>
                        <a:gd name="T47" fmla="*/ 0 60000 65536"/>
                        <a:gd name="T48" fmla="*/ 0 60000 65536"/>
                        <a:gd name="T49" fmla="*/ 0 60000 65536"/>
                        <a:gd name="T50" fmla="*/ 0 60000 65536"/>
                        <a:gd name="T51" fmla="*/ 0 60000 65536"/>
                        <a:gd name="T52" fmla="*/ 0 60000 65536"/>
                        <a:gd name="T53" fmla="*/ 0 60000 65536"/>
                        <a:gd name="T54" fmla="*/ 0 60000 65536"/>
                        <a:gd name="T55" fmla="*/ 0 60000 65536"/>
                        <a:gd name="T56" fmla="*/ 0 60000 65536"/>
                        <a:gd name="T57" fmla="*/ 0 60000 65536"/>
                        <a:gd name="T58" fmla="*/ 0 60000 65536"/>
                        <a:gd name="T59" fmla="*/ 0 60000 65536"/>
                        <a:gd name="T60" fmla="*/ 0 60000 65536"/>
                        <a:gd name="T61" fmla="*/ 0 60000 65536"/>
                        <a:gd name="T62" fmla="*/ 0 60000 65536"/>
                        <a:gd name="T63" fmla="*/ 0 w 330"/>
                        <a:gd name="T64" fmla="*/ 0 h 203"/>
                        <a:gd name="T65" fmla="*/ 330 w 330"/>
                        <a:gd name="T66" fmla="*/ 203 h 203"/>
                      </a:gdLst>
                      <a:ahLst/>
                      <a:cxnLst>
                        <a:cxn ang="T42">
                          <a:pos x="T0" y="T1"/>
                        </a:cxn>
                        <a:cxn ang="T43">
                          <a:pos x="T2" y="T3"/>
                        </a:cxn>
                        <a:cxn ang="T44">
                          <a:pos x="T4" y="T5"/>
                        </a:cxn>
                        <a:cxn ang="T45">
                          <a:pos x="T6" y="T7"/>
                        </a:cxn>
                        <a:cxn ang="T46">
                          <a:pos x="T8" y="T9"/>
                        </a:cxn>
                        <a:cxn ang="T47">
                          <a:pos x="T10" y="T11"/>
                        </a:cxn>
                        <a:cxn ang="T48">
                          <a:pos x="T12" y="T13"/>
                        </a:cxn>
                        <a:cxn ang="T49">
                          <a:pos x="T14" y="T15"/>
                        </a:cxn>
                        <a:cxn ang="T50">
                          <a:pos x="T16" y="T17"/>
                        </a:cxn>
                        <a:cxn ang="T51">
                          <a:pos x="T18" y="T19"/>
                        </a:cxn>
                        <a:cxn ang="T52">
                          <a:pos x="T20" y="T21"/>
                        </a:cxn>
                        <a:cxn ang="T53">
                          <a:pos x="T22" y="T23"/>
                        </a:cxn>
                        <a:cxn ang="T54">
                          <a:pos x="T24" y="T25"/>
                        </a:cxn>
                        <a:cxn ang="T55">
                          <a:pos x="T26" y="T27"/>
                        </a:cxn>
                        <a:cxn ang="T56">
                          <a:pos x="T28" y="T29"/>
                        </a:cxn>
                        <a:cxn ang="T57">
                          <a:pos x="T30" y="T31"/>
                        </a:cxn>
                        <a:cxn ang="T58">
                          <a:pos x="T32" y="T33"/>
                        </a:cxn>
                        <a:cxn ang="T59">
                          <a:pos x="T34" y="T35"/>
                        </a:cxn>
                        <a:cxn ang="T60">
                          <a:pos x="T36" y="T37"/>
                        </a:cxn>
                        <a:cxn ang="T61">
                          <a:pos x="T38" y="T39"/>
                        </a:cxn>
                        <a:cxn ang="T62">
                          <a:pos x="T40" y="T41"/>
                        </a:cxn>
                      </a:cxnLst>
                      <a:rect l="T63" t="T64" r="T65" b="T66"/>
                      <a:pathLst>
                        <a:path w="330" h="203">
                          <a:moveTo>
                            <a:pt x="36" y="0"/>
                          </a:moveTo>
                          <a:lnTo>
                            <a:pt x="22" y="3"/>
                          </a:lnTo>
                          <a:lnTo>
                            <a:pt x="10" y="10"/>
                          </a:lnTo>
                          <a:lnTo>
                            <a:pt x="3" y="21"/>
                          </a:lnTo>
                          <a:lnTo>
                            <a:pt x="0" y="34"/>
                          </a:lnTo>
                          <a:lnTo>
                            <a:pt x="0" y="169"/>
                          </a:lnTo>
                          <a:lnTo>
                            <a:pt x="3" y="182"/>
                          </a:lnTo>
                          <a:lnTo>
                            <a:pt x="10" y="193"/>
                          </a:lnTo>
                          <a:lnTo>
                            <a:pt x="22" y="200"/>
                          </a:lnTo>
                          <a:lnTo>
                            <a:pt x="36" y="203"/>
                          </a:lnTo>
                          <a:lnTo>
                            <a:pt x="294" y="203"/>
                          </a:lnTo>
                          <a:lnTo>
                            <a:pt x="308" y="200"/>
                          </a:lnTo>
                          <a:lnTo>
                            <a:pt x="320" y="193"/>
                          </a:lnTo>
                          <a:lnTo>
                            <a:pt x="326" y="182"/>
                          </a:lnTo>
                          <a:lnTo>
                            <a:pt x="330" y="169"/>
                          </a:lnTo>
                          <a:lnTo>
                            <a:pt x="330" y="34"/>
                          </a:lnTo>
                          <a:lnTo>
                            <a:pt x="326" y="21"/>
                          </a:lnTo>
                          <a:lnTo>
                            <a:pt x="320" y="10"/>
                          </a:lnTo>
                          <a:lnTo>
                            <a:pt x="308" y="3"/>
                          </a:lnTo>
                          <a:lnTo>
                            <a:pt x="294" y="0"/>
                          </a:lnTo>
                          <a:lnTo>
                            <a:pt x="36" y="0"/>
                          </a:lnTo>
                          <a:close/>
                        </a:path>
                      </a:pathLst>
                    </a:custGeom>
                    <a:solidFill>
                      <a:srgbClr val="000000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436" name="Rectangle 125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20" y="1724"/>
                      <a:ext cx="333" cy="2"/>
                    </a:xfrm>
                    <a:prstGeom prst="rect">
                      <a:avLst/>
                    </a:prstGeom>
                    <a:solidFill>
                      <a:srgbClr val="FFEAD6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437" name="Rectangle 125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20" y="1726"/>
                      <a:ext cx="333" cy="1"/>
                    </a:xfrm>
                    <a:prstGeom prst="rect">
                      <a:avLst/>
                    </a:prstGeom>
                    <a:solidFill>
                      <a:srgbClr val="FFEAD6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438" name="Rectangle 125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20" y="1727"/>
                      <a:ext cx="333" cy="2"/>
                    </a:xfrm>
                    <a:prstGeom prst="rect">
                      <a:avLst/>
                    </a:prstGeom>
                    <a:solidFill>
                      <a:srgbClr val="FFEAD6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439" name="Rectangle 125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20" y="1729"/>
                      <a:ext cx="333" cy="2"/>
                    </a:xfrm>
                    <a:prstGeom prst="rect">
                      <a:avLst/>
                    </a:prstGeom>
                    <a:solidFill>
                      <a:srgbClr val="FFEAD6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440" name="Rectangle 125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20" y="1731"/>
                      <a:ext cx="333" cy="1"/>
                    </a:xfrm>
                    <a:prstGeom prst="rect">
                      <a:avLst/>
                    </a:prstGeom>
                    <a:solidFill>
                      <a:srgbClr val="FFEAD5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441" name="Rectangle 125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20" y="1732"/>
                      <a:ext cx="333" cy="2"/>
                    </a:xfrm>
                    <a:prstGeom prst="rect">
                      <a:avLst/>
                    </a:prstGeom>
                    <a:solidFill>
                      <a:srgbClr val="FFEAD5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442" name="Rectangle 125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20" y="1734"/>
                      <a:ext cx="333" cy="1"/>
                    </a:xfrm>
                    <a:prstGeom prst="rect">
                      <a:avLst/>
                    </a:prstGeom>
                    <a:solidFill>
                      <a:srgbClr val="FFE9D5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443" name="Rectangle 125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20" y="1735"/>
                      <a:ext cx="333" cy="2"/>
                    </a:xfrm>
                    <a:prstGeom prst="rect">
                      <a:avLst/>
                    </a:prstGeom>
                    <a:solidFill>
                      <a:srgbClr val="FFE9D4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444" name="Rectangle 125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20" y="1737"/>
                      <a:ext cx="333" cy="2"/>
                    </a:xfrm>
                    <a:prstGeom prst="rect">
                      <a:avLst/>
                    </a:prstGeom>
                    <a:solidFill>
                      <a:srgbClr val="FFE9D4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445" name="Rectangle 125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20" y="1739"/>
                      <a:ext cx="333" cy="1"/>
                    </a:xfrm>
                    <a:prstGeom prst="rect">
                      <a:avLst/>
                    </a:prstGeom>
                    <a:solidFill>
                      <a:srgbClr val="FFE9D3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446" name="Rectangle 126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20" y="1740"/>
                      <a:ext cx="333" cy="2"/>
                    </a:xfrm>
                    <a:prstGeom prst="rect">
                      <a:avLst/>
                    </a:prstGeom>
                    <a:solidFill>
                      <a:srgbClr val="FFE8D3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447" name="Rectangle 126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20" y="1742"/>
                      <a:ext cx="333" cy="1"/>
                    </a:xfrm>
                    <a:prstGeom prst="rect">
                      <a:avLst/>
                    </a:prstGeom>
                    <a:solidFill>
                      <a:srgbClr val="FFE8D2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448" name="Rectangle 126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20" y="1743"/>
                      <a:ext cx="333" cy="2"/>
                    </a:xfrm>
                    <a:prstGeom prst="rect">
                      <a:avLst/>
                    </a:prstGeom>
                    <a:solidFill>
                      <a:srgbClr val="FFE8D1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449" name="Rectangle 126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20" y="1745"/>
                      <a:ext cx="333" cy="2"/>
                    </a:xfrm>
                    <a:prstGeom prst="rect">
                      <a:avLst/>
                    </a:prstGeom>
                    <a:solidFill>
                      <a:srgbClr val="FFE7D1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450" name="Rectangle 126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20" y="1747"/>
                      <a:ext cx="333" cy="1"/>
                    </a:xfrm>
                    <a:prstGeom prst="rect">
                      <a:avLst/>
                    </a:prstGeom>
                    <a:solidFill>
                      <a:srgbClr val="FFE7D0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451" name="Rectangle 126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20" y="1748"/>
                      <a:ext cx="333" cy="2"/>
                    </a:xfrm>
                    <a:prstGeom prst="rect">
                      <a:avLst/>
                    </a:prstGeom>
                    <a:solidFill>
                      <a:srgbClr val="FFE7CF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452" name="Rectangle 126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20" y="1750"/>
                      <a:ext cx="333" cy="1"/>
                    </a:xfrm>
                    <a:prstGeom prst="rect">
                      <a:avLst/>
                    </a:prstGeom>
                    <a:solidFill>
                      <a:srgbClr val="FFE6C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453" name="Rectangle 126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20" y="1751"/>
                      <a:ext cx="333" cy="2"/>
                    </a:xfrm>
                    <a:prstGeom prst="rect">
                      <a:avLst/>
                    </a:prstGeom>
                    <a:solidFill>
                      <a:srgbClr val="FFE5CD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454" name="Rectangle 126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20" y="1753"/>
                      <a:ext cx="333" cy="2"/>
                    </a:xfrm>
                    <a:prstGeom prst="rect">
                      <a:avLst/>
                    </a:prstGeom>
                    <a:solidFill>
                      <a:srgbClr val="FFE5CC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455" name="Rectangle 126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20" y="1755"/>
                      <a:ext cx="333" cy="1"/>
                    </a:xfrm>
                    <a:prstGeom prst="rect">
                      <a:avLst/>
                    </a:prstGeom>
                    <a:solidFill>
                      <a:srgbClr val="FFE4CB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456" name="Rectangle 127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20" y="1756"/>
                      <a:ext cx="333" cy="2"/>
                    </a:xfrm>
                    <a:prstGeom prst="rect">
                      <a:avLst/>
                    </a:prstGeom>
                    <a:solidFill>
                      <a:srgbClr val="FFE4CA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457" name="Rectangle 127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20" y="1758"/>
                      <a:ext cx="333" cy="2"/>
                    </a:xfrm>
                    <a:prstGeom prst="rect">
                      <a:avLst/>
                    </a:prstGeom>
                    <a:solidFill>
                      <a:srgbClr val="FFE3C9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458" name="Rectangle 127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20" y="1760"/>
                      <a:ext cx="333" cy="1"/>
                    </a:xfrm>
                    <a:prstGeom prst="rect">
                      <a:avLst/>
                    </a:prstGeom>
                    <a:solidFill>
                      <a:srgbClr val="FFE2C7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459" name="Rectangle 127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20" y="1761"/>
                      <a:ext cx="333" cy="2"/>
                    </a:xfrm>
                    <a:prstGeom prst="rect">
                      <a:avLst/>
                    </a:prstGeom>
                    <a:solidFill>
                      <a:srgbClr val="FFE2C6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460" name="Rectangle 127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20" y="1763"/>
                      <a:ext cx="333" cy="1"/>
                    </a:xfrm>
                    <a:prstGeom prst="rect">
                      <a:avLst/>
                    </a:prstGeom>
                    <a:solidFill>
                      <a:srgbClr val="FFE1C5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461" name="Rectangle 127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20" y="1764"/>
                      <a:ext cx="333" cy="2"/>
                    </a:xfrm>
                    <a:prstGeom prst="rect">
                      <a:avLst/>
                    </a:prstGeom>
                    <a:solidFill>
                      <a:srgbClr val="FFE0C3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462" name="Rectangle 127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20" y="1766"/>
                      <a:ext cx="333" cy="2"/>
                    </a:xfrm>
                    <a:prstGeom prst="rect">
                      <a:avLst/>
                    </a:prstGeom>
                    <a:solidFill>
                      <a:srgbClr val="FFE0C2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463" name="Rectangle 127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20" y="1768"/>
                      <a:ext cx="333" cy="1"/>
                    </a:xfrm>
                    <a:prstGeom prst="rect">
                      <a:avLst/>
                    </a:prstGeom>
                    <a:solidFill>
                      <a:srgbClr val="FFDFC1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464" name="Rectangle 127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20" y="1769"/>
                      <a:ext cx="333" cy="2"/>
                    </a:xfrm>
                    <a:prstGeom prst="rect">
                      <a:avLst/>
                    </a:prstGeom>
                    <a:solidFill>
                      <a:srgbClr val="FFDEBF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465" name="Rectangle 127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20" y="1771"/>
                      <a:ext cx="333" cy="1"/>
                    </a:xfrm>
                    <a:prstGeom prst="rect">
                      <a:avLst/>
                    </a:prstGeom>
                    <a:solidFill>
                      <a:srgbClr val="FFDDBD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466" name="Rectangle 128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20" y="1772"/>
                      <a:ext cx="333" cy="2"/>
                    </a:xfrm>
                    <a:prstGeom prst="rect">
                      <a:avLst/>
                    </a:prstGeom>
                    <a:solidFill>
                      <a:srgbClr val="FFDCBC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467" name="Rectangle 128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20" y="1774"/>
                      <a:ext cx="333" cy="3"/>
                    </a:xfrm>
                    <a:prstGeom prst="rect">
                      <a:avLst/>
                    </a:prstGeom>
                    <a:solidFill>
                      <a:srgbClr val="FFDBBA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468" name="Rectangle 128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20" y="1777"/>
                      <a:ext cx="333" cy="2"/>
                    </a:xfrm>
                    <a:prstGeom prst="rect">
                      <a:avLst/>
                    </a:prstGeom>
                    <a:solidFill>
                      <a:srgbClr val="FFDBB8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469" name="Rectangle 128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20" y="1779"/>
                      <a:ext cx="333" cy="1"/>
                    </a:xfrm>
                    <a:prstGeom prst="rect">
                      <a:avLst/>
                    </a:prstGeom>
                    <a:solidFill>
                      <a:srgbClr val="FFDAB7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470" name="Rectangle 128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20" y="1780"/>
                      <a:ext cx="333" cy="2"/>
                    </a:xfrm>
                    <a:prstGeom prst="rect">
                      <a:avLst/>
                    </a:prstGeom>
                    <a:solidFill>
                      <a:srgbClr val="FFD9B5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471" name="Rectangle 128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20" y="1782"/>
                      <a:ext cx="333" cy="2"/>
                    </a:xfrm>
                    <a:prstGeom prst="rect">
                      <a:avLst/>
                    </a:prstGeom>
                    <a:solidFill>
                      <a:srgbClr val="FFD8B3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472" name="Rectangle 128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20" y="1784"/>
                      <a:ext cx="333" cy="1"/>
                    </a:xfrm>
                    <a:prstGeom prst="rect">
                      <a:avLst/>
                    </a:prstGeom>
                    <a:solidFill>
                      <a:srgbClr val="FFD7B2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473" name="Rectangle 128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20" y="1785"/>
                      <a:ext cx="333" cy="2"/>
                    </a:xfrm>
                    <a:prstGeom prst="rect">
                      <a:avLst/>
                    </a:prstGeom>
                    <a:solidFill>
                      <a:srgbClr val="FFD7B0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474" name="Rectangle 128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20" y="1787"/>
                      <a:ext cx="333" cy="1"/>
                    </a:xfrm>
                    <a:prstGeom prst="rect">
                      <a:avLst/>
                    </a:prstGeom>
                    <a:solidFill>
                      <a:srgbClr val="FFD6AF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475" name="Rectangle 128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20" y="1788"/>
                      <a:ext cx="333" cy="2"/>
                    </a:xfrm>
                    <a:prstGeom prst="rect">
                      <a:avLst/>
                    </a:prstGeom>
                    <a:solidFill>
                      <a:srgbClr val="FFD5AD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476" name="Rectangle 129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20" y="1790"/>
                      <a:ext cx="333" cy="2"/>
                    </a:xfrm>
                    <a:prstGeom prst="rect">
                      <a:avLst/>
                    </a:prstGeom>
                    <a:solidFill>
                      <a:srgbClr val="FFD4AC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477" name="Rectangle 129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20" y="1792"/>
                      <a:ext cx="333" cy="1"/>
                    </a:xfrm>
                    <a:prstGeom prst="rect">
                      <a:avLst/>
                    </a:prstGeom>
                    <a:solidFill>
                      <a:srgbClr val="FFD4AA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478" name="Rectangle 129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20" y="1793"/>
                      <a:ext cx="333" cy="2"/>
                    </a:xfrm>
                    <a:prstGeom prst="rect">
                      <a:avLst/>
                    </a:prstGeom>
                    <a:solidFill>
                      <a:srgbClr val="FFD3A9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479" name="Rectangle 129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20" y="1795"/>
                      <a:ext cx="333" cy="2"/>
                    </a:xfrm>
                    <a:prstGeom prst="rect">
                      <a:avLst/>
                    </a:prstGeom>
                    <a:solidFill>
                      <a:srgbClr val="FFD2A7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480" name="Rectangle 129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20" y="1797"/>
                      <a:ext cx="333" cy="1"/>
                    </a:xfrm>
                    <a:prstGeom prst="rect">
                      <a:avLst/>
                    </a:prstGeom>
                    <a:solidFill>
                      <a:srgbClr val="FFD2A6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481" name="Rectangle 129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20" y="1798"/>
                      <a:ext cx="333" cy="2"/>
                    </a:xfrm>
                    <a:prstGeom prst="rect">
                      <a:avLst/>
                    </a:prstGeom>
                    <a:solidFill>
                      <a:srgbClr val="FFD1A5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482" name="Rectangle 129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20" y="1800"/>
                      <a:ext cx="333" cy="1"/>
                    </a:xfrm>
                    <a:prstGeom prst="rect">
                      <a:avLst/>
                    </a:prstGeom>
                    <a:solidFill>
                      <a:srgbClr val="FFD1A4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483" name="Rectangle 129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20" y="1801"/>
                      <a:ext cx="333" cy="2"/>
                    </a:xfrm>
                    <a:prstGeom prst="rect">
                      <a:avLst/>
                    </a:prstGeom>
                    <a:solidFill>
                      <a:srgbClr val="FFD0A2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484" name="Rectangle 129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20" y="1803"/>
                      <a:ext cx="333" cy="2"/>
                    </a:xfrm>
                    <a:prstGeom prst="rect">
                      <a:avLst/>
                    </a:prstGeom>
                    <a:solidFill>
                      <a:srgbClr val="FFCFA1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485" name="Rectangle 129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20" y="1805"/>
                      <a:ext cx="333" cy="1"/>
                    </a:xfrm>
                    <a:prstGeom prst="rect">
                      <a:avLst/>
                    </a:prstGeom>
                    <a:solidFill>
                      <a:srgbClr val="FFCFA0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486" name="Rectangle 130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20" y="1806"/>
                      <a:ext cx="333" cy="2"/>
                    </a:xfrm>
                    <a:prstGeom prst="rect">
                      <a:avLst/>
                    </a:prstGeom>
                    <a:solidFill>
                      <a:srgbClr val="FFCF9F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487" name="Rectangle 130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20" y="1808"/>
                      <a:ext cx="333" cy="1"/>
                    </a:xfrm>
                    <a:prstGeom prst="rect">
                      <a:avLst/>
                    </a:prstGeom>
                    <a:solidFill>
                      <a:srgbClr val="FFCE9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488" name="Rectangle 130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20" y="1809"/>
                      <a:ext cx="333" cy="2"/>
                    </a:xfrm>
                    <a:prstGeom prst="rect">
                      <a:avLst/>
                    </a:prstGeom>
                    <a:solidFill>
                      <a:srgbClr val="FFCE9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489" name="Rectangle 130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20" y="1811"/>
                      <a:ext cx="333" cy="2"/>
                    </a:xfrm>
                    <a:prstGeom prst="rect">
                      <a:avLst/>
                    </a:prstGeom>
                    <a:solidFill>
                      <a:srgbClr val="FFCD9D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490" name="Rectangle 130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20" y="1813"/>
                      <a:ext cx="333" cy="1"/>
                    </a:xfrm>
                    <a:prstGeom prst="rect">
                      <a:avLst/>
                    </a:prstGeom>
                    <a:solidFill>
                      <a:srgbClr val="FFCD9C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491" name="Rectangle 130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20" y="1814"/>
                      <a:ext cx="333" cy="2"/>
                    </a:xfrm>
                    <a:prstGeom prst="rect">
                      <a:avLst/>
                    </a:prstGeom>
                    <a:solidFill>
                      <a:srgbClr val="FFCD9C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492" name="Rectangle 130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20" y="1816"/>
                      <a:ext cx="333" cy="1"/>
                    </a:xfrm>
                    <a:prstGeom prst="rect">
                      <a:avLst/>
                    </a:prstGeom>
                    <a:solidFill>
                      <a:srgbClr val="FFCD9B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493" name="Rectangle 130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20" y="1817"/>
                      <a:ext cx="333" cy="2"/>
                    </a:xfrm>
                    <a:prstGeom prst="rect">
                      <a:avLst/>
                    </a:prstGeom>
                    <a:solidFill>
                      <a:srgbClr val="FFCC9B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494" name="Rectangle 130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20" y="1819"/>
                      <a:ext cx="333" cy="2"/>
                    </a:xfrm>
                    <a:prstGeom prst="rect">
                      <a:avLst/>
                    </a:prstGeom>
                    <a:solidFill>
                      <a:srgbClr val="FFCC9A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495" name="Rectangle 130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20" y="1821"/>
                      <a:ext cx="333" cy="1"/>
                    </a:xfrm>
                    <a:prstGeom prst="rect">
                      <a:avLst/>
                    </a:prstGeom>
                    <a:solidFill>
                      <a:srgbClr val="FFCC9A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496" name="Rectangle 131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20" y="1822"/>
                      <a:ext cx="333" cy="2"/>
                    </a:xfrm>
                    <a:prstGeom prst="rect">
                      <a:avLst/>
                    </a:prstGeom>
                    <a:solidFill>
                      <a:srgbClr val="FFCC99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497" name="Rectangle 131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20" y="1824"/>
                      <a:ext cx="333" cy="1"/>
                    </a:xfrm>
                    <a:prstGeom prst="rect">
                      <a:avLst/>
                    </a:prstGeom>
                    <a:solidFill>
                      <a:srgbClr val="FFCC99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498" name="Rectangle 131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20" y="1825"/>
                      <a:ext cx="333" cy="2"/>
                    </a:xfrm>
                    <a:prstGeom prst="rect">
                      <a:avLst/>
                    </a:prstGeom>
                    <a:solidFill>
                      <a:srgbClr val="FFCC99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499" name="Rectangle 131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20" y="1827"/>
                      <a:ext cx="333" cy="2"/>
                    </a:xfrm>
                    <a:prstGeom prst="rect">
                      <a:avLst/>
                    </a:prstGeom>
                    <a:solidFill>
                      <a:srgbClr val="FFCC99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500" name="Rectangle 131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20" y="1829"/>
                      <a:ext cx="333" cy="1"/>
                    </a:xfrm>
                    <a:prstGeom prst="rect">
                      <a:avLst/>
                    </a:prstGeom>
                    <a:solidFill>
                      <a:srgbClr val="FFCC99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501" name="Rectangle 131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20" y="1830"/>
                      <a:ext cx="333" cy="2"/>
                    </a:xfrm>
                    <a:prstGeom prst="rect">
                      <a:avLst/>
                    </a:prstGeom>
                    <a:solidFill>
                      <a:srgbClr val="FFCC99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502" name="Rectangle 131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20" y="1832"/>
                      <a:ext cx="333" cy="2"/>
                    </a:xfrm>
                    <a:prstGeom prst="rect">
                      <a:avLst/>
                    </a:prstGeom>
                    <a:solidFill>
                      <a:srgbClr val="FFCC9A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503" name="Rectangle 131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20" y="1834"/>
                      <a:ext cx="333" cy="1"/>
                    </a:xfrm>
                    <a:prstGeom prst="rect">
                      <a:avLst/>
                    </a:prstGeom>
                    <a:solidFill>
                      <a:srgbClr val="FFCC9A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504" name="Rectangle 131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20" y="1835"/>
                      <a:ext cx="333" cy="2"/>
                    </a:xfrm>
                    <a:prstGeom prst="rect">
                      <a:avLst/>
                    </a:prstGeom>
                    <a:solidFill>
                      <a:srgbClr val="FFCC9B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505" name="Rectangle 131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20" y="1837"/>
                      <a:ext cx="333" cy="1"/>
                    </a:xfrm>
                    <a:prstGeom prst="rect">
                      <a:avLst/>
                    </a:prstGeom>
                    <a:solidFill>
                      <a:srgbClr val="FFCD9B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506" name="Rectangle 132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20" y="1838"/>
                      <a:ext cx="333" cy="2"/>
                    </a:xfrm>
                    <a:prstGeom prst="rect">
                      <a:avLst/>
                    </a:prstGeom>
                    <a:solidFill>
                      <a:srgbClr val="FFCD9C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507" name="Rectangle 132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20" y="1840"/>
                      <a:ext cx="333" cy="2"/>
                    </a:xfrm>
                    <a:prstGeom prst="rect">
                      <a:avLst/>
                    </a:prstGeom>
                    <a:solidFill>
                      <a:srgbClr val="FFCD9C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</p:grpSp>
              <p:sp>
                <p:nvSpPr>
                  <p:cNvPr id="125254" name="Rectangle 1322"/>
                  <p:cNvSpPr>
                    <a:spLocks noChangeArrowheads="1"/>
                  </p:cNvSpPr>
                  <p:nvPr/>
                </p:nvSpPr>
                <p:spPr bwMode="auto">
                  <a:xfrm>
                    <a:off x="2320" y="1842"/>
                    <a:ext cx="333" cy="1"/>
                  </a:xfrm>
                  <a:prstGeom prst="rect">
                    <a:avLst/>
                  </a:prstGeom>
                  <a:solidFill>
                    <a:srgbClr val="FFCD9D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25255" name="Rectangle 1323"/>
                  <p:cNvSpPr>
                    <a:spLocks noChangeArrowheads="1"/>
                  </p:cNvSpPr>
                  <p:nvPr/>
                </p:nvSpPr>
                <p:spPr bwMode="auto">
                  <a:xfrm>
                    <a:off x="2320" y="1843"/>
                    <a:ext cx="333" cy="2"/>
                  </a:xfrm>
                  <a:prstGeom prst="rect">
                    <a:avLst/>
                  </a:prstGeom>
                  <a:solidFill>
                    <a:srgbClr val="FFCE9E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25256" name="Rectangle 1324"/>
                  <p:cNvSpPr>
                    <a:spLocks noChangeArrowheads="1"/>
                  </p:cNvSpPr>
                  <p:nvPr/>
                </p:nvSpPr>
                <p:spPr bwMode="auto">
                  <a:xfrm>
                    <a:off x="2320" y="1845"/>
                    <a:ext cx="333" cy="1"/>
                  </a:xfrm>
                  <a:prstGeom prst="rect">
                    <a:avLst/>
                  </a:prstGeom>
                  <a:solidFill>
                    <a:srgbClr val="FFCE9E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25257" name="Rectangle 1325"/>
                  <p:cNvSpPr>
                    <a:spLocks noChangeArrowheads="1"/>
                  </p:cNvSpPr>
                  <p:nvPr/>
                </p:nvSpPr>
                <p:spPr bwMode="auto">
                  <a:xfrm>
                    <a:off x="2320" y="1846"/>
                    <a:ext cx="333" cy="2"/>
                  </a:xfrm>
                  <a:prstGeom prst="rect">
                    <a:avLst/>
                  </a:prstGeom>
                  <a:solidFill>
                    <a:srgbClr val="FFCF9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25258" name="Rectangle 1326"/>
                  <p:cNvSpPr>
                    <a:spLocks noChangeArrowheads="1"/>
                  </p:cNvSpPr>
                  <p:nvPr/>
                </p:nvSpPr>
                <p:spPr bwMode="auto">
                  <a:xfrm>
                    <a:off x="2320" y="1848"/>
                    <a:ext cx="333" cy="2"/>
                  </a:xfrm>
                  <a:prstGeom prst="rect">
                    <a:avLst/>
                  </a:prstGeom>
                  <a:solidFill>
                    <a:srgbClr val="FFCFA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25259" name="Rectangle 1327"/>
                  <p:cNvSpPr>
                    <a:spLocks noChangeArrowheads="1"/>
                  </p:cNvSpPr>
                  <p:nvPr/>
                </p:nvSpPr>
                <p:spPr bwMode="auto">
                  <a:xfrm>
                    <a:off x="2320" y="1850"/>
                    <a:ext cx="333" cy="1"/>
                  </a:xfrm>
                  <a:prstGeom prst="rect">
                    <a:avLst/>
                  </a:prstGeom>
                  <a:solidFill>
                    <a:srgbClr val="FFCFA1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25260" name="Rectangle 1328"/>
                  <p:cNvSpPr>
                    <a:spLocks noChangeArrowheads="1"/>
                  </p:cNvSpPr>
                  <p:nvPr/>
                </p:nvSpPr>
                <p:spPr bwMode="auto">
                  <a:xfrm>
                    <a:off x="2320" y="1851"/>
                    <a:ext cx="333" cy="2"/>
                  </a:xfrm>
                  <a:prstGeom prst="rect">
                    <a:avLst/>
                  </a:prstGeom>
                  <a:solidFill>
                    <a:srgbClr val="FFD0A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25261" name="Rectangle 1329"/>
                  <p:cNvSpPr>
                    <a:spLocks noChangeArrowheads="1"/>
                  </p:cNvSpPr>
                  <p:nvPr/>
                </p:nvSpPr>
                <p:spPr bwMode="auto">
                  <a:xfrm>
                    <a:off x="2320" y="1853"/>
                    <a:ext cx="333" cy="1"/>
                  </a:xfrm>
                  <a:prstGeom prst="rect">
                    <a:avLst/>
                  </a:prstGeom>
                  <a:solidFill>
                    <a:srgbClr val="FFD1A4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25262" name="Rectangle 1330"/>
                  <p:cNvSpPr>
                    <a:spLocks noChangeArrowheads="1"/>
                  </p:cNvSpPr>
                  <p:nvPr/>
                </p:nvSpPr>
                <p:spPr bwMode="auto">
                  <a:xfrm>
                    <a:off x="2320" y="1854"/>
                    <a:ext cx="333" cy="2"/>
                  </a:xfrm>
                  <a:prstGeom prst="rect">
                    <a:avLst/>
                  </a:prstGeom>
                  <a:solidFill>
                    <a:srgbClr val="FFD1A5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25263" name="Rectangle 1331"/>
                  <p:cNvSpPr>
                    <a:spLocks noChangeArrowheads="1"/>
                  </p:cNvSpPr>
                  <p:nvPr/>
                </p:nvSpPr>
                <p:spPr bwMode="auto">
                  <a:xfrm>
                    <a:off x="2320" y="1856"/>
                    <a:ext cx="333" cy="2"/>
                  </a:xfrm>
                  <a:prstGeom prst="rect">
                    <a:avLst/>
                  </a:prstGeom>
                  <a:solidFill>
                    <a:srgbClr val="FFD2A6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25264" name="Rectangle 1332"/>
                  <p:cNvSpPr>
                    <a:spLocks noChangeArrowheads="1"/>
                  </p:cNvSpPr>
                  <p:nvPr/>
                </p:nvSpPr>
                <p:spPr bwMode="auto">
                  <a:xfrm>
                    <a:off x="2320" y="1858"/>
                    <a:ext cx="333" cy="1"/>
                  </a:xfrm>
                  <a:prstGeom prst="rect">
                    <a:avLst/>
                  </a:prstGeom>
                  <a:solidFill>
                    <a:srgbClr val="FFD2A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25265" name="Rectangle 1333"/>
                  <p:cNvSpPr>
                    <a:spLocks noChangeArrowheads="1"/>
                  </p:cNvSpPr>
                  <p:nvPr/>
                </p:nvSpPr>
                <p:spPr bwMode="auto">
                  <a:xfrm>
                    <a:off x="2320" y="1859"/>
                    <a:ext cx="333" cy="2"/>
                  </a:xfrm>
                  <a:prstGeom prst="rect">
                    <a:avLst/>
                  </a:prstGeom>
                  <a:solidFill>
                    <a:srgbClr val="FFD3A9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25266" name="Rectangle 1334"/>
                  <p:cNvSpPr>
                    <a:spLocks noChangeArrowheads="1"/>
                  </p:cNvSpPr>
                  <p:nvPr/>
                </p:nvSpPr>
                <p:spPr bwMode="auto">
                  <a:xfrm>
                    <a:off x="2320" y="1861"/>
                    <a:ext cx="333" cy="1"/>
                  </a:xfrm>
                  <a:prstGeom prst="rect">
                    <a:avLst/>
                  </a:prstGeom>
                  <a:solidFill>
                    <a:srgbClr val="FFD4A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25267" name="Rectangle 1335"/>
                  <p:cNvSpPr>
                    <a:spLocks noChangeArrowheads="1"/>
                  </p:cNvSpPr>
                  <p:nvPr/>
                </p:nvSpPr>
                <p:spPr bwMode="auto">
                  <a:xfrm>
                    <a:off x="2320" y="1862"/>
                    <a:ext cx="333" cy="2"/>
                  </a:xfrm>
                  <a:prstGeom prst="rect">
                    <a:avLst/>
                  </a:prstGeom>
                  <a:solidFill>
                    <a:srgbClr val="FFD4AC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25268" name="Rectangle 1336"/>
                  <p:cNvSpPr>
                    <a:spLocks noChangeArrowheads="1"/>
                  </p:cNvSpPr>
                  <p:nvPr/>
                </p:nvSpPr>
                <p:spPr bwMode="auto">
                  <a:xfrm>
                    <a:off x="2320" y="1864"/>
                    <a:ext cx="333" cy="2"/>
                  </a:xfrm>
                  <a:prstGeom prst="rect">
                    <a:avLst/>
                  </a:prstGeom>
                  <a:solidFill>
                    <a:srgbClr val="FFD5AD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25269" name="Rectangle 1337"/>
                  <p:cNvSpPr>
                    <a:spLocks noChangeArrowheads="1"/>
                  </p:cNvSpPr>
                  <p:nvPr/>
                </p:nvSpPr>
                <p:spPr bwMode="auto">
                  <a:xfrm>
                    <a:off x="2320" y="1866"/>
                    <a:ext cx="333" cy="1"/>
                  </a:xfrm>
                  <a:prstGeom prst="rect">
                    <a:avLst/>
                  </a:prstGeom>
                  <a:solidFill>
                    <a:srgbClr val="FFD6A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25270" name="Rectangle 1338"/>
                  <p:cNvSpPr>
                    <a:spLocks noChangeArrowheads="1"/>
                  </p:cNvSpPr>
                  <p:nvPr/>
                </p:nvSpPr>
                <p:spPr bwMode="auto">
                  <a:xfrm>
                    <a:off x="2320" y="1867"/>
                    <a:ext cx="333" cy="2"/>
                  </a:xfrm>
                  <a:prstGeom prst="rect">
                    <a:avLst/>
                  </a:prstGeom>
                  <a:solidFill>
                    <a:srgbClr val="FFD7B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25271" name="Rectangle 1339"/>
                  <p:cNvSpPr>
                    <a:spLocks noChangeArrowheads="1"/>
                  </p:cNvSpPr>
                  <p:nvPr/>
                </p:nvSpPr>
                <p:spPr bwMode="auto">
                  <a:xfrm>
                    <a:off x="2320" y="1869"/>
                    <a:ext cx="333" cy="2"/>
                  </a:xfrm>
                  <a:prstGeom prst="rect">
                    <a:avLst/>
                  </a:prstGeom>
                  <a:solidFill>
                    <a:srgbClr val="FFD7B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25272" name="Rectangle 1340"/>
                  <p:cNvSpPr>
                    <a:spLocks noChangeArrowheads="1"/>
                  </p:cNvSpPr>
                  <p:nvPr/>
                </p:nvSpPr>
                <p:spPr bwMode="auto">
                  <a:xfrm>
                    <a:off x="2320" y="1871"/>
                    <a:ext cx="333" cy="1"/>
                  </a:xfrm>
                  <a:prstGeom prst="rect">
                    <a:avLst/>
                  </a:prstGeom>
                  <a:solidFill>
                    <a:srgbClr val="FFD8B3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25273" name="Rectangle 1341"/>
                  <p:cNvSpPr>
                    <a:spLocks noChangeArrowheads="1"/>
                  </p:cNvSpPr>
                  <p:nvPr/>
                </p:nvSpPr>
                <p:spPr bwMode="auto">
                  <a:xfrm>
                    <a:off x="2320" y="1872"/>
                    <a:ext cx="333" cy="2"/>
                  </a:xfrm>
                  <a:prstGeom prst="rect">
                    <a:avLst/>
                  </a:prstGeom>
                  <a:solidFill>
                    <a:srgbClr val="FFD9B5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25274" name="Rectangle 1342"/>
                  <p:cNvSpPr>
                    <a:spLocks noChangeArrowheads="1"/>
                  </p:cNvSpPr>
                  <p:nvPr/>
                </p:nvSpPr>
                <p:spPr bwMode="auto">
                  <a:xfrm>
                    <a:off x="2320" y="1874"/>
                    <a:ext cx="333" cy="1"/>
                  </a:xfrm>
                  <a:prstGeom prst="rect">
                    <a:avLst/>
                  </a:prstGeom>
                  <a:solidFill>
                    <a:srgbClr val="FFDAB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25275" name="Rectangle 1343"/>
                  <p:cNvSpPr>
                    <a:spLocks noChangeArrowheads="1"/>
                  </p:cNvSpPr>
                  <p:nvPr/>
                </p:nvSpPr>
                <p:spPr bwMode="auto">
                  <a:xfrm>
                    <a:off x="2320" y="1875"/>
                    <a:ext cx="333" cy="2"/>
                  </a:xfrm>
                  <a:prstGeom prst="rect">
                    <a:avLst/>
                  </a:prstGeom>
                  <a:solidFill>
                    <a:srgbClr val="FFDBB8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25276" name="Rectangle 1344"/>
                  <p:cNvSpPr>
                    <a:spLocks noChangeArrowheads="1"/>
                  </p:cNvSpPr>
                  <p:nvPr/>
                </p:nvSpPr>
                <p:spPr bwMode="auto">
                  <a:xfrm>
                    <a:off x="2320" y="1877"/>
                    <a:ext cx="333" cy="3"/>
                  </a:xfrm>
                  <a:prstGeom prst="rect">
                    <a:avLst/>
                  </a:prstGeom>
                  <a:solidFill>
                    <a:srgbClr val="FFDCB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25277" name="Rectangle 1345"/>
                  <p:cNvSpPr>
                    <a:spLocks noChangeArrowheads="1"/>
                  </p:cNvSpPr>
                  <p:nvPr/>
                </p:nvSpPr>
                <p:spPr bwMode="auto">
                  <a:xfrm>
                    <a:off x="2320" y="1880"/>
                    <a:ext cx="333" cy="2"/>
                  </a:xfrm>
                  <a:prstGeom prst="rect">
                    <a:avLst/>
                  </a:prstGeom>
                  <a:solidFill>
                    <a:srgbClr val="FFDCBC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25278" name="Rectangle 1346"/>
                  <p:cNvSpPr>
                    <a:spLocks noChangeArrowheads="1"/>
                  </p:cNvSpPr>
                  <p:nvPr/>
                </p:nvSpPr>
                <p:spPr bwMode="auto">
                  <a:xfrm>
                    <a:off x="2320" y="1882"/>
                    <a:ext cx="333" cy="1"/>
                  </a:xfrm>
                  <a:prstGeom prst="rect">
                    <a:avLst/>
                  </a:prstGeom>
                  <a:solidFill>
                    <a:srgbClr val="FFDDBD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25279" name="Rectangle 1347"/>
                  <p:cNvSpPr>
                    <a:spLocks noChangeArrowheads="1"/>
                  </p:cNvSpPr>
                  <p:nvPr/>
                </p:nvSpPr>
                <p:spPr bwMode="auto">
                  <a:xfrm>
                    <a:off x="2320" y="1883"/>
                    <a:ext cx="333" cy="2"/>
                  </a:xfrm>
                  <a:prstGeom prst="rect">
                    <a:avLst/>
                  </a:prstGeom>
                  <a:solidFill>
                    <a:srgbClr val="FFDEB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25280" name="Rectangle 1348"/>
                  <p:cNvSpPr>
                    <a:spLocks noChangeArrowheads="1"/>
                  </p:cNvSpPr>
                  <p:nvPr/>
                </p:nvSpPr>
                <p:spPr bwMode="auto">
                  <a:xfrm>
                    <a:off x="2320" y="1885"/>
                    <a:ext cx="333" cy="2"/>
                  </a:xfrm>
                  <a:prstGeom prst="rect">
                    <a:avLst/>
                  </a:prstGeom>
                  <a:solidFill>
                    <a:srgbClr val="FFDFC1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25281" name="Rectangle 1349"/>
                  <p:cNvSpPr>
                    <a:spLocks noChangeArrowheads="1"/>
                  </p:cNvSpPr>
                  <p:nvPr/>
                </p:nvSpPr>
                <p:spPr bwMode="auto">
                  <a:xfrm>
                    <a:off x="2320" y="1887"/>
                    <a:ext cx="333" cy="1"/>
                  </a:xfrm>
                  <a:prstGeom prst="rect">
                    <a:avLst/>
                  </a:prstGeom>
                  <a:solidFill>
                    <a:srgbClr val="FFE0C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25282" name="Rectangle 1350"/>
                  <p:cNvSpPr>
                    <a:spLocks noChangeArrowheads="1"/>
                  </p:cNvSpPr>
                  <p:nvPr/>
                </p:nvSpPr>
                <p:spPr bwMode="auto">
                  <a:xfrm>
                    <a:off x="2320" y="1888"/>
                    <a:ext cx="333" cy="2"/>
                  </a:xfrm>
                  <a:prstGeom prst="rect">
                    <a:avLst/>
                  </a:prstGeom>
                  <a:solidFill>
                    <a:srgbClr val="FFE0C3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25283" name="Rectangle 1351"/>
                  <p:cNvSpPr>
                    <a:spLocks noChangeArrowheads="1"/>
                  </p:cNvSpPr>
                  <p:nvPr/>
                </p:nvSpPr>
                <p:spPr bwMode="auto">
                  <a:xfrm>
                    <a:off x="2320" y="1890"/>
                    <a:ext cx="333" cy="1"/>
                  </a:xfrm>
                  <a:prstGeom prst="rect">
                    <a:avLst/>
                  </a:prstGeom>
                  <a:solidFill>
                    <a:srgbClr val="FFE1C5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25284" name="Rectangle 1352"/>
                  <p:cNvSpPr>
                    <a:spLocks noChangeArrowheads="1"/>
                  </p:cNvSpPr>
                  <p:nvPr/>
                </p:nvSpPr>
                <p:spPr bwMode="auto">
                  <a:xfrm>
                    <a:off x="2320" y="1891"/>
                    <a:ext cx="333" cy="2"/>
                  </a:xfrm>
                  <a:prstGeom prst="rect">
                    <a:avLst/>
                  </a:prstGeom>
                  <a:solidFill>
                    <a:srgbClr val="FFE2C6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25285" name="Rectangle 1353"/>
                  <p:cNvSpPr>
                    <a:spLocks noChangeArrowheads="1"/>
                  </p:cNvSpPr>
                  <p:nvPr/>
                </p:nvSpPr>
                <p:spPr bwMode="auto">
                  <a:xfrm>
                    <a:off x="2320" y="1893"/>
                    <a:ext cx="333" cy="2"/>
                  </a:xfrm>
                  <a:prstGeom prst="rect">
                    <a:avLst/>
                  </a:prstGeom>
                  <a:solidFill>
                    <a:srgbClr val="FFE2C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25286" name="Rectangle 1354"/>
                  <p:cNvSpPr>
                    <a:spLocks noChangeArrowheads="1"/>
                  </p:cNvSpPr>
                  <p:nvPr/>
                </p:nvSpPr>
                <p:spPr bwMode="auto">
                  <a:xfrm>
                    <a:off x="2320" y="1895"/>
                    <a:ext cx="333" cy="1"/>
                  </a:xfrm>
                  <a:prstGeom prst="rect">
                    <a:avLst/>
                  </a:prstGeom>
                  <a:solidFill>
                    <a:srgbClr val="FFE3C9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25287" name="Rectangle 1355"/>
                  <p:cNvSpPr>
                    <a:spLocks noChangeArrowheads="1"/>
                  </p:cNvSpPr>
                  <p:nvPr/>
                </p:nvSpPr>
                <p:spPr bwMode="auto">
                  <a:xfrm>
                    <a:off x="2320" y="1896"/>
                    <a:ext cx="333" cy="2"/>
                  </a:xfrm>
                  <a:prstGeom prst="rect">
                    <a:avLst/>
                  </a:prstGeom>
                  <a:solidFill>
                    <a:srgbClr val="FFE4C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25288" name="Rectangle 1356"/>
                  <p:cNvSpPr>
                    <a:spLocks noChangeArrowheads="1"/>
                  </p:cNvSpPr>
                  <p:nvPr/>
                </p:nvSpPr>
                <p:spPr bwMode="auto">
                  <a:xfrm>
                    <a:off x="2320" y="1898"/>
                    <a:ext cx="333" cy="1"/>
                  </a:xfrm>
                  <a:prstGeom prst="rect">
                    <a:avLst/>
                  </a:prstGeom>
                  <a:solidFill>
                    <a:srgbClr val="FFE4CB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25289" name="Rectangle 1357"/>
                  <p:cNvSpPr>
                    <a:spLocks noChangeArrowheads="1"/>
                  </p:cNvSpPr>
                  <p:nvPr/>
                </p:nvSpPr>
                <p:spPr bwMode="auto">
                  <a:xfrm>
                    <a:off x="2320" y="1899"/>
                    <a:ext cx="333" cy="2"/>
                  </a:xfrm>
                  <a:prstGeom prst="rect">
                    <a:avLst/>
                  </a:prstGeom>
                  <a:solidFill>
                    <a:srgbClr val="FFE5CC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25290" name="Rectangle 1358"/>
                  <p:cNvSpPr>
                    <a:spLocks noChangeArrowheads="1"/>
                  </p:cNvSpPr>
                  <p:nvPr/>
                </p:nvSpPr>
                <p:spPr bwMode="auto">
                  <a:xfrm>
                    <a:off x="2320" y="1901"/>
                    <a:ext cx="333" cy="2"/>
                  </a:xfrm>
                  <a:prstGeom prst="rect">
                    <a:avLst/>
                  </a:prstGeom>
                  <a:solidFill>
                    <a:srgbClr val="FFE5CD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25291" name="Rectangle 1359"/>
                  <p:cNvSpPr>
                    <a:spLocks noChangeArrowheads="1"/>
                  </p:cNvSpPr>
                  <p:nvPr/>
                </p:nvSpPr>
                <p:spPr bwMode="auto">
                  <a:xfrm>
                    <a:off x="2320" y="1903"/>
                    <a:ext cx="333" cy="1"/>
                  </a:xfrm>
                  <a:prstGeom prst="rect">
                    <a:avLst/>
                  </a:prstGeom>
                  <a:solidFill>
                    <a:srgbClr val="FFE6CE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25292" name="Rectangle 1360"/>
                  <p:cNvSpPr>
                    <a:spLocks noChangeArrowheads="1"/>
                  </p:cNvSpPr>
                  <p:nvPr/>
                </p:nvSpPr>
                <p:spPr bwMode="auto">
                  <a:xfrm>
                    <a:off x="2320" y="1904"/>
                    <a:ext cx="333" cy="2"/>
                  </a:xfrm>
                  <a:prstGeom prst="rect">
                    <a:avLst/>
                  </a:prstGeom>
                  <a:solidFill>
                    <a:srgbClr val="FFE7C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25293" name="Rectangle 1361"/>
                  <p:cNvSpPr>
                    <a:spLocks noChangeArrowheads="1"/>
                  </p:cNvSpPr>
                  <p:nvPr/>
                </p:nvSpPr>
                <p:spPr bwMode="auto">
                  <a:xfrm>
                    <a:off x="2320" y="1906"/>
                    <a:ext cx="333" cy="2"/>
                  </a:xfrm>
                  <a:prstGeom prst="rect">
                    <a:avLst/>
                  </a:prstGeom>
                  <a:solidFill>
                    <a:srgbClr val="FFE7D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25294" name="Rectangle 1362"/>
                  <p:cNvSpPr>
                    <a:spLocks noChangeArrowheads="1"/>
                  </p:cNvSpPr>
                  <p:nvPr/>
                </p:nvSpPr>
                <p:spPr bwMode="auto">
                  <a:xfrm>
                    <a:off x="2320" y="1908"/>
                    <a:ext cx="333" cy="1"/>
                  </a:xfrm>
                  <a:prstGeom prst="rect">
                    <a:avLst/>
                  </a:prstGeom>
                  <a:solidFill>
                    <a:srgbClr val="FFE7D1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25295" name="Rectangle 1363"/>
                  <p:cNvSpPr>
                    <a:spLocks noChangeArrowheads="1"/>
                  </p:cNvSpPr>
                  <p:nvPr/>
                </p:nvSpPr>
                <p:spPr bwMode="auto">
                  <a:xfrm>
                    <a:off x="2320" y="1909"/>
                    <a:ext cx="333" cy="2"/>
                  </a:xfrm>
                  <a:prstGeom prst="rect">
                    <a:avLst/>
                  </a:prstGeom>
                  <a:solidFill>
                    <a:srgbClr val="FFE8D1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25296" name="Rectangle 1364"/>
                  <p:cNvSpPr>
                    <a:spLocks noChangeArrowheads="1"/>
                  </p:cNvSpPr>
                  <p:nvPr/>
                </p:nvSpPr>
                <p:spPr bwMode="auto">
                  <a:xfrm>
                    <a:off x="2320" y="1911"/>
                    <a:ext cx="333" cy="1"/>
                  </a:xfrm>
                  <a:prstGeom prst="rect">
                    <a:avLst/>
                  </a:prstGeom>
                  <a:solidFill>
                    <a:srgbClr val="FFE8D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25297" name="Rectangle 1365"/>
                  <p:cNvSpPr>
                    <a:spLocks noChangeArrowheads="1"/>
                  </p:cNvSpPr>
                  <p:nvPr/>
                </p:nvSpPr>
                <p:spPr bwMode="auto">
                  <a:xfrm>
                    <a:off x="2320" y="1912"/>
                    <a:ext cx="333" cy="2"/>
                  </a:xfrm>
                  <a:prstGeom prst="rect">
                    <a:avLst/>
                  </a:prstGeom>
                  <a:solidFill>
                    <a:srgbClr val="FFE8D3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25298" name="Rectangle 1366"/>
                  <p:cNvSpPr>
                    <a:spLocks noChangeArrowheads="1"/>
                  </p:cNvSpPr>
                  <p:nvPr/>
                </p:nvSpPr>
                <p:spPr bwMode="auto">
                  <a:xfrm>
                    <a:off x="2320" y="1914"/>
                    <a:ext cx="333" cy="2"/>
                  </a:xfrm>
                  <a:prstGeom prst="rect">
                    <a:avLst/>
                  </a:prstGeom>
                  <a:solidFill>
                    <a:srgbClr val="FFE9D3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25299" name="Rectangle 1367"/>
                  <p:cNvSpPr>
                    <a:spLocks noChangeArrowheads="1"/>
                  </p:cNvSpPr>
                  <p:nvPr/>
                </p:nvSpPr>
                <p:spPr bwMode="auto">
                  <a:xfrm>
                    <a:off x="2320" y="1916"/>
                    <a:ext cx="333" cy="1"/>
                  </a:xfrm>
                  <a:prstGeom prst="rect">
                    <a:avLst/>
                  </a:prstGeom>
                  <a:solidFill>
                    <a:srgbClr val="FFE9D4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25300" name="Rectangle 1368"/>
                  <p:cNvSpPr>
                    <a:spLocks noChangeArrowheads="1"/>
                  </p:cNvSpPr>
                  <p:nvPr/>
                </p:nvSpPr>
                <p:spPr bwMode="auto">
                  <a:xfrm>
                    <a:off x="2320" y="1917"/>
                    <a:ext cx="333" cy="2"/>
                  </a:xfrm>
                  <a:prstGeom prst="rect">
                    <a:avLst/>
                  </a:prstGeom>
                  <a:solidFill>
                    <a:srgbClr val="FFE9D4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25301" name="Rectangle 1369"/>
                  <p:cNvSpPr>
                    <a:spLocks noChangeArrowheads="1"/>
                  </p:cNvSpPr>
                  <p:nvPr/>
                </p:nvSpPr>
                <p:spPr bwMode="auto">
                  <a:xfrm>
                    <a:off x="2320" y="1919"/>
                    <a:ext cx="333" cy="1"/>
                  </a:xfrm>
                  <a:prstGeom prst="rect">
                    <a:avLst/>
                  </a:prstGeom>
                  <a:solidFill>
                    <a:srgbClr val="FFE9D5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25302" name="Rectangle 1370"/>
                  <p:cNvSpPr>
                    <a:spLocks noChangeArrowheads="1"/>
                  </p:cNvSpPr>
                  <p:nvPr/>
                </p:nvSpPr>
                <p:spPr bwMode="auto">
                  <a:xfrm>
                    <a:off x="2320" y="1920"/>
                    <a:ext cx="333" cy="2"/>
                  </a:xfrm>
                  <a:prstGeom prst="rect">
                    <a:avLst/>
                  </a:prstGeom>
                  <a:solidFill>
                    <a:srgbClr val="FFEAD5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25303" name="Rectangle 1371"/>
                  <p:cNvSpPr>
                    <a:spLocks noChangeArrowheads="1"/>
                  </p:cNvSpPr>
                  <p:nvPr/>
                </p:nvSpPr>
                <p:spPr bwMode="auto">
                  <a:xfrm>
                    <a:off x="2320" y="1922"/>
                    <a:ext cx="333" cy="2"/>
                  </a:xfrm>
                  <a:prstGeom prst="rect">
                    <a:avLst/>
                  </a:prstGeom>
                  <a:solidFill>
                    <a:srgbClr val="FFEAD5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25304" name="Rectangle 1372"/>
                  <p:cNvSpPr>
                    <a:spLocks noChangeArrowheads="1"/>
                  </p:cNvSpPr>
                  <p:nvPr/>
                </p:nvSpPr>
                <p:spPr bwMode="auto">
                  <a:xfrm>
                    <a:off x="2320" y="1924"/>
                    <a:ext cx="333" cy="1"/>
                  </a:xfrm>
                  <a:prstGeom prst="rect">
                    <a:avLst/>
                  </a:prstGeom>
                  <a:solidFill>
                    <a:srgbClr val="FFEAD6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25305" name="Rectangle 1373"/>
                  <p:cNvSpPr>
                    <a:spLocks noChangeArrowheads="1"/>
                  </p:cNvSpPr>
                  <p:nvPr/>
                </p:nvSpPr>
                <p:spPr bwMode="auto">
                  <a:xfrm>
                    <a:off x="2320" y="1925"/>
                    <a:ext cx="333" cy="2"/>
                  </a:xfrm>
                  <a:prstGeom prst="rect">
                    <a:avLst/>
                  </a:prstGeom>
                  <a:solidFill>
                    <a:srgbClr val="FFEAD6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25306" name="Rectangle 1374"/>
                  <p:cNvSpPr>
                    <a:spLocks noChangeArrowheads="1"/>
                  </p:cNvSpPr>
                  <p:nvPr/>
                </p:nvSpPr>
                <p:spPr bwMode="auto">
                  <a:xfrm>
                    <a:off x="2320" y="1927"/>
                    <a:ext cx="333" cy="1"/>
                  </a:xfrm>
                  <a:prstGeom prst="rect">
                    <a:avLst/>
                  </a:prstGeom>
                  <a:solidFill>
                    <a:srgbClr val="FFEAD6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25307" name="Rectangle 1375"/>
                  <p:cNvSpPr>
                    <a:spLocks noChangeArrowheads="1"/>
                  </p:cNvSpPr>
                  <p:nvPr/>
                </p:nvSpPr>
                <p:spPr bwMode="auto">
                  <a:xfrm>
                    <a:off x="2320" y="1928"/>
                    <a:ext cx="333" cy="2"/>
                  </a:xfrm>
                  <a:prstGeom prst="rect">
                    <a:avLst/>
                  </a:prstGeom>
                  <a:solidFill>
                    <a:srgbClr val="FFEBD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sp>
              <p:nvSpPr>
                <p:cNvPr id="125252" name="Freeform 1376"/>
                <p:cNvSpPr>
                  <a:spLocks/>
                </p:cNvSpPr>
                <p:nvPr/>
              </p:nvSpPr>
              <p:spPr bwMode="auto">
                <a:xfrm>
                  <a:off x="2320" y="1724"/>
                  <a:ext cx="330" cy="203"/>
                </a:xfrm>
                <a:custGeom>
                  <a:avLst/>
                  <a:gdLst>
                    <a:gd name="T0" fmla="*/ 36 w 330"/>
                    <a:gd name="T1" fmla="*/ 0 h 203"/>
                    <a:gd name="T2" fmla="*/ 22 w 330"/>
                    <a:gd name="T3" fmla="*/ 3 h 203"/>
                    <a:gd name="T4" fmla="*/ 10 w 330"/>
                    <a:gd name="T5" fmla="*/ 10 h 203"/>
                    <a:gd name="T6" fmla="*/ 3 w 330"/>
                    <a:gd name="T7" fmla="*/ 21 h 203"/>
                    <a:gd name="T8" fmla="*/ 0 w 330"/>
                    <a:gd name="T9" fmla="*/ 34 h 203"/>
                    <a:gd name="T10" fmla="*/ 0 w 330"/>
                    <a:gd name="T11" fmla="*/ 169 h 203"/>
                    <a:gd name="T12" fmla="*/ 3 w 330"/>
                    <a:gd name="T13" fmla="*/ 182 h 203"/>
                    <a:gd name="T14" fmla="*/ 10 w 330"/>
                    <a:gd name="T15" fmla="*/ 193 h 203"/>
                    <a:gd name="T16" fmla="*/ 22 w 330"/>
                    <a:gd name="T17" fmla="*/ 200 h 203"/>
                    <a:gd name="T18" fmla="*/ 36 w 330"/>
                    <a:gd name="T19" fmla="*/ 203 h 203"/>
                    <a:gd name="T20" fmla="*/ 294 w 330"/>
                    <a:gd name="T21" fmla="*/ 203 h 203"/>
                    <a:gd name="T22" fmla="*/ 308 w 330"/>
                    <a:gd name="T23" fmla="*/ 200 h 203"/>
                    <a:gd name="T24" fmla="*/ 320 w 330"/>
                    <a:gd name="T25" fmla="*/ 193 h 203"/>
                    <a:gd name="T26" fmla="*/ 326 w 330"/>
                    <a:gd name="T27" fmla="*/ 182 h 203"/>
                    <a:gd name="T28" fmla="*/ 330 w 330"/>
                    <a:gd name="T29" fmla="*/ 169 h 203"/>
                    <a:gd name="T30" fmla="*/ 330 w 330"/>
                    <a:gd name="T31" fmla="*/ 34 h 203"/>
                    <a:gd name="T32" fmla="*/ 326 w 330"/>
                    <a:gd name="T33" fmla="*/ 21 h 203"/>
                    <a:gd name="T34" fmla="*/ 320 w 330"/>
                    <a:gd name="T35" fmla="*/ 10 h 203"/>
                    <a:gd name="T36" fmla="*/ 308 w 330"/>
                    <a:gd name="T37" fmla="*/ 3 h 203"/>
                    <a:gd name="T38" fmla="*/ 294 w 330"/>
                    <a:gd name="T39" fmla="*/ 0 h 203"/>
                    <a:gd name="T40" fmla="*/ 36 w 330"/>
                    <a:gd name="T41" fmla="*/ 0 h 203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w 330"/>
                    <a:gd name="T64" fmla="*/ 0 h 203"/>
                    <a:gd name="T65" fmla="*/ 330 w 330"/>
                    <a:gd name="T66" fmla="*/ 203 h 203"/>
                  </a:gdLst>
                  <a:ahLst/>
                  <a:cxnLst>
                    <a:cxn ang="T42">
                      <a:pos x="T0" y="T1"/>
                    </a:cxn>
                    <a:cxn ang="T43">
                      <a:pos x="T2" y="T3"/>
                    </a:cxn>
                    <a:cxn ang="T44">
                      <a:pos x="T4" y="T5"/>
                    </a:cxn>
                    <a:cxn ang="T45">
                      <a:pos x="T6" y="T7"/>
                    </a:cxn>
                    <a:cxn ang="T46">
                      <a:pos x="T8" y="T9"/>
                    </a:cxn>
                    <a:cxn ang="T47">
                      <a:pos x="T10" y="T11"/>
                    </a:cxn>
                    <a:cxn ang="T48">
                      <a:pos x="T12" y="T13"/>
                    </a:cxn>
                    <a:cxn ang="T49">
                      <a:pos x="T14" y="T15"/>
                    </a:cxn>
                    <a:cxn ang="T50">
                      <a:pos x="T16" y="T17"/>
                    </a:cxn>
                    <a:cxn ang="T51">
                      <a:pos x="T18" y="T19"/>
                    </a:cxn>
                    <a:cxn ang="T52">
                      <a:pos x="T20" y="T21"/>
                    </a:cxn>
                    <a:cxn ang="T53">
                      <a:pos x="T22" y="T23"/>
                    </a:cxn>
                    <a:cxn ang="T54">
                      <a:pos x="T24" y="T25"/>
                    </a:cxn>
                    <a:cxn ang="T55">
                      <a:pos x="T26" y="T27"/>
                    </a:cxn>
                    <a:cxn ang="T56">
                      <a:pos x="T28" y="T29"/>
                    </a:cxn>
                    <a:cxn ang="T57">
                      <a:pos x="T30" y="T31"/>
                    </a:cxn>
                    <a:cxn ang="T58">
                      <a:pos x="T32" y="T33"/>
                    </a:cxn>
                    <a:cxn ang="T59">
                      <a:pos x="T34" y="T35"/>
                    </a:cxn>
                    <a:cxn ang="T60">
                      <a:pos x="T36" y="T37"/>
                    </a:cxn>
                    <a:cxn ang="T61">
                      <a:pos x="T38" y="T39"/>
                    </a:cxn>
                    <a:cxn ang="T62">
                      <a:pos x="T40" y="T41"/>
                    </a:cxn>
                  </a:cxnLst>
                  <a:rect l="T63" t="T64" r="T65" b="T66"/>
                  <a:pathLst>
                    <a:path w="330" h="203">
                      <a:moveTo>
                        <a:pt x="36" y="0"/>
                      </a:moveTo>
                      <a:lnTo>
                        <a:pt x="22" y="3"/>
                      </a:lnTo>
                      <a:lnTo>
                        <a:pt x="10" y="10"/>
                      </a:lnTo>
                      <a:lnTo>
                        <a:pt x="3" y="21"/>
                      </a:lnTo>
                      <a:lnTo>
                        <a:pt x="0" y="34"/>
                      </a:lnTo>
                      <a:lnTo>
                        <a:pt x="0" y="169"/>
                      </a:lnTo>
                      <a:lnTo>
                        <a:pt x="3" y="182"/>
                      </a:lnTo>
                      <a:lnTo>
                        <a:pt x="10" y="193"/>
                      </a:lnTo>
                      <a:lnTo>
                        <a:pt x="22" y="200"/>
                      </a:lnTo>
                      <a:lnTo>
                        <a:pt x="36" y="203"/>
                      </a:lnTo>
                      <a:lnTo>
                        <a:pt x="294" y="203"/>
                      </a:lnTo>
                      <a:lnTo>
                        <a:pt x="308" y="200"/>
                      </a:lnTo>
                      <a:lnTo>
                        <a:pt x="320" y="193"/>
                      </a:lnTo>
                      <a:lnTo>
                        <a:pt x="326" y="182"/>
                      </a:lnTo>
                      <a:lnTo>
                        <a:pt x="330" y="169"/>
                      </a:lnTo>
                      <a:lnTo>
                        <a:pt x="330" y="34"/>
                      </a:lnTo>
                      <a:lnTo>
                        <a:pt x="326" y="21"/>
                      </a:lnTo>
                      <a:lnTo>
                        <a:pt x="320" y="10"/>
                      </a:lnTo>
                      <a:lnTo>
                        <a:pt x="308" y="3"/>
                      </a:lnTo>
                      <a:lnTo>
                        <a:pt x="294" y="0"/>
                      </a:lnTo>
                      <a:lnTo>
                        <a:pt x="36" y="0"/>
                      </a:lnTo>
                      <a:close/>
                    </a:path>
                  </a:pathLst>
                </a:custGeom>
                <a:noFill/>
                <a:ln w="7938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125250" name="Rectangle 1377"/>
              <p:cNvSpPr>
                <a:spLocks noChangeArrowheads="1"/>
              </p:cNvSpPr>
              <p:nvPr/>
            </p:nvSpPr>
            <p:spPr bwMode="auto">
              <a:xfrm>
                <a:off x="1793" y="2075"/>
                <a:ext cx="209" cy="9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pPr algn="ctr" eaLnBrk="1" hangingPunct="1"/>
                <a:r>
                  <a:rPr lang="en-US" sz="1000" b="1">
                    <a:solidFill>
                      <a:srgbClr val="000000"/>
                    </a:solidFill>
                    <a:latin typeface="Comic Sans MS" charset="0"/>
                  </a:rPr>
                  <a:t>ROIB</a:t>
                </a:r>
                <a:endParaRPr lang="en-US" sz="1200">
                  <a:latin typeface="Comic Sans MS" charset="0"/>
                </a:endParaRPr>
              </a:p>
            </p:txBody>
          </p:sp>
        </p:grpSp>
        <p:grpSp>
          <p:nvGrpSpPr>
            <p:cNvPr id="124977" name="Group 1378"/>
            <p:cNvGrpSpPr>
              <a:grpSpLocks/>
            </p:cNvGrpSpPr>
            <p:nvPr/>
          </p:nvGrpSpPr>
          <p:grpSpPr bwMode="auto">
            <a:xfrm>
              <a:off x="1596" y="2168"/>
              <a:ext cx="1112" cy="451"/>
              <a:chOff x="1596" y="2040"/>
              <a:chExt cx="1112" cy="451"/>
            </a:xfrm>
          </p:grpSpPr>
          <p:sp>
            <p:nvSpPr>
              <p:cNvPr id="124986" name="Rectangle 1379"/>
              <p:cNvSpPr>
                <a:spLocks noChangeArrowheads="1"/>
              </p:cNvSpPr>
              <p:nvPr/>
            </p:nvSpPr>
            <p:spPr bwMode="auto">
              <a:xfrm>
                <a:off x="1596" y="2328"/>
                <a:ext cx="289" cy="159"/>
              </a:xfrm>
              <a:prstGeom prst="rect">
                <a:avLst/>
              </a:prstGeom>
              <a:gradFill rotWithShape="0">
                <a:gsLst>
                  <a:gs pos="0">
                    <a:srgbClr val="593C76"/>
                  </a:gs>
                  <a:gs pos="50000">
                    <a:srgbClr val="C081FF"/>
                  </a:gs>
                  <a:gs pos="100000">
                    <a:srgbClr val="593C76"/>
                  </a:gs>
                </a:gsLst>
                <a:lin ang="5400000" scaled="1"/>
              </a:gradFill>
              <a:ln w="7938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4987" name="Rectangle 1380"/>
              <p:cNvSpPr>
                <a:spLocks noChangeArrowheads="1"/>
              </p:cNvSpPr>
              <p:nvPr/>
            </p:nvSpPr>
            <p:spPr bwMode="auto">
              <a:xfrm>
                <a:off x="1699" y="2377"/>
                <a:ext cx="136" cy="9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pPr algn="ctr" eaLnBrk="1" hangingPunct="1"/>
                <a:r>
                  <a:rPr lang="en-US" sz="1000" b="1">
                    <a:solidFill>
                      <a:srgbClr val="000000"/>
                    </a:solidFill>
                    <a:latin typeface="Comic Sans MS" charset="0"/>
                  </a:rPr>
                  <a:t>L2P</a:t>
                </a:r>
                <a:endParaRPr lang="en-US" sz="1000">
                  <a:latin typeface="Comic Sans MS" charset="0"/>
                </a:endParaRPr>
              </a:p>
            </p:txBody>
          </p:sp>
          <p:grpSp>
            <p:nvGrpSpPr>
              <p:cNvPr id="124988" name="Group 1381"/>
              <p:cNvGrpSpPr>
                <a:grpSpLocks/>
              </p:cNvGrpSpPr>
              <p:nvPr/>
            </p:nvGrpSpPr>
            <p:grpSpPr bwMode="auto">
              <a:xfrm>
                <a:off x="2280" y="2040"/>
                <a:ext cx="329" cy="160"/>
                <a:chOff x="2775" y="1724"/>
                <a:chExt cx="331" cy="206"/>
              </a:xfrm>
            </p:grpSpPr>
            <p:grpSp>
              <p:nvGrpSpPr>
                <p:cNvPr id="124992" name="Group 1382"/>
                <p:cNvGrpSpPr>
                  <a:grpSpLocks/>
                </p:cNvGrpSpPr>
                <p:nvPr/>
              </p:nvGrpSpPr>
              <p:grpSpPr bwMode="auto">
                <a:xfrm>
                  <a:off x="2775" y="1724"/>
                  <a:ext cx="331" cy="206"/>
                  <a:chOff x="2775" y="1724"/>
                  <a:chExt cx="331" cy="206"/>
                </a:xfrm>
              </p:grpSpPr>
              <p:grpSp>
                <p:nvGrpSpPr>
                  <p:cNvPr id="124994" name="Group 1383"/>
                  <p:cNvGrpSpPr>
                    <a:grpSpLocks/>
                  </p:cNvGrpSpPr>
                  <p:nvPr/>
                </p:nvGrpSpPr>
                <p:grpSpPr bwMode="auto">
                  <a:xfrm>
                    <a:off x="2775" y="1724"/>
                    <a:ext cx="331" cy="206"/>
                    <a:chOff x="2775" y="1724"/>
                    <a:chExt cx="331" cy="206"/>
                  </a:xfrm>
                </p:grpSpPr>
                <p:sp>
                  <p:nvSpPr>
                    <p:cNvPr id="125049" name="Rectangle 138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775" y="1724"/>
                      <a:ext cx="331" cy="2"/>
                    </a:xfrm>
                    <a:prstGeom prst="rect">
                      <a:avLst/>
                    </a:prstGeom>
                    <a:solidFill>
                      <a:srgbClr val="FFEAD6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050" name="Rectangle 138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775" y="1726"/>
                      <a:ext cx="331" cy="1"/>
                    </a:xfrm>
                    <a:prstGeom prst="rect">
                      <a:avLst/>
                    </a:prstGeom>
                    <a:solidFill>
                      <a:srgbClr val="FFEAD6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051" name="Rectangle 138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775" y="1727"/>
                      <a:ext cx="331" cy="2"/>
                    </a:xfrm>
                    <a:prstGeom prst="rect">
                      <a:avLst/>
                    </a:prstGeom>
                    <a:solidFill>
                      <a:srgbClr val="FFEAD6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052" name="Rectangle 138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775" y="1729"/>
                      <a:ext cx="331" cy="2"/>
                    </a:xfrm>
                    <a:prstGeom prst="rect">
                      <a:avLst/>
                    </a:prstGeom>
                    <a:solidFill>
                      <a:srgbClr val="FFEAD6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053" name="Rectangle 138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775" y="1731"/>
                      <a:ext cx="331" cy="1"/>
                    </a:xfrm>
                    <a:prstGeom prst="rect">
                      <a:avLst/>
                    </a:prstGeom>
                    <a:solidFill>
                      <a:srgbClr val="FFEAD5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054" name="Rectangle 138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775" y="1732"/>
                      <a:ext cx="331" cy="2"/>
                    </a:xfrm>
                    <a:prstGeom prst="rect">
                      <a:avLst/>
                    </a:prstGeom>
                    <a:solidFill>
                      <a:srgbClr val="FFEAD5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055" name="Rectangle 139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775" y="1734"/>
                      <a:ext cx="331" cy="1"/>
                    </a:xfrm>
                    <a:prstGeom prst="rect">
                      <a:avLst/>
                    </a:prstGeom>
                    <a:solidFill>
                      <a:srgbClr val="FFE9D5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056" name="Rectangle 139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775" y="1735"/>
                      <a:ext cx="331" cy="2"/>
                    </a:xfrm>
                    <a:prstGeom prst="rect">
                      <a:avLst/>
                    </a:prstGeom>
                    <a:solidFill>
                      <a:srgbClr val="FFE9D4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057" name="Rectangle 139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775" y="1737"/>
                      <a:ext cx="331" cy="2"/>
                    </a:xfrm>
                    <a:prstGeom prst="rect">
                      <a:avLst/>
                    </a:prstGeom>
                    <a:solidFill>
                      <a:srgbClr val="FFE9D4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058" name="Rectangle 139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775" y="1739"/>
                      <a:ext cx="331" cy="1"/>
                    </a:xfrm>
                    <a:prstGeom prst="rect">
                      <a:avLst/>
                    </a:prstGeom>
                    <a:solidFill>
                      <a:srgbClr val="FFE9D3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059" name="Rectangle 139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775" y="1740"/>
                      <a:ext cx="331" cy="2"/>
                    </a:xfrm>
                    <a:prstGeom prst="rect">
                      <a:avLst/>
                    </a:prstGeom>
                    <a:solidFill>
                      <a:srgbClr val="FFE8D3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060" name="Rectangle 139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775" y="1742"/>
                      <a:ext cx="331" cy="1"/>
                    </a:xfrm>
                    <a:prstGeom prst="rect">
                      <a:avLst/>
                    </a:prstGeom>
                    <a:solidFill>
                      <a:srgbClr val="FFE8D2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061" name="Rectangle 139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775" y="1743"/>
                      <a:ext cx="331" cy="2"/>
                    </a:xfrm>
                    <a:prstGeom prst="rect">
                      <a:avLst/>
                    </a:prstGeom>
                    <a:solidFill>
                      <a:srgbClr val="FFE8D1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062" name="Rectangle 139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775" y="1745"/>
                      <a:ext cx="331" cy="2"/>
                    </a:xfrm>
                    <a:prstGeom prst="rect">
                      <a:avLst/>
                    </a:prstGeom>
                    <a:solidFill>
                      <a:srgbClr val="FFE7D1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063" name="Rectangle 139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775" y="1747"/>
                      <a:ext cx="331" cy="1"/>
                    </a:xfrm>
                    <a:prstGeom prst="rect">
                      <a:avLst/>
                    </a:prstGeom>
                    <a:solidFill>
                      <a:srgbClr val="FFE7D0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064" name="Rectangle 139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775" y="1748"/>
                      <a:ext cx="331" cy="2"/>
                    </a:xfrm>
                    <a:prstGeom prst="rect">
                      <a:avLst/>
                    </a:prstGeom>
                    <a:solidFill>
                      <a:srgbClr val="FFE7CF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065" name="Rectangle 140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775" y="1750"/>
                      <a:ext cx="331" cy="1"/>
                    </a:xfrm>
                    <a:prstGeom prst="rect">
                      <a:avLst/>
                    </a:prstGeom>
                    <a:solidFill>
                      <a:srgbClr val="FFE6C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066" name="Rectangle 140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775" y="1751"/>
                      <a:ext cx="331" cy="2"/>
                    </a:xfrm>
                    <a:prstGeom prst="rect">
                      <a:avLst/>
                    </a:prstGeom>
                    <a:solidFill>
                      <a:srgbClr val="FFE5CD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067" name="Rectangle 140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775" y="1753"/>
                      <a:ext cx="331" cy="2"/>
                    </a:xfrm>
                    <a:prstGeom prst="rect">
                      <a:avLst/>
                    </a:prstGeom>
                    <a:solidFill>
                      <a:srgbClr val="FFE5CC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068" name="Rectangle 140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775" y="1755"/>
                      <a:ext cx="331" cy="1"/>
                    </a:xfrm>
                    <a:prstGeom prst="rect">
                      <a:avLst/>
                    </a:prstGeom>
                    <a:solidFill>
                      <a:srgbClr val="FFE4CB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069" name="Rectangle 140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775" y="1756"/>
                      <a:ext cx="331" cy="2"/>
                    </a:xfrm>
                    <a:prstGeom prst="rect">
                      <a:avLst/>
                    </a:prstGeom>
                    <a:solidFill>
                      <a:srgbClr val="FFE4CA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070" name="Rectangle 140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775" y="1758"/>
                      <a:ext cx="331" cy="2"/>
                    </a:xfrm>
                    <a:prstGeom prst="rect">
                      <a:avLst/>
                    </a:prstGeom>
                    <a:solidFill>
                      <a:srgbClr val="FFE3C9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071" name="Rectangle 140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775" y="1760"/>
                      <a:ext cx="331" cy="1"/>
                    </a:xfrm>
                    <a:prstGeom prst="rect">
                      <a:avLst/>
                    </a:prstGeom>
                    <a:solidFill>
                      <a:srgbClr val="FFE2C7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072" name="Rectangle 140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775" y="1761"/>
                      <a:ext cx="331" cy="2"/>
                    </a:xfrm>
                    <a:prstGeom prst="rect">
                      <a:avLst/>
                    </a:prstGeom>
                    <a:solidFill>
                      <a:srgbClr val="FFE2C6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073" name="Rectangle 140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775" y="1763"/>
                      <a:ext cx="331" cy="1"/>
                    </a:xfrm>
                    <a:prstGeom prst="rect">
                      <a:avLst/>
                    </a:prstGeom>
                    <a:solidFill>
                      <a:srgbClr val="FFE1C5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074" name="Rectangle 140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775" y="1764"/>
                      <a:ext cx="331" cy="2"/>
                    </a:xfrm>
                    <a:prstGeom prst="rect">
                      <a:avLst/>
                    </a:prstGeom>
                    <a:solidFill>
                      <a:srgbClr val="FFE0C3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075" name="Rectangle 141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775" y="1766"/>
                      <a:ext cx="331" cy="2"/>
                    </a:xfrm>
                    <a:prstGeom prst="rect">
                      <a:avLst/>
                    </a:prstGeom>
                    <a:solidFill>
                      <a:srgbClr val="FFE0C2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076" name="Rectangle 141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775" y="1768"/>
                      <a:ext cx="331" cy="1"/>
                    </a:xfrm>
                    <a:prstGeom prst="rect">
                      <a:avLst/>
                    </a:prstGeom>
                    <a:solidFill>
                      <a:srgbClr val="FFDFC1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077" name="Rectangle 141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775" y="1769"/>
                      <a:ext cx="331" cy="2"/>
                    </a:xfrm>
                    <a:prstGeom prst="rect">
                      <a:avLst/>
                    </a:prstGeom>
                    <a:solidFill>
                      <a:srgbClr val="FFDEBF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078" name="Rectangle 141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775" y="1771"/>
                      <a:ext cx="331" cy="1"/>
                    </a:xfrm>
                    <a:prstGeom prst="rect">
                      <a:avLst/>
                    </a:prstGeom>
                    <a:solidFill>
                      <a:srgbClr val="FFDDBD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079" name="Rectangle 141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775" y="1772"/>
                      <a:ext cx="331" cy="2"/>
                    </a:xfrm>
                    <a:prstGeom prst="rect">
                      <a:avLst/>
                    </a:prstGeom>
                    <a:solidFill>
                      <a:srgbClr val="FFDCBC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080" name="Rectangle 141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775" y="1774"/>
                      <a:ext cx="331" cy="3"/>
                    </a:xfrm>
                    <a:prstGeom prst="rect">
                      <a:avLst/>
                    </a:prstGeom>
                    <a:solidFill>
                      <a:srgbClr val="FFDBBA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081" name="Rectangle 141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775" y="1777"/>
                      <a:ext cx="331" cy="2"/>
                    </a:xfrm>
                    <a:prstGeom prst="rect">
                      <a:avLst/>
                    </a:prstGeom>
                    <a:solidFill>
                      <a:srgbClr val="FFDBB8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082" name="Rectangle 141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775" y="1779"/>
                      <a:ext cx="331" cy="1"/>
                    </a:xfrm>
                    <a:prstGeom prst="rect">
                      <a:avLst/>
                    </a:prstGeom>
                    <a:solidFill>
                      <a:srgbClr val="FFDAB7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083" name="Rectangle 141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775" y="1780"/>
                      <a:ext cx="331" cy="2"/>
                    </a:xfrm>
                    <a:prstGeom prst="rect">
                      <a:avLst/>
                    </a:prstGeom>
                    <a:solidFill>
                      <a:srgbClr val="FFD9B5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084" name="Rectangle 141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775" y="1782"/>
                      <a:ext cx="331" cy="2"/>
                    </a:xfrm>
                    <a:prstGeom prst="rect">
                      <a:avLst/>
                    </a:prstGeom>
                    <a:solidFill>
                      <a:srgbClr val="FFD8B3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085" name="Rectangle 142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775" y="1784"/>
                      <a:ext cx="331" cy="1"/>
                    </a:xfrm>
                    <a:prstGeom prst="rect">
                      <a:avLst/>
                    </a:prstGeom>
                    <a:solidFill>
                      <a:srgbClr val="FFD7B2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086" name="Rectangle 142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775" y="1785"/>
                      <a:ext cx="331" cy="2"/>
                    </a:xfrm>
                    <a:prstGeom prst="rect">
                      <a:avLst/>
                    </a:prstGeom>
                    <a:solidFill>
                      <a:srgbClr val="FFD7B0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087" name="Rectangle 142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775" y="1787"/>
                      <a:ext cx="331" cy="1"/>
                    </a:xfrm>
                    <a:prstGeom prst="rect">
                      <a:avLst/>
                    </a:prstGeom>
                    <a:solidFill>
                      <a:srgbClr val="FFD6AF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088" name="Rectangle 142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775" y="1788"/>
                      <a:ext cx="331" cy="2"/>
                    </a:xfrm>
                    <a:prstGeom prst="rect">
                      <a:avLst/>
                    </a:prstGeom>
                    <a:solidFill>
                      <a:srgbClr val="FFD5AD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089" name="Rectangle 142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775" y="1790"/>
                      <a:ext cx="331" cy="2"/>
                    </a:xfrm>
                    <a:prstGeom prst="rect">
                      <a:avLst/>
                    </a:prstGeom>
                    <a:solidFill>
                      <a:srgbClr val="FFD4AC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090" name="Rectangle 142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775" y="1792"/>
                      <a:ext cx="331" cy="1"/>
                    </a:xfrm>
                    <a:prstGeom prst="rect">
                      <a:avLst/>
                    </a:prstGeom>
                    <a:solidFill>
                      <a:srgbClr val="FFD4AA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091" name="Rectangle 142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775" y="1793"/>
                      <a:ext cx="331" cy="2"/>
                    </a:xfrm>
                    <a:prstGeom prst="rect">
                      <a:avLst/>
                    </a:prstGeom>
                    <a:solidFill>
                      <a:srgbClr val="FFD3A9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092" name="Rectangle 142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775" y="1795"/>
                      <a:ext cx="331" cy="2"/>
                    </a:xfrm>
                    <a:prstGeom prst="rect">
                      <a:avLst/>
                    </a:prstGeom>
                    <a:solidFill>
                      <a:srgbClr val="FFD2A7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093" name="Rectangle 142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775" y="1797"/>
                      <a:ext cx="331" cy="1"/>
                    </a:xfrm>
                    <a:prstGeom prst="rect">
                      <a:avLst/>
                    </a:prstGeom>
                    <a:solidFill>
                      <a:srgbClr val="FFD2A6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094" name="Rectangle 142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775" y="1798"/>
                      <a:ext cx="331" cy="2"/>
                    </a:xfrm>
                    <a:prstGeom prst="rect">
                      <a:avLst/>
                    </a:prstGeom>
                    <a:solidFill>
                      <a:srgbClr val="FFD1A5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095" name="Rectangle 143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775" y="1800"/>
                      <a:ext cx="331" cy="1"/>
                    </a:xfrm>
                    <a:prstGeom prst="rect">
                      <a:avLst/>
                    </a:prstGeom>
                    <a:solidFill>
                      <a:srgbClr val="FFD1A4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096" name="Rectangle 143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775" y="1801"/>
                      <a:ext cx="331" cy="2"/>
                    </a:xfrm>
                    <a:prstGeom prst="rect">
                      <a:avLst/>
                    </a:prstGeom>
                    <a:solidFill>
                      <a:srgbClr val="FFD0A2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097" name="Rectangle 143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775" y="1803"/>
                      <a:ext cx="331" cy="2"/>
                    </a:xfrm>
                    <a:prstGeom prst="rect">
                      <a:avLst/>
                    </a:prstGeom>
                    <a:solidFill>
                      <a:srgbClr val="FFCFA1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098" name="Rectangle 143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775" y="1805"/>
                      <a:ext cx="331" cy="1"/>
                    </a:xfrm>
                    <a:prstGeom prst="rect">
                      <a:avLst/>
                    </a:prstGeom>
                    <a:solidFill>
                      <a:srgbClr val="FFCFA0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099" name="Rectangle 143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775" y="1806"/>
                      <a:ext cx="331" cy="2"/>
                    </a:xfrm>
                    <a:prstGeom prst="rect">
                      <a:avLst/>
                    </a:prstGeom>
                    <a:solidFill>
                      <a:srgbClr val="FFCF9F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100" name="Rectangle 143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775" y="1808"/>
                      <a:ext cx="331" cy="1"/>
                    </a:xfrm>
                    <a:prstGeom prst="rect">
                      <a:avLst/>
                    </a:prstGeom>
                    <a:solidFill>
                      <a:srgbClr val="FFCE9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101" name="Rectangle 143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775" y="1809"/>
                      <a:ext cx="331" cy="2"/>
                    </a:xfrm>
                    <a:prstGeom prst="rect">
                      <a:avLst/>
                    </a:prstGeom>
                    <a:solidFill>
                      <a:srgbClr val="FFCE9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102" name="Rectangle 143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775" y="1811"/>
                      <a:ext cx="331" cy="2"/>
                    </a:xfrm>
                    <a:prstGeom prst="rect">
                      <a:avLst/>
                    </a:prstGeom>
                    <a:solidFill>
                      <a:srgbClr val="FFCD9D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103" name="Rectangle 143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775" y="1813"/>
                      <a:ext cx="331" cy="1"/>
                    </a:xfrm>
                    <a:prstGeom prst="rect">
                      <a:avLst/>
                    </a:prstGeom>
                    <a:solidFill>
                      <a:srgbClr val="FFCD9C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104" name="Rectangle 143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775" y="1814"/>
                      <a:ext cx="331" cy="2"/>
                    </a:xfrm>
                    <a:prstGeom prst="rect">
                      <a:avLst/>
                    </a:prstGeom>
                    <a:solidFill>
                      <a:srgbClr val="FFCD9C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105" name="Rectangle 144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775" y="1816"/>
                      <a:ext cx="331" cy="1"/>
                    </a:xfrm>
                    <a:prstGeom prst="rect">
                      <a:avLst/>
                    </a:prstGeom>
                    <a:solidFill>
                      <a:srgbClr val="FFCD9B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106" name="Rectangle 144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775" y="1817"/>
                      <a:ext cx="331" cy="2"/>
                    </a:xfrm>
                    <a:prstGeom prst="rect">
                      <a:avLst/>
                    </a:prstGeom>
                    <a:solidFill>
                      <a:srgbClr val="FFCC9B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107" name="Rectangle 144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775" y="1819"/>
                      <a:ext cx="331" cy="2"/>
                    </a:xfrm>
                    <a:prstGeom prst="rect">
                      <a:avLst/>
                    </a:prstGeom>
                    <a:solidFill>
                      <a:srgbClr val="FFCC9A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108" name="Rectangle 144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775" y="1821"/>
                      <a:ext cx="331" cy="1"/>
                    </a:xfrm>
                    <a:prstGeom prst="rect">
                      <a:avLst/>
                    </a:prstGeom>
                    <a:solidFill>
                      <a:srgbClr val="FFCC9A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109" name="Rectangle 144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775" y="1822"/>
                      <a:ext cx="331" cy="2"/>
                    </a:xfrm>
                    <a:prstGeom prst="rect">
                      <a:avLst/>
                    </a:prstGeom>
                    <a:solidFill>
                      <a:srgbClr val="FFCC99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110" name="Rectangle 144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775" y="1824"/>
                      <a:ext cx="331" cy="1"/>
                    </a:xfrm>
                    <a:prstGeom prst="rect">
                      <a:avLst/>
                    </a:prstGeom>
                    <a:solidFill>
                      <a:srgbClr val="FFCC99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111" name="Rectangle 144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775" y="1825"/>
                      <a:ext cx="331" cy="2"/>
                    </a:xfrm>
                    <a:prstGeom prst="rect">
                      <a:avLst/>
                    </a:prstGeom>
                    <a:solidFill>
                      <a:srgbClr val="FFCC99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112" name="Rectangle 144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775" y="1827"/>
                      <a:ext cx="331" cy="2"/>
                    </a:xfrm>
                    <a:prstGeom prst="rect">
                      <a:avLst/>
                    </a:prstGeom>
                    <a:solidFill>
                      <a:srgbClr val="FFCC99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113" name="Rectangle 144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775" y="1829"/>
                      <a:ext cx="331" cy="1"/>
                    </a:xfrm>
                    <a:prstGeom prst="rect">
                      <a:avLst/>
                    </a:prstGeom>
                    <a:solidFill>
                      <a:srgbClr val="FFCC99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114" name="Rectangle 144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775" y="1830"/>
                      <a:ext cx="331" cy="2"/>
                    </a:xfrm>
                    <a:prstGeom prst="rect">
                      <a:avLst/>
                    </a:prstGeom>
                    <a:solidFill>
                      <a:srgbClr val="FFCC99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115" name="Rectangle 145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775" y="1832"/>
                      <a:ext cx="331" cy="2"/>
                    </a:xfrm>
                    <a:prstGeom prst="rect">
                      <a:avLst/>
                    </a:prstGeom>
                    <a:solidFill>
                      <a:srgbClr val="FFCC9A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116" name="Rectangle 145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775" y="1834"/>
                      <a:ext cx="331" cy="1"/>
                    </a:xfrm>
                    <a:prstGeom prst="rect">
                      <a:avLst/>
                    </a:prstGeom>
                    <a:solidFill>
                      <a:srgbClr val="FFCC9A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117" name="Rectangle 145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775" y="1835"/>
                      <a:ext cx="331" cy="2"/>
                    </a:xfrm>
                    <a:prstGeom prst="rect">
                      <a:avLst/>
                    </a:prstGeom>
                    <a:solidFill>
                      <a:srgbClr val="FFCC9B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118" name="Rectangle 145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775" y="1837"/>
                      <a:ext cx="331" cy="1"/>
                    </a:xfrm>
                    <a:prstGeom prst="rect">
                      <a:avLst/>
                    </a:prstGeom>
                    <a:solidFill>
                      <a:srgbClr val="FFCD9B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119" name="Rectangle 145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775" y="1838"/>
                      <a:ext cx="331" cy="2"/>
                    </a:xfrm>
                    <a:prstGeom prst="rect">
                      <a:avLst/>
                    </a:prstGeom>
                    <a:solidFill>
                      <a:srgbClr val="FFCD9C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120" name="Rectangle 145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775" y="1840"/>
                      <a:ext cx="331" cy="2"/>
                    </a:xfrm>
                    <a:prstGeom prst="rect">
                      <a:avLst/>
                    </a:prstGeom>
                    <a:solidFill>
                      <a:srgbClr val="FFCD9C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121" name="Rectangle 145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775" y="1842"/>
                      <a:ext cx="331" cy="1"/>
                    </a:xfrm>
                    <a:prstGeom prst="rect">
                      <a:avLst/>
                    </a:prstGeom>
                    <a:solidFill>
                      <a:srgbClr val="FFCD9D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122" name="Rectangle 145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775" y="1843"/>
                      <a:ext cx="331" cy="2"/>
                    </a:xfrm>
                    <a:prstGeom prst="rect">
                      <a:avLst/>
                    </a:prstGeom>
                    <a:solidFill>
                      <a:srgbClr val="FFCE9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123" name="Rectangle 145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775" y="1845"/>
                      <a:ext cx="331" cy="1"/>
                    </a:xfrm>
                    <a:prstGeom prst="rect">
                      <a:avLst/>
                    </a:prstGeom>
                    <a:solidFill>
                      <a:srgbClr val="FFCE9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124" name="Rectangle 145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775" y="1846"/>
                      <a:ext cx="331" cy="2"/>
                    </a:xfrm>
                    <a:prstGeom prst="rect">
                      <a:avLst/>
                    </a:prstGeom>
                    <a:solidFill>
                      <a:srgbClr val="FFCF9F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125" name="Rectangle 146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775" y="1848"/>
                      <a:ext cx="331" cy="2"/>
                    </a:xfrm>
                    <a:prstGeom prst="rect">
                      <a:avLst/>
                    </a:prstGeom>
                    <a:solidFill>
                      <a:srgbClr val="FFCFA0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126" name="Rectangle 146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775" y="1850"/>
                      <a:ext cx="331" cy="1"/>
                    </a:xfrm>
                    <a:prstGeom prst="rect">
                      <a:avLst/>
                    </a:prstGeom>
                    <a:solidFill>
                      <a:srgbClr val="FFCFA1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127" name="Rectangle 146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775" y="1851"/>
                      <a:ext cx="331" cy="2"/>
                    </a:xfrm>
                    <a:prstGeom prst="rect">
                      <a:avLst/>
                    </a:prstGeom>
                    <a:solidFill>
                      <a:srgbClr val="FFD0A2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128" name="Rectangle 146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775" y="1853"/>
                      <a:ext cx="331" cy="1"/>
                    </a:xfrm>
                    <a:prstGeom prst="rect">
                      <a:avLst/>
                    </a:prstGeom>
                    <a:solidFill>
                      <a:srgbClr val="FFD1A4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129" name="Rectangle 146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775" y="1854"/>
                      <a:ext cx="331" cy="2"/>
                    </a:xfrm>
                    <a:prstGeom prst="rect">
                      <a:avLst/>
                    </a:prstGeom>
                    <a:solidFill>
                      <a:srgbClr val="FFD1A5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130" name="Rectangle 146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775" y="1856"/>
                      <a:ext cx="331" cy="2"/>
                    </a:xfrm>
                    <a:prstGeom prst="rect">
                      <a:avLst/>
                    </a:prstGeom>
                    <a:solidFill>
                      <a:srgbClr val="FFD2A6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131" name="Rectangle 146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775" y="1858"/>
                      <a:ext cx="331" cy="1"/>
                    </a:xfrm>
                    <a:prstGeom prst="rect">
                      <a:avLst/>
                    </a:prstGeom>
                    <a:solidFill>
                      <a:srgbClr val="FFD2A7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132" name="Rectangle 146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775" y="1859"/>
                      <a:ext cx="331" cy="2"/>
                    </a:xfrm>
                    <a:prstGeom prst="rect">
                      <a:avLst/>
                    </a:prstGeom>
                    <a:solidFill>
                      <a:srgbClr val="FFD3A9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133" name="Rectangle 146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775" y="1861"/>
                      <a:ext cx="331" cy="1"/>
                    </a:xfrm>
                    <a:prstGeom prst="rect">
                      <a:avLst/>
                    </a:prstGeom>
                    <a:solidFill>
                      <a:srgbClr val="FFD4AA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134" name="Rectangle 146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775" y="1862"/>
                      <a:ext cx="331" cy="2"/>
                    </a:xfrm>
                    <a:prstGeom prst="rect">
                      <a:avLst/>
                    </a:prstGeom>
                    <a:solidFill>
                      <a:srgbClr val="FFD4AC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135" name="Rectangle 147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775" y="1864"/>
                      <a:ext cx="331" cy="2"/>
                    </a:xfrm>
                    <a:prstGeom prst="rect">
                      <a:avLst/>
                    </a:prstGeom>
                    <a:solidFill>
                      <a:srgbClr val="FFD5AD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136" name="Rectangle 147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775" y="1866"/>
                      <a:ext cx="331" cy="1"/>
                    </a:xfrm>
                    <a:prstGeom prst="rect">
                      <a:avLst/>
                    </a:prstGeom>
                    <a:solidFill>
                      <a:srgbClr val="FFD6AF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137" name="Rectangle 147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775" y="1867"/>
                      <a:ext cx="331" cy="2"/>
                    </a:xfrm>
                    <a:prstGeom prst="rect">
                      <a:avLst/>
                    </a:prstGeom>
                    <a:solidFill>
                      <a:srgbClr val="FFD7B0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138" name="Rectangle 147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775" y="1869"/>
                      <a:ext cx="331" cy="2"/>
                    </a:xfrm>
                    <a:prstGeom prst="rect">
                      <a:avLst/>
                    </a:prstGeom>
                    <a:solidFill>
                      <a:srgbClr val="FFD7B2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139" name="Rectangle 147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775" y="1871"/>
                      <a:ext cx="331" cy="1"/>
                    </a:xfrm>
                    <a:prstGeom prst="rect">
                      <a:avLst/>
                    </a:prstGeom>
                    <a:solidFill>
                      <a:srgbClr val="FFD8B3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140" name="Rectangle 147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775" y="1872"/>
                      <a:ext cx="331" cy="2"/>
                    </a:xfrm>
                    <a:prstGeom prst="rect">
                      <a:avLst/>
                    </a:prstGeom>
                    <a:solidFill>
                      <a:srgbClr val="FFD9B5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141" name="Rectangle 147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775" y="1874"/>
                      <a:ext cx="331" cy="1"/>
                    </a:xfrm>
                    <a:prstGeom prst="rect">
                      <a:avLst/>
                    </a:prstGeom>
                    <a:solidFill>
                      <a:srgbClr val="FFDAB7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142" name="Rectangle 147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775" y="1875"/>
                      <a:ext cx="331" cy="2"/>
                    </a:xfrm>
                    <a:prstGeom prst="rect">
                      <a:avLst/>
                    </a:prstGeom>
                    <a:solidFill>
                      <a:srgbClr val="FFDBB8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143" name="Rectangle 147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775" y="1877"/>
                      <a:ext cx="331" cy="3"/>
                    </a:xfrm>
                    <a:prstGeom prst="rect">
                      <a:avLst/>
                    </a:prstGeom>
                    <a:solidFill>
                      <a:srgbClr val="FFDCBA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144" name="Rectangle 147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775" y="1880"/>
                      <a:ext cx="331" cy="2"/>
                    </a:xfrm>
                    <a:prstGeom prst="rect">
                      <a:avLst/>
                    </a:prstGeom>
                    <a:solidFill>
                      <a:srgbClr val="FFDCBC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145" name="Rectangle 148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775" y="1882"/>
                      <a:ext cx="331" cy="1"/>
                    </a:xfrm>
                    <a:prstGeom prst="rect">
                      <a:avLst/>
                    </a:prstGeom>
                    <a:solidFill>
                      <a:srgbClr val="FFDDBD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146" name="Rectangle 148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775" y="1883"/>
                      <a:ext cx="331" cy="2"/>
                    </a:xfrm>
                    <a:prstGeom prst="rect">
                      <a:avLst/>
                    </a:prstGeom>
                    <a:solidFill>
                      <a:srgbClr val="FFDEBF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147" name="Rectangle 148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775" y="1885"/>
                      <a:ext cx="331" cy="2"/>
                    </a:xfrm>
                    <a:prstGeom prst="rect">
                      <a:avLst/>
                    </a:prstGeom>
                    <a:solidFill>
                      <a:srgbClr val="FFDFC1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148" name="Rectangle 148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775" y="1887"/>
                      <a:ext cx="331" cy="1"/>
                    </a:xfrm>
                    <a:prstGeom prst="rect">
                      <a:avLst/>
                    </a:prstGeom>
                    <a:solidFill>
                      <a:srgbClr val="FFE0C2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149" name="Rectangle 148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775" y="1888"/>
                      <a:ext cx="331" cy="2"/>
                    </a:xfrm>
                    <a:prstGeom prst="rect">
                      <a:avLst/>
                    </a:prstGeom>
                    <a:solidFill>
                      <a:srgbClr val="FFE0C3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150" name="Rectangle 148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775" y="1890"/>
                      <a:ext cx="331" cy="1"/>
                    </a:xfrm>
                    <a:prstGeom prst="rect">
                      <a:avLst/>
                    </a:prstGeom>
                    <a:solidFill>
                      <a:srgbClr val="FFE1C5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151" name="Rectangle 148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775" y="1891"/>
                      <a:ext cx="331" cy="2"/>
                    </a:xfrm>
                    <a:prstGeom prst="rect">
                      <a:avLst/>
                    </a:prstGeom>
                    <a:solidFill>
                      <a:srgbClr val="FFE2C6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152" name="Rectangle 148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775" y="1893"/>
                      <a:ext cx="331" cy="2"/>
                    </a:xfrm>
                    <a:prstGeom prst="rect">
                      <a:avLst/>
                    </a:prstGeom>
                    <a:solidFill>
                      <a:srgbClr val="FFE2C7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153" name="Rectangle 148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775" y="1895"/>
                      <a:ext cx="331" cy="1"/>
                    </a:xfrm>
                    <a:prstGeom prst="rect">
                      <a:avLst/>
                    </a:prstGeom>
                    <a:solidFill>
                      <a:srgbClr val="FFE3C9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154" name="Rectangle 148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775" y="1896"/>
                      <a:ext cx="331" cy="2"/>
                    </a:xfrm>
                    <a:prstGeom prst="rect">
                      <a:avLst/>
                    </a:prstGeom>
                    <a:solidFill>
                      <a:srgbClr val="FFE4CA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155" name="Rectangle 149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775" y="1898"/>
                      <a:ext cx="331" cy="1"/>
                    </a:xfrm>
                    <a:prstGeom prst="rect">
                      <a:avLst/>
                    </a:prstGeom>
                    <a:solidFill>
                      <a:srgbClr val="FFE4CB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156" name="Rectangle 149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775" y="1899"/>
                      <a:ext cx="331" cy="2"/>
                    </a:xfrm>
                    <a:prstGeom prst="rect">
                      <a:avLst/>
                    </a:prstGeom>
                    <a:solidFill>
                      <a:srgbClr val="FFE5CC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157" name="Rectangle 149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775" y="1901"/>
                      <a:ext cx="331" cy="2"/>
                    </a:xfrm>
                    <a:prstGeom prst="rect">
                      <a:avLst/>
                    </a:prstGeom>
                    <a:solidFill>
                      <a:srgbClr val="FFE5CD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158" name="Rectangle 149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775" y="1903"/>
                      <a:ext cx="331" cy="1"/>
                    </a:xfrm>
                    <a:prstGeom prst="rect">
                      <a:avLst/>
                    </a:prstGeom>
                    <a:solidFill>
                      <a:srgbClr val="FFE6C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159" name="Rectangle 149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775" y="1904"/>
                      <a:ext cx="331" cy="2"/>
                    </a:xfrm>
                    <a:prstGeom prst="rect">
                      <a:avLst/>
                    </a:prstGeom>
                    <a:solidFill>
                      <a:srgbClr val="FFE7CF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160" name="Rectangle 149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775" y="1906"/>
                      <a:ext cx="331" cy="2"/>
                    </a:xfrm>
                    <a:prstGeom prst="rect">
                      <a:avLst/>
                    </a:prstGeom>
                    <a:solidFill>
                      <a:srgbClr val="FFE7D0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161" name="Rectangle 149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775" y="1908"/>
                      <a:ext cx="331" cy="1"/>
                    </a:xfrm>
                    <a:prstGeom prst="rect">
                      <a:avLst/>
                    </a:prstGeom>
                    <a:solidFill>
                      <a:srgbClr val="FFE7D1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162" name="Rectangle 149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775" y="1909"/>
                      <a:ext cx="331" cy="2"/>
                    </a:xfrm>
                    <a:prstGeom prst="rect">
                      <a:avLst/>
                    </a:prstGeom>
                    <a:solidFill>
                      <a:srgbClr val="FFE8D1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163" name="Rectangle 149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775" y="1911"/>
                      <a:ext cx="331" cy="1"/>
                    </a:xfrm>
                    <a:prstGeom prst="rect">
                      <a:avLst/>
                    </a:prstGeom>
                    <a:solidFill>
                      <a:srgbClr val="FFE8D2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164" name="Rectangle 149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775" y="1912"/>
                      <a:ext cx="331" cy="2"/>
                    </a:xfrm>
                    <a:prstGeom prst="rect">
                      <a:avLst/>
                    </a:prstGeom>
                    <a:solidFill>
                      <a:srgbClr val="FFE8D3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165" name="Rectangle 150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775" y="1914"/>
                      <a:ext cx="331" cy="2"/>
                    </a:xfrm>
                    <a:prstGeom prst="rect">
                      <a:avLst/>
                    </a:prstGeom>
                    <a:solidFill>
                      <a:srgbClr val="FFE9D3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166" name="Rectangle 150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775" y="1916"/>
                      <a:ext cx="331" cy="1"/>
                    </a:xfrm>
                    <a:prstGeom prst="rect">
                      <a:avLst/>
                    </a:prstGeom>
                    <a:solidFill>
                      <a:srgbClr val="FFE9D4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167" name="Rectangle 150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775" y="1917"/>
                      <a:ext cx="331" cy="2"/>
                    </a:xfrm>
                    <a:prstGeom prst="rect">
                      <a:avLst/>
                    </a:prstGeom>
                    <a:solidFill>
                      <a:srgbClr val="FFE9D4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168" name="Rectangle 150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775" y="1919"/>
                      <a:ext cx="331" cy="1"/>
                    </a:xfrm>
                    <a:prstGeom prst="rect">
                      <a:avLst/>
                    </a:prstGeom>
                    <a:solidFill>
                      <a:srgbClr val="FFE9D5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169" name="Rectangle 150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775" y="1920"/>
                      <a:ext cx="331" cy="2"/>
                    </a:xfrm>
                    <a:prstGeom prst="rect">
                      <a:avLst/>
                    </a:prstGeom>
                    <a:solidFill>
                      <a:srgbClr val="FFEAD5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170" name="Rectangle 150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775" y="1922"/>
                      <a:ext cx="331" cy="2"/>
                    </a:xfrm>
                    <a:prstGeom prst="rect">
                      <a:avLst/>
                    </a:prstGeom>
                    <a:solidFill>
                      <a:srgbClr val="FFEAD5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171" name="Rectangle 150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775" y="1924"/>
                      <a:ext cx="331" cy="1"/>
                    </a:xfrm>
                    <a:prstGeom prst="rect">
                      <a:avLst/>
                    </a:prstGeom>
                    <a:solidFill>
                      <a:srgbClr val="FFEAD6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172" name="Rectangle 150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775" y="1925"/>
                      <a:ext cx="331" cy="2"/>
                    </a:xfrm>
                    <a:prstGeom prst="rect">
                      <a:avLst/>
                    </a:prstGeom>
                    <a:solidFill>
                      <a:srgbClr val="FFEAD6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173" name="Rectangle 150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775" y="1927"/>
                      <a:ext cx="331" cy="1"/>
                    </a:xfrm>
                    <a:prstGeom prst="rect">
                      <a:avLst/>
                    </a:prstGeom>
                    <a:solidFill>
                      <a:srgbClr val="FFEAD6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174" name="Rectangle 150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775" y="1928"/>
                      <a:ext cx="331" cy="2"/>
                    </a:xfrm>
                    <a:prstGeom prst="rect">
                      <a:avLst/>
                    </a:prstGeom>
                    <a:solidFill>
                      <a:srgbClr val="FFEBD7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175" name="Freeform 1510"/>
                    <p:cNvSpPr>
                      <a:spLocks/>
                    </p:cNvSpPr>
                    <p:nvPr/>
                  </p:nvSpPr>
                  <p:spPr bwMode="auto">
                    <a:xfrm>
                      <a:off x="2775" y="1724"/>
                      <a:ext cx="328" cy="203"/>
                    </a:xfrm>
                    <a:custGeom>
                      <a:avLst/>
                      <a:gdLst>
                        <a:gd name="T0" fmla="*/ 34 w 328"/>
                        <a:gd name="T1" fmla="*/ 0 h 203"/>
                        <a:gd name="T2" fmla="*/ 20 w 328"/>
                        <a:gd name="T3" fmla="*/ 3 h 203"/>
                        <a:gd name="T4" fmla="*/ 10 w 328"/>
                        <a:gd name="T5" fmla="*/ 10 h 203"/>
                        <a:gd name="T6" fmla="*/ 3 w 328"/>
                        <a:gd name="T7" fmla="*/ 21 h 203"/>
                        <a:gd name="T8" fmla="*/ 0 w 328"/>
                        <a:gd name="T9" fmla="*/ 34 h 203"/>
                        <a:gd name="T10" fmla="*/ 0 w 328"/>
                        <a:gd name="T11" fmla="*/ 169 h 203"/>
                        <a:gd name="T12" fmla="*/ 3 w 328"/>
                        <a:gd name="T13" fmla="*/ 182 h 203"/>
                        <a:gd name="T14" fmla="*/ 10 w 328"/>
                        <a:gd name="T15" fmla="*/ 193 h 203"/>
                        <a:gd name="T16" fmla="*/ 20 w 328"/>
                        <a:gd name="T17" fmla="*/ 200 h 203"/>
                        <a:gd name="T18" fmla="*/ 34 w 328"/>
                        <a:gd name="T19" fmla="*/ 203 h 203"/>
                        <a:gd name="T20" fmla="*/ 294 w 328"/>
                        <a:gd name="T21" fmla="*/ 203 h 203"/>
                        <a:gd name="T22" fmla="*/ 307 w 328"/>
                        <a:gd name="T23" fmla="*/ 200 h 203"/>
                        <a:gd name="T24" fmla="*/ 318 w 328"/>
                        <a:gd name="T25" fmla="*/ 193 h 203"/>
                        <a:gd name="T26" fmla="*/ 324 w 328"/>
                        <a:gd name="T27" fmla="*/ 182 h 203"/>
                        <a:gd name="T28" fmla="*/ 328 w 328"/>
                        <a:gd name="T29" fmla="*/ 169 h 203"/>
                        <a:gd name="T30" fmla="*/ 328 w 328"/>
                        <a:gd name="T31" fmla="*/ 34 h 203"/>
                        <a:gd name="T32" fmla="*/ 324 w 328"/>
                        <a:gd name="T33" fmla="*/ 21 h 203"/>
                        <a:gd name="T34" fmla="*/ 318 w 328"/>
                        <a:gd name="T35" fmla="*/ 10 h 203"/>
                        <a:gd name="T36" fmla="*/ 307 w 328"/>
                        <a:gd name="T37" fmla="*/ 3 h 203"/>
                        <a:gd name="T38" fmla="*/ 294 w 328"/>
                        <a:gd name="T39" fmla="*/ 0 h 203"/>
                        <a:gd name="T40" fmla="*/ 34 w 328"/>
                        <a:gd name="T41" fmla="*/ 0 h 203"/>
                        <a:gd name="T42" fmla="*/ 0 60000 65536"/>
                        <a:gd name="T43" fmla="*/ 0 60000 65536"/>
                        <a:gd name="T44" fmla="*/ 0 60000 65536"/>
                        <a:gd name="T45" fmla="*/ 0 60000 65536"/>
                        <a:gd name="T46" fmla="*/ 0 60000 65536"/>
                        <a:gd name="T47" fmla="*/ 0 60000 65536"/>
                        <a:gd name="T48" fmla="*/ 0 60000 65536"/>
                        <a:gd name="T49" fmla="*/ 0 60000 65536"/>
                        <a:gd name="T50" fmla="*/ 0 60000 65536"/>
                        <a:gd name="T51" fmla="*/ 0 60000 65536"/>
                        <a:gd name="T52" fmla="*/ 0 60000 65536"/>
                        <a:gd name="T53" fmla="*/ 0 60000 65536"/>
                        <a:gd name="T54" fmla="*/ 0 60000 65536"/>
                        <a:gd name="T55" fmla="*/ 0 60000 65536"/>
                        <a:gd name="T56" fmla="*/ 0 60000 65536"/>
                        <a:gd name="T57" fmla="*/ 0 60000 65536"/>
                        <a:gd name="T58" fmla="*/ 0 60000 65536"/>
                        <a:gd name="T59" fmla="*/ 0 60000 65536"/>
                        <a:gd name="T60" fmla="*/ 0 60000 65536"/>
                        <a:gd name="T61" fmla="*/ 0 60000 65536"/>
                        <a:gd name="T62" fmla="*/ 0 60000 65536"/>
                        <a:gd name="T63" fmla="*/ 0 w 328"/>
                        <a:gd name="T64" fmla="*/ 0 h 203"/>
                        <a:gd name="T65" fmla="*/ 328 w 328"/>
                        <a:gd name="T66" fmla="*/ 203 h 203"/>
                      </a:gdLst>
                      <a:ahLst/>
                      <a:cxnLst>
                        <a:cxn ang="T42">
                          <a:pos x="T0" y="T1"/>
                        </a:cxn>
                        <a:cxn ang="T43">
                          <a:pos x="T2" y="T3"/>
                        </a:cxn>
                        <a:cxn ang="T44">
                          <a:pos x="T4" y="T5"/>
                        </a:cxn>
                        <a:cxn ang="T45">
                          <a:pos x="T6" y="T7"/>
                        </a:cxn>
                        <a:cxn ang="T46">
                          <a:pos x="T8" y="T9"/>
                        </a:cxn>
                        <a:cxn ang="T47">
                          <a:pos x="T10" y="T11"/>
                        </a:cxn>
                        <a:cxn ang="T48">
                          <a:pos x="T12" y="T13"/>
                        </a:cxn>
                        <a:cxn ang="T49">
                          <a:pos x="T14" y="T15"/>
                        </a:cxn>
                        <a:cxn ang="T50">
                          <a:pos x="T16" y="T17"/>
                        </a:cxn>
                        <a:cxn ang="T51">
                          <a:pos x="T18" y="T19"/>
                        </a:cxn>
                        <a:cxn ang="T52">
                          <a:pos x="T20" y="T21"/>
                        </a:cxn>
                        <a:cxn ang="T53">
                          <a:pos x="T22" y="T23"/>
                        </a:cxn>
                        <a:cxn ang="T54">
                          <a:pos x="T24" y="T25"/>
                        </a:cxn>
                        <a:cxn ang="T55">
                          <a:pos x="T26" y="T27"/>
                        </a:cxn>
                        <a:cxn ang="T56">
                          <a:pos x="T28" y="T29"/>
                        </a:cxn>
                        <a:cxn ang="T57">
                          <a:pos x="T30" y="T31"/>
                        </a:cxn>
                        <a:cxn ang="T58">
                          <a:pos x="T32" y="T33"/>
                        </a:cxn>
                        <a:cxn ang="T59">
                          <a:pos x="T34" y="T35"/>
                        </a:cxn>
                        <a:cxn ang="T60">
                          <a:pos x="T36" y="T37"/>
                        </a:cxn>
                        <a:cxn ang="T61">
                          <a:pos x="T38" y="T39"/>
                        </a:cxn>
                        <a:cxn ang="T62">
                          <a:pos x="T40" y="T41"/>
                        </a:cxn>
                      </a:cxnLst>
                      <a:rect l="T63" t="T64" r="T65" b="T66"/>
                      <a:pathLst>
                        <a:path w="328" h="203">
                          <a:moveTo>
                            <a:pt x="34" y="0"/>
                          </a:moveTo>
                          <a:lnTo>
                            <a:pt x="20" y="3"/>
                          </a:lnTo>
                          <a:lnTo>
                            <a:pt x="10" y="10"/>
                          </a:lnTo>
                          <a:lnTo>
                            <a:pt x="3" y="21"/>
                          </a:lnTo>
                          <a:lnTo>
                            <a:pt x="0" y="34"/>
                          </a:lnTo>
                          <a:lnTo>
                            <a:pt x="0" y="169"/>
                          </a:lnTo>
                          <a:lnTo>
                            <a:pt x="3" y="182"/>
                          </a:lnTo>
                          <a:lnTo>
                            <a:pt x="10" y="193"/>
                          </a:lnTo>
                          <a:lnTo>
                            <a:pt x="20" y="200"/>
                          </a:lnTo>
                          <a:lnTo>
                            <a:pt x="34" y="203"/>
                          </a:lnTo>
                          <a:lnTo>
                            <a:pt x="294" y="203"/>
                          </a:lnTo>
                          <a:lnTo>
                            <a:pt x="307" y="200"/>
                          </a:lnTo>
                          <a:lnTo>
                            <a:pt x="318" y="193"/>
                          </a:lnTo>
                          <a:lnTo>
                            <a:pt x="324" y="182"/>
                          </a:lnTo>
                          <a:lnTo>
                            <a:pt x="328" y="169"/>
                          </a:lnTo>
                          <a:lnTo>
                            <a:pt x="328" y="34"/>
                          </a:lnTo>
                          <a:lnTo>
                            <a:pt x="324" y="21"/>
                          </a:lnTo>
                          <a:lnTo>
                            <a:pt x="318" y="10"/>
                          </a:lnTo>
                          <a:lnTo>
                            <a:pt x="307" y="3"/>
                          </a:lnTo>
                          <a:lnTo>
                            <a:pt x="294" y="0"/>
                          </a:lnTo>
                          <a:lnTo>
                            <a:pt x="34" y="0"/>
                          </a:lnTo>
                          <a:close/>
                        </a:path>
                      </a:pathLst>
                    </a:custGeom>
                    <a:solidFill>
                      <a:srgbClr val="FFEBD7"/>
                    </a:solidFill>
                    <a:ln w="0">
                      <a:solidFill>
                        <a:srgbClr val="FFFFFF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176" name="Freeform 1511"/>
                    <p:cNvSpPr>
                      <a:spLocks/>
                    </p:cNvSpPr>
                    <p:nvPr/>
                  </p:nvSpPr>
                  <p:spPr bwMode="auto">
                    <a:xfrm>
                      <a:off x="2775" y="1724"/>
                      <a:ext cx="328" cy="203"/>
                    </a:xfrm>
                    <a:custGeom>
                      <a:avLst/>
                      <a:gdLst>
                        <a:gd name="T0" fmla="*/ 34 w 328"/>
                        <a:gd name="T1" fmla="*/ 0 h 203"/>
                        <a:gd name="T2" fmla="*/ 20 w 328"/>
                        <a:gd name="T3" fmla="*/ 3 h 203"/>
                        <a:gd name="T4" fmla="*/ 10 w 328"/>
                        <a:gd name="T5" fmla="*/ 10 h 203"/>
                        <a:gd name="T6" fmla="*/ 3 w 328"/>
                        <a:gd name="T7" fmla="*/ 21 h 203"/>
                        <a:gd name="T8" fmla="*/ 0 w 328"/>
                        <a:gd name="T9" fmla="*/ 34 h 203"/>
                        <a:gd name="T10" fmla="*/ 0 w 328"/>
                        <a:gd name="T11" fmla="*/ 169 h 203"/>
                        <a:gd name="T12" fmla="*/ 3 w 328"/>
                        <a:gd name="T13" fmla="*/ 182 h 203"/>
                        <a:gd name="T14" fmla="*/ 10 w 328"/>
                        <a:gd name="T15" fmla="*/ 193 h 203"/>
                        <a:gd name="T16" fmla="*/ 20 w 328"/>
                        <a:gd name="T17" fmla="*/ 200 h 203"/>
                        <a:gd name="T18" fmla="*/ 34 w 328"/>
                        <a:gd name="T19" fmla="*/ 203 h 203"/>
                        <a:gd name="T20" fmla="*/ 294 w 328"/>
                        <a:gd name="T21" fmla="*/ 203 h 203"/>
                        <a:gd name="T22" fmla="*/ 307 w 328"/>
                        <a:gd name="T23" fmla="*/ 200 h 203"/>
                        <a:gd name="T24" fmla="*/ 318 w 328"/>
                        <a:gd name="T25" fmla="*/ 193 h 203"/>
                        <a:gd name="T26" fmla="*/ 324 w 328"/>
                        <a:gd name="T27" fmla="*/ 182 h 203"/>
                        <a:gd name="T28" fmla="*/ 328 w 328"/>
                        <a:gd name="T29" fmla="*/ 169 h 203"/>
                        <a:gd name="T30" fmla="*/ 328 w 328"/>
                        <a:gd name="T31" fmla="*/ 34 h 203"/>
                        <a:gd name="T32" fmla="*/ 324 w 328"/>
                        <a:gd name="T33" fmla="*/ 21 h 203"/>
                        <a:gd name="T34" fmla="*/ 318 w 328"/>
                        <a:gd name="T35" fmla="*/ 10 h 203"/>
                        <a:gd name="T36" fmla="*/ 307 w 328"/>
                        <a:gd name="T37" fmla="*/ 3 h 203"/>
                        <a:gd name="T38" fmla="*/ 294 w 328"/>
                        <a:gd name="T39" fmla="*/ 0 h 203"/>
                        <a:gd name="T40" fmla="*/ 34 w 328"/>
                        <a:gd name="T41" fmla="*/ 0 h 203"/>
                        <a:gd name="T42" fmla="*/ 0 60000 65536"/>
                        <a:gd name="T43" fmla="*/ 0 60000 65536"/>
                        <a:gd name="T44" fmla="*/ 0 60000 65536"/>
                        <a:gd name="T45" fmla="*/ 0 60000 65536"/>
                        <a:gd name="T46" fmla="*/ 0 60000 65536"/>
                        <a:gd name="T47" fmla="*/ 0 60000 65536"/>
                        <a:gd name="T48" fmla="*/ 0 60000 65536"/>
                        <a:gd name="T49" fmla="*/ 0 60000 65536"/>
                        <a:gd name="T50" fmla="*/ 0 60000 65536"/>
                        <a:gd name="T51" fmla="*/ 0 60000 65536"/>
                        <a:gd name="T52" fmla="*/ 0 60000 65536"/>
                        <a:gd name="T53" fmla="*/ 0 60000 65536"/>
                        <a:gd name="T54" fmla="*/ 0 60000 65536"/>
                        <a:gd name="T55" fmla="*/ 0 60000 65536"/>
                        <a:gd name="T56" fmla="*/ 0 60000 65536"/>
                        <a:gd name="T57" fmla="*/ 0 60000 65536"/>
                        <a:gd name="T58" fmla="*/ 0 60000 65536"/>
                        <a:gd name="T59" fmla="*/ 0 60000 65536"/>
                        <a:gd name="T60" fmla="*/ 0 60000 65536"/>
                        <a:gd name="T61" fmla="*/ 0 60000 65536"/>
                        <a:gd name="T62" fmla="*/ 0 60000 65536"/>
                        <a:gd name="T63" fmla="*/ 0 w 328"/>
                        <a:gd name="T64" fmla="*/ 0 h 203"/>
                        <a:gd name="T65" fmla="*/ 328 w 328"/>
                        <a:gd name="T66" fmla="*/ 203 h 203"/>
                      </a:gdLst>
                      <a:ahLst/>
                      <a:cxnLst>
                        <a:cxn ang="T42">
                          <a:pos x="T0" y="T1"/>
                        </a:cxn>
                        <a:cxn ang="T43">
                          <a:pos x="T2" y="T3"/>
                        </a:cxn>
                        <a:cxn ang="T44">
                          <a:pos x="T4" y="T5"/>
                        </a:cxn>
                        <a:cxn ang="T45">
                          <a:pos x="T6" y="T7"/>
                        </a:cxn>
                        <a:cxn ang="T46">
                          <a:pos x="T8" y="T9"/>
                        </a:cxn>
                        <a:cxn ang="T47">
                          <a:pos x="T10" y="T11"/>
                        </a:cxn>
                        <a:cxn ang="T48">
                          <a:pos x="T12" y="T13"/>
                        </a:cxn>
                        <a:cxn ang="T49">
                          <a:pos x="T14" y="T15"/>
                        </a:cxn>
                        <a:cxn ang="T50">
                          <a:pos x="T16" y="T17"/>
                        </a:cxn>
                        <a:cxn ang="T51">
                          <a:pos x="T18" y="T19"/>
                        </a:cxn>
                        <a:cxn ang="T52">
                          <a:pos x="T20" y="T21"/>
                        </a:cxn>
                        <a:cxn ang="T53">
                          <a:pos x="T22" y="T23"/>
                        </a:cxn>
                        <a:cxn ang="T54">
                          <a:pos x="T24" y="T25"/>
                        </a:cxn>
                        <a:cxn ang="T55">
                          <a:pos x="T26" y="T27"/>
                        </a:cxn>
                        <a:cxn ang="T56">
                          <a:pos x="T28" y="T29"/>
                        </a:cxn>
                        <a:cxn ang="T57">
                          <a:pos x="T30" y="T31"/>
                        </a:cxn>
                        <a:cxn ang="T58">
                          <a:pos x="T32" y="T33"/>
                        </a:cxn>
                        <a:cxn ang="T59">
                          <a:pos x="T34" y="T35"/>
                        </a:cxn>
                        <a:cxn ang="T60">
                          <a:pos x="T36" y="T37"/>
                        </a:cxn>
                        <a:cxn ang="T61">
                          <a:pos x="T38" y="T39"/>
                        </a:cxn>
                        <a:cxn ang="T62">
                          <a:pos x="T40" y="T41"/>
                        </a:cxn>
                      </a:cxnLst>
                      <a:rect l="T63" t="T64" r="T65" b="T66"/>
                      <a:pathLst>
                        <a:path w="328" h="203">
                          <a:moveTo>
                            <a:pt x="34" y="0"/>
                          </a:moveTo>
                          <a:lnTo>
                            <a:pt x="20" y="3"/>
                          </a:lnTo>
                          <a:lnTo>
                            <a:pt x="10" y="10"/>
                          </a:lnTo>
                          <a:lnTo>
                            <a:pt x="3" y="21"/>
                          </a:lnTo>
                          <a:lnTo>
                            <a:pt x="0" y="34"/>
                          </a:lnTo>
                          <a:lnTo>
                            <a:pt x="0" y="169"/>
                          </a:lnTo>
                          <a:lnTo>
                            <a:pt x="3" y="182"/>
                          </a:lnTo>
                          <a:lnTo>
                            <a:pt x="10" y="193"/>
                          </a:lnTo>
                          <a:lnTo>
                            <a:pt x="20" y="200"/>
                          </a:lnTo>
                          <a:lnTo>
                            <a:pt x="34" y="203"/>
                          </a:lnTo>
                          <a:lnTo>
                            <a:pt x="294" y="203"/>
                          </a:lnTo>
                          <a:lnTo>
                            <a:pt x="307" y="200"/>
                          </a:lnTo>
                          <a:lnTo>
                            <a:pt x="318" y="193"/>
                          </a:lnTo>
                          <a:lnTo>
                            <a:pt x="324" y="182"/>
                          </a:lnTo>
                          <a:lnTo>
                            <a:pt x="328" y="169"/>
                          </a:lnTo>
                          <a:lnTo>
                            <a:pt x="328" y="34"/>
                          </a:lnTo>
                          <a:lnTo>
                            <a:pt x="324" y="21"/>
                          </a:lnTo>
                          <a:lnTo>
                            <a:pt x="318" y="10"/>
                          </a:lnTo>
                          <a:lnTo>
                            <a:pt x="307" y="3"/>
                          </a:lnTo>
                          <a:lnTo>
                            <a:pt x="294" y="0"/>
                          </a:lnTo>
                          <a:lnTo>
                            <a:pt x="34" y="0"/>
                          </a:lnTo>
                          <a:close/>
                        </a:path>
                      </a:pathLst>
                    </a:custGeom>
                    <a:solidFill>
                      <a:srgbClr val="000000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177" name="Rectangle 151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775" y="1724"/>
                      <a:ext cx="331" cy="2"/>
                    </a:xfrm>
                    <a:prstGeom prst="rect">
                      <a:avLst/>
                    </a:prstGeom>
                    <a:solidFill>
                      <a:srgbClr val="FFEAD6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178" name="Rectangle 151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775" y="1726"/>
                      <a:ext cx="331" cy="1"/>
                    </a:xfrm>
                    <a:prstGeom prst="rect">
                      <a:avLst/>
                    </a:prstGeom>
                    <a:solidFill>
                      <a:srgbClr val="FFEAD6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179" name="Rectangle 151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775" y="1727"/>
                      <a:ext cx="331" cy="2"/>
                    </a:xfrm>
                    <a:prstGeom prst="rect">
                      <a:avLst/>
                    </a:prstGeom>
                    <a:solidFill>
                      <a:srgbClr val="FFEAD6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180" name="Rectangle 151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775" y="1729"/>
                      <a:ext cx="331" cy="2"/>
                    </a:xfrm>
                    <a:prstGeom prst="rect">
                      <a:avLst/>
                    </a:prstGeom>
                    <a:solidFill>
                      <a:srgbClr val="FFEAD6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181" name="Rectangle 151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775" y="1731"/>
                      <a:ext cx="331" cy="1"/>
                    </a:xfrm>
                    <a:prstGeom prst="rect">
                      <a:avLst/>
                    </a:prstGeom>
                    <a:solidFill>
                      <a:srgbClr val="FFEAD5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182" name="Rectangle 151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775" y="1732"/>
                      <a:ext cx="331" cy="2"/>
                    </a:xfrm>
                    <a:prstGeom prst="rect">
                      <a:avLst/>
                    </a:prstGeom>
                    <a:solidFill>
                      <a:srgbClr val="FFEAD5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183" name="Rectangle 151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775" y="1734"/>
                      <a:ext cx="331" cy="1"/>
                    </a:xfrm>
                    <a:prstGeom prst="rect">
                      <a:avLst/>
                    </a:prstGeom>
                    <a:solidFill>
                      <a:srgbClr val="FFE9D5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184" name="Rectangle 151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775" y="1735"/>
                      <a:ext cx="331" cy="2"/>
                    </a:xfrm>
                    <a:prstGeom prst="rect">
                      <a:avLst/>
                    </a:prstGeom>
                    <a:solidFill>
                      <a:srgbClr val="FFE9D4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185" name="Rectangle 152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775" y="1737"/>
                      <a:ext cx="331" cy="2"/>
                    </a:xfrm>
                    <a:prstGeom prst="rect">
                      <a:avLst/>
                    </a:prstGeom>
                    <a:solidFill>
                      <a:srgbClr val="FFE9D4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186" name="Rectangle 152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775" y="1739"/>
                      <a:ext cx="331" cy="1"/>
                    </a:xfrm>
                    <a:prstGeom prst="rect">
                      <a:avLst/>
                    </a:prstGeom>
                    <a:solidFill>
                      <a:srgbClr val="FFE9D3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187" name="Rectangle 152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775" y="1740"/>
                      <a:ext cx="331" cy="2"/>
                    </a:xfrm>
                    <a:prstGeom prst="rect">
                      <a:avLst/>
                    </a:prstGeom>
                    <a:solidFill>
                      <a:srgbClr val="FFE8D3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188" name="Rectangle 152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775" y="1742"/>
                      <a:ext cx="331" cy="1"/>
                    </a:xfrm>
                    <a:prstGeom prst="rect">
                      <a:avLst/>
                    </a:prstGeom>
                    <a:solidFill>
                      <a:srgbClr val="FFE8D2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189" name="Rectangle 152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775" y="1743"/>
                      <a:ext cx="331" cy="2"/>
                    </a:xfrm>
                    <a:prstGeom prst="rect">
                      <a:avLst/>
                    </a:prstGeom>
                    <a:solidFill>
                      <a:srgbClr val="FFE8D1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190" name="Rectangle 152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775" y="1745"/>
                      <a:ext cx="331" cy="2"/>
                    </a:xfrm>
                    <a:prstGeom prst="rect">
                      <a:avLst/>
                    </a:prstGeom>
                    <a:solidFill>
                      <a:srgbClr val="FFE7D1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191" name="Rectangle 152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775" y="1747"/>
                      <a:ext cx="331" cy="1"/>
                    </a:xfrm>
                    <a:prstGeom prst="rect">
                      <a:avLst/>
                    </a:prstGeom>
                    <a:solidFill>
                      <a:srgbClr val="FFE7D0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192" name="Rectangle 152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775" y="1748"/>
                      <a:ext cx="331" cy="2"/>
                    </a:xfrm>
                    <a:prstGeom prst="rect">
                      <a:avLst/>
                    </a:prstGeom>
                    <a:solidFill>
                      <a:srgbClr val="FFE7CF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193" name="Rectangle 152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775" y="1750"/>
                      <a:ext cx="331" cy="1"/>
                    </a:xfrm>
                    <a:prstGeom prst="rect">
                      <a:avLst/>
                    </a:prstGeom>
                    <a:solidFill>
                      <a:srgbClr val="FFE6C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194" name="Rectangle 152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775" y="1751"/>
                      <a:ext cx="331" cy="2"/>
                    </a:xfrm>
                    <a:prstGeom prst="rect">
                      <a:avLst/>
                    </a:prstGeom>
                    <a:solidFill>
                      <a:srgbClr val="FFE5CD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195" name="Rectangle 153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775" y="1753"/>
                      <a:ext cx="331" cy="2"/>
                    </a:xfrm>
                    <a:prstGeom prst="rect">
                      <a:avLst/>
                    </a:prstGeom>
                    <a:solidFill>
                      <a:srgbClr val="FFE5CC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196" name="Rectangle 153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775" y="1755"/>
                      <a:ext cx="331" cy="1"/>
                    </a:xfrm>
                    <a:prstGeom prst="rect">
                      <a:avLst/>
                    </a:prstGeom>
                    <a:solidFill>
                      <a:srgbClr val="FFE4CB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197" name="Rectangle 153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775" y="1756"/>
                      <a:ext cx="331" cy="2"/>
                    </a:xfrm>
                    <a:prstGeom prst="rect">
                      <a:avLst/>
                    </a:prstGeom>
                    <a:solidFill>
                      <a:srgbClr val="FFE4CA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198" name="Rectangle 153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775" y="1758"/>
                      <a:ext cx="331" cy="2"/>
                    </a:xfrm>
                    <a:prstGeom prst="rect">
                      <a:avLst/>
                    </a:prstGeom>
                    <a:solidFill>
                      <a:srgbClr val="FFE3C9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199" name="Rectangle 153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775" y="1760"/>
                      <a:ext cx="331" cy="1"/>
                    </a:xfrm>
                    <a:prstGeom prst="rect">
                      <a:avLst/>
                    </a:prstGeom>
                    <a:solidFill>
                      <a:srgbClr val="FFE2C7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200" name="Rectangle 153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775" y="1761"/>
                      <a:ext cx="331" cy="2"/>
                    </a:xfrm>
                    <a:prstGeom prst="rect">
                      <a:avLst/>
                    </a:prstGeom>
                    <a:solidFill>
                      <a:srgbClr val="FFE2C6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201" name="Rectangle 153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775" y="1763"/>
                      <a:ext cx="331" cy="1"/>
                    </a:xfrm>
                    <a:prstGeom prst="rect">
                      <a:avLst/>
                    </a:prstGeom>
                    <a:solidFill>
                      <a:srgbClr val="FFE1C5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202" name="Rectangle 153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775" y="1764"/>
                      <a:ext cx="331" cy="2"/>
                    </a:xfrm>
                    <a:prstGeom prst="rect">
                      <a:avLst/>
                    </a:prstGeom>
                    <a:solidFill>
                      <a:srgbClr val="FFE0C3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203" name="Rectangle 153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775" y="1766"/>
                      <a:ext cx="331" cy="2"/>
                    </a:xfrm>
                    <a:prstGeom prst="rect">
                      <a:avLst/>
                    </a:prstGeom>
                    <a:solidFill>
                      <a:srgbClr val="FFE0C2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204" name="Rectangle 153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775" y="1768"/>
                      <a:ext cx="331" cy="1"/>
                    </a:xfrm>
                    <a:prstGeom prst="rect">
                      <a:avLst/>
                    </a:prstGeom>
                    <a:solidFill>
                      <a:srgbClr val="FFDFC1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205" name="Rectangle 154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775" y="1769"/>
                      <a:ext cx="331" cy="2"/>
                    </a:xfrm>
                    <a:prstGeom prst="rect">
                      <a:avLst/>
                    </a:prstGeom>
                    <a:solidFill>
                      <a:srgbClr val="FFDEBF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206" name="Rectangle 154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775" y="1771"/>
                      <a:ext cx="331" cy="1"/>
                    </a:xfrm>
                    <a:prstGeom prst="rect">
                      <a:avLst/>
                    </a:prstGeom>
                    <a:solidFill>
                      <a:srgbClr val="FFDDBD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207" name="Rectangle 154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775" y="1772"/>
                      <a:ext cx="331" cy="2"/>
                    </a:xfrm>
                    <a:prstGeom prst="rect">
                      <a:avLst/>
                    </a:prstGeom>
                    <a:solidFill>
                      <a:srgbClr val="FFDCBC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208" name="Rectangle 154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775" y="1774"/>
                      <a:ext cx="331" cy="3"/>
                    </a:xfrm>
                    <a:prstGeom prst="rect">
                      <a:avLst/>
                    </a:prstGeom>
                    <a:solidFill>
                      <a:srgbClr val="FFDBBA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209" name="Rectangle 154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775" y="1777"/>
                      <a:ext cx="331" cy="2"/>
                    </a:xfrm>
                    <a:prstGeom prst="rect">
                      <a:avLst/>
                    </a:prstGeom>
                    <a:solidFill>
                      <a:srgbClr val="FFDBB8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210" name="Rectangle 154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775" y="1779"/>
                      <a:ext cx="331" cy="1"/>
                    </a:xfrm>
                    <a:prstGeom prst="rect">
                      <a:avLst/>
                    </a:prstGeom>
                    <a:solidFill>
                      <a:srgbClr val="FFDAB7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211" name="Rectangle 154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775" y="1780"/>
                      <a:ext cx="331" cy="2"/>
                    </a:xfrm>
                    <a:prstGeom prst="rect">
                      <a:avLst/>
                    </a:prstGeom>
                    <a:solidFill>
                      <a:srgbClr val="FFD9B5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212" name="Rectangle 154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775" y="1782"/>
                      <a:ext cx="331" cy="2"/>
                    </a:xfrm>
                    <a:prstGeom prst="rect">
                      <a:avLst/>
                    </a:prstGeom>
                    <a:solidFill>
                      <a:srgbClr val="FFD8B3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213" name="Rectangle 154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775" y="1784"/>
                      <a:ext cx="331" cy="1"/>
                    </a:xfrm>
                    <a:prstGeom prst="rect">
                      <a:avLst/>
                    </a:prstGeom>
                    <a:solidFill>
                      <a:srgbClr val="FFD7B2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214" name="Rectangle 154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775" y="1785"/>
                      <a:ext cx="331" cy="2"/>
                    </a:xfrm>
                    <a:prstGeom prst="rect">
                      <a:avLst/>
                    </a:prstGeom>
                    <a:solidFill>
                      <a:srgbClr val="FFD7B0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215" name="Rectangle 155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775" y="1787"/>
                      <a:ext cx="331" cy="1"/>
                    </a:xfrm>
                    <a:prstGeom prst="rect">
                      <a:avLst/>
                    </a:prstGeom>
                    <a:solidFill>
                      <a:srgbClr val="FFD6AF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216" name="Rectangle 155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775" y="1788"/>
                      <a:ext cx="331" cy="2"/>
                    </a:xfrm>
                    <a:prstGeom prst="rect">
                      <a:avLst/>
                    </a:prstGeom>
                    <a:solidFill>
                      <a:srgbClr val="FFD5AD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217" name="Rectangle 155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775" y="1790"/>
                      <a:ext cx="331" cy="2"/>
                    </a:xfrm>
                    <a:prstGeom prst="rect">
                      <a:avLst/>
                    </a:prstGeom>
                    <a:solidFill>
                      <a:srgbClr val="FFD4AC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218" name="Rectangle 155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775" y="1792"/>
                      <a:ext cx="331" cy="1"/>
                    </a:xfrm>
                    <a:prstGeom prst="rect">
                      <a:avLst/>
                    </a:prstGeom>
                    <a:solidFill>
                      <a:srgbClr val="FFD4AA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219" name="Rectangle 155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775" y="1793"/>
                      <a:ext cx="331" cy="2"/>
                    </a:xfrm>
                    <a:prstGeom prst="rect">
                      <a:avLst/>
                    </a:prstGeom>
                    <a:solidFill>
                      <a:srgbClr val="FFD3A9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220" name="Rectangle 155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775" y="1795"/>
                      <a:ext cx="331" cy="2"/>
                    </a:xfrm>
                    <a:prstGeom prst="rect">
                      <a:avLst/>
                    </a:prstGeom>
                    <a:solidFill>
                      <a:srgbClr val="FFD2A7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221" name="Rectangle 155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775" y="1797"/>
                      <a:ext cx="331" cy="1"/>
                    </a:xfrm>
                    <a:prstGeom prst="rect">
                      <a:avLst/>
                    </a:prstGeom>
                    <a:solidFill>
                      <a:srgbClr val="FFD2A6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222" name="Rectangle 155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775" y="1798"/>
                      <a:ext cx="331" cy="2"/>
                    </a:xfrm>
                    <a:prstGeom prst="rect">
                      <a:avLst/>
                    </a:prstGeom>
                    <a:solidFill>
                      <a:srgbClr val="FFD1A5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223" name="Rectangle 155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775" y="1800"/>
                      <a:ext cx="331" cy="1"/>
                    </a:xfrm>
                    <a:prstGeom prst="rect">
                      <a:avLst/>
                    </a:prstGeom>
                    <a:solidFill>
                      <a:srgbClr val="FFD1A4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224" name="Rectangle 155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775" y="1801"/>
                      <a:ext cx="331" cy="2"/>
                    </a:xfrm>
                    <a:prstGeom prst="rect">
                      <a:avLst/>
                    </a:prstGeom>
                    <a:solidFill>
                      <a:srgbClr val="FFD0A2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225" name="Rectangle 156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775" y="1803"/>
                      <a:ext cx="331" cy="2"/>
                    </a:xfrm>
                    <a:prstGeom prst="rect">
                      <a:avLst/>
                    </a:prstGeom>
                    <a:solidFill>
                      <a:srgbClr val="FFCFA1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226" name="Rectangle 156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775" y="1805"/>
                      <a:ext cx="331" cy="1"/>
                    </a:xfrm>
                    <a:prstGeom prst="rect">
                      <a:avLst/>
                    </a:prstGeom>
                    <a:solidFill>
                      <a:srgbClr val="FFCFA0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227" name="Rectangle 156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775" y="1806"/>
                      <a:ext cx="331" cy="2"/>
                    </a:xfrm>
                    <a:prstGeom prst="rect">
                      <a:avLst/>
                    </a:prstGeom>
                    <a:solidFill>
                      <a:srgbClr val="FFCF9F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228" name="Rectangle 156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775" y="1808"/>
                      <a:ext cx="331" cy="1"/>
                    </a:xfrm>
                    <a:prstGeom prst="rect">
                      <a:avLst/>
                    </a:prstGeom>
                    <a:solidFill>
                      <a:srgbClr val="FFCE9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229" name="Rectangle 156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775" y="1809"/>
                      <a:ext cx="331" cy="2"/>
                    </a:xfrm>
                    <a:prstGeom prst="rect">
                      <a:avLst/>
                    </a:prstGeom>
                    <a:solidFill>
                      <a:srgbClr val="FFCE9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230" name="Rectangle 156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775" y="1811"/>
                      <a:ext cx="331" cy="2"/>
                    </a:xfrm>
                    <a:prstGeom prst="rect">
                      <a:avLst/>
                    </a:prstGeom>
                    <a:solidFill>
                      <a:srgbClr val="FFCD9D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231" name="Rectangle 156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775" y="1813"/>
                      <a:ext cx="331" cy="1"/>
                    </a:xfrm>
                    <a:prstGeom prst="rect">
                      <a:avLst/>
                    </a:prstGeom>
                    <a:solidFill>
                      <a:srgbClr val="FFCD9C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232" name="Rectangle 156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775" y="1814"/>
                      <a:ext cx="331" cy="2"/>
                    </a:xfrm>
                    <a:prstGeom prst="rect">
                      <a:avLst/>
                    </a:prstGeom>
                    <a:solidFill>
                      <a:srgbClr val="FFCD9C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233" name="Rectangle 156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775" y="1816"/>
                      <a:ext cx="331" cy="1"/>
                    </a:xfrm>
                    <a:prstGeom prst="rect">
                      <a:avLst/>
                    </a:prstGeom>
                    <a:solidFill>
                      <a:srgbClr val="FFCD9B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234" name="Rectangle 156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775" y="1817"/>
                      <a:ext cx="331" cy="2"/>
                    </a:xfrm>
                    <a:prstGeom prst="rect">
                      <a:avLst/>
                    </a:prstGeom>
                    <a:solidFill>
                      <a:srgbClr val="FFCC9B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235" name="Rectangle 157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775" y="1819"/>
                      <a:ext cx="331" cy="2"/>
                    </a:xfrm>
                    <a:prstGeom prst="rect">
                      <a:avLst/>
                    </a:prstGeom>
                    <a:solidFill>
                      <a:srgbClr val="FFCC9A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236" name="Rectangle 157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775" y="1821"/>
                      <a:ext cx="331" cy="1"/>
                    </a:xfrm>
                    <a:prstGeom prst="rect">
                      <a:avLst/>
                    </a:prstGeom>
                    <a:solidFill>
                      <a:srgbClr val="FFCC9A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237" name="Rectangle 157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775" y="1822"/>
                      <a:ext cx="331" cy="2"/>
                    </a:xfrm>
                    <a:prstGeom prst="rect">
                      <a:avLst/>
                    </a:prstGeom>
                    <a:solidFill>
                      <a:srgbClr val="FFCC99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238" name="Rectangle 157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775" y="1824"/>
                      <a:ext cx="331" cy="1"/>
                    </a:xfrm>
                    <a:prstGeom prst="rect">
                      <a:avLst/>
                    </a:prstGeom>
                    <a:solidFill>
                      <a:srgbClr val="FFCC99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239" name="Rectangle 157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775" y="1825"/>
                      <a:ext cx="331" cy="2"/>
                    </a:xfrm>
                    <a:prstGeom prst="rect">
                      <a:avLst/>
                    </a:prstGeom>
                    <a:solidFill>
                      <a:srgbClr val="FFCC99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240" name="Rectangle 157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775" y="1827"/>
                      <a:ext cx="331" cy="2"/>
                    </a:xfrm>
                    <a:prstGeom prst="rect">
                      <a:avLst/>
                    </a:prstGeom>
                    <a:solidFill>
                      <a:srgbClr val="FFCC99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241" name="Rectangle 157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775" y="1829"/>
                      <a:ext cx="331" cy="1"/>
                    </a:xfrm>
                    <a:prstGeom prst="rect">
                      <a:avLst/>
                    </a:prstGeom>
                    <a:solidFill>
                      <a:srgbClr val="FFCC99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242" name="Rectangle 157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775" y="1830"/>
                      <a:ext cx="331" cy="2"/>
                    </a:xfrm>
                    <a:prstGeom prst="rect">
                      <a:avLst/>
                    </a:prstGeom>
                    <a:solidFill>
                      <a:srgbClr val="FFCC99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243" name="Rectangle 157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775" y="1832"/>
                      <a:ext cx="331" cy="2"/>
                    </a:xfrm>
                    <a:prstGeom prst="rect">
                      <a:avLst/>
                    </a:prstGeom>
                    <a:solidFill>
                      <a:srgbClr val="FFCC9A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244" name="Rectangle 157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775" y="1834"/>
                      <a:ext cx="331" cy="1"/>
                    </a:xfrm>
                    <a:prstGeom prst="rect">
                      <a:avLst/>
                    </a:prstGeom>
                    <a:solidFill>
                      <a:srgbClr val="FFCC9A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245" name="Rectangle 158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775" y="1835"/>
                      <a:ext cx="331" cy="2"/>
                    </a:xfrm>
                    <a:prstGeom prst="rect">
                      <a:avLst/>
                    </a:prstGeom>
                    <a:solidFill>
                      <a:srgbClr val="FFCC9B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246" name="Rectangle 158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775" y="1837"/>
                      <a:ext cx="331" cy="1"/>
                    </a:xfrm>
                    <a:prstGeom prst="rect">
                      <a:avLst/>
                    </a:prstGeom>
                    <a:solidFill>
                      <a:srgbClr val="FFCD9B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247" name="Rectangle 158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775" y="1838"/>
                      <a:ext cx="331" cy="2"/>
                    </a:xfrm>
                    <a:prstGeom prst="rect">
                      <a:avLst/>
                    </a:prstGeom>
                    <a:solidFill>
                      <a:srgbClr val="FFCD9C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248" name="Rectangle 158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775" y="1840"/>
                      <a:ext cx="331" cy="2"/>
                    </a:xfrm>
                    <a:prstGeom prst="rect">
                      <a:avLst/>
                    </a:prstGeom>
                    <a:solidFill>
                      <a:srgbClr val="FFCD9C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</p:grpSp>
              <p:sp>
                <p:nvSpPr>
                  <p:cNvPr id="124995" name="Rectangle 1584"/>
                  <p:cNvSpPr>
                    <a:spLocks noChangeArrowheads="1"/>
                  </p:cNvSpPr>
                  <p:nvPr/>
                </p:nvSpPr>
                <p:spPr bwMode="auto">
                  <a:xfrm>
                    <a:off x="2775" y="1842"/>
                    <a:ext cx="331" cy="1"/>
                  </a:xfrm>
                  <a:prstGeom prst="rect">
                    <a:avLst/>
                  </a:prstGeom>
                  <a:solidFill>
                    <a:srgbClr val="FFCD9D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24996" name="Rectangle 1585"/>
                  <p:cNvSpPr>
                    <a:spLocks noChangeArrowheads="1"/>
                  </p:cNvSpPr>
                  <p:nvPr/>
                </p:nvSpPr>
                <p:spPr bwMode="auto">
                  <a:xfrm>
                    <a:off x="2775" y="1843"/>
                    <a:ext cx="331" cy="2"/>
                  </a:xfrm>
                  <a:prstGeom prst="rect">
                    <a:avLst/>
                  </a:prstGeom>
                  <a:solidFill>
                    <a:srgbClr val="FFCE9E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24997" name="Rectangle 1586"/>
                  <p:cNvSpPr>
                    <a:spLocks noChangeArrowheads="1"/>
                  </p:cNvSpPr>
                  <p:nvPr/>
                </p:nvSpPr>
                <p:spPr bwMode="auto">
                  <a:xfrm>
                    <a:off x="2775" y="1845"/>
                    <a:ext cx="331" cy="1"/>
                  </a:xfrm>
                  <a:prstGeom prst="rect">
                    <a:avLst/>
                  </a:prstGeom>
                  <a:solidFill>
                    <a:srgbClr val="FFCE9E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24998" name="Rectangle 1587"/>
                  <p:cNvSpPr>
                    <a:spLocks noChangeArrowheads="1"/>
                  </p:cNvSpPr>
                  <p:nvPr/>
                </p:nvSpPr>
                <p:spPr bwMode="auto">
                  <a:xfrm>
                    <a:off x="2775" y="1846"/>
                    <a:ext cx="331" cy="2"/>
                  </a:xfrm>
                  <a:prstGeom prst="rect">
                    <a:avLst/>
                  </a:prstGeom>
                  <a:solidFill>
                    <a:srgbClr val="FFCF9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24999" name="Rectangle 1588"/>
                  <p:cNvSpPr>
                    <a:spLocks noChangeArrowheads="1"/>
                  </p:cNvSpPr>
                  <p:nvPr/>
                </p:nvSpPr>
                <p:spPr bwMode="auto">
                  <a:xfrm>
                    <a:off x="2775" y="1848"/>
                    <a:ext cx="331" cy="2"/>
                  </a:xfrm>
                  <a:prstGeom prst="rect">
                    <a:avLst/>
                  </a:prstGeom>
                  <a:solidFill>
                    <a:srgbClr val="FFCFA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25000" name="Rectangle 1589"/>
                  <p:cNvSpPr>
                    <a:spLocks noChangeArrowheads="1"/>
                  </p:cNvSpPr>
                  <p:nvPr/>
                </p:nvSpPr>
                <p:spPr bwMode="auto">
                  <a:xfrm>
                    <a:off x="2775" y="1850"/>
                    <a:ext cx="331" cy="1"/>
                  </a:xfrm>
                  <a:prstGeom prst="rect">
                    <a:avLst/>
                  </a:prstGeom>
                  <a:solidFill>
                    <a:srgbClr val="FFCFA1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25001" name="Rectangle 1590"/>
                  <p:cNvSpPr>
                    <a:spLocks noChangeArrowheads="1"/>
                  </p:cNvSpPr>
                  <p:nvPr/>
                </p:nvSpPr>
                <p:spPr bwMode="auto">
                  <a:xfrm>
                    <a:off x="2775" y="1851"/>
                    <a:ext cx="331" cy="2"/>
                  </a:xfrm>
                  <a:prstGeom prst="rect">
                    <a:avLst/>
                  </a:prstGeom>
                  <a:solidFill>
                    <a:srgbClr val="FFD0A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25002" name="Rectangle 1591"/>
                  <p:cNvSpPr>
                    <a:spLocks noChangeArrowheads="1"/>
                  </p:cNvSpPr>
                  <p:nvPr/>
                </p:nvSpPr>
                <p:spPr bwMode="auto">
                  <a:xfrm>
                    <a:off x="2775" y="1853"/>
                    <a:ext cx="331" cy="1"/>
                  </a:xfrm>
                  <a:prstGeom prst="rect">
                    <a:avLst/>
                  </a:prstGeom>
                  <a:solidFill>
                    <a:srgbClr val="FFD1A4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25003" name="Rectangle 1592"/>
                  <p:cNvSpPr>
                    <a:spLocks noChangeArrowheads="1"/>
                  </p:cNvSpPr>
                  <p:nvPr/>
                </p:nvSpPr>
                <p:spPr bwMode="auto">
                  <a:xfrm>
                    <a:off x="2775" y="1854"/>
                    <a:ext cx="331" cy="2"/>
                  </a:xfrm>
                  <a:prstGeom prst="rect">
                    <a:avLst/>
                  </a:prstGeom>
                  <a:solidFill>
                    <a:srgbClr val="FFD1A5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25004" name="Rectangle 1593"/>
                  <p:cNvSpPr>
                    <a:spLocks noChangeArrowheads="1"/>
                  </p:cNvSpPr>
                  <p:nvPr/>
                </p:nvSpPr>
                <p:spPr bwMode="auto">
                  <a:xfrm>
                    <a:off x="2775" y="1856"/>
                    <a:ext cx="331" cy="2"/>
                  </a:xfrm>
                  <a:prstGeom prst="rect">
                    <a:avLst/>
                  </a:prstGeom>
                  <a:solidFill>
                    <a:srgbClr val="FFD2A6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25005" name="Rectangle 1594"/>
                  <p:cNvSpPr>
                    <a:spLocks noChangeArrowheads="1"/>
                  </p:cNvSpPr>
                  <p:nvPr/>
                </p:nvSpPr>
                <p:spPr bwMode="auto">
                  <a:xfrm>
                    <a:off x="2775" y="1858"/>
                    <a:ext cx="331" cy="1"/>
                  </a:xfrm>
                  <a:prstGeom prst="rect">
                    <a:avLst/>
                  </a:prstGeom>
                  <a:solidFill>
                    <a:srgbClr val="FFD2A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25006" name="Rectangle 1595"/>
                  <p:cNvSpPr>
                    <a:spLocks noChangeArrowheads="1"/>
                  </p:cNvSpPr>
                  <p:nvPr/>
                </p:nvSpPr>
                <p:spPr bwMode="auto">
                  <a:xfrm>
                    <a:off x="2775" y="1859"/>
                    <a:ext cx="331" cy="2"/>
                  </a:xfrm>
                  <a:prstGeom prst="rect">
                    <a:avLst/>
                  </a:prstGeom>
                  <a:solidFill>
                    <a:srgbClr val="FFD3A9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25007" name="Rectangle 1596"/>
                  <p:cNvSpPr>
                    <a:spLocks noChangeArrowheads="1"/>
                  </p:cNvSpPr>
                  <p:nvPr/>
                </p:nvSpPr>
                <p:spPr bwMode="auto">
                  <a:xfrm>
                    <a:off x="2775" y="1861"/>
                    <a:ext cx="331" cy="1"/>
                  </a:xfrm>
                  <a:prstGeom prst="rect">
                    <a:avLst/>
                  </a:prstGeom>
                  <a:solidFill>
                    <a:srgbClr val="FFD4A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25008" name="Rectangle 1597"/>
                  <p:cNvSpPr>
                    <a:spLocks noChangeArrowheads="1"/>
                  </p:cNvSpPr>
                  <p:nvPr/>
                </p:nvSpPr>
                <p:spPr bwMode="auto">
                  <a:xfrm>
                    <a:off x="2775" y="1862"/>
                    <a:ext cx="331" cy="2"/>
                  </a:xfrm>
                  <a:prstGeom prst="rect">
                    <a:avLst/>
                  </a:prstGeom>
                  <a:solidFill>
                    <a:srgbClr val="FFD4AC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25009" name="Rectangle 1598"/>
                  <p:cNvSpPr>
                    <a:spLocks noChangeArrowheads="1"/>
                  </p:cNvSpPr>
                  <p:nvPr/>
                </p:nvSpPr>
                <p:spPr bwMode="auto">
                  <a:xfrm>
                    <a:off x="2775" y="1864"/>
                    <a:ext cx="331" cy="2"/>
                  </a:xfrm>
                  <a:prstGeom prst="rect">
                    <a:avLst/>
                  </a:prstGeom>
                  <a:solidFill>
                    <a:srgbClr val="FFD5AD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25010" name="Rectangle 1599"/>
                  <p:cNvSpPr>
                    <a:spLocks noChangeArrowheads="1"/>
                  </p:cNvSpPr>
                  <p:nvPr/>
                </p:nvSpPr>
                <p:spPr bwMode="auto">
                  <a:xfrm>
                    <a:off x="2775" y="1866"/>
                    <a:ext cx="331" cy="1"/>
                  </a:xfrm>
                  <a:prstGeom prst="rect">
                    <a:avLst/>
                  </a:prstGeom>
                  <a:solidFill>
                    <a:srgbClr val="FFD6A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25011" name="Rectangle 1600"/>
                  <p:cNvSpPr>
                    <a:spLocks noChangeArrowheads="1"/>
                  </p:cNvSpPr>
                  <p:nvPr/>
                </p:nvSpPr>
                <p:spPr bwMode="auto">
                  <a:xfrm>
                    <a:off x="2775" y="1867"/>
                    <a:ext cx="331" cy="2"/>
                  </a:xfrm>
                  <a:prstGeom prst="rect">
                    <a:avLst/>
                  </a:prstGeom>
                  <a:solidFill>
                    <a:srgbClr val="FFD7B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25012" name="Rectangle 1601"/>
                  <p:cNvSpPr>
                    <a:spLocks noChangeArrowheads="1"/>
                  </p:cNvSpPr>
                  <p:nvPr/>
                </p:nvSpPr>
                <p:spPr bwMode="auto">
                  <a:xfrm>
                    <a:off x="2775" y="1869"/>
                    <a:ext cx="331" cy="2"/>
                  </a:xfrm>
                  <a:prstGeom prst="rect">
                    <a:avLst/>
                  </a:prstGeom>
                  <a:solidFill>
                    <a:srgbClr val="FFD7B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25013" name="Rectangle 1602"/>
                  <p:cNvSpPr>
                    <a:spLocks noChangeArrowheads="1"/>
                  </p:cNvSpPr>
                  <p:nvPr/>
                </p:nvSpPr>
                <p:spPr bwMode="auto">
                  <a:xfrm>
                    <a:off x="2775" y="1871"/>
                    <a:ext cx="331" cy="1"/>
                  </a:xfrm>
                  <a:prstGeom prst="rect">
                    <a:avLst/>
                  </a:prstGeom>
                  <a:solidFill>
                    <a:srgbClr val="FFD8B3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25014" name="Rectangle 1603"/>
                  <p:cNvSpPr>
                    <a:spLocks noChangeArrowheads="1"/>
                  </p:cNvSpPr>
                  <p:nvPr/>
                </p:nvSpPr>
                <p:spPr bwMode="auto">
                  <a:xfrm>
                    <a:off x="2775" y="1872"/>
                    <a:ext cx="331" cy="2"/>
                  </a:xfrm>
                  <a:prstGeom prst="rect">
                    <a:avLst/>
                  </a:prstGeom>
                  <a:solidFill>
                    <a:srgbClr val="FFD9B5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25015" name="Rectangle 1604"/>
                  <p:cNvSpPr>
                    <a:spLocks noChangeArrowheads="1"/>
                  </p:cNvSpPr>
                  <p:nvPr/>
                </p:nvSpPr>
                <p:spPr bwMode="auto">
                  <a:xfrm>
                    <a:off x="2775" y="1874"/>
                    <a:ext cx="331" cy="1"/>
                  </a:xfrm>
                  <a:prstGeom prst="rect">
                    <a:avLst/>
                  </a:prstGeom>
                  <a:solidFill>
                    <a:srgbClr val="FFDAB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25016" name="Rectangle 1605"/>
                  <p:cNvSpPr>
                    <a:spLocks noChangeArrowheads="1"/>
                  </p:cNvSpPr>
                  <p:nvPr/>
                </p:nvSpPr>
                <p:spPr bwMode="auto">
                  <a:xfrm>
                    <a:off x="2775" y="1875"/>
                    <a:ext cx="331" cy="2"/>
                  </a:xfrm>
                  <a:prstGeom prst="rect">
                    <a:avLst/>
                  </a:prstGeom>
                  <a:solidFill>
                    <a:srgbClr val="FFDBB8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25017" name="Rectangle 1606"/>
                  <p:cNvSpPr>
                    <a:spLocks noChangeArrowheads="1"/>
                  </p:cNvSpPr>
                  <p:nvPr/>
                </p:nvSpPr>
                <p:spPr bwMode="auto">
                  <a:xfrm>
                    <a:off x="2775" y="1877"/>
                    <a:ext cx="331" cy="3"/>
                  </a:xfrm>
                  <a:prstGeom prst="rect">
                    <a:avLst/>
                  </a:prstGeom>
                  <a:solidFill>
                    <a:srgbClr val="FFDCB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25018" name="Rectangle 1607"/>
                  <p:cNvSpPr>
                    <a:spLocks noChangeArrowheads="1"/>
                  </p:cNvSpPr>
                  <p:nvPr/>
                </p:nvSpPr>
                <p:spPr bwMode="auto">
                  <a:xfrm>
                    <a:off x="2775" y="1880"/>
                    <a:ext cx="331" cy="2"/>
                  </a:xfrm>
                  <a:prstGeom prst="rect">
                    <a:avLst/>
                  </a:prstGeom>
                  <a:solidFill>
                    <a:srgbClr val="FFDCBC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25019" name="Rectangle 1608"/>
                  <p:cNvSpPr>
                    <a:spLocks noChangeArrowheads="1"/>
                  </p:cNvSpPr>
                  <p:nvPr/>
                </p:nvSpPr>
                <p:spPr bwMode="auto">
                  <a:xfrm>
                    <a:off x="2775" y="1882"/>
                    <a:ext cx="331" cy="1"/>
                  </a:xfrm>
                  <a:prstGeom prst="rect">
                    <a:avLst/>
                  </a:prstGeom>
                  <a:solidFill>
                    <a:srgbClr val="FFDDBD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25020" name="Rectangle 1609"/>
                  <p:cNvSpPr>
                    <a:spLocks noChangeArrowheads="1"/>
                  </p:cNvSpPr>
                  <p:nvPr/>
                </p:nvSpPr>
                <p:spPr bwMode="auto">
                  <a:xfrm>
                    <a:off x="2775" y="1883"/>
                    <a:ext cx="331" cy="2"/>
                  </a:xfrm>
                  <a:prstGeom prst="rect">
                    <a:avLst/>
                  </a:prstGeom>
                  <a:solidFill>
                    <a:srgbClr val="FFDEB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25021" name="Rectangle 1610"/>
                  <p:cNvSpPr>
                    <a:spLocks noChangeArrowheads="1"/>
                  </p:cNvSpPr>
                  <p:nvPr/>
                </p:nvSpPr>
                <p:spPr bwMode="auto">
                  <a:xfrm>
                    <a:off x="2775" y="1885"/>
                    <a:ext cx="331" cy="2"/>
                  </a:xfrm>
                  <a:prstGeom prst="rect">
                    <a:avLst/>
                  </a:prstGeom>
                  <a:solidFill>
                    <a:srgbClr val="FFDFC1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25022" name="Rectangle 1611"/>
                  <p:cNvSpPr>
                    <a:spLocks noChangeArrowheads="1"/>
                  </p:cNvSpPr>
                  <p:nvPr/>
                </p:nvSpPr>
                <p:spPr bwMode="auto">
                  <a:xfrm>
                    <a:off x="2775" y="1887"/>
                    <a:ext cx="331" cy="1"/>
                  </a:xfrm>
                  <a:prstGeom prst="rect">
                    <a:avLst/>
                  </a:prstGeom>
                  <a:solidFill>
                    <a:srgbClr val="FFE0C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25023" name="Rectangle 1612"/>
                  <p:cNvSpPr>
                    <a:spLocks noChangeArrowheads="1"/>
                  </p:cNvSpPr>
                  <p:nvPr/>
                </p:nvSpPr>
                <p:spPr bwMode="auto">
                  <a:xfrm>
                    <a:off x="2775" y="1888"/>
                    <a:ext cx="331" cy="2"/>
                  </a:xfrm>
                  <a:prstGeom prst="rect">
                    <a:avLst/>
                  </a:prstGeom>
                  <a:solidFill>
                    <a:srgbClr val="FFE0C3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25024" name="Rectangle 1613"/>
                  <p:cNvSpPr>
                    <a:spLocks noChangeArrowheads="1"/>
                  </p:cNvSpPr>
                  <p:nvPr/>
                </p:nvSpPr>
                <p:spPr bwMode="auto">
                  <a:xfrm>
                    <a:off x="2775" y="1890"/>
                    <a:ext cx="331" cy="1"/>
                  </a:xfrm>
                  <a:prstGeom prst="rect">
                    <a:avLst/>
                  </a:prstGeom>
                  <a:solidFill>
                    <a:srgbClr val="FFE1C5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25025" name="Rectangle 1614"/>
                  <p:cNvSpPr>
                    <a:spLocks noChangeArrowheads="1"/>
                  </p:cNvSpPr>
                  <p:nvPr/>
                </p:nvSpPr>
                <p:spPr bwMode="auto">
                  <a:xfrm>
                    <a:off x="2775" y="1891"/>
                    <a:ext cx="331" cy="2"/>
                  </a:xfrm>
                  <a:prstGeom prst="rect">
                    <a:avLst/>
                  </a:prstGeom>
                  <a:solidFill>
                    <a:srgbClr val="FFE2C6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25026" name="Rectangle 1615"/>
                  <p:cNvSpPr>
                    <a:spLocks noChangeArrowheads="1"/>
                  </p:cNvSpPr>
                  <p:nvPr/>
                </p:nvSpPr>
                <p:spPr bwMode="auto">
                  <a:xfrm>
                    <a:off x="2775" y="1893"/>
                    <a:ext cx="331" cy="2"/>
                  </a:xfrm>
                  <a:prstGeom prst="rect">
                    <a:avLst/>
                  </a:prstGeom>
                  <a:solidFill>
                    <a:srgbClr val="FFE2C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25027" name="Rectangle 1616"/>
                  <p:cNvSpPr>
                    <a:spLocks noChangeArrowheads="1"/>
                  </p:cNvSpPr>
                  <p:nvPr/>
                </p:nvSpPr>
                <p:spPr bwMode="auto">
                  <a:xfrm>
                    <a:off x="2775" y="1895"/>
                    <a:ext cx="331" cy="1"/>
                  </a:xfrm>
                  <a:prstGeom prst="rect">
                    <a:avLst/>
                  </a:prstGeom>
                  <a:solidFill>
                    <a:srgbClr val="FFE3C9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25028" name="Rectangle 1617"/>
                  <p:cNvSpPr>
                    <a:spLocks noChangeArrowheads="1"/>
                  </p:cNvSpPr>
                  <p:nvPr/>
                </p:nvSpPr>
                <p:spPr bwMode="auto">
                  <a:xfrm>
                    <a:off x="2775" y="1896"/>
                    <a:ext cx="331" cy="2"/>
                  </a:xfrm>
                  <a:prstGeom prst="rect">
                    <a:avLst/>
                  </a:prstGeom>
                  <a:solidFill>
                    <a:srgbClr val="FFE4C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25029" name="Rectangle 1618"/>
                  <p:cNvSpPr>
                    <a:spLocks noChangeArrowheads="1"/>
                  </p:cNvSpPr>
                  <p:nvPr/>
                </p:nvSpPr>
                <p:spPr bwMode="auto">
                  <a:xfrm>
                    <a:off x="2775" y="1898"/>
                    <a:ext cx="331" cy="1"/>
                  </a:xfrm>
                  <a:prstGeom prst="rect">
                    <a:avLst/>
                  </a:prstGeom>
                  <a:solidFill>
                    <a:srgbClr val="FFE4CB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25030" name="Rectangle 1619"/>
                  <p:cNvSpPr>
                    <a:spLocks noChangeArrowheads="1"/>
                  </p:cNvSpPr>
                  <p:nvPr/>
                </p:nvSpPr>
                <p:spPr bwMode="auto">
                  <a:xfrm>
                    <a:off x="2775" y="1899"/>
                    <a:ext cx="331" cy="2"/>
                  </a:xfrm>
                  <a:prstGeom prst="rect">
                    <a:avLst/>
                  </a:prstGeom>
                  <a:solidFill>
                    <a:srgbClr val="FFE5CC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25031" name="Rectangle 1620"/>
                  <p:cNvSpPr>
                    <a:spLocks noChangeArrowheads="1"/>
                  </p:cNvSpPr>
                  <p:nvPr/>
                </p:nvSpPr>
                <p:spPr bwMode="auto">
                  <a:xfrm>
                    <a:off x="2775" y="1901"/>
                    <a:ext cx="331" cy="2"/>
                  </a:xfrm>
                  <a:prstGeom prst="rect">
                    <a:avLst/>
                  </a:prstGeom>
                  <a:solidFill>
                    <a:srgbClr val="FFE5CD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25032" name="Rectangle 1621"/>
                  <p:cNvSpPr>
                    <a:spLocks noChangeArrowheads="1"/>
                  </p:cNvSpPr>
                  <p:nvPr/>
                </p:nvSpPr>
                <p:spPr bwMode="auto">
                  <a:xfrm>
                    <a:off x="2775" y="1903"/>
                    <a:ext cx="331" cy="1"/>
                  </a:xfrm>
                  <a:prstGeom prst="rect">
                    <a:avLst/>
                  </a:prstGeom>
                  <a:solidFill>
                    <a:srgbClr val="FFE6CE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25033" name="Rectangle 1622"/>
                  <p:cNvSpPr>
                    <a:spLocks noChangeArrowheads="1"/>
                  </p:cNvSpPr>
                  <p:nvPr/>
                </p:nvSpPr>
                <p:spPr bwMode="auto">
                  <a:xfrm>
                    <a:off x="2775" y="1904"/>
                    <a:ext cx="331" cy="2"/>
                  </a:xfrm>
                  <a:prstGeom prst="rect">
                    <a:avLst/>
                  </a:prstGeom>
                  <a:solidFill>
                    <a:srgbClr val="FFE7C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25034" name="Rectangle 1623"/>
                  <p:cNvSpPr>
                    <a:spLocks noChangeArrowheads="1"/>
                  </p:cNvSpPr>
                  <p:nvPr/>
                </p:nvSpPr>
                <p:spPr bwMode="auto">
                  <a:xfrm>
                    <a:off x="2775" y="1906"/>
                    <a:ext cx="331" cy="2"/>
                  </a:xfrm>
                  <a:prstGeom prst="rect">
                    <a:avLst/>
                  </a:prstGeom>
                  <a:solidFill>
                    <a:srgbClr val="FFE7D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25035" name="Rectangle 1624"/>
                  <p:cNvSpPr>
                    <a:spLocks noChangeArrowheads="1"/>
                  </p:cNvSpPr>
                  <p:nvPr/>
                </p:nvSpPr>
                <p:spPr bwMode="auto">
                  <a:xfrm>
                    <a:off x="2775" y="1908"/>
                    <a:ext cx="331" cy="1"/>
                  </a:xfrm>
                  <a:prstGeom prst="rect">
                    <a:avLst/>
                  </a:prstGeom>
                  <a:solidFill>
                    <a:srgbClr val="FFE7D1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25036" name="Rectangle 1625"/>
                  <p:cNvSpPr>
                    <a:spLocks noChangeArrowheads="1"/>
                  </p:cNvSpPr>
                  <p:nvPr/>
                </p:nvSpPr>
                <p:spPr bwMode="auto">
                  <a:xfrm>
                    <a:off x="2775" y="1909"/>
                    <a:ext cx="331" cy="2"/>
                  </a:xfrm>
                  <a:prstGeom prst="rect">
                    <a:avLst/>
                  </a:prstGeom>
                  <a:solidFill>
                    <a:srgbClr val="FFE8D1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25037" name="Rectangle 1626"/>
                  <p:cNvSpPr>
                    <a:spLocks noChangeArrowheads="1"/>
                  </p:cNvSpPr>
                  <p:nvPr/>
                </p:nvSpPr>
                <p:spPr bwMode="auto">
                  <a:xfrm>
                    <a:off x="2775" y="1911"/>
                    <a:ext cx="331" cy="1"/>
                  </a:xfrm>
                  <a:prstGeom prst="rect">
                    <a:avLst/>
                  </a:prstGeom>
                  <a:solidFill>
                    <a:srgbClr val="FFE8D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25038" name="Rectangle 1627"/>
                  <p:cNvSpPr>
                    <a:spLocks noChangeArrowheads="1"/>
                  </p:cNvSpPr>
                  <p:nvPr/>
                </p:nvSpPr>
                <p:spPr bwMode="auto">
                  <a:xfrm>
                    <a:off x="2775" y="1912"/>
                    <a:ext cx="331" cy="2"/>
                  </a:xfrm>
                  <a:prstGeom prst="rect">
                    <a:avLst/>
                  </a:prstGeom>
                  <a:solidFill>
                    <a:srgbClr val="FFE8D3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25039" name="Rectangle 1628"/>
                  <p:cNvSpPr>
                    <a:spLocks noChangeArrowheads="1"/>
                  </p:cNvSpPr>
                  <p:nvPr/>
                </p:nvSpPr>
                <p:spPr bwMode="auto">
                  <a:xfrm>
                    <a:off x="2775" y="1914"/>
                    <a:ext cx="331" cy="2"/>
                  </a:xfrm>
                  <a:prstGeom prst="rect">
                    <a:avLst/>
                  </a:prstGeom>
                  <a:solidFill>
                    <a:srgbClr val="FFE9D3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25040" name="Rectangle 1629"/>
                  <p:cNvSpPr>
                    <a:spLocks noChangeArrowheads="1"/>
                  </p:cNvSpPr>
                  <p:nvPr/>
                </p:nvSpPr>
                <p:spPr bwMode="auto">
                  <a:xfrm>
                    <a:off x="2775" y="1916"/>
                    <a:ext cx="331" cy="1"/>
                  </a:xfrm>
                  <a:prstGeom prst="rect">
                    <a:avLst/>
                  </a:prstGeom>
                  <a:solidFill>
                    <a:srgbClr val="FFE9D4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25041" name="Rectangle 1630"/>
                  <p:cNvSpPr>
                    <a:spLocks noChangeArrowheads="1"/>
                  </p:cNvSpPr>
                  <p:nvPr/>
                </p:nvSpPr>
                <p:spPr bwMode="auto">
                  <a:xfrm>
                    <a:off x="2775" y="1917"/>
                    <a:ext cx="331" cy="2"/>
                  </a:xfrm>
                  <a:prstGeom prst="rect">
                    <a:avLst/>
                  </a:prstGeom>
                  <a:solidFill>
                    <a:srgbClr val="FFE9D4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25042" name="Rectangle 1631"/>
                  <p:cNvSpPr>
                    <a:spLocks noChangeArrowheads="1"/>
                  </p:cNvSpPr>
                  <p:nvPr/>
                </p:nvSpPr>
                <p:spPr bwMode="auto">
                  <a:xfrm>
                    <a:off x="2775" y="1919"/>
                    <a:ext cx="331" cy="1"/>
                  </a:xfrm>
                  <a:prstGeom prst="rect">
                    <a:avLst/>
                  </a:prstGeom>
                  <a:solidFill>
                    <a:srgbClr val="FFE9D5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25043" name="Rectangle 1632"/>
                  <p:cNvSpPr>
                    <a:spLocks noChangeArrowheads="1"/>
                  </p:cNvSpPr>
                  <p:nvPr/>
                </p:nvSpPr>
                <p:spPr bwMode="auto">
                  <a:xfrm>
                    <a:off x="2775" y="1920"/>
                    <a:ext cx="331" cy="2"/>
                  </a:xfrm>
                  <a:prstGeom prst="rect">
                    <a:avLst/>
                  </a:prstGeom>
                  <a:solidFill>
                    <a:srgbClr val="FFEAD5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25044" name="Rectangle 1633"/>
                  <p:cNvSpPr>
                    <a:spLocks noChangeArrowheads="1"/>
                  </p:cNvSpPr>
                  <p:nvPr/>
                </p:nvSpPr>
                <p:spPr bwMode="auto">
                  <a:xfrm>
                    <a:off x="2775" y="1922"/>
                    <a:ext cx="331" cy="2"/>
                  </a:xfrm>
                  <a:prstGeom prst="rect">
                    <a:avLst/>
                  </a:prstGeom>
                  <a:solidFill>
                    <a:srgbClr val="FFEAD5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25045" name="Rectangle 1634"/>
                  <p:cNvSpPr>
                    <a:spLocks noChangeArrowheads="1"/>
                  </p:cNvSpPr>
                  <p:nvPr/>
                </p:nvSpPr>
                <p:spPr bwMode="auto">
                  <a:xfrm>
                    <a:off x="2775" y="1924"/>
                    <a:ext cx="331" cy="1"/>
                  </a:xfrm>
                  <a:prstGeom prst="rect">
                    <a:avLst/>
                  </a:prstGeom>
                  <a:solidFill>
                    <a:srgbClr val="FFEAD6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25046" name="Rectangle 1635"/>
                  <p:cNvSpPr>
                    <a:spLocks noChangeArrowheads="1"/>
                  </p:cNvSpPr>
                  <p:nvPr/>
                </p:nvSpPr>
                <p:spPr bwMode="auto">
                  <a:xfrm>
                    <a:off x="2775" y="1925"/>
                    <a:ext cx="331" cy="2"/>
                  </a:xfrm>
                  <a:prstGeom prst="rect">
                    <a:avLst/>
                  </a:prstGeom>
                  <a:solidFill>
                    <a:srgbClr val="FFEAD6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25047" name="Rectangle 1636"/>
                  <p:cNvSpPr>
                    <a:spLocks noChangeArrowheads="1"/>
                  </p:cNvSpPr>
                  <p:nvPr/>
                </p:nvSpPr>
                <p:spPr bwMode="auto">
                  <a:xfrm>
                    <a:off x="2775" y="1927"/>
                    <a:ext cx="331" cy="1"/>
                  </a:xfrm>
                  <a:prstGeom prst="rect">
                    <a:avLst/>
                  </a:prstGeom>
                  <a:solidFill>
                    <a:srgbClr val="FFEAD6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25048" name="Rectangle 1637"/>
                  <p:cNvSpPr>
                    <a:spLocks noChangeArrowheads="1"/>
                  </p:cNvSpPr>
                  <p:nvPr/>
                </p:nvSpPr>
                <p:spPr bwMode="auto">
                  <a:xfrm>
                    <a:off x="2775" y="1928"/>
                    <a:ext cx="331" cy="2"/>
                  </a:xfrm>
                  <a:prstGeom prst="rect">
                    <a:avLst/>
                  </a:prstGeom>
                  <a:solidFill>
                    <a:srgbClr val="FFEBD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sp>
              <p:nvSpPr>
                <p:cNvPr id="124993" name="Freeform 1638"/>
                <p:cNvSpPr>
                  <a:spLocks/>
                </p:cNvSpPr>
                <p:nvPr/>
              </p:nvSpPr>
              <p:spPr bwMode="auto">
                <a:xfrm>
                  <a:off x="2775" y="1724"/>
                  <a:ext cx="328" cy="203"/>
                </a:xfrm>
                <a:custGeom>
                  <a:avLst/>
                  <a:gdLst>
                    <a:gd name="T0" fmla="*/ 34 w 328"/>
                    <a:gd name="T1" fmla="*/ 0 h 203"/>
                    <a:gd name="T2" fmla="*/ 20 w 328"/>
                    <a:gd name="T3" fmla="*/ 3 h 203"/>
                    <a:gd name="T4" fmla="*/ 10 w 328"/>
                    <a:gd name="T5" fmla="*/ 10 h 203"/>
                    <a:gd name="T6" fmla="*/ 3 w 328"/>
                    <a:gd name="T7" fmla="*/ 21 h 203"/>
                    <a:gd name="T8" fmla="*/ 0 w 328"/>
                    <a:gd name="T9" fmla="*/ 34 h 203"/>
                    <a:gd name="T10" fmla="*/ 0 w 328"/>
                    <a:gd name="T11" fmla="*/ 169 h 203"/>
                    <a:gd name="T12" fmla="*/ 3 w 328"/>
                    <a:gd name="T13" fmla="*/ 182 h 203"/>
                    <a:gd name="T14" fmla="*/ 10 w 328"/>
                    <a:gd name="T15" fmla="*/ 193 h 203"/>
                    <a:gd name="T16" fmla="*/ 20 w 328"/>
                    <a:gd name="T17" fmla="*/ 200 h 203"/>
                    <a:gd name="T18" fmla="*/ 34 w 328"/>
                    <a:gd name="T19" fmla="*/ 203 h 203"/>
                    <a:gd name="T20" fmla="*/ 294 w 328"/>
                    <a:gd name="T21" fmla="*/ 203 h 203"/>
                    <a:gd name="T22" fmla="*/ 307 w 328"/>
                    <a:gd name="T23" fmla="*/ 200 h 203"/>
                    <a:gd name="T24" fmla="*/ 318 w 328"/>
                    <a:gd name="T25" fmla="*/ 193 h 203"/>
                    <a:gd name="T26" fmla="*/ 324 w 328"/>
                    <a:gd name="T27" fmla="*/ 182 h 203"/>
                    <a:gd name="T28" fmla="*/ 328 w 328"/>
                    <a:gd name="T29" fmla="*/ 169 h 203"/>
                    <a:gd name="T30" fmla="*/ 328 w 328"/>
                    <a:gd name="T31" fmla="*/ 34 h 203"/>
                    <a:gd name="T32" fmla="*/ 324 w 328"/>
                    <a:gd name="T33" fmla="*/ 21 h 203"/>
                    <a:gd name="T34" fmla="*/ 318 w 328"/>
                    <a:gd name="T35" fmla="*/ 10 h 203"/>
                    <a:gd name="T36" fmla="*/ 307 w 328"/>
                    <a:gd name="T37" fmla="*/ 3 h 203"/>
                    <a:gd name="T38" fmla="*/ 294 w 328"/>
                    <a:gd name="T39" fmla="*/ 0 h 203"/>
                    <a:gd name="T40" fmla="*/ 34 w 328"/>
                    <a:gd name="T41" fmla="*/ 0 h 203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w 328"/>
                    <a:gd name="T64" fmla="*/ 0 h 203"/>
                    <a:gd name="T65" fmla="*/ 328 w 328"/>
                    <a:gd name="T66" fmla="*/ 203 h 203"/>
                  </a:gdLst>
                  <a:ahLst/>
                  <a:cxnLst>
                    <a:cxn ang="T42">
                      <a:pos x="T0" y="T1"/>
                    </a:cxn>
                    <a:cxn ang="T43">
                      <a:pos x="T2" y="T3"/>
                    </a:cxn>
                    <a:cxn ang="T44">
                      <a:pos x="T4" y="T5"/>
                    </a:cxn>
                    <a:cxn ang="T45">
                      <a:pos x="T6" y="T7"/>
                    </a:cxn>
                    <a:cxn ang="T46">
                      <a:pos x="T8" y="T9"/>
                    </a:cxn>
                    <a:cxn ang="T47">
                      <a:pos x="T10" y="T11"/>
                    </a:cxn>
                    <a:cxn ang="T48">
                      <a:pos x="T12" y="T13"/>
                    </a:cxn>
                    <a:cxn ang="T49">
                      <a:pos x="T14" y="T15"/>
                    </a:cxn>
                    <a:cxn ang="T50">
                      <a:pos x="T16" y="T17"/>
                    </a:cxn>
                    <a:cxn ang="T51">
                      <a:pos x="T18" y="T19"/>
                    </a:cxn>
                    <a:cxn ang="T52">
                      <a:pos x="T20" y="T21"/>
                    </a:cxn>
                    <a:cxn ang="T53">
                      <a:pos x="T22" y="T23"/>
                    </a:cxn>
                    <a:cxn ang="T54">
                      <a:pos x="T24" y="T25"/>
                    </a:cxn>
                    <a:cxn ang="T55">
                      <a:pos x="T26" y="T27"/>
                    </a:cxn>
                    <a:cxn ang="T56">
                      <a:pos x="T28" y="T29"/>
                    </a:cxn>
                    <a:cxn ang="T57">
                      <a:pos x="T30" y="T31"/>
                    </a:cxn>
                    <a:cxn ang="T58">
                      <a:pos x="T32" y="T33"/>
                    </a:cxn>
                    <a:cxn ang="T59">
                      <a:pos x="T34" y="T35"/>
                    </a:cxn>
                    <a:cxn ang="T60">
                      <a:pos x="T36" y="T37"/>
                    </a:cxn>
                    <a:cxn ang="T61">
                      <a:pos x="T38" y="T39"/>
                    </a:cxn>
                    <a:cxn ang="T62">
                      <a:pos x="T40" y="T41"/>
                    </a:cxn>
                  </a:cxnLst>
                  <a:rect l="T63" t="T64" r="T65" b="T66"/>
                  <a:pathLst>
                    <a:path w="328" h="203">
                      <a:moveTo>
                        <a:pt x="34" y="0"/>
                      </a:moveTo>
                      <a:lnTo>
                        <a:pt x="20" y="3"/>
                      </a:lnTo>
                      <a:lnTo>
                        <a:pt x="10" y="10"/>
                      </a:lnTo>
                      <a:lnTo>
                        <a:pt x="3" y="21"/>
                      </a:lnTo>
                      <a:lnTo>
                        <a:pt x="0" y="34"/>
                      </a:lnTo>
                      <a:lnTo>
                        <a:pt x="0" y="169"/>
                      </a:lnTo>
                      <a:lnTo>
                        <a:pt x="3" y="182"/>
                      </a:lnTo>
                      <a:lnTo>
                        <a:pt x="10" y="193"/>
                      </a:lnTo>
                      <a:lnTo>
                        <a:pt x="20" y="200"/>
                      </a:lnTo>
                      <a:lnTo>
                        <a:pt x="34" y="203"/>
                      </a:lnTo>
                      <a:lnTo>
                        <a:pt x="294" y="203"/>
                      </a:lnTo>
                      <a:lnTo>
                        <a:pt x="307" y="200"/>
                      </a:lnTo>
                      <a:lnTo>
                        <a:pt x="318" y="193"/>
                      </a:lnTo>
                      <a:lnTo>
                        <a:pt x="324" y="182"/>
                      </a:lnTo>
                      <a:lnTo>
                        <a:pt x="328" y="169"/>
                      </a:lnTo>
                      <a:lnTo>
                        <a:pt x="328" y="34"/>
                      </a:lnTo>
                      <a:lnTo>
                        <a:pt x="324" y="21"/>
                      </a:lnTo>
                      <a:lnTo>
                        <a:pt x="318" y="10"/>
                      </a:lnTo>
                      <a:lnTo>
                        <a:pt x="307" y="3"/>
                      </a:lnTo>
                      <a:lnTo>
                        <a:pt x="294" y="0"/>
                      </a:lnTo>
                      <a:lnTo>
                        <a:pt x="34" y="0"/>
                      </a:lnTo>
                      <a:close/>
                    </a:path>
                  </a:pathLst>
                </a:custGeom>
                <a:noFill/>
                <a:ln w="7938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124989" name="Rectangle 1639"/>
              <p:cNvSpPr>
                <a:spLocks noChangeArrowheads="1"/>
              </p:cNvSpPr>
              <p:nvPr/>
            </p:nvSpPr>
            <p:spPr bwMode="auto">
              <a:xfrm>
                <a:off x="2352" y="2076"/>
                <a:ext cx="202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pPr algn="ctr" eaLnBrk="1" hangingPunct="1"/>
                <a:r>
                  <a:rPr lang="en-US" sz="1000" b="1">
                    <a:solidFill>
                      <a:srgbClr val="000000"/>
                    </a:solidFill>
                    <a:latin typeface="Comic Sans MS" charset="0"/>
                  </a:rPr>
                  <a:t>L2SV</a:t>
                </a:r>
                <a:endParaRPr lang="en-US" sz="1000">
                  <a:latin typeface="Comic Sans MS" charset="0"/>
                </a:endParaRPr>
              </a:p>
            </p:txBody>
          </p:sp>
          <p:sp>
            <p:nvSpPr>
              <p:cNvPr id="124990" name="Oval 1640"/>
              <p:cNvSpPr>
                <a:spLocks noChangeArrowheads="1"/>
              </p:cNvSpPr>
              <p:nvPr/>
            </p:nvSpPr>
            <p:spPr bwMode="auto">
              <a:xfrm>
                <a:off x="2184" y="2352"/>
                <a:ext cx="524" cy="112"/>
              </a:xfrm>
              <a:prstGeom prst="ellipse">
                <a:avLst/>
              </a:prstGeom>
              <a:gradFill rotWithShape="0">
                <a:gsLst>
                  <a:gs pos="0">
                    <a:srgbClr val="707036"/>
                  </a:gs>
                  <a:gs pos="50000">
                    <a:srgbClr val="F2F274"/>
                  </a:gs>
                  <a:gs pos="100000">
                    <a:srgbClr val="707036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124991" name="Text Box 1641"/>
              <p:cNvSpPr txBox="1">
                <a:spLocks noChangeArrowheads="1"/>
              </p:cNvSpPr>
              <p:nvPr/>
            </p:nvSpPr>
            <p:spPr bwMode="auto">
              <a:xfrm>
                <a:off x="2296" y="2336"/>
                <a:ext cx="315" cy="1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  <a:cs typeface="ＭＳ Ｐゴシック" charset="0"/>
                  </a:defRPr>
                </a:lvl1pPr>
                <a:lvl2pPr marL="37931725" indent="-37474525"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2pPr>
                <a:lvl3pPr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3pPr>
                <a:lvl4pPr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4pPr>
                <a:lvl5pPr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5pPr>
                <a:lvl6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6pPr>
                <a:lvl7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7pPr>
                <a:lvl8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8pPr>
                <a:lvl9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9pPr>
              </a:lstStyle>
              <a:p>
                <a:pPr algn="ctr" eaLnBrk="1" hangingPunct="1"/>
                <a:r>
                  <a:rPr lang="en-US" sz="1000" b="1">
                    <a:latin typeface="Comic Sans MS" charset="0"/>
                  </a:rPr>
                  <a:t>L2N</a:t>
                </a:r>
              </a:p>
            </p:txBody>
          </p:sp>
        </p:grpSp>
        <p:cxnSp>
          <p:nvCxnSpPr>
            <p:cNvPr id="124978" name="AutoShape 1642"/>
            <p:cNvCxnSpPr>
              <a:cxnSpLocks noChangeShapeType="1"/>
              <a:endCxn id="125443" idx="0"/>
            </p:cNvCxnSpPr>
            <p:nvPr/>
          </p:nvCxnSpPr>
          <p:spPr bwMode="auto">
            <a:xfrm rot="5400000">
              <a:off x="1645" y="1755"/>
              <a:ext cx="680" cy="167"/>
            </a:xfrm>
            <a:prstGeom prst="bentConnector3">
              <a:avLst>
                <a:gd name="adj1" fmla="val 50000"/>
              </a:avLst>
            </a:prstGeom>
            <a:noFill/>
            <a:ln w="3175" cap="sq">
              <a:solidFill>
                <a:srgbClr val="FF220A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4979" name="Text Box 1643"/>
            <p:cNvSpPr txBox="1">
              <a:spLocks noChangeArrowheads="1"/>
            </p:cNvSpPr>
            <p:nvPr/>
          </p:nvSpPr>
          <p:spPr bwMode="auto">
            <a:xfrm rot="-5400000">
              <a:off x="1720" y="1508"/>
              <a:ext cx="489" cy="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 cap="sq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9pPr>
            </a:lstStyle>
            <a:p>
              <a:pPr algn="r"/>
              <a:r>
                <a:rPr kumimoji="1" lang="en-US" sz="1200" b="1">
                  <a:solidFill>
                    <a:srgbClr val="FF220A"/>
                  </a:solidFill>
                  <a:latin typeface="Comic Sans MS" charset="0"/>
                </a:rPr>
                <a:t>RoI     </a:t>
              </a:r>
              <a:endParaRPr kumimoji="1" lang="en-US" sz="1200" b="1" u="sng">
                <a:solidFill>
                  <a:srgbClr val="FF220A"/>
                </a:solidFill>
                <a:latin typeface="Comic Sans MS" charset="0"/>
              </a:endParaRPr>
            </a:p>
          </p:txBody>
        </p:sp>
        <p:sp>
          <p:nvSpPr>
            <p:cNvPr id="124980" name="Text Box 1644"/>
            <p:cNvSpPr txBox="1">
              <a:spLocks noChangeArrowheads="1"/>
            </p:cNvSpPr>
            <p:nvPr/>
          </p:nvSpPr>
          <p:spPr bwMode="auto">
            <a:xfrm>
              <a:off x="2329" y="1712"/>
              <a:ext cx="793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 cap="sq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9pPr>
            </a:lstStyle>
            <a:p>
              <a:pPr algn="ctr"/>
              <a:r>
                <a:rPr kumimoji="1" lang="en-US" sz="1000" b="1">
                  <a:solidFill>
                    <a:srgbClr val="FF000C"/>
                  </a:solidFill>
                  <a:latin typeface="Comic Sans MS" charset="0"/>
                </a:rPr>
                <a:t>RoI data = 1-2%</a:t>
              </a:r>
            </a:p>
          </p:txBody>
        </p:sp>
        <p:sp>
          <p:nvSpPr>
            <p:cNvPr id="124981" name="Text Box 1645"/>
            <p:cNvSpPr txBox="1">
              <a:spLocks noChangeArrowheads="1"/>
            </p:cNvSpPr>
            <p:nvPr/>
          </p:nvSpPr>
          <p:spPr bwMode="auto">
            <a:xfrm>
              <a:off x="3175" y="1959"/>
              <a:ext cx="444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 cap="sq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9pPr>
            </a:lstStyle>
            <a:p>
              <a:pPr algn="ctr"/>
              <a:r>
                <a:rPr kumimoji="1" lang="en-US" sz="1000" b="1">
                  <a:solidFill>
                    <a:srgbClr val="FF000C"/>
                  </a:solidFill>
                  <a:latin typeface="Comic Sans MS" charset="0"/>
                </a:rPr>
                <a:t>RoI </a:t>
              </a:r>
            </a:p>
            <a:p>
              <a:pPr algn="ctr"/>
              <a:r>
                <a:rPr kumimoji="1" lang="en-US" sz="1000" b="1">
                  <a:solidFill>
                    <a:srgbClr val="FF000C"/>
                  </a:solidFill>
                  <a:latin typeface="Comic Sans MS" charset="0"/>
                </a:rPr>
                <a:t>requests</a:t>
              </a:r>
            </a:p>
          </p:txBody>
        </p:sp>
        <p:cxnSp>
          <p:nvCxnSpPr>
            <p:cNvPr id="124982" name="AutoShape 1646"/>
            <p:cNvCxnSpPr>
              <a:cxnSpLocks noChangeShapeType="1"/>
            </p:cNvCxnSpPr>
            <p:nvPr/>
          </p:nvCxnSpPr>
          <p:spPr bwMode="auto">
            <a:xfrm flipV="1">
              <a:off x="2743" y="2188"/>
              <a:ext cx="901" cy="84"/>
            </a:xfrm>
            <a:prstGeom prst="bentConnector3">
              <a:avLst>
                <a:gd name="adj1" fmla="val 59931"/>
              </a:avLst>
            </a:prstGeom>
            <a:noFill/>
            <a:ln w="3175" cap="sq">
              <a:solidFill>
                <a:srgbClr val="FF220A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24983" name="AutoShape 1647"/>
            <p:cNvCxnSpPr>
              <a:cxnSpLocks noChangeShapeType="1"/>
              <a:stCxn id="125493" idx="3"/>
              <a:endCxn id="125236" idx="1"/>
            </p:cNvCxnSpPr>
            <p:nvPr/>
          </p:nvCxnSpPr>
          <p:spPr bwMode="auto">
            <a:xfrm>
              <a:off x="2066" y="2243"/>
              <a:ext cx="214" cy="1"/>
            </a:xfrm>
            <a:prstGeom prst="straightConnector1">
              <a:avLst/>
            </a:prstGeom>
            <a:noFill/>
            <a:ln w="12700" cap="sq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24984" name="AutoShape 1648"/>
            <p:cNvCxnSpPr>
              <a:cxnSpLocks noChangeShapeType="1"/>
              <a:stCxn id="124986" idx="3"/>
              <a:endCxn id="124990" idx="2"/>
            </p:cNvCxnSpPr>
            <p:nvPr/>
          </p:nvCxnSpPr>
          <p:spPr bwMode="auto">
            <a:xfrm>
              <a:off x="1885" y="2536"/>
              <a:ext cx="299" cy="0"/>
            </a:xfrm>
            <a:prstGeom prst="straightConnector1">
              <a:avLst/>
            </a:prstGeom>
            <a:noFill/>
            <a:ln w="12700" cap="sq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24985" name="AutoShape 1649"/>
            <p:cNvCxnSpPr>
              <a:cxnSpLocks noChangeShapeType="1"/>
              <a:stCxn id="125048" idx="2"/>
              <a:endCxn id="124990" idx="0"/>
            </p:cNvCxnSpPr>
            <p:nvPr/>
          </p:nvCxnSpPr>
          <p:spPr bwMode="auto">
            <a:xfrm>
              <a:off x="2445" y="2328"/>
              <a:ext cx="1" cy="152"/>
            </a:xfrm>
            <a:prstGeom prst="straightConnector1">
              <a:avLst/>
            </a:prstGeom>
            <a:noFill/>
            <a:ln w="12700" cap="sq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124972" name="Rectangle 1650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pPr eaLnBrk="1" hangingPunct="1"/>
            <a:r>
              <a:rPr lang="en-US" sz="4000">
                <a:latin typeface="Arial" charset="0"/>
                <a:ea typeface="ＭＳ Ｐゴシック" charset="0"/>
                <a:cs typeface="ＭＳ Ｐゴシック" charset="0"/>
              </a:rPr>
              <a:t>ATLAS</a:t>
            </a:r>
            <a:r>
              <a:rPr lang="el-GR" sz="4000">
                <a:latin typeface="Arial" charset="0"/>
                <a:ea typeface="ＭＳ Ｐゴシック" charset="0"/>
                <a:cs typeface="ＭＳ Ｐゴシック" charset="0"/>
              </a:rPr>
              <a:t>:</a:t>
            </a:r>
            <a:r>
              <a:rPr lang="en-US" sz="4000">
                <a:latin typeface="Arial" charset="0"/>
                <a:ea typeface="ＭＳ Ｐゴシック" charset="0"/>
                <a:cs typeface="ＭＳ Ｐゴシック" charset="0"/>
              </a:rPr>
              <a:t> </a:t>
            </a:r>
            <a:r>
              <a:rPr lang="el-GR" sz="3200">
                <a:latin typeface="Arial" charset="0"/>
                <a:ea typeface="ＭＳ Ｐゴシック" charset="0"/>
                <a:cs typeface="ＭＳ Ｐゴシック" charset="0"/>
              </a:rPr>
              <a:t>Σκανδαλισμός</a:t>
            </a:r>
            <a:r>
              <a:rPr lang="en-US" sz="3200">
                <a:latin typeface="Arial" charset="0"/>
                <a:ea typeface="ＭＳ Ｐゴシック" charset="0"/>
                <a:cs typeface="ＭＳ Ｐゴシック" charset="0"/>
              </a:rPr>
              <a:t>, </a:t>
            </a:r>
            <a:r>
              <a:rPr lang="el-GR" sz="3200">
                <a:latin typeface="Arial" charset="0"/>
                <a:ea typeface="ＭＳ Ｐゴシック" charset="0"/>
                <a:cs typeface="ＭＳ Ｐゴシック" charset="0"/>
              </a:rPr>
              <a:t>Λήψη Δεδομένων</a:t>
            </a:r>
            <a:r>
              <a:rPr lang="en-US" sz="3200">
                <a:latin typeface="Arial" charset="0"/>
                <a:ea typeface="ＭＳ Ｐゴシック" charset="0"/>
                <a:cs typeface="ＭＳ Ｐゴシック" charset="0"/>
              </a:rPr>
              <a:t> </a:t>
            </a:r>
            <a:r>
              <a:rPr lang="el-GR" sz="3200">
                <a:latin typeface="Arial" charset="0"/>
                <a:ea typeface="ＭＳ Ｐゴシック" charset="0"/>
                <a:cs typeface="ＭＳ Ｐゴシック" charset="0"/>
              </a:rPr>
              <a:t>και Σύστημα αυτομάτου ελέγχου</a:t>
            </a:r>
            <a:endParaRPr lang="en-US" sz="3200"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229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29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 nodeType="clickPar">
                      <p:stCondLst>
                        <p:cond delay="indefinite"/>
                      </p:stCondLst>
                      <p:childTnLst>
                        <p:par>
                          <p:cTn id="4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28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 nodeType="clickPar">
                      <p:stCondLst>
                        <p:cond delay="indefinite"/>
                      </p:stCondLst>
                      <p:childTnLst>
                        <p:par>
                          <p:cTn id="5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28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6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r>
              <a:rPr lang="el-GR" sz="1200" smtClean="0"/>
              <a:t>Ανιχνευτές Σωματιδίων, Αύγουστος 2018</a:t>
            </a:r>
            <a:endParaRPr lang="en-US" sz="1200"/>
          </a:p>
        </p:txBody>
      </p:sp>
      <p:sp>
        <p:nvSpPr>
          <p:cNvPr id="3891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fld id="{AABF6E9E-13EA-0549-BBC8-A1EBBB75E993}" type="slidenum">
              <a:rPr lang="en-US" sz="1200"/>
              <a:pPr/>
              <a:t>7</a:t>
            </a:fld>
            <a:endParaRPr lang="en-US" sz="1200"/>
          </a:p>
        </p:txBody>
      </p:sp>
      <p:sp>
        <p:nvSpPr>
          <p:cNvPr id="389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l-GR">
                <a:latin typeface="Verdana" charset="0"/>
                <a:ea typeface="ＭＳ Ｐゴシック" charset="0"/>
                <a:cs typeface="ＭＳ Ｐゴシック" charset="0"/>
              </a:rPr>
              <a:t>Ιδιότητες Σωματιδίων</a:t>
            </a:r>
            <a:endParaRPr lang="en-US">
              <a:latin typeface="Verdana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US">
              <a:latin typeface="Verdana" charset="0"/>
              <a:ea typeface="ＭＳ Ｐゴシック" charset="0"/>
              <a:cs typeface="ＭＳ Ｐゴシック" charset="0"/>
            </a:endParaRPr>
          </a:p>
          <a:p>
            <a:pPr eaLnBrk="1" hangingPunct="1"/>
            <a:endParaRPr lang="en-US">
              <a:latin typeface="Verdana" charset="0"/>
              <a:ea typeface="ＭＳ Ｐゴシック" charset="0"/>
              <a:cs typeface="ＭＳ Ｐゴシック" charset="0"/>
            </a:endParaRPr>
          </a:p>
          <a:p>
            <a:pPr eaLnBrk="1" hangingPunct="1"/>
            <a:endParaRPr lang="en-US">
              <a:latin typeface="Verdana" charset="0"/>
              <a:ea typeface="ＭＳ Ｐゴシック" charset="0"/>
              <a:cs typeface="ＭＳ Ｐゴシック" charset="0"/>
            </a:endParaRPr>
          </a:p>
          <a:p>
            <a:pPr eaLnBrk="1" hangingPunct="1"/>
            <a:endParaRPr lang="en-US">
              <a:latin typeface="Verdana" charset="0"/>
              <a:ea typeface="ＭＳ Ｐゴシック" charset="0"/>
              <a:cs typeface="ＭＳ Ｐゴシック" charset="0"/>
            </a:endParaRPr>
          </a:p>
          <a:p>
            <a:pPr eaLnBrk="1" hangingPunct="1"/>
            <a:r>
              <a:rPr lang="el-GR">
                <a:latin typeface="Verdana" charset="0"/>
                <a:ea typeface="ＭＳ Ｐゴシック" charset="0"/>
                <a:cs typeface="ＭＳ Ｐゴシック" charset="0"/>
              </a:rPr>
              <a:t>Ποιές άλλες ιδιότητες μπορούμε να βρούμε</a:t>
            </a:r>
            <a:r>
              <a:rPr lang="en-US">
                <a:latin typeface="Verdana" charset="0"/>
                <a:ea typeface="ＭＳ Ｐゴシック" charset="0"/>
                <a:cs typeface="ＭＳ Ｐゴシック" charset="0"/>
              </a:rPr>
              <a:t>?</a:t>
            </a:r>
          </a:p>
        </p:txBody>
      </p:sp>
      <p:graphicFrame>
        <p:nvGraphicFramePr>
          <p:cNvPr id="38914" name="Object 2"/>
          <p:cNvGraphicFramePr>
            <a:graphicFrameLocks noChangeAspect="1"/>
          </p:cNvGraphicFramePr>
          <p:nvPr/>
        </p:nvGraphicFramePr>
        <p:xfrm>
          <a:off x="4648200" y="1447800"/>
          <a:ext cx="2324100" cy="1755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049" name="Equation" r:id="rId4" imgW="1143000" imgH="863280" progId="Equation.3">
                  <p:embed/>
                </p:oleObj>
              </mc:Choice>
              <mc:Fallback>
                <p:oleObj name="Equation" r:id="rId4" imgW="1143000" imgH="863280" progId="Equation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48200" y="1447800"/>
                        <a:ext cx="2324100" cy="17557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tx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275" name="Object 3"/>
          <p:cNvGraphicFramePr>
            <a:graphicFrameLocks noChangeAspect="1"/>
          </p:cNvGraphicFramePr>
          <p:nvPr/>
        </p:nvGraphicFramePr>
        <p:xfrm>
          <a:off x="1905000" y="4471988"/>
          <a:ext cx="5410200" cy="10144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050" name="Equation" r:id="rId6" imgW="2438280" imgH="457200" progId="Equation.3">
                  <p:embed/>
                </p:oleObj>
              </mc:Choice>
              <mc:Fallback>
                <p:oleObj name="Equation" r:id="rId6" imgW="2438280" imgH="45720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05000" y="4471988"/>
                        <a:ext cx="5410200" cy="10144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8920" name="Text Box 12"/>
          <p:cNvSpPr txBox="1">
            <a:spLocks noChangeArrowheads="1"/>
          </p:cNvSpPr>
          <p:nvPr/>
        </p:nvSpPr>
        <p:spPr bwMode="auto">
          <a:xfrm>
            <a:off x="381000" y="1371600"/>
            <a:ext cx="3733800" cy="1554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l-GR" sz="3200"/>
              <a:t>Αν μετρήσουμε την ενέργεια και την ορμή</a:t>
            </a:r>
            <a:endParaRPr lang="en-US" sz="320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12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12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7" grpId="0" build="p"/>
    </p:bld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l-GR" smtClean="0"/>
              <a:t>Ανιχνευτές Σωματιδίων, Αύγουστος 2018</a:t>
            </a:r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fld id="{F1018D9C-C928-0D4B-9ACE-A2BD580C62BC}" type="slidenum">
              <a:rPr lang="en-US" sz="1400">
                <a:latin typeface="Arial" charset="0"/>
              </a:rPr>
              <a:pPr/>
              <a:t>70</a:t>
            </a:fld>
            <a:endParaRPr lang="en-US" sz="1400">
              <a:latin typeface="Arial" charset="0"/>
            </a:endParaRPr>
          </a:p>
        </p:txBody>
      </p:sp>
      <p:sp>
        <p:nvSpPr>
          <p:cNvPr id="12698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990600"/>
          </a:xfrm>
        </p:spPr>
        <p:txBody>
          <a:bodyPr/>
          <a:lstStyle/>
          <a:p>
            <a:pPr eaLnBrk="1" hangingPunct="1"/>
            <a:r>
              <a:rPr lang="el-GR" sz="4000">
                <a:latin typeface="Arial" charset="0"/>
                <a:ea typeface="ＭＳ Ｐゴシック" charset="0"/>
                <a:cs typeface="ＭＳ Ｐゴシック" charset="0"/>
              </a:rPr>
              <a:t>Σκανδαλισμός &amp; Λήψη Δεδομένων</a:t>
            </a:r>
            <a:endParaRPr lang="en-US" sz="400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12698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10" b="7222"/>
          <a:stretch>
            <a:fillRect/>
          </a:stretch>
        </p:blipFill>
        <p:spPr bwMode="auto">
          <a:xfrm>
            <a:off x="3944938" y="3022600"/>
            <a:ext cx="5199062" cy="3589338"/>
          </a:xfrm>
          <a:prstGeom prst="rect">
            <a:avLst/>
          </a:prstGeom>
          <a:noFill/>
          <a:ln w="57150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6982" name="Rectangle 4"/>
          <p:cNvSpPr>
            <a:spLocks noChangeArrowheads="1"/>
          </p:cNvSpPr>
          <p:nvPr/>
        </p:nvSpPr>
        <p:spPr bwMode="auto">
          <a:xfrm>
            <a:off x="485775" y="4330700"/>
            <a:ext cx="3205163" cy="2225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l-GR" sz="2000">
                <a:solidFill>
                  <a:srgbClr val="3333FF"/>
                </a:solidFill>
                <a:latin typeface="Comic Sans MS" charset="0"/>
              </a:rPr>
              <a:t>Κλίμακα </a:t>
            </a:r>
            <a:r>
              <a:rPr lang="en-US" sz="2000">
                <a:solidFill>
                  <a:srgbClr val="3333FF"/>
                </a:solidFill>
                <a:latin typeface="Comic Sans MS" charset="0"/>
              </a:rPr>
              <a:t>1:8 </a:t>
            </a:r>
            <a:r>
              <a:rPr lang="el-GR" sz="2000">
                <a:solidFill>
                  <a:srgbClr val="3333FF"/>
                </a:solidFill>
                <a:latin typeface="Comic Sans MS" charset="0"/>
              </a:rPr>
              <a:t>του</a:t>
            </a:r>
            <a:r>
              <a:rPr lang="en-US" sz="2000">
                <a:solidFill>
                  <a:srgbClr val="3333FF"/>
                </a:solidFill>
                <a:latin typeface="Comic Sans MS" charset="0"/>
              </a:rPr>
              <a:t> </a:t>
            </a:r>
            <a:r>
              <a:rPr lang="el-GR" sz="2000">
                <a:solidFill>
                  <a:srgbClr val="3333FF"/>
                </a:solidFill>
                <a:latin typeface="Comic Sans MS" charset="0"/>
              </a:rPr>
              <a:t>συστήματος λήψης δεδομένων</a:t>
            </a:r>
            <a:r>
              <a:rPr lang="en-US" sz="2000">
                <a:solidFill>
                  <a:srgbClr val="3333FF"/>
                </a:solidFill>
                <a:latin typeface="Comic Sans MS" charset="0"/>
              </a:rPr>
              <a:t> (preseries)</a:t>
            </a:r>
            <a:r>
              <a:rPr lang="el-GR" sz="2000">
                <a:solidFill>
                  <a:srgbClr val="3333FF"/>
                </a:solidFill>
                <a:latin typeface="Comic Sans MS" charset="0"/>
              </a:rPr>
              <a:t> εγκατεστημένων στο</a:t>
            </a:r>
            <a:r>
              <a:rPr lang="en-US" sz="2000">
                <a:solidFill>
                  <a:srgbClr val="3333FF"/>
                </a:solidFill>
                <a:latin typeface="Comic Sans MS" charset="0"/>
              </a:rPr>
              <a:t> Point 5, </a:t>
            </a:r>
            <a:r>
              <a:rPr lang="el-GR" sz="2000">
                <a:solidFill>
                  <a:srgbClr val="3333FF"/>
                </a:solidFill>
                <a:latin typeface="Comic Sans MS" charset="0"/>
              </a:rPr>
              <a:t>δοκιμάζοντας την τελική λειτουργικότητα</a:t>
            </a:r>
            <a:r>
              <a:rPr lang="en-US" sz="2000">
                <a:solidFill>
                  <a:srgbClr val="3333FF"/>
                </a:solidFill>
                <a:latin typeface="Comic Sans MS" charset="0"/>
              </a:rPr>
              <a:t> </a:t>
            </a:r>
            <a:r>
              <a:rPr lang="el-GR" sz="2000">
                <a:solidFill>
                  <a:srgbClr val="3333FF"/>
                </a:solidFill>
                <a:latin typeface="Comic Sans MS" charset="0"/>
              </a:rPr>
              <a:t>και την συνήθη επίδοση</a:t>
            </a:r>
            <a:r>
              <a:rPr lang="en-US">
                <a:solidFill>
                  <a:srgbClr val="3333FF"/>
                </a:solidFill>
                <a:latin typeface="Times New Roman" charset="0"/>
              </a:rPr>
              <a:t> </a:t>
            </a:r>
          </a:p>
        </p:txBody>
      </p:sp>
      <p:pic>
        <p:nvPicPr>
          <p:cNvPr id="126983" name="Picture 5"/>
          <p:cNvPicPr>
            <a:picLocks noChangeAspect="1" noChangeArrowheads="1"/>
          </p:cNvPicPr>
          <p:nvPr/>
        </p:nvPicPr>
        <p:blipFill>
          <a:blip r:embed="rId4">
            <a:lum bright="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71738" y="804863"/>
            <a:ext cx="3708400" cy="2852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6984" name="Picture 6"/>
          <p:cNvPicPr>
            <a:picLocks noChangeAspect="1" noChangeArrowheads="1"/>
          </p:cNvPicPr>
          <p:nvPr/>
        </p:nvPicPr>
        <p:blipFill>
          <a:blip r:embed="rId5">
            <a:lum bright="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04863"/>
            <a:ext cx="3706813" cy="2852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6985" name="Rectangle 7"/>
          <p:cNvSpPr>
            <a:spLocks noChangeArrowheads="1"/>
          </p:cNvSpPr>
          <p:nvPr/>
        </p:nvSpPr>
        <p:spPr bwMode="auto">
          <a:xfrm>
            <a:off x="6213475" y="1063625"/>
            <a:ext cx="2930525" cy="2014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l-GR">
                <a:solidFill>
                  <a:srgbClr val="FF0000"/>
                </a:solidFill>
                <a:latin typeface="Comic Sans MS" charset="0"/>
              </a:rPr>
              <a:t>Μεγάλη προσπάθεια τον τελευταίο χρόνο</a:t>
            </a:r>
            <a:r>
              <a:rPr lang="en-US">
                <a:solidFill>
                  <a:srgbClr val="FF0000"/>
                </a:solidFill>
                <a:latin typeface="Comic Sans MS" charset="0"/>
              </a:rPr>
              <a:t> </a:t>
            </a:r>
            <a:r>
              <a:rPr lang="el-GR">
                <a:solidFill>
                  <a:srgbClr val="FF0000"/>
                </a:solidFill>
                <a:latin typeface="Comic Sans MS" charset="0"/>
              </a:rPr>
              <a:t>για να λειτουργήσει το σύστημα λήψης δεδομένων χρησιμοποιώντας πρότυπες μονάδες και ομοιοποιητές</a:t>
            </a:r>
            <a:endParaRPr lang="en-US">
              <a:solidFill>
                <a:srgbClr val="FF0000"/>
              </a:solidFill>
              <a:latin typeface="Comic Sans MS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209800" y="6381750"/>
            <a:ext cx="4724400" cy="476250"/>
          </a:xfrm>
        </p:spPr>
        <p:txBody>
          <a:bodyPr/>
          <a:lstStyle/>
          <a:p>
            <a:pPr>
              <a:defRPr/>
            </a:pPr>
            <a:r>
              <a:rPr lang="el-GR" smtClean="0"/>
              <a:t>Ανιχνευτές Σωματιδίων, Αύγουστος 2018</a:t>
            </a:r>
            <a:endParaRPr lang="en-US"/>
          </a:p>
        </p:txBody>
      </p:sp>
      <p:sp>
        <p:nvSpPr>
          <p:cNvPr id="80899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fld id="{7D3D27BB-4EEA-EC44-A164-CDEF1C80F417}" type="slidenum">
              <a:rPr lang="en-US" sz="1400">
                <a:latin typeface="Arial" charset="0"/>
              </a:rPr>
              <a:pPr/>
              <a:t>71</a:t>
            </a:fld>
            <a:endParaRPr lang="en-US" sz="1400">
              <a:latin typeface="Arial" charset="0"/>
            </a:endParaRPr>
          </a:p>
        </p:txBody>
      </p:sp>
      <p:sp>
        <p:nvSpPr>
          <p:cNvPr id="12902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l-GR" sz="3400">
                <a:latin typeface="Arial" charset="0"/>
                <a:ea typeface="ＭＳ Ｐゴシック" charset="0"/>
                <a:cs typeface="ＭＳ Ｐゴシック" charset="0"/>
              </a:rPr>
              <a:t>Σύστημα Αυτομάτου Ελέγχου</a:t>
            </a:r>
            <a:r>
              <a:rPr lang="en-US" sz="3400">
                <a:latin typeface="Arial" charset="0"/>
                <a:ea typeface="ＭＳ Ｐゴシック" charset="0"/>
                <a:cs typeface="ＭＳ Ｐゴシック" charset="0"/>
              </a:rPr>
              <a:t> @ LHC</a:t>
            </a:r>
          </a:p>
        </p:txBody>
      </p:sp>
      <p:sp>
        <p:nvSpPr>
          <p:cNvPr id="129029" name="Rectangle 3"/>
          <p:cNvSpPr>
            <a:spLocks noChangeArrowheads="1"/>
          </p:cNvSpPr>
          <p:nvPr/>
        </p:nvSpPr>
        <p:spPr bwMode="auto">
          <a:xfrm>
            <a:off x="0" y="1219200"/>
            <a:ext cx="9144000" cy="52578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39268" name="Line 4"/>
          <p:cNvSpPr>
            <a:spLocks noChangeShapeType="1"/>
          </p:cNvSpPr>
          <p:nvPr/>
        </p:nvSpPr>
        <p:spPr bwMode="auto">
          <a:xfrm>
            <a:off x="7823200" y="1625600"/>
            <a:ext cx="0" cy="4538663"/>
          </a:xfrm>
          <a:prstGeom prst="line">
            <a:avLst/>
          </a:prstGeom>
          <a:noFill/>
          <a:ln w="28575" cap="rnd">
            <a:solidFill>
              <a:schemeClr val="accent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grpSp>
        <p:nvGrpSpPr>
          <p:cNvPr id="2" name="Group 5"/>
          <p:cNvGrpSpPr>
            <a:grpSpLocks/>
          </p:cNvGrpSpPr>
          <p:nvPr/>
        </p:nvGrpSpPr>
        <p:grpSpPr bwMode="auto">
          <a:xfrm>
            <a:off x="5284788" y="1876425"/>
            <a:ext cx="1284287" cy="3951288"/>
            <a:chOff x="3678" y="1044"/>
            <a:chExt cx="809" cy="2489"/>
          </a:xfrm>
        </p:grpSpPr>
        <p:sp>
          <p:nvSpPr>
            <p:cNvPr id="139643" name="Rectangle 6"/>
            <p:cNvSpPr>
              <a:spLocks noChangeArrowheads="1"/>
            </p:cNvSpPr>
            <p:nvPr/>
          </p:nvSpPr>
          <p:spPr bwMode="auto">
            <a:xfrm>
              <a:off x="3678" y="1044"/>
              <a:ext cx="809" cy="905"/>
            </a:xfrm>
            <a:prstGeom prst="rect">
              <a:avLst/>
            </a:prstGeom>
            <a:solidFill>
              <a:srgbClr val="CCFF66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9644" name="Rectangle 7"/>
            <p:cNvSpPr>
              <a:spLocks noChangeArrowheads="1"/>
            </p:cNvSpPr>
            <p:nvPr/>
          </p:nvSpPr>
          <p:spPr bwMode="auto">
            <a:xfrm>
              <a:off x="3790" y="1437"/>
              <a:ext cx="584" cy="1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GB" sz="1400">
                  <a:solidFill>
                    <a:srgbClr val="FF0000"/>
                  </a:solidFill>
                  <a:latin typeface="Arial" charset="0"/>
                </a:rPr>
                <a:t>Supervision</a:t>
              </a:r>
              <a:endParaRPr lang="en-GB" sz="2400">
                <a:latin typeface="Times New Roman" charset="0"/>
              </a:endParaRPr>
            </a:p>
          </p:txBody>
        </p:sp>
        <p:sp>
          <p:nvSpPr>
            <p:cNvPr id="139645" name="Rectangle 8"/>
            <p:cNvSpPr>
              <a:spLocks noChangeArrowheads="1"/>
            </p:cNvSpPr>
            <p:nvPr/>
          </p:nvSpPr>
          <p:spPr bwMode="auto">
            <a:xfrm>
              <a:off x="3678" y="2004"/>
              <a:ext cx="809" cy="857"/>
            </a:xfrm>
            <a:prstGeom prst="rect">
              <a:avLst/>
            </a:prstGeom>
            <a:solidFill>
              <a:srgbClr val="CCFF66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9646" name="Rectangle 9"/>
            <p:cNvSpPr>
              <a:spLocks noChangeArrowheads="1"/>
            </p:cNvSpPr>
            <p:nvPr/>
          </p:nvSpPr>
          <p:spPr bwMode="auto">
            <a:xfrm>
              <a:off x="3880" y="2306"/>
              <a:ext cx="404" cy="1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GB" sz="1400">
                  <a:solidFill>
                    <a:srgbClr val="FF0000"/>
                  </a:solidFill>
                  <a:latin typeface="Arial" charset="0"/>
                </a:rPr>
                <a:t>Process</a:t>
              </a:r>
              <a:endParaRPr lang="en-GB" sz="2400">
                <a:latin typeface="Times New Roman" charset="0"/>
              </a:endParaRPr>
            </a:p>
          </p:txBody>
        </p:sp>
        <p:sp>
          <p:nvSpPr>
            <p:cNvPr id="139647" name="Rectangle 10"/>
            <p:cNvSpPr>
              <a:spLocks noChangeArrowheads="1"/>
            </p:cNvSpPr>
            <p:nvPr/>
          </p:nvSpPr>
          <p:spPr bwMode="auto">
            <a:xfrm>
              <a:off x="3756" y="2440"/>
              <a:ext cx="651" cy="1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GB" sz="1400">
                  <a:solidFill>
                    <a:srgbClr val="FF0000"/>
                  </a:solidFill>
                  <a:latin typeface="Arial" charset="0"/>
                </a:rPr>
                <a:t>Management</a:t>
              </a:r>
              <a:endParaRPr lang="en-GB" sz="2400">
                <a:latin typeface="Times New Roman" charset="0"/>
              </a:endParaRPr>
            </a:p>
          </p:txBody>
        </p:sp>
        <p:sp>
          <p:nvSpPr>
            <p:cNvPr id="139648" name="Rectangle 11"/>
            <p:cNvSpPr>
              <a:spLocks noChangeArrowheads="1"/>
            </p:cNvSpPr>
            <p:nvPr/>
          </p:nvSpPr>
          <p:spPr bwMode="auto">
            <a:xfrm>
              <a:off x="3678" y="2916"/>
              <a:ext cx="809" cy="617"/>
            </a:xfrm>
            <a:prstGeom prst="rect">
              <a:avLst/>
            </a:prstGeom>
            <a:solidFill>
              <a:srgbClr val="CCFF66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9649" name="Rectangle 12"/>
            <p:cNvSpPr>
              <a:spLocks noChangeArrowheads="1"/>
            </p:cNvSpPr>
            <p:nvPr/>
          </p:nvSpPr>
          <p:spPr bwMode="auto">
            <a:xfrm>
              <a:off x="3961" y="3098"/>
              <a:ext cx="242" cy="1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GB" sz="1400">
                  <a:solidFill>
                    <a:srgbClr val="FF0000"/>
                  </a:solidFill>
                  <a:latin typeface="Arial" charset="0"/>
                </a:rPr>
                <a:t>Field</a:t>
              </a:r>
              <a:endParaRPr lang="en-GB" sz="2400">
                <a:latin typeface="Times New Roman" charset="0"/>
              </a:endParaRPr>
            </a:p>
          </p:txBody>
        </p:sp>
        <p:sp>
          <p:nvSpPr>
            <p:cNvPr id="139650" name="Rectangle 13"/>
            <p:cNvSpPr>
              <a:spLocks noChangeArrowheads="1"/>
            </p:cNvSpPr>
            <p:nvPr/>
          </p:nvSpPr>
          <p:spPr bwMode="auto">
            <a:xfrm>
              <a:off x="3756" y="3232"/>
              <a:ext cx="651" cy="1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GB" sz="1400">
                  <a:solidFill>
                    <a:srgbClr val="FF0000"/>
                  </a:solidFill>
                  <a:latin typeface="Arial" charset="0"/>
                </a:rPr>
                <a:t>Management</a:t>
              </a:r>
              <a:endParaRPr lang="en-GB" sz="2400">
                <a:latin typeface="Times New Roman" charset="0"/>
              </a:endParaRPr>
            </a:p>
          </p:txBody>
        </p:sp>
      </p:grpSp>
      <p:sp>
        <p:nvSpPr>
          <p:cNvPr id="129032" name="Rectangle 14"/>
          <p:cNvSpPr>
            <a:spLocks noChangeArrowheads="1"/>
          </p:cNvSpPr>
          <p:nvPr/>
        </p:nvSpPr>
        <p:spPr bwMode="auto">
          <a:xfrm>
            <a:off x="6759575" y="1463675"/>
            <a:ext cx="140652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9033" name="Rectangle 15"/>
          <p:cNvSpPr>
            <a:spLocks noChangeArrowheads="1"/>
          </p:cNvSpPr>
          <p:nvPr/>
        </p:nvSpPr>
        <p:spPr bwMode="auto">
          <a:xfrm>
            <a:off x="7181850" y="1236663"/>
            <a:ext cx="1220788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GB" sz="1600">
                <a:solidFill>
                  <a:srgbClr val="0033CC"/>
                </a:solidFill>
                <a:latin typeface="Comic Sans MS" charset="0"/>
              </a:rPr>
              <a:t>Technologies</a:t>
            </a:r>
            <a:endParaRPr lang="en-GB" sz="2400">
              <a:latin typeface="Times New Roman" charset="0"/>
            </a:endParaRPr>
          </a:p>
        </p:txBody>
      </p:sp>
      <p:grpSp>
        <p:nvGrpSpPr>
          <p:cNvPr id="129034" name="Group 16"/>
          <p:cNvGrpSpPr>
            <a:grpSpLocks/>
          </p:cNvGrpSpPr>
          <p:nvPr/>
        </p:nvGrpSpPr>
        <p:grpSpPr bwMode="auto">
          <a:xfrm>
            <a:off x="0" y="3309938"/>
            <a:ext cx="5180013" cy="123825"/>
            <a:chOff x="171" y="1961"/>
            <a:chExt cx="3263" cy="78"/>
          </a:xfrm>
        </p:grpSpPr>
        <p:sp>
          <p:nvSpPr>
            <p:cNvPr id="139640" name="Rectangle 17"/>
            <p:cNvSpPr>
              <a:spLocks noChangeArrowheads="1"/>
            </p:cNvSpPr>
            <p:nvPr/>
          </p:nvSpPr>
          <p:spPr bwMode="auto">
            <a:xfrm>
              <a:off x="246" y="1994"/>
              <a:ext cx="3113" cy="12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9641" name="Freeform 18"/>
            <p:cNvSpPr>
              <a:spLocks/>
            </p:cNvSpPr>
            <p:nvPr/>
          </p:nvSpPr>
          <p:spPr bwMode="auto">
            <a:xfrm>
              <a:off x="3357" y="1962"/>
              <a:ext cx="77" cy="77"/>
            </a:xfrm>
            <a:custGeom>
              <a:avLst/>
              <a:gdLst>
                <a:gd name="T0" fmla="*/ 0 w 77"/>
                <a:gd name="T1" fmla="*/ 77 h 77"/>
                <a:gd name="T2" fmla="*/ 77 w 77"/>
                <a:gd name="T3" fmla="*/ 38 h 77"/>
                <a:gd name="T4" fmla="*/ 0 w 77"/>
                <a:gd name="T5" fmla="*/ 0 h 77"/>
                <a:gd name="T6" fmla="*/ 0 w 77"/>
                <a:gd name="T7" fmla="*/ 77 h 77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7"/>
                <a:gd name="T13" fmla="*/ 0 h 77"/>
                <a:gd name="T14" fmla="*/ 77 w 77"/>
                <a:gd name="T15" fmla="*/ 77 h 7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7" h="77">
                  <a:moveTo>
                    <a:pt x="0" y="77"/>
                  </a:moveTo>
                  <a:lnTo>
                    <a:pt x="77" y="38"/>
                  </a:lnTo>
                  <a:lnTo>
                    <a:pt x="0" y="0"/>
                  </a:lnTo>
                  <a:lnTo>
                    <a:pt x="0" y="7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9642" name="Freeform 19"/>
            <p:cNvSpPr>
              <a:spLocks/>
            </p:cNvSpPr>
            <p:nvPr/>
          </p:nvSpPr>
          <p:spPr bwMode="auto">
            <a:xfrm>
              <a:off x="171" y="1961"/>
              <a:ext cx="77" cy="77"/>
            </a:xfrm>
            <a:custGeom>
              <a:avLst/>
              <a:gdLst>
                <a:gd name="T0" fmla="*/ 77 w 77"/>
                <a:gd name="T1" fmla="*/ 0 h 77"/>
                <a:gd name="T2" fmla="*/ 0 w 77"/>
                <a:gd name="T3" fmla="*/ 39 h 77"/>
                <a:gd name="T4" fmla="*/ 77 w 77"/>
                <a:gd name="T5" fmla="*/ 77 h 77"/>
                <a:gd name="T6" fmla="*/ 77 w 77"/>
                <a:gd name="T7" fmla="*/ 0 h 77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7"/>
                <a:gd name="T13" fmla="*/ 0 h 77"/>
                <a:gd name="T14" fmla="*/ 77 w 77"/>
                <a:gd name="T15" fmla="*/ 77 h 7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7" h="77">
                  <a:moveTo>
                    <a:pt x="77" y="0"/>
                  </a:moveTo>
                  <a:lnTo>
                    <a:pt x="0" y="39"/>
                  </a:lnTo>
                  <a:lnTo>
                    <a:pt x="77" y="77"/>
                  </a:lnTo>
                  <a:lnTo>
                    <a:pt x="77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29035" name="Rectangle 20"/>
          <p:cNvSpPr>
            <a:spLocks noChangeArrowheads="1"/>
          </p:cNvSpPr>
          <p:nvPr/>
        </p:nvSpPr>
        <p:spPr bwMode="auto">
          <a:xfrm>
            <a:off x="1331913" y="3370263"/>
            <a:ext cx="19050" cy="184150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9036" name="Rectangle 21"/>
          <p:cNvSpPr>
            <a:spLocks noChangeArrowheads="1"/>
          </p:cNvSpPr>
          <p:nvPr/>
        </p:nvSpPr>
        <p:spPr bwMode="auto">
          <a:xfrm>
            <a:off x="2495550" y="3371850"/>
            <a:ext cx="19050" cy="228600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9037" name="Freeform 22"/>
          <p:cNvSpPr>
            <a:spLocks/>
          </p:cNvSpPr>
          <p:nvPr/>
        </p:nvSpPr>
        <p:spPr bwMode="auto">
          <a:xfrm>
            <a:off x="954088" y="5489575"/>
            <a:ext cx="4037012" cy="431800"/>
          </a:xfrm>
          <a:custGeom>
            <a:avLst/>
            <a:gdLst>
              <a:gd name="T0" fmla="*/ 2147483647 w 2543"/>
              <a:gd name="T1" fmla="*/ 0 h 272"/>
              <a:gd name="T2" fmla="*/ 2147483647 w 2543"/>
              <a:gd name="T3" fmla="*/ 2147483647 h 272"/>
              <a:gd name="T4" fmla="*/ 2147483647 w 2543"/>
              <a:gd name="T5" fmla="*/ 2147483647 h 272"/>
              <a:gd name="T6" fmla="*/ 2147483647 w 2543"/>
              <a:gd name="T7" fmla="*/ 2147483647 h 272"/>
              <a:gd name="T8" fmla="*/ 2147483647 w 2543"/>
              <a:gd name="T9" fmla="*/ 2147483647 h 272"/>
              <a:gd name="T10" fmla="*/ 2147483647 w 2543"/>
              <a:gd name="T11" fmla="*/ 2147483647 h 272"/>
              <a:gd name="T12" fmla="*/ 2147483647 w 2543"/>
              <a:gd name="T13" fmla="*/ 2147483647 h 272"/>
              <a:gd name="T14" fmla="*/ 2147483647 w 2543"/>
              <a:gd name="T15" fmla="*/ 2147483647 h 272"/>
              <a:gd name="T16" fmla="*/ 0 w 2543"/>
              <a:gd name="T17" fmla="*/ 2147483647 h 272"/>
              <a:gd name="T18" fmla="*/ 0 w 2543"/>
              <a:gd name="T19" fmla="*/ 2147483647 h 272"/>
              <a:gd name="T20" fmla="*/ 2147483647 w 2543"/>
              <a:gd name="T21" fmla="*/ 2147483647 h 272"/>
              <a:gd name="T22" fmla="*/ 2147483647 w 2543"/>
              <a:gd name="T23" fmla="*/ 2147483647 h 272"/>
              <a:gd name="T24" fmla="*/ 2147483647 w 2543"/>
              <a:gd name="T25" fmla="*/ 2147483647 h 272"/>
              <a:gd name="T26" fmla="*/ 2147483647 w 2543"/>
              <a:gd name="T27" fmla="*/ 2147483647 h 272"/>
              <a:gd name="T28" fmla="*/ 2147483647 w 2543"/>
              <a:gd name="T29" fmla="*/ 2147483647 h 272"/>
              <a:gd name="T30" fmla="*/ 2147483647 w 2543"/>
              <a:gd name="T31" fmla="*/ 2147483647 h 272"/>
              <a:gd name="T32" fmla="*/ 2147483647 w 2543"/>
              <a:gd name="T33" fmla="*/ 2147483647 h 272"/>
              <a:gd name="T34" fmla="*/ 2147483647 w 2543"/>
              <a:gd name="T35" fmla="*/ 2147483647 h 272"/>
              <a:gd name="T36" fmla="*/ 2147483647 w 2543"/>
              <a:gd name="T37" fmla="*/ 2147483647 h 272"/>
              <a:gd name="T38" fmla="*/ 2147483647 w 2543"/>
              <a:gd name="T39" fmla="*/ 2147483647 h 272"/>
              <a:gd name="T40" fmla="*/ 2147483647 w 2543"/>
              <a:gd name="T41" fmla="*/ 2147483647 h 272"/>
              <a:gd name="T42" fmla="*/ 2147483647 w 2543"/>
              <a:gd name="T43" fmla="*/ 2147483647 h 272"/>
              <a:gd name="T44" fmla="*/ 2147483647 w 2543"/>
              <a:gd name="T45" fmla="*/ 2147483647 h 272"/>
              <a:gd name="T46" fmla="*/ 2147483647 w 2543"/>
              <a:gd name="T47" fmla="*/ 2147483647 h 272"/>
              <a:gd name="T48" fmla="*/ 2147483647 w 2543"/>
              <a:gd name="T49" fmla="*/ 2147483647 h 272"/>
              <a:gd name="T50" fmla="*/ 2147483647 w 2543"/>
              <a:gd name="T51" fmla="*/ 2147483647 h 272"/>
              <a:gd name="T52" fmla="*/ 2147483647 w 2543"/>
              <a:gd name="T53" fmla="*/ 2147483647 h 272"/>
              <a:gd name="T54" fmla="*/ 2147483647 w 2543"/>
              <a:gd name="T55" fmla="*/ 2147483647 h 272"/>
              <a:gd name="T56" fmla="*/ 2147483647 w 2543"/>
              <a:gd name="T57" fmla="*/ 2147483647 h 272"/>
              <a:gd name="T58" fmla="*/ 2147483647 w 2543"/>
              <a:gd name="T59" fmla="*/ 2147483647 h 272"/>
              <a:gd name="T60" fmla="*/ 2147483647 w 2543"/>
              <a:gd name="T61" fmla="*/ 2147483647 h 272"/>
              <a:gd name="T62" fmla="*/ 2147483647 w 2543"/>
              <a:gd name="T63" fmla="*/ 2147483647 h 272"/>
              <a:gd name="T64" fmla="*/ 2147483647 w 2543"/>
              <a:gd name="T65" fmla="*/ 2147483647 h 272"/>
              <a:gd name="T66" fmla="*/ 2147483647 w 2543"/>
              <a:gd name="T67" fmla="*/ 2147483647 h 272"/>
              <a:gd name="T68" fmla="*/ 2147483647 w 2543"/>
              <a:gd name="T69" fmla="*/ 2147483647 h 272"/>
              <a:gd name="T70" fmla="*/ 2147483647 w 2543"/>
              <a:gd name="T71" fmla="*/ 0 h 272"/>
              <a:gd name="T72" fmla="*/ 2147483647 w 2543"/>
              <a:gd name="T73" fmla="*/ 0 h 272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w 2543"/>
              <a:gd name="T112" fmla="*/ 0 h 272"/>
              <a:gd name="T113" fmla="*/ 2543 w 2543"/>
              <a:gd name="T114" fmla="*/ 272 h 272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T111" t="T112" r="T113" b="T114"/>
            <a:pathLst>
              <a:path w="2543" h="272">
                <a:moveTo>
                  <a:pt x="45" y="0"/>
                </a:moveTo>
                <a:lnTo>
                  <a:pt x="36" y="1"/>
                </a:lnTo>
                <a:lnTo>
                  <a:pt x="27" y="4"/>
                </a:lnTo>
                <a:lnTo>
                  <a:pt x="20" y="8"/>
                </a:lnTo>
                <a:lnTo>
                  <a:pt x="13" y="13"/>
                </a:lnTo>
                <a:lnTo>
                  <a:pt x="8" y="20"/>
                </a:lnTo>
                <a:lnTo>
                  <a:pt x="4" y="27"/>
                </a:lnTo>
                <a:lnTo>
                  <a:pt x="1" y="36"/>
                </a:lnTo>
                <a:lnTo>
                  <a:pt x="0" y="45"/>
                </a:lnTo>
                <a:lnTo>
                  <a:pt x="0" y="227"/>
                </a:lnTo>
                <a:lnTo>
                  <a:pt x="1" y="236"/>
                </a:lnTo>
                <a:lnTo>
                  <a:pt x="4" y="245"/>
                </a:lnTo>
                <a:lnTo>
                  <a:pt x="8" y="252"/>
                </a:lnTo>
                <a:lnTo>
                  <a:pt x="13" y="259"/>
                </a:lnTo>
                <a:lnTo>
                  <a:pt x="20" y="264"/>
                </a:lnTo>
                <a:lnTo>
                  <a:pt x="27" y="269"/>
                </a:lnTo>
                <a:lnTo>
                  <a:pt x="36" y="271"/>
                </a:lnTo>
                <a:lnTo>
                  <a:pt x="45" y="272"/>
                </a:lnTo>
                <a:lnTo>
                  <a:pt x="2498" y="272"/>
                </a:lnTo>
                <a:lnTo>
                  <a:pt x="2507" y="271"/>
                </a:lnTo>
                <a:lnTo>
                  <a:pt x="2516" y="269"/>
                </a:lnTo>
                <a:lnTo>
                  <a:pt x="2523" y="264"/>
                </a:lnTo>
                <a:lnTo>
                  <a:pt x="2530" y="259"/>
                </a:lnTo>
                <a:lnTo>
                  <a:pt x="2535" y="252"/>
                </a:lnTo>
                <a:lnTo>
                  <a:pt x="2540" y="245"/>
                </a:lnTo>
                <a:lnTo>
                  <a:pt x="2542" y="236"/>
                </a:lnTo>
                <a:lnTo>
                  <a:pt x="2543" y="227"/>
                </a:lnTo>
                <a:lnTo>
                  <a:pt x="2543" y="45"/>
                </a:lnTo>
                <a:lnTo>
                  <a:pt x="2542" y="36"/>
                </a:lnTo>
                <a:lnTo>
                  <a:pt x="2540" y="27"/>
                </a:lnTo>
                <a:lnTo>
                  <a:pt x="2535" y="20"/>
                </a:lnTo>
                <a:lnTo>
                  <a:pt x="2530" y="13"/>
                </a:lnTo>
                <a:lnTo>
                  <a:pt x="2523" y="8"/>
                </a:lnTo>
                <a:lnTo>
                  <a:pt x="2516" y="4"/>
                </a:lnTo>
                <a:lnTo>
                  <a:pt x="2507" y="1"/>
                </a:lnTo>
                <a:lnTo>
                  <a:pt x="2498" y="0"/>
                </a:lnTo>
                <a:lnTo>
                  <a:pt x="45" y="0"/>
                </a:lnTo>
                <a:close/>
              </a:path>
            </a:pathLst>
          </a:custGeom>
          <a:solidFill>
            <a:srgbClr val="FFFFFF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29038" name="Rectangle 23"/>
          <p:cNvSpPr>
            <a:spLocks noChangeArrowheads="1"/>
          </p:cNvSpPr>
          <p:nvPr/>
        </p:nvSpPr>
        <p:spPr bwMode="auto">
          <a:xfrm>
            <a:off x="2157413" y="5594350"/>
            <a:ext cx="1636712" cy="18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GB" sz="1200">
                <a:solidFill>
                  <a:srgbClr val="000000"/>
                </a:solidFill>
                <a:latin typeface="Arial" charset="0"/>
              </a:rPr>
              <a:t>Experimental equipment</a:t>
            </a:r>
            <a:endParaRPr lang="en-GB" sz="2400">
              <a:latin typeface="Times New Roman" charset="0"/>
            </a:endParaRPr>
          </a:p>
        </p:txBody>
      </p:sp>
      <p:sp>
        <p:nvSpPr>
          <p:cNvPr id="129039" name="Rectangle 24"/>
          <p:cNvSpPr>
            <a:spLocks noChangeArrowheads="1"/>
          </p:cNvSpPr>
          <p:nvPr/>
        </p:nvSpPr>
        <p:spPr bwMode="auto">
          <a:xfrm>
            <a:off x="3390900" y="3582988"/>
            <a:ext cx="40005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9040" name="Rectangle 25"/>
          <p:cNvSpPr>
            <a:spLocks noChangeArrowheads="1"/>
          </p:cNvSpPr>
          <p:nvPr/>
        </p:nvSpPr>
        <p:spPr bwMode="auto">
          <a:xfrm>
            <a:off x="4743450" y="3067050"/>
            <a:ext cx="481013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9041" name="Rectangle 26"/>
          <p:cNvSpPr>
            <a:spLocks noChangeArrowheads="1"/>
          </p:cNvSpPr>
          <p:nvPr/>
        </p:nvSpPr>
        <p:spPr bwMode="auto">
          <a:xfrm>
            <a:off x="4835525" y="3125788"/>
            <a:ext cx="295275" cy="182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GB" sz="1200">
                <a:solidFill>
                  <a:srgbClr val="000000"/>
                </a:solidFill>
                <a:latin typeface="Arial" charset="0"/>
              </a:rPr>
              <a:t>LAN</a:t>
            </a:r>
            <a:endParaRPr lang="en-GB" sz="2400">
              <a:latin typeface="Times New Roman" charset="0"/>
            </a:endParaRPr>
          </a:p>
        </p:txBody>
      </p:sp>
      <p:sp>
        <p:nvSpPr>
          <p:cNvPr id="129042" name="Rectangle 27"/>
          <p:cNvSpPr>
            <a:spLocks noChangeArrowheads="1"/>
          </p:cNvSpPr>
          <p:nvPr/>
        </p:nvSpPr>
        <p:spPr bwMode="auto">
          <a:xfrm>
            <a:off x="4348163" y="3001963"/>
            <a:ext cx="19050" cy="368300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grpSp>
        <p:nvGrpSpPr>
          <p:cNvPr id="129043" name="Group 28"/>
          <p:cNvGrpSpPr>
            <a:grpSpLocks/>
          </p:cNvGrpSpPr>
          <p:nvPr/>
        </p:nvGrpSpPr>
        <p:grpSpPr bwMode="auto">
          <a:xfrm>
            <a:off x="3082925" y="2449513"/>
            <a:ext cx="814388" cy="638175"/>
            <a:chOff x="2113" y="1419"/>
            <a:chExt cx="513" cy="402"/>
          </a:xfrm>
        </p:grpSpPr>
        <p:sp>
          <p:nvSpPr>
            <p:cNvPr id="139494" name="Freeform 29"/>
            <p:cNvSpPr>
              <a:spLocks/>
            </p:cNvSpPr>
            <p:nvPr/>
          </p:nvSpPr>
          <p:spPr bwMode="auto">
            <a:xfrm>
              <a:off x="2113" y="1725"/>
              <a:ext cx="50" cy="30"/>
            </a:xfrm>
            <a:custGeom>
              <a:avLst/>
              <a:gdLst>
                <a:gd name="T0" fmla="*/ 0 w 301"/>
                <a:gd name="T1" fmla="*/ 0 h 179"/>
                <a:gd name="T2" fmla="*/ 0 w 301"/>
                <a:gd name="T3" fmla="*/ 0 h 179"/>
                <a:gd name="T4" fmla="*/ 0 w 301"/>
                <a:gd name="T5" fmla="*/ 0 h 179"/>
                <a:gd name="T6" fmla="*/ 0 w 301"/>
                <a:gd name="T7" fmla="*/ 0 h 179"/>
                <a:gd name="T8" fmla="*/ 0 w 301"/>
                <a:gd name="T9" fmla="*/ 0 h 179"/>
                <a:gd name="T10" fmla="*/ 0 w 301"/>
                <a:gd name="T11" fmla="*/ 0 h 179"/>
                <a:gd name="T12" fmla="*/ 0 w 301"/>
                <a:gd name="T13" fmla="*/ 0 h 179"/>
                <a:gd name="T14" fmla="*/ 0 w 301"/>
                <a:gd name="T15" fmla="*/ 0 h 179"/>
                <a:gd name="T16" fmla="*/ 0 w 301"/>
                <a:gd name="T17" fmla="*/ 0 h 179"/>
                <a:gd name="T18" fmla="*/ 0 w 301"/>
                <a:gd name="T19" fmla="*/ 0 h 179"/>
                <a:gd name="T20" fmla="*/ 0 w 301"/>
                <a:gd name="T21" fmla="*/ 0 h 179"/>
                <a:gd name="T22" fmla="*/ 0 w 301"/>
                <a:gd name="T23" fmla="*/ 0 h 179"/>
                <a:gd name="T24" fmla="*/ 0 w 301"/>
                <a:gd name="T25" fmla="*/ 0 h 179"/>
                <a:gd name="T26" fmla="*/ 0 w 301"/>
                <a:gd name="T27" fmla="*/ 0 h 179"/>
                <a:gd name="T28" fmla="*/ 0 w 301"/>
                <a:gd name="T29" fmla="*/ 0 h 179"/>
                <a:gd name="T30" fmla="*/ 0 w 301"/>
                <a:gd name="T31" fmla="*/ 0 h 179"/>
                <a:gd name="T32" fmla="*/ 0 w 301"/>
                <a:gd name="T33" fmla="*/ 0 h 179"/>
                <a:gd name="T34" fmla="*/ 0 w 301"/>
                <a:gd name="T35" fmla="*/ 0 h 179"/>
                <a:gd name="T36" fmla="*/ 0 w 301"/>
                <a:gd name="T37" fmla="*/ 0 h 179"/>
                <a:gd name="T38" fmla="*/ 0 w 301"/>
                <a:gd name="T39" fmla="*/ 0 h 179"/>
                <a:gd name="T40" fmla="*/ 0 w 301"/>
                <a:gd name="T41" fmla="*/ 0 h 179"/>
                <a:gd name="T42" fmla="*/ 0 w 301"/>
                <a:gd name="T43" fmla="*/ 0 h 179"/>
                <a:gd name="T44" fmla="*/ 0 w 301"/>
                <a:gd name="T45" fmla="*/ 0 h 179"/>
                <a:gd name="T46" fmla="*/ 0 w 301"/>
                <a:gd name="T47" fmla="*/ 0 h 179"/>
                <a:gd name="T48" fmla="*/ 0 w 301"/>
                <a:gd name="T49" fmla="*/ 0 h 179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301"/>
                <a:gd name="T76" fmla="*/ 0 h 179"/>
                <a:gd name="T77" fmla="*/ 301 w 301"/>
                <a:gd name="T78" fmla="*/ 179 h 179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301" h="179">
                  <a:moveTo>
                    <a:pt x="295" y="0"/>
                  </a:moveTo>
                  <a:lnTo>
                    <a:pt x="227" y="0"/>
                  </a:lnTo>
                  <a:lnTo>
                    <a:pt x="187" y="5"/>
                  </a:lnTo>
                  <a:lnTo>
                    <a:pt x="151" y="11"/>
                  </a:lnTo>
                  <a:lnTo>
                    <a:pt x="105" y="19"/>
                  </a:lnTo>
                  <a:lnTo>
                    <a:pt x="70" y="29"/>
                  </a:lnTo>
                  <a:lnTo>
                    <a:pt x="46" y="37"/>
                  </a:lnTo>
                  <a:lnTo>
                    <a:pt x="29" y="47"/>
                  </a:lnTo>
                  <a:lnTo>
                    <a:pt x="16" y="56"/>
                  </a:lnTo>
                  <a:lnTo>
                    <a:pt x="6" y="68"/>
                  </a:lnTo>
                  <a:lnTo>
                    <a:pt x="0" y="81"/>
                  </a:lnTo>
                  <a:lnTo>
                    <a:pt x="2" y="96"/>
                  </a:lnTo>
                  <a:lnTo>
                    <a:pt x="10" y="108"/>
                  </a:lnTo>
                  <a:lnTo>
                    <a:pt x="21" y="115"/>
                  </a:lnTo>
                  <a:lnTo>
                    <a:pt x="42" y="118"/>
                  </a:lnTo>
                  <a:lnTo>
                    <a:pt x="67" y="118"/>
                  </a:lnTo>
                  <a:lnTo>
                    <a:pt x="93" y="116"/>
                  </a:lnTo>
                  <a:lnTo>
                    <a:pt x="127" y="112"/>
                  </a:lnTo>
                  <a:lnTo>
                    <a:pt x="159" y="115"/>
                  </a:lnTo>
                  <a:lnTo>
                    <a:pt x="181" y="118"/>
                  </a:lnTo>
                  <a:lnTo>
                    <a:pt x="205" y="124"/>
                  </a:lnTo>
                  <a:lnTo>
                    <a:pt x="230" y="135"/>
                  </a:lnTo>
                  <a:lnTo>
                    <a:pt x="301" y="179"/>
                  </a:lnTo>
                  <a:lnTo>
                    <a:pt x="297" y="179"/>
                  </a:lnTo>
                  <a:lnTo>
                    <a:pt x="298" y="175"/>
                  </a:lnTo>
                </a:path>
              </a:pathLst>
            </a:custGeom>
            <a:noFill/>
            <a:ln w="9525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grpSp>
          <p:nvGrpSpPr>
            <p:cNvPr id="139495" name="Group 30"/>
            <p:cNvGrpSpPr>
              <a:grpSpLocks/>
            </p:cNvGrpSpPr>
            <p:nvPr/>
          </p:nvGrpSpPr>
          <p:grpSpPr bwMode="auto">
            <a:xfrm>
              <a:off x="2156" y="1641"/>
              <a:ext cx="403" cy="138"/>
              <a:chOff x="2156" y="1641"/>
              <a:chExt cx="403" cy="138"/>
            </a:xfrm>
          </p:grpSpPr>
          <p:sp>
            <p:nvSpPr>
              <p:cNvPr id="139633" name="Freeform 31"/>
              <p:cNvSpPr>
                <a:spLocks/>
              </p:cNvSpPr>
              <p:nvPr/>
            </p:nvSpPr>
            <p:spPr bwMode="auto">
              <a:xfrm>
                <a:off x="2159" y="1710"/>
                <a:ext cx="400" cy="69"/>
              </a:xfrm>
              <a:custGeom>
                <a:avLst/>
                <a:gdLst>
                  <a:gd name="T0" fmla="*/ 0 w 2400"/>
                  <a:gd name="T1" fmla="*/ 0 h 413"/>
                  <a:gd name="T2" fmla="*/ 0 w 2400"/>
                  <a:gd name="T3" fmla="*/ 0 h 413"/>
                  <a:gd name="T4" fmla="*/ 0 w 2400"/>
                  <a:gd name="T5" fmla="*/ 0 h 413"/>
                  <a:gd name="T6" fmla="*/ 0 w 2400"/>
                  <a:gd name="T7" fmla="*/ 0 h 413"/>
                  <a:gd name="T8" fmla="*/ 0 w 2400"/>
                  <a:gd name="T9" fmla="*/ 0 h 413"/>
                  <a:gd name="T10" fmla="*/ 0 w 2400"/>
                  <a:gd name="T11" fmla="*/ 0 h 413"/>
                  <a:gd name="T12" fmla="*/ 0 w 2400"/>
                  <a:gd name="T13" fmla="*/ 0 h 41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400"/>
                  <a:gd name="T22" fmla="*/ 0 h 413"/>
                  <a:gd name="T23" fmla="*/ 2400 w 2400"/>
                  <a:gd name="T24" fmla="*/ 413 h 413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400" h="413">
                    <a:moveTo>
                      <a:pt x="0" y="25"/>
                    </a:moveTo>
                    <a:lnTo>
                      <a:pt x="0" y="207"/>
                    </a:lnTo>
                    <a:lnTo>
                      <a:pt x="1949" y="413"/>
                    </a:lnTo>
                    <a:lnTo>
                      <a:pt x="2400" y="161"/>
                    </a:lnTo>
                    <a:lnTo>
                      <a:pt x="2400" y="0"/>
                    </a:lnTo>
                    <a:lnTo>
                      <a:pt x="1932" y="218"/>
                    </a:lnTo>
                    <a:lnTo>
                      <a:pt x="0" y="25"/>
                    </a:lnTo>
                    <a:close/>
                  </a:path>
                </a:pathLst>
              </a:custGeom>
              <a:solidFill>
                <a:srgbClr val="9F9F9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9634" name="Freeform 32"/>
              <p:cNvSpPr>
                <a:spLocks/>
              </p:cNvSpPr>
              <p:nvPr/>
            </p:nvSpPr>
            <p:spPr bwMode="auto">
              <a:xfrm>
                <a:off x="2156" y="1641"/>
                <a:ext cx="326" cy="106"/>
              </a:xfrm>
              <a:custGeom>
                <a:avLst/>
                <a:gdLst>
                  <a:gd name="T0" fmla="*/ 0 w 1956"/>
                  <a:gd name="T1" fmla="*/ 0 h 638"/>
                  <a:gd name="T2" fmla="*/ 0 w 1956"/>
                  <a:gd name="T3" fmla="*/ 0 h 638"/>
                  <a:gd name="T4" fmla="*/ 0 w 1956"/>
                  <a:gd name="T5" fmla="*/ 0 h 638"/>
                  <a:gd name="T6" fmla="*/ 0 w 1956"/>
                  <a:gd name="T7" fmla="*/ 0 h 638"/>
                  <a:gd name="T8" fmla="*/ 0 w 1956"/>
                  <a:gd name="T9" fmla="*/ 0 h 63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956"/>
                  <a:gd name="T16" fmla="*/ 0 h 638"/>
                  <a:gd name="T17" fmla="*/ 1956 w 1956"/>
                  <a:gd name="T18" fmla="*/ 638 h 63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956" h="638">
                    <a:moveTo>
                      <a:pt x="0" y="0"/>
                    </a:moveTo>
                    <a:lnTo>
                      <a:pt x="1956" y="140"/>
                    </a:lnTo>
                    <a:lnTo>
                      <a:pt x="1956" y="638"/>
                    </a:lnTo>
                    <a:lnTo>
                      <a:pt x="0" y="44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0C0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139635" name="Group 33"/>
              <p:cNvGrpSpPr>
                <a:grpSpLocks/>
              </p:cNvGrpSpPr>
              <p:nvPr/>
            </p:nvGrpSpPr>
            <p:grpSpPr bwMode="auto">
              <a:xfrm>
                <a:off x="2157" y="1660"/>
                <a:ext cx="325" cy="43"/>
                <a:chOff x="2157" y="1660"/>
                <a:chExt cx="325" cy="43"/>
              </a:xfrm>
            </p:grpSpPr>
            <p:sp>
              <p:nvSpPr>
                <p:cNvPr id="139636" name="Line 34"/>
                <p:cNvSpPr>
                  <a:spLocks noChangeShapeType="1"/>
                </p:cNvSpPr>
                <p:nvPr/>
              </p:nvSpPr>
              <p:spPr bwMode="auto">
                <a:xfrm>
                  <a:off x="2157" y="1660"/>
                  <a:ext cx="325" cy="25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39637" name="Line 35"/>
                <p:cNvSpPr>
                  <a:spLocks noChangeShapeType="1"/>
                </p:cNvSpPr>
                <p:nvPr/>
              </p:nvSpPr>
              <p:spPr bwMode="auto">
                <a:xfrm>
                  <a:off x="2395" y="1680"/>
                  <a:ext cx="68" cy="6"/>
                </a:xfrm>
                <a:prstGeom prst="line">
                  <a:avLst/>
                </a:prstGeom>
                <a:noFill/>
                <a:ln w="4763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39638" name="Line 36"/>
                <p:cNvSpPr>
                  <a:spLocks noChangeShapeType="1"/>
                </p:cNvSpPr>
                <p:nvPr/>
              </p:nvSpPr>
              <p:spPr bwMode="auto">
                <a:xfrm>
                  <a:off x="2316" y="1674"/>
                  <a:ext cx="68" cy="6"/>
                </a:xfrm>
                <a:prstGeom prst="line">
                  <a:avLst/>
                </a:prstGeom>
                <a:noFill/>
                <a:ln w="4763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39639" name="Line 37"/>
                <p:cNvSpPr>
                  <a:spLocks noChangeShapeType="1"/>
                </p:cNvSpPr>
                <p:nvPr/>
              </p:nvSpPr>
              <p:spPr bwMode="auto">
                <a:xfrm>
                  <a:off x="2157" y="1674"/>
                  <a:ext cx="325" cy="29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  <p:grpSp>
          <p:nvGrpSpPr>
            <p:cNvPr id="139496" name="Group 38"/>
            <p:cNvGrpSpPr>
              <a:grpSpLocks/>
            </p:cNvGrpSpPr>
            <p:nvPr/>
          </p:nvGrpSpPr>
          <p:grpSpPr bwMode="auto">
            <a:xfrm>
              <a:off x="2156" y="1627"/>
              <a:ext cx="404" cy="38"/>
              <a:chOff x="2156" y="1627"/>
              <a:chExt cx="404" cy="38"/>
            </a:xfrm>
          </p:grpSpPr>
          <p:sp>
            <p:nvSpPr>
              <p:cNvPr id="139631" name="Freeform 39"/>
              <p:cNvSpPr>
                <a:spLocks/>
              </p:cNvSpPr>
              <p:nvPr/>
            </p:nvSpPr>
            <p:spPr bwMode="auto">
              <a:xfrm>
                <a:off x="2156" y="1627"/>
                <a:ext cx="404" cy="38"/>
              </a:xfrm>
              <a:custGeom>
                <a:avLst/>
                <a:gdLst>
                  <a:gd name="T0" fmla="*/ 0 w 2422"/>
                  <a:gd name="T1" fmla="*/ 0 h 227"/>
                  <a:gd name="T2" fmla="*/ 0 w 2422"/>
                  <a:gd name="T3" fmla="*/ 0 h 227"/>
                  <a:gd name="T4" fmla="*/ 0 w 2422"/>
                  <a:gd name="T5" fmla="*/ 0 h 227"/>
                  <a:gd name="T6" fmla="*/ 0 w 2422"/>
                  <a:gd name="T7" fmla="*/ 0 h 227"/>
                  <a:gd name="T8" fmla="*/ 0 w 2422"/>
                  <a:gd name="T9" fmla="*/ 0 h 227"/>
                  <a:gd name="T10" fmla="*/ 0 w 2422"/>
                  <a:gd name="T11" fmla="*/ 0 h 22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422"/>
                  <a:gd name="T19" fmla="*/ 0 h 227"/>
                  <a:gd name="T20" fmla="*/ 2422 w 2422"/>
                  <a:gd name="T21" fmla="*/ 227 h 22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422" h="227">
                    <a:moveTo>
                      <a:pt x="0" y="87"/>
                    </a:moveTo>
                    <a:lnTo>
                      <a:pt x="1955" y="227"/>
                    </a:lnTo>
                    <a:lnTo>
                      <a:pt x="2422" y="94"/>
                    </a:lnTo>
                    <a:lnTo>
                      <a:pt x="2258" y="76"/>
                    </a:lnTo>
                    <a:lnTo>
                      <a:pt x="745" y="0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DFDFD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9632" name="Freeform 40"/>
              <p:cNvSpPr>
                <a:spLocks/>
              </p:cNvSpPr>
              <p:nvPr/>
            </p:nvSpPr>
            <p:spPr bwMode="auto">
              <a:xfrm>
                <a:off x="2248" y="1635"/>
                <a:ext cx="297" cy="24"/>
              </a:xfrm>
              <a:custGeom>
                <a:avLst/>
                <a:gdLst>
                  <a:gd name="T0" fmla="*/ 0 w 1780"/>
                  <a:gd name="T1" fmla="*/ 0 h 145"/>
                  <a:gd name="T2" fmla="*/ 0 w 1780"/>
                  <a:gd name="T3" fmla="*/ 0 h 145"/>
                  <a:gd name="T4" fmla="*/ 0 w 1780"/>
                  <a:gd name="T5" fmla="*/ 0 h 145"/>
                  <a:gd name="T6" fmla="*/ 0 w 1780"/>
                  <a:gd name="T7" fmla="*/ 0 h 145"/>
                  <a:gd name="T8" fmla="*/ 0 w 1780"/>
                  <a:gd name="T9" fmla="*/ 0 h 145"/>
                  <a:gd name="T10" fmla="*/ 0 w 1780"/>
                  <a:gd name="T11" fmla="*/ 0 h 145"/>
                  <a:gd name="T12" fmla="*/ 0 w 1780"/>
                  <a:gd name="T13" fmla="*/ 0 h 145"/>
                  <a:gd name="T14" fmla="*/ 0 w 1780"/>
                  <a:gd name="T15" fmla="*/ 0 h 145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780"/>
                  <a:gd name="T25" fmla="*/ 0 h 145"/>
                  <a:gd name="T26" fmla="*/ 1780 w 1780"/>
                  <a:gd name="T27" fmla="*/ 145 h 145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780" h="145">
                    <a:moveTo>
                      <a:pt x="144" y="0"/>
                    </a:moveTo>
                    <a:lnTo>
                      <a:pt x="0" y="53"/>
                    </a:lnTo>
                    <a:lnTo>
                      <a:pt x="1436" y="145"/>
                    </a:lnTo>
                    <a:lnTo>
                      <a:pt x="1671" y="80"/>
                    </a:lnTo>
                    <a:lnTo>
                      <a:pt x="1652" y="71"/>
                    </a:lnTo>
                    <a:lnTo>
                      <a:pt x="1780" y="35"/>
                    </a:lnTo>
                    <a:lnTo>
                      <a:pt x="1701" y="28"/>
                    </a:lnTo>
                    <a:lnTo>
                      <a:pt x="144" y="0"/>
                    </a:lnTo>
                    <a:close/>
                  </a:path>
                </a:pathLst>
              </a:custGeom>
              <a:solidFill>
                <a:srgbClr val="5F5F5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139497" name="Group 41"/>
            <p:cNvGrpSpPr>
              <a:grpSpLocks/>
            </p:cNvGrpSpPr>
            <p:nvPr/>
          </p:nvGrpSpPr>
          <p:grpSpPr bwMode="auto">
            <a:xfrm>
              <a:off x="2485" y="1423"/>
              <a:ext cx="74" cy="231"/>
              <a:chOff x="2485" y="1423"/>
              <a:chExt cx="74" cy="231"/>
            </a:xfrm>
          </p:grpSpPr>
          <p:grpSp>
            <p:nvGrpSpPr>
              <p:cNvPr id="139601" name="Group 42"/>
              <p:cNvGrpSpPr>
                <a:grpSpLocks/>
              </p:cNvGrpSpPr>
              <p:nvPr/>
            </p:nvGrpSpPr>
            <p:grpSpPr bwMode="auto">
              <a:xfrm>
                <a:off x="2514" y="1453"/>
                <a:ext cx="45" cy="193"/>
                <a:chOff x="2514" y="1453"/>
                <a:chExt cx="45" cy="193"/>
              </a:xfrm>
            </p:grpSpPr>
            <p:sp>
              <p:nvSpPr>
                <p:cNvPr id="139605" name="Freeform 43"/>
                <p:cNvSpPr>
                  <a:spLocks/>
                </p:cNvSpPr>
                <p:nvPr/>
              </p:nvSpPr>
              <p:spPr bwMode="auto">
                <a:xfrm>
                  <a:off x="2514" y="1453"/>
                  <a:ext cx="45" cy="193"/>
                </a:xfrm>
                <a:custGeom>
                  <a:avLst/>
                  <a:gdLst>
                    <a:gd name="T0" fmla="*/ 0 w 269"/>
                    <a:gd name="T1" fmla="*/ 0 h 1158"/>
                    <a:gd name="T2" fmla="*/ 0 w 269"/>
                    <a:gd name="T3" fmla="*/ 0 h 1158"/>
                    <a:gd name="T4" fmla="*/ 0 w 269"/>
                    <a:gd name="T5" fmla="*/ 0 h 1158"/>
                    <a:gd name="T6" fmla="*/ 0 w 269"/>
                    <a:gd name="T7" fmla="*/ 0 h 1158"/>
                    <a:gd name="T8" fmla="*/ 0 w 269"/>
                    <a:gd name="T9" fmla="*/ 0 h 1158"/>
                    <a:gd name="T10" fmla="*/ 0 w 269"/>
                    <a:gd name="T11" fmla="*/ 0 h 1158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269"/>
                    <a:gd name="T19" fmla="*/ 0 h 1158"/>
                    <a:gd name="T20" fmla="*/ 269 w 269"/>
                    <a:gd name="T21" fmla="*/ 1158 h 1158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269" h="1158">
                      <a:moveTo>
                        <a:pt x="25" y="0"/>
                      </a:moveTo>
                      <a:lnTo>
                        <a:pt x="269" y="95"/>
                      </a:lnTo>
                      <a:lnTo>
                        <a:pt x="247" y="547"/>
                      </a:lnTo>
                      <a:lnTo>
                        <a:pt x="220" y="1092"/>
                      </a:lnTo>
                      <a:lnTo>
                        <a:pt x="0" y="1158"/>
                      </a:lnTo>
                      <a:lnTo>
                        <a:pt x="25" y="0"/>
                      </a:lnTo>
                      <a:close/>
                    </a:path>
                  </a:pathLst>
                </a:custGeom>
                <a:solidFill>
                  <a:srgbClr val="9F9F9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grpSp>
              <p:nvGrpSpPr>
                <p:cNvPr id="139606" name="Group 44"/>
                <p:cNvGrpSpPr>
                  <a:grpSpLocks/>
                </p:cNvGrpSpPr>
                <p:nvPr/>
              </p:nvGrpSpPr>
              <p:grpSpPr bwMode="auto">
                <a:xfrm>
                  <a:off x="2514" y="1461"/>
                  <a:ext cx="44" cy="162"/>
                  <a:chOff x="2514" y="1461"/>
                  <a:chExt cx="44" cy="162"/>
                </a:xfrm>
              </p:grpSpPr>
              <p:grpSp>
                <p:nvGrpSpPr>
                  <p:cNvPr id="139607" name="Group 45"/>
                  <p:cNvGrpSpPr>
                    <a:grpSpLocks/>
                  </p:cNvGrpSpPr>
                  <p:nvPr/>
                </p:nvGrpSpPr>
                <p:grpSpPr bwMode="auto">
                  <a:xfrm>
                    <a:off x="2514" y="1461"/>
                    <a:ext cx="44" cy="162"/>
                    <a:chOff x="2514" y="1461"/>
                    <a:chExt cx="44" cy="162"/>
                  </a:xfrm>
                </p:grpSpPr>
                <p:grpSp>
                  <p:nvGrpSpPr>
                    <p:cNvPr id="139609" name="Group 46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2514" y="1461"/>
                      <a:ext cx="44" cy="97"/>
                      <a:chOff x="2514" y="1461"/>
                      <a:chExt cx="44" cy="97"/>
                    </a:xfrm>
                  </p:grpSpPr>
                  <p:grpSp>
                    <p:nvGrpSpPr>
                      <p:cNvPr id="139619" name="Group 47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2517" y="1461"/>
                        <a:ext cx="41" cy="52"/>
                        <a:chOff x="2517" y="1461"/>
                        <a:chExt cx="41" cy="52"/>
                      </a:xfrm>
                    </p:grpSpPr>
                    <p:sp>
                      <p:nvSpPr>
                        <p:cNvPr id="139625" name="Line 48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2518" y="1461"/>
                          <a:ext cx="40" cy="15"/>
                        </a:xfrm>
                        <a:prstGeom prst="line">
                          <a:avLst/>
                        </a:prstGeom>
                        <a:noFill/>
                        <a:ln w="3175">
                          <a:solidFill>
                            <a:srgbClr val="7F7F7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39626" name="Line 49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2518" y="1469"/>
                          <a:ext cx="39" cy="14"/>
                        </a:xfrm>
                        <a:prstGeom prst="line">
                          <a:avLst/>
                        </a:prstGeom>
                        <a:noFill/>
                        <a:ln w="3175">
                          <a:solidFill>
                            <a:srgbClr val="7F7F7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39627" name="Line 50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2518" y="1478"/>
                          <a:ext cx="39" cy="13"/>
                        </a:xfrm>
                        <a:prstGeom prst="line">
                          <a:avLst/>
                        </a:prstGeom>
                        <a:noFill/>
                        <a:ln w="3175">
                          <a:solidFill>
                            <a:srgbClr val="7F7F7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39628" name="Line 51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2518" y="1486"/>
                          <a:ext cx="39" cy="12"/>
                        </a:xfrm>
                        <a:prstGeom prst="line">
                          <a:avLst/>
                        </a:prstGeom>
                        <a:noFill/>
                        <a:ln w="3175">
                          <a:solidFill>
                            <a:srgbClr val="7F7F7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39629" name="Line 52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2517" y="1495"/>
                          <a:ext cx="40" cy="11"/>
                        </a:xfrm>
                        <a:prstGeom prst="line">
                          <a:avLst/>
                        </a:prstGeom>
                        <a:noFill/>
                        <a:ln w="3175">
                          <a:solidFill>
                            <a:srgbClr val="7F7F7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39630" name="Line 53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2517" y="1503"/>
                          <a:ext cx="39" cy="10"/>
                        </a:xfrm>
                        <a:prstGeom prst="line">
                          <a:avLst/>
                        </a:prstGeom>
                        <a:noFill/>
                        <a:ln w="3175">
                          <a:solidFill>
                            <a:srgbClr val="7F7F7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</p:grpSp>
                  <p:sp>
                    <p:nvSpPr>
                      <p:cNvPr id="139620" name="Line 54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2514" y="1520"/>
                        <a:ext cx="41" cy="8"/>
                      </a:xfrm>
                      <a:prstGeom prst="line">
                        <a:avLst/>
                      </a:prstGeom>
                      <a:noFill/>
                      <a:ln w="3175">
                        <a:solidFill>
                          <a:srgbClr val="7F7F7F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39621" name="Line 55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2514" y="1528"/>
                        <a:ext cx="41" cy="7"/>
                      </a:xfrm>
                      <a:prstGeom prst="line">
                        <a:avLst/>
                      </a:prstGeom>
                      <a:noFill/>
                      <a:ln w="3175">
                        <a:solidFill>
                          <a:srgbClr val="7F7F7F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39622" name="Line 56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2514" y="1537"/>
                        <a:ext cx="40" cy="6"/>
                      </a:xfrm>
                      <a:prstGeom prst="line">
                        <a:avLst/>
                      </a:prstGeom>
                      <a:noFill/>
                      <a:ln w="3175">
                        <a:solidFill>
                          <a:srgbClr val="7F7F7F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39623" name="Line 57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2514" y="1546"/>
                        <a:ext cx="40" cy="4"/>
                      </a:xfrm>
                      <a:prstGeom prst="line">
                        <a:avLst/>
                      </a:prstGeom>
                      <a:noFill/>
                      <a:ln w="3175">
                        <a:solidFill>
                          <a:srgbClr val="7F7F7F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39624" name="Line 58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2515" y="1554"/>
                        <a:ext cx="39" cy="4"/>
                      </a:xfrm>
                      <a:prstGeom prst="line">
                        <a:avLst/>
                      </a:prstGeom>
                      <a:noFill/>
                      <a:ln w="3175">
                        <a:solidFill>
                          <a:srgbClr val="7F7F7F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</p:grpSp>
                <p:grpSp>
                  <p:nvGrpSpPr>
                    <p:cNvPr id="139610" name="Group 59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2514" y="1563"/>
                      <a:ext cx="39" cy="60"/>
                      <a:chOff x="2514" y="1563"/>
                      <a:chExt cx="39" cy="60"/>
                    </a:xfrm>
                  </p:grpSpPr>
                  <p:sp>
                    <p:nvSpPr>
                      <p:cNvPr id="139611" name="Line 60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2515" y="1563"/>
                        <a:ext cx="38" cy="3"/>
                      </a:xfrm>
                      <a:prstGeom prst="line">
                        <a:avLst/>
                      </a:prstGeom>
                      <a:noFill/>
                      <a:ln w="3175">
                        <a:solidFill>
                          <a:srgbClr val="7F7F7F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39612" name="Line 61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2515" y="1572"/>
                        <a:ext cx="38" cy="1"/>
                      </a:xfrm>
                      <a:prstGeom prst="line">
                        <a:avLst/>
                      </a:prstGeom>
                      <a:noFill/>
                      <a:ln w="3175">
                        <a:solidFill>
                          <a:srgbClr val="7F7F7F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39613" name="Line 62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2515" y="1581"/>
                        <a:ext cx="37" cy="1"/>
                      </a:xfrm>
                      <a:prstGeom prst="line">
                        <a:avLst/>
                      </a:prstGeom>
                      <a:noFill/>
                      <a:ln w="3175">
                        <a:solidFill>
                          <a:srgbClr val="7F7F7F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39614" name="Line 63"/>
                      <p:cNvSpPr>
                        <a:spLocks noChangeShapeType="1"/>
                      </p:cNvSpPr>
                      <p:nvPr/>
                    </p:nvSpPr>
                    <p:spPr bwMode="auto">
                      <a:xfrm flipV="1">
                        <a:off x="2515" y="1588"/>
                        <a:ext cx="37" cy="1"/>
                      </a:xfrm>
                      <a:prstGeom prst="line">
                        <a:avLst/>
                      </a:prstGeom>
                      <a:noFill/>
                      <a:ln w="3175">
                        <a:solidFill>
                          <a:srgbClr val="7F7F7F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39615" name="Line 64"/>
                      <p:cNvSpPr>
                        <a:spLocks noChangeShapeType="1"/>
                      </p:cNvSpPr>
                      <p:nvPr/>
                    </p:nvSpPr>
                    <p:spPr bwMode="auto">
                      <a:xfrm flipV="1">
                        <a:off x="2515" y="1596"/>
                        <a:ext cx="37" cy="1"/>
                      </a:xfrm>
                      <a:prstGeom prst="line">
                        <a:avLst/>
                      </a:prstGeom>
                      <a:noFill/>
                      <a:ln w="3175">
                        <a:solidFill>
                          <a:srgbClr val="7F7F7F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39616" name="Line 65"/>
                      <p:cNvSpPr>
                        <a:spLocks noChangeShapeType="1"/>
                      </p:cNvSpPr>
                      <p:nvPr/>
                    </p:nvSpPr>
                    <p:spPr bwMode="auto">
                      <a:xfrm flipV="1">
                        <a:off x="2515" y="1603"/>
                        <a:ext cx="37" cy="3"/>
                      </a:xfrm>
                      <a:prstGeom prst="line">
                        <a:avLst/>
                      </a:prstGeom>
                      <a:noFill/>
                      <a:ln w="3175">
                        <a:solidFill>
                          <a:srgbClr val="7F7F7F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39617" name="Line 66"/>
                      <p:cNvSpPr>
                        <a:spLocks noChangeShapeType="1"/>
                      </p:cNvSpPr>
                      <p:nvPr/>
                    </p:nvSpPr>
                    <p:spPr bwMode="auto">
                      <a:xfrm flipV="1">
                        <a:off x="2514" y="1610"/>
                        <a:ext cx="37" cy="5"/>
                      </a:xfrm>
                      <a:prstGeom prst="line">
                        <a:avLst/>
                      </a:prstGeom>
                      <a:noFill/>
                      <a:ln w="3175">
                        <a:solidFill>
                          <a:srgbClr val="7F7F7F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39618" name="Line 67"/>
                      <p:cNvSpPr>
                        <a:spLocks noChangeShapeType="1"/>
                      </p:cNvSpPr>
                      <p:nvPr/>
                    </p:nvSpPr>
                    <p:spPr bwMode="auto">
                      <a:xfrm flipV="1">
                        <a:off x="2515" y="1618"/>
                        <a:ext cx="36" cy="5"/>
                      </a:xfrm>
                      <a:prstGeom prst="line">
                        <a:avLst/>
                      </a:prstGeom>
                      <a:noFill/>
                      <a:ln w="3175">
                        <a:solidFill>
                          <a:srgbClr val="7F7F7F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</p:grpSp>
              </p:grpSp>
              <p:sp>
                <p:nvSpPr>
                  <p:cNvPr id="139608" name="Line 68"/>
                  <p:cNvSpPr>
                    <a:spLocks noChangeShapeType="1"/>
                  </p:cNvSpPr>
                  <p:nvPr/>
                </p:nvSpPr>
                <p:spPr bwMode="auto">
                  <a:xfrm>
                    <a:off x="2516" y="1512"/>
                    <a:ext cx="40" cy="8"/>
                  </a:xfrm>
                  <a:prstGeom prst="line">
                    <a:avLst/>
                  </a:prstGeom>
                  <a:noFill/>
                  <a:ln w="3175">
                    <a:solidFill>
                      <a:srgbClr val="7F7F7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139602" name="Group 69"/>
              <p:cNvGrpSpPr>
                <a:grpSpLocks/>
              </p:cNvGrpSpPr>
              <p:nvPr/>
            </p:nvGrpSpPr>
            <p:grpSpPr bwMode="auto">
              <a:xfrm>
                <a:off x="2485" y="1423"/>
                <a:ext cx="40" cy="231"/>
                <a:chOff x="2485" y="1423"/>
                <a:chExt cx="40" cy="231"/>
              </a:xfrm>
            </p:grpSpPr>
            <p:sp>
              <p:nvSpPr>
                <p:cNvPr id="139603" name="Freeform 70"/>
                <p:cNvSpPr>
                  <a:spLocks/>
                </p:cNvSpPr>
                <p:nvPr/>
              </p:nvSpPr>
              <p:spPr bwMode="auto">
                <a:xfrm>
                  <a:off x="2485" y="1423"/>
                  <a:ext cx="39" cy="231"/>
                </a:xfrm>
                <a:custGeom>
                  <a:avLst/>
                  <a:gdLst>
                    <a:gd name="T0" fmla="*/ 0 w 236"/>
                    <a:gd name="T1" fmla="*/ 0 h 1383"/>
                    <a:gd name="T2" fmla="*/ 0 w 236"/>
                    <a:gd name="T3" fmla="*/ 0 h 1383"/>
                    <a:gd name="T4" fmla="*/ 0 w 236"/>
                    <a:gd name="T5" fmla="*/ 0 h 1383"/>
                    <a:gd name="T6" fmla="*/ 0 w 236"/>
                    <a:gd name="T7" fmla="*/ 0 h 1383"/>
                    <a:gd name="T8" fmla="*/ 0 w 236"/>
                    <a:gd name="T9" fmla="*/ 0 h 1383"/>
                    <a:gd name="T10" fmla="*/ 0 w 236"/>
                    <a:gd name="T11" fmla="*/ 0 h 1383"/>
                    <a:gd name="T12" fmla="*/ 0 w 236"/>
                    <a:gd name="T13" fmla="*/ 0 h 1383"/>
                    <a:gd name="T14" fmla="*/ 0 w 236"/>
                    <a:gd name="T15" fmla="*/ 0 h 1383"/>
                    <a:gd name="T16" fmla="*/ 0 w 236"/>
                    <a:gd name="T17" fmla="*/ 0 h 1383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236"/>
                    <a:gd name="T28" fmla="*/ 0 h 1383"/>
                    <a:gd name="T29" fmla="*/ 236 w 236"/>
                    <a:gd name="T30" fmla="*/ 1383 h 1383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236" h="1383">
                      <a:moveTo>
                        <a:pt x="56" y="0"/>
                      </a:moveTo>
                      <a:lnTo>
                        <a:pt x="223" y="71"/>
                      </a:lnTo>
                      <a:lnTo>
                        <a:pt x="236" y="87"/>
                      </a:lnTo>
                      <a:lnTo>
                        <a:pt x="186" y="1327"/>
                      </a:lnTo>
                      <a:lnTo>
                        <a:pt x="165" y="1343"/>
                      </a:lnTo>
                      <a:lnTo>
                        <a:pt x="0" y="1383"/>
                      </a:lnTo>
                      <a:lnTo>
                        <a:pt x="22" y="1360"/>
                      </a:lnTo>
                      <a:lnTo>
                        <a:pt x="23" y="1344"/>
                      </a:lnTo>
                      <a:lnTo>
                        <a:pt x="56" y="0"/>
                      </a:lnTo>
                      <a:close/>
                    </a:path>
                  </a:pathLst>
                </a:custGeom>
                <a:solidFill>
                  <a:srgbClr val="BFBFB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39604" name="Arc 71"/>
                <p:cNvSpPr>
                  <a:spLocks/>
                </p:cNvSpPr>
                <p:nvPr/>
              </p:nvSpPr>
              <p:spPr bwMode="auto">
                <a:xfrm>
                  <a:off x="2521" y="1435"/>
                  <a:ext cx="4" cy="5"/>
                </a:xfrm>
                <a:custGeom>
                  <a:avLst/>
                  <a:gdLst>
                    <a:gd name="T0" fmla="*/ 0 w 26288"/>
                    <a:gd name="T1" fmla="*/ 0 h 21600"/>
                    <a:gd name="T2" fmla="*/ 0 w 26288"/>
                    <a:gd name="T3" fmla="*/ 0 h 21600"/>
                    <a:gd name="T4" fmla="*/ 0 w 26288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26288"/>
                    <a:gd name="T10" fmla="*/ 0 h 21600"/>
                    <a:gd name="T11" fmla="*/ 26288 w 26288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6288" h="21600" fill="none" extrusionOk="0">
                      <a:moveTo>
                        <a:pt x="-1" y="680"/>
                      </a:moveTo>
                      <a:cubicBezTo>
                        <a:pt x="1757" y="228"/>
                        <a:pt x="3564" y="-1"/>
                        <a:pt x="5379" y="-1"/>
                      </a:cubicBezTo>
                      <a:cubicBezTo>
                        <a:pt x="15220" y="-1"/>
                        <a:pt x="23817" y="6652"/>
                        <a:pt x="26287" y="16179"/>
                      </a:cubicBezTo>
                    </a:path>
                    <a:path w="26288" h="21600" stroke="0" extrusionOk="0">
                      <a:moveTo>
                        <a:pt x="-1" y="680"/>
                      </a:moveTo>
                      <a:cubicBezTo>
                        <a:pt x="1757" y="228"/>
                        <a:pt x="3564" y="-1"/>
                        <a:pt x="5379" y="-1"/>
                      </a:cubicBezTo>
                      <a:cubicBezTo>
                        <a:pt x="15220" y="-1"/>
                        <a:pt x="23817" y="6652"/>
                        <a:pt x="26287" y="16179"/>
                      </a:cubicBezTo>
                      <a:lnTo>
                        <a:pt x="5379" y="21600"/>
                      </a:lnTo>
                      <a:close/>
                    </a:path>
                  </a:pathLst>
                </a:custGeom>
                <a:solidFill>
                  <a:srgbClr val="BFBFB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  <p:grpSp>
          <p:nvGrpSpPr>
            <p:cNvPr id="139498" name="Group 72"/>
            <p:cNvGrpSpPr>
              <a:grpSpLocks/>
            </p:cNvGrpSpPr>
            <p:nvPr/>
          </p:nvGrpSpPr>
          <p:grpSpPr bwMode="auto">
            <a:xfrm>
              <a:off x="2501" y="1771"/>
              <a:ext cx="125" cy="50"/>
              <a:chOff x="2501" y="1771"/>
              <a:chExt cx="125" cy="50"/>
            </a:xfrm>
          </p:grpSpPr>
          <p:sp>
            <p:nvSpPr>
              <p:cNvPr id="139590" name="Freeform 73"/>
              <p:cNvSpPr>
                <a:spLocks/>
              </p:cNvSpPr>
              <p:nvPr/>
            </p:nvSpPr>
            <p:spPr bwMode="auto">
              <a:xfrm>
                <a:off x="2501" y="1771"/>
                <a:ext cx="125" cy="32"/>
              </a:xfrm>
              <a:custGeom>
                <a:avLst/>
                <a:gdLst>
                  <a:gd name="T0" fmla="*/ 0 w 750"/>
                  <a:gd name="T1" fmla="*/ 0 h 195"/>
                  <a:gd name="T2" fmla="*/ 0 w 750"/>
                  <a:gd name="T3" fmla="*/ 0 h 195"/>
                  <a:gd name="T4" fmla="*/ 0 w 750"/>
                  <a:gd name="T5" fmla="*/ 0 h 195"/>
                  <a:gd name="T6" fmla="*/ 0 w 750"/>
                  <a:gd name="T7" fmla="*/ 0 h 195"/>
                  <a:gd name="T8" fmla="*/ 0 w 750"/>
                  <a:gd name="T9" fmla="*/ 0 h 195"/>
                  <a:gd name="T10" fmla="*/ 0 w 750"/>
                  <a:gd name="T11" fmla="*/ 0 h 195"/>
                  <a:gd name="T12" fmla="*/ 0 w 750"/>
                  <a:gd name="T13" fmla="*/ 0 h 195"/>
                  <a:gd name="T14" fmla="*/ 0 w 750"/>
                  <a:gd name="T15" fmla="*/ 0 h 195"/>
                  <a:gd name="T16" fmla="*/ 0 w 750"/>
                  <a:gd name="T17" fmla="*/ 0 h 195"/>
                  <a:gd name="T18" fmla="*/ 0 w 750"/>
                  <a:gd name="T19" fmla="*/ 0 h 195"/>
                  <a:gd name="T20" fmla="*/ 0 w 750"/>
                  <a:gd name="T21" fmla="*/ 0 h 195"/>
                  <a:gd name="T22" fmla="*/ 0 w 750"/>
                  <a:gd name="T23" fmla="*/ 0 h 195"/>
                  <a:gd name="T24" fmla="*/ 0 w 750"/>
                  <a:gd name="T25" fmla="*/ 0 h 195"/>
                  <a:gd name="T26" fmla="*/ 0 w 750"/>
                  <a:gd name="T27" fmla="*/ 0 h 195"/>
                  <a:gd name="T28" fmla="*/ 0 w 750"/>
                  <a:gd name="T29" fmla="*/ 0 h 195"/>
                  <a:gd name="T30" fmla="*/ 0 w 750"/>
                  <a:gd name="T31" fmla="*/ 0 h 195"/>
                  <a:gd name="T32" fmla="*/ 0 w 750"/>
                  <a:gd name="T33" fmla="*/ 0 h 195"/>
                  <a:gd name="T34" fmla="*/ 0 w 750"/>
                  <a:gd name="T35" fmla="*/ 0 h 195"/>
                  <a:gd name="T36" fmla="*/ 0 w 750"/>
                  <a:gd name="T37" fmla="*/ 0 h 195"/>
                  <a:gd name="T38" fmla="*/ 0 w 750"/>
                  <a:gd name="T39" fmla="*/ 0 h 195"/>
                  <a:gd name="T40" fmla="*/ 0 w 750"/>
                  <a:gd name="T41" fmla="*/ 0 h 195"/>
                  <a:gd name="T42" fmla="*/ 0 w 750"/>
                  <a:gd name="T43" fmla="*/ 0 h 195"/>
                  <a:gd name="T44" fmla="*/ 0 w 750"/>
                  <a:gd name="T45" fmla="*/ 0 h 195"/>
                  <a:gd name="T46" fmla="*/ 0 w 750"/>
                  <a:gd name="T47" fmla="*/ 0 h 195"/>
                  <a:gd name="T48" fmla="*/ 0 w 750"/>
                  <a:gd name="T49" fmla="*/ 0 h 195"/>
                  <a:gd name="T50" fmla="*/ 0 w 750"/>
                  <a:gd name="T51" fmla="*/ 0 h 195"/>
                  <a:gd name="T52" fmla="*/ 0 w 750"/>
                  <a:gd name="T53" fmla="*/ 0 h 195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w 750"/>
                  <a:gd name="T82" fmla="*/ 0 h 195"/>
                  <a:gd name="T83" fmla="*/ 750 w 750"/>
                  <a:gd name="T84" fmla="*/ 195 h 195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T81" t="T82" r="T83" b="T84"/>
                <a:pathLst>
                  <a:path w="750" h="195">
                    <a:moveTo>
                      <a:pt x="0" y="0"/>
                    </a:moveTo>
                    <a:lnTo>
                      <a:pt x="139" y="10"/>
                    </a:lnTo>
                    <a:lnTo>
                      <a:pt x="243" y="14"/>
                    </a:lnTo>
                    <a:lnTo>
                      <a:pt x="336" y="24"/>
                    </a:lnTo>
                    <a:lnTo>
                      <a:pt x="429" y="36"/>
                    </a:lnTo>
                    <a:lnTo>
                      <a:pt x="494" y="45"/>
                    </a:lnTo>
                    <a:lnTo>
                      <a:pt x="573" y="58"/>
                    </a:lnTo>
                    <a:lnTo>
                      <a:pt x="618" y="67"/>
                    </a:lnTo>
                    <a:lnTo>
                      <a:pt x="652" y="74"/>
                    </a:lnTo>
                    <a:lnTo>
                      <a:pt x="671" y="79"/>
                    </a:lnTo>
                    <a:lnTo>
                      <a:pt x="686" y="82"/>
                    </a:lnTo>
                    <a:lnTo>
                      <a:pt x="704" y="88"/>
                    </a:lnTo>
                    <a:lnTo>
                      <a:pt x="723" y="95"/>
                    </a:lnTo>
                    <a:lnTo>
                      <a:pt x="741" y="105"/>
                    </a:lnTo>
                    <a:lnTo>
                      <a:pt x="749" y="116"/>
                    </a:lnTo>
                    <a:lnTo>
                      <a:pt x="750" y="124"/>
                    </a:lnTo>
                    <a:lnTo>
                      <a:pt x="747" y="137"/>
                    </a:lnTo>
                    <a:lnTo>
                      <a:pt x="741" y="150"/>
                    </a:lnTo>
                    <a:lnTo>
                      <a:pt x="731" y="162"/>
                    </a:lnTo>
                    <a:lnTo>
                      <a:pt x="719" y="170"/>
                    </a:lnTo>
                    <a:lnTo>
                      <a:pt x="703" y="181"/>
                    </a:lnTo>
                    <a:lnTo>
                      <a:pt x="685" y="188"/>
                    </a:lnTo>
                    <a:lnTo>
                      <a:pt x="665" y="191"/>
                    </a:lnTo>
                    <a:lnTo>
                      <a:pt x="642" y="194"/>
                    </a:lnTo>
                    <a:lnTo>
                      <a:pt x="615" y="195"/>
                    </a:lnTo>
                    <a:lnTo>
                      <a:pt x="588" y="193"/>
                    </a:lnTo>
                    <a:lnTo>
                      <a:pt x="547" y="187"/>
                    </a:lnTo>
                  </a:path>
                </a:pathLst>
              </a:custGeom>
              <a:noFill/>
              <a:ln w="4763">
                <a:solidFill>
                  <a:srgbClr val="C0C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139591" name="Group 74"/>
              <p:cNvGrpSpPr>
                <a:grpSpLocks/>
              </p:cNvGrpSpPr>
              <p:nvPr/>
            </p:nvGrpSpPr>
            <p:grpSpPr bwMode="auto">
              <a:xfrm>
                <a:off x="2505" y="1787"/>
                <a:ext cx="89" cy="34"/>
                <a:chOff x="2505" y="1787"/>
                <a:chExt cx="89" cy="34"/>
              </a:xfrm>
            </p:grpSpPr>
            <p:grpSp>
              <p:nvGrpSpPr>
                <p:cNvPr id="139592" name="Group 75"/>
                <p:cNvGrpSpPr>
                  <a:grpSpLocks/>
                </p:cNvGrpSpPr>
                <p:nvPr/>
              </p:nvGrpSpPr>
              <p:grpSpPr bwMode="auto">
                <a:xfrm>
                  <a:off x="2505" y="1787"/>
                  <a:ext cx="89" cy="34"/>
                  <a:chOff x="2505" y="1787"/>
                  <a:chExt cx="89" cy="34"/>
                </a:xfrm>
              </p:grpSpPr>
              <p:sp>
                <p:nvSpPr>
                  <p:cNvPr id="139597" name="Freeform 76"/>
                  <p:cNvSpPr>
                    <a:spLocks/>
                  </p:cNvSpPr>
                  <p:nvPr/>
                </p:nvSpPr>
                <p:spPr bwMode="auto">
                  <a:xfrm>
                    <a:off x="2505" y="1787"/>
                    <a:ext cx="55" cy="22"/>
                  </a:xfrm>
                  <a:custGeom>
                    <a:avLst/>
                    <a:gdLst>
                      <a:gd name="T0" fmla="*/ 0 w 327"/>
                      <a:gd name="T1" fmla="*/ 0 h 131"/>
                      <a:gd name="T2" fmla="*/ 0 w 327"/>
                      <a:gd name="T3" fmla="*/ 0 h 131"/>
                      <a:gd name="T4" fmla="*/ 0 w 327"/>
                      <a:gd name="T5" fmla="*/ 0 h 131"/>
                      <a:gd name="T6" fmla="*/ 0 w 327"/>
                      <a:gd name="T7" fmla="*/ 0 h 131"/>
                      <a:gd name="T8" fmla="*/ 0 w 327"/>
                      <a:gd name="T9" fmla="*/ 0 h 131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  <a:gd name="T15" fmla="*/ 0 w 327"/>
                      <a:gd name="T16" fmla="*/ 0 h 131"/>
                      <a:gd name="T17" fmla="*/ 327 w 327"/>
                      <a:gd name="T18" fmla="*/ 131 h 131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T15" t="T16" r="T17" b="T18"/>
                    <a:pathLst>
                      <a:path w="327" h="131">
                        <a:moveTo>
                          <a:pt x="0" y="78"/>
                        </a:moveTo>
                        <a:lnTo>
                          <a:pt x="86" y="0"/>
                        </a:lnTo>
                        <a:lnTo>
                          <a:pt x="327" y="44"/>
                        </a:lnTo>
                        <a:lnTo>
                          <a:pt x="232" y="131"/>
                        </a:lnTo>
                        <a:lnTo>
                          <a:pt x="0" y="78"/>
                        </a:lnTo>
                        <a:close/>
                      </a:path>
                    </a:pathLst>
                  </a:custGeom>
                  <a:solidFill>
                    <a:srgbClr val="DFDFD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39598" name="Freeform 77"/>
                  <p:cNvSpPr>
                    <a:spLocks/>
                  </p:cNvSpPr>
                  <p:nvPr/>
                </p:nvSpPr>
                <p:spPr bwMode="auto">
                  <a:xfrm>
                    <a:off x="2506" y="1800"/>
                    <a:ext cx="38" cy="21"/>
                  </a:xfrm>
                  <a:custGeom>
                    <a:avLst/>
                    <a:gdLst>
                      <a:gd name="T0" fmla="*/ 0 w 232"/>
                      <a:gd name="T1" fmla="*/ 0 h 124"/>
                      <a:gd name="T2" fmla="*/ 0 w 232"/>
                      <a:gd name="T3" fmla="*/ 0 h 124"/>
                      <a:gd name="T4" fmla="*/ 0 w 232"/>
                      <a:gd name="T5" fmla="*/ 0 h 124"/>
                      <a:gd name="T6" fmla="*/ 0 w 232"/>
                      <a:gd name="T7" fmla="*/ 0 h 124"/>
                      <a:gd name="T8" fmla="*/ 0 w 232"/>
                      <a:gd name="T9" fmla="*/ 0 h 124"/>
                      <a:gd name="T10" fmla="*/ 0 w 232"/>
                      <a:gd name="T11" fmla="*/ 0 h 124"/>
                      <a:gd name="T12" fmla="*/ 0 60000 65536"/>
                      <a:gd name="T13" fmla="*/ 0 60000 65536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w 232"/>
                      <a:gd name="T19" fmla="*/ 0 h 124"/>
                      <a:gd name="T20" fmla="*/ 232 w 232"/>
                      <a:gd name="T21" fmla="*/ 124 h 124"/>
                    </a:gdLst>
                    <a:ahLst/>
                    <a:cxnLst>
                      <a:cxn ang="T12">
                        <a:pos x="T0" y="T1"/>
                      </a:cxn>
                      <a:cxn ang="T13">
                        <a:pos x="T2" y="T3"/>
                      </a:cxn>
                      <a:cxn ang="T14">
                        <a:pos x="T4" y="T5"/>
                      </a:cxn>
                      <a:cxn ang="T15">
                        <a:pos x="T6" y="T7"/>
                      </a:cxn>
                      <a:cxn ang="T16">
                        <a:pos x="T8" y="T9"/>
                      </a:cxn>
                      <a:cxn ang="T17">
                        <a:pos x="T10" y="T11"/>
                      </a:cxn>
                    </a:cxnLst>
                    <a:rect l="T18" t="T19" r="T20" b="T21"/>
                    <a:pathLst>
                      <a:path w="232" h="124">
                        <a:moveTo>
                          <a:pt x="0" y="0"/>
                        </a:moveTo>
                        <a:lnTo>
                          <a:pt x="0" y="69"/>
                        </a:lnTo>
                        <a:lnTo>
                          <a:pt x="2" y="69"/>
                        </a:lnTo>
                        <a:lnTo>
                          <a:pt x="232" y="124"/>
                        </a:lnTo>
                        <a:lnTo>
                          <a:pt x="232" y="53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C0C0C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39599" name="Freeform 78"/>
                  <p:cNvSpPr>
                    <a:spLocks/>
                  </p:cNvSpPr>
                  <p:nvPr/>
                </p:nvSpPr>
                <p:spPr bwMode="auto">
                  <a:xfrm>
                    <a:off x="2544" y="1794"/>
                    <a:ext cx="50" cy="27"/>
                  </a:xfrm>
                  <a:custGeom>
                    <a:avLst/>
                    <a:gdLst>
                      <a:gd name="T0" fmla="*/ 0 w 296"/>
                      <a:gd name="T1" fmla="*/ 0 h 158"/>
                      <a:gd name="T2" fmla="*/ 0 w 296"/>
                      <a:gd name="T3" fmla="*/ 0 h 158"/>
                      <a:gd name="T4" fmla="*/ 0 w 296"/>
                      <a:gd name="T5" fmla="*/ 0 h 158"/>
                      <a:gd name="T6" fmla="*/ 0 w 296"/>
                      <a:gd name="T7" fmla="*/ 0 h 158"/>
                      <a:gd name="T8" fmla="*/ 0 w 296"/>
                      <a:gd name="T9" fmla="*/ 0 h 158"/>
                      <a:gd name="T10" fmla="*/ 0 w 296"/>
                      <a:gd name="T11" fmla="*/ 0 h 158"/>
                      <a:gd name="T12" fmla="*/ 0 60000 65536"/>
                      <a:gd name="T13" fmla="*/ 0 60000 65536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w 296"/>
                      <a:gd name="T19" fmla="*/ 0 h 158"/>
                      <a:gd name="T20" fmla="*/ 296 w 296"/>
                      <a:gd name="T21" fmla="*/ 158 h 158"/>
                    </a:gdLst>
                    <a:ahLst/>
                    <a:cxnLst>
                      <a:cxn ang="T12">
                        <a:pos x="T0" y="T1"/>
                      </a:cxn>
                      <a:cxn ang="T13">
                        <a:pos x="T2" y="T3"/>
                      </a:cxn>
                      <a:cxn ang="T14">
                        <a:pos x="T4" y="T5"/>
                      </a:cxn>
                      <a:cxn ang="T15">
                        <a:pos x="T6" y="T7"/>
                      </a:cxn>
                      <a:cxn ang="T16">
                        <a:pos x="T8" y="T9"/>
                      </a:cxn>
                      <a:cxn ang="T17">
                        <a:pos x="T10" y="T11"/>
                      </a:cxn>
                    </a:cxnLst>
                    <a:rect l="T18" t="T19" r="T20" b="T21"/>
                    <a:pathLst>
                      <a:path w="296" h="158">
                        <a:moveTo>
                          <a:pt x="0" y="85"/>
                        </a:moveTo>
                        <a:lnTo>
                          <a:pt x="94" y="0"/>
                        </a:lnTo>
                        <a:lnTo>
                          <a:pt x="296" y="22"/>
                        </a:lnTo>
                        <a:lnTo>
                          <a:pt x="296" y="88"/>
                        </a:lnTo>
                        <a:lnTo>
                          <a:pt x="0" y="158"/>
                        </a:lnTo>
                        <a:lnTo>
                          <a:pt x="0" y="85"/>
                        </a:lnTo>
                        <a:close/>
                      </a:path>
                    </a:pathLst>
                  </a:custGeom>
                  <a:solidFill>
                    <a:srgbClr val="9F9F9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39600" name="Freeform 79"/>
                  <p:cNvSpPr>
                    <a:spLocks/>
                  </p:cNvSpPr>
                  <p:nvPr/>
                </p:nvSpPr>
                <p:spPr bwMode="auto">
                  <a:xfrm>
                    <a:off x="2520" y="1787"/>
                    <a:ext cx="74" cy="11"/>
                  </a:xfrm>
                  <a:custGeom>
                    <a:avLst/>
                    <a:gdLst>
                      <a:gd name="T0" fmla="*/ 0 w 443"/>
                      <a:gd name="T1" fmla="*/ 0 h 65"/>
                      <a:gd name="T2" fmla="*/ 0 w 443"/>
                      <a:gd name="T3" fmla="*/ 0 h 65"/>
                      <a:gd name="T4" fmla="*/ 0 w 443"/>
                      <a:gd name="T5" fmla="*/ 0 h 65"/>
                      <a:gd name="T6" fmla="*/ 0 w 443"/>
                      <a:gd name="T7" fmla="*/ 0 h 65"/>
                      <a:gd name="T8" fmla="*/ 0 w 443"/>
                      <a:gd name="T9" fmla="*/ 0 h 65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  <a:gd name="T15" fmla="*/ 0 w 443"/>
                      <a:gd name="T16" fmla="*/ 0 h 65"/>
                      <a:gd name="T17" fmla="*/ 443 w 443"/>
                      <a:gd name="T18" fmla="*/ 65 h 65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T15" t="T16" r="T17" b="T18"/>
                    <a:pathLst>
                      <a:path w="443" h="65">
                        <a:moveTo>
                          <a:pt x="0" y="0"/>
                        </a:moveTo>
                        <a:lnTo>
                          <a:pt x="221" y="15"/>
                        </a:lnTo>
                        <a:lnTo>
                          <a:pt x="443" y="65"/>
                        </a:lnTo>
                        <a:lnTo>
                          <a:pt x="241" y="44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7F7F7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139593" name="Group 80"/>
                <p:cNvGrpSpPr>
                  <a:grpSpLocks/>
                </p:cNvGrpSpPr>
                <p:nvPr/>
              </p:nvGrpSpPr>
              <p:grpSpPr bwMode="auto">
                <a:xfrm>
                  <a:off x="2506" y="1797"/>
                  <a:ext cx="87" cy="14"/>
                  <a:chOff x="2506" y="1797"/>
                  <a:chExt cx="87" cy="14"/>
                </a:xfrm>
              </p:grpSpPr>
              <p:sp>
                <p:nvSpPr>
                  <p:cNvPr id="139594" name="Line 81"/>
                  <p:cNvSpPr>
                    <a:spLocks noChangeShapeType="1"/>
                  </p:cNvSpPr>
                  <p:nvPr/>
                </p:nvSpPr>
                <p:spPr bwMode="auto">
                  <a:xfrm>
                    <a:off x="2506" y="1802"/>
                    <a:ext cx="39" cy="9"/>
                  </a:xfrm>
                  <a:prstGeom prst="line">
                    <a:avLst/>
                  </a:prstGeom>
                  <a:noFill/>
                  <a:ln w="3175">
                    <a:solidFill>
                      <a:srgbClr val="7F7F7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39595" name="Line 82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545" y="1797"/>
                    <a:ext cx="16" cy="14"/>
                  </a:xfrm>
                  <a:prstGeom prst="line">
                    <a:avLst/>
                  </a:prstGeom>
                  <a:noFill/>
                  <a:ln w="3175">
                    <a:solidFill>
                      <a:srgbClr val="5F5F5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39596" name="Line 83"/>
                  <p:cNvSpPr>
                    <a:spLocks noChangeShapeType="1"/>
                  </p:cNvSpPr>
                  <p:nvPr/>
                </p:nvSpPr>
                <p:spPr bwMode="auto">
                  <a:xfrm>
                    <a:off x="2561" y="1797"/>
                    <a:ext cx="32" cy="2"/>
                  </a:xfrm>
                  <a:prstGeom prst="line">
                    <a:avLst/>
                  </a:prstGeom>
                  <a:noFill/>
                  <a:ln w="3175">
                    <a:solidFill>
                      <a:srgbClr val="5F5F5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</p:grpSp>
        </p:grpSp>
        <p:sp>
          <p:nvSpPr>
            <p:cNvPr id="139499" name="Freeform 84"/>
            <p:cNvSpPr>
              <a:spLocks/>
            </p:cNvSpPr>
            <p:nvPr/>
          </p:nvSpPr>
          <p:spPr bwMode="auto">
            <a:xfrm>
              <a:off x="2483" y="1709"/>
              <a:ext cx="75" cy="71"/>
            </a:xfrm>
            <a:custGeom>
              <a:avLst/>
              <a:gdLst>
                <a:gd name="T0" fmla="*/ 0 w 455"/>
                <a:gd name="T1" fmla="*/ 0 h 425"/>
                <a:gd name="T2" fmla="*/ 0 w 455"/>
                <a:gd name="T3" fmla="*/ 0 h 425"/>
                <a:gd name="T4" fmla="*/ 0 w 455"/>
                <a:gd name="T5" fmla="*/ 0 h 425"/>
                <a:gd name="T6" fmla="*/ 0 w 455"/>
                <a:gd name="T7" fmla="*/ 0 h 425"/>
                <a:gd name="T8" fmla="*/ 0 w 455"/>
                <a:gd name="T9" fmla="*/ 0 h 42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55"/>
                <a:gd name="T16" fmla="*/ 0 h 425"/>
                <a:gd name="T17" fmla="*/ 455 w 455"/>
                <a:gd name="T18" fmla="*/ 425 h 42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55" h="425">
                  <a:moveTo>
                    <a:pt x="0" y="213"/>
                  </a:moveTo>
                  <a:lnTo>
                    <a:pt x="455" y="0"/>
                  </a:lnTo>
                  <a:lnTo>
                    <a:pt x="455" y="171"/>
                  </a:lnTo>
                  <a:lnTo>
                    <a:pt x="0" y="425"/>
                  </a:lnTo>
                  <a:lnTo>
                    <a:pt x="0" y="213"/>
                  </a:lnTo>
                  <a:close/>
                </a:path>
              </a:pathLst>
            </a:custGeom>
            <a:solidFill>
              <a:srgbClr val="5F5F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9500" name="Freeform 85"/>
            <p:cNvSpPr>
              <a:spLocks/>
            </p:cNvSpPr>
            <p:nvPr/>
          </p:nvSpPr>
          <p:spPr bwMode="auto">
            <a:xfrm>
              <a:off x="2482" y="1642"/>
              <a:ext cx="78" cy="105"/>
            </a:xfrm>
            <a:custGeom>
              <a:avLst/>
              <a:gdLst>
                <a:gd name="T0" fmla="*/ 0 w 469"/>
                <a:gd name="T1" fmla="*/ 0 h 629"/>
                <a:gd name="T2" fmla="*/ 0 w 469"/>
                <a:gd name="T3" fmla="*/ 0 h 629"/>
                <a:gd name="T4" fmla="*/ 0 w 469"/>
                <a:gd name="T5" fmla="*/ 0 h 629"/>
                <a:gd name="T6" fmla="*/ 0 w 469"/>
                <a:gd name="T7" fmla="*/ 0 h 629"/>
                <a:gd name="T8" fmla="*/ 0 w 469"/>
                <a:gd name="T9" fmla="*/ 0 h 62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69"/>
                <a:gd name="T16" fmla="*/ 0 h 629"/>
                <a:gd name="T17" fmla="*/ 469 w 469"/>
                <a:gd name="T18" fmla="*/ 629 h 62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69" h="629">
                  <a:moveTo>
                    <a:pt x="0" y="133"/>
                  </a:moveTo>
                  <a:lnTo>
                    <a:pt x="469" y="0"/>
                  </a:lnTo>
                  <a:lnTo>
                    <a:pt x="469" y="415"/>
                  </a:lnTo>
                  <a:lnTo>
                    <a:pt x="1" y="629"/>
                  </a:lnTo>
                  <a:lnTo>
                    <a:pt x="0" y="133"/>
                  </a:lnTo>
                  <a:close/>
                </a:path>
              </a:pathLst>
            </a:cu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9501" name="Freeform 86"/>
            <p:cNvSpPr>
              <a:spLocks/>
            </p:cNvSpPr>
            <p:nvPr/>
          </p:nvSpPr>
          <p:spPr bwMode="auto">
            <a:xfrm>
              <a:off x="2270" y="1455"/>
              <a:ext cx="193" cy="160"/>
            </a:xfrm>
            <a:custGeom>
              <a:avLst/>
              <a:gdLst>
                <a:gd name="T0" fmla="*/ 0 w 1158"/>
                <a:gd name="T1" fmla="*/ 0 h 961"/>
                <a:gd name="T2" fmla="*/ 0 w 1158"/>
                <a:gd name="T3" fmla="*/ 0 h 961"/>
                <a:gd name="T4" fmla="*/ 0 w 1158"/>
                <a:gd name="T5" fmla="*/ 0 h 961"/>
                <a:gd name="T6" fmla="*/ 0 w 1158"/>
                <a:gd name="T7" fmla="*/ 0 h 961"/>
                <a:gd name="T8" fmla="*/ 0 w 1158"/>
                <a:gd name="T9" fmla="*/ 0 h 96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58"/>
                <a:gd name="T16" fmla="*/ 0 h 961"/>
                <a:gd name="T17" fmla="*/ 1158 w 1158"/>
                <a:gd name="T18" fmla="*/ 961 h 96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58" h="961">
                  <a:moveTo>
                    <a:pt x="46" y="0"/>
                  </a:moveTo>
                  <a:lnTo>
                    <a:pt x="1158" y="0"/>
                  </a:lnTo>
                  <a:lnTo>
                    <a:pt x="1113" y="961"/>
                  </a:lnTo>
                  <a:lnTo>
                    <a:pt x="0" y="906"/>
                  </a:lnTo>
                  <a:lnTo>
                    <a:pt x="46" y="0"/>
                  </a:lnTo>
                  <a:close/>
                </a:path>
              </a:pathLst>
            </a:custGeom>
            <a:solidFill>
              <a:srgbClr val="C0C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9502" name="Freeform 87"/>
            <p:cNvSpPr>
              <a:spLocks/>
            </p:cNvSpPr>
            <p:nvPr/>
          </p:nvSpPr>
          <p:spPr bwMode="auto">
            <a:xfrm>
              <a:off x="2144" y="1724"/>
              <a:ext cx="360" cy="73"/>
            </a:xfrm>
            <a:custGeom>
              <a:avLst/>
              <a:gdLst>
                <a:gd name="T0" fmla="*/ 0 w 2160"/>
                <a:gd name="T1" fmla="*/ 0 h 439"/>
                <a:gd name="T2" fmla="*/ 0 w 2160"/>
                <a:gd name="T3" fmla="*/ 0 h 439"/>
                <a:gd name="T4" fmla="*/ 0 w 2160"/>
                <a:gd name="T5" fmla="*/ 0 h 439"/>
                <a:gd name="T6" fmla="*/ 0 w 2160"/>
                <a:gd name="T7" fmla="*/ 0 h 439"/>
                <a:gd name="T8" fmla="*/ 0 w 2160"/>
                <a:gd name="T9" fmla="*/ 0 h 439"/>
                <a:gd name="T10" fmla="*/ 0 w 2160"/>
                <a:gd name="T11" fmla="*/ 0 h 439"/>
                <a:gd name="T12" fmla="*/ 0 w 2160"/>
                <a:gd name="T13" fmla="*/ 0 h 43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160"/>
                <a:gd name="T22" fmla="*/ 0 h 439"/>
                <a:gd name="T23" fmla="*/ 2160 w 2160"/>
                <a:gd name="T24" fmla="*/ 439 h 43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160" h="439">
                  <a:moveTo>
                    <a:pt x="352" y="0"/>
                  </a:moveTo>
                  <a:lnTo>
                    <a:pt x="2160" y="179"/>
                  </a:lnTo>
                  <a:lnTo>
                    <a:pt x="2032" y="340"/>
                  </a:lnTo>
                  <a:lnTo>
                    <a:pt x="1908" y="439"/>
                  </a:lnTo>
                  <a:lnTo>
                    <a:pt x="0" y="220"/>
                  </a:lnTo>
                  <a:lnTo>
                    <a:pt x="143" y="158"/>
                  </a:lnTo>
                  <a:lnTo>
                    <a:pt x="352" y="0"/>
                  </a:lnTo>
                  <a:close/>
                </a:path>
              </a:pathLst>
            </a:custGeom>
            <a:solidFill>
              <a:srgbClr val="DFDFD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grpSp>
          <p:nvGrpSpPr>
            <p:cNvPr id="139503" name="Group 88"/>
            <p:cNvGrpSpPr>
              <a:grpSpLocks/>
            </p:cNvGrpSpPr>
            <p:nvPr/>
          </p:nvGrpSpPr>
          <p:grpSpPr bwMode="auto">
            <a:xfrm>
              <a:off x="2482" y="1649"/>
              <a:ext cx="77" cy="92"/>
              <a:chOff x="2482" y="1649"/>
              <a:chExt cx="77" cy="92"/>
            </a:xfrm>
          </p:grpSpPr>
          <p:sp>
            <p:nvSpPr>
              <p:cNvPr id="139581" name="Line 89"/>
              <p:cNvSpPr>
                <a:spLocks noChangeShapeType="1"/>
              </p:cNvSpPr>
              <p:nvPr/>
            </p:nvSpPr>
            <p:spPr bwMode="auto">
              <a:xfrm flipV="1">
                <a:off x="2482" y="1675"/>
                <a:ext cx="77" cy="28"/>
              </a:xfrm>
              <a:prstGeom prst="line">
                <a:avLst/>
              </a:prstGeom>
              <a:noFill/>
              <a:ln w="3175">
                <a:solidFill>
                  <a:srgbClr val="80808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9582" name="Line 90"/>
              <p:cNvSpPr>
                <a:spLocks noChangeShapeType="1"/>
              </p:cNvSpPr>
              <p:nvPr/>
            </p:nvSpPr>
            <p:spPr bwMode="auto">
              <a:xfrm flipV="1">
                <a:off x="2495" y="1683"/>
                <a:ext cx="64" cy="24"/>
              </a:xfrm>
              <a:prstGeom prst="line">
                <a:avLst/>
              </a:prstGeom>
              <a:noFill/>
              <a:ln w="3175">
                <a:solidFill>
                  <a:srgbClr val="80808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9583" name="Line 91"/>
              <p:cNvSpPr>
                <a:spLocks noChangeShapeType="1"/>
              </p:cNvSpPr>
              <p:nvPr/>
            </p:nvSpPr>
            <p:spPr bwMode="auto">
              <a:xfrm flipV="1">
                <a:off x="2495" y="1690"/>
                <a:ext cx="64" cy="27"/>
              </a:xfrm>
              <a:prstGeom prst="line">
                <a:avLst/>
              </a:prstGeom>
              <a:noFill/>
              <a:ln w="3175">
                <a:solidFill>
                  <a:srgbClr val="80808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9584" name="Line 92"/>
              <p:cNvSpPr>
                <a:spLocks noChangeShapeType="1"/>
              </p:cNvSpPr>
              <p:nvPr/>
            </p:nvSpPr>
            <p:spPr bwMode="auto">
              <a:xfrm flipV="1">
                <a:off x="2495" y="1698"/>
                <a:ext cx="64" cy="27"/>
              </a:xfrm>
              <a:prstGeom prst="line">
                <a:avLst/>
              </a:prstGeom>
              <a:noFill/>
              <a:ln w="3175">
                <a:solidFill>
                  <a:srgbClr val="80808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9585" name="Line 93"/>
              <p:cNvSpPr>
                <a:spLocks noChangeShapeType="1"/>
              </p:cNvSpPr>
              <p:nvPr/>
            </p:nvSpPr>
            <p:spPr bwMode="auto">
              <a:xfrm flipV="1">
                <a:off x="2495" y="1705"/>
                <a:ext cx="64" cy="29"/>
              </a:xfrm>
              <a:prstGeom prst="line">
                <a:avLst/>
              </a:prstGeom>
              <a:noFill/>
              <a:ln w="3175">
                <a:solidFill>
                  <a:srgbClr val="80808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9586" name="Line 94"/>
              <p:cNvSpPr>
                <a:spLocks noChangeShapeType="1"/>
              </p:cNvSpPr>
              <p:nvPr/>
            </p:nvSpPr>
            <p:spPr bwMode="auto">
              <a:xfrm flipV="1">
                <a:off x="2495" y="1667"/>
                <a:ext cx="64" cy="22"/>
              </a:xfrm>
              <a:prstGeom prst="line">
                <a:avLst/>
              </a:prstGeom>
              <a:noFill/>
              <a:ln w="3175">
                <a:solidFill>
                  <a:srgbClr val="80808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9587" name="Line 95"/>
              <p:cNvSpPr>
                <a:spLocks noChangeShapeType="1"/>
              </p:cNvSpPr>
              <p:nvPr/>
            </p:nvSpPr>
            <p:spPr bwMode="auto">
              <a:xfrm flipV="1">
                <a:off x="2496" y="1658"/>
                <a:ext cx="63" cy="20"/>
              </a:xfrm>
              <a:prstGeom prst="line">
                <a:avLst/>
              </a:prstGeom>
              <a:noFill/>
              <a:ln w="3175">
                <a:solidFill>
                  <a:srgbClr val="80808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9588" name="Line 96"/>
              <p:cNvSpPr>
                <a:spLocks noChangeShapeType="1"/>
              </p:cNvSpPr>
              <p:nvPr/>
            </p:nvSpPr>
            <p:spPr bwMode="auto">
              <a:xfrm flipV="1">
                <a:off x="2495" y="1649"/>
                <a:ext cx="64" cy="19"/>
              </a:xfrm>
              <a:prstGeom prst="line">
                <a:avLst/>
              </a:prstGeom>
              <a:noFill/>
              <a:ln w="3175">
                <a:solidFill>
                  <a:srgbClr val="80808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9589" name="Line 97"/>
              <p:cNvSpPr>
                <a:spLocks noChangeShapeType="1"/>
              </p:cNvSpPr>
              <p:nvPr/>
            </p:nvSpPr>
            <p:spPr bwMode="auto">
              <a:xfrm flipH="1">
                <a:off x="2495" y="1662"/>
                <a:ext cx="1" cy="79"/>
              </a:xfrm>
              <a:prstGeom prst="line">
                <a:avLst/>
              </a:prstGeom>
              <a:noFill/>
              <a:ln w="3175">
                <a:solidFill>
                  <a:srgbClr val="80808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139504" name="Group 98"/>
            <p:cNvGrpSpPr>
              <a:grpSpLocks/>
            </p:cNvGrpSpPr>
            <p:nvPr/>
          </p:nvGrpSpPr>
          <p:grpSpPr bwMode="auto">
            <a:xfrm>
              <a:off x="2244" y="1419"/>
              <a:ext cx="255" cy="235"/>
              <a:chOff x="2244" y="1419"/>
              <a:chExt cx="255" cy="235"/>
            </a:xfrm>
          </p:grpSpPr>
          <p:grpSp>
            <p:nvGrpSpPr>
              <p:cNvPr id="139564" name="Group 99"/>
              <p:cNvGrpSpPr>
                <a:grpSpLocks/>
              </p:cNvGrpSpPr>
              <p:nvPr/>
            </p:nvGrpSpPr>
            <p:grpSpPr bwMode="auto">
              <a:xfrm>
                <a:off x="2244" y="1419"/>
                <a:ext cx="255" cy="235"/>
                <a:chOff x="2244" y="1419"/>
                <a:chExt cx="255" cy="235"/>
              </a:xfrm>
            </p:grpSpPr>
            <p:grpSp>
              <p:nvGrpSpPr>
                <p:cNvPr id="139566" name="Group 100"/>
                <p:cNvGrpSpPr>
                  <a:grpSpLocks/>
                </p:cNvGrpSpPr>
                <p:nvPr/>
              </p:nvGrpSpPr>
              <p:grpSpPr bwMode="auto">
                <a:xfrm>
                  <a:off x="2244" y="1419"/>
                  <a:ext cx="255" cy="235"/>
                  <a:chOff x="2244" y="1419"/>
                  <a:chExt cx="255" cy="235"/>
                </a:xfrm>
              </p:grpSpPr>
              <p:sp>
                <p:nvSpPr>
                  <p:cNvPr id="139577" name="Freeform 101"/>
                  <p:cNvSpPr>
                    <a:spLocks/>
                  </p:cNvSpPr>
                  <p:nvPr/>
                </p:nvSpPr>
                <p:spPr bwMode="auto">
                  <a:xfrm>
                    <a:off x="2244" y="1419"/>
                    <a:ext cx="254" cy="235"/>
                  </a:xfrm>
                  <a:custGeom>
                    <a:avLst/>
                    <a:gdLst>
                      <a:gd name="T0" fmla="*/ 0 w 1526"/>
                      <a:gd name="T1" fmla="*/ 0 h 1412"/>
                      <a:gd name="T2" fmla="*/ 0 w 1526"/>
                      <a:gd name="T3" fmla="*/ 0 h 1412"/>
                      <a:gd name="T4" fmla="*/ 0 w 1526"/>
                      <a:gd name="T5" fmla="*/ 0 h 1412"/>
                      <a:gd name="T6" fmla="*/ 0 w 1526"/>
                      <a:gd name="T7" fmla="*/ 0 h 1412"/>
                      <a:gd name="T8" fmla="*/ 0 w 1526"/>
                      <a:gd name="T9" fmla="*/ 0 h 1412"/>
                      <a:gd name="T10" fmla="*/ 0 w 1526"/>
                      <a:gd name="T11" fmla="*/ 0 h 1412"/>
                      <a:gd name="T12" fmla="*/ 0 w 1526"/>
                      <a:gd name="T13" fmla="*/ 0 h 1412"/>
                      <a:gd name="T14" fmla="*/ 0 w 1526"/>
                      <a:gd name="T15" fmla="*/ 0 h 1412"/>
                      <a:gd name="T16" fmla="*/ 0 w 1526"/>
                      <a:gd name="T17" fmla="*/ 0 h 1412"/>
                      <a:gd name="T18" fmla="*/ 0 w 1526"/>
                      <a:gd name="T19" fmla="*/ 0 h 1412"/>
                      <a:gd name="T20" fmla="*/ 0 w 1526"/>
                      <a:gd name="T21" fmla="*/ 0 h 1412"/>
                      <a:gd name="T22" fmla="*/ 0 w 1526"/>
                      <a:gd name="T23" fmla="*/ 0 h 1412"/>
                      <a:gd name="T24" fmla="*/ 0 w 1526"/>
                      <a:gd name="T25" fmla="*/ 0 h 1412"/>
                      <a:gd name="T26" fmla="*/ 0 w 1526"/>
                      <a:gd name="T27" fmla="*/ 0 h 1412"/>
                      <a:gd name="T28" fmla="*/ 0 w 1526"/>
                      <a:gd name="T29" fmla="*/ 0 h 1412"/>
                      <a:gd name="T30" fmla="*/ 0 w 1526"/>
                      <a:gd name="T31" fmla="*/ 0 h 1412"/>
                      <a:gd name="T32" fmla="*/ 0 w 1526"/>
                      <a:gd name="T33" fmla="*/ 0 h 1412"/>
                      <a:gd name="T34" fmla="*/ 0 w 1526"/>
                      <a:gd name="T35" fmla="*/ 0 h 1412"/>
                      <a:gd name="T36" fmla="*/ 0 w 1526"/>
                      <a:gd name="T37" fmla="*/ 0 h 1412"/>
                      <a:gd name="T38" fmla="*/ 0 w 1526"/>
                      <a:gd name="T39" fmla="*/ 0 h 1412"/>
                      <a:gd name="T40" fmla="*/ 0 w 1526"/>
                      <a:gd name="T41" fmla="*/ 0 h 1412"/>
                      <a:gd name="T42" fmla="*/ 0 w 1526"/>
                      <a:gd name="T43" fmla="*/ 0 h 1412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  <a:gd name="T51" fmla="*/ 0 60000 65536"/>
                      <a:gd name="T52" fmla="*/ 0 60000 65536"/>
                      <a:gd name="T53" fmla="*/ 0 60000 65536"/>
                      <a:gd name="T54" fmla="*/ 0 60000 65536"/>
                      <a:gd name="T55" fmla="*/ 0 60000 65536"/>
                      <a:gd name="T56" fmla="*/ 0 60000 65536"/>
                      <a:gd name="T57" fmla="*/ 0 60000 65536"/>
                      <a:gd name="T58" fmla="*/ 0 60000 65536"/>
                      <a:gd name="T59" fmla="*/ 0 60000 65536"/>
                      <a:gd name="T60" fmla="*/ 0 60000 65536"/>
                      <a:gd name="T61" fmla="*/ 0 60000 65536"/>
                      <a:gd name="T62" fmla="*/ 0 60000 65536"/>
                      <a:gd name="T63" fmla="*/ 0 60000 65536"/>
                      <a:gd name="T64" fmla="*/ 0 60000 65536"/>
                      <a:gd name="T65" fmla="*/ 0 60000 65536"/>
                      <a:gd name="T66" fmla="*/ 0 w 1526"/>
                      <a:gd name="T67" fmla="*/ 0 h 1412"/>
                      <a:gd name="T68" fmla="*/ 1526 w 1526"/>
                      <a:gd name="T69" fmla="*/ 1412 h 1412"/>
                    </a:gdLst>
                    <a:ahLst/>
                    <a:cxnLst>
                      <a:cxn ang="T44">
                        <a:pos x="T0" y="T1"/>
                      </a:cxn>
                      <a:cxn ang="T45">
                        <a:pos x="T2" y="T3"/>
                      </a:cxn>
                      <a:cxn ang="T46">
                        <a:pos x="T4" y="T5"/>
                      </a:cxn>
                      <a:cxn ang="T47">
                        <a:pos x="T6" y="T7"/>
                      </a:cxn>
                      <a:cxn ang="T48">
                        <a:pos x="T8" y="T9"/>
                      </a:cxn>
                      <a:cxn ang="T49">
                        <a:pos x="T10" y="T11"/>
                      </a:cxn>
                      <a:cxn ang="T50">
                        <a:pos x="T12" y="T13"/>
                      </a:cxn>
                      <a:cxn ang="T51">
                        <a:pos x="T14" y="T15"/>
                      </a:cxn>
                      <a:cxn ang="T52">
                        <a:pos x="T16" y="T17"/>
                      </a:cxn>
                      <a:cxn ang="T53">
                        <a:pos x="T18" y="T19"/>
                      </a:cxn>
                      <a:cxn ang="T54">
                        <a:pos x="T20" y="T21"/>
                      </a:cxn>
                      <a:cxn ang="T55">
                        <a:pos x="T22" y="T23"/>
                      </a:cxn>
                      <a:cxn ang="T56">
                        <a:pos x="T24" y="T25"/>
                      </a:cxn>
                      <a:cxn ang="T57">
                        <a:pos x="T26" y="T27"/>
                      </a:cxn>
                      <a:cxn ang="T58">
                        <a:pos x="T28" y="T29"/>
                      </a:cxn>
                      <a:cxn ang="T59">
                        <a:pos x="T30" y="T31"/>
                      </a:cxn>
                      <a:cxn ang="T60">
                        <a:pos x="T32" y="T33"/>
                      </a:cxn>
                      <a:cxn ang="T61">
                        <a:pos x="T34" y="T35"/>
                      </a:cxn>
                      <a:cxn ang="T62">
                        <a:pos x="T36" y="T37"/>
                      </a:cxn>
                      <a:cxn ang="T63">
                        <a:pos x="T38" y="T39"/>
                      </a:cxn>
                      <a:cxn ang="T64">
                        <a:pos x="T40" y="T41"/>
                      </a:cxn>
                      <a:cxn ang="T65">
                        <a:pos x="T42" y="T43"/>
                      </a:cxn>
                    </a:cxnLst>
                    <a:rect l="T66" t="T67" r="T68" b="T69"/>
                    <a:pathLst>
                      <a:path w="1526" h="1412">
                        <a:moveTo>
                          <a:pt x="122" y="24"/>
                        </a:moveTo>
                        <a:lnTo>
                          <a:pt x="253" y="17"/>
                        </a:lnTo>
                        <a:lnTo>
                          <a:pt x="430" y="5"/>
                        </a:lnTo>
                        <a:lnTo>
                          <a:pt x="615" y="0"/>
                        </a:lnTo>
                        <a:lnTo>
                          <a:pt x="832" y="0"/>
                        </a:lnTo>
                        <a:lnTo>
                          <a:pt x="984" y="3"/>
                        </a:lnTo>
                        <a:lnTo>
                          <a:pt x="1217" y="11"/>
                        </a:lnTo>
                        <a:lnTo>
                          <a:pt x="1444" y="23"/>
                        </a:lnTo>
                        <a:lnTo>
                          <a:pt x="1497" y="25"/>
                        </a:lnTo>
                        <a:lnTo>
                          <a:pt x="1509" y="30"/>
                        </a:lnTo>
                        <a:lnTo>
                          <a:pt x="1517" y="36"/>
                        </a:lnTo>
                        <a:lnTo>
                          <a:pt x="1525" y="47"/>
                        </a:lnTo>
                        <a:lnTo>
                          <a:pt x="1526" y="59"/>
                        </a:lnTo>
                        <a:lnTo>
                          <a:pt x="1469" y="1386"/>
                        </a:lnTo>
                        <a:lnTo>
                          <a:pt x="1461" y="1406"/>
                        </a:lnTo>
                        <a:lnTo>
                          <a:pt x="1444" y="1412"/>
                        </a:lnTo>
                        <a:lnTo>
                          <a:pt x="951" y="1379"/>
                        </a:lnTo>
                        <a:lnTo>
                          <a:pt x="467" y="1344"/>
                        </a:lnTo>
                        <a:lnTo>
                          <a:pt x="23" y="1312"/>
                        </a:lnTo>
                        <a:lnTo>
                          <a:pt x="0" y="1278"/>
                        </a:lnTo>
                        <a:lnTo>
                          <a:pt x="68" y="67"/>
                        </a:lnTo>
                        <a:lnTo>
                          <a:pt x="122" y="24"/>
                        </a:lnTo>
                        <a:close/>
                      </a:path>
                    </a:pathLst>
                  </a:custGeom>
                  <a:solidFill>
                    <a:srgbClr val="C0C0C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39578" name="Arc 102"/>
                  <p:cNvSpPr>
                    <a:spLocks/>
                  </p:cNvSpPr>
                  <p:nvPr/>
                </p:nvSpPr>
                <p:spPr bwMode="auto">
                  <a:xfrm>
                    <a:off x="2492" y="1423"/>
                    <a:ext cx="7" cy="5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60000 65536"/>
                      <a:gd name="T7" fmla="*/ 0 60000 65536"/>
                      <a:gd name="T8" fmla="*/ 0 60000 65536"/>
                      <a:gd name="T9" fmla="*/ 0 w 21600"/>
                      <a:gd name="T10" fmla="*/ 0 h 21600"/>
                      <a:gd name="T11" fmla="*/ 21600 w 21600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600" h="21600" fill="none" extrusionOk="0">
                        <a:moveTo>
                          <a:pt x="0" y="-1"/>
                        </a:moveTo>
                        <a:cubicBezTo>
                          <a:pt x="11929" y="-1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0" y="-1"/>
                        </a:moveTo>
                        <a:cubicBezTo>
                          <a:pt x="11929" y="-1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solidFill>
                    <a:srgbClr val="C0C0C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39579" name="Arc 103"/>
                  <p:cNvSpPr>
                    <a:spLocks/>
                  </p:cNvSpPr>
                  <p:nvPr/>
                </p:nvSpPr>
                <p:spPr bwMode="auto">
                  <a:xfrm>
                    <a:off x="2256" y="1424"/>
                    <a:ext cx="12" cy="9"/>
                  </a:xfrm>
                  <a:custGeom>
                    <a:avLst/>
                    <a:gdLst>
                      <a:gd name="T0" fmla="*/ 0 w 21490"/>
                      <a:gd name="T1" fmla="*/ 0 h 21538"/>
                      <a:gd name="T2" fmla="*/ 0 w 21490"/>
                      <a:gd name="T3" fmla="*/ 0 h 21538"/>
                      <a:gd name="T4" fmla="*/ 0 w 21490"/>
                      <a:gd name="T5" fmla="*/ 0 h 21538"/>
                      <a:gd name="T6" fmla="*/ 0 60000 65536"/>
                      <a:gd name="T7" fmla="*/ 0 60000 65536"/>
                      <a:gd name="T8" fmla="*/ 0 60000 65536"/>
                      <a:gd name="T9" fmla="*/ 0 w 21490"/>
                      <a:gd name="T10" fmla="*/ 0 h 21538"/>
                      <a:gd name="T11" fmla="*/ 21490 w 21490"/>
                      <a:gd name="T12" fmla="*/ 21538 h 21538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490" h="21538" fill="none" extrusionOk="0">
                        <a:moveTo>
                          <a:pt x="-1" y="19362"/>
                        </a:moveTo>
                        <a:cubicBezTo>
                          <a:pt x="1053" y="8951"/>
                          <a:pt x="9418" y="793"/>
                          <a:pt x="19853" y="0"/>
                        </a:cubicBezTo>
                      </a:path>
                      <a:path w="21490" h="21538" stroke="0" extrusionOk="0">
                        <a:moveTo>
                          <a:pt x="-1" y="19362"/>
                        </a:moveTo>
                        <a:cubicBezTo>
                          <a:pt x="1053" y="8951"/>
                          <a:pt x="9418" y="793"/>
                          <a:pt x="19853" y="0"/>
                        </a:cubicBezTo>
                        <a:lnTo>
                          <a:pt x="21490" y="21538"/>
                        </a:lnTo>
                        <a:close/>
                      </a:path>
                    </a:pathLst>
                  </a:custGeom>
                  <a:solidFill>
                    <a:srgbClr val="C0C0C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39580" name="Arc 104"/>
                  <p:cNvSpPr>
                    <a:spLocks/>
                  </p:cNvSpPr>
                  <p:nvPr/>
                </p:nvSpPr>
                <p:spPr bwMode="auto">
                  <a:xfrm>
                    <a:off x="2244" y="1631"/>
                    <a:ext cx="5" cy="7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60000 65536"/>
                      <a:gd name="T7" fmla="*/ 0 60000 65536"/>
                      <a:gd name="T8" fmla="*/ 0 60000 65536"/>
                      <a:gd name="T9" fmla="*/ 0 w 21600"/>
                      <a:gd name="T10" fmla="*/ 0 h 21600"/>
                      <a:gd name="T11" fmla="*/ 21600 w 21600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600" h="21600" fill="none" extrusionOk="0">
                        <a:moveTo>
                          <a:pt x="21600" y="21599"/>
                        </a:moveTo>
                        <a:cubicBezTo>
                          <a:pt x="9670" y="21599"/>
                          <a:pt x="-1" y="11929"/>
                          <a:pt x="-1" y="-1"/>
                        </a:cubicBezTo>
                      </a:path>
                      <a:path w="21600" h="21600" stroke="0" extrusionOk="0">
                        <a:moveTo>
                          <a:pt x="21600" y="21599"/>
                        </a:moveTo>
                        <a:cubicBezTo>
                          <a:pt x="9670" y="21599"/>
                          <a:pt x="-1" y="11929"/>
                          <a:pt x="-1" y="-1"/>
                        </a:cubicBezTo>
                        <a:lnTo>
                          <a:pt x="21600" y="0"/>
                        </a:lnTo>
                        <a:close/>
                      </a:path>
                    </a:pathLst>
                  </a:custGeom>
                  <a:solidFill>
                    <a:srgbClr val="C0C0C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139567" name="Group 105"/>
                <p:cNvGrpSpPr>
                  <a:grpSpLocks/>
                </p:cNvGrpSpPr>
                <p:nvPr/>
              </p:nvGrpSpPr>
              <p:grpSpPr bwMode="auto">
                <a:xfrm>
                  <a:off x="2270" y="1455"/>
                  <a:ext cx="194" cy="160"/>
                  <a:chOff x="2270" y="1455"/>
                  <a:chExt cx="194" cy="160"/>
                </a:xfrm>
              </p:grpSpPr>
              <p:grpSp>
                <p:nvGrpSpPr>
                  <p:cNvPr id="139568" name="Group 106"/>
                  <p:cNvGrpSpPr>
                    <a:grpSpLocks/>
                  </p:cNvGrpSpPr>
                  <p:nvPr/>
                </p:nvGrpSpPr>
                <p:grpSpPr bwMode="auto">
                  <a:xfrm>
                    <a:off x="2270" y="1455"/>
                    <a:ext cx="194" cy="160"/>
                    <a:chOff x="2270" y="1455"/>
                    <a:chExt cx="194" cy="160"/>
                  </a:xfrm>
                </p:grpSpPr>
                <p:sp>
                  <p:nvSpPr>
                    <p:cNvPr id="139573" name="Freeform 107"/>
                    <p:cNvSpPr>
                      <a:spLocks/>
                    </p:cNvSpPr>
                    <p:nvPr/>
                  </p:nvSpPr>
                  <p:spPr bwMode="auto">
                    <a:xfrm>
                      <a:off x="2278" y="1455"/>
                      <a:ext cx="185" cy="3"/>
                    </a:xfrm>
                    <a:custGeom>
                      <a:avLst/>
                      <a:gdLst>
                        <a:gd name="T0" fmla="*/ 0 w 1111"/>
                        <a:gd name="T1" fmla="*/ 0 h 20"/>
                        <a:gd name="T2" fmla="*/ 0 w 1111"/>
                        <a:gd name="T3" fmla="*/ 0 h 20"/>
                        <a:gd name="T4" fmla="*/ 0 w 1111"/>
                        <a:gd name="T5" fmla="*/ 0 h 20"/>
                        <a:gd name="T6" fmla="*/ 0 w 1111"/>
                        <a:gd name="T7" fmla="*/ 0 h 20"/>
                        <a:gd name="T8" fmla="*/ 0 w 1111"/>
                        <a:gd name="T9" fmla="*/ 0 h 20"/>
                        <a:gd name="T10" fmla="*/ 0 60000 65536"/>
                        <a:gd name="T11" fmla="*/ 0 60000 65536"/>
                        <a:gd name="T12" fmla="*/ 0 60000 65536"/>
                        <a:gd name="T13" fmla="*/ 0 60000 65536"/>
                        <a:gd name="T14" fmla="*/ 0 60000 65536"/>
                        <a:gd name="T15" fmla="*/ 0 w 1111"/>
                        <a:gd name="T16" fmla="*/ 0 h 20"/>
                        <a:gd name="T17" fmla="*/ 1111 w 1111"/>
                        <a:gd name="T18" fmla="*/ 20 h 20"/>
                      </a:gdLst>
                      <a:ahLst/>
                      <a:cxnLst>
                        <a:cxn ang="T10">
                          <a:pos x="T0" y="T1"/>
                        </a:cxn>
                        <a:cxn ang="T11">
                          <a:pos x="T2" y="T3"/>
                        </a:cxn>
                        <a:cxn ang="T12">
                          <a:pos x="T4" y="T5"/>
                        </a:cxn>
                        <a:cxn ang="T13">
                          <a:pos x="T6" y="T7"/>
                        </a:cxn>
                        <a:cxn ang="T14">
                          <a:pos x="T8" y="T9"/>
                        </a:cxn>
                      </a:cxnLst>
                      <a:rect l="T15" t="T16" r="T17" b="T18"/>
                      <a:pathLst>
                        <a:path w="1111" h="20">
                          <a:moveTo>
                            <a:pt x="0" y="0"/>
                          </a:moveTo>
                          <a:lnTo>
                            <a:pt x="1111" y="1"/>
                          </a:lnTo>
                          <a:lnTo>
                            <a:pt x="1086" y="20"/>
                          </a:lnTo>
                          <a:lnTo>
                            <a:pt x="24" y="20"/>
                          </a:lnTo>
                          <a:lnTo>
                            <a:pt x="0" y="0"/>
                          </a:lnTo>
                          <a:close/>
                        </a:path>
                      </a:pathLst>
                    </a:custGeom>
                    <a:solidFill>
                      <a:srgbClr val="808080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9574" name="Freeform 108"/>
                    <p:cNvSpPr>
                      <a:spLocks/>
                    </p:cNvSpPr>
                    <p:nvPr/>
                  </p:nvSpPr>
                  <p:spPr bwMode="auto">
                    <a:xfrm>
                      <a:off x="2452" y="1455"/>
                      <a:ext cx="12" cy="160"/>
                    </a:xfrm>
                    <a:custGeom>
                      <a:avLst/>
                      <a:gdLst>
                        <a:gd name="T0" fmla="*/ 0 w 72"/>
                        <a:gd name="T1" fmla="*/ 0 h 961"/>
                        <a:gd name="T2" fmla="*/ 0 w 72"/>
                        <a:gd name="T3" fmla="*/ 0 h 961"/>
                        <a:gd name="T4" fmla="*/ 0 w 72"/>
                        <a:gd name="T5" fmla="*/ 0 h 961"/>
                        <a:gd name="T6" fmla="*/ 0 w 72"/>
                        <a:gd name="T7" fmla="*/ 0 h 961"/>
                        <a:gd name="T8" fmla="*/ 0 w 72"/>
                        <a:gd name="T9" fmla="*/ 0 h 961"/>
                        <a:gd name="T10" fmla="*/ 0 w 72"/>
                        <a:gd name="T11" fmla="*/ 0 h 961"/>
                        <a:gd name="T12" fmla="*/ 0 60000 65536"/>
                        <a:gd name="T13" fmla="*/ 0 60000 65536"/>
                        <a:gd name="T14" fmla="*/ 0 60000 65536"/>
                        <a:gd name="T15" fmla="*/ 0 60000 65536"/>
                        <a:gd name="T16" fmla="*/ 0 60000 65536"/>
                        <a:gd name="T17" fmla="*/ 0 60000 65536"/>
                        <a:gd name="T18" fmla="*/ 0 w 72"/>
                        <a:gd name="T19" fmla="*/ 0 h 961"/>
                        <a:gd name="T20" fmla="*/ 72 w 72"/>
                        <a:gd name="T21" fmla="*/ 961 h 961"/>
                      </a:gdLst>
                      <a:ahLst/>
                      <a:cxnLst>
                        <a:cxn ang="T12">
                          <a:pos x="T0" y="T1"/>
                        </a:cxn>
                        <a:cxn ang="T13">
                          <a:pos x="T2" y="T3"/>
                        </a:cxn>
                        <a:cxn ang="T14">
                          <a:pos x="T4" y="T5"/>
                        </a:cxn>
                        <a:cxn ang="T15">
                          <a:pos x="T6" y="T7"/>
                        </a:cxn>
                        <a:cxn ang="T16">
                          <a:pos x="T8" y="T9"/>
                        </a:cxn>
                        <a:cxn ang="T17">
                          <a:pos x="T10" y="T11"/>
                        </a:cxn>
                      </a:cxnLst>
                      <a:rect l="T18" t="T19" r="T20" b="T21"/>
                      <a:pathLst>
                        <a:path w="72" h="961">
                          <a:moveTo>
                            <a:pt x="46" y="19"/>
                          </a:moveTo>
                          <a:lnTo>
                            <a:pt x="72" y="0"/>
                          </a:lnTo>
                          <a:lnTo>
                            <a:pt x="47" y="522"/>
                          </a:lnTo>
                          <a:lnTo>
                            <a:pt x="24" y="961"/>
                          </a:lnTo>
                          <a:lnTo>
                            <a:pt x="0" y="933"/>
                          </a:lnTo>
                          <a:lnTo>
                            <a:pt x="46" y="19"/>
                          </a:lnTo>
                          <a:close/>
                        </a:path>
                      </a:pathLst>
                    </a:custGeom>
                    <a:solidFill>
                      <a:srgbClr val="FFFFFF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9575" name="Freeform 109"/>
                    <p:cNvSpPr>
                      <a:spLocks/>
                    </p:cNvSpPr>
                    <p:nvPr/>
                  </p:nvSpPr>
                  <p:spPr bwMode="auto">
                    <a:xfrm>
                      <a:off x="2270" y="1602"/>
                      <a:ext cx="186" cy="13"/>
                    </a:xfrm>
                    <a:custGeom>
                      <a:avLst/>
                      <a:gdLst>
                        <a:gd name="T0" fmla="*/ 0 w 1112"/>
                        <a:gd name="T1" fmla="*/ 0 h 79"/>
                        <a:gd name="T2" fmla="*/ 0 w 1112"/>
                        <a:gd name="T3" fmla="*/ 0 h 79"/>
                        <a:gd name="T4" fmla="*/ 0 w 1112"/>
                        <a:gd name="T5" fmla="*/ 0 h 79"/>
                        <a:gd name="T6" fmla="*/ 0 w 1112"/>
                        <a:gd name="T7" fmla="*/ 0 h 79"/>
                        <a:gd name="T8" fmla="*/ 0 w 1112"/>
                        <a:gd name="T9" fmla="*/ 0 h 79"/>
                        <a:gd name="T10" fmla="*/ 0 60000 65536"/>
                        <a:gd name="T11" fmla="*/ 0 60000 65536"/>
                        <a:gd name="T12" fmla="*/ 0 60000 65536"/>
                        <a:gd name="T13" fmla="*/ 0 60000 65536"/>
                        <a:gd name="T14" fmla="*/ 0 60000 65536"/>
                        <a:gd name="T15" fmla="*/ 0 w 1112"/>
                        <a:gd name="T16" fmla="*/ 0 h 79"/>
                        <a:gd name="T17" fmla="*/ 1112 w 1112"/>
                        <a:gd name="T18" fmla="*/ 79 h 79"/>
                      </a:gdLst>
                      <a:ahLst/>
                      <a:cxnLst>
                        <a:cxn ang="T10">
                          <a:pos x="T0" y="T1"/>
                        </a:cxn>
                        <a:cxn ang="T11">
                          <a:pos x="T2" y="T3"/>
                        </a:cxn>
                        <a:cxn ang="T12">
                          <a:pos x="T4" y="T5"/>
                        </a:cxn>
                        <a:cxn ang="T13">
                          <a:pos x="T6" y="T7"/>
                        </a:cxn>
                        <a:cxn ang="T14">
                          <a:pos x="T8" y="T9"/>
                        </a:cxn>
                      </a:cxnLst>
                      <a:rect l="T15" t="T16" r="T17" b="T18"/>
                      <a:pathLst>
                        <a:path w="1112" h="79">
                          <a:moveTo>
                            <a:pt x="26" y="0"/>
                          </a:moveTo>
                          <a:lnTo>
                            <a:pt x="0" y="25"/>
                          </a:lnTo>
                          <a:lnTo>
                            <a:pt x="1112" y="79"/>
                          </a:lnTo>
                          <a:lnTo>
                            <a:pt x="1088" y="53"/>
                          </a:lnTo>
                          <a:lnTo>
                            <a:pt x="26" y="0"/>
                          </a:lnTo>
                          <a:close/>
                        </a:path>
                      </a:pathLst>
                    </a:custGeom>
                    <a:solidFill>
                      <a:srgbClr val="DFDFDF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9576" name="Freeform 110"/>
                    <p:cNvSpPr>
                      <a:spLocks/>
                    </p:cNvSpPr>
                    <p:nvPr/>
                  </p:nvSpPr>
                  <p:spPr bwMode="auto">
                    <a:xfrm>
                      <a:off x="2270" y="1455"/>
                      <a:ext cx="12" cy="151"/>
                    </a:xfrm>
                    <a:custGeom>
                      <a:avLst/>
                      <a:gdLst>
                        <a:gd name="T0" fmla="*/ 0 w 70"/>
                        <a:gd name="T1" fmla="*/ 0 h 906"/>
                        <a:gd name="T2" fmla="*/ 0 w 70"/>
                        <a:gd name="T3" fmla="*/ 0 h 906"/>
                        <a:gd name="T4" fmla="*/ 0 w 70"/>
                        <a:gd name="T5" fmla="*/ 0 h 906"/>
                        <a:gd name="T6" fmla="*/ 0 w 70"/>
                        <a:gd name="T7" fmla="*/ 0 h 906"/>
                        <a:gd name="T8" fmla="*/ 0 w 70"/>
                        <a:gd name="T9" fmla="*/ 0 h 906"/>
                        <a:gd name="T10" fmla="*/ 0 60000 65536"/>
                        <a:gd name="T11" fmla="*/ 0 60000 65536"/>
                        <a:gd name="T12" fmla="*/ 0 60000 65536"/>
                        <a:gd name="T13" fmla="*/ 0 60000 65536"/>
                        <a:gd name="T14" fmla="*/ 0 60000 65536"/>
                        <a:gd name="T15" fmla="*/ 0 w 70"/>
                        <a:gd name="T16" fmla="*/ 0 h 906"/>
                        <a:gd name="T17" fmla="*/ 70 w 70"/>
                        <a:gd name="T18" fmla="*/ 906 h 906"/>
                      </a:gdLst>
                      <a:ahLst/>
                      <a:cxnLst>
                        <a:cxn ang="T10">
                          <a:pos x="T0" y="T1"/>
                        </a:cxn>
                        <a:cxn ang="T11">
                          <a:pos x="T2" y="T3"/>
                        </a:cxn>
                        <a:cxn ang="T12">
                          <a:pos x="T4" y="T5"/>
                        </a:cxn>
                        <a:cxn ang="T13">
                          <a:pos x="T6" y="T7"/>
                        </a:cxn>
                        <a:cxn ang="T14">
                          <a:pos x="T8" y="T9"/>
                        </a:cxn>
                      </a:cxnLst>
                      <a:rect l="T15" t="T16" r="T17" b="T18"/>
                      <a:pathLst>
                        <a:path w="70" h="906">
                          <a:moveTo>
                            <a:pt x="46" y="0"/>
                          </a:moveTo>
                          <a:lnTo>
                            <a:pt x="70" y="19"/>
                          </a:lnTo>
                          <a:lnTo>
                            <a:pt x="26" y="881"/>
                          </a:lnTo>
                          <a:lnTo>
                            <a:pt x="0" y="906"/>
                          </a:lnTo>
                          <a:lnTo>
                            <a:pt x="46" y="0"/>
                          </a:lnTo>
                          <a:close/>
                        </a:path>
                      </a:pathLst>
                    </a:custGeom>
                    <a:solidFill>
                      <a:srgbClr val="BFBFBF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</p:grpSp>
              <p:grpSp>
                <p:nvGrpSpPr>
                  <p:cNvPr id="139569" name="Group 111"/>
                  <p:cNvGrpSpPr>
                    <a:grpSpLocks/>
                  </p:cNvGrpSpPr>
                  <p:nvPr/>
                </p:nvGrpSpPr>
                <p:grpSpPr bwMode="auto">
                  <a:xfrm>
                    <a:off x="2275" y="1458"/>
                    <a:ext cx="184" cy="153"/>
                    <a:chOff x="2275" y="1458"/>
                    <a:chExt cx="184" cy="153"/>
                  </a:xfrm>
                </p:grpSpPr>
                <p:sp>
                  <p:nvSpPr>
                    <p:cNvPr id="139570" name="Freeform 112"/>
                    <p:cNvSpPr>
                      <a:spLocks/>
                    </p:cNvSpPr>
                    <p:nvPr/>
                  </p:nvSpPr>
                  <p:spPr bwMode="auto">
                    <a:xfrm>
                      <a:off x="2275" y="1458"/>
                      <a:ext cx="184" cy="153"/>
                    </a:xfrm>
                    <a:custGeom>
                      <a:avLst/>
                      <a:gdLst>
                        <a:gd name="T0" fmla="*/ 0 w 1107"/>
                        <a:gd name="T1" fmla="*/ 0 h 915"/>
                        <a:gd name="T2" fmla="*/ 0 w 1107"/>
                        <a:gd name="T3" fmla="*/ 0 h 915"/>
                        <a:gd name="T4" fmla="*/ 0 w 1107"/>
                        <a:gd name="T5" fmla="*/ 0 h 915"/>
                        <a:gd name="T6" fmla="*/ 0 w 1107"/>
                        <a:gd name="T7" fmla="*/ 0 h 915"/>
                        <a:gd name="T8" fmla="*/ 0 w 1107"/>
                        <a:gd name="T9" fmla="*/ 0 h 915"/>
                        <a:gd name="T10" fmla="*/ 0 60000 65536"/>
                        <a:gd name="T11" fmla="*/ 0 60000 65536"/>
                        <a:gd name="T12" fmla="*/ 0 60000 65536"/>
                        <a:gd name="T13" fmla="*/ 0 60000 65536"/>
                        <a:gd name="T14" fmla="*/ 0 60000 65536"/>
                        <a:gd name="T15" fmla="*/ 0 w 1107"/>
                        <a:gd name="T16" fmla="*/ 0 h 915"/>
                        <a:gd name="T17" fmla="*/ 1107 w 1107"/>
                        <a:gd name="T18" fmla="*/ 915 h 915"/>
                      </a:gdLst>
                      <a:ahLst/>
                      <a:cxnLst>
                        <a:cxn ang="T10">
                          <a:pos x="T0" y="T1"/>
                        </a:cxn>
                        <a:cxn ang="T11">
                          <a:pos x="T2" y="T3"/>
                        </a:cxn>
                        <a:cxn ang="T12">
                          <a:pos x="T4" y="T5"/>
                        </a:cxn>
                        <a:cxn ang="T13">
                          <a:pos x="T6" y="T7"/>
                        </a:cxn>
                        <a:cxn ang="T14">
                          <a:pos x="T8" y="T9"/>
                        </a:cxn>
                      </a:cxnLst>
                      <a:rect l="T15" t="T16" r="T17" b="T18"/>
                      <a:pathLst>
                        <a:path w="1107" h="915">
                          <a:moveTo>
                            <a:pt x="45" y="0"/>
                          </a:moveTo>
                          <a:lnTo>
                            <a:pt x="1107" y="0"/>
                          </a:lnTo>
                          <a:lnTo>
                            <a:pt x="1063" y="915"/>
                          </a:lnTo>
                          <a:lnTo>
                            <a:pt x="0" y="862"/>
                          </a:lnTo>
                          <a:lnTo>
                            <a:pt x="45" y="0"/>
                          </a:lnTo>
                          <a:close/>
                        </a:path>
                      </a:pathLst>
                    </a:custGeom>
                    <a:solidFill>
                      <a:srgbClr val="000000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9571" name="Freeform 113"/>
                    <p:cNvSpPr>
                      <a:spLocks/>
                    </p:cNvSpPr>
                    <p:nvPr/>
                  </p:nvSpPr>
                  <p:spPr bwMode="auto">
                    <a:xfrm>
                      <a:off x="2281" y="1464"/>
                      <a:ext cx="172" cy="141"/>
                    </a:xfrm>
                    <a:custGeom>
                      <a:avLst/>
                      <a:gdLst>
                        <a:gd name="T0" fmla="*/ 0 w 1032"/>
                        <a:gd name="T1" fmla="*/ 0 h 845"/>
                        <a:gd name="T2" fmla="*/ 0 w 1032"/>
                        <a:gd name="T3" fmla="*/ 0 h 845"/>
                        <a:gd name="T4" fmla="*/ 0 w 1032"/>
                        <a:gd name="T5" fmla="*/ 0 h 845"/>
                        <a:gd name="T6" fmla="*/ 0 w 1032"/>
                        <a:gd name="T7" fmla="*/ 0 h 845"/>
                        <a:gd name="T8" fmla="*/ 0 w 1032"/>
                        <a:gd name="T9" fmla="*/ 0 h 845"/>
                        <a:gd name="T10" fmla="*/ 0 60000 65536"/>
                        <a:gd name="T11" fmla="*/ 0 60000 65536"/>
                        <a:gd name="T12" fmla="*/ 0 60000 65536"/>
                        <a:gd name="T13" fmla="*/ 0 60000 65536"/>
                        <a:gd name="T14" fmla="*/ 0 60000 65536"/>
                        <a:gd name="T15" fmla="*/ 0 w 1032"/>
                        <a:gd name="T16" fmla="*/ 0 h 845"/>
                        <a:gd name="T17" fmla="*/ 1032 w 1032"/>
                        <a:gd name="T18" fmla="*/ 845 h 845"/>
                      </a:gdLst>
                      <a:ahLst/>
                      <a:cxnLst>
                        <a:cxn ang="T10">
                          <a:pos x="T0" y="T1"/>
                        </a:cxn>
                        <a:cxn ang="T11">
                          <a:pos x="T2" y="T3"/>
                        </a:cxn>
                        <a:cxn ang="T12">
                          <a:pos x="T4" y="T5"/>
                        </a:cxn>
                        <a:cxn ang="T13">
                          <a:pos x="T6" y="T7"/>
                        </a:cxn>
                        <a:cxn ang="T14">
                          <a:pos x="T8" y="T9"/>
                        </a:cxn>
                      </a:cxnLst>
                      <a:rect l="T15" t="T16" r="T17" b="T18"/>
                      <a:pathLst>
                        <a:path w="1032" h="845">
                          <a:moveTo>
                            <a:pt x="38" y="1"/>
                          </a:moveTo>
                          <a:lnTo>
                            <a:pt x="1032" y="0"/>
                          </a:lnTo>
                          <a:lnTo>
                            <a:pt x="990" y="845"/>
                          </a:lnTo>
                          <a:lnTo>
                            <a:pt x="0" y="802"/>
                          </a:lnTo>
                          <a:lnTo>
                            <a:pt x="38" y="1"/>
                          </a:lnTo>
                          <a:close/>
                        </a:path>
                      </a:pathLst>
                    </a:custGeom>
                    <a:solidFill>
                      <a:srgbClr val="C0C0C0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9572" name="Freeform 114"/>
                    <p:cNvSpPr>
                      <a:spLocks/>
                    </p:cNvSpPr>
                    <p:nvPr/>
                  </p:nvSpPr>
                  <p:spPr bwMode="auto">
                    <a:xfrm>
                      <a:off x="2284" y="1473"/>
                      <a:ext cx="162" cy="127"/>
                    </a:xfrm>
                    <a:custGeom>
                      <a:avLst/>
                      <a:gdLst>
                        <a:gd name="T0" fmla="*/ 0 w 974"/>
                        <a:gd name="T1" fmla="*/ 0 h 762"/>
                        <a:gd name="T2" fmla="*/ 0 w 974"/>
                        <a:gd name="T3" fmla="*/ 0 h 762"/>
                        <a:gd name="T4" fmla="*/ 0 w 974"/>
                        <a:gd name="T5" fmla="*/ 0 h 762"/>
                        <a:gd name="T6" fmla="*/ 0 w 974"/>
                        <a:gd name="T7" fmla="*/ 0 h 762"/>
                        <a:gd name="T8" fmla="*/ 0 w 974"/>
                        <a:gd name="T9" fmla="*/ 0 h 762"/>
                        <a:gd name="T10" fmla="*/ 0 60000 65536"/>
                        <a:gd name="T11" fmla="*/ 0 60000 65536"/>
                        <a:gd name="T12" fmla="*/ 0 60000 65536"/>
                        <a:gd name="T13" fmla="*/ 0 60000 65536"/>
                        <a:gd name="T14" fmla="*/ 0 60000 65536"/>
                        <a:gd name="T15" fmla="*/ 0 w 974"/>
                        <a:gd name="T16" fmla="*/ 0 h 762"/>
                        <a:gd name="T17" fmla="*/ 974 w 974"/>
                        <a:gd name="T18" fmla="*/ 762 h 762"/>
                      </a:gdLst>
                      <a:ahLst/>
                      <a:cxnLst>
                        <a:cxn ang="T10">
                          <a:pos x="T0" y="T1"/>
                        </a:cxn>
                        <a:cxn ang="T11">
                          <a:pos x="T2" y="T3"/>
                        </a:cxn>
                        <a:cxn ang="T12">
                          <a:pos x="T4" y="T5"/>
                        </a:cxn>
                        <a:cxn ang="T13">
                          <a:pos x="T6" y="T7"/>
                        </a:cxn>
                        <a:cxn ang="T14">
                          <a:pos x="T8" y="T9"/>
                        </a:cxn>
                      </a:cxnLst>
                      <a:rect l="T15" t="T16" r="T17" b="T18"/>
                      <a:pathLst>
                        <a:path w="974" h="762">
                          <a:moveTo>
                            <a:pt x="35" y="0"/>
                          </a:moveTo>
                          <a:lnTo>
                            <a:pt x="974" y="0"/>
                          </a:lnTo>
                          <a:lnTo>
                            <a:pt x="934" y="762"/>
                          </a:lnTo>
                          <a:lnTo>
                            <a:pt x="0" y="724"/>
                          </a:lnTo>
                          <a:lnTo>
                            <a:pt x="35" y="0"/>
                          </a:lnTo>
                          <a:close/>
                        </a:path>
                      </a:pathLst>
                    </a:custGeom>
                    <a:solidFill>
                      <a:srgbClr val="0000FF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</p:grpSp>
            </p:grpSp>
          </p:grpSp>
          <p:sp>
            <p:nvSpPr>
              <p:cNvPr id="139565" name="Freeform 115"/>
              <p:cNvSpPr>
                <a:spLocks/>
              </p:cNvSpPr>
              <p:nvPr/>
            </p:nvSpPr>
            <p:spPr bwMode="auto">
              <a:xfrm>
                <a:off x="2448" y="1635"/>
                <a:ext cx="11" cy="4"/>
              </a:xfrm>
              <a:custGeom>
                <a:avLst/>
                <a:gdLst>
                  <a:gd name="T0" fmla="*/ 0 w 64"/>
                  <a:gd name="T1" fmla="*/ 0 h 22"/>
                  <a:gd name="T2" fmla="*/ 0 w 64"/>
                  <a:gd name="T3" fmla="*/ 0 h 22"/>
                  <a:gd name="T4" fmla="*/ 0 w 64"/>
                  <a:gd name="T5" fmla="*/ 0 h 22"/>
                  <a:gd name="T6" fmla="*/ 0 w 64"/>
                  <a:gd name="T7" fmla="*/ 0 h 22"/>
                  <a:gd name="T8" fmla="*/ 0 w 64"/>
                  <a:gd name="T9" fmla="*/ 0 h 2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4"/>
                  <a:gd name="T16" fmla="*/ 0 h 22"/>
                  <a:gd name="T17" fmla="*/ 64 w 64"/>
                  <a:gd name="T18" fmla="*/ 22 h 2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4" h="22">
                    <a:moveTo>
                      <a:pt x="0" y="0"/>
                    </a:moveTo>
                    <a:lnTo>
                      <a:pt x="64" y="1"/>
                    </a:lnTo>
                    <a:lnTo>
                      <a:pt x="64" y="22"/>
                    </a:lnTo>
                    <a:lnTo>
                      <a:pt x="0" y="1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8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139505" name="Group 116"/>
            <p:cNvGrpSpPr>
              <a:grpSpLocks/>
            </p:cNvGrpSpPr>
            <p:nvPr/>
          </p:nvGrpSpPr>
          <p:grpSpPr bwMode="auto">
            <a:xfrm>
              <a:off x="2144" y="1728"/>
              <a:ext cx="360" cy="82"/>
              <a:chOff x="2144" y="1728"/>
              <a:chExt cx="360" cy="82"/>
            </a:xfrm>
          </p:grpSpPr>
          <p:sp>
            <p:nvSpPr>
              <p:cNvPr id="139506" name="Freeform 117"/>
              <p:cNvSpPr>
                <a:spLocks/>
              </p:cNvSpPr>
              <p:nvPr/>
            </p:nvSpPr>
            <p:spPr bwMode="auto">
              <a:xfrm>
                <a:off x="2392" y="1753"/>
                <a:ext cx="87" cy="36"/>
              </a:xfrm>
              <a:custGeom>
                <a:avLst/>
                <a:gdLst>
                  <a:gd name="T0" fmla="*/ 0 w 518"/>
                  <a:gd name="T1" fmla="*/ 0 h 214"/>
                  <a:gd name="T2" fmla="*/ 0 w 518"/>
                  <a:gd name="T3" fmla="*/ 0 h 214"/>
                  <a:gd name="T4" fmla="*/ 0 w 518"/>
                  <a:gd name="T5" fmla="*/ 0 h 214"/>
                  <a:gd name="T6" fmla="*/ 0 w 518"/>
                  <a:gd name="T7" fmla="*/ 0 h 214"/>
                  <a:gd name="T8" fmla="*/ 0 w 518"/>
                  <a:gd name="T9" fmla="*/ 0 h 214"/>
                  <a:gd name="T10" fmla="*/ 0 w 518"/>
                  <a:gd name="T11" fmla="*/ 0 h 214"/>
                  <a:gd name="T12" fmla="*/ 0 w 518"/>
                  <a:gd name="T13" fmla="*/ 0 h 214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518"/>
                  <a:gd name="T22" fmla="*/ 0 h 214"/>
                  <a:gd name="T23" fmla="*/ 518 w 518"/>
                  <a:gd name="T24" fmla="*/ 214 h 214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518" h="214">
                    <a:moveTo>
                      <a:pt x="200" y="0"/>
                    </a:moveTo>
                    <a:lnTo>
                      <a:pt x="79" y="125"/>
                    </a:lnTo>
                    <a:lnTo>
                      <a:pt x="0" y="179"/>
                    </a:lnTo>
                    <a:lnTo>
                      <a:pt x="339" y="214"/>
                    </a:lnTo>
                    <a:lnTo>
                      <a:pt x="418" y="147"/>
                    </a:lnTo>
                    <a:lnTo>
                      <a:pt x="518" y="29"/>
                    </a:lnTo>
                    <a:lnTo>
                      <a:pt x="200" y="0"/>
                    </a:ln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139507" name="Group 118"/>
              <p:cNvGrpSpPr>
                <a:grpSpLocks/>
              </p:cNvGrpSpPr>
              <p:nvPr/>
            </p:nvGrpSpPr>
            <p:grpSpPr bwMode="auto">
              <a:xfrm>
                <a:off x="2144" y="1728"/>
                <a:ext cx="360" cy="82"/>
                <a:chOff x="2144" y="1728"/>
                <a:chExt cx="360" cy="82"/>
              </a:xfrm>
            </p:grpSpPr>
            <p:sp>
              <p:nvSpPr>
                <p:cNvPr id="139508" name="Freeform 119"/>
                <p:cNvSpPr>
                  <a:spLocks/>
                </p:cNvSpPr>
                <p:nvPr/>
              </p:nvSpPr>
              <p:spPr bwMode="auto">
                <a:xfrm>
                  <a:off x="2144" y="1761"/>
                  <a:ext cx="318" cy="49"/>
                </a:xfrm>
                <a:custGeom>
                  <a:avLst/>
                  <a:gdLst>
                    <a:gd name="T0" fmla="*/ 0 w 1907"/>
                    <a:gd name="T1" fmla="*/ 0 h 295"/>
                    <a:gd name="T2" fmla="*/ 0 w 1907"/>
                    <a:gd name="T3" fmla="*/ 0 h 295"/>
                    <a:gd name="T4" fmla="*/ 0 w 1907"/>
                    <a:gd name="T5" fmla="*/ 0 h 295"/>
                    <a:gd name="T6" fmla="*/ 0 w 1907"/>
                    <a:gd name="T7" fmla="*/ 0 h 295"/>
                    <a:gd name="T8" fmla="*/ 0 w 1907"/>
                    <a:gd name="T9" fmla="*/ 0 h 295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907"/>
                    <a:gd name="T16" fmla="*/ 0 h 295"/>
                    <a:gd name="T17" fmla="*/ 1907 w 1907"/>
                    <a:gd name="T18" fmla="*/ 295 h 295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907" h="295">
                      <a:moveTo>
                        <a:pt x="0" y="0"/>
                      </a:moveTo>
                      <a:lnTo>
                        <a:pt x="0" y="76"/>
                      </a:lnTo>
                      <a:lnTo>
                        <a:pt x="1907" y="295"/>
                      </a:lnTo>
                      <a:lnTo>
                        <a:pt x="1906" y="217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C0C0C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39509" name="Freeform 120"/>
                <p:cNvSpPr>
                  <a:spLocks/>
                </p:cNvSpPr>
                <p:nvPr/>
              </p:nvSpPr>
              <p:spPr bwMode="auto">
                <a:xfrm>
                  <a:off x="2462" y="1754"/>
                  <a:ext cx="42" cy="56"/>
                </a:xfrm>
                <a:custGeom>
                  <a:avLst/>
                  <a:gdLst>
                    <a:gd name="T0" fmla="*/ 0 w 252"/>
                    <a:gd name="T1" fmla="*/ 0 h 336"/>
                    <a:gd name="T2" fmla="*/ 0 w 252"/>
                    <a:gd name="T3" fmla="*/ 0 h 336"/>
                    <a:gd name="T4" fmla="*/ 0 w 252"/>
                    <a:gd name="T5" fmla="*/ 0 h 336"/>
                    <a:gd name="T6" fmla="*/ 0 w 252"/>
                    <a:gd name="T7" fmla="*/ 0 h 336"/>
                    <a:gd name="T8" fmla="*/ 0 w 252"/>
                    <a:gd name="T9" fmla="*/ 0 h 336"/>
                    <a:gd name="T10" fmla="*/ 0 w 252"/>
                    <a:gd name="T11" fmla="*/ 0 h 336"/>
                    <a:gd name="T12" fmla="*/ 0 w 252"/>
                    <a:gd name="T13" fmla="*/ 0 h 336"/>
                    <a:gd name="T14" fmla="*/ 0 w 252"/>
                    <a:gd name="T15" fmla="*/ 0 h 3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w 252"/>
                    <a:gd name="T25" fmla="*/ 0 h 336"/>
                    <a:gd name="T26" fmla="*/ 252 w 252"/>
                    <a:gd name="T27" fmla="*/ 336 h 336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T24" t="T25" r="T26" b="T27"/>
                  <a:pathLst>
                    <a:path w="252" h="336">
                      <a:moveTo>
                        <a:pt x="0" y="260"/>
                      </a:moveTo>
                      <a:lnTo>
                        <a:pt x="0" y="336"/>
                      </a:lnTo>
                      <a:lnTo>
                        <a:pt x="110" y="258"/>
                      </a:lnTo>
                      <a:lnTo>
                        <a:pt x="154" y="213"/>
                      </a:lnTo>
                      <a:lnTo>
                        <a:pt x="252" y="95"/>
                      </a:lnTo>
                      <a:lnTo>
                        <a:pt x="252" y="0"/>
                      </a:lnTo>
                      <a:lnTo>
                        <a:pt x="124" y="160"/>
                      </a:lnTo>
                      <a:lnTo>
                        <a:pt x="0" y="260"/>
                      </a:lnTo>
                      <a:close/>
                    </a:path>
                  </a:pathLst>
                </a:custGeom>
                <a:solidFill>
                  <a:srgbClr val="5F5F5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39510" name="Line 121"/>
                <p:cNvSpPr>
                  <a:spLocks noChangeShapeType="1"/>
                </p:cNvSpPr>
                <p:nvPr/>
              </p:nvSpPr>
              <p:spPr bwMode="auto">
                <a:xfrm>
                  <a:off x="2145" y="1765"/>
                  <a:ext cx="318" cy="35"/>
                </a:xfrm>
                <a:prstGeom prst="line">
                  <a:avLst/>
                </a:prstGeom>
                <a:noFill/>
                <a:ln w="3175">
                  <a:solidFill>
                    <a:srgbClr val="7F7F7F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grpSp>
              <p:nvGrpSpPr>
                <p:cNvPr id="139511" name="Group 122"/>
                <p:cNvGrpSpPr>
                  <a:grpSpLocks/>
                </p:cNvGrpSpPr>
                <p:nvPr/>
              </p:nvGrpSpPr>
              <p:grpSpPr bwMode="auto">
                <a:xfrm>
                  <a:off x="2165" y="1728"/>
                  <a:ext cx="307" cy="61"/>
                  <a:chOff x="2165" y="1728"/>
                  <a:chExt cx="307" cy="61"/>
                </a:xfrm>
              </p:grpSpPr>
              <p:sp>
                <p:nvSpPr>
                  <p:cNvPr id="139515" name="Freeform 123"/>
                  <p:cNvSpPr>
                    <a:spLocks/>
                  </p:cNvSpPr>
                  <p:nvPr/>
                </p:nvSpPr>
                <p:spPr bwMode="auto">
                  <a:xfrm>
                    <a:off x="2165" y="1731"/>
                    <a:ext cx="236" cy="49"/>
                  </a:xfrm>
                  <a:custGeom>
                    <a:avLst/>
                    <a:gdLst>
                      <a:gd name="T0" fmla="*/ 0 w 1412"/>
                      <a:gd name="T1" fmla="*/ 0 h 293"/>
                      <a:gd name="T2" fmla="*/ 0 w 1412"/>
                      <a:gd name="T3" fmla="*/ 0 h 293"/>
                      <a:gd name="T4" fmla="*/ 0 w 1412"/>
                      <a:gd name="T5" fmla="*/ 0 h 293"/>
                      <a:gd name="T6" fmla="*/ 0 w 1412"/>
                      <a:gd name="T7" fmla="*/ 0 h 293"/>
                      <a:gd name="T8" fmla="*/ 0 w 1412"/>
                      <a:gd name="T9" fmla="*/ 0 h 293"/>
                      <a:gd name="T10" fmla="*/ 0 w 1412"/>
                      <a:gd name="T11" fmla="*/ 0 h 293"/>
                      <a:gd name="T12" fmla="*/ 0 w 1412"/>
                      <a:gd name="T13" fmla="*/ 0 h 293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w 1412"/>
                      <a:gd name="T22" fmla="*/ 0 h 293"/>
                      <a:gd name="T23" fmla="*/ 1412 w 1412"/>
                      <a:gd name="T24" fmla="*/ 293 h 293"/>
                    </a:gdLst>
                    <a:ahLst/>
                    <a:cxnLst>
                      <a:cxn ang="T14">
                        <a:pos x="T0" y="T1"/>
                      </a:cxn>
                      <a:cxn ang="T15">
                        <a:pos x="T2" y="T3"/>
                      </a:cxn>
                      <a:cxn ang="T16">
                        <a:pos x="T4" y="T5"/>
                      </a:cxn>
                      <a:cxn ang="T17">
                        <a:pos x="T6" y="T7"/>
                      </a:cxn>
                      <a:cxn ang="T18">
                        <a:pos x="T8" y="T9"/>
                      </a:cxn>
                      <a:cxn ang="T19">
                        <a:pos x="T10" y="T11"/>
                      </a:cxn>
                      <a:cxn ang="T20">
                        <a:pos x="T12" y="T13"/>
                      </a:cxn>
                    </a:cxnLst>
                    <a:rect l="T21" t="T22" r="T23" b="T24"/>
                    <a:pathLst>
                      <a:path w="1412" h="293">
                        <a:moveTo>
                          <a:pt x="243" y="0"/>
                        </a:moveTo>
                        <a:lnTo>
                          <a:pt x="75" y="129"/>
                        </a:lnTo>
                        <a:lnTo>
                          <a:pt x="0" y="168"/>
                        </a:lnTo>
                        <a:lnTo>
                          <a:pt x="1198" y="293"/>
                        </a:lnTo>
                        <a:lnTo>
                          <a:pt x="1283" y="236"/>
                        </a:lnTo>
                        <a:lnTo>
                          <a:pt x="1412" y="118"/>
                        </a:lnTo>
                        <a:lnTo>
                          <a:pt x="243" y="0"/>
                        </a:lnTo>
                        <a:close/>
                      </a:path>
                    </a:pathLst>
                  </a:custGeom>
                  <a:solidFill>
                    <a:srgbClr val="80808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grpSp>
                <p:nvGrpSpPr>
                  <p:cNvPr id="139516" name="Group 124"/>
                  <p:cNvGrpSpPr>
                    <a:grpSpLocks/>
                  </p:cNvGrpSpPr>
                  <p:nvPr/>
                </p:nvGrpSpPr>
                <p:grpSpPr bwMode="auto">
                  <a:xfrm>
                    <a:off x="2171" y="1728"/>
                    <a:ext cx="301" cy="61"/>
                    <a:chOff x="2171" y="1728"/>
                    <a:chExt cx="301" cy="61"/>
                  </a:xfrm>
                </p:grpSpPr>
                <p:grpSp>
                  <p:nvGrpSpPr>
                    <p:cNvPr id="139517" name="Group 125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2176" y="1728"/>
                      <a:ext cx="219" cy="50"/>
                      <a:chOff x="2176" y="1728"/>
                      <a:chExt cx="219" cy="50"/>
                    </a:xfrm>
                  </p:grpSpPr>
                  <p:grpSp>
                    <p:nvGrpSpPr>
                      <p:cNvPr id="139531" name="Group 126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2176" y="1728"/>
                        <a:ext cx="46" cy="34"/>
                        <a:chOff x="2176" y="1728"/>
                        <a:chExt cx="46" cy="34"/>
                      </a:xfrm>
                    </p:grpSpPr>
                    <p:sp>
                      <p:nvSpPr>
                        <p:cNvPr id="139562" name="Line 127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2176" y="1754"/>
                          <a:ext cx="15" cy="8"/>
                        </a:xfrm>
                        <a:prstGeom prst="line">
                          <a:avLst/>
                        </a:prstGeom>
                        <a:noFill/>
                        <a:ln w="3175">
                          <a:solidFill>
                            <a:srgbClr val="DFDFD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39563" name="Line 128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2191" y="1728"/>
                          <a:ext cx="31" cy="26"/>
                        </a:xfrm>
                        <a:prstGeom prst="line">
                          <a:avLst/>
                        </a:prstGeom>
                        <a:noFill/>
                        <a:ln w="3175">
                          <a:solidFill>
                            <a:srgbClr val="DFDFD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</p:grpSp>
                  <p:grpSp>
                    <p:nvGrpSpPr>
                      <p:cNvPr id="139532" name="Group 129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2194" y="1730"/>
                        <a:ext cx="46" cy="34"/>
                        <a:chOff x="2194" y="1730"/>
                        <a:chExt cx="46" cy="34"/>
                      </a:xfrm>
                    </p:grpSpPr>
                    <p:sp>
                      <p:nvSpPr>
                        <p:cNvPr id="139560" name="Line 130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2194" y="1756"/>
                          <a:ext cx="15" cy="8"/>
                        </a:xfrm>
                        <a:prstGeom prst="line">
                          <a:avLst/>
                        </a:prstGeom>
                        <a:noFill/>
                        <a:ln w="3175">
                          <a:solidFill>
                            <a:srgbClr val="DFDFD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39561" name="Line 131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2209" y="1730"/>
                          <a:ext cx="31" cy="26"/>
                        </a:xfrm>
                        <a:prstGeom prst="line">
                          <a:avLst/>
                        </a:prstGeom>
                        <a:noFill/>
                        <a:ln w="3175">
                          <a:solidFill>
                            <a:srgbClr val="DFDFD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</p:grpSp>
                  <p:grpSp>
                    <p:nvGrpSpPr>
                      <p:cNvPr id="139533" name="Group 132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2212" y="1731"/>
                        <a:ext cx="46" cy="34"/>
                        <a:chOff x="2212" y="1731"/>
                        <a:chExt cx="46" cy="34"/>
                      </a:xfrm>
                    </p:grpSpPr>
                    <p:sp>
                      <p:nvSpPr>
                        <p:cNvPr id="139558" name="Line 133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2212" y="1757"/>
                          <a:ext cx="15" cy="8"/>
                        </a:xfrm>
                        <a:prstGeom prst="line">
                          <a:avLst/>
                        </a:prstGeom>
                        <a:noFill/>
                        <a:ln w="3175">
                          <a:solidFill>
                            <a:srgbClr val="DFDFD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39559" name="Line 134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2227" y="1731"/>
                          <a:ext cx="31" cy="26"/>
                        </a:xfrm>
                        <a:prstGeom prst="line">
                          <a:avLst/>
                        </a:prstGeom>
                        <a:noFill/>
                        <a:ln w="3175">
                          <a:solidFill>
                            <a:srgbClr val="DFDFD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</p:grpSp>
                  <p:grpSp>
                    <p:nvGrpSpPr>
                      <p:cNvPr id="139534" name="Group 135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2229" y="1734"/>
                        <a:ext cx="46" cy="33"/>
                        <a:chOff x="2229" y="1734"/>
                        <a:chExt cx="46" cy="33"/>
                      </a:xfrm>
                    </p:grpSpPr>
                    <p:sp>
                      <p:nvSpPr>
                        <p:cNvPr id="139556" name="Line 136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2229" y="1759"/>
                          <a:ext cx="15" cy="8"/>
                        </a:xfrm>
                        <a:prstGeom prst="line">
                          <a:avLst/>
                        </a:prstGeom>
                        <a:noFill/>
                        <a:ln w="3175">
                          <a:solidFill>
                            <a:srgbClr val="DFDFD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39557" name="Line 137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2244" y="1734"/>
                          <a:ext cx="31" cy="25"/>
                        </a:xfrm>
                        <a:prstGeom prst="line">
                          <a:avLst/>
                        </a:prstGeom>
                        <a:noFill/>
                        <a:ln w="3175">
                          <a:solidFill>
                            <a:srgbClr val="DFDFD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</p:grpSp>
                  <p:grpSp>
                    <p:nvGrpSpPr>
                      <p:cNvPr id="139535" name="Group 138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2248" y="1735"/>
                        <a:ext cx="45" cy="33"/>
                        <a:chOff x="2248" y="1735"/>
                        <a:chExt cx="45" cy="33"/>
                      </a:xfrm>
                    </p:grpSpPr>
                    <p:sp>
                      <p:nvSpPr>
                        <p:cNvPr id="139554" name="Line 139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2248" y="1761"/>
                          <a:ext cx="15" cy="7"/>
                        </a:xfrm>
                        <a:prstGeom prst="line">
                          <a:avLst/>
                        </a:prstGeom>
                        <a:noFill/>
                        <a:ln w="3175">
                          <a:solidFill>
                            <a:srgbClr val="DFDFD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39555" name="Line 140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2263" y="1735"/>
                          <a:ext cx="30" cy="26"/>
                        </a:xfrm>
                        <a:prstGeom prst="line">
                          <a:avLst/>
                        </a:prstGeom>
                        <a:noFill/>
                        <a:ln w="3175">
                          <a:solidFill>
                            <a:srgbClr val="DFDFD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</p:grpSp>
                  <p:grpSp>
                    <p:nvGrpSpPr>
                      <p:cNvPr id="139536" name="Group 141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2265" y="1736"/>
                        <a:ext cx="46" cy="34"/>
                        <a:chOff x="2265" y="1736"/>
                        <a:chExt cx="46" cy="34"/>
                      </a:xfrm>
                    </p:grpSpPr>
                    <p:sp>
                      <p:nvSpPr>
                        <p:cNvPr id="139552" name="Line 142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2265" y="1762"/>
                          <a:ext cx="15" cy="8"/>
                        </a:xfrm>
                        <a:prstGeom prst="line">
                          <a:avLst/>
                        </a:prstGeom>
                        <a:noFill/>
                        <a:ln w="3175">
                          <a:solidFill>
                            <a:srgbClr val="DFDFD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39553" name="Line 143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2280" y="1736"/>
                          <a:ext cx="31" cy="26"/>
                        </a:xfrm>
                        <a:prstGeom prst="line">
                          <a:avLst/>
                        </a:prstGeom>
                        <a:noFill/>
                        <a:ln w="3175">
                          <a:solidFill>
                            <a:srgbClr val="DFDFD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</p:grpSp>
                  <p:grpSp>
                    <p:nvGrpSpPr>
                      <p:cNvPr id="139537" name="Group 144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2282" y="1738"/>
                        <a:ext cx="46" cy="33"/>
                        <a:chOff x="2282" y="1738"/>
                        <a:chExt cx="46" cy="33"/>
                      </a:xfrm>
                    </p:grpSpPr>
                    <p:sp>
                      <p:nvSpPr>
                        <p:cNvPr id="139550" name="Line 145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2282" y="1764"/>
                          <a:ext cx="15" cy="7"/>
                        </a:xfrm>
                        <a:prstGeom prst="line">
                          <a:avLst/>
                        </a:prstGeom>
                        <a:noFill/>
                        <a:ln w="3175">
                          <a:solidFill>
                            <a:srgbClr val="DFDFD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39551" name="Line 146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2297" y="1738"/>
                          <a:ext cx="31" cy="26"/>
                        </a:xfrm>
                        <a:prstGeom prst="line">
                          <a:avLst/>
                        </a:prstGeom>
                        <a:noFill/>
                        <a:ln w="3175">
                          <a:solidFill>
                            <a:srgbClr val="DFDFD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</p:grpSp>
                  <p:grpSp>
                    <p:nvGrpSpPr>
                      <p:cNvPr id="139538" name="Group 147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2298" y="1740"/>
                        <a:ext cx="46" cy="34"/>
                        <a:chOff x="2298" y="1740"/>
                        <a:chExt cx="46" cy="34"/>
                      </a:xfrm>
                    </p:grpSpPr>
                    <p:sp>
                      <p:nvSpPr>
                        <p:cNvPr id="139548" name="Line 148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2298" y="1766"/>
                          <a:ext cx="15" cy="8"/>
                        </a:xfrm>
                        <a:prstGeom prst="line">
                          <a:avLst/>
                        </a:prstGeom>
                        <a:noFill/>
                        <a:ln w="3175">
                          <a:solidFill>
                            <a:srgbClr val="DFDFD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39549" name="Line 149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2313" y="1740"/>
                          <a:ext cx="31" cy="26"/>
                        </a:xfrm>
                        <a:prstGeom prst="line">
                          <a:avLst/>
                        </a:prstGeom>
                        <a:noFill/>
                        <a:ln w="3175">
                          <a:solidFill>
                            <a:srgbClr val="DFDFD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</p:grpSp>
                  <p:grpSp>
                    <p:nvGrpSpPr>
                      <p:cNvPr id="139539" name="Group 150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2316" y="1743"/>
                        <a:ext cx="45" cy="33"/>
                        <a:chOff x="2316" y="1743"/>
                        <a:chExt cx="45" cy="33"/>
                      </a:xfrm>
                    </p:grpSpPr>
                    <p:sp>
                      <p:nvSpPr>
                        <p:cNvPr id="139546" name="Line 151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2316" y="1768"/>
                          <a:ext cx="14" cy="8"/>
                        </a:xfrm>
                        <a:prstGeom prst="line">
                          <a:avLst/>
                        </a:prstGeom>
                        <a:noFill/>
                        <a:ln w="3175">
                          <a:solidFill>
                            <a:srgbClr val="DFDFD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39547" name="Line 152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2330" y="1743"/>
                          <a:ext cx="31" cy="25"/>
                        </a:xfrm>
                        <a:prstGeom prst="line">
                          <a:avLst/>
                        </a:prstGeom>
                        <a:noFill/>
                        <a:ln w="3175">
                          <a:solidFill>
                            <a:srgbClr val="DFDFD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</p:grpSp>
                  <p:grpSp>
                    <p:nvGrpSpPr>
                      <p:cNvPr id="139540" name="Group 153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2333" y="1744"/>
                        <a:ext cx="46" cy="33"/>
                        <a:chOff x="2333" y="1744"/>
                        <a:chExt cx="46" cy="33"/>
                      </a:xfrm>
                    </p:grpSpPr>
                    <p:sp>
                      <p:nvSpPr>
                        <p:cNvPr id="139544" name="Line 154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2333" y="1770"/>
                          <a:ext cx="15" cy="7"/>
                        </a:xfrm>
                        <a:prstGeom prst="line">
                          <a:avLst/>
                        </a:prstGeom>
                        <a:noFill/>
                        <a:ln w="3175">
                          <a:solidFill>
                            <a:srgbClr val="DFDFD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39545" name="Line 155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2348" y="1744"/>
                          <a:ext cx="31" cy="26"/>
                        </a:xfrm>
                        <a:prstGeom prst="line">
                          <a:avLst/>
                        </a:prstGeom>
                        <a:noFill/>
                        <a:ln w="3175">
                          <a:solidFill>
                            <a:srgbClr val="DFDFD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</p:grpSp>
                  <p:grpSp>
                    <p:nvGrpSpPr>
                      <p:cNvPr id="139541" name="Group 156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2349" y="1745"/>
                        <a:ext cx="46" cy="33"/>
                        <a:chOff x="2349" y="1745"/>
                        <a:chExt cx="46" cy="33"/>
                      </a:xfrm>
                    </p:grpSpPr>
                    <p:sp>
                      <p:nvSpPr>
                        <p:cNvPr id="139542" name="Line 157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2349" y="1771"/>
                          <a:ext cx="15" cy="7"/>
                        </a:xfrm>
                        <a:prstGeom prst="line">
                          <a:avLst/>
                        </a:prstGeom>
                        <a:noFill/>
                        <a:ln w="3175">
                          <a:solidFill>
                            <a:srgbClr val="DFDFD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39543" name="Line 158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2364" y="1745"/>
                          <a:ext cx="31" cy="26"/>
                        </a:xfrm>
                        <a:prstGeom prst="line">
                          <a:avLst/>
                        </a:prstGeom>
                        <a:noFill/>
                        <a:ln w="3175">
                          <a:solidFill>
                            <a:srgbClr val="DFDFD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</p:grpSp>
                </p:grpSp>
                <p:grpSp>
                  <p:nvGrpSpPr>
                    <p:cNvPr id="139518" name="Group 159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2403" y="1750"/>
                      <a:ext cx="66" cy="39"/>
                      <a:chOff x="2403" y="1750"/>
                      <a:chExt cx="66" cy="39"/>
                    </a:xfrm>
                  </p:grpSpPr>
                  <p:grpSp>
                    <p:nvGrpSpPr>
                      <p:cNvPr id="139522" name="Group 160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2430" y="1753"/>
                        <a:ext cx="39" cy="36"/>
                        <a:chOff x="2430" y="1753"/>
                        <a:chExt cx="39" cy="36"/>
                      </a:xfrm>
                    </p:grpSpPr>
                    <p:sp>
                      <p:nvSpPr>
                        <p:cNvPr id="139529" name="Line 161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2430" y="1780"/>
                          <a:ext cx="14" cy="9"/>
                        </a:xfrm>
                        <a:prstGeom prst="line">
                          <a:avLst/>
                        </a:prstGeom>
                        <a:noFill/>
                        <a:ln w="3175">
                          <a:solidFill>
                            <a:srgbClr val="DFDFD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39530" name="Line 162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2444" y="1753"/>
                          <a:ext cx="25" cy="27"/>
                        </a:xfrm>
                        <a:prstGeom prst="line">
                          <a:avLst/>
                        </a:prstGeom>
                        <a:noFill/>
                        <a:ln w="3175">
                          <a:solidFill>
                            <a:srgbClr val="DFDFD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</p:grpSp>
                  <p:grpSp>
                    <p:nvGrpSpPr>
                      <p:cNvPr id="139523" name="Group 163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2417" y="1751"/>
                        <a:ext cx="39" cy="37"/>
                        <a:chOff x="2417" y="1751"/>
                        <a:chExt cx="39" cy="37"/>
                      </a:xfrm>
                    </p:grpSpPr>
                    <p:sp>
                      <p:nvSpPr>
                        <p:cNvPr id="139527" name="Line 164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2417" y="1778"/>
                          <a:ext cx="13" cy="10"/>
                        </a:xfrm>
                        <a:prstGeom prst="line">
                          <a:avLst/>
                        </a:prstGeom>
                        <a:noFill/>
                        <a:ln w="3175">
                          <a:solidFill>
                            <a:srgbClr val="DFDFD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39528" name="Line 165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2430" y="1751"/>
                          <a:ext cx="26" cy="27"/>
                        </a:xfrm>
                        <a:prstGeom prst="line">
                          <a:avLst/>
                        </a:prstGeom>
                        <a:noFill/>
                        <a:ln w="3175">
                          <a:solidFill>
                            <a:srgbClr val="DFDFD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</p:grpSp>
                  <p:grpSp>
                    <p:nvGrpSpPr>
                      <p:cNvPr id="139524" name="Group 166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2403" y="1750"/>
                        <a:ext cx="38" cy="36"/>
                        <a:chOff x="2403" y="1750"/>
                        <a:chExt cx="38" cy="36"/>
                      </a:xfrm>
                    </p:grpSpPr>
                    <p:sp>
                      <p:nvSpPr>
                        <p:cNvPr id="139525" name="Line 167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2403" y="1777"/>
                          <a:ext cx="13" cy="9"/>
                        </a:xfrm>
                        <a:prstGeom prst="line">
                          <a:avLst/>
                        </a:prstGeom>
                        <a:noFill/>
                        <a:ln w="3175">
                          <a:solidFill>
                            <a:srgbClr val="DFDFD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39526" name="Line 168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2416" y="1750"/>
                          <a:ext cx="25" cy="27"/>
                        </a:xfrm>
                        <a:prstGeom prst="line">
                          <a:avLst/>
                        </a:prstGeom>
                        <a:noFill/>
                        <a:ln w="3175">
                          <a:solidFill>
                            <a:srgbClr val="DFDFD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</p:grpSp>
                </p:grpSp>
                <p:sp>
                  <p:nvSpPr>
                    <p:cNvPr id="139519" name="Line 16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192" y="1739"/>
                      <a:ext cx="280" cy="26"/>
                    </a:xfrm>
                    <a:prstGeom prst="line">
                      <a:avLst/>
                    </a:prstGeom>
                    <a:noFill/>
                    <a:ln w="3175">
                      <a:solidFill>
                        <a:srgbClr val="DFDFDF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9520" name="Line 17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182" y="1746"/>
                      <a:ext cx="285" cy="27"/>
                    </a:xfrm>
                    <a:prstGeom prst="line">
                      <a:avLst/>
                    </a:prstGeom>
                    <a:noFill/>
                    <a:ln w="3175">
                      <a:solidFill>
                        <a:srgbClr val="DFDFDF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9521" name="Line 17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171" y="1753"/>
                      <a:ext cx="288" cy="30"/>
                    </a:xfrm>
                    <a:prstGeom prst="line">
                      <a:avLst/>
                    </a:prstGeom>
                    <a:noFill/>
                    <a:ln w="4763">
                      <a:solidFill>
                        <a:srgbClr val="DFDFDF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</p:grpSp>
            </p:grpSp>
            <p:grpSp>
              <p:nvGrpSpPr>
                <p:cNvPr id="139512" name="Group 172"/>
                <p:cNvGrpSpPr>
                  <a:grpSpLocks/>
                </p:cNvGrpSpPr>
                <p:nvPr/>
              </p:nvGrpSpPr>
              <p:grpSpPr bwMode="auto">
                <a:xfrm>
                  <a:off x="2463" y="1758"/>
                  <a:ext cx="41" cy="43"/>
                  <a:chOff x="2463" y="1758"/>
                  <a:chExt cx="41" cy="43"/>
                </a:xfrm>
              </p:grpSpPr>
              <p:sp>
                <p:nvSpPr>
                  <p:cNvPr id="139513" name="Line 173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463" y="1783"/>
                    <a:ext cx="21" cy="18"/>
                  </a:xfrm>
                  <a:prstGeom prst="line">
                    <a:avLst/>
                  </a:prstGeom>
                  <a:noFill/>
                  <a:ln w="3175">
                    <a:solidFill>
                      <a:srgbClr val="3F3F3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39514" name="Line 174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484" y="1758"/>
                    <a:ext cx="20" cy="25"/>
                  </a:xfrm>
                  <a:prstGeom prst="line">
                    <a:avLst/>
                  </a:prstGeom>
                  <a:noFill/>
                  <a:ln w="3175">
                    <a:solidFill>
                      <a:srgbClr val="3F3F3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</p:grpSp>
        </p:grpSp>
      </p:grpSp>
      <p:grpSp>
        <p:nvGrpSpPr>
          <p:cNvPr id="129044" name="Group 175"/>
          <p:cNvGrpSpPr>
            <a:grpSpLocks/>
          </p:cNvGrpSpPr>
          <p:nvPr/>
        </p:nvGrpSpPr>
        <p:grpSpPr bwMode="auto">
          <a:xfrm>
            <a:off x="3540125" y="1620838"/>
            <a:ext cx="631825" cy="495300"/>
            <a:chOff x="2401" y="897"/>
            <a:chExt cx="398" cy="312"/>
          </a:xfrm>
        </p:grpSpPr>
        <p:sp>
          <p:nvSpPr>
            <p:cNvPr id="139348" name="Freeform 176"/>
            <p:cNvSpPr>
              <a:spLocks/>
            </p:cNvSpPr>
            <p:nvPr/>
          </p:nvSpPr>
          <p:spPr bwMode="auto">
            <a:xfrm>
              <a:off x="2401" y="1134"/>
              <a:ext cx="39" cy="24"/>
            </a:xfrm>
            <a:custGeom>
              <a:avLst/>
              <a:gdLst>
                <a:gd name="T0" fmla="*/ 0 w 272"/>
                <a:gd name="T1" fmla="*/ 0 h 162"/>
                <a:gd name="T2" fmla="*/ 0 w 272"/>
                <a:gd name="T3" fmla="*/ 0 h 162"/>
                <a:gd name="T4" fmla="*/ 0 w 272"/>
                <a:gd name="T5" fmla="*/ 0 h 162"/>
                <a:gd name="T6" fmla="*/ 0 w 272"/>
                <a:gd name="T7" fmla="*/ 0 h 162"/>
                <a:gd name="T8" fmla="*/ 0 w 272"/>
                <a:gd name="T9" fmla="*/ 0 h 162"/>
                <a:gd name="T10" fmla="*/ 0 w 272"/>
                <a:gd name="T11" fmla="*/ 0 h 162"/>
                <a:gd name="T12" fmla="*/ 0 w 272"/>
                <a:gd name="T13" fmla="*/ 0 h 162"/>
                <a:gd name="T14" fmla="*/ 0 w 272"/>
                <a:gd name="T15" fmla="*/ 0 h 162"/>
                <a:gd name="T16" fmla="*/ 0 w 272"/>
                <a:gd name="T17" fmla="*/ 0 h 162"/>
                <a:gd name="T18" fmla="*/ 0 w 272"/>
                <a:gd name="T19" fmla="*/ 0 h 162"/>
                <a:gd name="T20" fmla="*/ 0 w 272"/>
                <a:gd name="T21" fmla="*/ 0 h 162"/>
                <a:gd name="T22" fmla="*/ 0 w 272"/>
                <a:gd name="T23" fmla="*/ 0 h 162"/>
                <a:gd name="T24" fmla="*/ 0 w 272"/>
                <a:gd name="T25" fmla="*/ 0 h 162"/>
                <a:gd name="T26" fmla="*/ 0 w 272"/>
                <a:gd name="T27" fmla="*/ 0 h 162"/>
                <a:gd name="T28" fmla="*/ 0 w 272"/>
                <a:gd name="T29" fmla="*/ 0 h 162"/>
                <a:gd name="T30" fmla="*/ 0 w 272"/>
                <a:gd name="T31" fmla="*/ 0 h 162"/>
                <a:gd name="T32" fmla="*/ 0 w 272"/>
                <a:gd name="T33" fmla="*/ 0 h 162"/>
                <a:gd name="T34" fmla="*/ 0 w 272"/>
                <a:gd name="T35" fmla="*/ 0 h 162"/>
                <a:gd name="T36" fmla="*/ 0 w 272"/>
                <a:gd name="T37" fmla="*/ 0 h 162"/>
                <a:gd name="T38" fmla="*/ 0 w 272"/>
                <a:gd name="T39" fmla="*/ 0 h 162"/>
                <a:gd name="T40" fmla="*/ 0 w 272"/>
                <a:gd name="T41" fmla="*/ 0 h 162"/>
                <a:gd name="T42" fmla="*/ 0 w 272"/>
                <a:gd name="T43" fmla="*/ 0 h 162"/>
                <a:gd name="T44" fmla="*/ 0 w 272"/>
                <a:gd name="T45" fmla="*/ 0 h 162"/>
                <a:gd name="T46" fmla="*/ 0 w 272"/>
                <a:gd name="T47" fmla="*/ 0 h 162"/>
                <a:gd name="T48" fmla="*/ 0 w 272"/>
                <a:gd name="T49" fmla="*/ 0 h 162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272"/>
                <a:gd name="T76" fmla="*/ 0 h 162"/>
                <a:gd name="T77" fmla="*/ 272 w 272"/>
                <a:gd name="T78" fmla="*/ 162 h 162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272" h="162">
                  <a:moveTo>
                    <a:pt x="267" y="0"/>
                  </a:moveTo>
                  <a:lnTo>
                    <a:pt x="205" y="0"/>
                  </a:lnTo>
                  <a:lnTo>
                    <a:pt x="170" y="4"/>
                  </a:lnTo>
                  <a:lnTo>
                    <a:pt x="136" y="10"/>
                  </a:lnTo>
                  <a:lnTo>
                    <a:pt x="95" y="17"/>
                  </a:lnTo>
                  <a:lnTo>
                    <a:pt x="63" y="26"/>
                  </a:lnTo>
                  <a:lnTo>
                    <a:pt x="41" y="33"/>
                  </a:lnTo>
                  <a:lnTo>
                    <a:pt x="26" y="42"/>
                  </a:lnTo>
                  <a:lnTo>
                    <a:pt x="14" y="51"/>
                  </a:lnTo>
                  <a:lnTo>
                    <a:pt x="6" y="61"/>
                  </a:lnTo>
                  <a:lnTo>
                    <a:pt x="0" y="73"/>
                  </a:lnTo>
                  <a:lnTo>
                    <a:pt x="2" y="86"/>
                  </a:lnTo>
                  <a:lnTo>
                    <a:pt x="9" y="97"/>
                  </a:lnTo>
                  <a:lnTo>
                    <a:pt x="19" y="103"/>
                  </a:lnTo>
                  <a:lnTo>
                    <a:pt x="38" y="107"/>
                  </a:lnTo>
                  <a:lnTo>
                    <a:pt x="61" y="107"/>
                  </a:lnTo>
                  <a:lnTo>
                    <a:pt x="85" y="105"/>
                  </a:lnTo>
                  <a:lnTo>
                    <a:pt x="115" y="101"/>
                  </a:lnTo>
                  <a:lnTo>
                    <a:pt x="144" y="103"/>
                  </a:lnTo>
                  <a:lnTo>
                    <a:pt x="164" y="107"/>
                  </a:lnTo>
                  <a:lnTo>
                    <a:pt x="186" y="112"/>
                  </a:lnTo>
                  <a:lnTo>
                    <a:pt x="209" y="122"/>
                  </a:lnTo>
                  <a:lnTo>
                    <a:pt x="272" y="162"/>
                  </a:lnTo>
                  <a:lnTo>
                    <a:pt x="269" y="162"/>
                  </a:lnTo>
                  <a:lnTo>
                    <a:pt x="270" y="158"/>
                  </a:lnTo>
                </a:path>
              </a:pathLst>
            </a:custGeom>
            <a:noFill/>
            <a:ln w="7938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grpSp>
          <p:nvGrpSpPr>
            <p:cNvPr id="139349" name="Group 177"/>
            <p:cNvGrpSpPr>
              <a:grpSpLocks/>
            </p:cNvGrpSpPr>
            <p:nvPr/>
          </p:nvGrpSpPr>
          <p:grpSpPr bwMode="auto">
            <a:xfrm>
              <a:off x="2434" y="1069"/>
              <a:ext cx="313" cy="107"/>
              <a:chOff x="2434" y="1069"/>
              <a:chExt cx="313" cy="107"/>
            </a:xfrm>
          </p:grpSpPr>
          <p:sp>
            <p:nvSpPr>
              <p:cNvPr id="139487" name="Freeform 178"/>
              <p:cNvSpPr>
                <a:spLocks/>
              </p:cNvSpPr>
              <p:nvPr/>
            </p:nvSpPr>
            <p:spPr bwMode="auto">
              <a:xfrm>
                <a:off x="2436" y="1123"/>
                <a:ext cx="311" cy="53"/>
              </a:xfrm>
              <a:custGeom>
                <a:avLst/>
                <a:gdLst>
                  <a:gd name="T0" fmla="*/ 0 w 2173"/>
                  <a:gd name="T1" fmla="*/ 0 h 374"/>
                  <a:gd name="T2" fmla="*/ 0 w 2173"/>
                  <a:gd name="T3" fmla="*/ 0 h 374"/>
                  <a:gd name="T4" fmla="*/ 0 w 2173"/>
                  <a:gd name="T5" fmla="*/ 0 h 374"/>
                  <a:gd name="T6" fmla="*/ 0 w 2173"/>
                  <a:gd name="T7" fmla="*/ 0 h 374"/>
                  <a:gd name="T8" fmla="*/ 0 w 2173"/>
                  <a:gd name="T9" fmla="*/ 0 h 374"/>
                  <a:gd name="T10" fmla="*/ 0 w 2173"/>
                  <a:gd name="T11" fmla="*/ 0 h 374"/>
                  <a:gd name="T12" fmla="*/ 0 w 2173"/>
                  <a:gd name="T13" fmla="*/ 0 h 374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173"/>
                  <a:gd name="T22" fmla="*/ 0 h 374"/>
                  <a:gd name="T23" fmla="*/ 2173 w 2173"/>
                  <a:gd name="T24" fmla="*/ 374 h 374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173" h="374">
                    <a:moveTo>
                      <a:pt x="0" y="23"/>
                    </a:moveTo>
                    <a:lnTo>
                      <a:pt x="0" y="188"/>
                    </a:lnTo>
                    <a:lnTo>
                      <a:pt x="1764" y="374"/>
                    </a:lnTo>
                    <a:lnTo>
                      <a:pt x="2173" y="146"/>
                    </a:lnTo>
                    <a:lnTo>
                      <a:pt x="2173" y="0"/>
                    </a:lnTo>
                    <a:lnTo>
                      <a:pt x="1749" y="197"/>
                    </a:lnTo>
                    <a:lnTo>
                      <a:pt x="0" y="23"/>
                    </a:lnTo>
                    <a:close/>
                  </a:path>
                </a:pathLst>
              </a:custGeom>
              <a:solidFill>
                <a:srgbClr val="9F9F9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9488" name="Freeform 179"/>
              <p:cNvSpPr>
                <a:spLocks/>
              </p:cNvSpPr>
              <p:nvPr/>
            </p:nvSpPr>
            <p:spPr bwMode="auto">
              <a:xfrm>
                <a:off x="2434" y="1069"/>
                <a:ext cx="253" cy="83"/>
              </a:xfrm>
              <a:custGeom>
                <a:avLst/>
                <a:gdLst>
                  <a:gd name="T0" fmla="*/ 0 w 1772"/>
                  <a:gd name="T1" fmla="*/ 0 h 578"/>
                  <a:gd name="T2" fmla="*/ 0 w 1772"/>
                  <a:gd name="T3" fmla="*/ 0 h 578"/>
                  <a:gd name="T4" fmla="*/ 0 w 1772"/>
                  <a:gd name="T5" fmla="*/ 0 h 578"/>
                  <a:gd name="T6" fmla="*/ 0 w 1772"/>
                  <a:gd name="T7" fmla="*/ 0 h 578"/>
                  <a:gd name="T8" fmla="*/ 0 w 1772"/>
                  <a:gd name="T9" fmla="*/ 0 h 57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772"/>
                  <a:gd name="T16" fmla="*/ 0 h 578"/>
                  <a:gd name="T17" fmla="*/ 1772 w 1772"/>
                  <a:gd name="T18" fmla="*/ 578 h 57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772" h="578">
                    <a:moveTo>
                      <a:pt x="0" y="0"/>
                    </a:moveTo>
                    <a:lnTo>
                      <a:pt x="1772" y="127"/>
                    </a:lnTo>
                    <a:lnTo>
                      <a:pt x="1772" y="578"/>
                    </a:lnTo>
                    <a:lnTo>
                      <a:pt x="0" y="40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0C0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139489" name="Group 180"/>
              <p:cNvGrpSpPr>
                <a:grpSpLocks/>
              </p:cNvGrpSpPr>
              <p:nvPr/>
            </p:nvGrpSpPr>
            <p:grpSpPr bwMode="auto">
              <a:xfrm>
                <a:off x="2435" y="1084"/>
                <a:ext cx="252" cy="33"/>
                <a:chOff x="2435" y="1084"/>
                <a:chExt cx="252" cy="33"/>
              </a:xfrm>
            </p:grpSpPr>
            <p:sp>
              <p:nvSpPr>
                <p:cNvPr id="139490" name="Line 181"/>
                <p:cNvSpPr>
                  <a:spLocks noChangeShapeType="1"/>
                </p:cNvSpPr>
                <p:nvPr/>
              </p:nvSpPr>
              <p:spPr bwMode="auto">
                <a:xfrm>
                  <a:off x="2435" y="1084"/>
                  <a:ext cx="252" cy="19"/>
                </a:xfrm>
                <a:prstGeom prst="line">
                  <a:avLst/>
                </a:prstGeom>
                <a:noFill/>
                <a:ln w="1588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39491" name="Line 182"/>
                <p:cNvSpPr>
                  <a:spLocks noChangeShapeType="1"/>
                </p:cNvSpPr>
                <p:nvPr/>
              </p:nvSpPr>
              <p:spPr bwMode="auto">
                <a:xfrm>
                  <a:off x="2620" y="1100"/>
                  <a:ext cx="53" cy="4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39492" name="Line 183"/>
                <p:cNvSpPr>
                  <a:spLocks noChangeShapeType="1"/>
                </p:cNvSpPr>
                <p:nvPr/>
              </p:nvSpPr>
              <p:spPr bwMode="auto">
                <a:xfrm>
                  <a:off x="2558" y="1095"/>
                  <a:ext cx="53" cy="4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39493" name="Line 184"/>
                <p:cNvSpPr>
                  <a:spLocks noChangeShapeType="1"/>
                </p:cNvSpPr>
                <p:nvPr/>
              </p:nvSpPr>
              <p:spPr bwMode="auto">
                <a:xfrm>
                  <a:off x="2435" y="1095"/>
                  <a:ext cx="252" cy="22"/>
                </a:xfrm>
                <a:prstGeom prst="line">
                  <a:avLst/>
                </a:prstGeom>
                <a:noFill/>
                <a:ln w="1588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  <p:grpSp>
          <p:nvGrpSpPr>
            <p:cNvPr id="139350" name="Group 185"/>
            <p:cNvGrpSpPr>
              <a:grpSpLocks/>
            </p:cNvGrpSpPr>
            <p:nvPr/>
          </p:nvGrpSpPr>
          <p:grpSpPr bwMode="auto">
            <a:xfrm>
              <a:off x="2434" y="1058"/>
              <a:ext cx="313" cy="29"/>
              <a:chOff x="2434" y="1058"/>
              <a:chExt cx="313" cy="29"/>
            </a:xfrm>
          </p:grpSpPr>
          <p:sp>
            <p:nvSpPr>
              <p:cNvPr id="139485" name="Freeform 186"/>
              <p:cNvSpPr>
                <a:spLocks/>
              </p:cNvSpPr>
              <p:nvPr/>
            </p:nvSpPr>
            <p:spPr bwMode="auto">
              <a:xfrm>
                <a:off x="2434" y="1058"/>
                <a:ext cx="313" cy="29"/>
              </a:xfrm>
              <a:custGeom>
                <a:avLst/>
                <a:gdLst>
                  <a:gd name="T0" fmla="*/ 0 w 2194"/>
                  <a:gd name="T1" fmla="*/ 0 h 206"/>
                  <a:gd name="T2" fmla="*/ 0 w 2194"/>
                  <a:gd name="T3" fmla="*/ 0 h 206"/>
                  <a:gd name="T4" fmla="*/ 0 w 2194"/>
                  <a:gd name="T5" fmla="*/ 0 h 206"/>
                  <a:gd name="T6" fmla="*/ 0 w 2194"/>
                  <a:gd name="T7" fmla="*/ 0 h 206"/>
                  <a:gd name="T8" fmla="*/ 0 w 2194"/>
                  <a:gd name="T9" fmla="*/ 0 h 206"/>
                  <a:gd name="T10" fmla="*/ 0 w 2194"/>
                  <a:gd name="T11" fmla="*/ 0 h 20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194"/>
                  <a:gd name="T19" fmla="*/ 0 h 206"/>
                  <a:gd name="T20" fmla="*/ 2194 w 2194"/>
                  <a:gd name="T21" fmla="*/ 206 h 20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194" h="206">
                    <a:moveTo>
                      <a:pt x="0" y="79"/>
                    </a:moveTo>
                    <a:lnTo>
                      <a:pt x="1771" y="206"/>
                    </a:lnTo>
                    <a:lnTo>
                      <a:pt x="2194" y="85"/>
                    </a:lnTo>
                    <a:lnTo>
                      <a:pt x="2045" y="69"/>
                    </a:lnTo>
                    <a:lnTo>
                      <a:pt x="676" y="0"/>
                    </a:lnTo>
                    <a:lnTo>
                      <a:pt x="0" y="79"/>
                    </a:lnTo>
                    <a:close/>
                  </a:path>
                </a:pathLst>
              </a:custGeom>
              <a:solidFill>
                <a:srgbClr val="DFDFD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9486" name="Freeform 187"/>
              <p:cNvSpPr>
                <a:spLocks/>
              </p:cNvSpPr>
              <p:nvPr/>
            </p:nvSpPr>
            <p:spPr bwMode="auto">
              <a:xfrm>
                <a:off x="2505" y="1064"/>
                <a:ext cx="231" cy="19"/>
              </a:xfrm>
              <a:custGeom>
                <a:avLst/>
                <a:gdLst>
                  <a:gd name="T0" fmla="*/ 0 w 1612"/>
                  <a:gd name="T1" fmla="*/ 0 h 132"/>
                  <a:gd name="T2" fmla="*/ 0 w 1612"/>
                  <a:gd name="T3" fmla="*/ 0 h 132"/>
                  <a:gd name="T4" fmla="*/ 0 w 1612"/>
                  <a:gd name="T5" fmla="*/ 0 h 132"/>
                  <a:gd name="T6" fmla="*/ 0 w 1612"/>
                  <a:gd name="T7" fmla="*/ 0 h 132"/>
                  <a:gd name="T8" fmla="*/ 0 w 1612"/>
                  <a:gd name="T9" fmla="*/ 0 h 132"/>
                  <a:gd name="T10" fmla="*/ 0 w 1612"/>
                  <a:gd name="T11" fmla="*/ 0 h 132"/>
                  <a:gd name="T12" fmla="*/ 0 w 1612"/>
                  <a:gd name="T13" fmla="*/ 0 h 132"/>
                  <a:gd name="T14" fmla="*/ 0 w 1612"/>
                  <a:gd name="T15" fmla="*/ 0 h 132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612"/>
                  <a:gd name="T25" fmla="*/ 0 h 132"/>
                  <a:gd name="T26" fmla="*/ 1612 w 1612"/>
                  <a:gd name="T27" fmla="*/ 132 h 132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612" h="132">
                    <a:moveTo>
                      <a:pt x="130" y="0"/>
                    </a:moveTo>
                    <a:lnTo>
                      <a:pt x="0" y="49"/>
                    </a:lnTo>
                    <a:lnTo>
                      <a:pt x="1301" y="132"/>
                    </a:lnTo>
                    <a:lnTo>
                      <a:pt x="1513" y="74"/>
                    </a:lnTo>
                    <a:lnTo>
                      <a:pt x="1496" y="65"/>
                    </a:lnTo>
                    <a:lnTo>
                      <a:pt x="1612" y="33"/>
                    </a:lnTo>
                    <a:lnTo>
                      <a:pt x="1540" y="26"/>
                    </a:lnTo>
                    <a:lnTo>
                      <a:pt x="130" y="0"/>
                    </a:lnTo>
                    <a:close/>
                  </a:path>
                </a:pathLst>
              </a:custGeom>
              <a:solidFill>
                <a:srgbClr val="5F5F5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139351" name="Group 188"/>
            <p:cNvGrpSpPr>
              <a:grpSpLocks/>
            </p:cNvGrpSpPr>
            <p:nvPr/>
          </p:nvGrpSpPr>
          <p:grpSpPr bwMode="auto">
            <a:xfrm>
              <a:off x="2690" y="900"/>
              <a:ext cx="57" cy="179"/>
              <a:chOff x="2690" y="900"/>
              <a:chExt cx="57" cy="179"/>
            </a:xfrm>
          </p:grpSpPr>
          <p:grpSp>
            <p:nvGrpSpPr>
              <p:cNvPr id="139455" name="Group 189"/>
              <p:cNvGrpSpPr>
                <a:grpSpLocks/>
              </p:cNvGrpSpPr>
              <p:nvPr/>
            </p:nvGrpSpPr>
            <p:grpSpPr bwMode="auto">
              <a:xfrm>
                <a:off x="2712" y="923"/>
                <a:ext cx="35" cy="150"/>
                <a:chOff x="2712" y="923"/>
                <a:chExt cx="35" cy="150"/>
              </a:xfrm>
            </p:grpSpPr>
            <p:sp>
              <p:nvSpPr>
                <p:cNvPr id="139459" name="Freeform 190"/>
                <p:cNvSpPr>
                  <a:spLocks/>
                </p:cNvSpPr>
                <p:nvPr/>
              </p:nvSpPr>
              <p:spPr bwMode="auto">
                <a:xfrm>
                  <a:off x="2712" y="923"/>
                  <a:ext cx="35" cy="150"/>
                </a:xfrm>
                <a:custGeom>
                  <a:avLst/>
                  <a:gdLst>
                    <a:gd name="T0" fmla="*/ 0 w 244"/>
                    <a:gd name="T1" fmla="*/ 0 h 1049"/>
                    <a:gd name="T2" fmla="*/ 0 w 244"/>
                    <a:gd name="T3" fmla="*/ 0 h 1049"/>
                    <a:gd name="T4" fmla="*/ 0 w 244"/>
                    <a:gd name="T5" fmla="*/ 0 h 1049"/>
                    <a:gd name="T6" fmla="*/ 0 w 244"/>
                    <a:gd name="T7" fmla="*/ 0 h 1049"/>
                    <a:gd name="T8" fmla="*/ 0 w 244"/>
                    <a:gd name="T9" fmla="*/ 0 h 1049"/>
                    <a:gd name="T10" fmla="*/ 0 w 244"/>
                    <a:gd name="T11" fmla="*/ 0 h 1049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244"/>
                    <a:gd name="T19" fmla="*/ 0 h 1049"/>
                    <a:gd name="T20" fmla="*/ 244 w 244"/>
                    <a:gd name="T21" fmla="*/ 1049 h 1049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244" h="1049">
                      <a:moveTo>
                        <a:pt x="23" y="0"/>
                      </a:moveTo>
                      <a:lnTo>
                        <a:pt x="244" y="86"/>
                      </a:lnTo>
                      <a:lnTo>
                        <a:pt x="223" y="496"/>
                      </a:lnTo>
                      <a:lnTo>
                        <a:pt x="200" y="988"/>
                      </a:lnTo>
                      <a:lnTo>
                        <a:pt x="0" y="1049"/>
                      </a:lnTo>
                      <a:lnTo>
                        <a:pt x="23" y="0"/>
                      </a:lnTo>
                      <a:close/>
                    </a:path>
                  </a:pathLst>
                </a:custGeom>
                <a:solidFill>
                  <a:srgbClr val="9F9F9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grpSp>
              <p:nvGrpSpPr>
                <p:cNvPr id="139460" name="Group 191"/>
                <p:cNvGrpSpPr>
                  <a:grpSpLocks/>
                </p:cNvGrpSpPr>
                <p:nvPr/>
              </p:nvGrpSpPr>
              <p:grpSpPr bwMode="auto">
                <a:xfrm>
                  <a:off x="2712" y="929"/>
                  <a:ext cx="34" cy="126"/>
                  <a:chOff x="2712" y="929"/>
                  <a:chExt cx="34" cy="126"/>
                </a:xfrm>
              </p:grpSpPr>
              <p:grpSp>
                <p:nvGrpSpPr>
                  <p:cNvPr id="139461" name="Group 192"/>
                  <p:cNvGrpSpPr>
                    <a:grpSpLocks/>
                  </p:cNvGrpSpPr>
                  <p:nvPr/>
                </p:nvGrpSpPr>
                <p:grpSpPr bwMode="auto">
                  <a:xfrm>
                    <a:off x="2712" y="929"/>
                    <a:ext cx="34" cy="126"/>
                    <a:chOff x="2712" y="929"/>
                    <a:chExt cx="34" cy="126"/>
                  </a:xfrm>
                </p:grpSpPr>
                <p:grpSp>
                  <p:nvGrpSpPr>
                    <p:cNvPr id="139463" name="Group 193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2712" y="929"/>
                      <a:ext cx="34" cy="76"/>
                      <a:chOff x="2712" y="929"/>
                      <a:chExt cx="34" cy="76"/>
                    </a:xfrm>
                  </p:grpSpPr>
                  <p:grpSp>
                    <p:nvGrpSpPr>
                      <p:cNvPr id="139473" name="Group 194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2714" y="929"/>
                        <a:ext cx="32" cy="41"/>
                        <a:chOff x="2714" y="929"/>
                        <a:chExt cx="32" cy="41"/>
                      </a:xfrm>
                    </p:grpSpPr>
                    <p:sp>
                      <p:nvSpPr>
                        <p:cNvPr id="139479" name="Line 195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2715" y="929"/>
                          <a:ext cx="31" cy="12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7F7F7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39480" name="Line 196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2715" y="936"/>
                          <a:ext cx="31" cy="11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7F7F7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39481" name="Line 197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2715" y="943"/>
                          <a:ext cx="31" cy="10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7F7F7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39482" name="Line 198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2715" y="949"/>
                          <a:ext cx="31" cy="9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7F7F7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39483" name="Line 199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2714" y="955"/>
                          <a:ext cx="31" cy="9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7F7F7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39484" name="Line 200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2714" y="962"/>
                          <a:ext cx="31" cy="8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7F7F7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</p:grpSp>
                  <p:sp>
                    <p:nvSpPr>
                      <p:cNvPr id="139474" name="Line 201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2712" y="975"/>
                        <a:ext cx="32" cy="7"/>
                      </a:xfrm>
                      <a:prstGeom prst="line">
                        <a:avLst/>
                      </a:prstGeom>
                      <a:noFill/>
                      <a:ln w="1588">
                        <a:solidFill>
                          <a:srgbClr val="7F7F7F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39475" name="Line 202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2712" y="982"/>
                        <a:ext cx="32" cy="5"/>
                      </a:xfrm>
                      <a:prstGeom prst="line">
                        <a:avLst/>
                      </a:prstGeom>
                      <a:noFill/>
                      <a:ln w="1588">
                        <a:solidFill>
                          <a:srgbClr val="7F7F7F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39476" name="Line 203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2712" y="988"/>
                        <a:ext cx="31" cy="5"/>
                      </a:xfrm>
                      <a:prstGeom prst="line">
                        <a:avLst/>
                      </a:prstGeom>
                      <a:noFill/>
                      <a:ln w="1588">
                        <a:solidFill>
                          <a:srgbClr val="7F7F7F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39477" name="Line 204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2712" y="995"/>
                        <a:ext cx="31" cy="4"/>
                      </a:xfrm>
                      <a:prstGeom prst="line">
                        <a:avLst/>
                      </a:prstGeom>
                      <a:noFill/>
                      <a:ln w="1588">
                        <a:solidFill>
                          <a:srgbClr val="7F7F7F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39478" name="Line 205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2712" y="1002"/>
                        <a:ext cx="31" cy="3"/>
                      </a:xfrm>
                      <a:prstGeom prst="line">
                        <a:avLst/>
                      </a:prstGeom>
                      <a:noFill/>
                      <a:ln w="1588">
                        <a:solidFill>
                          <a:srgbClr val="7F7F7F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</p:grpSp>
                <p:grpSp>
                  <p:nvGrpSpPr>
                    <p:cNvPr id="139464" name="Group 206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2712" y="1009"/>
                      <a:ext cx="31" cy="46"/>
                      <a:chOff x="2712" y="1009"/>
                      <a:chExt cx="31" cy="46"/>
                    </a:xfrm>
                  </p:grpSpPr>
                  <p:sp>
                    <p:nvSpPr>
                      <p:cNvPr id="139465" name="Line 207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2712" y="1009"/>
                        <a:ext cx="31" cy="2"/>
                      </a:xfrm>
                      <a:prstGeom prst="line">
                        <a:avLst/>
                      </a:prstGeom>
                      <a:noFill/>
                      <a:ln w="1588">
                        <a:solidFill>
                          <a:srgbClr val="7F7F7F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39466" name="Line 208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2713" y="1015"/>
                        <a:ext cx="29" cy="1"/>
                      </a:xfrm>
                      <a:prstGeom prst="line">
                        <a:avLst/>
                      </a:prstGeom>
                      <a:noFill/>
                      <a:ln w="1588">
                        <a:solidFill>
                          <a:srgbClr val="7F7F7F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39467" name="Line 209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2712" y="1022"/>
                        <a:ext cx="30" cy="1"/>
                      </a:xfrm>
                      <a:prstGeom prst="line">
                        <a:avLst/>
                      </a:prstGeom>
                      <a:noFill/>
                      <a:ln w="1588">
                        <a:solidFill>
                          <a:srgbClr val="7F7F7F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39468" name="Line 210"/>
                      <p:cNvSpPr>
                        <a:spLocks noChangeShapeType="1"/>
                      </p:cNvSpPr>
                      <p:nvPr/>
                    </p:nvSpPr>
                    <p:spPr bwMode="auto">
                      <a:xfrm flipV="1">
                        <a:off x="2712" y="1028"/>
                        <a:ext cx="30" cy="1"/>
                      </a:xfrm>
                      <a:prstGeom prst="line">
                        <a:avLst/>
                      </a:prstGeom>
                      <a:noFill/>
                      <a:ln w="1588">
                        <a:solidFill>
                          <a:srgbClr val="7F7F7F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39469" name="Line 211"/>
                      <p:cNvSpPr>
                        <a:spLocks noChangeShapeType="1"/>
                      </p:cNvSpPr>
                      <p:nvPr/>
                    </p:nvSpPr>
                    <p:spPr bwMode="auto">
                      <a:xfrm flipV="1">
                        <a:off x="2712" y="1034"/>
                        <a:ext cx="29" cy="1"/>
                      </a:xfrm>
                      <a:prstGeom prst="line">
                        <a:avLst/>
                      </a:prstGeom>
                      <a:noFill/>
                      <a:ln w="1588">
                        <a:solidFill>
                          <a:srgbClr val="7F7F7F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39470" name="Line 212"/>
                      <p:cNvSpPr>
                        <a:spLocks noChangeShapeType="1"/>
                      </p:cNvSpPr>
                      <p:nvPr/>
                    </p:nvSpPr>
                    <p:spPr bwMode="auto">
                      <a:xfrm flipV="1">
                        <a:off x="2712" y="1040"/>
                        <a:ext cx="29" cy="2"/>
                      </a:xfrm>
                      <a:prstGeom prst="line">
                        <a:avLst/>
                      </a:prstGeom>
                      <a:noFill/>
                      <a:ln w="1588">
                        <a:solidFill>
                          <a:srgbClr val="7F7F7F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39471" name="Line 213"/>
                      <p:cNvSpPr>
                        <a:spLocks noChangeShapeType="1"/>
                      </p:cNvSpPr>
                      <p:nvPr/>
                    </p:nvSpPr>
                    <p:spPr bwMode="auto">
                      <a:xfrm flipV="1">
                        <a:off x="2712" y="1045"/>
                        <a:ext cx="29" cy="4"/>
                      </a:xfrm>
                      <a:prstGeom prst="line">
                        <a:avLst/>
                      </a:prstGeom>
                      <a:noFill/>
                      <a:ln w="1588">
                        <a:solidFill>
                          <a:srgbClr val="7F7F7F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39472" name="Line 214"/>
                      <p:cNvSpPr>
                        <a:spLocks noChangeShapeType="1"/>
                      </p:cNvSpPr>
                      <p:nvPr/>
                    </p:nvSpPr>
                    <p:spPr bwMode="auto">
                      <a:xfrm flipV="1">
                        <a:off x="2712" y="1051"/>
                        <a:ext cx="28" cy="4"/>
                      </a:xfrm>
                      <a:prstGeom prst="line">
                        <a:avLst/>
                      </a:prstGeom>
                      <a:noFill/>
                      <a:ln w="1588">
                        <a:solidFill>
                          <a:srgbClr val="7F7F7F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</p:grpSp>
              </p:grpSp>
              <p:sp>
                <p:nvSpPr>
                  <p:cNvPr id="139462" name="Line 215"/>
                  <p:cNvSpPr>
                    <a:spLocks noChangeShapeType="1"/>
                  </p:cNvSpPr>
                  <p:nvPr/>
                </p:nvSpPr>
                <p:spPr bwMode="auto">
                  <a:xfrm>
                    <a:off x="2714" y="969"/>
                    <a:ext cx="30" cy="7"/>
                  </a:xfrm>
                  <a:prstGeom prst="line">
                    <a:avLst/>
                  </a:prstGeom>
                  <a:noFill/>
                  <a:ln w="1588">
                    <a:solidFill>
                      <a:srgbClr val="7F7F7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139456" name="Group 216"/>
              <p:cNvGrpSpPr>
                <a:grpSpLocks/>
              </p:cNvGrpSpPr>
              <p:nvPr/>
            </p:nvGrpSpPr>
            <p:grpSpPr bwMode="auto">
              <a:xfrm>
                <a:off x="2690" y="900"/>
                <a:ext cx="31" cy="179"/>
                <a:chOff x="2690" y="900"/>
                <a:chExt cx="31" cy="179"/>
              </a:xfrm>
            </p:grpSpPr>
            <p:sp>
              <p:nvSpPr>
                <p:cNvPr id="139457" name="Freeform 217"/>
                <p:cNvSpPr>
                  <a:spLocks/>
                </p:cNvSpPr>
                <p:nvPr/>
              </p:nvSpPr>
              <p:spPr bwMode="auto">
                <a:xfrm>
                  <a:off x="2690" y="900"/>
                  <a:ext cx="30" cy="179"/>
                </a:xfrm>
                <a:custGeom>
                  <a:avLst/>
                  <a:gdLst>
                    <a:gd name="T0" fmla="*/ 0 w 213"/>
                    <a:gd name="T1" fmla="*/ 0 h 1253"/>
                    <a:gd name="T2" fmla="*/ 0 w 213"/>
                    <a:gd name="T3" fmla="*/ 0 h 1253"/>
                    <a:gd name="T4" fmla="*/ 0 w 213"/>
                    <a:gd name="T5" fmla="*/ 0 h 1253"/>
                    <a:gd name="T6" fmla="*/ 0 w 213"/>
                    <a:gd name="T7" fmla="*/ 0 h 1253"/>
                    <a:gd name="T8" fmla="*/ 0 w 213"/>
                    <a:gd name="T9" fmla="*/ 0 h 1253"/>
                    <a:gd name="T10" fmla="*/ 0 w 213"/>
                    <a:gd name="T11" fmla="*/ 0 h 1253"/>
                    <a:gd name="T12" fmla="*/ 0 w 213"/>
                    <a:gd name="T13" fmla="*/ 0 h 1253"/>
                    <a:gd name="T14" fmla="*/ 0 w 213"/>
                    <a:gd name="T15" fmla="*/ 0 h 1253"/>
                    <a:gd name="T16" fmla="*/ 0 w 213"/>
                    <a:gd name="T17" fmla="*/ 0 h 1253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213"/>
                    <a:gd name="T28" fmla="*/ 0 h 1253"/>
                    <a:gd name="T29" fmla="*/ 213 w 213"/>
                    <a:gd name="T30" fmla="*/ 1253 h 1253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213" h="1253">
                      <a:moveTo>
                        <a:pt x="50" y="0"/>
                      </a:moveTo>
                      <a:lnTo>
                        <a:pt x="201" y="65"/>
                      </a:lnTo>
                      <a:lnTo>
                        <a:pt x="213" y="79"/>
                      </a:lnTo>
                      <a:lnTo>
                        <a:pt x="168" y="1202"/>
                      </a:lnTo>
                      <a:lnTo>
                        <a:pt x="149" y="1216"/>
                      </a:lnTo>
                      <a:lnTo>
                        <a:pt x="0" y="1253"/>
                      </a:lnTo>
                      <a:lnTo>
                        <a:pt x="19" y="1233"/>
                      </a:lnTo>
                      <a:lnTo>
                        <a:pt x="20" y="1217"/>
                      </a:lnTo>
                      <a:lnTo>
                        <a:pt x="50" y="0"/>
                      </a:lnTo>
                      <a:close/>
                    </a:path>
                  </a:pathLst>
                </a:custGeom>
                <a:solidFill>
                  <a:srgbClr val="BFBFB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39458" name="Arc 218"/>
                <p:cNvSpPr>
                  <a:spLocks/>
                </p:cNvSpPr>
                <p:nvPr/>
              </p:nvSpPr>
              <p:spPr bwMode="auto">
                <a:xfrm>
                  <a:off x="2718" y="909"/>
                  <a:ext cx="3" cy="4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21600"/>
                    <a:gd name="T11" fmla="*/ 21600 w 2160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 fill="none" extrusionOk="0">
                      <a:moveTo>
                        <a:pt x="0" y="-1"/>
                      </a:moveTo>
                      <a:cubicBezTo>
                        <a:pt x="11929" y="-1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0" y="-1"/>
                      </a:moveTo>
                      <a:cubicBezTo>
                        <a:pt x="11929" y="-1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solidFill>
                  <a:srgbClr val="BFBFB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  <p:grpSp>
          <p:nvGrpSpPr>
            <p:cNvPr id="139352" name="Group 219"/>
            <p:cNvGrpSpPr>
              <a:grpSpLocks/>
            </p:cNvGrpSpPr>
            <p:nvPr/>
          </p:nvGrpSpPr>
          <p:grpSpPr bwMode="auto">
            <a:xfrm>
              <a:off x="2702" y="1170"/>
              <a:ext cx="97" cy="39"/>
              <a:chOff x="2702" y="1170"/>
              <a:chExt cx="97" cy="39"/>
            </a:xfrm>
          </p:grpSpPr>
          <p:sp>
            <p:nvSpPr>
              <p:cNvPr id="139444" name="Freeform 220"/>
              <p:cNvSpPr>
                <a:spLocks/>
              </p:cNvSpPr>
              <p:nvPr/>
            </p:nvSpPr>
            <p:spPr bwMode="auto">
              <a:xfrm>
                <a:off x="2702" y="1170"/>
                <a:ext cx="97" cy="25"/>
              </a:xfrm>
              <a:custGeom>
                <a:avLst/>
                <a:gdLst>
                  <a:gd name="T0" fmla="*/ 0 w 679"/>
                  <a:gd name="T1" fmla="*/ 0 h 177"/>
                  <a:gd name="T2" fmla="*/ 0 w 679"/>
                  <a:gd name="T3" fmla="*/ 0 h 177"/>
                  <a:gd name="T4" fmla="*/ 0 w 679"/>
                  <a:gd name="T5" fmla="*/ 0 h 177"/>
                  <a:gd name="T6" fmla="*/ 0 w 679"/>
                  <a:gd name="T7" fmla="*/ 0 h 177"/>
                  <a:gd name="T8" fmla="*/ 0 w 679"/>
                  <a:gd name="T9" fmla="*/ 0 h 177"/>
                  <a:gd name="T10" fmla="*/ 0 w 679"/>
                  <a:gd name="T11" fmla="*/ 0 h 177"/>
                  <a:gd name="T12" fmla="*/ 0 w 679"/>
                  <a:gd name="T13" fmla="*/ 0 h 177"/>
                  <a:gd name="T14" fmla="*/ 0 w 679"/>
                  <a:gd name="T15" fmla="*/ 0 h 177"/>
                  <a:gd name="T16" fmla="*/ 0 w 679"/>
                  <a:gd name="T17" fmla="*/ 0 h 177"/>
                  <a:gd name="T18" fmla="*/ 0 w 679"/>
                  <a:gd name="T19" fmla="*/ 0 h 177"/>
                  <a:gd name="T20" fmla="*/ 0 w 679"/>
                  <a:gd name="T21" fmla="*/ 0 h 177"/>
                  <a:gd name="T22" fmla="*/ 0 w 679"/>
                  <a:gd name="T23" fmla="*/ 0 h 177"/>
                  <a:gd name="T24" fmla="*/ 0 w 679"/>
                  <a:gd name="T25" fmla="*/ 0 h 177"/>
                  <a:gd name="T26" fmla="*/ 0 w 679"/>
                  <a:gd name="T27" fmla="*/ 0 h 177"/>
                  <a:gd name="T28" fmla="*/ 0 w 679"/>
                  <a:gd name="T29" fmla="*/ 0 h 177"/>
                  <a:gd name="T30" fmla="*/ 0 w 679"/>
                  <a:gd name="T31" fmla="*/ 0 h 177"/>
                  <a:gd name="T32" fmla="*/ 0 w 679"/>
                  <a:gd name="T33" fmla="*/ 0 h 177"/>
                  <a:gd name="T34" fmla="*/ 0 w 679"/>
                  <a:gd name="T35" fmla="*/ 0 h 177"/>
                  <a:gd name="T36" fmla="*/ 0 w 679"/>
                  <a:gd name="T37" fmla="*/ 0 h 177"/>
                  <a:gd name="T38" fmla="*/ 0 w 679"/>
                  <a:gd name="T39" fmla="*/ 0 h 177"/>
                  <a:gd name="T40" fmla="*/ 0 w 679"/>
                  <a:gd name="T41" fmla="*/ 0 h 177"/>
                  <a:gd name="T42" fmla="*/ 0 w 679"/>
                  <a:gd name="T43" fmla="*/ 0 h 177"/>
                  <a:gd name="T44" fmla="*/ 0 w 679"/>
                  <a:gd name="T45" fmla="*/ 0 h 177"/>
                  <a:gd name="T46" fmla="*/ 0 w 679"/>
                  <a:gd name="T47" fmla="*/ 0 h 177"/>
                  <a:gd name="T48" fmla="*/ 0 w 679"/>
                  <a:gd name="T49" fmla="*/ 0 h 177"/>
                  <a:gd name="T50" fmla="*/ 0 w 679"/>
                  <a:gd name="T51" fmla="*/ 0 h 177"/>
                  <a:gd name="T52" fmla="*/ 0 w 679"/>
                  <a:gd name="T53" fmla="*/ 0 h 177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w 679"/>
                  <a:gd name="T82" fmla="*/ 0 h 177"/>
                  <a:gd name="T83" fmla="*/ 679 w 679"/>
                  <a:gd name="T84" fmla="*/ 177 h 177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T81" t="T82" r="T83" b="T84"/>
                <a:pathLst>
                  <a:path w="679" h="177">
                    <a:moveTo>
                      <a:pt x="0" y="0"/>
                    </a:moveTo>
                    <a:lnTo>
                      <a:pt x="126" y="8"/>
                    </a:lnTo>
                    <a:lnTo>
                      <a:pt x="220" y="13"/>
                    </a:lnTo>
                    <a:lnTo>
                      <a:pt x="304" y="21"/>
                    </a:lnTo>
                    <a:lnTo>
                      <a:pt x="388" y="32"/>
                    </a:lnTo>
                    <a:lnTo>
                      <a:pt x="447" y="41"/>
                    </a:lnTo>
                    <a:lnTo>
                      <a:pt x="519" y="53"/>
                    </a:lnTo>
                    <a:lnTo>
                      <a:pt x="560" y="60"/>
                    </a:lnTo>
                    <a:lnTo>
                      <a:pt x="590" y="67"/>
                    </a:lnTo>
                    <a:lnTo>
                      <a:pt x="607" y="71"/>
                    </a:lnTo>
                    <a:lnTo>
                      <a:pt x="621" y="74"/>
                    </a:lnTo>
                    <a:lnTo>
                      <a:pt x="637" y="80"/>
                    </a:lnTo>
                    <a:lnTo>
                      <a:pt x="654" y="86"/>
                    </a:lnTo>
                    <a:lnTo>
                      <a:pt x="671" y="95"/>
                    </a:lnTo>
                    <a:lnTo>
                      <a:pt x="678" y="104"/>
                    </a:lnTo>
                    <a:lnTo>
                      <a:pt x="679" y="112"/>
                    </a:lnTo>
                    <a:lnTo>
                      <a:pt x="676" y="124"/>
                    </a:lnTo>
                    <a:lnTo>
                      <a:pt x="671" y="136"/>
                    </a:lnTo>
                    <a:lnTo>
                      <a:pt x="662" y="146"/>
                    </a:lnTo>
                    <a:lnTo>
                      <a:pt x="651" y="154"/>
                    </a:lnTo>
                    <a:lnTo>
                      <a:pt x="636" y="164"/>
                    </a:lnTo>
                    <a:lnTo>
                      <a:pt x="620" y="170"/>
                    </a:lnTo>
                    <a:lnTo>
                      <a:pt x="602" y="172"/>
                    </a:lnTo>
                    <a:lnTo>
                      <a:pt x="581" y="176"/>
                    </a:lnTo>
                    <a:lnTo>
                      <a:pt x="556" y="177"/>
                    </a:lnTo>
                    <a:lnTo>
                      <a:pt x="533" y="174"/>
                    </a:lnTo>
                    <a:lnTo>
                      <a:pt x="495" y="169"/>
                    </a:lnTo>
                  </a:path>
                </a:pathLst>
              </a:custGeom>
              <a:noFill/>
              <a:ln w="3175">
                <a:solidFill>
                  <a:srgbClr val="C0C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139445" name="Group 221"/>
              <p:cNvGrpSpPr>
                <a:grpSpLocks/>
              </p:cNvGrpSpPr>
              <p:nvPr/>
            </p:nvGrpSpPr>
            <p:grpSpPr bwMode="auto">
              <a:xfrm>
                <a:off x="2705" y="1182"/>
                <a:ext cx="69" cy="27"/>
                <a:chOff x="2705" y="1182"/>
                <a:chExt cx="69" cy="27"/>
              </a:xfrm>
            </p:grpSpPr>
            <p:grpSp>
              <p:nvGrpSpPr>
                <p:cNvPr id="139446" name="Group 222"/>
                <p:cNvGrpSpPr>
                  <a:grpSpLocks/>
                </p:cNvGrpSpPr>
                <p:nvPr/>
              </p:nvGrpSpPr>
              <p:grpSpPr bwMode="auto">
                <a:xfrm>
                  <a:off x="2705" y="1182"/>
                  <a:ext cx="69" cy="27"/>
                  <a:chOff x="2705" y="1182"/>
                  <a:chExt cx="69" cy="27"/>
                </a:xfrm>
              </p:grpSpPr>
              <p:sp>
                <p:nvSpPr>
                  <p:cNvPr id="139451" name="Freeform 223"/>
                  <p:cNvSpPr>
                    <a:spLocks/>
                  </p:cNvSpPr>
                  <p:nvPr/>
                </p:nvSpPr>
                <p:spPr bwMode="auto">
                  <a:xfrm>
                    <a:off x="2705" y="1182"/>
                    <a:ext cx="43" cy="17"/>
                  </a:xfrm>
                  <a:custGeom>
                    <a:avLst/>
                    <a:gdLst>
                      <a:gd name="T0" fmla="*/ 0 w 296"/>
                      <a:gd name="T1" fmla="*/ 0 h 119"/>
                      <a:gd name="T2" fmla="*/ 0 w 296"/>
                      <a:gd name="T3" fmla="*/ 0 h 119"/>
                      <a:gd name="T4" fmla="*/ 0 w 296"/>
                      <a:gd name="T5" fmla="*/ 0 h 119"/>
                      <a:gd name="T6" fmla="*/ 0 w 296"/>
                      <a:gd name="T7" fmla="*/ 0 h 119"/>
                      <a:gd name="T8" fmla="*/ 0 w 296"/>
                      <a:gd name="T9" fmla="*/ 0 h 119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  <a:gd name="T15" fmla="*/ 0 w 296"/>
                      <a:gd name="T16" fmla="*/ 0 h 119"/>
                      <a:gd name="T17" fmla="*/ 296 w 296"/>
                      <a:gd name="T18" fmla="*/ 119 h 119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T15" t="T16" r="T17" b="T18"/>
                    <a:pathLst>
                      <a:path w="296" h="119">
                        <a:moveTo>
                          <a:pt x="0" y="71"/>
                        </a:moveTo>
                        <a:lnTo>
                          <a:pt x="77" y="0"/>
                        </a:lnTo>
                        <a:lnTo>
                          <a:pt x="296" y="40"/>
                        </a:lnTo>
                        <a:lnTo>
                          <a:pt x="210" y="119"/>
                        </a:lnTo>
                        <a:lnTo>
                          <a:pt x="0" y="71"/>
                        </a:lnTo>
                        <a:close/>
                      </a:path>
                    </a:pathLst>
                  </a:custGeom>
                  <a:solidFill>
                    <a:srgbClr val="DFDFD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39452" name="Freeform 224"/>
                  <p:cNvSpPr>
                    <a:spLocks/>
                  </p:cNvSpPr>
                  <p:nvPr/>
                </p:nvSpPr>
                <p:spPr bwMode="auto">
                  <a:xfrm>
                    <a:off x="2706" y="1192"/>
                    <a:ext cx="30" cy="17"/>
                  </a:xfrm>
                  <a:custGeom>
                    <a:avLst/>
                    <a:gdLst>
                      <a:gd name="T0" fmla="*/ 0 w 210"/>
                      <a:gd name="T1" fmla="*/ 0 h 113"/>
                      <a:gd name="T2" fmla="*/ 0 w 210"/>
                      <a:gd name="T3" fmla="*/ 0 h 113"/>
                      <a:gd name="T4" fmla="*/ 0 w 210"/>
                      <a:gd name="T5" fmla="*/ 0 h 113"/>
                      <a:gd name="T6" fmla="*/ 0 w 210"/>
                      <a:gd name="T7" fmla="*/ 0 h 113"/>
                      <a:gd name="T8" fmla="*/ 0 w 210"/>
                      <a:gd name="T9" fmla="*/ 0 h 113"/>
                      <a:gd name="T10" fmla="*/ 0 w 210"/>
                      <a:gd name="T11" fmla="*/ 0 h 113"/>
                      <a:gd name="T12" fmla="*/ 0 60000 65536"/>
                      <a:gd name="T13" fmla="*/ 0 60000 65536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w 210"/>
                      <a:gd name="T19" fmla="*/ 0 h 113"/>
                      <a:gd name="T20" fmla="*/ 210 w 210"/>
                      <a:gd name="T21" fmla="*/ 113 h 113"/>
                    </a:gdLst>
                    <a:ahLst/>
                    <a:cxnLst>
                      <a:cxn ang="T12">
                        <a:pos x="T0" y="T1"/>
                      </a:cxn>
                      <a:cxn ang="T13">
                        <a:pos x="T2" y="T3"/>
                      </a:cxn>
                      <a:cxn ang="T14">
                        <a:pos x="T4" y="T5"/>
                      </a:cxn>
                      <a:cxn ang="T15">
                        <a:pos x="T6" y="T7"/>
                      </a:cxn>
                      <a:cxn ang="T16">
                        <a:pos x="T8" y="T9"/>
                      </a:cxn>
                      <a:cxn ang="T17">
                        <a:pos x="T10" y="T11"/>
                      </a:cxn>
                    </a:cxnLst>
                    <a:rect l="T18" t="T19" r="T20" b="T21"/>
                    <a:pathLst>
                      <a:path w="210" h="113">
                        <a:moveTo>
                          <a:pt x="0" y="0"/>
                        </a:moveTo>
                        <a:lnTo>
                          <a:pt x="0" y="63"/>
                        </a:lnTo>
                        <a:lnTo>
                          <a:pt x="2" y="63"/>
                        </a:lnTo>
                        <a:lnTo>
                          <a:pt x="210" y="113"/>
                        </a:lnTo>
                        <a:lnTo>
                          <a:pt x="210" y="48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C0C0C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39453" name="Freeform 225"/>
                  <p:cNvSpPr>
                    <a:spLocks/>
                  </p:cNvSpPr>
                  <p:nvPr/>
                </p:nvSpPr>
                <p:spPr bwMode="auto">
                  <a:xfrm>
                    <a:off x="2736" y="1188"/>
                    <a:ext cx="38" cy="21"/>
                  </a:xfrm>
                  <a:custGeom>
                    <a:avLst/>
                    <a:gdLst>
                      <a:gd name="T0" fmla="*/ 0 w 268"/>
                      <a:gd name="T1" fmla="*/ 0 h 144"/>
                      <a:gd name="T2" fmla="*/ 0 w 268"/>
                      <a:gd name="T3" fmla="*/ 0 h 144"/>
                      <a:gd name="T4" fmla="*/ 0 w 268"/>
                      <a:gd name="T5" fmla="*/ 0 h 144"/>
                      <a:gd name="T6" fmla="*/ 0 w 268"/>
                      <a:gd name="T7" fmla="*/ 0 h 144"/>
                      <a:gd name="T8" fmla="*/ 0 w 268"/>
                      <a:gd name="T9" fmla="*/ 0 h 144"/>
                      <a:gd name="T10" fmla="*/ 0 w 268"/>
                      <a:gd name="T11" fmla="*/ 0 h 144"/>
                      <a:gd name="T12" fmla="*/ 0 60000 65536"/>
                      <a:gd name="T13" fmla="*/ 0 60000 65536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w 268"/>
                      <a:gd name="T19" fmla="*/ 0 h 144"/>
                      <a:gd name="T20" fmla="*/ 268 w 268"/>
                      <a:gd name="T21" fmla="*/ 144 h 144"/>
                    </a:gdLst>
                    <a:ahLst/>
                    <a:cxnLst>
                      <a:cxn ang="T12">
                        <a:pos x="T0" y="T1"/>
                      </a:cxn>
                      <a:cxn ang="T13">
                        <a:pos x="T2" y="T3"/>
                      </a:cxn>
                      <a:cxn ang="T14">
                        <a:pos x="T4" y="T5"/>
                      </a:cxn>
                      <a:cxn ang="T15">
                        <a:pos x="T6" y="T7"/>
                      </a:cxn>
                      <a:cxn ang="T16">
                        <a:pos x="T8" y="T9"/>
                      </a:cxn>
                      <a:cxn ang="T17">
                        <a:pos x="T10" y="T11"/>
                      </a:cxn>
                    </a:cxnLst>
                    <a:rect l="T18" t="T19" r="T20" b="T21"/>
                    <a:pathLst>
                      <a:path w="268" h="144">
                        <a:moveTo>
                          <a:pt x="0" y="78"/>
                        </a:moveTo>
                        <a:lnTo>
                          <a:pt x="85" y="0"/>
                        </a:lnTo>
                        <a:lnTo>
                          <a:pt x="268" y="21"/>
                        </a:lnTo>
                        <a:lnTo>
                          <a:pt x="268" y="80"/>
                        </a:lnTo>
                        <a:lnTo>
                          <a:pt x="0" y="144"/>
                        </a:lnTo>
                        <a:lnTo>
                          <a:pt x="0" y="78"/>
                        </a:lnTo>
                        <a:close/>
                      </a:path>
                    </a:pathLst>
                  </a:custGeom>
                  <a:solidFill>
                    <a:srgbClr val="9F9F9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39454" name="Freeform 226"/>
                  <p:cNvSpPr>
                    <a:spLocks/>
                  </p:cNvSpPr>
                  <p:nvPr/>
                </p:nvSpPr>
                <p:spPr bwMode="auto">
                  <a:xfrm>
                    <a:off x="2716" y="1182"/>
                    <a:ext cx="58" cy="9"/>
                  </a:xfrm>
                  <a:custGeom>
                    <a:avLst/>
                    <a:gdLst>
                      <a:gd name="T0" fmla="*/ 0 w 402"/>
                      <a:gd name="T1" fmla="*/ 0 h 60"/>
                      <a:gd name="T2" fmla="*/ 0 w 402"/>
                      <a:gd name="T3" fmla="*/ 0 h 60"/>
                      <a:gd name="T4" fmla="*/ 0 w 402"/>
                      <a:gd name="T5" fmla="*/ 0 h 60"/>
                      <a:gd name="T6" fmla="*/ 0 w 402"/>
                      <a:gd name="T7" fmla="*/ 0 h 60"/>
                      <a:gd name="T8" fmla="*/ 0 w 402"/>
                      <a:gd name="T9" fmla="*/ 0 h 60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  <a:gd name="T15" fmla="*/ 0 w 402"/>
                      <a:gd name="T16" fmla="*/ 0 h 60"/>
                      <a:gd name="T17" fmla="*/ 402 w 402"/>
                      <a:gd name="T18" fmla="*/ 60 h 60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T15" t="T16" r="T17" b="T18"/>
                    <a:pathLst>
                      <a:path w="402" h="60">
                        <a:moveTo>
                          <a:pt x="0" y="0"/>
                        </a:moveTo>
                        <a:lnTo>
                          <a:pt x="201" y="14"/>
                        </a:lnTo>
                        <a:lnTo>
                          <a:pt x="402" y="60"/>
                        </a:lnTo>
                        <a:lnTo>
                          <a:pt x="219" y="4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7F7F7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139447" name="Group 227"/>
                <p:cNvGrpSpPr>
                  <a:grpSpLocks/>
                </p:cNvGrpSpPr>
                <p:nvPr/>
              </p:nvGrpSpPr>
              <p:grpSpPr bwMode="auto">
                <a:xfrm>
                  <a:off x="2706" y="1190"/>
                  <a:ext cx="67" cy="11"/>
                  <a:chOff x="2706" y="1190"/>
                  <a:chExt cx="67" cy="11"/>
                </a:xfrm>
              </p:grpSpPr>
              <p:sp>
                <p:nvSpPr>
                  <p:cNvPr id="139448" name="Line 228"/>
                  <p:cNvSpPr>
                    <a:spLocks noChangeShapeType="1"/>
                  </p:cNvSpPr>
                  <p:nvPr/>
                </p:nvSpPr>
                <p:spPr bwMode="auto">
                  <a:xfrm>
                    <a:off x="2706" y="1194"/>
                    <a:ext cx="30" cy="7"/>
                  </a:xfrm>
                  <a:prstGeom prst="line">
                    <a:avLst/>
                  </a:prstGeom>
                  <a:noFill/>
                  <a:ln w="1588">
                    <a:solidFill>
                      <a:srgbClr val="7F7F7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39449" name="Line 229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736" y="1190"/>
                    <a:ext cx="12" cy="11"/>
                  </a:xfrm>
                  <a:prstGeom prst="line">
                    <a:avLst/>
                  </a:prstGeom>
                  <a:noFill/>
                  <a:ln w="1588">
                    <a:solidFill>
                      <a:srgbClr val="5F5F5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39450" name="Line 230"/>
                  <p:cNvSpPr>
                    <a:spLocks noChangeShapeType="1"/>
                  </p:cNvSpPr>
                  <p:nvPr/>
                </p:nvSpPr>
                <p:spPr bwMode="auto">
                  <a:xfrm>
                    <a:off x="2749" y="1190"/>
                    <a:ext cx="24" cy="2"/>
                  </a:xfrm>
                  <a:prstGeom prst="line">
                    <a:avLst/>
                  </a:prstGeom>
                  <a:noFill/>
                  <a:ln w="1588">
                    <a:solidFill>
                      <a:srgbClr val="5F5F5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</p:grpSp>
        </p:grpSp>
        <p:sp>
          <p:nvSpPr>
            <p:cNvPr id="139353" name="Freeform 231"/>
            <p:cNvSpPr>
              <a:spLocks/>
            </p:cNvSpPr>
            <p:nvPr/>
          </p:nvSpPr>
          <p:spPr bwMode="auto">
            <a:xfrm>
              <a:off x="2688" y="1122"/>
              <a:ext cx="59" cy="55"/>
            </a:xfrm>
            <a:custGeom>
              <a:avLst/>
              <a:gdLst>
                <a:gd name="T0" fmla="*/ 0 w 412"/>
                <a:gd name="T1" fmla="*/ 0 h 384"/>
                <a:gd name="T2" fmla="*/ 0 w 412"/>
                <a:gd name="T3" fmla="*/ 0 h 384"/>
                <a:gd name="T4" fmla="*/ 0 w 412"/>
                <a:gd name="T5" fmla="*/ 0 h 384"/>
                <a:gd name="T6" fmla="*/ 0 w 412"/>
                <a:gd name="T7" fmla="*/ 0 h 384"/>
                <a:gd name="T8" fmla="*/ 0 w 412"/>
                <a:gd name="T9" fmla="*/ 0 h 38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12"/>
                <a:gd name="T16" fmla="*/ 0 h 384"/>
                <a:gd name="T17" fmla="*/ 412 w 412"/>
                <a:gd name="T18" fmla="*/ 384 h 38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12" h="384">
                  <a:moveTo>
                    <a:pt x="0" y="193"/>
                  </a:moveTo>
                  <a:lnTo>
                    <a:pt x="412" y="0"/>
                  </a:lnTo>
                  <a:lnTo>
                    <a:pt x="412" y="155"/>
                  </a:lnTo>
                  <a:lnTo>
                    <a:pt x="0" y="384"/>
                  </a:lnTo>
                  <a:lnTo>
                    <a:pt x="0" y="193"/>
                  </a:lnTo>
                  <a:close/>
                </a:path>
              </a:pathLst>
            </a:custGeom>
            <a:solidFill>
              <a:srgbClr val="5F5F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9354" name="Freeform 232"/>
            <p:cNvSpPr>
              <a:spLocks/>
            </p:cNvSpPr>
            <p:nvPr/>
          </p:nvSpPr>
          <p:spPr bwMode="auto">
            <a:xfrm>
              <a:off x="2687" y="1070"/>
              <a:ext cx="61" cy="82"/>
            </a:xfrm>
            <a:custGeom>
              <a:avLst/>
              <a:gdLst>
                <a:gd name="T0" fmla="*/ 0 w 425"/>
                <a:gd name="T1" fmla="*/ 0 h 570"/>
                <a:gd name="T2" fmla="*/ 0 w 425"/>
                <a:gd name="T3" fmla="*/ 0 h 570"/>
                <a:gd name="T4" fmla="*/ 0 w 425"/>
                <a:gd name="T5" fmla="*/ 0 h 570"/>
                <a:gd name="T6" fmla="*/ 0 w 425"/>
                <a:gd name="T7" fmla="*/ 0 h 570"/>
                <a:gd name="T8" fmla="*/ 0 w 425"/>
                <a:gd name="T9" fmla="*/ 0 h 57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25"/>
                <a:gd name="T16" fmla="*/ 0 h 570"/>
                <a:gd name="T17" fmla="*/ 425 w 425"/>
                <a:gd name="T18" fmla="*/ 570 h 57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25" h="570">
                  <a:moveTo>
                    <a:pt x="0" y="121"/>
                  </a:moveTo>
                  <a:lnTo>
                    <a:pt x="425" y="0"/>
                  </a:lnTo>
                  <a:lnTo>
                    <a:pt x="425" y="377"/>
                  </a:lnTo>
                  <a:lnTo>
                    <a:pt x="1" y="570"/>
                  </a:lnTo>
                  <a:lnTo>
                    <a:pt x="0" y="121"/>
                  </a:lnTo>
                  <a:close/>
                </a:path>
              </a:pathLst>
            </a:cu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9355" name="Freeform 233"/>
            <p:cNvSpPr>
              <a:spLocks/>
            </p:cNvSpPr>
            <p:nvPr/>
          </p:nvSpPr>
          <p:spPr bwMode="auto">
            <a:xfrm>
              <a:off x="2523" y="925"/>
              <a:ext cx="150" cy="124"/>
            </a:xfrm>
            <a:custGeom>
              <a:avLst/>
              <a:gdLst>
                <a:gd name="T0" fmla="*/ 0 w 1049"/>
                <a:gd name="T1" fmla="*/ 0 h 870"/>
                <a:gd name="T2" fmla="*/ 0 w 1049"/>
                <a:gd name="T3" fmla="*/ 0 h 870"/>
                <a:gd name="T4" fmla="*/ 0 w 1049"/>
                <a:gd name="T5" fmla="*/ 0 h 870"/>
                <a:gd name="T6" fmla="*/ 0 w 1049"/>
                <a:gd name="T7" fmla="*/ 0 h 870"/>
                <a:gd name="T8" fmla="*/ 0 w 1049"/>
                <a:gd name="T9" fmla="*/ 0 h 87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049"/>
                <a:gd name="T16" fmla="*/ 0 h 870"/>
                <a:gd name="T17" fmla="*/ 1049 w 1049"/>
                <a:gd name="T18" fmla="*/ 870 h 87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049" h="870">
                  <a:moveTo>
                    <a:pt x="42" y="0"/>
                  </a:moveTo>
                  <a:lnTo>
                    <a:pt x="1049" y="0"/>
                  </a:lnTo>
                  <a:lnTo>
                    <a:pt x="1008" y="870"/>
                  </a:lnTo>
                  <a:lnTo>
                    <a:pt x="0" y="820"/>
                  </a:lnTo>
                  <a:lnTo>
                    <a:pt x="42" y="0"/>
                  </a:lnTo>
                  <a:close/>
                </a:path>
              </a:pathLst>
            </a:custGeom>
            <a:solidFill>
              <a:srgbClr val="C0C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9356" name="Freeform 234"/>
            <p:cNvSpPr>
              <a:spLocks/>
            </p:cNvSpPr>
            <p:nvPr/>
          </p:nvSpPr>
          <p:spPr bwMode="auto">
            <a:xfrm>
              <a:off x="2425" y="1134"/>
              <a:ext cx="279" cy="56"/>
            </a:xfrm>
            <a:custGeom>
              <a:avLst/>
              <a:gdLst>
                <a:gd name="T0" fmla="*/ 0 w 1955"/>
                <a:gd name="T1" fmla="*/ 0 h 396"/>
                <a:gd name="T2" fmla="*/ 0 w 1955"/>
                <a:gd name="T3" fmla="*/ 0 h 396"/>
                <a:gd name="T4" fmla="*/ 0 w 1955"/>
                <a:gd name="T5" fmla="*/ 0 h 396"/>
                <a:gd name="T6" fmla="*/ 0 w 1955"/>
                <a:gd name="T7" fmla="*/ 0 h 396"/>
                <a:gd name="T8" fmla="*/ 0 w 1955"/>
                <a:gd name="T9" fmla="*/ 0 h 396"/>
                <a:gd name="T10" fmla="*/ 0 w 1955"/>
                <a:gd name="T11" fmla="*/ 0 h 396"/>
                <a:gd name="T12" fmla="*/ 0 w 1955"/>
                <a:gd name="T13" fmla="*/ 0 h 39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955"/>
                <a:gd name="T22" fmla="*/ 0 h 396"/>
                <a:gd name="T23" fmla="*/ 1955 w 1955"/>
                <a:gd name="T24" fmla="*/ 396 h 39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955" h="396">
                  <a:moveTo>
                    <a:pt x="318" y="0"/>
                  </a:moveTo>
                  <a:lnTo>
                    <a:pt x="1955" y="161"/>
                  </a:lnTo>
                  <a:lnTo>
                    <a:pt x="1840" y="307"/>
                  </a:lnTo>
                  <a:lnTo>
                    <a:pt x="1728" y="396"/>
                  </a:lnTo>
                  <a:lnTo>
                    <a:pt x="0" y="198"/>
                  </a:lnTo>
                  <a:lnTo>
                    <a:pt x="129" y="142"/>
                  </a:lnTo>
                  <a:lnTo>
                    <a:pt x="318" y="0"/>
                  </a:lnTo>
                  <a:close/>
                </a:path>
              </a:pathLst>
            </a:custGeom>
            <a:solidFill>
              <a:srgbClr val="DFDFD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grpSp>
          <p:nvGrpSpPr>
            <p:cNvPr id="139357" name="Group 235"/>
            <p:cNvGrpSpPr>
              <a:grpSpLocks/>
            </p:cNvGrpSpPr>
            <p:nvPr/>
          </p:nvGrpSpPr>
          <p:grpSpPr bwMode="auto">
            <a:xfrm>
              <a:off x="2687" y="1075"/>
              <a:ext cx="60" cy="72"/>
              <a:chOff x="2687" y="1075"/>
              <a:chExt cx="60" cy="72"/>
            </a:xfrm>
          </p:grpSpPr>
          <p:sp>
            <p:nvSpPr>
              <p:cNvPr id="139435" name="Line 236"/>
              <p:cNvSpPr>
                <a:spLocks noChangeShapeType="1"/>
              </p:cNvSpPr>
              <p:nvPr/>
            </p:nvSpPr>
            <p:spPr bwMode="auto">
              <a:xfrm flipV="1">
                <a:off x="2687" y="1095"/>
                <a:ext cx="60" cy="22"/>
              </a:xfrm>
              <a:prstGeom prst="line">
                <a:avLst/>
              </a:prstGeom>
              <a:noFill/>
              <a:ln w="1588">
                <a:solidFill>
                  <a:srgbClr val="80808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9436" name="Line 237"/>
              <p:cNvSpPr>
                <a:spLocks noChangeShapeType="1"/>
              </p:cNvSpPr>
              <p:nvPr/>
            </p:nvSpPr>
            <p:spPr bwMode="auto">
              <a:xfrm flipV="1">
                <a:off x="2698" y="1101"/>
                <a:ext cx="49" cy="20"/>
              </a:xfrm>
              <a:prstGeom prst="line">
                <a:avLst/>
              </a:prstGeom>
              <a:noFill/>
              <a:ln w="1588">
                <a:solidFill>
                  <a:srgbClr val="80808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9437" name="Line 238"/>
              <p:cNvSpPr>
                <a:spLocks noChangeShapeType="1"/>
              </p:cNvSpPr>
              <p:nvPr/>
            </p:nvSpPr>
            <p:spPr bwMode="auto">
              <a:xfrm flipV="1">
                <a:off x="2697" y="1107"/>
                <a:ext cx="50" cy="21"/>
              </a:xfrm>
              <a:prstGeom prst="line">
                <a:avLst/>
              </a:prstGeom>
              <a:noFill/>
              <a:ln w="1588">
                <a:solidFill>
                  <a:srgbClr val="80808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9438" name="Line 239"/>
              <p:cNvSpPr>
                <a:spLocks noChangeShapeType="1"/>
              </p:cNvSpPr>
              <p:nvPr/>
            </p:nvSpPr>
            <p:spPr bwMode="auto">
              <a:xfrm flipV="1">
                <a:off x="2698" y="1113"/>
                <a:ext cx="49" cy="21"/>
              </a:xfrm>
              <a:prstGeom prst="line">
                <a:avLst/>
              </a:prstGeom>
              <a:noFill/>
              <a:ln w="1588">
                <a:solidFill>
                  <a:srgbClr val="80808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9439" name="Line 240"/>
              <p:cNvSpPr>
                <a:spLocks noChangeShapeType="1"/>
              </p:cNvSpPr>
              <p:nvPr/>
            </p:nvSpPr>
            <p:spPr bwMode="auto">
              <a:xfrm flipV="1">
                <a:off x="2698" y="1119"/>
                <a:ext cx="49" cy="22"/>
              </a:xfrm>
              <a:prstGeom prst="line">
                <a:avLst/>
              </a:prstGeom>
              <a:noFill/>
              <a:ln w="1588">
                <a:solidFill>
                  <a:srgbClr val="80808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9440" name="Line 241"/>
              <p:cNvSpPr>
                <a:spLocks noChangeShapeType="1"/>
              </p:cNvSpPr>
              <p:nvPr/>
            </p:nvSpPr>
            <p:spPr bwMode="auto">
              <a:xfrm flipV="1">
                <a:off x="2697" y="1089"/>
                <a:ext cx="50" cy="17"/>
              </a:xfrm>
              <a:prstGeom prst="line">
                <a:avLst/>
              </a:prstGeom>
              <a:noFill/>
              <a:ln w="1588">
                <a:solidFill>
                  <a:srgbClr val="80808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9441" name="Line 242"/>
              <p:cNvSpPr>
                <a:spLocks noChangeShapeType="1"/>
              </p:cNvSpPr>
              <p:nvPr/>
            </p:nvSpPr>
            <p:spPr bwMode="auto">
              <a:xfrm flipV="1">
                <a:off x="2698" y="1083"/>
                <a:ext cx="49" cy="15"/>
              </a:xfrm>
              <a:prstGeom prst="line">
                <a:avLst/>
              </a:prstGeom>
              <a:noFill/>
              <a:ln w="1588">
                <a:solidFill>
                  <a:srgbClr val="80808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9442" name="Line 243"/>
              <p:cNvSpPr>
                <a:spLocks noChangeShapeType="1"/>
              </p:cNvSpPr>
              <p:nvPr/>
            </p:nvSpPr>
            <p:spPr bwMode="auto">
              <a:xfrm flipV="1">
                <a:off x="2697" y="1075"/>
                <a:ext cx="50" cy="15"/>
              </a:xfrm>
              <a:prstGeom prst="line">
                <a:avLst/>
              </a:prstGeom>
              <a:noFill/>
              <a:ln w="1588">
                <a:solidFill>
                  <a:srgbClr val="80808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9443" name="Line 244"/>
              <p:cNvSpPr>
                <a:spLocks noChangeShapeType="1"/>
              </p:cNvSpPr>
              <p:nvPr/>
            </p:nvSpPr>
            <p:spPr bwMode="auto">
              <a:xfrm flipH="1">
                <a:off x="2697" y="1085"/>
                <a:ext cx="1" cy="62"/>
              </a:xfrm>
              <a:prstGeom prst="line">
                <a:avLst/>
              </a:prstGeom>
              <a:noFill/>
              <a:ln w="1588">
                <a:solidFill>
                  <a:srgbClr val="80808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139358" name="Group 245"/>
            <p:cNvGrpSpPr>
              <a:grpSpLocks/>
            </p:cNvGrpSpPr>
            <p:nvPr/>
          </p:nvGrpSpPr>
          <p:grpSpPr bwMode="auto">
            <a:xfrm>
              <a:off x="2502" y="897"/>
              <a:ext cx="198" cy="182"/>
              <a:chOff x="2502" y="897"/>
              <a:chExt cx="198" cy="182"/>
            </a:xfrm>
          </p:grpSpPr>
          <p:grpSp>
            <p:nvGrpSpPr>
              <p:cNvPr id="139418" name="Group 246"/>
              <p:cNvGrpSpPr>
                <a:grpSpLocks/>
              </p:cNvGrpSpPr>
              <p:nvPr/>
            </p:nvGrpSpPr>
            <p:grpSpPr bwMode="auto">
              <a:xfrm>
                <a:off x="2502" y="897"/>
                <a:ext cx="198" cy="182"/>
                <a:chOff x="2502" y="897"/>
                <a:chExt cx="198" cy="182"/>
              </a:xfrm>
            </p:grpSpPr>
            <p:grpSp>
              <p:nvGrpSpPr>
                <p:cNvPr id="139420" name="Group 247"/>
                <p:cNvGrpSpPr>
                  <a:grpSpLocks/>
                </p:cNvGrpSpPr>
                <p:nvPr/>
              </p:nvGrpSpPr>
              <p:grpSpPr bwMode="auto">
                <a:xfrm>
                  <a:off x="2502" y="897"/>
                  <a:ext cx="198" cy="182"/>
                  <a:chOff x="2502" y="897"/>
                  <a:chExt cx="198" cy="182"/>
                </a:xfrm>
              </p:grpSpPr>
              <p:sp>
                <p:nvSpPr>
                  <p:cNvPr id="139431" name="Freeform 248"/>
                  <p:cNvSpPr>
                    <a:spLocks/>
                  </p:cNvSpPr>
                  <p:nvPr/>
                </p:nvSpPr>
                <p:spPr bwMode="auto">
                  <a:xfrm>
                    <a:off x="2502" y="897"/>
                    <a:ext cx="198" cy="182"/>
                  </a:xfrm>
                  <a:custGeom>
                    <a:avLst/>
                    <a:gdLst>
                      <a:gd name="T0" fmla="*/ 0 w 1382"/>
                      <a:gd name="T1" fmla="*/ 0 h 1278"/>
                      <a:gd name="T2" fmla="*/ 0 w 1382"/>
                      <a:gd name="T3" fmla="*/ 0 h 1278"/>
                      <a:gd name="T4" fmla="*/ 0 w 1382"/>
                      <a:gd name="T5" fmla="*/ 0 h 1278"/>
                      <a:gd name="T6" fmla="*/ 0 w 1382"/>
                      <a:gd name="T7" fmla="*/ 0 h 1278"/>
                      <a:gd name="T8" fmla="*/ 0 w 1382"/>
                      <a:gd name="T9" fmla="*/ 0 h 1278"/>
                      <a:gd name="T10" fmla="*/ 0 w 1382"/>
                      <a:gd name="T11" fmla="*/ 0 h 1278"/>
                      <a:gd name="T12" fmla="*/ 0 w 1382"/>
                      <a:gd name="T13" fmla="*/ 0 h 1278"/>
                      <a:gd name="T14" fmla="*/ 0 w 1382"/>
                      <a:gd name="T15" fmla="*/ 0 h 1278"/>
                      <a:gd name="T16" fmla="*/ 0 w 1382"/>
                      <a:gd name="T17" fmla="*/ 0 h 1278"/>
                      <a:gd name="T18" fmla="*/ 0 w 1382"/>
                      <a:gd name="T19" fmla="*/ 0 h 1278"/>
                      <a:gd name="T20" fmla="*/ 0 w 1382"/>
                      <a:gd name="T21" fmla="*/ 0 h 1278"/>
                      <a:gd name="T22" fmla="*/ 0 w 1382"/>
                      <a:gd name="T23" fmla="*/ 0 h 1278"/>
                      <a:gd name="T24" fmla="*/ 0 w 1382"/>
                      <a:gd name="T25" fmla="*/ 0 h 1278"/>
                      <a:gd name="T26" fmla="*/ 0 w 1382"/>
                      <a:gd name="T27" fmla="*/ 0 h 1278"/>
                      <a:gd name="T28" fmla="*/ 0 w 1382"/>
                      <a:gd name="T29" fmla="*/ 0 h 1278"/>
                      <a:gd name="T30" fmla="*/ 0 w 1382"/>
                      <a:gd name="T31" fmla="*/ 0 h 1278"/>
                      <a:gd name="T32" fmla="*/ 0 w 1382"/>
                      <a:gd name="T33" fmla="*/ 0 h 1278"/>
                      <a:gd name="T34" fmla="*/ 0 w 1382"/>
                      <a:gd name="T35" fmla="*/ 0 h 1278"/>
                      <a:gd name="T36" fmla="*/ 0 w 1382"/>
                      <a:gd name="T37" fmla="*/ 0 h 1278"/>
                      <a:gd name="T38" fmla="*/ 0 w 1382"/>
                      <a:gd name="T39" fmla="*/ 0 h 1278"/>
                      <a:gd name="T40" fmla="*/ 0 w 1382"/>
                      <a:gd name="T41" fmla="*/ 0 h 1278"/>
                      <a:gd name="T42" fmla="*/ 0 w 1382"/>
                      <a:gd name="T43" fmla="*/ 0 h 1278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  <a:gd name="T51" fmla="*/ 0 60000 65536"/>
                      <a:gd name="T52" fmla="*/ 0 60000 65536"/>
                      <a:gd name="T53" fmla="*/ 0 60000 65536"/>
                      <a:gd name="T54" fmla="*/ 0 60000 65536"/>
                      <a:gd name="T55" fmla="*/ 0 60000 65536"/>
                      <a:gd name="T56" fmla="*/ 0 60000 65536"/>
                      <a:gd name="T57" fmla="*/ 0 60000 65536"/>
                      <a:gd name="T58" fmla="*/ 0 60000 65536"/>
                      <a:gd name="T59" fmla="*/ 0 60000 65536"/>
                      <a:gd name="T60" fmla="*/ 0 60000 65536"/>
                      <a:gd name="T61" fmla="*/ 0 60000 65536"/>
                      <a:gd name="T62" fmla="*/ 0 60000 65536"/>
                      <a:gd name="T63" fmla="*/ 0 60000 65536"/>
                      <a:gd name="T64" fmla="*/ 0 60000 65536"/>
                      <a:gd name="T65" fmla="*/ 0 60000 65536"/>
                      <a:gd name="T66" fmla="*/ 0 w 1382"/>
                      <a:gd name="T67" fmla="*/ 0 h 1278"/>
                      <a:gd name="T68" fmla="*/ 1382 w 1382"/>
                      <a:gd name="T69" fmla="*/ 1278 h 1278"/>
                    </a:gdLst>
                    <a:ahLst/>
                    <a:cxnLst>
                      <a:cxn ang="T44">
                        <a:pos x="T0" y="T1"/>
                      </a:cxn>
                      <a:cxn ang="T45">
                        <a:pos x="T2" y="T3"/>
                      </a:cxn>
                      <a:cxn ang="T46">
                        <a:pos x="T4" y="T5"/>
                      </a:cxn>
                      <a:cxn ang="T47">
                        <a:pos x="T6" y="T7"/>
                      </a:cxn>
                      <a:cxn ang="T48">
                        <a:pos x="T8" y="T9"/>
                      </a:cxn>
                      <a:cxn ang="T49">
                        <a:pos x="T10" y="T11"/>
                      </a:cxn>
                      <a:cxn ang="T50">
                        <a:pos x="T12" y="T13"/>
                      </a:cxn>
                      <a:cxn ang="T51">
                        <a:pos x="T14" y="T15"/>
                      </a:cxn>
                      <a:cxn ang="T52">
                        <a:pos x="T16" y="T17"/>
                      </a:cxn>
                      <a:cxn ang="T53">
                        <a:pos x="T18" y="T19"/>
                      </a:cxn>
                      <a:cxn ang="T54">
                        <a:pos x="T20" y="T21"/>
                      </a:cxn>
                      <a:cxn ang="T55">
                        <a:pos x="T22" y="T23"/>
                      </a:cxn>
                      <a:cxn ang="T56">
                        <a:pos x="T24" y="T25"/>
                      </a:cxn>
                      <a:cxn ang="T57">
                        <a:pos x="T26" y="T27"/>
                      </a:cxn>
                      <a:cxn ang="T58">
                        <a:pos x="T28" y="T29"/>
                      </a:cxn>
                      <a:cxn ang="T59">
                        <a:pos x="T30" y="T31"/>
                      </a:cxn>
                      <a:cxn ang="T60">
                        <a:pos x="T32" y="T33"/>
                      </a:cxn>
                      <a:cxn ang="T61">
                        <a:pos x="T34" y="T35"/>
                      </a:cxn>
                      <a:cxn ang="T62">
                        <a:pos x="T36" y="T37"/>
                      </a:cxn>
                      <a:cxn ang="T63">
                        <a:pos x="T38" y="T39"/>
                      </a:cxn>
                      <a:cxn ang="T64">
                        <a:pos x="T40" y="T41"/>
                      </a:cxn>
                      <a:cxn ang="T65">
                        <a:pos x="T42" y="T43"/>
                      </a:cxn>
                    </a:cxnLst>
                    <a:rect l="T66" t="T67" r="T68" b="T69"/>
                    <a:pathLst>
                      <a:path w="1382" h="1278">
                        <a:moveTo>
                          <a:pt x="110" y="21"/>
                        </a:moveTo>
                        <a:lnTo>
                          <a:pt x="229" y="15"/>
                        </a:lnTo>
                        <a:lnTo>
                          <a:pt x="390" y="4"/>
                        </a:lnTo>
                        <a:lnTo>
                          <a:pt x="557" y="0"/>
                        </a:lnTo>
                        <a:lnTo>
                          <a:pt x="753" y="0"/>
                        </a:lnTo>
                        <a:lnTo>
                          <a:pt x="891" y="2"/>
                        </a:lnTo>
                        <a:lnTo>
                          <a:pt x="1103" y="9"/>
                        </a:lnTo>
                        <a:lnTo>
                          <a:pt x="1307" y="20"/>
                        </a:lnTo>
                        <a:lnTo>
                          <a:pt x="1356" y="22"/>
                        </a:lnTo>
                        <a:lnTo>
                          <a:pt x="1367" y="27"/>
                        </a:lnTo>
                        <a:lnTo>
                          <a:pt x="1374" y="32"/>
                        </a:lnTo>
                        <a:lnTo>
                          <a:pt x="1381" y="42"/>
                        </a:lnTo>
                        <a:lnTo>
                          <a:pt x="1382" y="52"/>
                        </a:lnTo>
                        <a:lnTo>
                          <a:pt x="1330" y="1254"/>
                        </a:lnTo>
                        <a:lnTo>
                          <a:pt x="1324" y="1273"/>
                        </a:lnTo>
                        <a:lnTo>
                          <a:pt x="1307" y="1278"/>
                        </a:lnTo>
                        <a:lnTo>
                          <a:pt x="861" y="1248"/>
                        </a:lnTo>
                        <a:lnTo>
                          <a:pt x="423" y="1217"/>
                        </a:lnTo>
                        <a:lnTo>
                          <a:pt x="21" y="1188"/>
                        </a:lnTo>
                        <a:lnTo>
                          <a:pt x="0" y="1156"/>
                        </a:lnTo>
                        <a:lnTo>
                          <a:pt x="62" y="60"/>
                        </a:lnTo>
                        <a:lnTo>
                          <a:pt x="110" y="21"/>
                        </a:lnTo>
                        <a:close/>
                      </a:path>
                    </a:pathLst>
                  </a:custGeom>
                  <a:solidFill>
                    <a:srgbClr val="C0C0C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39432" name="Arc 249"/>
                  <p:cNvSpPr>
                    <a:spLocks/>
                  </p:cNvSpPr>
                  <p:nvPr/>
                </p:nvSpPr>
                <p:spPr bwMode="auto">
                  <a:xfrm>
                    <a:off x="2695" y="900"/>
                    <a:ext cx="5" cy="4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60000 65536"/>
                      <a:gd name="T7" fmla="*/ 0 60000 65536"/>
                      <a:gd name="T8" fmla="*/ 0 60000 65536"/>
                      <a:gd name="T9" fmla="*/ 0 w 21600"/>
                      <a:gd name="T10" fmla="*/ 0 h 21600"/>
                      <a:gd name="T11" fmla="*/ 21600 w 21600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600" h="21600" fill="none" extrusionOk="0">
                        <a:moveTo>
                          <a:pt x="0" y="-1"/>
                        </a:moveTo>
                        <a:cubicBezTo>
                          <a:pt x="11929" y="-1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0" y="-1"/>
                        </a:moveTo>
                        <a:cubicBezTo>
                          <a:pt x="11929" y="-1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solidFill>
                    <a:srgbClr val="C0C0C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39433" name="Arc 250"/>
                  <p:cNvSpPr>
                    <a:spLocks/>
                  </p:cNvSpPr>
                  <p:nvPr/>
                </p:nvSpPr>
                <p:spPr bwMode="auto">
                  <a:xfrm>
                    <a:off x="2511" y="900"/>
                    <a:ext cx="10" cy="8"/>
                  </a:xfrm>
                  <a:custGeom>
                    <a:avLst/>
                    <a:gdLst>
                      <a:gd name="T0" fmla="*/ 0 w 21411"/>
                      <a:gd name="T1" fmla="*/ 0 h 21600"/>
                      <a:gd name="T2" fmla="*/ 0 w 21411"/>
                      <a:gd name="T3" fmla="*/ 0 h 21600"/>
                      <a:gd name="T4" fmla="*/ 0 w 21411"/>
                      <a:gd name="T5" fmla="*/ 0 h 21600"/>
                      <a:gd name="T6" fmla="*/ 0 60000 65536"/>
                      <a:gd name="T7" fmla="*/ 0 60000 65536"/>
                      <a:gd name="T8" fmla="*/ 0 60000 65536"/>
                      <a:gd name="T9" fmla="*/ 0 w 21411"/>
                      <a:gd name="T10" fmla="*/ 0 h 21600"/>
                      <a:gd name="T11" fmla="*/ 21411 w 21411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411" h="21600" fill="none" extrusionOk="0">
                        <a:moveTo>
                          <a:pt x="0" y="18745"/>
                        </a:moveTo>
                        <a:cubicBezTo>
                          <a:pt x="1431" y="8014"/>
                          <a:pt x="10585" y="-1"/>
                          <a:pt x="21411" y="-1"/>
                        </a:cubicBezTo>
                      </a:path>
                      <a:path w="21411" h="21600" stroke="0" extrusionOk="0">
                        <a:moveTo>
                          <a:pt x="0" y="18745"/>
                        </a:moveTo>
                        <a:cubicBezTo>
                          <a:pt x="1431" y="8014"/>
                          <a:pt x="10585" y="-1"/>
                          <a:pt x="21411" y="-1"/>
                        </a:cubicBezTo>
                        <a:lnTo>
                          <a:pt x="21411" y="21600"/>
                        </a:lnTo>
                        <a:close/>
                      </a:path>
                    </a:pathLst>
                  </a:custGeom>
                  <a:solidFill>
                    <a:srgbClr val="C0C0C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39434" name="Arc 251"/>
                  <p:cNvSpPr>
                    <a:spLocks/>
                  </p:cNvSpPr>
                  <p:nvPr/>
                </p:nvSpPr>
                <p:spPr bwMode="auto">
                  <a:xfrm>
                    <a:off x="2502" y="1061"/>
                    <a:ext cx="4" cy="6"/>
                  </a:xfrm>
                  <a:custGeom>
                    <a:avLst/>
                    <a:gdLst>
                      <a:gd name="T0" fmla="*/ 0 w 21600"/>
                      <a:gd name="T1" fmla="*/ 0 h 25464"/>
                      <a:gd name="T2" fmla="*/ 0 w 21600"/>
                      <a:gd name="T3" fmla="*/ 0 h 25464"/>
                      <a:gd name="T4" fmla="*/ 0 w 21600"/>
                      <a:gd name="T5" fmla="*/ 0 h 25464"/>
                      <a:gd name="T6" fmla="*/ 0 60000 65536"/>
                      <a:gd name="T7" fmla="*/ 0 60000 65536"/>
                      <a:gd name="T8" fmla="*/ 0 60000 65536"/>
                      <a:gd name="T9" fmla="*/ 0 w 21600"/>
                      <a:gd name="T10" fmla="*/ 0 h 25464"/>
                      <a:gd name="T11" fmla="*/ 21600 w 21600"/>
                      <a:gd name="T12" fmla="*/ 25464 h 25464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600" h="25464" fill="none" extrusionOk="0">
                        <a:moveTo>
                          <a:pt x="21600" y="25463"/>
                        </a:moveTo>
                        <a:cubicBezTo>
                          <a:pt x="9670" y="25464"/>
                          <a:pt x="0" y="15793"/>
                          <a:pt x="0" y="3864"/>
                        </a:cubicBezTo>
                        <a:cubicBezTo>
                          <a:pt x="0" y="2568"/>
                          <a:pt x="116" y="1274"/>
                          <a:pt x="348" y="0"/>
                        </a:cubicBezTo>
                      </a:path>
                      <a:path w="21600" h="25464" stroke="0" extrusionOk="0">
                        <a:moveTo>
                          <a:pt x="21600" y="25463"/>
                        </a:moveTo>
                        <a:cubicBezTo>
                          <a:pt x="9670" y="25464"/>
                          <a:pt x="0" y="15793"/>
                          <a:pt x="0" y="3864"/>
                        </a:cubicBezTo>
                        <a:cubicBezTo>
                          <a:pt x="0" y="2568"/>
                          <a:pt x="116" y="1274"/>
                          <a:pt x="348" y="0"/>
                        </a:cubicBezTo>
                        <a:lnTo>
                          <a:pt x="21600" y="3864"/>
                        </a:lnTo>
                        <a:close/>
                      </a:path>
                    </a:pathLst>
                  </a:custGeom>
                  <a:solidFill>
                    <a:srgbClr val="C0C0C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139421" name="Group 252"/>
                <p:cNvGrpSpPr>
                  <a:grpSpLocks/>
                </p:cNvGrpSpPr>
                <p:nvPr/>
              </p:nvGrpSpPr>
              <p:grpSpPr bwMode="auto">
                <a:xfrm>
                  <a:off x="2523" y="925"/>
                  <a:ext cx="150" cy="124"/>
                  <a:chOff x="2523" y="925"/>
                  <a:chExt cx="150" cy="124"/>
                </a:xfrm>
              </p:grpSpPr>
              <p:grpSp>
                <p:nvGrpSpPr>
                  <p:cNvPr id="139422" name="Group 253"/>
                  <p:cNvGrpSpPr>
                    <a:grpSpLocks/>
                  </p:cNvGrpSpPr>
                  <p:nvPr/>
                </p:nvGrpSpPr>
                <p:grpSpPr bwMode="auto">
                  <a:xfrm>
                    <a:off x="2523" y="925"/>
                    <a:ext cx="150" cy="124"/>
                    <a:chOff x="2523" y="925"/>
                    <a:chExt cx="150" cy="124"/>
                  </a:xfrm>
                </p:grpSpPr>
                <p:sp>
                  <p:nvSpPr>
                    <p:cNvPr id="139427" name="Freeform 254"/>
                    <p:cNvSpPr>
                      <a:spLocks/>
                    </p:cNvSpPr>
                    <p:nvPr/>
                  </p:nvSpPr>
                  <p:spPr bwMode="auto">
                    <a:xfrm>
                      <a:off x="2529" y="925"/>
                      <a:ext cx="144" cy="2"/>
                    </a:xfrm>
                    <a:custGeom>
                      <a:avLst/>
                      <a:gdLst>
                        <a:gd name="T0" fmla="*/ 0 w 1006"/>
                        <a:gd name="T1" fmla="*/ 0 h 18"/>
                        <a:gd name="T2" fmla="*/ 0 w 1006"/>
                        <a:gd name="T3" fmla="*/ 0 h 18"/>
                        <a:gd name="T4" fmla="*/ 0 w 1006"/>
                        <a:gd name="T5" fmla="*/ 0 h 18"/>
                        <a:gd name="T6" fmla="*/ 0 w 1006"/>
                        <a:gd name="T7" fmla="*/ 0 h 18"/>
                        <a:gd name="T8" fmla="*/ 0 w 1006"/>
                        <a:gd name="T9" fmla="*/ 0 h 18"/>
                        <a:gd name="T10" fmla="*/ 0 60000 65536"/>
                        <a:gd name="T11" fmla="*/ 0 60000 65536"/>
                        <a:gd name="T12" fmla="*/ 0 60000 65536"/>
                        <a:gd name="T13" fmla="*/ 0 60000 65536"/>
                        <a:gd name="T14" fmla="*/ 0 60000 65536"/>
                        <a:gd name="T15" fmla="*/ 0 w 1006"/>
                        <a:gd name="T16" fmla="*/ 0 h 18"/>
                        <a:gd name="T17" fmla="*/ 1006 w 1006"/>
                        <a:gd name="T18" fmla="*/ 18 h 18"/>
                      </a:gdLst>
                      <a:ahLst/>
                      <a:cxnLst>
                        <a:cxn ang="T10">
                          <a:pos x="T0" y="T1"/>
                        </a:cxn>
                        <a:cxn ang="T11">
                          <a:pos x="T2" y="T3"/>
                        </a:cxn>
                        <a:cxn ang="T12">
                          <a:pos x="T4" y="T5"/>
                        </a:cxn>
                        <a:cxn ang="T13">
                          <a:pos x="T6" y="T7"/>
                        </a:cxn>
                        <a:cxn ang="T14">
                          <a:pos x="T8" y="T9"/>
                        </a:cxn>
                      </a:cxnLst>
                      <a:rect l="T15" t="T16" r="T17" b="T18"/>
                      <a:pathLst>
                        <a:path w="1006" h="18">
                          <a:moveTo>
                            <a:pt x="0" y="0"/>
                          </a:moveTo>
                          <a:lnTo>
                            <a:pt x="1006" y="1"/>
                          </a:lnTo>
                          <a:lnTo>
                            <a:pt x="983" y="18"/>
                          </a:lnTo>
                          <a:lnTo>
                            <a:pt x="21" y="18"/>
                          </a:lnTo>
                          <a:lnTo>
                            <a:pt x="0" y="0"/>
                          </a:lnTo>
                          <a:close/>
                        </a:path>
                      </a:pathLst>
                    </a:custGeom>
                    <a:solidFill>
                      <a:srgbClr val="808080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9428" name="Freeform 255"/>
                    <p:cNvSpPr>
                      <a:spLocks/>
                    </p:cNvSpPr>
                    <p:nvPr/>
                  </p:nvSpPr>
                  <p:spPr bwMode="auto">
                    <a:xfrm>
                      <a:off x="2664" y="925"/>
                      <a:ext cx="9" cy="124"/>
                    </a:xfrm>
                    <a:custGeom>
                      <a:avLst/>
                      <a:gdLst>
                        <a:gd name="T0" fmla="*/ 0 w 64"/>
                        <a:gd name="T1" fmla="*/ 0 h 870"/>
                        <a:gd name="T2" fmla="*/ 0 w 64"/>
                        <a:gd name="T3" fmla="*/ 0 h 870"/>
                        <a:gd name="T4" fmla="*/ 0 w 64"/>
                        <a:gd name="T5" fmla="*/ 0 h 870"/>
                        <a:gd name="T6" fmla="*/ 0 w 64"/>
                        <a:gd name="T7" fmla="*/ 0 h 870"/>
                        <a:gd name="T8" fmla="*/ 0 w 64"/>
                        <a:gd name="T9" fmla="*/ 0 h 870"/>
                        <a:gd name="T10" fmla="*/ 0 w 64"/>
                        <a:gd name="T11" fmla="*/ 0 h 870"/>
                        <a:gd name="T12" fmla="*/ 0 60000 65536"/>
                        <a:gd name="T13" fmla="*/ 0 60000 65536"/>
                        <a:gd name="T14" fmla="*/ 0 60000 65536"/>
                        <a:gd name="T15" fmla="*/ 0 60000 65536"/>
                        <a:gd name="T16" fmla="*/ 0 60000 65536"/>
                        <a:gd name="T17" fmla="*/ 0 60000 65536"/>
                        <a:gd name="T18" fmla="*/ 0 w 64"/>
                        <a:gd name="T19" fmla="*/ 0 h 870"/>
                        <a:gd name="T20" fmla="*/ 64 w 64"/>
                        <a:gd name="T21" fmla="*/ 870 h 870"/>
                      </a:gdLst>
                      <a:ahLst/>
                      <a:cxnLst>
                        <a:cxn ang="T12">
                          <a:pos x="T0" y="T1"/>
                        </a:cxn>
                        <a:cxn ang="T13">
                          <a:pos x="T2" y="T3"/>
                        </a:cxn>
                        <a:cxn ang="T14">
                          <a:pos x="T4" y="T5"/>
                        </a:cxn>
                        <a:cxn ang="T15">
                          <a:pos x="T6" y="T7"/>
                        </a:cxn>
                        <a:cxn ang="T16">
                          <a:pos x="T8" y="T9"/>
                        </a:cxn>
                        <a:cxn ang="T17">
                          <a:pos x="T10" y="T11"/>
                        </a:cxn>
                      </a:cxnLst>
                      <a:rect l="T18" t="T19" r="T20" b="T21"/>
                      <a:pathLst>
                        <a:path w="64" h="870">
                          <a:moveTo>
                            <a:pt x="41" y="17"/>
                          </a:moveTo>
                          <a:lnTo>
                            <a:pt x="64" y="0"/>
                          </a:lnTo>
                          <a:lnTo>
                            <a:pt x="42" y="472"/>
                          </a:lnTo>
                          <a:lnTo>
                            <a:pt x="21" y="870"/>
                          </a:lnTo>
                          <a:lnTo>
                            <a:pt x="0" y="845"/>
                          </a:lnTo>
                          <a:lnTo>
                            <a:pt x="41" y="17"/>
                          </a:lnTo>
                          <a:close/>
                        </a:path>
                      </a:pathLst>
                    </a:custGeom>
                    <a:solidFill>
                      <a:srgbClr val="FFFFFF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9429" name="Freeform 256"/>
                    <p:cNvSpPr>
                      <a:spLocks/>
                    </p:cNvSpPr>
                    <p:nvPr/>
                  </p:nvSpPr>
                  <p:spPr bwMode="auto">
                    <a:xfrm>
                      <a:off x="2523" y="1039"/>
                      <a:ext cx="144" cy="10"/>
                    </a:xfrm>
                    <a:custGeom>
                      <a:avLst/>
                      <a:gdLst>
                        <a:gd name="T0" fmla="*/ 0 w 1007"/>
                        <a:gd name="T1" fmla="*/ 0 h 71"/>
                        <a:gd name="T2" fmla="*/ 0 w 1007"/>
                        <a:gd name="T3" fmla="*/ 0 h 71"/>
                        <a:gd name="T4" fmla="*/ 0 w 1007"/>
                        <a:gd name="T5" fmla="*/ 0 h 71"/>
                        <a:gd name="T6" fmla="*/ 0 w 1007"/>
                        <a:gd name="T7" fmla="*/ 0 h 71"/>
                        <a:gd name="T8" fmla="*/ 0 w 1007"/>
                        <a:gd name="T9" fmla="*/ 0 h 71"/>
                        <a:gd name="T10" fmla="*/ 0 60000 65536"/>
                        <a:gd name="T11" fmla="*/ 0 60000 65536"/>
                        <a:gd name="T12" fmla="*/ 0 60000 65536"/>
                        <a:gd name="T13" fmla="*/ 0 60000 65536"/>
                        <a:gd name="T14" fmla="*/ 0 60000 65536"/>
                        <a:gd name="T15" fmla="*/ 0 w 1007"/>
                        <a:gd name="T16" fmla="*/ 0 h 71"/>
                        <a:gd name="T17" fmla="*/ 1007 w 1007"/>
                        <a:gd name="T18" fmla="*/ 71 h 71"/>
                      </a:gdLst>
                      <a:ahLst/>
                      <a:cxnLst>
                        <a:cxn ang="T10">
                          <a:pos x="T0" y="T1"/>
                        </a:cxn>
                        <a:cxn ang="T11">
                          <a:pos x="T2" y="T3"/>
                        </a:cxn>
                        <a:cxn ang="T12">
                          <a:pos x="T4" y="T5"/>
                        </a:cxn>
                        <a:cxn ang="T13">
                          <a:pos x="T6" y="T7"/>
                        </a:cxn>
                        <a:cxn ang="T14">
                          <a:pos x="T8" y="T9"/>
                        </a:cxn>
                      </a:cxnLst>
                      <a:rect l="T15" t="T16" r="T17" b="T18"/>
                      <a:pathLst>
                        <a:path w="1007" h="71">
                          <a:moveTo>
                            <a:pt x="23" y="0"/>
                          </a:moveTo>
                          <a:lnTo>
                            <a:pt x="0" y="22"/>
                          </a:lnTo>
                          <a:lnTo>
                            <a:pt x="1007" y="71"/>
                          </a:lnTo>
                          <a:lnTo>
                            <a:pt x="986" y="47"/>
                          </a:lnTo>
                          <a:lnTo>
                            <a:pt x="23" y="0"/>
                          </a:lnTo>
                          <a:close/>
                        </a:path>
                      </a:pathLst>
                    </a:custGeom>
                    <a:solidFill>
                      <a:srgbClr val="DFDFDF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9430" name="Freeform 257"/>
                    <p:cNvSpPr>
                      <a:spLocks/>
                    </p:cNvSpPr>
                    <p:nvPr/>
                  </p:nvSpPr>
                  <p:spPr bwMode="auto">
                    <a:xfrm>
                      <a:off x="2523" y="925"/>
                      <a:ext cx="9" cy="117"/>
                    </a:xfrm>
                    <a:custGeom>
                      <a:avLst/>
                      <a:gdLst>
                        <a:gd name="T0" fmla="*/ 0 w 63"/>
                        <a:gd name="T1" fmla="*/ 0 h 820"/>
                        <a:gd name="T2" fmla="*/ 0 w 63"/>
                        <a:gd name="T3" fmla="*/ 0 h 820"/>
                        <a:gd name="T4" fmla="*/ 0 w 63"/>
                        <a:gd name="T5" fmla="*/ 0 h 820"/>
                        <a:gd name="T6" fmla="*/ 0 w 63"/>
                        <a:gd name="T7" fmla="*/ 0 h 820"/>
                        <a:gd name="T8" fmla="*/ 0 w 63"/>
                        <a:gd name="T9" fmla="*/ 0 h 820"/>
                        <a:gd name="T10" fmla="*/ 0 60000 65536"/>
                        <a:gd name="T11" fmla="*/ 0 60000 65536"/>
                        <a:gd name="T12" fmla="*/ 0 60000 65536"/>
                        <a:gd name="T13" fmla="*/ 0 60000 65536"/>
                        <a:gd name="T14" fmla="*/ 0 60000 65536"/>
                        <a:gd name="T15" fmla="*/ 0 w 63"/>
                        <a:gd name="T16" fmla="*/ 0 h 820"/>
                        <a:gd name="T17" fmla="*/ 63 w 63"/>
                        <a:gd name="T18" fmla="*/ 820 h 820"/>
                      </a:gdLst>
                      <a:ahLst/>
                      <a:cxnLst>
                        <a:cxn ang="T10">
                          <a:pos x="T0" y="T1"/>
                        </a:cxn>
                        <a:cxn ang="T11">
                          <a:pos x="T2" y="T3"/>
                        </a:cxn>
                        <a:cxn ang="T12">
                          <a:pos x="T4" y="T5"/>
                        </a:cxn>
                        <a:cxn ang="T13">
                          <a:pos x="T6" y="T7"/>
                        </a:cxn>
                        <a:cxn ang="T14">
                          <a:pos x="T8" y="T9"/>
                        </a:cxn>
                      </a:cxnLst>
                      <a:rect l="T15" t="T16" r="T17" b="T18"/>
                      <a:pathLst>
                        <a:path w="63" h="820">
                          <a:moveTo>
                            <a:pt x="42" y="0"/>
                          </a:moveTo>
                          <a:lnTo>
                            <a:pt x="63" y="17"/>
                          </a:lnTo>
                          <a:lnTo>
                            <a:pt x="23" y="798"/>
                          </a:lnTo>
                          <a:lnTo>
                            <a:pt x="0" y="820"/>
                          </a:lnTo>
                          <a:lnTo>
                            <a:pt x="42" y="0"/>
                          </a:lnTo>
                          <a:close/>
                        </a:path>
                      </a:pathLst>
                    </a:custGeom>
                    <a:solidFill>
                      <a:srgbClr val="BFBFBF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</p:grpSp>
              <p:grpSp>
                <p:nvGrpSpPr>
                  <p:cNvPr id="139423" name="Group 258"/>
                  <p:cNvGrpSpPr>
                    <a:grpSpLocks/>
                  </p:cNvGrpSpPr>
                  <p:nvPr/>
                </p:nvGrpSpPr>
                <p:grpSpPr bwMode="auto">
                  <a:xfrm>
                    <a:off x="2526" y="927"/>
                    <a:ext cx="143" cy="119"/>
                    <a:chOff x="2526" y="927"/>
                    <a:chExt cx="143" cy="119"/>
                  </a:xfrm>
                </p:grpSpPr>
                <p:sp>
                  <p:nvSpPr>
                    <p:cNvPr id="139424" name="Freeform 259"/>
                    <p:cNvSpPr>
                      <a:spLocks/>
                    </p:cNvSpPr>
                    <p:nvPr/>
                  </p:nvSpPr>
                  <p:spPr bwMode="auto">
                    <a:xfrm>
                      <a:off x="2526" y="927"/>
                      <a:ext cx="143" cy="119"/>
                    </a:xfrm>
                    <a:custGeom>
                      <a:avLst/>
                      <a:gdLst>
                        <a:gd name="T0" fmla="*/ 0 w 1003"/>
                        <a:gd name="T1" fmla="*/ 0 h 828"/>
                        <a:gd name="T2" fmla="*/ 0 w 1003"/>
                        <a:gd name="T3" fmla="*/ 0 h 828"/>
                        <a:gd name="T4" fmla="*/ 0 w 1003"/>
                        <a:gd name="T5" fmla="*/ 0 h 828"/>
                        <a:gd name="T6" fmla="*/ 0 w 1003"/>
                        <a:gd name="T7" fmla="*/ 0 h 828"/>
                        <a:gd name="T8" fmla="*/ 0 w 1003"/>
                        <a:gd name="T9" fmla="*/ 0 h 828"/>
                        <a:gd name="T10" fmla="*/ 0 60000 65536"/>
                        <a:gd name="T11" fmla="*/ 0 60000 65536"/>
                        <a:gd name="T12" fmla="*/ 0 60000 65536"/>
                        <a:gd name="T13" fmla="*/ 0 60000 65536"/>
                        <a:gd name="T14" fmla="*/ 0 60000 65536"/>
                        <a:gd name="T15" fmla="*/ 0 w 1003"/>
                        <a:gd name="T16" fmla="*/ 0 h 828"/>
                        <a:gd name="T17" fmla="*/ 1003 w 1003"/>
                        <a:gd name="T18" fmla="*/ 828 h 828"/>
                      </a:gdLst>
                      <a:ahLst/>
                      <a:cxnLst>
                        <a:cxn ang="T10">
                          <a:pos x="T0" y="T1"/>
                        </a:cxn>
                        <a:cxn ang="T11">
                          <a:pos x="T2" y="T3"/>
                        </a:cxn>
                        <a:cxn ang="T12">
                          <a:pos x="T4" y="T5"/>
                        </a:cxn>
                        <a:cxn ang="T13">
                          <a:pos x="T6" y="T7"/>
                        </a:cxn>
                        <a:cxn ang="T14">
                          <a:pos x="T8" y="T9"/>
                        </a:cxn>
                      </a:cxnLst>
                      <a:rect l="T15" t="T16" r="T17" b="T18"/>
                      <a:pathLst>
                        <a:path w="1003" h="828">
                          <a:moveTo>
                            <a:pt x="41" y="0"/>
                          </a:moveTo>
                          <a:lnTo>
                            <a:pt x="1003" y="0"/>
                          </a:lnTo>
                          <a:lnTo>
                            <a:pt x="964" y="828"/>
                          </a:lnTo>
                          <a:lnTo>
                            <a:pt x="0" y="781"/>
                          </a:lnTo>
                          <a:lnTo>
                            <a:pt x="41" y="0"/>
                          </a:lnTo>
                          <a:close/>
                        </a:path>
                      </a:pathLst>
                    </a:custGeom>
                    <a:solidFill>
                      <a:srgbClr val="000000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9425" name="Freeform 260"/>
                    <p:cNvSpPr>
                      <a:spLocks/>
                    </p:cNvSpPr>
                    <p:nvPr/>
                  </p:nvSpPr>
                  <p:spPr bwMode="auto">
                    <a:xfrm>
                      <a:off x="2531" y="932"/>
                      <a:ext cx="134" cy="109"/>
                    </a:xfrm>
                    <a:custGeom>
                      <a:avLst/>
                      <a:gdLst>
                        <a:gd name="T0" fmla="*/ 0 w 935"/>
                        <a:gd name="T1" fmla="*/ 0 h 765"/>
                        <a:gd name="T2" fmla="*/ 0 w 935"/>
                        <a:gd name="T3" fmla="*/ 0 h 765"/>
                        <a:gd name="T4" fmla="*/ 0 w 935"/>
                        <a:gd name="T5" fmla="*/ 0 h 765"/>
                        <a:gd name="T6" fmla="*/ 0 w 935"/>
                        <a:gd name="T7" fmla="*/ 0 h 765"/>
                        <a:gd name="T8" fmla="*/ 0 w 935"/>
                        <a:gd name="T9" fmla="*/ 0 h 765"/>
                        <a:gd name="T10" fmla="*/ 0 60000 65536"/>
                        <a:gd name="T11" fmla="*/ 0 60000 65536"/>
                        <a:gd name="T12" fmla="*/ 0 60000 65536"/>
                        <a:gd name="T13" fmla="*/ 0 60000 65536"/>
                        <a:gd name="T14" fmla="*/ 0 60000 65536"/>
                        <a:gd name="T15" fmla="*/ 0 w 935"/>
                        <a:gd name="T16" fmla="*/ 0 h 765"/>
                        <a:gd name="T17" fmla="*/ 935 w 935"/>
                        <a:gd name="T18" fmla="*/ 765 h 765"/>
                      </a:gdLst>
                      <a:ahLst/>
                      <a:cxnLst>
                        <a:cxn ang="T10">
                          <a:pos x="T0" y="T1"/>
                        </a:cxn>
                        <a:cxn ang="T11">
                          <a:pos x="T2" y="T3"/>
                        </a:cxn>
                        <a:cxn ang="T12">
                          <a:pos x="T4" y="T5"/>
                        </a:cxn>
                        <a:cxn ang="T13">
                          <a:pos x="T6" y="T7"/>
                        </a:cxn>
                        <a:cxn ang="T14">
                          <a:pos x="T8" y="T9"/>
                        </a:cxn>
                      </a:cxnLst>
                      <a:rect l="T15" t="T16" r="T17" b="T18"/>
                      <a:pathLst>
                        <a:path w="935" h="765">
                          <a:moveTo>
                            <a:pt x="34" y="1"/>
                          </a:moveTo>
                          <a:lnTo>
                            <a:pt x="935" y="0"/>
                          </a:lnTo>
                          <a:lnTo>
                            <a:pt x="896" y="765"/>
                          </a:lnTo>
                          <a:lnTo>
                            <a:pt x="0" y="726"/>
                          </a:lnTo>
                          <a:lnTo>
                            <a:pt x="34" y="1"/>
                          </a:lnTo>
                          <a:close/>
                        </a:path>
                      </a:pathLst>
                    </a:custGeom>
                    <a:solidFill>
                      <a:srgbClr val="C0C0C0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9426" name="Freeform 261"/>
                    <p:cNvSpPr>
                      <a:spLocks/>
                    </p:cNvSpPr>
                    <p:nvPr/>
                  </p:nvSpPr>
                  <p:spPr bwMode="auto">
                    <a:xfrm>
                      <a:off x="2533" y="939"/>
                      <a:ext cx="126" cy="98"/>
                    </a:xfrm>
                    <a:custGeom>
                      <a:avLst/>
                      <a:gdLst>
                        <a:gd name="T0" fmla="*/ 0 w 882"/>
                        <a:gd name="T1" fmla="*/ 0 h 690"/>
                        <a:gd name="T2" fmla="*/ 0 w 882"/>
                        <a:gd name="T3" fmla="*/ 0 h 690"/>
                        <a:gd name="T4" fmla="*/ 0 w 882"/>
                        <a:gd name="T5" fmla="*/ 0 h 690"/>
                        <a:gd name="T6" fmla="*/ 0 w 882"/>
                        <a:gd name="T7" fmla="*/ 0 h 690"/>
                        <a:gd name="T8" fmla="*/ 0 w 882"/>
                        <a:gd name="T9" fmla="*/ 0 h 690"/>
                        <a:gd name="T10" fmla="*/ 0 60000 65536"/>
                        <a:gd name="T11" fmla="*/ 0 60000 65536"/>
                        <a:gd name="T12" fmla="*/ 0 60000 65536"/>
                        <a:gd name="T13" fmla="*/ 0 60000 65536"/>
                        <a:gd name="T14" fmla="*/ 0 60000 65536"/>
                        <a:gd name="T15" fmla="*/ 0 w 882"/>
                        <a:gd name="T16" fmla="*/ 0 h 690"/>
                        <a:gd name="T17" fmla="*/ 882 w 882"/>
                        <a:gd name="T18" fmla="*/ 690 h 690"/>
                      </a:gdLst>
                      <a:ahLst/>
                      <a:cxnLst>
                        <a:cxn ang="T10">
                          <a:pos x="T0" y="T1"/>
                        </a:cxn>
                        <a:cxn ang="T11">
                          <a:pos x="T2" y="T3"/>
                        </a:cxn>
                        <a:cxn ang="T12">
                          <a:pos x="T4" y="T5"/>
                        </a:cxn>
                        <a:cxn ang="T13">
                          <a:pos x="T6" y="T7"/>
                        </a:cxn>
                        <a:cxn ang="T14">
                          <a:pos x="T8" y="T9"/>
                        </a:cxn>
                      </a:cxnLst>
                      <a:rect l="T15" t="T16" r="T17" b="T18"/>
                      <a:pathLst>
                        <a:path w="882" h="690">
                          <a:moveTo>
                            <a:pt x="32" y="0"/>
                          </a:moveTo>
                          <a:lnTo>
                            <a:pt x="882" y="0"/>
                          </a:lnTo>
                          <a:lnTo>
                            <a:pt x="847" y="690"/>
                          </a:lnTo>
                          <a:lnTo>
                            <a:pt x="0" y="655"/>
                          </a:lnTo>
                          <a:lnTo>
                            <a:pt x="32" y="0"/>
                          </a:lnTo>
                          <a:close/>
                        </a:path>
                      </a:pathLst>
                    </a:custGeom>
                    <a:solidFill>
                      <a:srgbClr val="0000FF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</p:grpSp>
            </p:grpSp>
          </p:grpSp>
          <p:sp>
            <p:nvSpPr>
              <p:cNvPr id="139419" name="Freeform 262"/>
              <p:cNvSpPr>
                <a:spLocks/>
              </p:cNvSpPr>
              <p:nvPr/>
            </p:nvSpPr>
            <p:spPr bwMode="auto">
              <a:xfrm>
                <a:off x="2661" y="1064"/>
                <a:ext cx="8" cy="3"/>
              </a:xfrm>
              <a:custGeom>
                <a:avLst/>
                <a:gdLst>
                  <a:gd name="T0" fmla="*/ 0 w 58"/>
                  <a:gd name="T1" fmla="*/ 0 h 20"/>
                  <a:gd name="T2" fmla="*/ 0 w 58"/>
                  <a:gd name="T3" fmla="*/ 0 h 20"/>
                  <a:gd name="T4" fmla="*/ 0 w 58"/>
                  <a:gd name="T5" fmla="*/ 0 h 20"/>
                  <a:gd name="T6" fmla="*/ 0 w 58"/>
                  <a:gd name="T7" fmla="*/ 0 h 20"/>
                  <a:gd name="T8" fmla="*/ 0 w 58"/>
                  <a:gd name="T9" fmla="*/ 0 h 2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8"/>
                  <a:gd name="T16" fmla="*/ 0 h 20"/>
                  <a:gd name="T17" fmla="*/ 58 w 58"/>
                  <a:gd name="T18" fmla="*/ 20 h 2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8" h="20">
                    <a:moveTo>
                      <a:pt x="0" y="0"/>
                    </a:moveTo>
                    <a:lnTo>
                      <a:pt x="58" y="1"/>
                    </a:lnTo>
                    <a:lnTo>
                      <a:pt x="58" y="20"/>
                    </a:lnTo>
                    <a:lnTo>
                      <a:pt x="0" y="1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8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139359" name="Group 263"/>
            <p:cNvGrpSpPr>
              <a:grpSpLocks/>
            </p:cNvGrpSpPr>
            <p:nvPr/>
          </p:nvGrpSpPr>
          <p:grpSpPr bwMode="auto">
            <a:xfrm>
              <a:off x="2425" y="1137"/>
              <a:ext cx="279" cy="63"/>
              <a:chOff x="2425" y="1137"/>
              <a:chExt cx="279" cy="63"/>
            </a:xfrm>
          </p:grpSpPr>
          <p:sp>
            <p:nvSpPr>
              <p:cNvPr id="139360" name="Freeform 264"/>
              <p:cNvSpPr>
                <a:spLocks/>
              </p:cNvSpPr>
              <p:nvPr/>
            </p:nvSpPr>
            <p:spPr bwMode="auto">
              <a:xfrm>
                <a:off x="2618" y="1156"/>
                <a:ext cx="67" cy="28"/>
              </a:xfrm>
              <a:custGeom>
                <a:avLst/>
                <a:gdLst>
                  <a:gd name="T0" fmla="*/ 0 w 469"/>
                  <a:gd name="T1" fmla="*/ 0 h 194"/>
                  <a:gd name="T2" fmla="*/ 0 w 469"/>
                  <a:gd name="T3" fmla="*/ 0 h 194"/>
                  <a:gd name="T4" fmla="*/ 0 w 469"/>
                  <a:gd name="T5" fmla="*/ 0 h 194"/>
                  <a:gd name="T6" fmla="*/ 0 w 469"/>
                  <a:gd name="T7" fmla="*/ 0 h 194"/>
                  <a:gd name="T8" fmla="*/ 0 w 469"/>
                  <a:gd name="T9" fmla="*/ 0 h 194"/>
                  <a:gd name="T10" fmla="*/ 0 w 469"/>
                  <a:gd name="T11" fmla="*/ 0 h 194"/>
                  <a:gd name="T12" fmla="*/ 0 w 469"/>
                  <a:gd name="T13" fmla="*/ 0 h 194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469"/>
                  <a:gd name="T22" fmla="*/ 0 h 194"/>
                  <a:gd name="T23" fmla="*/ 469 w 469"/>
                  <a:gd name="T24" fmla="*/ 194 h 194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469" h="194">
                    <a:moveTo>
                      <a:pt x="181" y="0"/>
                    </a:moveTo>
                    <a:lnTo>
                      <a:pt x="71" y="113"/>
                    </a:lnTo>
                    <a:lnTo>
                      <a:pt x="0" y="162"/>
                    </a:lnTo>
                    <a:lnTo>
                      <a:pt x="307" y="194"/>
                    </a:lnTo>
                    <a:lnTo>
                      <a:pt x="379" y="133"/>
                    </a:lnTo>
                    <a:lnTo>
                      <a:pt x="469" y="26"/>
                    </a:lnTo>
                    <a:lnTo>
                      <a:pt x="181" y="0"/>
                    </a:ln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139361" name="Group 265"/>
              <p:cNvGrpSpPr>
                <a:grpSpLocks/>
              </p:cNvGrpSpPr>
              <p:nvPr/>
            </p:nvGrpSpPr>
            <p:grpSpPr bwMode="auto">
              <a:xfrm>
                <a:off x="2425" y="1137"/>
                <a:ext cx="279" cy="63"/>
                <a:chOff x="2425" y="1137"/>
                <a:chExt cx="279" cy="63"/>
              </a:xfrm>
            </p:grpSpPr>
            <p:sp>
              <p:nvSpPr>
                <p:cNvPr id="139362" name="Freeform 266"/>
                <p:cNvSpPr>
                  <a:spLocks/>
                </p:cNvSpPr>
                <p:nvPr/>
              </p:nvSpPr>
              <p:spPr bwMode="auto">
                <a:xfrm>
                  <a:off x="2425" y="1162"/>
                  <a:ext cx="247" cy="38"/>
                </a:xfrm>
                <a:custGeom>
                  <a:avLst/>
                  <a:gdLst>
                    <a:gd name="T0" fmla="*/ 0 w 1728"/>
                    <a:gd name="T1" fmla="*/ 0 h 267"/>
                    <a:gd name="T2" fmla="*/ 0 w 1728"/>
                    <a:gd name="T3" fmla="*/ 0 h 267"/>
                    <a:gd name="T4" fmla="*/ 0 w 1728"/>
                    <a:gd name="T5" fmla="*/ 0 h 267"/>
                    <a:gd name="T6" fmla="*/ 0 w 1728"/>
                    <a:gd name="T7" fmla="*/ 0 h 267"/>
                    <a:gd name="T8" fmla="*/ 0 w 1728"/>
                    <a:gd name="T9" fmla="*/ 0 h 267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728"/>
                    <a:gd name="T16" fmla="*/ 0 h 267"/>
                    <a:gd name="T17" fmla="*/ 1728 w 1728"/>
                    <a:gd name="T18" fmla="*/ 267 h 267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728" h="267">
                      <a:moveTo>
                        <a:pt x="0" y="0"/>
                      </a:moveTo>
                      <a:lnTo>
                        <a:pt x="0" y="69"/>
                      </a:lnTo>
                      <a:lnTo>
                        <a:pt x="1728" y="267"/>
                      </a:lnTo>
                      <a:lnTo>
                        <a:pt x="1727" y="197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C0C0C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39363" name="Freeform 267"/>
                <p:cNvSpPr>
                  <a:spLocks/>
                </p:cNvSpPr>
                <p:nvPr/>
              </p:nvSpPr>
              <p:spPr bwMode="auto">
                <a:xfrm>
                  <a:off x="2672" y="1157"/>
                  <a:ext cx="32" cy="43"/>
                </a:xfrm>
                <a:custGeom>
                  <a:avLst/>
                  <a:gdLst>
                    <a:gd name="T0" fmla="*/ 0 w 227"/>
                    <a:gd name="T1" fmla="*/ 0 h 304"/>
                    <a:gd name="T2" fmla="*/ 0 w 227"/>
                    <a:gd name="T3" fmla="*/ 0 h 304"/>
                    <a:gd name="T4" fmla="*/ 0 w 227"/>
                    <a:gd name="T5" fmla="*/ 0 h 304"/>
                    <a:gd name="T6" fmla="*/ 0 w 227"/>
                    <a:gd name="T7" fmla="*/ 0 h 304"/>
                    <a:gd name="T8" fmla="*/ 0 w 227"/>
                    <a:gd name="T9" fmla="*/ 0 h 304"/>
                    <a:gd name="T10" fmla="*/ 0 w 227"/>
                    <a:gd name="T11" fmla="*/ 0 h 304"/>
                    <a:gd name="T12" fmla="*/ 0 w 227"/>
                    <a:gd name="T13" fmla="*/ 0 h 304"/>
                    <a:gd name="T14" fmla="*/ 0 w 227"/>
                    <a:gd name="T15" fmla="*/ 0 h 304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w 227"/>
                    <a:gd name="T25" fmla="*/ 0 h 304"/>
                    <a:gd name="T26" fmla="*/ 227 w 227"/>
                    <a:gd name="T27" fmla="*/ 304 h 304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T24" t="T25" r="T26" b="T27"/>
                  <a:pathLst>
                    <a:path w="227" h="304">
                      <a:moveTo>
                        <a:pt x="0" y="235"/>
                      </a:moveTo>
                      <a:lnTo>
                        <a:pt x="0" y="304"/>
                      </a:lnTo>
                      <a:lnTo>
                        <a:pt x="99" y="234"/>
                      </a:lnTo>
                      <a:lnTo>
                        <a:pt x="139" y="193"/>
                      </a:lnTo>
                      <a:lnTo>
                        <a:pt x="227" y="87"/>
                      </a:lnTo>
                      <a:lnTo>
                        <a:pt x="227" y="0"/>
                      </a:lnTo>
                      <a:lnTo>
                        <a:pt x="112" y="145"/>
                      </a:lnTo>
                      <a:lnTo>
                        <a:pt x="0" y="235"/>
                      </a:lnTo>
                      <a:close/>
                    </a:path>
                  </a:pathLst>
                </a:custGeom>
                <a:solidFill>
                  <a:srgbClr val="5F5F5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39364" name="Line 268"/>
                <p:cNvSpPr>
                  <a:spLocks noChangeShapeType="1"/>
                </p:cNvSpPr>
                <p:nvPr/>
              </p:nvSpPr>
              <p:spPr bwMode="auto">
                <a:xfrm>
                  <a:off x="2426" y="1165"/>
                  <a:ext cx="246" cy="28"/>
                </a:xfrm>
                <a:prstGeom prst="line">
                  <a:avLst/>
                </a:prstGeom>
                <a:noFill/>
                <a:ln w="1588">
                  <a:solidFill>
                    <a:srgbClr val="7F7F7F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grpSp>
              <p:nvGrpSpPr>
                <p:cNvPr id="139365" name="Group 269"/>
                <p:cNvGrpSpPr>
                  <a:grpSpLocks/>
                </p:cNvGrpSpPr>
                <p:nvPr/>
              </p:nvGrpSpPr>
              <p:grpSpPr bwMode="auto">
                <a:xfrm>
                  <a:off x="2441" y="1137"/>
                  <a:ext cx="238" cy="47"/>
                  <a:chOff x="2441" y="1137"/>
                  <a:chExt cx="238" cy="47"/>
                </a:xfrm>
              </p:grpSpPr>
              <p:sp>
                <p:nvSpPr>
                  <p:cNvPr id="139369" name="Freeform 270"/>
                  <p:cNvSpPr>
                    <a:spLocks/>
                  </p:cNvSpPr>
                  <p:nvPr/>
                </p:nvSpPr>
                <p:spPr bwMode="auto">
                  <a:xfrm>
                    <a:off x="2441" y="1139"/>
                    <a:ext cx="183" cy="38"/>
                  </a:xfrm>
                  <a:custGeom>
                    <a:avLst/>
                    <a:gdLst>
                      <a:gd name="T0" fmla="*/ 0 w 1279"/>
                      <a:gd name="T1" fmla="*/ 0 h 265"/>
                      <a:gd name="T2" fmla="*/ 0 w 1279"/>
                      <a:gd name="T3" fmla="*/ 0 h 265"/>
                      <a:gd name="T4" fmla="*/ 0 w 1279"/>
                      <a:gd name="T5" fmla="*/ 0 h 265"/>
                      <a:gd name="T6" fmla="*/ 0 w 1279"/>
                      <a:gd name="T7" fmla="*/ 0 h 265"/>
                      <a:gd name="T8" fmla="*/ 0 w 1279"/>
                      <a:gd name="T9" fmla="*/ 0 h 265"/>
                      <a:gd name="T10" fmla="*/ 0 w 1279"/>
                      <a:gd name="T11" fmla="*/ 0 h 265"/>
                      <a:gd name="T12" fmla="*/ 0 w 1279"/>
                      <a:gd name="T13" fmla="*/ 0 h 265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w 1279"/>
                      <a:gd name="T22" fmla="*/ 0 h 265"/>
                      <a:gd name="T23" fmla="*/ 1279 w 1279"/>
                      <a:gd name="T24" fmla="*/ 265 h 265"/>
                    </a:gdLst>
                    <a:ahLst/>
                    <a:cxnLst>
                      <a:cxn ang="T14">
                        <a:pos x="T0" y="T1"/>
                      </a:cxn>
                      <a:cxn ang="T15">
                        <a:pos x="T2" y="T3"/>
                      </a:cxn>
                      <a:cxn ang="T16">
                        <a:pos x="T4" y="T5"/>
                      </a:cxn>
                      <a:cxn ang="T17">
                        <a:pos x="T6" y="T7"/>
                      </a:cxn>
                      <a:cxn ang="T18">
                        <a:pos x="T8" y="T9"/>
                      </a:cxn>
                      <a:cxn ang="T19">
                        <a:pos x="T10" y="T11"/>
                      </a:cxn>
                      <a:cxn ang="T20">
                        <a:pos x="T12" y="T13"/>
                      </a:cxn>
                    </a:cxnLst>
                    <a:rect l="T21" t="T22" r="T23" b="T24"/>
                    <a:pathLst>
                      <a:path w="1279" h="265">
                        <a:moveTo>
                          <a:pt x="220" y="0"/>
                        </a:moveTo>
                        <a:lnTo>
                          <a:pt x="68" y="117"/>
                        </a:lnTo>
                        <a:lnTo>
                          <a:pt x="0" y="152"/>
                        </a:lnTo>
                        <a:lnTo>
                          <a:pt x="1085" y="265"/>
                        </a:lnTo>
                        <a:lnTo>
                          <a:pt x="1163" y="214"/>
                        </a:lnTo>
                        <a:lnTo>
                          <a:pt x="1279" y="107"/>
                        </a:lnTo>
                        <a:lnTo>
                          <a:pt x="220" y="0"/>
                        </a:lnTo>
                        <a:close/>
                      </a:path>
                    </a:pathLst>
                  </a:custGeom>
                  <a:solidFill>
                    <a:srgbClr val="80808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grpSp>
                <p:nvGrpSpPr>
                  <p:cNvPr id="139370" name="Group 271"/>
                  <p:cNvGrpSpPr>
                    <a:grpSpLocks/>
                  </p:cNvGrpSpPr>
                  <p:nvPr/>
                </p:nvGrpSpPr>
                <p:grpSpPr bwMode="auto">
                  <a:xfrm>
                    <a:off x="2446" y="1137"/>
                    <a:ext cx="233" cy="47"/>
                    <a:chOff x="2446" y="1137"/>
                    <a:chExt cx="233" cy="47"/>
                  </a:xfrm>
                </p:grpSpPr>
                <p:grpSp>
                  <p:nvGrpSpPr>
                    <p:cNvPr id="139371" name="Group 272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2450" y="1137"/>
                      <a:ext cx="170" cy="39"/>
                      <a:chOff x="2450" y="1137"/>
                      <a:chExt cx="170" cy="39"/>
                    </a:xfrm>
                  </p:grpSpPr>
                  <p:grpSp>
                    <p:nvGrpSpPr>
                      <p:cNvPr id="139385" name="Group 273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2450" y="1137"/>
                        <a:ext cx="35" cy="26"/>
                        <a:chOff x="2450" y="1137"/>
                        <a:chExt cx="35" cy="26"/>
                      </a:xfrm>
                    </p:grpSpPr>
                    <p:sp>
                      <p:nvSpPr>
                        <p:cNvPr id="139416" name="Line 274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2450" y="1157"/>
                          <a:ext cx="11" cy="6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DFDFD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39417" name="Line 275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2461" y="1137"/>
                          <a:ext cx="24" cy="20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DFDFD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</p:grpSp>
                  <p:grpSp>
                    <p:nvGrpSpPr>
                      <p:cNvPr id="139386" name="Group 276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2463" y="1138"/>
                        <a:ext cx="36" cy="26"/>
                        <a:chOff x="2463" y="1138"/>
                        <a:chExt cx="36" cy="26"/>
                      </a:xfrm>
                    </p:grpSpPr>
                    <p:sp>
                      <p:nvSpPr>
                        <p:cNvPr id="139414" name="Line 277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2463" y="1158"/>
                          <a:ext cx="12" cy="6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DFDFD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39415" name="Line 278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2475" y="1138"/>
                          <a:ext cx="24" cy="20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DFDFD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</p:grpSp>
                  <p:grpSp>
                    <p:nvGrpSpPr>
                      <p:cNvPr id="139387" name="Group 279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2478" y="1139"/>
                        <a:ext cx="36" cy="26"/>
                        <a:chOff x="2478" y="1139"/>
                        <a:chExt cx="36" cy="26"/>
                      </a:xfrm>
                    </p:grpSpPr>
                    <p:sp>
                      <p:nvSpPr>
                        <p:cNvPr id="139412" name="Line 280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2478" y="1159"/>
                          <a:ext cx="11" cy="6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DFDFD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39413" name="Line 281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2489" y="1139"/>
                          <a:ext cx="25" cy="20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DFDFD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</p:grpSp>
                  <p:grpSp>
                    <p:nvGrpSpPr>
                      <p:cNvPr id="139388" name="Group 282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2491" y="1141"/>
                        <a:ext cx="36" cy="26"/>
                        <a:chOff x="2491" y="1141"/>
                        <a:chExt cx="36" cy="26"/>
                      </a:xfrm>
                    </p:grpSpPr>
                    <p:sp>
                      <p:nvSpPr>
                        <p:cNvPr id="139410" name="Line 283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2491" y="1161"/>
                          <a:ext cx="11" cy="6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DFDFD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39411" name="Line 284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2502" y="1141"/>
                          <a:ext cx="25" cy="20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DFDFD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</p:grpSp>
                  <p:grpSp>
                    <p:nvGrpSpPr>
                      <p:cNvPr id="139389" name="Group 285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2505" y="1142"/>
                        <a:ext cx="36" cy="26"/>
                        <a:chOff x="2505" y="1142"/>
                        <a:chExt cx="36" cy="26"/>
                      </a:xfrm>
                    </p:grpSpPr>
                    <p:sp>
                      <p:nvSpPr>
                        <p:cNvPr id="139408" name="Line 286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2505" y="1162"/>
                          <a:ext cx="12" cy="6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DFDFD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39409" name="Line 287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2517" y="1142"/>
                          <a:ext cx="24" cy="20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DFDFD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</p:grpSp>
                  <p:grpSp>
                    <p:nvGrpSpPr>
                      <p:cNvPr id="139390" name="Group 288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2519" y="1143"/>
                        <a:ext cx="35" cy="26"/>
                        <a:chOff x="2519" y="1143"/>
                        <a:chExt cx="35" cy="26"/>
                      </a:xfrm>
                    </p:grpSpPr>
                    <p:sp>
                      <p:nvSpPr>
                        <p:cNvPr id="139406" name="Line 289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2519" y="1163"/>
                          <a:ext cx="11" cy="6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DFDFD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39407" name="Line 290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2530" y="1143"/>
                          <a:ext cx="24" cy="20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DFDFD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</p:grpSp>
                  <p:grpSp>
                    <p:nvGrpSpPr>
                      <p:cNvPr id="139391" name="Group 291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2532" y="1144"/>
                        <a:ext cx="36" cy="26"/>
                        <a:chOff x="2532" y="1144"/>
                        <a:chExt cx="36" cy="26"/>
                      </a:xfrm>
                    </p:grpSpPr>
                    <p:sp>
                      <p:nvSpPr>
                        <p:cNvPr id="139404" name="Line 292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2532" y="1164"/>
                          <a:ext cx="12" cy="6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DFDFD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39405" name="Line 293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2544" y="1144"/>
                          <a:ext cx="24" cy="20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DFDFD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</p:grpSp>
                  <p:grpSp>
                    <p:nvGrpSpPr>
                      <p:cNvPr id="139392" name="Group 294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2545" y="1146"/>
                        <a:ext cx="35" cy="26"/>
                        <a:chOff x="2545" y="1146"/>
                        <a:chExt cx="35" cy="26"/>
                      </a:xfrm>
                    </p:grpSpPr>
                    <p:sp>
                      <p:nvSpPr>
                        <p:cNvPr id="139402" name="Line 295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2545" y="1166"/>
                          <a:ext cx="11" cy="6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DFDFD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39403" name="Line 296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2556" y="1146"/>
                          <a:ext cx="24" cy="20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DFDFD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</p:grpSp>
                  <p:grpSp>
                    <p:nvGrpSpPr>
                      <p:cNvPr id="139393" name="Group 297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2558" y="1148"/>
                        <a:ext cx="36" cy="26"/>
                        <a:chOff x="2558" y="1148"/>
                        <a:chExt cx="36" cy="26"/>
                      </a:xfrm>
                    </p:grpSpPr>
                    <p:sp>
                      <p:nvSpPr>
                        <p:cNvPr id="139400" name="Line 298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2558" y="1168"/>
                          <a:ext cx="11" cy="6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DFDFD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39401" name="Line 299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2569" y="1148"/>
                          <a:ext cx="25" cy="20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DFDFD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</p:grpSp>
                  <p:grpSp>
                    <p:nvGrpSpPr>
                      <p:cNvPr id="139394" name="Group 300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2571" y="1149"/>
                        <a:ext cx="36" cy="26"/>
                        <a:chOff x="2571" y="1149"/>
                        <a:chExt cx="36" cy="26"/>
                      </a:xfrm>
                    </p:grpSpPr>
                    <p:sp>
                      <p:nvSpPr>
                        <p:cNvPr id="139398" name="Line 301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2571" y="1169"/>
                          <a:ext cx="12" cy="6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DFDFD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39399" name="Line 302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2583" y="1149"/>
                          <a:ext cx="24" cy="20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DFDFD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</p:grpSp>
                  <p:grpSp>
                    <p:nvGrpSpPr>
                      <p:cNvPr id="139395" name="Group 303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2584" y="1150"/>
                        <a:ext cx="36" cy="26"/>
                        <a:chOff x="2584" y="1150"/>
                        <a:chExt cx="36" cy="26"/>
                      </a:xfrm>
                    </p:grpSpPr>
                    <p:sp>
                      <p:nvSpPr>
                        <p:cNvPr id="139396" name="Line 304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2584" y="1170"/>
                          <a:ext cx="12" cy="6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DFDFD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39397" name="Line 305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2596" y="1150"/>
                          <a:ext cx="24" cy="20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DFDFD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</p:grpSp>
                </p:grpSp>
                <p:grpSp>
                  <p:nvGrpSpPr>
                    <p:cNvPr id="139372" name="Group 306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2626" y="1154"/>
                      <a:ext cx="51" cy="30"/>
                      <a:chOff x="2626" y="1154"/>
                      <a:chExt cx="51" cy="30"/>
                    </a:xfrm>
                  </p:grpSpPr>
                  <p:grpSp>
                    <p:nvGrpSpPr>
                      <p:cNvPr id="139376" name="Group 307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2647" y="1156"/>
                        <a:ext cx="30" cy="28"/>
                        <a:chOff x="2647" y="1156"/>
                        <a:chExt cx="30" cy="28"/>
                      </a:xfrm>
                    </p:grpSpPr>
                    <p:sp>
                      <p:nvSpPr>
                        <p:cNvPr id="139383" name="Line 308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2647" y="1177"/>
                          <a:ext cx="10" cy="7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DFDFD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39384" name="Line 309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2657" y="1156"/>
                          <a:ext cx="20" cy="21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DFDFD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</p:grpSp>
                  <p:grpSp>
                    <p:nvGrpSpPr>
                      <p:cNvPr id="139377" name="Group 310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2637" y="1155"/>
                        <a:ext cx="30" cy="28"/>
                        <a:chOff x="2637" y="1155"/>
                        <a:chExt cx="30" cy="28"/>
                      </a:xfrm>
                    </p:grpSpPr>
                    <p:sp>
                      <p:nvSpPr>
                        <p:cNvPr id="139381" name="Line 311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2637" y="1176"/>
                          <a:ext cx="10" cy="7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DFDFD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39382" name="Line 312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2647" y="1155"/>
                          <a:ext cx="20" cy="21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DFDFD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</p:grpSp>
                  <p:grpSp>
                    <p:nvGrpSpPr>
                      <p:cNvPr id="139378" name="Group 313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2626" y="1154"/>
                        <a:ext cx="29" cy="28"/>
                        <a:chOff x="2626" y="1154"/>
                        <a:chExt cx="29" cy="28"/>
                      </a:xfrm>
                    </p:grpSpPr>
                    <p:sp>
                      <p:nvSpPr>
                        <p:cNvPr id="139379" name="Line 314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2626" y="1174"/>
                          <a:ext cx="10" cy="8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DFDFD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39380" name="Line 315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2636" y="1154"/>
                          <a:ext cx="19" cy="20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DFDFD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</p:grpSp>
                </p:grpSp>
                <p:sp>
                  <p:nvSpPr>
                    <p:cNvPr id="139373" name="Line 31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462" y="1145"/>
                      <a:ext cx="217" cy="21"/>
                    </a:xfrm>
                    <a:prstGeom prst="line">
                      <a:avLst/>
                    </a:prstGeom>
                    <a:noFill/>
                    <a:ln w="1588">
                      <a:solidFill>
                        <a:srgbClr val="DFDFDF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9374" name="Line 31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454" y="1150"/>
                      <a:ext cx="221" cy="22"/>
                    </a:xfrm>
                    <a:prstGeom prst="line">
                      <a:avLst/>
                    </a:prstGeom>
                    <a:noFill/>
                    <a:ln w="1588">
                      <a:solidFill>
                        <a:srgbClr val="DFDFDF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9375" name="Line 31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446" y="1156"/>
                      <a:ext cx="223" cy="23"/>
                    </a:xfrm>
                    <a:prstGeom prst="line">
                      <a:avLst/>
                    </a:prstGeom>
                    <a:noFill/>
                    <a:ln w="3175">
                      <a:solidFill>
                        <a:srgbClr val="DFDFDF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</p:grpSp>
            </p:grpSp>
            <p:grpSp>
              <p:nvGrpSpPr>
                <p:cNvPr id="139366" name="Group 319"/>
                <p:cNvGrpSpPr>
                  <a:grpSpLocks/>
                </p:cNvGrpSpPr>
                <p:nvPr/>
              </p:nvGrpSpPr>
              <p:grpSpPr bwMode="auto">
                <a:xfrm>
                  <a:off x="2672" y="1160"/>
                  <a:ext cx="32" cy="33"/>
                  <a:chOff x="2672" y="1160"/>
                  <a:chExt cx="32" cy="33"/>
                </a:xfrm>
              </p:grpSpPr>
              <p:sp>
                <p:nvSpPr>
                  <p:cNvPr id="139367" name="Line 320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672" y="1179"/>
                    <a:ext cx="17" cy="14"/>
                  </a:xfrm>
                  <a:prstGeom prst="line">
                    <a:avLst/>
                  </a:prstGeom>
                  <a:noFill/>
                  <a:ln w="1588">
                    <a:solidFill>
                      <a:srgbClr val="3F3F3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39368" name="Line 321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689" y="1160"/>
                    <a:ext cx="15" cy="19"/>
                  </a:xfrm>
                  <a:prstGeom prst="line">
                    <a:avLst/>
                  </a:prstGeom>
                  <a:noFill/>
                  <a:ln w="1588">
                    <a:solidFill>
                      <a:srgbClr val="3F3F3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</p:grpSp>
        </p:grpSp>
      </p:grpSp>
      <p:sp>
        <p:nvSpPr>
          <p:cNvPr id="129045" name="Rectangle 322"/>
          <p:cNvSpPr>
            <a:spLocks noChangeArrowheads="1"/>
          </p:cNvSpPr>
          <p:nvPr/>
        </p:nvSpPr>
        <p:spPr bwMode="auto">
          <a:xfrm>
            <a:off x="2701925" y="3001963"/>
            <a:ext cx="19050" cy="368300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grpSp>
        <p:nvGrpSpPr>
          <p:cNvPr id="129046" name="Group 323"/>
          <p:cNvGrpSpPr>
            <a:grpSpLocks/>
          </p:cNvGrpSpPr>
          <p:nvPr/>
        </p:nvGrpSpPr>
        <p:grpSpPr bwMode="auto">
          <a:xfrm>
            <a:off x="2263775" y="2449513"/>
            <a:ext cx="806450" cy="638175"/>
            <a:chOff x="1597" y="1419"/>
            <a:chExt cx="508" cy="402"/>
          </a:xfrm>
        </p:grpSpPr>
        <p:sp>
          <p:nvSpPr>
            <p:cNvPr id="129986" name="Freeform 324"/>
            <p:cNvSpPr>
              <a:spLocks/>
            </p:cNvSpPr>
            <p:nvPr/>
          </p:nvSpPr>
          <p:spPr bwMode="auto">
            <a:xfrm>
              <a:off x="1597" y="1725"/>
              <a:ext cx="50" cy="30"/>
            </a:xfrm>
            <a:custGeom>
              <a:avLst/>
              <a:gdLst>
                <a:gd name="T0" fmla="*/ 0 w 298"/>
                <a:gd name="T1" fmla="*/ 0 h 179"/>
                <a:gd name="T2" fmla="*/ 0 w 298"/>
                <a:gd name="T3" fmla="*/ 0 h 179"/>
                <a:gd name="T4" fmla="*/ 0 w 298"/>
                <a:gd name="T5" fmla="*/ 0 h 179"/>
                <a:gd name="T6" fmla="*/ 0 w 298"/>
                <a:gd name="T7" fmla="*/ 0 h 179"/>
                <a:gd name="T8" fmla="*/ 0 w 298"/>
                <a:gd name="T9" fmla="*/ 0 h 179"/>
                <a:gd name="T10" fmla="*/ 0 w 298"/>
                <a:gd name="T11" fmla="*/ 0 h 179"/>
                <a:gd name="T12" fmla="*/ 0 w 298"/>
                <a:gd name="T13" fmla="*/ 0 h 179"/>
                <a:gd name="T14" fmla="*/ 0 w 298"/>
                <a:gd name="T15" fmla="*/ 0 h 179"/>
                <a:gd name="T16" fmla="*/ 0 w 298"/>
                <a:gd name="T17" fmla="*/ 0 h 179"/>
                <a:gd name="T18" fmla="*/ 0 w 298"/>
                <a:gd name="T19" fmla="*/ 0 h 179"/>
                <a:gd name="T20" fmla="*/ 0 w 298"/>
                <a:gd name="T21" fmla="*/ 0 h 179"/>
                <a:gd name="T22" fmla="*/ 0 w 298"/>
                <a:gd name="T23" fmla="*/ 0 h 179"/>
                <a:gd name="T24" fmla="*/ 0 w 298"/>
                <a:gd name="T25" fmla="*/ 0 h 179"/>
                <a:gd name="T26" fmla="*/ 0 w 298"/>
                <a:gd name="T27" fmla="*/ 0 h 179"/>
                <a:gd name="T28" fmla="*/ 0 w 298"/>
                <a:gd name="T29" fmla="*/ 0 h 179"/>
                <a:gd name="T30" fmla="*/ 0 w 298"/>
                <a:gd name="T31" fmla="*/ 0 h 179"/>
                <a:gd name="T32" fmla="*/ 0 w 298"/>
                <a:gd name="T33" fmla="*/ 0 h 179"/>
                <a:gd name="T34" fmla="*/ 0 w 298"/>
                <a:gd name="T35" fmla="*/ 0 h 179"/>
                <a:gd name="T36" fmla="*/ 0 w 298"/>
                <a:gd name="T37" fmla="*/ 0 h 179"/>
                <a:gd name="T38" fmla="*/ 0 w 298"/>
                <a:gd name="T39" fmla="*/ 0 h 179"/>
                <a:gd name="T40" fmla="*/ 0 w 298"/>
                <a:gd name="T41" fmla="*/ 0 h 179"/>
                <a:gd name="T42" fmla="*/ 0 w 298"/>
                <a:gd name="T43" fmla="*/ 0 h 179"/>
                <a:gd name="T44" fmla="*/ 0 w 298"/>
                <a:gd name="T45" fmla="*/ 0 h 179"/>
                <a:gd name="T46" fmla="*/ 0 w 298"/>
                <a:gd name="T47" fmla="*/ 0 h 179"/>
                <a:gd name="T48" fmla="*/ 0 w 298"/>
                <a:gd name="T49" fmla="*/ 0 h 179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298"/>
                <a:gd name="T76" fmla="*/ 0 h 179"/>
                <a:gd name="T77" fmla="*/ 298 w 298"/>
                <a:gd name="T78" fmla="*/ 179 h 179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298" h="179">
                  <a:moveTo>
                    <a:pt x="292" y="0"/>
                  </a:moveTo>
                  <a:lnTo>
                    <a:pt x="225" y="0"/>
                  </a:lnTo>
                  <a:lnTo>
                    <a:pt x="186" y="5"/>
                  </a:lnTo>
                  <a:lnTo>
                    <a:pt x="149" y="11"/>
                  </a:lnTo>
                  <a:lnTo>
                    <a:pt x="104" y="19"/>
                  </a:lnTo>
                  <a:lnTo>
                    <a:pt x="69" y="29"/>
                  </a:lnTo>
                  <a:lnTo>
                    <a:pt x="45" y="37"/>
                  </a:lnTo>
                  <a:lnTo>
                    <a:pt x="29" y="47"/>
                  </a:lnTo>
                  <a:lnTo>
                    <a:pt x="16" y="56"/>
                  </a:lnTo>
                  <a:lnTo>
                    <a:pt x="6" y="68"/>
                  </a:lnTo>
                  <a:lnTo>
                    <a:pt x="0" y="81"/>
                  </a:lnTo>
                  <a:lnTo>
                    <a:pt x="2" y="96"/>
                  </a:lnTo>
                  <a:lnTo>
                    <a:pt x="10" y="108"/>
                  </a:lnTo>
                  <a:lnTo>
                    <a:pt x="20" y="115"/>
                  </a:lnTo>
                  <a:lnTo>
                    <a:pt x="42" y="118"/>
                  </a:lnTo>
                  <a:lnTo>
                    <a:pt x="66" y="118"/>
                  </a:lnTo>
                  <a:lnTo>
                    <a:pt x="92" y="116"/>
                  </a:lnTo>
                  <a:lnTo>
                    <a:pt x="125" y="112"/>
                  </a:lnTo>
                  <a:lnTo>
                    <a:pt x="157" y="115"/>
                  </a:lnTo>
                  <a:lnTo>
                    <a:pt x="180" y="118"/>
                  </a:lnTo>
                  <a:lnTo>
                    <a:pt x="203" y="124"/>
                  </a:lnTo>
                  <a:lnTo>
                    <a:pt x="228" y="135"/>
                  </a:lnTo>
                  <a:lnTo>
                    <a:pt x="298" y="179"/>
                  </a:lnTo>
                  <a:lnTo>
                    <a:pt x="294" y="179"/>
                  </a:lnTo>
                  <a:lnTo>
                    <a:pt x="295" y="175"/>
                  </a:lnTo>
                </a:path>
              </a:pathLst>
            </a:custGeom>
            <a:noFill/>
            <a:ln w="9525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grpSp>
          <p:nvGrpSpPr>
            <p:cNvPr id="129987" name="Group 325"/>
            <p:cNvGrpSpPr>
              <a:grpSpLocks/>
            </p:cNvGrpSpPr>
            <p:nvPr/>
          </p:nvGrpSpPr>
          <p:grpSpPr bwMode="auto">
            <a:xfrm>
              <a:off x="1640" y="1641"/>
              <a:ext cx="398" cy="138"/>
              <a:chOff x="1640" y="1641"/>
              <a:chExt cx="398" cy="138"/>
            </a:xfrm>
          </p:grpSpPr>
          <p:sp>
            <p:nvSpPr>
              <p:cNvPr id="139341" name="Freeform 326"/>
              <p:cNvSpPr>
                <a:spLocks/>
              </p:cNvSpPr>
              <p:nvPr/>
            </p:nvSpPr>
            <p:spPr bwMode="auto">
              <a:xfrm>
                <a:off x="1642" y="1710"/>
                <a:ext cx="396" cy="69"/>
              </a:xfrm>
              <a:custGeom>
                <a:avLst/>
                <a:gdLst>
                  <a:gd name="T0" fmla="*/ 0 w 2376"/>
                  <a:gd name="T1" fmla="*/ 0 h 413"/>
                  <a:gd name="T2" fmla="*/ 0 w 2376"/>
                  <a:gd name="T3" fmla="*/ 0 h 413"/>
                  <a:gd name="T4" fmla="*/ 0 w 2376"/>
                  <a:gd name="T5" fmla="*/ 0 h 413"/>
                  <a:gd name="T6" fmla="*/ 0 w 2376"/>
                  <a:gd name="T7" fmla="*/ 0 h 413"/>
                  <a:gd name="T8" fmla="*/ 0 w 2376"/>
                  <a:gd name="T9" fmla="*/ 0 h 413"/>
                  <a:gd name="T10" fmla="*/ 0 w 2376"/>
                  <a:gd name="T11" fmla="*/ 0 h 413"/>
                  <a:gd name="T12" fmla="*/ 0 w 2376"/>
                  <a:gd name="T13" fmla="*/ 0 h 41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376"/>
                  <a:gd name="T22" fmla="*/ 0 h 413"/>
                  <a:gd name="T23" fmla="*/ 2376 w 2376"/>
                  <a:gd name="T24" fmla="*/ 413 h 413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376" h="413">
                    <a:moveTo>
                      <a:pt x="0" y="25"/>
                    </a:moveTo>
                    <a:lnTo>
                      <a:pt x="0" y="207"/>
                    </a:lnTo>
                    <a:lnTo>
                      <a:pt x="1929" y="413"/>
                    </a:lnTo>
                    <a:lnTo>
                      <a:pt x="2376" y="161"/>
                    </a:lnTo>
                    <a:lnTo>
                      <a:pt x="2376" y="0"/>
                    </a:lnTo>
                    <a:lnTo>
                      <a:pt x="1913" y="218"/>
                    </a:lnTo>
                    <a:lnTo>
                      <a:pt x="0" y="25"/>
                    </a:lnTo>
                    <a:close/>
                  </a:path>
                </a:pathLst>
              </a:custGeom>
              <a:solidFill>
                <a:srgbClr val="9F9F9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9342" name="Freeform 327"/>
              <p:cNvSpPr>
                <a:spLocks/>
              </p:cNvSpPr>
              <p:nvPr/>
            </p:nvSpPr>
            <p:spPr bwMode="auto">
              <a:xfrm>
                <a:off x="1640" y="1641"/>
                <a:ext cx="323" cy="106"/>
              </a:xfrm>
              <a:custGeom>
                <a:avLst/>
                <a:gdLst>
                  <a:gd name="T0" fmla="*/ 0 w 1938"/>
                  <a:gd name="T1" fmla="*/ 0 h 638"/>
                  <a:gd name="T2" fmla="*/ 0 w 1938"/>
                  <a:gd name="T3" fmla="*/ 0 h 638"/>
                  <a:gd name="T4" fmla="*/ 0 w 1938"/>
                  <a:gd name="T5" fmla="*/ 0 h 638"/>
                  <a:gd name="T6" fmla="*/ 0 w 1938"/>
                  <a:gd name="T7" fmla="*/ 0 h 638"/>
                  <a:gd name="T8" fmla="*/ 0 w 1938"/>
                  <a:gd name="T9" fmla="*/ 0 h 63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938"/>
                  <a:gd name="T16" fmla="*/ 0 h 638"/>
                  <a:gd name="T17" fmla="*/ 1938 w 1938"/>
                  <a:gd name="T18" fmla="*/ 638 h 63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938" h="638">
                    <a:moveTo>
                      <a:pt x="0" y="0"/>
                    </a:moveTo>
                    <a:lnTo>
                      <a:pt x="1938" y="140"/>
                    </a:lnTo>
                    <a:lnTo>
                      <a:pt x="1938" y="638"/>
                    </a:lnTo>
                    <a:lnTo>
                      <a:pt x="0" y="44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0C0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139343" name="Group 328"/>
              <p:cNvGrpSpPr>
                <a:grpSpLocks/>
              </p:cNvGrpSpPr>
              <p:nvPr/>
            </p:nvGrpSpPr>
            <p:grpSpPr bwMode="auto">
              <a:xfrm>
                <a:off x="1641" y="1660"/>
                <a:ext cx="322" cy="43"/>
                <a:chOff x="1641" y="1660"/>
                <a:chExt cx="322" cy="43"/>
              </a:xfrm>
            </p:grpSpPr>
            <p:sp>
              <p:nvSpPr>
                <p:cNvPr id="139344" name="Line 329"/>
                <p:cNvSpPr>
                  <a:spLocks noChangeShapeType="1"/>
                </p:cNvSpPr>
                <p:nvPr/>
              </p:nvSpPr>
              <p:spPr bwMode="auto">
                <a:xfrm>
                  <a:off x="1641" y="1660"/>
                  <a:ext cx="321" cy="25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39345" name="Line 330"/>
                <p:cNvSpPr>
                  <a:spLocks noChangeShapeType="1"/>
                </p:cNvSpPr>
                <p:nvPr/>
              </p:nvSpPr>
              <p:spPr bwMode="auto">
                <a:xfrm>
                  <a:off x="1877" y="1680"/>
                  <a:ext cx="67" cy="6"/>
                </a:xfrm>
                <a:prstGeom prst="line">
                  <a:avLst/>
                </a:prstGeom>
                <a:noFill/>
                <a:ln w="4763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39346" name="Line 331"/>
                <p:cNvSpPr>
                  <a:spLocks noChangeShapeType="1"/>
                </p:cNvSpPr>
                <p:nvPr/>
              </p:nvSpPr>
              <p:spPr bwMode="auto">
                <a:xfrm>
                  <a:off x="1798" y="1674"/>
                  <a:ext cx="67" cy="6"/>
                </a:xfrm>
                <a:prstGeom prst="line">
                  <a:avLst/>
                </a:prstGeom>
                <a:noFill/>
                <a:ln w="4763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39347" name="Line 332"/>
                <p:cNvSpPr>
                  <a:spLocks noChangeShapeType="1"/>
                </p:cNvSpPr>
                <p:nvPr/>
              </p:nvSpPr>
              <p:spPr bwMode="auto">
                <a:xfrm>
                  <a:off x="1641" y="1674"/>
                  <a:ext cx="322" cy="29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  <p:grpSp>
          <p:nvGrpSpPr>
            <p:cNvPr id="129988" name="Group 333"/>
            <p:cNvGrpSpPr>
              <a:grpSpLocks/>
            </p:cNvGrpSpPr>
            <p:nvPr/>
          </p:nvGrpSpPr>
          <p:grpSpPr bwMode="auto">
            <a:xfrm>
              <a:off x="1640" y="1627"/>
              <a:ext cx="399" cy="38"/>
              <a:chOff x="1640" y="1627"/>
              <a:chExt cx="399" cy="38"/>
            </a:xfrm>
          </p:grpSpPr>
          <p:sp>
            <p:nvSpPr>
              <p:cNvPr id="139339" name="Freeform 334"/>
              <p:cNvSpPr>
                <a:spLocks/>
              </p:cNvSpPr>
              <p:nvPr/>
            </p:nvSpPr>
            <p:spPr bwMode="auto">
              <a:xfrm>
                <a:off x="1640" y="1627"/>
                <a:ext cx="399" cy="38"/>
              </a:xfrm>
              <a:custGeom>
                <a:avLst/>
                <a:gdLst>
                  <a:gd name="T0" fmla="*/ 0 w 2399"/>
                  <a:gd name="T1" fmla="*/ 0 h 227"/>
                  <a:gd name="T2" fmla="*/ 0 w 2399"/>
                  <a:gd name="T3" fmla="*/ 0 h 227"/>
                  <a:gd name="T4" fmla="*/ 0 w 2399"/>
                  <a:gd name="T5" fmla="*/ 0 h 227"/>
                  <a:gd name="T6" fmla="*/ 0 w 2399"/>
                  <a:gd name="T7" fmla="*/ 0 h 227"/>
                  <a:gd name="T8" fmla="*/ 0 w 2399"/>
                  <a:gd name="T9" fmla="*/ 0 h 227"/>
                  <a:gd name="T10" fmla="*/ 0 w 2399"/>
                  <a:gd name="T11" fmla="*/ 0 h 22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399"/>
                  <a:gd name="T19" fmla="*/ 0 h 227"/>
                  <a:gd name="T20" fmla="*/ 2399 w 2399"/>
                  <a:gd name="T21" fmla="*/ 227 h 22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399" h="227">
                    <a:moveTo>
                      <a:pt x="0" y="87"/>
                    </a:moveTo>
                    <a:lnTo>
                      <a:pt x="1937" y="227"/>
                    </a:lnTo>
                    <a:lnTo>
                      <a:pt x="2399" y="94"/>
                    </a:lnTo>
                    <a:lnTo>
                      <a:pt x="2237" y="76"/>
                    </a:lnTo>
                    <a:lnTo>
                      <a:pt x="739" y="0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DFDFD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9340" name="Freeform 335"/>
              <p:cNvSpPr>
                <a:spLocks/>
              </p:cNvSpPr>
              <p:nvPr/>
            </p:nvSpPr>
            <p:spPr bwMode="auto">
              <a:xfrm>
                <a:off x="1731" y="1635"/>
                <a:ext cx="293" cy="24"/>
              </a:xfrm>
              <a:custGeom>
                <a:avLst/>
                <a:gdLst>
                  <a:gd name="T0" fmla="*/ 0 w 1764"/>
                  <a:gd name="T1" fmla="*/ 0 h 145"/>
                  <a:gd name="T2" fmla="*/ 0 w 1764"/>
                  <a:gd name="T3" fmla="*/ 0 h 145"/>
                  <a:gd name="T4" fmla="*/ 0 w 1764"/>
                  <a:gd name="T5" fmla="*/ 0 h 145"/>
                  <a:gd name="T6" fmla="*/ 0 w 1764"/>
                  <a:gd name="T7" fmla="*/ 0 h 145"/>
                  <a:gd name="T8" fmla="*/ 0 w 1764"/>
                  <a:gd name="T9" fmla="*/ 0 h 145"/>
                  <a:gd name="T10" fmla="*/ 0 w 1764"/>
                  <a:gd name="T11" fmla="*/ 0 h 145"/>
                  <a:gd name="T12" fmla="*/ 0 w 1764"/>
                  <a:gd name="T13" fmla="*/ 0 h 145"/>
                  <a:gd name="T14" fmla="*/ 0 w 1764"/>
                  <a:gd name="T15" fmla="*/ 0 h 145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764"/>
                  <a:gd name="T25" fmla="*/ 0 h 145"/>
                  <a:gd name="T26" fmla="*/ 1764 w 1764"/>
                  <a:gd name="T27" fmla="*/ 145 h 145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764" h="145">
                    <a:moveTo>
                      <a:pt x="143" y="0"/>
                    </a:moveTo>
                    <a:lnTo>
                      <a:pt x="0" y="53"/>
                    </a:lnTo>
                    <a:lnTo>
                      <a:pt x="1423" y="145"/>
                    </a:lnTo>
                    <a:lnTo>
                      <a:pt x="1655" y="80"/>
                    </a:lnTo>
                    <a:lnTo>
                      <a:pt x="1636" y="71"/>
                    </a:lnTo>
                    <a:lnTo>
                      <a:pt x="1764" y="35"/>
                    </a:lnTo>
                    <a:lnTo>
                      <a:pt x="1685" y="28"/>
                    </a:lnTo>
                    <a:lnTo>
                      <a:pt x="143" y="0"/>
                    </a:lnTo>
                    <a:close/>
                  </a:path>
                </a:pathLst>
              </a:custGeom>
              <a:solidFill>
                <a:srgbClr val="5F5F5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129989" name="Group 336"/>
            <p:cNvGrpSpPr>
              <a:grpSpLocks/>
            </p:cNvGrpSpPr>
            <p:nvPr/>
          </p:nvGrpSpPr>
          <p:grpSpPr bwMode="auto">
            <a:xfrm>
              <a:off x="1965" y="1423"/>
              <a:ext cx="74" cy="231"/>
              <a:chOff x="1965" y="1423"/>
              <a:chExt cx="74" cy="231"/>
            </a:xfrm>
          </p:grpSpPr>
          <p:grpSp>
            <p:nvGrpSpPr>
              <p:cNvPr id="139309" name="Group 337"/>
              <p:cNvGrpSpPr>
                <a:grpSpLocks/>
              </p:cNvGrpSpPr>
              <p:nvPr/>
            </p:nvGrpSpPr>
            <p:grpSpPr bwMode="auto">
              <a:xfrm>
                <a:off x="1994" y="1453"/>
                <a:ext cx="45" cy="193"/>
                <a:chOff x="1994" y="1453"/>
                <a:chExt cx="45" cy="193"/>
              </a:xfrm>
            </p:grpSpPr>
            <p:sp>
              <p:nvSpPr>
                <p:cNvPr id="139313" name="Freeform 338"/>
                <p:cNvSpPr>
                  <a:spLocks/>
                </p:cNvSpPr>
                <p:nvPr/>
              </p:nvSpPr>
              <p:spPr bwMode="auto">
                <a:xfrm>
                  <a:off x="1994" y="1453"/>
                  <a:ext cx="45" cy="193"/>
                </a:xfrm>
                <a:custGeom>
                  <a:avLst/>
                  <a:gdLst>
                    <a:gd name="T0" fmla="*/ 0 w 267"/>
                    <a:gd name="T1" fmla="*/ 0 h 1158"/>
                    <a:gd name="T2" fmla="*/ 0 w 267"/>
                    <a:gd name="T3" fmla="*/ 0 h 1158"/>
                    <a:gd name="T4" fmla="*/ 0 w 267"/>
                    <a:gd name="T5" fmla="*/ 0 h 1158"/>
                    <a:gd name="T6" fmla="*/ 0 w 267"/>
                    <a:gd name="T7" fmla="*/ 0 h 1158"/>
                    <a:gd name="T8" fmla="*/ 0 w 267"/>
                    <a:gd name="T9" fmla="*/ 0 h 1158"/>
                    <a:gd name="T10" fmla="*/ 0 w 267"/>
                    <a:gd name="T11" fmla="*/ 0 h 1158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267"/>
                    <a:gd name="T19" fmla="*/ 0 h 1158"/>
                    <a:gd name="T20" fmla="*/ 267 w 267"/>
                    <a:gd name="T21" fmla="*/ 1158 h 1158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267" h="1158">
                      <a:moveTo>
                        <a:pt x="25" y="0"/>
                      </a:moveTo>
                      <a:lnTo>
                        <a:pt x="267" y="95"/>
                      </a:lnTo>
                      <a:lnTo>
                        <a:pt x="244" y="547"/>
                      </a:lnTo>
                      <a:lnTo>
                        <a:pt x="218" y="1092"/>
                      </a:lnTo>
                      <a:lnTo>
                        <a:pt x="0" y="1158"/>
                      </a:lnTo>
                      <a:lnTo>
                        <a:pt x="25" y="0"/>
                      </a:lnTo>
                      <a:close/>
                    </a:path>
                  </a:pathLst>
                </a:custGeom>
                <a:solidFill>
                  <a:srgbClr val="9F9F9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grpSp>
              <p:nvGrpSpPr>
                <p:cNvPr id="139314" name="Group 339"/>
                <p:cNvGrpSpPr>
                  <a:grpSpLocks/>
                </p:cNvGrpSpPr>
                <p:nvPr/>
              </p:nvGrpSpPr>
              <p:grpSpPr bwMode="auto">
                <a:xfrm>
                  <a:off x="1994" y="1461"/>
                  <a:ext cx="44" cy="162"/>
                  <a:chOff x="1994" y="1461"/>
                  <a:chExt cx="44" cy="162"/>
                </a:xfrm>
              </p:grpSpPr>
              <p:grpSp>
                <p:nvGrpSpPr>
                  <p:cNvPr id="139315" name="Group 340"/>
                  <p:cNvGrpSpPr>
                    <a:grpSpLocks/>
                  </p:cNvGrpSpPr>
                  <p:nvPr/>
                </p:nvGrpSpPr>
                <p:grpSpPr bwMode="auto">
                  <a:xfrm>
                    <a:off x="1994" y="1461"/>
                    <a:ext cx="44" cy="162"/>
                    <a:chOff x="1994" y="1461"/>
                    <a:chExt cx="44" cy="162"/>
                  </a:xfrm>
                </p:grpSpPr>
                <p:grpSp>
                  <p:nvGrpSpPr>
                    <p:cNvPr id="139317" name="Group 341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1994" y="1461"/>
                      <a:ext cx="44" cy="97"/>
                      <a:chOff x="1994" y="1461"/>
                      <a:chExt cx="44" cy="97"/>
                    </a:xfrm>
                  </p:grpSpPr>
                  <p:grpSp>
                    <p:nvGrpSpPr>
                      <p:cNvPr id="139327" name="Group 342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1997" y="1461"/>
                        <a:ext cx="41" cy="52"/>
                        <a:chOff x="1997" y="1461"/>
                        <a:chExt cx="41" cy="52"/>
                      </a:xfrm>
                    </p:grpSpPr>
                    <p:sp>
                      <p:nvSpPr>
                        <p:cNvPr id="139333" name="Line 343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1998" y="1461"/>
                          <a:ext cx="40" cy="15"/>
                        </a:xfrm>
                        <a:prstGeom prst="line">
                          <a:avLst/>
                        </a:prstGeom>
                        <a:noFill/>
                        <a:ln w="3175">
                          <a:solidFill>
                            <a:srgbClr val="7F7F7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39334" name="Line 344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1998" y="1469"/>
                          <a:ext cx="39" cy="14"/>
                        </a:xfrm>
                        <a:prstGeom prst="line">
                          <a:avLst/>
                        </a:prstGeom>
                        <a:noFill/>
                        <a:ln w="3175">
                          <a:solidFill>
                            <a:srgbClr val="7F7F7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39335" name="Line 345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1998" y="1478"/>
                          <a:ext cx="39" cy="13"/>
                        </a:xfrm>
                        <a:prstGeom prst="line">
                          <a:avLst/>
                        </a:prstGeom>
                        <a:noFill/>
                        <a:ln w="3175">
                          <a:solidFill>
                            <a:srgbClr val="7F7F7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39336" name="Line 346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1998" y="1486"/>
                          <a:ext cx="39" cy="12"/>
                        </a:xfrm>
                        <a:prstGeom prst="line">
                          <a:avLst/>
                        </a:prstGeom>
                        <a:noFill/>
                        <a:ln w="3175">
                          <a:solidFill>
                            <a:srgbClr val="7F7F7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39337" name="Line 347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1997" y="1495"/>
                          <a:ext cx="39" cy="11"/>
                        </a:xfrm>
                        <a:prstGeom prst="line">
                          <a:avLst/>
                        </a:prstGeom>
                        <a:noFill/>
                        <a:ln w="3175">
                          <a:solidFill>
                            <a:srgbClr val="7F7F7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39338" name="Line 348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1997" y="1503"/>
                          <a:ext cx="39" cy="10"/>
                        </a:xfrm>
                        <a:prstGeom prst="line">
                          <a:avLst/>
                        </a:prstGeom>
                        <a:noFill/>
                        <a:ln w="3175">
                          <a:solidFill>
                            <a:srgbClr val="7F7F7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</p:grpSp>
                  <p:sp>
                    <p:nvSpPr>
                      <p:cNvPr id="139328" name="Line 349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1994" y="1520"/>
                        <a:ext cx="41" cy="8"/>
                      </a:xfrm>
                      <a:prstGeom prst="line">
                        <a:avLst/>
                      </a:prstGeom>
                      <a:noFill/>
                      <a:ln w="3175">
                        <a:solidFill>
                          <a:srgbClr val="7F7F7F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39329" name="Line 350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1994" y="1528"/>
                        <a:ext cx="40" cy="7"/>
                      </a:xfrm>
                      <a:prstGeom prst="line">
                        <a:avLst/>
                      </a:prstGeom>
                      <a:noFill/>
                      <a:ln w="3175">
                        <a:solidFill>
                          <a:srgbClr val="7F7F7F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39330" name="Line 351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1994" y="1537"/>
                        <a:ext cx="40" cy="6"/>
                      </a:xfrm>
                      <a:prstGeom prst="line">
                        <a:avLst/>
                      </a:prstGeom>
                      <a:noFill/>
                      <a:ln w="3175">
                        <a:solidFill>
                          <a:srgbClr val="7F7F7F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39331" name="Line 352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1994" y="1546"/>
                        <a:ext cx="40" cy="4"/>
                      </a:xfrm>
                      <a:prstGeom prst="line">
                        <a:avLst/>
                      </a:prstGeom>
                      <a:noFill/>
                      <a:ln w="3175">
                        <a:solidFill>
                          <a:srgbClr val="7F7F7F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39332" name="Line 353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1995" y="1554"/>
                        <a:ext cx="39" cy="4"/>
                      </a:xfrm>
                      <a:prstGeom prst="line">
                        <a:avLst/>
                      </a:prstGeom>
                      <a:noFill/>
                      <a:ln w="3175">
                        <a:solidFill>
                          <a:srgbClr val="7F7F7F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</p:grpSp>
                <p:grpSp>
                  <p:nvGrpSpPr>
                    <p:cNvPr id="139318" name="Group 354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1994" y="1563"/>
                      <a:ext cx="39" cy="60"/>
                      <a:chOff x="1994" y="1563"/>
                      <a:chExt cx="39" cy="60"/>
                    </a:xfrm>
                  </p:grpSpPr>
                  <p:sp>
                    <p:nvSpPr>
                      <p:cNvPr id="139319" name="Line 355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1995" y="1563"/>
                        <a:ext cx="38" cy="3"/>
                      </a:xfrm>
                      <a:prstGeom prst="line">
                        <a:avLst/>
                      </a:prstGeom>
                      <a:noFill/>
                      <a:ln w="3175">
                        <a:solidFill>
                          <a:srgbClr val="7F7F7F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39320" name="Line 356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1995" y="1572"/>
                        <a:ext cx="38" cy="1"/>
                      </a:xfrm>
                      <a:prstGeom prst="line">
                        <a:avLst/>
                      </a:prstGeom>
                      <a:noFill/>
                      <a:ln w="3175">
                        <a:solidFill>
                          <a:srgbClr val="7F7F7F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39321" name="Line 357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1995" y="1581"/>
                        <a:ext cx="37" cy="1"/>
                      </a:xfrm>
                      <a:prstGeom prst="line">
                        <a:avLst/>
                      </a:prstGeom>
                      <a:noFill/>
                      <a:ln w="3175">
                        <a:solidFill>
                          <a:srgbClr val="7F7F7F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39322" name="Line 358"/>
                      <p:cNvSpPr>
                        <a:spLocks noChangeShapeType="1"/>
                      </p:cNvSpPr>
                      <p:nvPr/>
                    </p:nvSpPr>
                    <p:spPr bwMode="auto">
                      <a:xfrm flipV="1">
                        <a:off x="1995" y="1588"/>
                        <a:ext cx="37" cy="1"/>
                      </a:xfrm>
                      <a:prstGeom prst="line">
                        <a:avLst/>
                      </a:prstGeom>
                      <a:noFill/>
                      <a:ln w="3175">
                        <a:solidFill>
                          <a:srgbClr val="7F7F7F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39323" name="Line 359"/>
                      <p:cNvSpPr>
                        <a:spLocks noChangeShapeType="1"/>
                      </p:cNvSpPr>
                      <p:nvPr/>
                    </p:nvSpPr>
                    <p:spPr bwMode="auto">
                      <a:xfrm flipV="1">
                        <a:off x="1995" y="1596"/>
                        <a:ext cx="36" cy="1"/>
                      </a:xfrm>
                      <a:prstGeom prst="line">
                        <a:avLst/>
                      </a:prstGeom>
                      <a:noFill/>
                      <a:ln w="3175">
                        <a:solidFill>
                          <a:srgbClr val="7F7F7F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39324" name="Line 360"/>
                      <p:cNvSpPr>
                        <a:spLocks noChangeShapeType="1"/>
                      </p:cNvSpPr>
                      <p:nvPr/>
                    </p:nvSpPr>
                    <p:spPr bwMode="auto">
                      <a:xfrm flipV="1">
                        <a:off x="1995" y="1603"/>
                        <a:ext cx="36" cy="3"/>
                      </a:xfrm>
                      <a:prstGeom prst="line">
                        <a:avLst/>
                      </a:prstGeom>
                      <a:noFill/>
                      <a:ln w="3175">
                        <a:solidFill>
                          <a:srgbClr val="7F7F7F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39325" name="Line 361"/>
                      <p:cNvSpPr>
                        <a:spLocks noChangeShapeType="1"/>
                      </p:cNvSpPr>
                      <p:nvPr/>
                    </p:nvSpPr>
                    <p:spPr bwMode="auto">
                      <a:xfrm flipV="1">
                        <a:off x="1994" y="1610"/>
                        <a:ext cx="37" cy="5"/>
                      </a:xfrm>
                      <a:prstGeom prst="line">
                        <a:avLst/>
                      </a:prstGeom>
                      <a:noFill/>
                      <a:ln w="3175">
                        <a:solidFill>
                          <a:srgbClr val="7F7F7F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39326" name="Line 362"/>
                      <p:cNvSpPr>
                        <a:spLocks noChangeShapeType="1"/>
                      </p:cNvSpPr>
                      <p:nvPr/>
                    </p:nvSpPr>
                    <p:spPr bwMode="auto">
                      <a:xfrm flipV="1">
                        <a:off x="1995" y="1618"/>
                        <a:ext cx="35" cy="5"/>
                      </a:xfrm>
                      <a:prstGeom prst="line">
                        <a:avLst/>
                      </a:prstGeom>
                      <a:noFill/>
                      <a:ln w="3175">
                        <a:solidFill>
                          <a:srgbClr val="7F7F7F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</p:grpSp>
              </p:grpSp>
              <p:sp>
                <p:nvSpPr>
                  <p:cNvPr id="139316" name="Line 363"/>
                  <p:cNvSpPr>
                    <a:spLocks noChangeShapeType="1"/>
                  </p:cNvSpPr>
                  <p:nvPr/>
                </p:nvSpPr>
                <p:spPr bwMode="auto">
                  <a:xfrm>
                    <a:off x="1996" y="1512"/>
                    <a:ext cx="39" cy="8"/>
                  </a:xfrm>
                  <a:prstGeom prst="line">
                    <a:avLst/>
                  </a:prstGeom>
                  <a:noFill/>
                  <a:ln w="3175">
                    <a:solidFill>
                      <a:srgbClr val="7F7F7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139310" name="Group 364"/>
              <p:cNvGrpSpPr>
                <a:grpSpLocks/>
              </p:cNvGrpSpPr>
              <p:nvPr/>
            </p:nvGrpSpPr>
            <p:grpSpPr bwMode="auto">
              <a:xfrm>
                <a:off x="1965" y="1423"/>
                <a:ext cx="40" cy="231"/>
                <a:chOff x="1965" y="1423"/>
                <a:chExt cx="40" cy="231"/>
              </a:xfrm>
            </p:grpSpPr>
            <p:sp>
              <p:nvSpPr>
                <p:cNvPr id="139311" name="Freeform 365"/>
                <p:cNvSpPr>
                  <a:spLocks/>
                </p:cNvSpPr>
                <p:nvPr/>
              </p:nvSpPr>
              <p:spPr bwMode="auto">
                <a:xfrm>
                  <a:off x="1965" y="1423"/>
                  <a:ext cx="39" cy="231"/>
                </a:xfrm>
                <a:custGeom>
                  <a:avLst/>
                  <a:gdLst>
                    <a:gd name="T0" fmla="*/ 0 w 233"/>
                    <a:gd name="T1" fmla="*/ 0 h 1383"/>
                    <a:gd name="T2" fmla="*/ 0 w 233"/>
                    <a:gd name="T3" fmla="*/ 0 h 1383"/>
                    <a:gd name="T4" fmla="*/ 0 w 233"/>
                    <a:gd name="T5" fmla="*/ 0 h 1383"/>
                    <a:gd name="T6" fmla="*/ 0 w 233"/>
                    <a:gd name="T7" fmla="*/ 0 h 1383"/>
                    <a:gd name="T8" fmla="*/ 0 w 233"/>
                    <a:gd name="T9" fmla="*/ 0 h 1383"/>
                    <a:gd name="T10" fmla="*/ 0 w 233"/>
                    <a:gd name="T11" fmla="*/ 0 h 1383"/>
                    <a:gd name="T12" fmla="*/ 0 w 233"/>
                    <a:gd name="T13" fmla="*/ 0 h 1383"/>
                    <a:gd name="T14" fmla="*/ 0 w 233"/>
                    <a:gd name="T15" fmla="*/ 0 h 1383"/>
                    <a:gd name="T16" fmla="*/ 0 w 233"/>
                    <a:gd name="T17" fmla="*/ 0 h 1383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233"/>
                    <a:gd name="T28" fmla="*/ 0 h 1383"/>
                    <a:gd name="T29" fmla="*/ 233 w 233"/>
                    <a:gd name="T30" fmla="*/ 1383 h 1383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233" h="1383">
                      <a:moveTo>
                        <a:pt x="55" y="0"/>
                      </a:moveTo>
                      <a:lnTo>
                        <a:pt x="220" y="71"/>
                      </a:lnTo>
                      <a:lnTo>
                        <a:pt x="233" y="87"/>
                      </a:lnTo>
                      <a:lnTo>
                        <a:pt x="184" y="1327"/>
                      </a:lnTo>
                      <a:lnTo>
                        <a:pt x="163" y="1343"/>
                      </a:lnTo>
                      <a:lnTo>
                        <a:pt x="0" y="1383"/>
                      </a:lnTo>
                      <a:lnTo>
                        <a:pt x="21" y="1360"/>
                      </a:lnTo>
                      <a:lnTo>
                        <a:pt x="22" y="1344"/>
                      </a:lnTo>
                      <a:lnTo>
                        <a:pt x="55" y="0"/>
                      </a:lnTo>
                      <a:close/>
                    </a:path>
                  </a:pathLst>
                </a:custGeom>
                <a:solidFill>
                  <a:srgbClr val="BFBFB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39312" name="Arc 366"/>
                <p:cNvSpPr>
                  <a:spLocks/>
                </p:cNvSpPr>
                <p:nvPr/>
              </p:nvSpPr>
              <p:spPr bwMode="auto">
                <a:xfrm>
                  <a:off x="2001" y="1435"/>
                  <a:ext cx="4" cy="5"/>
                </a:xfrm>
                <a:custGeom>
                  <a:avLst/>
                  <a:gdLst>
                    <a:gd name="T0" fmla="*/ 0 w 26288"/>
                    <a:gd name="T1" fmla="*/ 0 h 21600"/>
                    <a:gd name="T2" fmla="*/ 0 w 26288"/>
                    <a:gd name="T3" fmla="*/ 0 h 21600"/>
                    <a:gd name="T4" fmla="*/ 0 w 26288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26288"/>
                    <a:gd name="T10" fmla="*/ 0 h 21600"/>
                    <a:gd name="T11" fmla="*/ 26288 w 26288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6288" h="21600" fill="none" extrusionOk="0">
                      <a:moveTo>
                        <a:pt x="-1" y="680"/>
                      </a:moveTo>
                      <a:cubicBezTo>
                        <a:pt x="1757" y="228"/>
                        <a:pt x="3564" y="-1"/>
                        <a:pt x="5379" y="-1"/>
                      </a:cubicBezTo>
                      <a:cubicBezTo>
                        <a:pt x="15220" y="-1"/>
                        <a:pt x="23817" y="6652"/>
                        <a:pt x="26287" y="16179"/>
                      </a:cubicBezTo>
                    </a:path>
                    <a:path w="26288" h="21600" stroke="0" extrusionOk="0">
                      <a:moveTo>
                        <a:pt x="-1" y="680"/>
                      </a:moveTo>
                      <a:cubicBezTo>
                        <a:pt x="1757" y="228"/>
                        <a:pt x="3564" y="-1"/>
                        <a:pt x="5379" y="-1"/>
                      </a:cubicBezTo>
                      <a:cubicBezTo>
                        <a:pt x="15220" y="-1"/>
                        <a:pt x="23817" y="6652"/>
                        <a:pt x="26287" y="16179"/>
                      </a:cubicBezTo>
                      <a:lnTo>
                        <a:pt x="5379" y="21600"/>
                      </a:lnTo>
                      <a:close/>
                    </a:path>
                  </a:pathLst>
                </a:custGeom>
                <a:solidFill>
                  <a:srgbClr val="BFBFB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  <p:grpSp>
          <p:nvGrpSpPr>
            <p:cNvPr id="129990" name="Group 367"/>
            <p:cNvGrpSpPr>
              <a:grpSpLocks/>
            </p:cNvGrpSpPr>
            <p:nvPr/>
          </p:nvGrpSpPr>
          <p:grpSpPr bwMode="auto">
            <a:xfrm>
              <a:off x="1981" y="1771"/>
              <a:ext cx="124" cy="50"/>
              <a:chOff x="1981" y="1771"/>
              <a:chExt cx="124" cy="50"/>
            </a:xfrm>
          </p:grpSpPr>
          <p:sp>
            <p:nvSpPr>
              <p:cNvPr id="139298" name="Freeform 368"/>
              <p:cNvSpPr>
                <a:spLocks/>
              </p:cNvSpPr>
              <p:nvPr/>
            </p:nvSpPr>
            <p:spPr bwMode="auto">
              <a:xfrm>
                <a:off x="1981" y="1771"/>
                <a:ext cx="124" cy="32"/>
              </a:xfrm>
              <a:custGeom>
                <a:avLst/>
                <a:gdLst>
                  <a:gd name="T0" fmla="*/ 0 w 743"/>
                  <a:gd name="T1" fmla="*/ 0 h 195"/>
                  <a:gd name="T2" fmla="*/ 0 w 743"/>
                  <a:gd name="T3" fmla="*/ 0 h 195"/>
                  <a:gd name="T4" fmla="*/ 0 w 743"/>
                  <a:gd name="T5" fmla="*/ 0 h 195"/>
                  <a:gd name="T6" fmla="*/ 0 w 743"/>
                  <a:gd name="T7" fmla="*/ 0 h 195"/>
                  <a:gd name="T8" fmla="*/ 0 w 743"/>
                  <a:gd name="T9" fmla="*/ 0 h 195"/>
                  <a:gd name="T10" fmla="*/ 0 w 743"/>
                  <a:gd name="T11" fmla="*/ 0 h 195"/>
                  <a:gd name="T12" fmla="*/ 0 w 743"/>
                  <a:gd name="T13" fmla="*/ 0 h 195"/>
                  <a:gd name="T14" fmla="*/ 0 w 743"/>
                  <a:gd name="T15" fmla="*/ 0 h 195"/>
                  <a:gd name="T16" fmla="*/ 0 w 743"/>
                  <a:gd name="T17" fmla="*/ 0 h 195"/>
                  <a:gd name="T18" fmla="*/ 0 w 743"/>
                  <a:gd name="T19" fmla="*/ 0 h 195"/>
                  <a:gd name="T20" fmla="*/ 0 w 743"/>
                  <a:gd name="T21" fmla="*/ 0 h 195"/>
                  <a:gd name="T22" fmla="*/ 0 w 743"/>
                  <a:gd name="T23" fmla="*/ 0 h 195"/>
                  <a:gd name="T24" fmla="*/ 0 w 743"/>
                  <a:gd name="T25" fmla="*/ 0 h 195"/>
                  <a:gd name="T26" fmla="*/ 0 w 743"/>
                  <a:gd name="T27" fmla="*/ 0 h 195"/>
                  <a:gd name="T28" fmla="*/ 0 w 743"/>
                  <a:gd name="T29" fmla="*/ 0 h 195"/>
                  <a:gd name="T30" fmla="*/ 0 w 743"/>
                  <a:gd name="T31" fmla="*/ 0 h 195"/>
                  <a:gd name="T32" fmla="*/ 0 w 743"/>
                  <a:gd name="T33" fmla="*/ 0 h 195"/>
                  <a:gd name="T34" fmla="*/ 0 w 743"/>
                  <a:gd name="T35" fmla="*/ 0 h 195"/>
                  <a:gd name="T36" fmla="*/ 0 w 743"/>
                  <a:gd name="T37" fmla="*/ 0 h 195"/>
                  <a:gd name="T38" fmla="*/ 0 w 743"/>
                  <a:gd name="T39" fmla="*/ 0 h 195"/>
                  <a:gd name="T40" fmla="*/ 0 w 743"/>
                  <a:gd name="T41" fmla="*/ 0 h 195"/>
                  <a:gd name="T42" fmla="*/ 0 w 743"/>
                  <a:gd name="T43" fmla="*/ 0 h 195"/>
                  <a:gd name="T44" fmla="*/ 0 w 743"/>
                  <a:gd name="T45" fmla="*/ 0 h 195"/>
                  <a:gd name="T46" fmla="*/ 0 w 743"/>
                  <a:gd name="T47" fmla="*/ 0 h 195"/>
                  <a:gd name="T48" fmla="*/ 0 w 743"/>
                  <a:gd name="T49" fmla="*/ 0 h 195"/>
                  <a:gd name="T50" fmla="*/ 0 w 743"/>
                  <a:gd name="T51" fmla="*/ 0 h 195"/>
                  <a:gd name="T52" fmla="*/ 0 w 743"/>
                  <a:gd name="T53" fmla="*/ 0 h 195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w 743"/>
                  <a:gd name="T82" fmla="*/ 0 h 195"/>
                  <a:gd name="T83" fmla="*/ 743 w 743"/>
                  <a:gd name="T84" fmla="*/ 195 h 195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T81" t="T82" r="T83" b="T84"/>
                <a:pathLst>
                  <a:path w="743" h="195">
                    <a:moveTo>
                      <a:pt x="0" y="0"/>
                    </a:moveTo>
                    <a:lnTo>
                      <a:pt x="138" y="10"/>
                    </a:lnTo>
                    <a:lnTo>
                      <a:pt x="240" y="14"/>
                    </a:lnTo>
                    <a:lnTo>
                      <a:pt x="332" y="24"/>
                    </a:lnTo>
                    <a:lnTo>
                      <a:pt x="424" y="36"/>
                    </a:lnTo>
                    <a:lnTo>
                      <a:pt x="489" y="45"/>
                    </a:lnTo>
                    <a:lnTo>
                      <a:pt x="567" y="58"/>
                    </a:lnTo>
                    <a:lnTo>
                      <a:pt x="612" y="67"/>
                    </a:lnTo>
                    <a:lnTo>
                      <a:pt x="645" y="74"/>
                    </a:lnTo>
                    <a:lnTo>
                      <a:pt x="664" y="79"/>
                    </a:lnTo>
                    <a:lnTo>
                      <a:pt x="679" y="82"/>
                    </a:lnTo>
                    <a:lnTo>
                      <a:pt x="697" y="88"/>
                    </a:lnTo>
                    <a:lnTo>
                      <a:pt x="716" y="95"/>
                    </a:lnTo>
                    <a:lnTo>
                      <a:pt x="733" y="105"/>
                    </a:lnTo>
                    <a:lnTo>
                      <a:pt x="742" y="116"/>
                    </a:lnTo>
                    <a:lnTo>
                      <a:pt x="743" y="124"/>
                    </a:lnTo>
                    <a:lnTo>
                      <a:pt x="739" y="137"/>
                    </a:lnTo>
                    <a:lnTo>
                      <a:pt x="733" y="150"/>
                    </a:lnTo>
                    <a:lnTo>
                      <a:pt x="724" y="162"/>
                    </a:lnTo>
                    <a:lnTo>
                      <a:pt x="712" y="170"/>
                    </a:lnTo>
                    <a:lnTo>
                      <a:pt x="696" y="181"/>
                    </a:lnTo>
                    <a:lnTo>
                      <a:pt x="678" y="188"/>
                    </a:lnTo>
                    <a:lnTo>
                      <a:pt x="658" y="191"/>
                    </a:lnTo>
                    <a:lnTo>
                      <a:pt x="636" y="194"/>
                    </a:lnTo>
                    <a:lnTo>
                      <a:pt x="608" y="195"/>
                    </a:lnTo>
                    <a:lnTo>
                      <a:pt x="582" y="193"/>
                    </a:lnTo>
                    <a:lnTo>
                      <a:pt x="541" y="187"/>
                    </a:lnTo>
                  </a:path>
                </a:pathLst>
              </a:custGeom>
              <a:noFill/>
              <a:ln w="4763">
                <a:solidFill>
                  <a:srgbClr val="C0C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139299" name="Group 369"/>
              <p:cNvGrpSpPr>
                <a:grpSpLocks/>
              </p:cNvGrpSpPr>
              <p:nvPr/>
            </p:nvGrpSpPr>
            <p:grpSpPr bwMode="auto">
              <a:xfrm>
                <a:off x="1986" y="1787"/>
                <a:ext cx="87" cy="34"/>
                <a:chOff x="1986" y="1787"/>
                <a:chExt cx="87" cy="34"/>
              </a:xfrm>
            </p:grpSpPr>
            <p:grpSp>
              <p:nvGrpSpPr>
                <p:cNvPr id="139300" name="Group 370"/>
                <p:cNvGrpSpPr>
                  <a:grpSpLocks/>
                </p:cNvGrpSpPr>
                <p:nvPr/>
              </p:nvGrpSpPr>
              <p:grpSpPr bwMode="auto">
                <a:xfrm>
                  <a:off x="1986" y="1787"/>
                  <a:ext cx="87" cy="34"/>
                  <a:chOff x="1986" y="1787"/>
                  <a:chExt cx="87" cy="34"/>
                </a:xfrm>
              </p:grpSpPr>
              <p:sp>
                <p:nvSpPr>
                  <p:cNvPr id="139305" name="Freeform 371"/>
                  <p:cNvSpPr>
                    <a:spLocks/>
                  </p:cNvSpPr>
                  <p:nvPr/>
                </p:nvSpPr>
                <p:spPr bwMode="auto">
                  <a:xfrm>
                    <a:off x="1986" y="1787"/>
                    <a:ext cx="54" cy="22"/>
                  </a:xfrm>
                  <a:custGeom>
                    <a:avLst/>
                    <a:gdLst>
                      <a:gd name="T0" fmla="*/ 0 w 325"/>
                      <a:gd name="T1" fmla="*/ 0 h 131"/>
                      <a:gd name="T2" fmla="*/ 0 w 325"/>
                      <a:gd name="T3" fmla="*/ 0 h 131"/>
                      <a:gd name="T4" fmla="*/ 0 w 325"/>
                      <a:gd name="T5" fmla="*/ 0 h 131"/>
                      <a:gd name="T6" fmla="*/ 0 w 325"/>
                      <a:gd name="T7" fmla="*/ 0 h 131"/>
                      <a:gd name="T8" fmla="*/ 0 w 325"/>
                      <a:gd name="T9" fmla="*/ 0 h 131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  <a:gd name="T15" fmla="*/ 0 w 325"/>
                      <a:gd name="T16" fmla="*/ 0 h 131"/>
                      <a:gd name="T17" fmla="*/ 325 w 325"/>
                      <a:gd name="T18" fmla="*/ 131 h 131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T15" t="T16" r="T17" b="T18"/>
                    <a:pathLst>
                      <a:path w="325" h="131">
                        <a:moveTo>
                          <a:pt x="0" y="78"/>
                        </a:moveTo>
                        <a:lnTo>
                          <a:pt x="85" y="0"/>
                        </a:lnTo>
                        <a:lnTo>
                          <a:pt x="325" y="44"/>
                        </a:lnTo>
                        <a:lnTo>
                          <a:pt x="230" y="131"/>
                        </a:lnTo>
                        <a:lnTo>
                          <a:pt x="0" y="78"/>
                        </a:lnTo>
                        <a:close/>
                      </a:path>
                    </a:pathLst>
                  </a:custGeom>
                  <a:solidFill>
                    <a:srgbClr val="DFDFD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39306" name="Freeform 372"/>
                  <p:cNvSpPr>
                    <a:spLocks/>
                  </p:cNvSpPr>
                  <p:nvPr/>
                </p:nvSpPr>
                <p:spPr bwMode="auto">
                  <a:xfrm>
                    <a:off x="1986" y="1800"/>
                    <a:ext cx="38" cy="21"/>
                  </a:xfrm>
                  <a:custGeom>
                    <a:avLst/>
                    <a:gdLst>
                      <a:gd name="T0" fmla="*/ 0 w 230"/>
                      <a:gd name="T1" fmla="*/ 0 h 124"/>
                      <a:gd name="T2" fmla="*/ 0 w 230"/>
                      <a:gd name="T3" fmla="*/ 0 h 124"/>
                      <a:gd name="T4" fmla="*/ 0 w 230"/>
                      <a:gd name="T5" fmla="*/ 0 h 124"/>
                      <a:gd name="T6" fmla="*/ 0 w 230"/>
                      <a:gd name="T7" fmla="*/ 0 h 124"/>
                      <a:gd name="T8" fmla="*/ 0 w 230"/>
                      <a:gd name="T9" fmla="*/ 0 h 124"/>
                      <a:gd name="T10" fmla="*/ 0 w 230"/>
                      <a:gd name="T11" fmla="*/ 0 h 124"/>
                      <a:gd name="T12" fmla="*/ 0 60000 65536"/>
                      <a:gd name="T13" fmla="*/ 0 60000 65536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w 230"/>
                      <a:gd name="T19" fmla="*/ 0 h 124"/>
                      <a:gd name="T20" fmla="*/ 230 w 230"/>
                      <a:gd name="T21" fmla="*/ 124 h 124"/>
                    </a:gdLst>
                    <a:ahLst/>
                    <a:cxnLst>
                      <a:cxn ang="T12">
                        <a:pos x="T0" y="T1"/>
                      </a:cxn>
                      <a:cxn ang="T13">
                        <a:pos x="T2" y="T3"/>
                      </a:cxn>
                      <a:cxn ang="T14">
                        <a:pos x="T4" y="T5"/>
                      </a:cxn>
                      <a:cxn ang="T15">
                        <a:pos x="T6" y="T7"/>
                      </a:cxn>
                      <a:cxn ang="T16">
                        <a:pos x="T8" y="T9"/>
                      </a:cxn>
                      <a:cxn ang="T17">
                        <a:pos x="T10" y="T11"/>
                      </a:cxn>
                    </a:cxnLst>
                    <a:rect l="T18" t="T19" r="T20" b="T21"/>
                    <a:pathLst>
                      <a:path w="230" h="124">
                        <a:moveTo>
                          <a:pt x="0" y="0"/>
                        </a:moveTo>
                        <a:lnTo>
                          <a:pt x="0" y="69"/>
                        </a:lnTo>
                        <a:lnTo>
                          <a:pt x="3" y="69"/>
                        </a:lnTo>
                        <a:lnTo>
                          <a:pt x="230" y="124"/>
                        </a:lnTo>
                        <a:lnTo>
                          <a:pt x="230" y="53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C0C0C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39307" name="Freeform 373"/>
                  <p:cNvSpPr>
                    <a:spLocks/>
                  </p:cNvSpPr>
                  <p:nvPr/>
                </p:nvSpPr>
                <p:spPr bwMode="auto">
                  <a:xfrm>
                    <a:off x="2024" y="1794"/>
                    <a:ext cx="49" cy="27"/>
                  </a:xfrm>
                  <a:custGeom>
                    <a:avLst/>
                    <a:gdLst>
                      <a:gd name="T0" fmla="*/ 0 w 293"/>
                      <a:gd name="T1" fmla="*/ 0 h 158"/>
                      <a:gd name="T2" fmla="*/ 0 w 293"/>
                      <a:gd name="T3" fmla="*/ 0 h 158"/>
                      <a:gd name="T4" fmla="*/ 0 w 293"/>
                      <a:gd name="T5" fmla="*/ 0 h 158"/>
                      <a:gd name="T6" fmla="*/ 0 w 293"/>
                      <a:gd name="T7" fmla="*/ 0 h 158"/>
                      <a:gd name="T8" fmla="*/ 0 w 293"/>
                      <a:gd name="T9" fmla="*/ 0 h 158"/>
                      <a:gd name="T10" fmla="*/ 0 w 293"/>
                      <a:gd name="T11" fmla="*/ 0 h 158"/>
                      <a:gd name="T12" fmla="*/ 0 60000 65536"/>
                      <a:gd name="T13" fmla="*/ 0 60000 65536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w 293"/>
                      <a:gd name="T19" fmla="*/ 0 h 158"/>
                      <a:gd name="T20" fmla="*/ 293 w 293"/>
                      <a:gd name="T21" fmla="*/ 158 h 158"/>
                    </a:gdLst>
                    <a:ahLst/>
                    <a:cxnLst>
                      <a:cxn ang="T12">
                        <a:pos x="T0" y="T1"/>
                      </a:cxn>
                      <a:cxn ang="T13">
                        <a:pos x="T2" y="T3"/>
                      </a:cxn>
                      <a:cxn ang="T14">
                        <a:pos x="T4" y="T5"/>
                      </a:cxn>
                      <a:cxn ang="T15">
                        <a:pos x="T6" y="T7"/>
                      </a:cxn>
                      <a:cxn ang="T16">
                        <a:pos x="T8" y="T9"/>
                      </a:cxn>
                      <a:cxn ang="T17">
                        <a:pos x="T10" y="T11"/>
                      </a:cxn>
                    </a:cxnLst>
                    <a:rect l="T18" t="T19" r="T20" b="T21"/>
                    <a:pathLst>
                      <a:path w="293" h="158">
                        <a:moveTo>
                          <a:pt x="0" y="85"/>
                        </a:moveTo>
                        <a:lnTo>
                          <a:pt x="94" y="0"/>
                        </a:lnTo>
                        <a:lnTo>
                          <a:pt x="293" y="22"/>
                        </a:lnTo>
                        <a:lnTo>
                          <a:pt x="293" y="88"/>
                        </a:lnTo>
                        <a:lnTo>
                          <a:pt x="0" y="158"/>
                        </a:lnTo>
                        <a:lnTo>
                          <a:pt x="0" y="85"/>
                        </a:lnTo>
                        <a:close/>
                      </a:path>
                    </a:pathLst>
                  </a:custGeom>
                  <a:solidFill>
                    <a:srgbClr val="9F9F9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39308" name="Freeform 374"/>
                  <p:cNvSpPr>
                    <a:spLocks/>
                  </p:cNvSpPr>
                  <p:nvPr/>
                </p:nvSpPr>
                <p:spPr bwMode="auto">
                  <a:xfrm>
                    <a:off x="2000" y="1787"/>
                    <a:ext cx="73" cy="11"/>
                  </a:xfrm>
                  <a:custGeom>
                    <a:avLst/>
                    <a:gdLst>
                      <a:gd name="T0" fmla="*/ 0 w 439"/>
                      <a:gd name="T1" fmla="*/ 0 h 65"/>
                      <a:gd name="T2" fmla="*/ 0 w 439"/>
                      <a:gd name="T3" fmla="*/ 0 h 65"/>
                      <a:gd name="T4" fmla="*/ 0 w 439"/>
                      <a:gd name="T5" fmla="*/ 0 h 65"/>
                      <a:gd name="T6" fmla="*/ 0 w 439"/>
                      <a:gd name="T7" fmla="*/ 0 h 65"/>
                      <a:gd name="T8" fmla="*/ 0 w 439"/>
                      <a:gd name="T9" fmla="*/ 0 h 65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  <a:gd name="T15" fmla="*/ 0 w 439"/>
                      <a:gd name="T16" fmla="*/ 0 h 65"/>
                      <a:gd name="T17" fmla="*/ 439 w 439"/>
                      <a:gd name="T18" fmla="*/ 65 h 65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T15" t="T16" r="T17" b="T18"/>
                    <a:pathLst>
                      <a:path w="439" h="65">
                        <a:moveTo>
                          <a:pt x="0" y="0"/>
                        </a:moveTo>
                        <a:lnTo>
                          <a:pt x="220" y="15"/>
                        </a:lnTo>
                        <a:lnTo>
                          <a:pt x="439" y="65"/>
                        </a:lnTo>
                        <a:lnTo>
                          <a:pt x="240" y="44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7F7F7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139301" name="Group 375"/>
                <p:cNvGrpSpPr>
                  <a:grpSpLocks/>
                </p:cNvGrpSpPr>
                <p:nvPr/>
              </p:nvGrpSpPr>
              <p:grpSpPr bwMode="auto">
                <a:xfrm>
                  <a:off x="1986" y="1797"/>
                  <a:ext cx="86" cy="14"/>
                  <a:chOff x="1986" y="1797"/>
                  <a:chExt cx="86" cy="14"/>
                </a:xfrm>
              </p:grpSpPr>
              <p:sp>
                <p:nvSpPr>
                  <p:cNvPr id="139302" name="Line 376"/>
                  <p:cNvSpPr>
                    <a:spLocks noChangeShapeType="1"/>
                  </p:cNvSpPr>
                  <p:nvPr/>
                </p:nvSpPr>
                <p:spPr bwMode="auto">
                  <a:xfrm>
                    <a:off x="1986" y="1802"/>
                    <a:ext cx="38" cy="9"/>
                  </a:xfrm>
                  <a:prstGeom prst="line">
                    <a:avLst/>
                  </a:prstGeom>
                  <a:noFill/>
                  <a:ln w="3175">
                    <a:solidFill>
                      <a:srgbClr val="7F7F7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39303" name="Line 377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025" y="1797"/>
                    <a:ext cx="16" cy="14"/>
                  </a:xfrm>
                  <a:prstGeom prst="line">
                    <a:avLst/>
                  </a:prstGeom>
                  <a:noFill/>
                  <a:ln w="3175">
                    <a:solidFill>
                      <a:srgbClr val="5F5F5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39304" name="Line 378"/>
                  <p:cNvSpPr>
                    <a:spLocks noChangeShapeType="1"/>
                  </p:cNvSpPr>
                  <p:nvPr/>
                </p:nvSpPr>
                <p:spPr bwMode="auto">
                  <a:xfrm>
                    <a:off x="2041" y="1797"/>
                    <a:ext cx="31" cy="2"/>
                  </a:xfrm>
                  <a:prstGeom prst="line">
                    <a:avLst/>
                  </a:prstGeom>
                  <a:noFill/>
                  <a:ln w="3175">
                    <a:solidFill>
                      <a:srgbClr val="5F5F5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</p:grpSp>
        </p:grpSp>
        <p:sp>
          <p:nvSpPr>
            <p:cNvPr id="129991" name="Freeform 379"/>
            <p:cNvSpPr>
              <a:spLocks/>
            </p:cNvSpPr>
            <p:nvPr/>
          </p:nvSpPr>
          <p:spPr bwMode="auto">
            <a:xfrm>
              <a:off x="1963" y="1709"/>
              <a:ext cx="75" cy="71"/>
            </a:xfrm>
            <a:custGeom>
              <a:avLst/>
              <a:gdLst>
                <a:gd name="T0" fmla="*/ 0 w 450"/>
                <a:gd name="T1" fmla="*/ 0 h 425"/>
                <a:gd name="T2" fmla="*/ 0 w 450"/>
                <a:gd name="T3" fmla="*/ 0 h 425"/>
                <a:gd name="T4" fmla="*/ 0 w 450"/>
                <a:gd name="T5" fmla="*/ 0 h 425"/>
                <a:gd name="T6" fmla="*/ 0 w 450"/>
                <a:gd name="T7" fmla="*/ 0 h 425"/>
                <a:gd name="T8" fmla="*/ 0 w 450"/>
                <a:gd name="T9" fmla="*/ 0 h 42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50"/>
                <a:gd name="T16" fmla="*/ 0 h 425"/>
                <a:gd name="T17" fmla="*/ 450 w 450"/>
                <a:gd name="T18" fmla="*/ 425 h 42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50" h="425">
                  <a:moveTo>
                    <a:pt x="0" y="213"/>
                  </a:moveTo>
                  <a:lnTo>
                    <a:pt x="450" y="0"/>
                  </a:lnTo>
                  <a:lnTo>
                    <a:pt x="450" y="171"/>
                  </a:lnTo>
                  <a:lnTo>
                    <a:pt x="0" y="425"/>
                  </a:lnTo>
                  <a:lnTo>
                    <a:pt x="0" y="213"/>
                  </a:lnTo>
                  <a:close/>
                </a:path>
              </a:pathLst>
            </a:custGeom>
            <a:solidFill>
              <a:srgbClr val="5F5F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9992" name="Freeform 380"/>
            <p:cNvSpPr>
              <a:spLocks/>
            </p:cNvSpPr>
            <p:nvPr/>
          </p:nvSpPr>
          <p:spPr bwMode="auto">
            <a:xfrm>
              <a:off x="1962" y="1642"/>
              <a:ext cx="78" cy="105"/>
            </a:xfrm>
            <a:custGeom>
              <a:avLst/>
              <a:gdLst>
                <a:gd name="T0" fmla="*/ 0 w 465"/>
                <a:gd name="T1" fmla="*/ 0 h 629"/>
                <a:gd name="T2" fmla="*/ 0 w 465"/>
                <a:gd name="T3" fmla="*/ 0 h 629"/>
                <a:gd name="T4" fmla="*/ 0 w 465"/>
                <a:gd name="T5" fmla="*/ 0 h 629"/>
                <a:gd name="T6" fmla="*/ 0 w 465"/>
                <a:gd name="T7" fmla="*/ 0 h 629"/>
                <a:gd name="T8" fmla="*/ 0 w 465"/>
                <a:gd name="T9" fmla="*/ 0 h 62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65"/>
                <a:gd name="T16" fmla="*/ 0 h 629"/>
                <a:gd name="T17" fmla="*/ 465 w 465"/>
                <a:gd name="T18" fmla="*/ 629 h 62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65" h="629">
                  <a:moveTo>
                    <a:pt x="0" y="133"/>
                  </a:moveTo>
                  <a:lnTo>
                    <a:pt x="465" y="0"/>
                  </a:lnTo>
                  <a:lnTo>
                    <a:pt x="465" y="415"/>
                  </a:lnTo>
                  <a:lnTo>
                    <a:pt x="1" y="629"/>
                  </a:lnTo>
                  <a:lnTo>
                    <a:pt x="0" y="133"/>
                  </a:lnTo>
                  <a:close/>
                </a:path>
              </a:pathLst>
            </a:cu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9993" name="Freeform 381"/>
            <p:cNvSpPr>
              <a:spLocks/>
            </p:cNvSpPr>
            <p:nvPr/>
          </p:nvSpPr>
          <p:spPr bwMode="auto">
            <a:xfrm>
              <a:off x="1753" y="1455"/>
              <a:ext cx="191" cy="160"/>
            </a:xfrm>
            <a:custGeom>
              <a:avLst/>
              <a:gdLst>
                <a:gd name="T0" fmla="*/ 0 w 1147"/>
                <a:gd name="T1" fmla="*/ 0 h 961"/>
                <a:gd name="T2" fmla="*/ 0 w 1147"/>
                <a:gd name="T3" fmla="*/ 0 h 961"/>
                <a:gd name="T4" fmla="*/ 0 w 1147"/>
                <a:gd name="T5" fmla="*/ 0 h 961"/>
                <a:gd name="T6" fmla="*/ 0 w 1147"/>
                <a:gd name="T7" fmla="*/ 0 h 961"/>
                <a:gd name="T8" fmla="*/ 0 w 1147"/>
                <a:gd name="T9" fmla="*/ 0 h 96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47"/>
                <a:gd name="T16" fmla="*/ 0 h 961"/>
                <a:gd name="T17" fmla="*/ 1147 w 1147"/>
                <a:gd name="T18" fmla="*/ 961 h 96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47" h="961">
                  <a:moveTo>
                    <a:pt x="46" y="0"/>
                  </a:moveTo>
                  <a:lnTo>
                    <a:pt x="1147" y="0"/>
                  </a:lnTo>
                  <a:lnTo>
                    <a:pt x="1102" y="961"/>
                  </a:lnTo>
                  <a:lnTo>
                    <a:pt x="0" y="906"/>
                  </a:lnTo>
                  <a:lnTo>
                    <a:pt x="46" y="0"/>
                  </a:lnTo>
                  <a:close/>
                </a:path>
              </a:pathLst>
            </a:custGeom>
            <a:solidFill>
              <a:srgbClr val="C0C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9994" name="Freeform 382"/>
            <p:cNvSpPr>
              <a:spLocks/>
            </p:cNvSpPr>
            <p:nvPr/>
          </p:nvSpPr>
          <p:spPr bwMode="auto">
            <a:xfrm>
              <a:off x="1628" y="1724"/>
              <a:ext cx="356" cy="73"/>
            </a:xfrm>
            <a:custGeom>
              <a:avLst/>
              <a:gdLst>
                <a:gd name="T0" fmla="*/ 0 w 2138"/>
                <a:gd name="T1" fmla="*/ 0 h 439"/>
                <a:gd name="T2" fmla="*/ 0 w 2138"/>
                <a:gd name="T3" fmla="*/ 0 h 439"/>
                <a:gd name="T4" fmla="*/ 0 w 2138"/>
                <a:gd name="T5" fmla="*/ 0 h 439"/>
                <a:gd name="T6" fmla="*/ 0 w 2138"/>
                <a:gd name="T7" fmla="*/ 0 h 439"/>
                <a:gd name="T8" fmla="*/ 0 w 2138"/>
                <a:gd name="T9" fmla="*/ 0 h 439"/>
                <a:gd name="T10" fmla="*/ 0 w 2138"/>
                <a:gd name="T11" fmla="*/ 0 h 439"/>
                <a:gd name="T12" fmla="*/ 0 w 2138"/>
                <a:gd name="T13" fmla="*/ 0 h 43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138"/>
                <a:gd name="T22" fmla="*/ 0 h 439"/>
                <a:gd name="T23" fmla="*/ 2138 w 2138"/>
                <a:gd name="T24" fmla="*/ 439 h 43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138" h="439">
                  <a:moveTo>
                    <a:pt x="348" y="0"/>
                  </a:moveTo>
                  <a:lnTo>
                    <a:pt x="2138" y="179"/>
                  </a:lnTo>
                  <a:lnTo>
                    <a:pt x="2012" y="340"/>
                  </a:lnTo>
                  <a:lnTo>
                    <a:pt x="1889" y="439"/>
                  </a:lnTo>
                  <a:lnTo>
                    <a:pt x="0" y="220"/>
                  </a:lnTo>
                  <a:lnTo>
                    <a:pt x="141" y="158"/>
                  </a:lnTo>
                  <a:lnTo>
                    <a:pt x="348" y="0"/>
                  </a:lnTo>
                  <a:close/>
                </a:path>
              </a:pathLst>
            </a:custGeom>
            <a:solidFill>
              <a:srgbClr val="DFDFD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grpSp>
          <p:nvGrpSpPr>
            <p:cNvPr id="129995" name="Group 383"/>
            <p:cNvGrpSpPr>
              <a:grpSpLocks/>
            </p:cNvGrpSpPr>
            <p:nvPr/>
          </p:nvGrpSpPr>
          <p:grpSpPr bwMode="auto">
            <a:xfrm>
              <a:off x="1962" y="1649"/>
              <a:ext cx="77" cy="92"/>
              <a:chOff x="1962" y="1649"/>
              <a:chExt cx="77" cy="92"/>
            </a:xfrm>
          </p:grpSpPr>
          <p:sp>
            <p:nvSpPr>
              <p:cNvPr id="139289" name="Line 384"/>
              <p:cNvSpPr>
                <a:spLocks noChangeShapeType="1"/>
              </p:cNvSpPr>
              <p:nvPr/>
            </p:nvSpPr>
            <p:spPr bwMode="auto">
              <a:xfrm flipV="1">
                <a:off x="1962" y="1675"/>
                <a:ext cx="77" cy="28"/>
              </a:xfrm>
              <a:prstGeom prst="line">
                <a:avLst/>
              </a:prstGeom>
              <a:noFill/>
              <a:ln w="3175">
                <a:solidFill>
                  <a:srgbClr val="80808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9290" name="Line 385"/>
              <p:cNvSpPr>
                <a:spLocks noChangeShapeType="1"/>
              </p:cNvSpPr>
              <p:nvPr/>
            </p:nvSpPr>
            <p:spPr bwMode="auto">
              <a:xfrm flipV="1">
                <a:off x="1976" y="1683"/>
                <a:ext cx="63" cy="24"/>
              </a:xfrm>
              <a:prstGeom prst="line">
                <a:avLst/>
              </a:prstGeom>
              <a:noFill/>
              <a:ln w="3175">
                <a:solidFill>
                  <a:srgbClr val="80808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9291" name="Line 386"/>
              <p:cNvSpPr>
                <a:spLocks noChangeShapeType="1"/>
              </p:cNvSpPr>
              <p:nvPr/>
            </p:nvSpPr>
            <p:spPr bwMode="auto">
              <a:xfrm flipV="1">
                <a:off x="1975" y="1690"/>
                <a:ext cx="64" cy="27"/>
              </a:xfrm>
              <a:prstGeom prst="line">
                <a:avLst/>
              </a:prstGeom>
              <a:noFill/>
              <a:ln w="3175">
                <a:solidFill>
                  <a:srgbClr val="80808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9292" name="Line 387"/>
              <p:cNvSpPr>
                <a:spLocks noChangeShapeType="1"/>
              </p:cNvSpPr>
              <p:nvPr/>
            </p:nvSpPr>
            <p:spPr bwMode="auto">
              <a:xfrm flipV="1">
                <a:off x="1976" y="1698"/>
                <a:ext cx="63" cy="27"/>
              </a:xfrm>
              <a:prstGeom prst="line">
                <a:avLst/>
              </a:prstGeom>
              <a:noFill/>
              <a:ln w="3175">
                <a:solidFill>
                  <a:srgbClr val="80808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9293" name="Line 388"/>
              <p:cNvSpPr>
                <a:spLocks noChangeShapeType="1"/>
              </p:cNvSpPr>
              <p:nvPr/>
            </p:nvSpPr>
            <p:spPr bwMode="auto">
              <a:xfrm flipV="1">
                <a:off x="1976" y="1705"/>
                <a:ext cx="63" cy="29"/>
              </a:xfrm>
              <a:prstGeom prst="line">
                <a:avLst/>
              </a:prstGeom>
              <a:noFill/>
              <a:ln w="3175">
                <a:solidFill>
                  <a:srgbClr val="80808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9294" name="Line 389"/>
              <p:cNvSpPr>
                <a:spLocks noChangeShapeType="1"/>
              </p:cNvSpPr>
              <p:nvPr/>
            </p:nvSpPr>
            <p:spPr bwMode="auto">
              <a:xfrm flipV="1">
                <a:off x="1975" y="1667"/>
                <a:ext cx="64" cy="22"/>
              </a:xfrm>
              <a:prstGeom prst="line">
                <a:avLst/>
              </a:prstGeom>
              <a:noFill/>
              <a:ln w="3175">
                <a:solidFill>
                  <a:srgbClr val="80808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9295" name="Line 390"/>
              <p:cNvSpPr>
                <a:spLocks noChangeShapeType="1"/>
              </p:cNvSpPr>
              <p:nvPr/>
            </p:nvSpPr>
            <p:spPr bwMode="auto">
              <a:xfrm flipV="1">
                <a:off x="1976" y="1658"/>
                <a:ext cx="63" cy="20"/>
              </a:xfrm>
              <a:prstGeom prst="line">
                <a:avLst/>
              </a:prstGeom>
              <a:noFill/>
              <a:ln w="3175">
                <a:solidFill>
                  <a:srgbClr val="80808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9296" name="Line 391"/>
              <p:cNvSpPr>
                <a:spLocks noChangeShapeType="1"/>
              </p:cNvSpPr>
              <p:nvPr/>
            </p:nvSpPr>
            <p:spPr bwMode="auto">
              <a:xfrm flipV="1">
                <a:off x="1975" y="1649"/>
                <a:ext cx="64" cy="19"/>
              </a:xfrm>
              <a:prstGeom prst="line">
                <a:avLst/>
              </a:prstGeom>
              <a:noFill/>
              <a:ln w="3175">
                <a:solidFill>
                  <a:srgbClr val="80808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9297" name="Line 392"/>
              <p:cNvSpPr>
                <a:spLocks noChangeShapeType="1"/>
              </p:cNvSpPr>
              <p:nvPr/>
            </p:nvSpPr>
            <p:spPr bwMode="auto">
              <a:xfrm flipH="1">
                <a:off x="1975" y="1662"/>
                <a:ext cx="1" cy="79"/>
              </a:xfrm>
              <a:prstGeom prst="line">
                <a:avLst/>
              </a:prstGeom>
              <a:noFill/>
              <a:ln w="3175">
                <a:solidFill>
                  <a:srgbClr val="80808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129996" name="Group 393"/>
            <p:cNvGrpSpPr>
              <a:grpSpLocks/>
            </p:cNvGrpSpPr>
            <p:nvPr/>
          </p:nvGrpSpPr>
          <p:grpSpPr bwMode="auto">
            <a:xfrm>
              <a:off x="1727" y="1419"/>
              <a:ext cx="252" cy="235"/>
              <a:chOff x="1727" y="1419"/>
              <a:chExt cx="252" cy="235"/>
            </a:xfrm>
          </p:grpSpPr>
          <p:grpSp>
            <p:nvGrpSpPr>
              <p:cNvPr id="139272" name="Group 394"/>
              <p:cNvGrpSpPr>
                <a:grpSpLocks/>
              </p:cNvGrpSpPr>
              <p:nvPr/>
            </p:nvGrpSpPr>
            <p:grpSpPr bwMode="auto">
              <a:xfrm>
                <a:off x="1727" y="1419"/>
                <a:ext cx="252" cy="235"/>
                <a:chOff x="1727" y="1419"/>
                <a:chExt cx="252" cy="235"/>
              </a:xfrm>
            </p:grpSpPr>
            <p:grpSp>
              <p:nvGrpSpPr>
                <p:cNvPr id="139274" name="Group 395"/>
                <p:cNvGrpSpPr>
                  <a:grpSpLocks/>
                </p:cNvGrpSpPr>
                <p:nvPr/>
              </p:nvGrpSpPr>
              <p:grpSpPr bwMode="auto">
                <a:xfrm>
                  <a:off x="1727" y="1419"/>
                  <a:ext cx="252" cy="235"/>
                  <a:chOff x="1727" y="1419"/>
                  <a:chExt cx="252" cy="235"/>
                </a:xfrm>
              </p:grpSpPr>
              <p:sp>
                <p:nvSpPr>
                  <p:cNvPr id="139285" name="Freeform 396"/>
                  <p:cNvSpPr>
                    <a:spLocks/>
                  </p:cNvSpPr>
                  <p:nvPr/>
                </p:nvSpPr>
                <p:spPr bwMode="auto">
                  <a:xfrm>
                    <a:off x="1727" y="1419"/>
                    <a:ext cx="251" cy="235"/>
                  </a:xfrm>
                  <a:custGeom>
                    <a:avLst/>
                    <a:gdLst>
                      <a:gd name="T0" fmla="*/ 0 w 1511"/>
                      <a:gd name="T1" fmla="*/ 0 h 1412"/>
                      <a:gd name="T2" fmla="*/ 0 w 1511"/>
                      <a:gd name="T3" fmla="*/ 0 h 1412"/>
                      <a:gd name="T4" fmla="*/ 0 w 1511"/>
                      <a:gd name="T5" fmla="*/ 0 h 1412"/>
                      <a:gd name="T6" fmla="*/ 0 w 1511"/>
                      <a:gd name="T7" fmla="*/ 0 h 1412"/>
                      <a:gd name="T8" fmla="*/ 0 w 1511"/>
                      <a:gd name="T9" fmla="*/ 0 h 1412"/>
                      <a:gd name="T10" fmla="*/ 0 w 1511"/>
                      <a:gd name="T11" fmla="*/ 0 h 1412"/>
                      <a:gd name="T12" fmla="*/ 0 w 1511"/>
                      <a:gd name="T13" fmla="*/ 0 h 1412"/>
                      <a:gd name="T14" fmla="*/ 0 w 1511"/>
                      <a:gd name="T15" fmla="*/ 0 h 1412"/>
                      <a:gd name="T16" fmla="*/ 0 w 1511"/>
                      <a:gd name="T17" fmla="*/ 0 h 1412"/>
                      <a:gd name="T18" fmla="*/ 0 w 1511"/>
                      <a:gd name="T19" fmla="*/ 0 h 1412"/>
                      <a:gd name="T20" fmla="*/ 0 w 1511"/>
                      <a:gd name="T21" fmla="*/ 0 h 1412"/>
                      <a:gd name="T22" fmla="*/ 0 w 1511"/>
                      <a:gd name="T23" fmla="*/ 0 h 1412"/>
                      <a:gd name="T24" fmla="*/ 0 w 1511"/>
                      <a:gd name="T25" fmla="*/ 0 h 1412"/>
                      <a:gd name="T26" fmla="*/ 0 w 1511"/>
                      <a:gd name="T27" fmla="*/ 0 h 1412"/>
                      <a:gd name="T28" fmla="*/ 0 w 1511"/>
                      <a:gd name="T29" fmla="*/ 0 h 1412"/>
                      <a:gd name="T30" fmla="*/ 0 w 1511"/>
                      <a:gd name="T31" fmla="*/ 0 h 1412"/>
                      <a:gd name="T32" fmla="*/ 0 w 1511"/>
                      <a:gd name="T33" fmla="*/ 0 h 1412"/>
                      <a:gd name="T34" fmla="*/ 0 w 1511"/>
                      <a:gd name="T35" fmla="*/ 0 h 1412"/>
                      <a:gd name="T36" fmla="*/ 0 w 1511"/>
                      <a:gd name="T37" fmla="*/ 0 h 1412"/>
                      <a:gd name="T38" fmla="*/ 0 w 1511"/>
                      <a:gd name="T39" fmla="*/ 0 h 1412"/>
                      <a:gd name="T40" fmla="*/ 0 w 1511"/>
                      <a:gd name="T41" fmla="*/ 0 h 1412"/>
                      <a:gd name="T42" fmla="*/ 0 w 1511"/>
                      <a:gd name="T43" fmla="*/ 0 h 1412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  <a:gd name="T51" fmla="*/ 0 60000 65536"/>
                      <a:gd name="T52" fmla="*/ 0 60000 65536"/>
                      <a:gd name="T53" fmla="*/ 0 60000 65536"/>
                      <a:gd name="T54" fmla="*/ 0 60000 65536"/>
                      <a:gd name="T55" fmla="*/ 0 60000 65536"/>
                      <a:gd name="T56" fmla="*/ 0 60000 65536"/>
                      <a:gd name="T57" fmla="*/ 0 60000 65536"/>
                      <a:gd name="T58" fmla="*/ 0 60000 65536"/>
                      <a:gd name="T59" fmla="*/ 0 60000 65536"/>
                      <a:gd name="T60" fmla="*/ 0 60000 65536"/>
                      <a:gd name="T61" fmla="*/ 0 60000 65536"/>
                      <a:gd name="T62" fmla="*/ 0 60000 65536"/>
                      <a:gd name="T63" fmla="*/ 0 60000 65536"/>
                      <a:gd name="T64" fmla="*/ 0 60000 65536"/>
                      <a:gd name="T65" fmla="*/ 0 60000 65536"/>
                      <a:gd name="T66" fmla="*/ 0 w 1511"/>
                      <a:gd name="T67" fmla="*/ 0 h 1412"/>
                      <a:gd name="T68" fmla="*/ 1511 w 1511"/>
                      <a:gd name="T69" fmla="*/ 1412 h 1412"/>
                    </a:gdLst>
                    <a:ahLst/>
                    <a:cxnLst>
                      <a:cxn ang="T44">
                        <a:pos x="T0" y="T1"/>
                      </a:cxn>
                      <a:cxn ang="T45">
                        <a:pos x="T2" y="T3"/>
                      </a:cxn>
                      <a:cxn ang="T46">
                        <a:pos x="T4" y="T5"/>
                      </a:cxn>
                      <a:cxn ang="T47">
                        <a:pos x="T6" y="T7"/>
                      </a:cxn>
                      <a:cxn ang="T48">
                        <a:pos x="T8" y="T9"/>
                      </a:cxn>
                      <a:cxn ang="T49">
                        <a:pos x="T10" y="T11"/>
                      </a:cxn>
                      <a:cxn ang="T50">
                        <a:pos x="T12" y="T13"/>
                      </a:cxn>
                      <a:cxn ang="T51">
                        <a:pos x="T14" y="T15"/>
                      </a:cxn>
                      <a:cxn ang="T52">
                        <a:pos x="T16" y="T17"/>
                      </a:cxn>
                      <a:cxn ang="T53">
                        <a:pos x="T18" y="T19"/>
                      </a:cxn>
                      <a:cxn ang="T54">
                        <a:pos x="T20" y="T21"/>
                      </a:cxn>
                      <a:cxn ang="T55">
                        <a:pos x="T22" y="T23"/>
                      </a:cxn>
                      <a:cxn ang="T56">
                        <a:pos x="T24" y="T25"/>
                      </a:cxn>
                      <a:cxn ang="T57">
                        <a:pos x="T26" y="T27"/>
                      </a:cxn>
                      <a:cxn ang="T58">
                        <a:pos x="T28" y="T29"/>
                      </a:cxn>
                      <a:cxn ang="T59">
                        <a:pos x="T30" y="T31"/>
                      </a:cxn>
                      <a:cxn ang="T60">
                        <a:pos x="T32" y="T33"/>
                      </a:cxn>
                      <a:cxn ang="T61">
                        <a:pos x="T34" y="T35"/>
                      </a:cxn>
                      <a:cxn ang="T62">
                        <a:pos x="T36" y="T37"/>
                      </a:cxn>
                      <a:cxn ang="T63">
                        <a:pos x="T38" y="T39"/>
                      </a:cxn>
                      <a:cxn ang="T64">
                        <a:pos x="T40" y="T41"/>
                      </a:cxn>
                      <a:cxn ang="T65">
                        <a:pos x="T42" y="T43"/>
                      </a:cxn>
                    </a:cxnLst>
                    <a:rect l="T66" t="T67" r="T68" b="T69"/>
                    <a:pathLst>
                      <a:path w="1511" h="1412">
                        <a:moveTo>
                          <a:pt x="120" y="24"/>
                        </a:moveTo>
                        <a:lnTo>
                          <a:pt x="250" y="17"/>
                        </a:lnTo>
                        <a:lnTo>
                          <a:pt x="425" y="5"/>
                        </a:lnTo>
                        <a:lnTo>
                          <a:pt x="608" y="0"/>
                        </a:lnTo>
                        <a:lnTo>
                          <a:pt x="823" y="0"/>
                        </a:lnTo>
                        <a:lnTo>
                          <a:pt x="974" y="3"/>
                        </a:lnTo>
                        <a:lnTo>
                          <a:pt x="1205" y="11"/>
                        </a:lnTo>
                        <a:lnTo>
                          <a:pt x="1429" y="23"/>
                        </a:lnTo>
                        <a:lnTo>
                          <a:pt x="1482" y="25"/>
                        </a:lnTo>
                        <a:lnTo>
                          <a:pt x="1494" y="30"/>
                        </a:lnTo>
                        <a:lnTo>
                          <a:pt x="1502" y="36"/>
                        </a:lnTo>
                        <a:lnTo>
                          <a:pt x="1509" y="47"/>
                        </a:lnTo>
                        <a:lnTo>
                          <a:pt x="1511" y="59"/>
                        </a:lnTo>
                        <a:lnTo>
                          <a:pt x="1454" y="1386"/>
                        </a:lnTo>
                        <a:lnTo>
                          <a:pt x="1447" y="1406"/>
                        </a:lnTo>
                        <a:lnTo>
                          <a:pt x="1429" y="1412"/>
                        </a:lnTo>
                        <a:lnTo>
                          <a:pt x="941" y="1379"/>
                        </a:lnTo>
                        <a:lnTo>
                          <a:pt x="462" y="1344"/>
                        </a:lnTo>
                        <a:lnTo>
                          <a:pt x="22" y="1312"/>
                        </a:lnTo>
                        <a:lnTo>
                          <a:pt x="0" y="1278"/>
                        </a:lnTo>
                        <a:lnTo>
                          <a:pt x="67" y="67"/>
                        </a:lnTo>
                        <a:lnTo>
                          <a:pt x="120" y="24"/>
                        </a:lnTo>
                        <a:close/>
                      </a:path>
                    </a:pathLst>
                  </a:custGeom>
                  <a:solidFill>
                    <a:srgbClr val="C0C0C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39286" name="Arc 397"/>
                  <p:cNvSpPr>
                    <a:spLocks/>
                  </p:cNvSpPr>
                  <p:nvPr/>
                </p:nvSpPr>
                <p:spPr bwMode="auto">
                  <a:xfrm>
                    <a:off x="1972" y="1423"/>
                    <a:ext cx="7" cy="5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60000 65536"/>
                      <a:gd name="T7" fmla="*/ 0 60000 65536"/>
                      <a:gd name="T8" fmla="*/ 0 60000 65536"/>
                      <a:gd name="T9" fmla="*/ 0 w 21600"/>
                      <a:gd name="T10" fmla="*/ 0 h 21600"/>
                      <a:gd name="T11" fmla="*/ 21600 w 21600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600" h="21600" fill="none" extrusionOk="0">
                        <a:moveTo>
                          <a:pt x="0" y="-1"/>
                        </a:moveTo>
                        <a:cubicBezTo>
                          <a:pt x="11929" y="-1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0" y="-1"/>
                        </a:moveTo>
                        <a:cubicBezTo>
                          <a:pt x="11929" y="-1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solidFill>
                    <a:srgbClr val="C0C0C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39287" name="Arc 398"/>
                  <p:cNvSpPr>
                    <a:spLocks/>
                  </p:cNvSpPr>
                  <p:nvPr/>
                </p:nvSpPr>
                <p:spPr bwMode="auto">
                  <a:xfrm>
                    <a:off x="1739" y="1424"/>
                    <a:ext cx="12" cy="9"/>
                  </a:xfrm>
                  <a:custGeom>
                    <a:avLst/>
                    <a:gdLst>
                      <a:gd name="T0" fmla="*/ 0 w 21490"/>
                      <a:gd name="T1" fmla="*/ 0 h 21538"/>
                      <a:gd name="T2" fmla="*/ 0 w 21490"/>
                      <a:gd name="T3" fmla="*/ 0 h 21538"/>
                      <a:gd name="T4" fmla="*/ 0 w 21490"/>
                      <a:gd name="T5" fmla="*/ 0 h 21538"/>
                      <a:gd name="T6" fmla="*/ 0 60000 65536"/>
                      <a:gd name="T7" fmla="*/ 0 60000 65536"/>
                      <a:gd name="T8" fmla="*/ 0 60000 65536"/>
                      <a:gd name="T9" fmla="*/ 0 w 21490"/>
                      <a:gd name="T10" fmla="*/ 0 h 21538"/>
                      <a:gd name="T11" fmla="*/ 21490 w 21490"/>
                      <a:gd name="T12" fmla="*/ 21538 h 21538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490" h="21538" fill="none" extrusionOk="0">
                        <a:moveTo>
                          <a:pt x="-1" y="19362"/>
                        </a:moveTo>
                        <a:cubicBezTo>
                          <a:pt x="1053" y="8951"/>
                          <a:pt x="9418" y="793"/>
                          <a:pt x="19853" y="0"/>
                        </a:cubicBezTo>
                      </a:path>
                      <a:path w="21490" h="21538" stroke="0" extrusionOk="0">
                        <a:moveTo>
                          <a:pt x="-1" y="19362"/>
                        </a:moveTo>
                        <a:cubicBezTo>
                          <a:pt x="1053" y="8951"/>
                          <a:pt x="9418" y="793"/>
                          <a:pt x="19853" y="0"/>
                        </a:cubicBezTo>
                        <a:lnTo>
                          <a:pt x="21490" y="21538"/>
                        </a:lnTo>
                        <a:close/>
                      </a:path>
                    </a:pathLst>
                  </a:custGeom>
                  <a:solidFill>
                    <a:srgbClr val="C0C0C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39288" name="Arc 399"/>
                  <p:cNvSpPr>
                    <a:spLocks/>
                  </p:cNvSpPr>
                  <p:nvPr/>
                </p:nvSpPr>
                <p:spPr bwMode="auto">
                  <a:xfrm>
                    <a:off x="1727" y="1631"/>
                    <a:ext cx="5" cy="7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60000 65536"/>
                      <a:gd name="T7" fmla="*/ 0 60000 65536"/>
                      <a:gd name="T8" fmla="*/ 0 60000 65536"/>
                      <a:gd name="T9" fmla="*/ 0 w 21600"/>
                      <a:gd name="T10" fmla="*/ 0 h 21600"/>
                      <a:gd name="T11" fmla="*/ 21600 w 21600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600" h="21600" fill="none" extrusionOk="0">
                        <a:moveTo>
                          <a:pt x="21600" y="21599"/>
                        </a:moveTo>
                        <a:cubicBezTo>
                          <a:pt x="9670" y="21599"/>
                          <a:pt x="-1" y="11929"/>
                          <a:pt x="-1" y="-1"/>
                        </a:cubicBezTo>
                      </a:path>
                      <a:path w="21600" h="21600" stroke="0" extrusionOk="0">
                        <a:moveTo>
                          <a:pt x="21600" y="21599"/>
                        </a:moveTo>
                        <a:cubicBezTo>
                          <a:pt x="9670" y="21599"/>
                          <a:pt x="-1" y="11929"/>
                          <a:pt x="-1" y="-1"/>
                        </a:cubicBezTo>
                        <a:lnTo>
                          <a:pt x="21600" y="0"/>
                        </a:lnTo>
                        <a:close/>
                      </a:path>
                    </a:pathLst>
                  </a:custGeom>
                  <a:solidFill>
                    <a:srgbClr val="C0C0C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139275" name="Group 400"/>
                <p:cNvGrpSpPr>
                  <a:grpSpLocks/>
                </p:cNvGrpSpPr>
                <p:nvPr/>
              </p:nvGrpSpPr>
              <p:grpSpPr bwMode="auto">
                <a:xfrm>
                  <a:off x="1753" y="1455"/>
                  <a:ext cx="191" cy="160"/>
                  <a:chOff x="1753" y="1455"/>
                  <a:chExt cx="191" cy="160"/>
                </a:xfrm>
              </p:grpSpPr>
              <p:grpSp>
                <p:nvGrpSpPr>
                  <p:cNvPr id="139276" name="Group 401"/>
                  <p:cNvGrpSpPr>
                    <a:grpSpLocks/>
                  </p:cNvGrpSpPr>
                  <p:nvPr/>
                </p:nvGrpSpPr>
                <p:grpSpPr bwMode="auto">
                  <a:xfrm>
                    <a:off x="1753" y="1455"/>
                    <a:ext cx="191" cy="160"/>
                    <a:chOff x="1753" y="1455"/>
                    <a:chExt cx="191" cy="160"/>
                  </a:xfrm>
                </p:grpSpPr>
                <p:sp>
                  <p:nvSpPr>
                    <p:cNvPr id="139281" name="Freeform 402"/>
                    <p:cNvSpPr>
                      <a:spLocks/>
                    </p:cNvSpPr>
                    <p:nvPr/>
                  </p:nvSpPr>
                  <p:spPr bwMode="auto">
                    <a:xfrm>
                      <a:off x="1761" y="1455"/>
                      <a:ext cx="183" cy="3"/>
                    </a:xfrm>
                    <a:custGeom>
                      <a:avLst/>
                      <a:gdLst>
                        <a:gd name="T0" fmla="*/ 0 w 1100"/>
                        <a:gd name="T1" fmla="*/ 0 h 20"/>
                        <a:gd name="T2" fmla="*/ 0 w 1100"/>
                        <a:gd name="T3" fmla="*/ 0 h 20"/>
                        <a:gd name="T4" fmla="*/ 0 w 1100"/>
                        <a:gd name="T5" fmla="*/ 0 h 20"/>
                        <a:gd name="T6" fmla="*/ 0 w 1100"/>
                        <a:gd name="T7" fmla="*/ 0 h 20"/>
                        <a:gd name="T8" fmla="*/ 0 w 1100"/>
                        <a:gd name="T9" fmla="*/ 0 h 20"/>
                        <a:gd name="T10" fmla="*/ 0 60000 65536"/>
                        <a:gd name="T11" fmla="*/ 0 60000 65536"/>
                        <a:gd name="T12" fmla="*/ 0 60000 65536"/>
                        <a:gd name="T13" fmla="*/ 0 60000 65536"/>
                        <a:gd name="T14" fmla="*/ 0 60000 65536"/>
                        <a:gd name="T15" fmla="*/ 0 w 1100"/>
                        <a:gd name="T16" fmla="*/ 0 h 20"/>
                        <a:gd name="T17" fmla="*/ 1100 w 1100"/>
                        <a:gd name="T18" fmla="*/ 20 h 20"/>
                      </a:gdLst>
                      <a:ahLst/>
                      <a:cxnLst>
                        <a:cxn ang="T10">
                          <a:pos x="T0" y="T1"/>
                        </a:cxn>
                        <a:cxn ang="T11">
                          <a:pos x="T2" y="T3"/>
                        </a:cxn>
                        <a:cxn ang="T12">
                          <a:pos x="T4" y="T5"/>
                        </a:cxn>
                        <a:cxn ang="T13">
                          <a:pos x="T6" y="T7"/>
                        </a:cxn>
                        <a:cxn ang="T14">
                          <a:pos x="T8" y="T9"/>
                        </a:cxn>
                      </a:cxnLst>
                      <a:rect l="T15" t="T16" r="T17" b="T18"/>
                      <a:pathLst>
                        <a:path w="1100" h="20">
                          <a:moveTo>
                            <a:pt x="0" y="0"/>
                          </a:moveTo>
                          <a:lnTo>
                            <a:pt x="1100" y="1"/>
                          </a:lnTo>
                          <a:lnTo>
                            <a:pt x="1075" y="20"/>
                          </a:lnTo>
                          <a:lnTo>
                            <a:pt x="23" y="20"/>
                          </a:lnTo>
                          <a:lnTo>
                            <a:pt x="0" y="0"/>
                          </a:lnTo>
                          <a:close/>
                        </a:path>
                      </a:pathLst>
                    </a:custGeom>
                    <a:solidFill>
                      <a:srgbClr val="808080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9282" name="Freeform 403"/>
                    <p:cNvSpPr>
                      <a:spLocks/>
                    </p:cNvSpPr>
                    <p:nvPr/>
                  </p:nvSpPr>
                  <p:spPr bwMode="auto">
                    <a:xfrm>
                      <a:off x="1933" y="1455"/>
                      <a:ext cx="11" cy="160"/>
                    </a:xfrm>
                    <a:custGeom>
                      <a:avLst/>
                      <a:gdLst>
                        <a:gd name="T0" fmla="*/ 0 w 71"/>
                        <a:gd name="T1" fmla="*/ 0 h 961"/>
                        <a:gd name="T2" fmla="*/ 0 w 71"/>
                        <a:gd name="T3" fmla="*/ 0 h 961"/>
                        <a:gd name="T4" fmla="*/ 0 w 71"/>
                        <a:gd name="T5" fmla="*/ 0 h 961"/>
                        <a:gd name="T6" fmla="*/ 0 w 71"/>
                        <a:gd name="T7" fmla="*/ 0 h 961"/>
                        <a:gd name="T8" fmla="*/ 0 w 71"/>
                        <a:gd name="T9" fmla="*/ 0 h 961"/>
                        <a:gd name="T10" fmla="*/ 0 w 71"/>
                        <a:gd name="T11" fmla="*/ 0 h 961"/>
                        <a:gd name="T12" fmla="*/ 0 60000 65536"/>
                        <a:gd name="T13" fmla="*/ 0 60000 65536"/>
                        <a:gd name="T14" fmla="*/ 0 60000 65536"/>
                        <a:gd name="T15" fmla="*/ 0 60000 65536"/>
                        <a:gd name="T16" fmla="*/ 0 60000 65536"/>
                        <a:gd name="T17" fmla="*/ 0 60000 65536"/>
                        <a:gd name="T18" fmla="*/ 0 w 71"/>
                        <a:gd name="T19" fmla="*/ 0 h 961"/>
                        <a:gd name="T20" fmla="*/ 71 w 71"/>
                        <a:gd name="T21" fmla="*/ 961 h 961"/>
                      </a:gdLst>
                      <a:ahLst/>
                      <a:cxnLst>
                        <a:cxn ang="T12">
                          <a:pos x="T0" y="T1"/>
                        </a:cxn>
                        <a:cxn ang="T13">
                          <a:pos x="T2" y="T3"/>
                        </a:cxn>
                        <a:cxn ang="T14">
                          <a:pos x="T4" y="T5"/>
                        </a:cxn>
                        <a:cxn ang="T15">
                          <a:pos x="T6" y="T7"/>
                        </a:cxn>
                        <a:cxn ang="T16">
                          <a:pos x="T8" y="T9"/>
                        </a:cxn>
                        <a:cxn ang="T17">
                          <a:pos x="T10" y="T11"/>
                        </a:cxn>
                      </a:cxnLst>
                      <a:rect l="T18" t="T19" r="T20" b="T21"/>
                      <a:pathLst>
                        <a:path w="71" h="961">
                          <a:moveTo>
                            <a:pt x="45" y="19"/>
                          </a:moveTo>
                          <a:lnTo>
                            <a:pt x="71" y="0"/>
                          </a:lnTo>
                          <a:lnTo>
                            <a:pt x="46" y="522"/>
                          </a:lnTo>
                          <a:lnTo>
                            <a:pt x="23" y="961"/>
                          </a:lnTo>
                          <a:lnTo>
                            <a:pt x="0" y="933"/>
                          </a:lnTo>
                          <a:lnTo>
                            <a:pt x="45" y="19"/>
                          </a:lnTo>
                          <a:close/>
                        </a:path>
                      </a:pathLst>
                    </a:custGeom>
                    <a:solidFill>
                      <a:srgbClr val="FFFFFF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9283" name="Freeform 404"/>
                    <p:cNvSpPr>
                      <a:spLocks/>
                    </p:cNvSpPr>
                    <p:nvPr/>
                  </p:nvSpPr>
                  <p:spPr bwMode="auto">
                    <a:xfrm>
                      <a:off x="1753" y="1602"/>
                      <a:ext cx="184" cy="13"/>
                    </a:xfrm>
                    <a:custGeom>
                      <a:avLst/>
                      <a:gdLst>
                        <a:gd name="T0" fmla="*/ 0 w 1101"/>
                        <a:gd name="T1" fmla="*/ 0 h 79"/>
                        <a:gd name="T2" fmla="*/ 0 w 1101"/>
                        <a:gd name="T3" fmla="*/ 0 h 79"/>
                        <a:gd name="T4" fmla="*/ 0 w 1101"/>
                        <a:gd name="T5" fmla="*/ 0 h 79"/>
                        <a:gd name="T6" fmla="*/ 0 w 1101"/>
                        <a:gd name="T7" fmla="*/ 0 h 79"/>
                        <a:gd name="T8" fmla="*/ 0 w 1101"/>
                        <a:gd name="T9" fmla="*/ 0 h 79"/>
                        <a:gd name="T10" fmla="*/ 0 60000 65536"/>
                        <a:gd name="T11" fmla="*/ 0 60000 65536"/>
                        <a:gd name="T12" fmla="*/ 0 60000 65536"/>
                        <a:gd name="T13" fmla="*/ 0 60000 65536"/>
                        <a:gd name="T14" fmla="*/ 0 60000 65536"/>
                        <a:gd name="T15" fmla="*/ 0 w 1101"/>
                        <a:gd name="T16" fmla="*/ 0 h 79"/>
                        <a:gd name="T17" fmla="*/ 1101 w 1101"/>
                        <a:gd name="T18" fmla="*/ 79 h 79"/>
                      </a:gdLst>
                      <a:ahLst/>
                      <a:cxnLst>
                        <a:cxn ang="T10">
                          <a:pos x="T0" y="T1"/>
                        </a:cxn>
                        <a:cxn ang="T11">
                          <a:pos x="T2" y="T3"/>
                        </a:cxn>
                        <a:cxn ang="T12">
                          <a:pos x="T4" y="T5"/>
                        </a:cxn>
                        <a:cxn ang="T13">
                          <a:pos x="T6" y="T7"/>
                        </a:cxn>
                        <a:cxn ang="T14">
                          <a:pos x="T8" y="T9"/>
                        </a:cxn>
                      </a:cxnLst>
                      <a:rect l="T15" t="T16" r="T17" b="T18"/>
                      <a:pathLst>
                        <a:path w="1101" h="79">
                          <a:moveTo>
                            <a:pt x="26" y="0"/>
                          </a:moveTo>
                          <a:lnTo>
                            <a:pt x="0" y="25"/>
                          </a:lnTo>
                          <a:lnTo>
                            <a:pt x="1101" y="79"/>
                          </a:lnTo>
                          <a:lnTo>
                            <a:pt x="1078" y="53"/>
                          </a:lnTo>
                          <a:lnTo>
                            <a:pt x="26" y="0"/>
                          </a:lnTo>
                          <a:close/>
                        </a:path>
                      </a:pathLst>
                    </a:custGeom>
                    <a:solidFill>
                      <a:srgbClr val="DFDFDF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9284" name="Freeform 405"/>
                    <p:cNvSpPr>
                      <a:spLocks/>
                    </p:cNvSpPr>
                    <p:nvPr/>
                  </p:nvSpPr>
                  <p:spPr bwMode="auto">
                    <a:xfrm>
                      <a:off x="1753" y="1455"/>
                      <a:ext cx="12" cy="151"/>
                    </a:xfrm>
                    <a:custGeom>
                      <a:avLst/>
                      <a:gdLst>
                        <a:gd name="T0" fmla="*/ 0 w 69"/>
                        <a:gd name="T1" fmla="*/ 0 h 906"/>
                        <a:gd name="T2" fmla="*/ 0 w 69"/>
                        <a:gd name="T3" fmla="*/ 0 h 906"/>
                        <a:gd name="T4" fmla="*/ 0 w 69"/>
                        <a:gd name="T5" fmla="*/ 0 h 906"/>
                        <a:gd name="T6" fmla="*/ 0 w 69"/>
                        <a:gd name="T7" fmla="*/ 0 h 906"/>
                        <a:gd name="T8" fmla="*/ 0 w 69"/>
                        <a:gd name="T9" fmla="*/ 0 h 906"/>
                        <a:gd name="T10" fmla="*/ 0 60000 65536"/>
                        <a:gd name="T11" fmla="*/ 0 60000 65536"/>
                        <a:gd name="T12" fmla="*/ 0 60000 65536"/>
                        <a:gd name="T13" fmla="*/ 0 60000 65536"/>
                        <a:gd name="T14" fmla="*/ 0 60000 65536"/>
                        <a:gd name="T15" fmla="*/ 0 w 69"/>
                        <a:gd name="T16" fmla="*/ 0 h 906"/>
                        <a:gd name="T17" fmla="*/ 69 w 69"/>
                        <a:gd name="T18" fmla="*/ 906 h 906"/>
                      </a:gdLst>
                      <a:ahLst/>
                      <a:cxnLst>
                        <a:cxn ang="T10">
                          <a:pos x="T0" y="T1"/>
                        </a:cxn>
                        <a:cxn ang="T11">
                          <a:pos x="T2" y="T3"/>
                        </a:cxn>
                        <a:cxn ang="T12">
                          <a:pos x="T4" y="T5"/>
                        </a:cxn>
                        <a:cxn ang="T13">
                          <a:pos x="T6" y="T7"/>
                        </a:cxn>
                        <a:cxn ang="T14">
                          <a:pos x="T8" y="T9"/>
                        </a:cxn>
                      </a:cxnLst>
                      <a:rect l="T15" t="T16" r="T17" b="T18"/>
                      <a:pathLst>
                        <a:path w="69" h="906">
                          <a:moveTo>
                            <a:pt x="46" y="0"/>
                          </a:moveTo>
                          <a:lnTo>
                            <a:pt x="69" y="19"/>
                          </a:lnTo>
                          <a:lnTo>
                            <a:pt x="26" y="881"/>
                          </a:lnTo>
                          <a:lnTo>
                            <a:pt x="0" y="906"/>
                          </a:lnTo>
                          <a:lnTo>
                            <a:pt x="46" y="0"/>
                          </a:lnTo>
                          <a:close/>
                        </a:path>
                      </a:pathLst>
                    </a:custGeom>
                    <a:solidFill>
                      <a:srgbClr val="BFBFBF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</p:grpSp>
              <p:grpSp>
                <p:nvGrpSpPr>
                  <p:cNvPr id="139277" name="Group 406"/>
                  <p:cNvGrpSpPr>
                    <a:grpSpLocks/>
                  </p:cNvGrpSpPr>
                  <p:nvPr/>
                </p:nvGrpSpPr>
                <p:grpSpPr bwMode="auto">
                  <a:xfrm>
                    <a:off x="1757" y="1458"/>
                    <a:ext cx="183" cy="153"/>
                    <a:chOff x="1757" y="1458"/>
                    <a:chExt cx="183" cy="153"/>
                  </a:xfrm>
                </p:grpSpPr>
                <p:sp>
                  <p:nvSpPr>
                    <p:cNvPr id="139278" name="Freeform 407"/>
                    <p:cNvSpPr>
                      <a:spLocks/>
                    </p:cNvSpPr>
                    <p:nvPr/>
                  </p:nvSpPr>
                  <p:spPr bwMode="auto">
                    <a:xfrm>
                      <a:off x="1757" y="1458"/>
                      <a:ext cx="183" cy="153"/>
                    </a:xfrm>
                    <a:custGeom>
                      <a:avLst/>
                      <a:gdLst>
                        <a:gd name="T0" fmla="*/ 0 w 1096"/>
                        <a:gd name="T1" fmla="*/ 0 h 915"/>
                        <a:gd name="T2" fmla="*/ 0 w 1096"/>
                        <a:gd name="T3" fmla="*/ 0 h 915"/>
                        <a:gd name="T4" fmla="*/ 0 w 1096"/>
                        <a:gd name="T5" fmla="*/ 0 h 915"/>
                        <a:gd name="T6" fmla="*/ 0 w 1096"/>
                        <a:gd name="T7" fmla="*/ 0 h 915"/>
                        <a:gd name="T8" fmla="*/ 0 w 1096"/>
                        <a:gd name="T9" fmla="*/ 0 h 915"/>
                        <a:gd name="T10" fmla="*/ 0 60000 65536"/>
                        <a:gd name="T11" fmla="*/ 0 60000 65536"/>
                        <a:gd name="T12" fmla="*/ 0 60000 65536"/>
                        <a:gd name="T13" fmla="*/ 0 60000 65536"/>
                        <a:gd name="T14" fmla="*/ 0 60000 65536"/>
                        <a:gd name="T15" fmla="*/ 0 w 1096"/>
                        <a:gd name="T16" fmla="*/ 0 h 915"/>
                        <a:gd name="T17" fmla="*/ 1096 w 1096"/>
                        <a:gd name="T18" fmla="*/ 915 h 915"/>
                      </a:gdLst>
                      <a:ahLst/>
                      <a:cxnLst>
                        <a:cxn ang="T10">
                          <a:pos x="T0" y="T1"/>
                        </a:cxn>
                        <a:cxn ang="T11">
                          <a:pos x="T2" y="T3"/>
                        </a:cxn>
                        <a:cxn ang="T12">
                          <a:pos x="T4" y="T5"/>
                        </a:cxn>
                        <a:cxn ang="T13">
                          <a:pos x="T6" y="T7"/>
                        </a:cxn>
                        <a:cxn ang="T14">
                          <a:pos x="T8" y="T9"/>
                        </a:cxn>
                      </a:cxnLst>
                      <a:rect l="T15" t="T16" r="T17" b="T18"/>
                      <a:pathLst>
                        <a:path w="1096" h="915">
                          <a:moveTo>
                            <a:pt x="44" y="0"/>
                          </a:moveTo>
                          <a:lnTo>
                            <a:pt x="1096" y="0"/>
                          </a:lnTo>
                          <a:lnTo>
                            <a:pt x="1053" y="915"/>
                          </a:lnTo>
                          <a:lnTo>
                            <a:pt x="0" y="862"/>
                          </a:lnTo>
                          <a:lnTo>
                            <a:pt x="44" y="0"/>
                          </a:lnTo>
                          <a:close/>
                        </a:path>
                      </a:pathLst>
                    </a:custGeom>
                    <a:solidFill>
                      <a:srgbClr val="000000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9279" name="Freeform 408"/>
                    <p:cNvSpPr>
                      <a:spLocks/>
                    </p:cNvSpPr>
                    <p:nvPr/>
                  </p:nvSpPr>
                  <p:spPr bwMode="auto">
                    <a:xfrm>
                      <a:off x="1763" y="1464"/>
                      <a:ext cx="171" cy="141"/>
                    </a:xfrm>
                    <a:custGeom>
                      <a:avLst/>
                      <a:gdLst>
                        <a:gd name="T0" fmla="*/ 0 w 1023"/>
                        <a:gd name="T1" fmla="*/ 0 h 845"/>
                        <a:gd name="T2" fmla="*/ 0 w 1023"/>
                        <a:gd name="T3" fmla="*/ 0 h 845"/>
                        <a:gd name="T4" fmla="*/ 0 w 1023"/>
                        <a:gd name="T5" fmla="*/ 0 h 845"/>
                        <a:gd name="T6" fmla="*/ 0 w 1023"/>
                        <a:gd name="T7" fmla="*/ 0 h 845"/>
                        <a:gd name="T8" fmla="*/ 0 w 1023"/>
                        <a:gd name="T9" fmla="*/ 0 h 845"/>
                        <a:gd name="T10" fmla="*/ 0 60000 65536"/>
                        <a:gd name="T11" fmla="*/ 0 60000 65536"/>
                        <a:gd name="T12" fmla="*/ 0 60000 65536"/>
                        <a:gd name="T13" fmla="*/ 0 60000 65536"/>
                        <a:gd name="T14" fmla="*/ 0 60000 65536"/>
                        <a:gd name="T15" fmla="*/ 0 w 1023"/>
                        <a:gd name="T16" fmla="*/ 0 h 845"/>
                        <a:gd name="T17" fmla="*/ 1023 w 1023"/>
                        <a:gd name="T18" fmla="*/ 845 h 845"/>
                      </a:gdLst>
                      <a:ahLst/>
                      <a:cxnLst>
                        <a:cxn ang="T10">
                          <a:pos x="T0" y="T1"/>
                        </a:cxn>
                        <a:cxn ang="T11">
                          <a:pos x="T2" y="T3"/>
                        </a:cxn>
                        <a:cxn ang="T12">
                          <a:pos x="T4" y="T5"/>
                        </a:cxn>
                        <a:cxn ang="T13">
                          <a:pos x="T6" y="T7"/>
                        </a:cxn>
                        <a:cxn ang="T14">
                          <a:pos x="T8" y="T9"/>
                        </a:cxn>
                      </a:cxnLst>
                      <a:rect l="T15" t="T16" r="T17" b="T18"/>
                      <a:pathLst>
                        <a:path w="1023" h="845">
                          <a:moveTo>
                            <a:pt x="38" y="1"/>
                          </a:moveTo>
                          <a:lnTo>
                            <a:pt x="1023" y="0"/>
                          </a:lnTo>
                          <a:lnTo>
                            <a:pt x="980" y="845"/>
                          </a:lnTo>
                          <a:lnTo>
                            <a:pt x="0" y="802"/>
                          </a:lnTo>
                          <a:lnTo>
                            <a:pt x="38" y="1"/>
                          </a:lnTo>
                          <a:close/>
                        </a:path>
                      </a:pathLst>
                    </a:custGeom>
                    <a:solidFill>
                      <a:srgbClr val="C0C0C0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9280" name="Freeform 409"/>
                    <p:cNvSpPr>
                      <a:spLocks/>
                    </p:cNvSpPr>
                    <p:nvPr/>
                  </p:nvSpPr>
                  <p:spPr bwMode="auto">
                    <a:xfrm>
                      <a:off x="1766" y="1473"/>
                      <a:ext cx="161" cy="127"/>
                    </a:xfrm>
                    <a:custGeom>
                      <a:avLst/>
                      <a:gdLst>
                        <a:gd name="T0" fmla="*/ 0 w 965"/>
                        <a:gd name="T1" fmla="*/ 0 h 762"/>
                        <a:gd name="T2" fmla="*/ 0 w 965"/>
                        <a:gd name="T3" fmla="*/ 0 h 762"/>
                        <a:gd name="T4" fmla="*/ 0 w 965"/>
                        <a:gd name="T5" fmla="*/ 0 h 762"/>
                        <a:gd name="T6" fmla="*/ 0 w 965"/>
                        <a:gd name="T7" fmla="*/ 0 h 762"/>
                        <a:gd name="T8" fmla="*/ 0 w 965"/>
                        <a:gd name="T9" fmla="*/ 0 h 762"/>
                        <a:gd name="T10" fmla="*/ 0 60000 65536"/>
                        <a:gd name="T11" fmla="*/ 0 60000 65536"/>
                        <a:gd name="T12" fmla="*/ 0 60000 65536"/>
                        <a:gd name="T13" fmla="*/ 0 60000 65536"/>
                        <a:gd name="T14" fmla="*/ 0 60000 65536"/>
                        <a:gd name="T15" fmla="*/ 0 w 965"/>
                        <a:gd name="T16" fmla="*/ 0 h 762"/>
                        <a:gd name="T17" fmla="*/ 965 w 965"/>
                        <a:gd name="T18" fmla="*/ 762 h 762"/>
                      </a:gdLst>
                      <a:ahLst/>
                      <a:cxnLst>
                        <a:cxn ang="T10">
                          <a:pos x="T0" y="T1"/>
                        </a:cxn>
                        <a:cxn ang="T11">
                          <a:pos x="T2" y="T3"/>
                        </a:cxn>
                        <a:cxn ang="T12">
                          <a:pos x="T4" y="T5"/>
                        </a:cxn>
                        <a:cxn ang="T13">
                          <a:pos x="T6" y="T7"/>
                        </a:cxn>
                        <a:cxn ang="T14">
                          <a:pos x="T8" y="T9"/>
                        </a:cxn>
                      </a:cxnLst>
                      <a:rect l="T15" t="T16" r="T17" b="T18"/>
                      <a:pathLst>
                        <a:path w="965" h="762">
                          <a:moveTo>
                            <a:pt x="35" y="0"/>
                          </a:moveTo>
                          <a:lnTo>
                            <a:pt x="965" y="0"/>
                          </a:lnTo>
                          <a:lnTo>
                            <a:pt x="926" y="762"/>
                          </a:lnTo>
                          <a:lnTo>
                            <a:pt x="0" y="724"/>
                          </a:lnTo>
                          <a:lnTo>
                            <a:pt x="35" y="0"/>
                          </a:lnTo>
                          <a:close/>
                        </a:path>
                      </a:pathLst>
                    </a:custGeom>
                    <a:solidFill>
                      <a:srgbClr val="0000FF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</p:grpSp>
            </p:grpSp>
          </p:grpSp>
          <p:sp>
            <p:nvSpPr>
              <p:cNvPr id="139273" name="Freeform 410"/>
              <p:cNvSpPr>
                <a:spLocks/>
              </p:cNvSpPr>
              <p:nvPr/>
            </p:nvSpPr>
            <p:spPr bwMode="auto">
              <a:xfrm>
                <a:off x="1929" y="1635"/>
                <a:ext cx="10" cy="4"/>
              </a:xfrm>
              <a:custGeom>
                <a:avLst/>
                <a:gdLst>
                  <a:gd name="T0" fmla="*/ 0 w 64"/>
                  <a:gd name="T1" fmla="*/ 0 h 22"/>
                  <a:gd name="T2" fmla="*/ 0 w 64"/>
                  <a:gd name="T3" fmla="*/ 0 h 22"/>
                  <a:gd name="T4" fmla="*/ 0 w 64"/>
                  <a:gd name="T5" fmla="*/ 0 h 22"/>
                  <a:gd name="T6" fmla="*/ 0 w 64"/>
                  <a:gd name="T7" fmla="*/ 0 h 22"/>
                  <a:gd name="T8" fmla="*/ 0 w 64"/>
                  <a:gd name="T9" fmla="*/ 0 h 2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4"/>
                  <a:gd name="T16" fmla="*/ 0 h 22"/>
                  <a:gd name="T17" fmla="*/ 64 w 64"/>
                  <a:gd name="T18" fmla="*/ 22 h 2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4" h="22">
                    <a:moveTo>
                      <a:pt x="0" y="0"/>
                    </a:moveTo>
                    <a:lnTo>
                      <a:pt x="64" y="1"/>
                    </a:lnTo>
                    <a:lnTo>
                      <a:pt x="64" y="22"/>
                    </a:lnTo>
                    <a:lnTo>
                      <a:pt x="0" y="1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8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129997" name="Group 411"/>
            <p:cNvGrpSpPr>
              <a:grpSpLocks/>
            </p:cNvGrpSpPr>
            <p:nvPr/>
          </p:nvGrpSpPr>
          <p:grpSpPr bwMode="auto">
            <a:xfrm>
              <a:off x="1628" y="1728"/>
              <a:ext cx="356" cy="82"/>
              <a:chOff x="1628" y="1728"/>
              <a:chExt cx="356" cy="82"/>
            </a:xfrm>
          </p:grpSpPr>
          <p:sp>
            <p:nvSpPr>
              <p:cNvPr id="129998" name="Freeform 412"/>
              <p:cNvSpPr>
                <a:spLocks/>
              </p:cNvSpPr>
              <p:nvPr/>
            </p:nvSpPr>
            <p:spPr bwMode="auto">
              <a:xfrm>
                <a:off x="1874" y="1753"/>
                <a:ext cx="85" cy="36"/>
              </a:xfrm>
              <a:custGeom>
                <a:avLst/>
                <a:gdLst>
                  <a:gd name="T0" fmla="*/ 0 w 513"/>
                  <a:gd name="T1" fmla="*/ 0 h 214"/>
                  <a:gd name="T2" fmla="*/ 0 w 513"/>
                  <a:gd name="T3" fmla="*/ 0 h 214"/>
                  <a:gd name="T4" fmla="*/ 0 w 513"/>
                  <a:gd name="T5" fmla="*/ 0 h 214"/>
                  <a:gd name="T6" fmla="*/ 0 w 513"/>
                  <a:gd name="T7" fmla="*/ 0 h 214"/>
                  <a:gd name="T8" fmla="*/ 0 w 513"/>
                  <a:gd name="T9" fmla="*/ 0 h 214"/>
                  <a:gd name="T10" fmla="*/ 0 w 513"/>
                  <a:gd name="T11" fmla="*/ 0 h 214"/>
                  <a:gd name="T12" fmla="*/ 0 w 513"/>
                  <a:gd name="T13" fmla="*/ 0 h 214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513"/>
                  <a:gd name="T22" fmla="*/ 0 h 214"/>
                  <a:gd name="T23" fmla="*/ 513 w 513"/>
                  <a:gd name="T24" fmla="*/ 214 h 214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513" h="214">
                    <a:moveTo>
                      <a:pt x="198" y="0"/>
                    </a:moveTo>
                    <a:lnTo>
                      <a:pt x="78" y="125"/>
                    </a:lnTo>
                    <a:lnTo>
                      <a:pt x="0" y="179"/>
                    </a:lnTo>
                    <a:lnTo>
                      <a:pt x="336" y="214"/>
                    </a:lnTo>
                    <a:lnTo>
                      <a:pt x="414" y="147"/>
                    </a:lnTo>
                    <a:lnTo>
                      <a:pt x="513" y="29"/>
                    </a:lnTo>
                    <a:lnTo>
                      <a:pt x="198" y="0"/>
                    </a:ln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129999" name="Group 413"/>
              <p:cNvGrpSpPr>
                <a:grpSpLocks/>
              </p:cNvGrpSpPr>
              <p:nvPr/>
            </p:nvGrpSpPr>
            <p:grpSpPr bwMode="auto">
              <a:xfrm>
                <a:off x="1628" y="1728"/>
                <a:ext cx="356" cy="82"/>
                <a:chOff x="1628" y="1728"/>
                <a:chExt cx="356" cy="82"/>
              </a:xfrm>
            </p:grpSpPr>
            <p:sp>
              <p:nvSpPr>
                <p:cNvPr id="130000" name="Freeform 414"/>
                <p:cNvSpPr>
                  <a:spLocks/>
                </p:cNvSpPr>
                <p:nvPr/>
              </p:nvSpPr>
              <p:spPr bwMode="auto">
                <a:xfrm>
                  <a:off x="1628" y="1761"/>
                  <a:ext cx="315" cy="49"/>
                </a:xfrm>
                <a:custGeom>
                  <a:avLst/>
                  <a:gdLst>
                    <a:gd name="T0" fmla="*/ 0 w 1889"/>
                    <a:gd name="T1" fmla="*/ 0 h 295"/>
                    <a:gd name="T2" fmla="*/ 0 w 1889"/>
                    <a:gd name="T3" fmla="*/ 0 h 295"/>
                    <a:gd name="T4" fmla="*/ 0 w 1889"/>
                    <a:gd name="T5" fmla="*/ 0 h 295"/>
                    <a:gd name="T6" fmla="*/ 0 w 1889"/>
                    <a:gd name="T7" fmla="*/ 0 h 295"/>
                    <a:gd name="T8" fmla="*/ 0 w 1889"/>
                    <a:gd name="T9" fmla="*/ 0 h 295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889"/>
                    <a:gd name="T16" fmla="*/ 0 h 295"/>
                    <a:gd name="T17" fmla="*/ 1889 w 1889"/>
                    <a:gd name="T18" fmla="*/ 295 h 295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889" h="295">
                      <a:moveTo>
                        <a:pt x="0" y="0"/>
                      </a:moveTo>
                      <a:lnTo>
                        <a:pt x="0" y="76"/>
                      </a:lnTo>
                      <a:lnTo>
                        <a:pt x="1889" y="295"/>
                      </a:lnTo>
                      <a:lnTo>
                        <a:pt x="1888" y="217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C0C0C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30001" name="Freeform 415"/>
                <p:cNvSpPr>
                  <a:spLocks/>
                </p:cNvSpPr>
                <p:nvPr/>
              </p:nvSpPr>
              <p:spPr bwMode="auto">
                <a:xfrm>
                  <a:off x="1943" y="1754"/>
                  <a:ext cx="41" cy="56"/>
                </a:xfrm>
                <a:custGeom>
                  <a:avLst/>
                  <a:gdLst>
                    <a:gd name="T0" fmla="*/ 0 w 249"/>
                    <a:gd name="T1" fmla="*/ 0 h 336"/>
                    <a:gd name="T2" fmla="*/ 0 w 249"/>
                    <a:gd name="T3" fmla="*/ 0 h 336"/>
                    <a:gd name="T4" fmla="*/ 0 w 249"/>
                    <a:gd name="T5" fmla="*/ 0 h 336"/>
                    <a:gd name="T6" fmla="*/ 0 w 249"/>
                    <a:gd name="T7" fmla="*/ 0 h 336"/>
                    <a:gd name="T8" fmla="*/ 0 w 249"/>
                    <a:gd name="T9" fmla="*/ 0 h 336"/>
                    <a:gd name="T10" fmla="*/ 0 w 249"/>
                    <a:gd name="T11" fmla="*/ 0 h 336"/>
                    <a:gd name="T12" fmla="*/ 0 w 249"/>
                    <a:gd name="T13" fmla="*/ 0 h 336"/>
                    <a:gd name="T14" fmla="*/ 0 w 249"/>
                    <a:gd name="T15" fmla="*/ 0 h 3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w 249"/>
                    <a:gd name="T25" fmla="*/ 0 h 336"/>
                    <a:gd name="T26" fmla="*/ 249 w 249"/>
                    <a:gd name="T27" fmla="*/ 336 h 336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T24" t="T25" r="T26" b="T27"/>
                  <a:pathLst>
                    <a:path w="249" h="336">
                      <a:moveTo>
                        <a:pt x="0" y="260"/>
                      </a:moveTo>
                      <a:lnTo>
                        <a:pt x="0" y="336"/>
                      </a:lnTo>
                      <a:lnTo>
                        <a:pt x="109" y="258"/>
                      </a:lnTo>
                      <a:lnTo>
                        <a:pt x="152" y="213"/>
                      </a:lnTo>
                      <a:lnTo>
                        <a:pt x="249" y="95"/>
                      </a:lnTo>
                      <a:lnTo>
                        <a:pt x="249" y="0"/>
                      </a:lnTo>
                      <a:lnTo>
                        <a:pt x="123" y="160"/>
                      </a:lnTo>
                      <a:lnTo>
                        <a:pt x="0" y="260"/>
                      </a:lnTo>
                      <a:close/>
                    </a:path>
                  </a:pathLst>
                </a:custGeom>
                <a:solidFill>
                  <a:srgbClr val="5F5F5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30002" name="Line 416"/>
                <p:cNvSpPr>
                  <a:spLocks noChangeShapeType="1"/>
                </p:cNvSpPr>
                <p:nvPr/>
              </p:nvSpPr>
              <p:spPr bwMode="auto">
                <a:xfrm>
                  <a:off x="1629" y="1765"/>
                  <a:ext cx="314" cy="35"/>
                </a:xfrm>
                <a:prstGeom prst="line">
                  <a:avLst/>
                </a:prstGeom>
                <a:noFill/>
                <a:ln w="3175">
                  <a:solidFill>
                    <a:srgbClr val="7F7F7F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grpSp>
              <p:nvGrpSpPr>
                <p:cNvPr id="130003" name="Group 417"/>
                <p:cNvGrpSpPr>
                  <a:grpSpLocks/>
                </p:cNvGrpSpPr>
                <p:nvPr/>
              </p:nvGrpSpPr>
              <p:grpSpPr bwMode="auto">
                <a:xfrm>
                  <a:off x="1649" y="1728"/>
                  <a:ext cx="303" cy="61"/>
                  <a:chOff x="1649" y="1728"/>
                  <a:chExt cx="303" cy="61"/>
                </a:xfrm>
              </p:grpSpPr>
              <p:sp>
                <p:nvSpPr>
                  <p:cNvPr id="130007" name="Freeform 418"/>
                  <p:cNvSpPr>
                    <a:spLocks/>
                  </p:cNvSpPr>
                  <p:nvPr/>
                </p:nvSpPr>
                <p:spPr bwMode="auto">
                  <a:xfrm>
                    <a:off x="1649" y="1731"/>
                    <a:ext cx="233" cy="49"/>
                  </a:xfrm>
                  <a:custGeom>
                    <a:avLst/>
                    <a:gdLst>
                      <a:gd name="T0" fmla="*/ 0 w 1399"/>
                      <a:gd name="T1" fmla="*/ 0 h 293"/>
                      <a:gd name="T2" fmla="*/ 0 w 1399"/>
                      <a:gd name="T3" fmla="*/ 0 h 293"/>
                      <a:gd name="T4" fmla="*/ 0 w 1399"/>
                      <a:gd name="T5" fmla="*/ 0 h 293"/>
                      <a:gd name="T6" fmla="*/ 0 w 1399"/>
                      <a:gd name="T7" fmla="*/ 0 h 293"/>
                      <a:gd name="T8" fmla="*/ 0 w 1399"/>
                      <a:gd name="T9" fmla="*/ 0 h 293"/>
                      <a:gd name="T10" fmla="*/ 0 w 1399"/>
                      <a:gd name="T11" fmla="*/ 0 h 293"/>
                      <a:gd name="T12" fmla="*/ 0 w 1399"/>
                      <a:gd name="T13" fmla="*/ 0 h 293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w 1399"/>
                      <a:gd name="T22" fmla="*/ 0 h 293"/>
                      <a:gd name="T23" fmla="*/ 1399 w 1399"/>
                      <a:gd name="T24" fmla="*/ 293 h 293"/>
                    </a:gdLst>
                    <a:ahLst/>
                    <a:cxnLst>
                      <a:cxn ang="T14">
                        <a:pos x="T0" y="T1"/>
                      </a:cxn>
                      <a:cxn ang="T15">
                        <a:pos x="T2" y="T3"/>
                      </a:cxn>
                      <a:cxn ang="T16">
                        <a:pos x="T4" y="T5"/>
                      </a:cxn>
                      <a:cxn ang="T17">
                        <a:pos x="T6" y="T7"/>
                      </a:cxn>
                      <a:cxn ang="T18">
                        <a:pos x="T8" y="T9"/>
                      </a:cxn>
                      <a:cxn ang="T19">
                        <a:pos x="T10" y="T11"/>
                      </a:cxn>
                      <a:cxn ang="T20">
                        <a:pos x="T12" y="T13"/>
                      </a:cxn>
                    </a:cxnLst>
                    <a:rect l="T21" t="T22" r="T23" b="T24"/>
                    <a:pathLst>
                      <a:path w="1399" h="293">
                        <a:moveTo>
                          <a:pt x="240" y="0"/>
                        </a:moveTo>
                        <a:lnTo>
                          <a:pt x="74" y="129"/>
                        </a:lnTo>
                        <a:lnTo>
                          <a:pt x="0" y="168"/>
                        </a:lnTo>
                        <a:lnTo>
                          <a:pt x="1186" y="293"/>
                        </a:lnTo>
                        <a:lnTo>
                          <a:pt x="1271" y="236"/>
                        </a:lnTo>
                        <a:lnTo>
                          <a:pt x="1399" y="118"/>
                        </a:lnTo>
                        <a:lnTo>
                          <a:pt x="240" y="0"/>
                        </a:lnTo>
                        <a:close/>
                      </a:path>
                    </a:pathLst>
                  </a:custGeom>
                  <a:solidFill>
                    <a:srgbClr val="80808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grpSp>
                <p:nvGrpSpPr>
                  <p:cNvPr id="130008" name="Group 419"/>
                  <p:cNvGrpSpPr>
                    <a:grpSpLocks/>
                  </p:cNvGrpSpPr>
                  <p:nvPr/>
                </p:nvGrpSpPr>
                <p:grpSpPr bwMode="auto">
                  <a:xfrm>
                    <a:off x="1655" y="1728"/>
                    <a:ext cx="297" cy="61"/>
                    <a:chOff x="1655" y="1728"/>
                    <a:chExt cx="297" cy="61"/>
                  </a:xfrm>
                </p:grpSpPr>
                <p:grpSp>
                  <p:nvGrpSpPr>
                    <p:cNvPr id="130009" name="Group 420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1659" y="1728"/>
                      <a:ext cx="218" cy="50"/>
                      <a:chOff x="1659" y="1728"/>
                      <a:chExt cx="218" cy="50"/>
                    </a:xfrm>
                  </p:grpSpPr>
                  <p:grpSp>
                    <p:nvGrpSpPr>
                      <p:cNvPr id="130023" name="Group 421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1659" y="1728"/>
                        <a:ext cx="46" cy="34"/>
                        <a:chOff x="1659" y="1728"/>
                        <a:chExt cx="46" cy="34"/>
                      </a:xfrm>
                    </p:grpSpPr>
                    <p:sp>
                      <p:nvSpPr>
                        <p:cNvPr id="139270" name="Line 422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1659" y="1754"/>
                          <a:ext cx="15" cy="8"/>
                        </a:xfrm>
                        <a:prstGeom prst="line">
                          <a:avLst/>
                        </a:prstGeom>
                        <a:noFill/>
                        <a:ln w="3175">
                          <a:solidFill>
                            <a:srgbClr val="DFDFD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39271" name="Line 423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1674" y="1728"/>
                          <a:ext cx="31" cy="26"/>
                        </a:xfrm>
                        <a:prstGeom prst="line">
                          <a:avLst/>
                        </a:prstGeom>
                        <a:noFill/>
                        <a:ln w="3175">
                          <a:solidFill>
                            <a:srgbClr val="DFDFD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</p:grpSp>
                  <p:grpSp>
                    <p:nvGrpSpPr>
                      <p:cNvPr id="130024" name="Group 424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1677" y="1730"/>
                        <a:ext cx="46" cy="34"/>
                        <a:chOff x="1677" y="1730"/>
                        <a:chExt cx="46" cy="34"/>
                      </a:xfrm>
                    </p:grpSpPr>
                    <p:sp>
                      <p:nvSpPr>
                        <p:cNvPr id="3" name="Line 425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1677" y="1756"/>
                          <a:ext cx="15" cy="8"/>
                        </a:xfrm>
                        <a:prstGeom prst="line">
                          <a:avLst/>
                        </a:prstGeom>
                        <a:noFill/>
                        <a:ln w="3175">
                          <a:solidFill>
                            <a:srgbClr val="DFDFD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39269" name="Line 426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1692" y="1730"/>
                          <a:ext cx="31" cy="26"/>
                        </a:xfrm>
                        <a:prstGeom prst="line">
                          <a:avLst/>
                        </a:prstGeom>
                        <a:noFill/>
                        <a:ln w="3175">
                          <a:solidFill>
                            <a:srgbClr val="DFDFD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</p:grpSp>
                  <p:grpSp>
                    <p:nvGrpSpPr>
                      <p:cNvPr id="130025" name="Group 427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1695" y="1731"/>
                        <a:ext cx="46" cy="34"/>
                        <a:chOff x="1695" y="1731"/>
                        <a:chExt cx="46" cy="34"/>
                      </a:xfrm>
                    </p:grpSpPr>
                    <p:sp>
                      <p:nvSpPr>
                        <p:cNvPr id="139266" name="Line 428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1695" y="1757"/>
                          <a:ext cx="15" cy="8"/>
                        </a:xfrm>
                        <a:prstGeom prst="line">
                          <a:avLst/>
                        </a:prstGeom>
                        <a:noFill/>
                        <a:ln w="3175">
                          <a:solidFill>
                            <a:srgbClr val="DFDFD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39267" name="Line 429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1710" y="1731"/>
                          <a:ext cx="31" cy="26"/>
                        </a:xfrm>
                        <a:prstGeom prst="line">
                          <a:avLst/>
                        </a:prstGeom>
                        <a:noFill/>
                        <a:ln w="3175">
                          <a:solidFill>
                            <a:srgbClr val="DFDFD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</p:grpSp>
                  <p:grpSp>
                    <p:nvGrpSpPr>
                      <p:cNvPr id="130026" name="Group 430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1712" y="1734"/>
                        <a:ext cx="45" cy="33"/>
                        <a:chOff x="1712" y="1734"/>
                        <a:chExt cx="45" cy="33"/>
                      </a:xfrm>
                    </p:grpSpPr>
                    <p:sp>
                      <p:nvSpPr>
                        <p:cNvPr id="139264" name="Line 431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1712" y="1759"/>
                          <a:ext cx="15" cy="8"/>
                        </a:xfrm>
                        <a:prstGeom prst="line">
                          <a:avLst/>
                        </a:prstGeom>
                        <a:noFill/>
                        <a:ln w="3175">
                          <a:solidFill>
                            <a:srgbClr val="DFDFD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39265" name="Line 432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1727" y="1734"/>
                          <a:ext cx="30" cy="25"/>
                        </a:xfrm>
                        <a:prstGeom prst="line">
                          <a:avLst/>
                        </a:prstGeom>
                        <a:noFill/>
                        <a:ln w="3175">
                          <a:solidFill>
                            <a:srgbClr val="DFDFD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</p:grpSp>
                  <p:grpSp>
                    <p:nvGrpSpPr>
                      <p:cNvPr id="130027" name="Group 433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1730" y="1735"/>
                        <a:ext cx="46" cy="33"/>
                        <a:chOff x="1730" y="1735"/>
                        <a:chExt cx="46" cy="33"/>
                      </a:xfrm>
                    </p:grpSpPr>
                    <p:sp>
                      <p:nvSpPr>
                        <p:cNvPr id="130046" name="Line 434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1730" y="1761"/>
                          <a:ext cx="15" cy="7"/>
                        </a:xfrm>
                        <a:prstGeom prst="line">
                          <a:avLst/>
                        </a:prstGeom>
                        <a:noFill/>
                        <a:ln w="3175">
                          <a:solidFill>
                            <a:srgbClr val="DFDFD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30047" name="Line 435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1745" y="1735"/>
                          <a:ext cx="31" cy="26"/>
                        </a:xfrm>
                        <a:prstGeom prst="line">
                          <a:avLst/>
                        </a:prstGeom>
                        <a:noFill/>
                        <a:ln w="3175">
                          <a:solidFill>
                            <a:srgbClr val="DFDFD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</p:grpSp>
                  <p:grpSp>
                    <p:nvGrpSpPr>
                      <p:cNvPr id="130028" name="Group 436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1747" y="1736"/>
                        <a:ext cx="46" cy="34"/>
                        <a:chOff x="1747" y="1736"/>
                        <a:chExt cx="46" cy="34"/>
                      </a:xfrm>
                    </p:grpSpPr>
                    <p:sp>
                      <p:nvSpPr>
                        <p:cNvPr id="130044" name="Line 437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1747" y="1762"/>
                          <a:ext cx="15" cy="8"/>
                        </a:xfrm>
                        <a:prstGeom prst="line">
                          <a:avLst/>
                        </a:prstGeom>
                        <a:noFill/>
                        <a:ln w="3175">
                          <a:solidFill>
                            <a:srgbClr val="DFDFD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30045" name="Line 438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1762" y="1736"/>
                          <a:ext cx="31" cy="26"/>
                        </a:xfrm>
                        <a:prstGeom prst="line">
                          <a:avLst/>
                        </a:prstGeom>
                        <a:noFill/>
                        <a:ln w="3175">
                          <a:solidFill>
                            <a:srgbClr val="DFDFD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</p:grpSp>
                  <p:grpSp>
                    <p:nvGrpSpPr>
                      <p:cNvPr id="130029" name="Group 439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1765" y="1738"/>
                        <a:ext cx="45" cy="33"/>
                        <a:chOff x="1765" y="1738"/>
                        <a:chExt cx="45" cy="33"/>
                      </a:xfrm>
                    </p:grpSpPr>
                    <p:sp>
                      <p:nvSpPr>
                        <p:cNvPr id="130042" name="Line 440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1765" y="1764"/>
                          <a:ext cx="14" cy="7"/>
                        </a:xfrm>
                        <a:prstGeom prst="line">
                          <a:avLst/>
                        </a:prstGeom>
                        <a:noFill/>
                        <a:ln w="3175">
                          <a:solidFill>
                            <a:srgbClr val="DFDFD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30043" name="Line 441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1779" y="1738"/>
                          <a:ext cx="31" cy="26"/>
                        </a:xfrm>
                        <a:prstGeom prst="line">
                          <a:avLst/>
                        </a:prstGeom>
                        <a:noFill/>
                        <a:ln w="3175">
                          <a:solidFill>
                            <a:srgbClr val="DFDFD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</p:grpSp>
                  <p:grpSp>
                    <p:nvGrpSpPr>
                      <p:cNvPr id="130030" name="Group 442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1780" y="1740"/>
                        <a:ext cx="46" cy="34"/>
                        <a:chOff x="1780" y="1740"/>
                        <a:chExt cx="46" cy="34"/>
                      </a:xfrm>
                    </p:grpSpPr>
                    <p:sp>
                      <p:nvSpPr>
                        <p:cNvPr id="130040" name="Line 443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1780" y="1766"/>
                          <a:ext cx="15" cy="8"/>
                        </a:xfrm>
                        <a:prstGeom prst="line">
                          <a:avLst/>
                        </a:prstGeom>
                        <a:noFill/>
                        <a:ln w="3175">
                          <a:solidFill>
                            <a:srgbClr val="DFDFD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30041" name="Line 444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1795" y="1740"/>
                          <a:ext cx="31" cy="26"/>
                        </a:xfrm>
                        <a:prstGeom prst="line">
                          <a:avLst/>
                        </a:prstGeom>
                        <a:noFill/>
                        <a:ln w="3175">
                          <a:solidFill>
                            <a:srgbClr val="DFDFD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</p:grpSp>
                  <p:grpSp>
                    <p:nvGrpSpPr>
                      <p:cNvPr id="130031" name="Group 445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1798" y="1743"/>
                        <a:ext cx="45" cy="33"/>
                        <a:chOff x="1798" y="1743"/>
                        <a:chExt cx="45" cy="33"/>
                      </a:xfrm>
                    </p:grpSpPr>
                    <p:sp>
                      <p:nvSpPr>
                        <p:cNvPr id="130038" name="Line 446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1798" y="1768"/>
                          <a:ext cx="14" cy="8"/>
                        </a:xfrm>
                        <a:prstGeom prst="line">
                          <a:avLst/>
                        </a:prstGeom>
                        <a:noFill/>
                        <a:ln w="3175">
                          <a:solidFill>
                            <a:srgbClr val="DFDFD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30039" name="Line 447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1812" y="1743"/>
                          <a:ext cx="31" cy="25"/>
                        </a:xfrm>
                        <a:prstGeom prst="line">
                          <a:avLst/>
                        </a:prstGeom>
                        <a:noFill/>
                        <a:ln w="3175">
                          <a:solidFill>
                            <a:srgbClr val="DFDFD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</p:grpSp>
                  <p:grpSp>
                    <p:nvGrpSpPr>
                      <p:cNvPr id="130032" name="Group 448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1815" y="1744"/>
                        <a:ext cx="45" cy="33"/>
                        <a:chOff x="1815" y="1744"/>
                        <a:chExt cx="45" cy="33"/>
                      </a:xfrm>
                    </p:grpSpPr>
                    <p:sp>
                      <p:nvSpPr>
                        <p:cNvPr id="130036" name="Line 449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1815" y="1770"/>
                          <a:ext cx="14" cy="7"/>
                        </a:xfrm>
                        <a:prstGeom prst="line">
                          <a:avLst/>
                        </a:prstGeom>
                        <a:noFill/>
                        <a:ln w="3175">
                          <a:solidFill>
                            <a:srgbClr val="DFDFD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30037" name="Line 450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1829" y="1744"/>
                          <a:ext cx="31" cy="26"/>
                        </a:xfrm>
                        <a:prstGeom prst="line">
                          <a:avLst/>
                        </a:prstGeom>
                        <a:noFill/>
                        <a:ln w="3175">
                          <a:solidFill>
                            <a:srgbClr val="DFDFD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</p:grpSp>
                  <p:grpSp>
                    <p:nvGrpSpPr>
                      <p:cNvPr id="130033" name="Group 451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1831" y="1745"/>
                        <a:ext cx="46" cy="33"/>
                        <a:chOff x="1831" y="1745"/>
                        <a:chExt cx="46" cy="33"/>
                      </a:xfrm>
                    </p:grpSpPr>
                    <p:sp>
                      <p:nvSpPr>
                        <p:cNvPr id="130034" name="Line 452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1831" y="1771"/>
                          <a:ext cx="15" cy="7"/>
                        </a:xfrm>
                        <a:prstGeom prst="line">
                          <a:avLst/>
                        </a:prstGeom>
                        <a:noFill/>
                        <a:ln w="3175">
                          <a:solidFill>
                            <a:srgbClr val="DFDFD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30035" name="Line 453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1846" y="1745"/>
                          <a:ext cx="31" cy="26"/>
                        </a:xfrm>
                        <a:prstGeom prst="line">
                          <a:avLst/>
                        </a:prstGeom>
                        <a:noFill/>
                        <a:ln w="3175">
                          <a:solidFill>
                            <a:srgbClr val="DFDFD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</p:grpSp>
                </p:grpSp>
                <p:grpSp>
                  <p:nvGrpSpPr>
                    <p:cNvPr id="130010" name="Group 454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1884" y="1750"/>
                      <a:ext cx="66" cy="39"/>
                      <a:chOff x="1884" y="1750"/>
                      <a:chExt cx="66" cy="39"/>
                    </a:xfrm>
                  </p:grpSpPr>
                  <p:grpSp>
                    <p:nvGrpSpPr>
                      <p:cNvPr id="130014" name="Group 455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1911" y="1753"/>
                        <a:ext cx="39" cy="36"/>
                        <a:chOff x="1911" y="1753"/>
                        <a:chExt cx="39" cy="36"/>
                      </a:xfrm>
                    </p:grpSpPr>
                    <p:sp>
                      <p:nvSpPr>
                        <p:cNvPr id="130021" name="Line 456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1911" y="1780"/>
                          <a:ext cx="13" cy="9"/>
                        </a:xfrm>
                        <a:prstGeom prst="line">
                          <a:avLst/>
                        </a:prstGeom>
                        <a:noFill/>
                        <a:ln w="3175">
                          <a:solidFill>
                            <a:srgbClr val="DFDFD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30022" name="Line 457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1924" y="1753"/>
                          <a:ext cx="26" cy="27"/>
                        </a:xfrm>
                        <a:prstGeom prst="line">
                          <a:avLst/>
                        </a:prstGeom>
                        <a:noFill/>
                        <a:ln w="3175">
                          <a:solidFill>
                            <a:srgbClr val="DFDFD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</p:grpSp>
                  <p:grpSp>
                    <p:nvGrpSpPr>
                      <p:cNvPr id="130015" name="Group 458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1898" y="1751"/>
                        <a:ext cx="39" cy="37"/>
                        <a:chOff x="1898" y="1751"/>
                        <a:chExt cx="39" cy="37"/>
                      </a:xfrm>
                    </p:grpSpPr>
                    <p:sp>
                      <p:nvSpPr>
                        <p:cNvPr id="130019" name="Line 459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1898" y="1778"/>
                          <a:ext cx="13" cy="10"/>
                        </a:xfrm>
                        <a:prstGeom prst="line">
                          <a:avLst/>
                        </a:prstGeom>
                        <a:noFill/>
                        <a:ln w="3175">
                          <a:solidFill>
                            <a:srgbClr val="DFDFD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30020" name="Line 460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1911" y="1751"/>
                          <a:ext cx="26" cy="27"/>
                        </a:xfrm>
                        <a:prstGeom prst="line">
                          <a:avLst/>
                        </a:prstGeom>
                        <a:noFill/>
                        <a:ln w="3175">
                          <a:solidFill>
                            <a:srgbClr val="DFDFD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</p:grpSp>
                  <p:grpSp>
                    <p:nvGrpSpPr>
                      <p:cNvPr id="130016" name="Group 461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1884" y="1750"/>
                        <a:ext cx="38" cy="36"/>
                        <a:chOff x="1884" y="1750"/>
                        <a:chExt cx="38" cy="36"/>
                      </a:xfrm>
                    </p:grpSpPr>
                    <p:sp>
                      <p:nvSpPr>
                        <p:cNvPr id="130017" name="Line 462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1884" y="1777"/>
                          <a:ext cx="13" cy="9"/>
                        </a:xfrm>
                        <a:prstGeom prst="line">
                          <a:avLst/>
                        </a:prstGeom>
                        <a:noFill/>
                        <a:ln w="3175">
                          <a:solidFill>
                            <a:srgbClr val="DFDFD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30018" name="Line 463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1897" y="1750"/>
                          <a:ext cx="25" cy="27"/>
                        </a:xfrm>
                        <a:prstGeom prst="line">
                          <a:avLst/>
                        </a:prstGeom>
                        <a:noFill/>
                        <a:ln w="3175">
                          <a:solidFill>
                            <a:srgbClr val="DFDFD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</p:grpSp>
                </p:grpSp>
                <p:sp>
                  <p:nvSpPr>
                    <p:cNvPr id="130011" name="Line 46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675" y="1739"/>
                      <a:ext cx="277" cy="26"/>
                    </a:xfrm>
                    <a:prstGeom prst="line">
                      <a:avLst/>
                    </a:prstGeom>
                    <a:noFill/>
                    <a:ln w="3175">
                      <a:solidFill>
                        <a:srgbClr val="DFDFDF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0012" name="Line 46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665" y="1746"/>
                      <a:ext cx="282" cy="27"/>
                    </a:xfrm>
                    <a:prstGeom prst="line">
                      <a:avLst/>
                    </a:prstGeom>
                    <a:noFill/>
                    <a:ln w="3175">
                      <a:solidFill>
                        <a:srgbClr val="DFDFDF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0013" name="Line 46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655" y="1753"/>
                      <a:ext cx="285" cy="30"/>
                    </a:xfrm>
                    <a:prstGeom prst="line">
                      <a:avLst/>
                    </a:prstGeom>
                    <a:noFill/>
                    <a:ln w="4763">
                      <a:solidFill>
                        <a:srgbClr val="DFDFDF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</p:grpSp>
            </p:grpSp>
            <p:grpSp>
              <p:nvGrpSpPr>
                <p:cNvPr id="130004" name="Group 467"/>
                <p:cNvGrpSpPr>
                  <a:grpSpLocks/>
                </p:cNvGrpSpPr>
                <p:nvPr/>
              </p:nvGrpSpPr>
              <p:grpSpPr bwMode="auto">
                <a:xfrm>
                  <a:off x="1943" y="1758"/>
                  <a:ext cx="41" cy="43"/>
                  <a:chOff x="1943" y="1758"/>
                  <a:chExt cx="41" cy="43"/>
                </a:xfrm>
              </p:grpSpPr>
              <p:sp>
                <p:nvSpPr>
                  <p:cNvPr id="130005" name="Line 468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1943" y="1783"/>
                    <a:ext cx="21" cy="18"/>
                  </a:xfrm>
                  <a:prstGeom prst="line">
                    <a:avLst/>
                  </a:prstGeom>
                  <a:noFill/>
                  <a:ln w="3175">
                    <a:solidFill>
                      <a:srgbClr val="3F3F3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30006" name="Line 469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1965" y="1758"/>
                    <a:ext cx="19" cy="25"/>
                  </a:xfrm>
                  <a:prstGeom prst="line">
                    <a:avLst/>
                  </a:prstGeom>
                  <a:noFill/>
                  <a:ln w="3175">
                    <a:solidFill>
                      <a:srgbClr val="3F3F3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</p:grpSp>
        </p:grpSp>
      </p:grpSp>
      <p:sp>
        <p:nvSpPr>
          <p:cNvPr id="129047" name="Rectangle 470"/>
          <p:cNvSpPr>
            <a:spLocks noChangeArrowheads="1"/>
          </p:cNvSpPr>
          <p:nvPr/>
        </p:nvSpPr>
        <p:spPr bwMode="auto">
          <a:xfrm>
            <a:off x="1879600" y="3001963"/>
            <a:ext cx="19050" cy="368300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9048" name="Rectangle 471"/>
          <p:cNvSpPr>
            <a:spLocks noChangeArrowheads="1"/>
          </p:cNvSpPr>
          <p:nvPr/>
        </p:nvSpPr>
        <p:spPr bwMode="auto">
          <a:xfrm>
            <a:off x="904875" y="2990850"/>
            <a:ext cx="19050" cy="368300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grpSp>
        <p:nvGrpSpPr>
          <p:cNvPr id="129049" name="Group 472"/>
          <p:cNvGrpSpPr>
            <a:grpSpLocks/>
          </p:cNvGrpSpPr>
          <p:nvPr/>
        </p:nvGrpSpPr>
        <p:grpSpPr bwMode="auto">
          <a:xfrm>
            <a:off x="760413" y="2533650"/>
            <a:ext cx="538162" cy="547688"/>
            <a:chOff x="650" y="1472"/>
            <a:chExt cx="339" cy="345"/>
          </a:xfrm>
        </p:grpSpPr>
        <p:sp>
          <p:nvSpPr>
            <p:cNvPr id="129936" name="Freeform 473"/>
            <p:cNvSpPr>
              <a:spLocks/>
            </p:cNvSpPr>
            <p:nvPr/>
          </p:nvSpPr>
          <p:spPr bwMode="auto">
            <a:xfrm>
              <a:off x="650" y="1472"/>
              <a:ext cx="339" cy="345"/>
            </a:xfrm>
            <a:custGeom>
              <a:avLst/>
              <a:gdLst>
                <a:gd name="T0" fmla="*/ 5 w 678"/>
                <a:gd name="T1" fmla="*/ 0 h 690"/>
                <a:gd name="T2" fmla="*/ 22 w 678"/>
                <a:gd name="T3" fmla="*/ 0 h 690"/>
                <a:gd name="T4" fmla="*/ 22 w 678"/>
                <a:gd name="T5" fmla="*/ 19 h 690"/>
                <a:gd name="T6" fmla="*/ 18 w 678"/>
                <a:gd name="T7" fmla="*/ 22 h 690"/>
                <a:gd name="T8" fmla="*/ 0 w 678"/>
                <a:gd name="T9" fmla="*/ 22 h 690"/>
                <a:gd name="T10" fmla="*/ 0 w 678"/>
                <a:gd name="T11" fmla="*/ 2 h 690"/>
                <a:gd name="T12" fmla="*/ 5 w 678"/>
                <a:gd name="T13" fmla="*/ 0 h 69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78"/>
                <a:gd name="T22" fmla="*/ 0 h 690"/>
                <a:gd name="T23" fmla="*/ 678 w 678"/>
                <a:gd name="T24" fmla="*/ 690 h 69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78" h="690">
                  <a:moveTo>
                    <a:pt x="149" y="0"/>
                  </a:moveTo>
                  <a:lnTo>
                    <a:pt x="678" y="0"/>
                  </a:lnTo>
                  <a:lnTo>
                    <a:pt x="678" y="598"/>
                  </a:lnTo>
                  <a:lnTo>
                    <a:pt x="570" y="690"/>
                  </a:lnTo>
                  <a:lnTo>
                    <a:pt x="0" y="690"/>
                  </a:lnTo>
                  <a:lnTo>
                    <a:pt x="0" y="64"/>
                  </a:lnTo>
                  <a:lnTo>
                    <a:pt x="149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9937" name="Freeform 474"/>
            <p:cNvSpPr>
              <a:spLocks/>
            </p:cNvSpPr>
            <p:nvPr/>
          </p:nvSpPr>
          <p:spPr bwMode="auto">
            <a:xfrm>
              <a:off x="650" y="1472"/>
              <a:ext cx="339" cy="345"/>
            </a:xfrm>
            <a:custGeom>
              <a:avLst/>
              <a:gdLst>
                <a:gd name="T0" fmla="*/ 5 w 678"/>
                <a:gd name="T1" fmla="*/ 0 h 690"/>
                <a:gd name="T2" fmla="*/ 22 w 678"/>
                <a:gd name="T3" fmla="*/ 0 h 690"/>
                <a:gd name="T4" fmla="*/ 22 w 678"/>
                <a:gd name="T5" fmla="*/ 19 h 690"/>
                <a:gd name="T6" fmla="*/ 18 w 678"/>
                <a:gd name="T7" fmla="*/ 22 h 690"/>
                <a:gd name="T8" fmla="*/ 0 w 678"/>
                <a:gd name="T9" fmla="*/ 22 h 690"/>
                <a:gd name="T10" fmla="*/ 0 w 678"/>
                <a:gd name="T11" fmla="*/ 2 h 690"/>
                <a:gd name="T12" fmla="*/ 5 w 678"/>
                <a:gd name="T13" fmla="*/ 0 h 69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78"/>
                <a:gd name="T22" fmla="*/ 0 h 690"/>
                <a:gd name="T23" fmla="*/ 678 w 678"/>
                <a:gd name="T24" fmla="*/ 690 h 69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78" h="690">
                  <a:moveTo>
                    <a:pt x="149" y="0"/>
                  </a:moveTo>
                  <a:lnTo>
                    <a:pt x="678" y="0"/>
                  </a:lnTo>
                  <a:lnTo>
                    <a:pt x="678" y="598"/>
                  </a:lnTo>
                  <a:lnTo>
                    <a:pt x="570" y="690"/>
                  </a:lnTo>
                  <a:lnTo>
                    <a:pt x="0" y="690"/>
                  </a:lnTo>
                  <a:lnTo>
                    <a:pt x="0" y="64"/>
                  </a:lnTo>
                  <a:lnTo>
                    <a:pt x="149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9938" name="Rectangle 475"/>
            <p:cNvSpPr>
              <a:spLocks noChangeArrowheads="1"/>
            </p:cNvSpPr>
            <p:nvPr/>
          </p:nvSpPr>
          <p:spPr bwMode="auto">
            <a:xfrm>
              <a:off x="673" y="1630"/>
              <a:ext cx="88" cy="156"/>
            </a:xfrm>
            <a:prstGeom prst="rect">
              <a:avLst/>
            </a:prstGeom>
            <a:noFill/>
            <a:ln w="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9939" name="Rectangle 476"/>
            <p:cNvSpPr>
              <a:spLocks noChangeArrowheads="1"/>
            </p:cNvSpPr>
            <p:nvPr/>
          </p:nvSpPr>
          <p:spPr bwMode="auto">
            <a:xfrm>
              <a:off x="780" y="1629"/>
              <a:ext cx="67" cy="120"/>
            </a:xfrm>
            <a:prstGeom prst="rect">
              <a:avLst/>
            </a:prstGeom>
            <a:noFill/>
            <a:ln w="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9940" name="Rectangle 477"/>
            <p:cNvSpPr>
              <a:spLocks noChangeArrowheads="1"/>
            </p:cNvSpPr>
            <p:nvPr/>
          </p:nvSpPr>
          <p:spPr bwMode="auto">
            <a:xfrm>
              <a:off x="654" y="1508"/>
              <a:ext cx="279" cy="305"/>
            </a:xfrm>
            <a:prstGeom prst="rect">
              <a:avLst/>
            </a:prstGeom>
            <a:solidFill>
              <a:srgbClr val="7F7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9941" name="Rectangle 478"/>
            <p:cNvSpPr>
              <a:spLocks noChangeArrowheads="1"/>
            </p:cNvSpPr>
            <p:nvPr/>
          </p:nvSpPr>
          <p:spPr bwMode="auto">
            <a:xfrm>
              <a:off x="654" y="1508"/>
              <a:ext cx="279" cy="305"/>
            </a:xfrm>
            <a:prstGeom prst="rect">
              <a:avLst/>
            </a:prstGeom>
            <a:noFill/>
            <a:ln w="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9942" name="Rectangle 479"/>
            <p:cNvSpPr>
              <a:spLocks noChangeArrowheads="1"/>
            </p:cNvSpPr>
            <p:nvPr/>
          </p:nvSpPr>
          <p:spPr bwMode="auto">
            <a:xfrm>
              <a:off x="675" y="1632"/>
              <a:ext cx="84" cy="153"/>
            </a:xfrm>
            <a:prstGeom prst="rect">
              <a:avLst/>
            </a:pr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9943" name="Rectangle 480"/>
            <p:cNvSpPr>
              <a:spLocks noChangeArrowheads="1"/>
            </p:cNvSpPr>
            <p:nvPr/>
          </p:nvSpPr>
          <p:spPr bwMode="auto">
            <a:xfrm>
              <a:off x="675" y="1632"/>
              <a:ext cx="84" cy="153"/>
            </a:xfrm>
            <a:prstGeom prst="rect">
              <a:avLst/>
            </a:prstGeom>
            <a:noFill/>
            <a:ln w="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9944" name="Rectangle 481"/>
            <p:cNvSpPr>
              <a:spLocks noChangeArrowheads="1"/>
            </p:cNvSpPr>
            <p:nvPr/>
          </p:nvSpPr>
          <p:spPr bwMode="auto">
            <a:xfrm>
              <a:off x="781" y="1631"/>
              <a:ext cx="64" cy="116"/>
            </a:xfrm>
            <a:prstGeom prst="rect">
              <a:avLst/>
            </a:pr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9945" name="Rectangle 482"/>
            <p:cNvSpPr>
              <a:spLocks noChangeArrowheads="1"/>
            </p:cNvSpPr>
            <p:nvPr/>
          </p:nvSpPr>
          <p:spPr bwMode="auto">
            <a:xfrm>
              <a:off x="781" y="1631"/>
              <a:ext cx="64" cy="116"/>
            </a:xfrm>
            <a:prstGeom prst="rect">
              <a:avLst/>
            </a:prstGeom>
            <a:noFill/>
            <a:ln w="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9946" name="Rectangle 483"/>
            <p:cNvSpPr>
              <a:spLocks noChangeArrowheads="1"/>
            </p:cNvSpPr>
            <p:nvPr/>
          </p:nvSpPr>
          <p:spPr bwMode="auto">
            <a:xfrm>
              <a:off x="665" y="1570"/>
              <a:ext cx="110" cy="5"/>
            </a:xfrm>
            <a:prstGeom prst="rect">
              <a:avLst/>
            </a:prstGeom>
            <a:noFill/>
            <a:ln w="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9947" name="Rectangle 484"/>
            <p:cNvSpPr>
              <a:spLocks noChangeArrowheads="1"/>
            </p:cNvSpPr>
            <p:nvPr/>
          </p:nvSpPr>
          <p:spPr bwMode="auto">
            <a:xfrm>
              <a:off x="664" y="1586"/>
              <a:ext cx="247" cy="5"/>
            </a:xfrm>
            <a:prstGeom prst="rect">
              <a:avLst/>
            </a:prstGeom>
            <a:noFill/>
            <a:ln w="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9948" name="Rectangle 485"/>
            <p:cNvSpPr>
              <a:spLocks noChangeArrowheads="1"/>
            </p:cNvSpPr>
            <p:nvPr/>
          </p:nvSpPr>
          <p:spPr bwMode="auto">
            <a:xfrm>
              <a:off x="665" y="1599"/>
              <a:ext cx="247" cy="6"/>
            </a:xfrm>
            <a:prstGeom prst="rect">
              <a:avLst/>
            </a:prstGeom>
            <a:noFill/>
            <a:ln w="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9949" name="Rectangle 486"/>
            <p:cNvSpPr>
              <a:spLocks noChangeArrowheads="1"/>
            </p:cNvSpPr>
            <p:nvPr/>
          </p:nvSpPr>
          <p:spPr bwMode="auto">
            <a:xfrm>
              <a:off x="665" y="1557"/>
              <a:ext cx="110" cy="5"/>
            </a:xfrm>
            <a:prstGeom prst="rect">
              <a:avLst/>
            </a:prstGeom>
            <a:noFill/>
            <a:ln w="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9950" name="Rectangle 487"/>
            <p:cNvSpPr>
              <a:spLocks noChangeArrowheads="1"/>
            </p:cNvSpPr>
            <p:nvPr/>
          </p:nvSpPr>
          <p:spPr bwMode="auto">
            <a:xfrm>
              <a:off x="665" y="1544"/>
              <a:ext cx="110" cy="6"/>
            </a:xfrm>
            <a:prstGeom prst="rect">
              <a:avLst/>
            </a:prstGeom>
            <a:noFill/>
            <a:ln w="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9951" name="Rectangle 488"/>
            <p:cNvSpPr>
              <a:spLocks noChangeArrowheads="1"/>
            </p:cNvSpPr>
            <p:nvPr/>
          </p:nvSpPr>
          <p:spPr bwMode="auto">
            <a:xfrm>
              <a:off x="665" y="1531"/>
              <a:ext cx="110" cy="5"/>
            </a:xfrm>
            <a:prstGeom prst="rect">
              <a:avLst/>
            </a:prstGeom>
            <a:noFill/>
            <a:ln w="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9952" name="Rectangle 489"/>
            <p:cNvSpPr>
              <a:spLocks noChangeArrowheads="1"/>
            </p:cNvSpPr>
            <p:nvPr/>
          </p:nvSpPr>
          <p:spPr bwMode="auto">
            <a:xfrm>
              <a:off x="665" y="1518"/>
              <a:ext cx="110" cy="6"/>
            </a:xfrm>
            <a:prstGeom prst="rect">
              <a:avLst/>
            </a:prstGeom>
            <a:noFill/>
            <a:ln w="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9953" name="Rectangle 490"/>
            <p:cNvSpPr>
              <a:spLocks noChangeArrowheads="1"/>
            </p:cNvSpPr>
            <p:nvPr/>
          </p:nvSpPr>
          <p:spPr bwMode="auto">
            <a:xfrm>
              <a:off x="800" y="1570"/>
              <a:ext cx="111" cy="5"/>
            </a:xfrm>
            <a:prstGeom prst="rect">
              <a:avLst/>
            </a:prstGeom>
            <a:noFill/>
            <a:ln w="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9954" name="Rectangle 491"/>
            <p:cNvSpPr>
              <a:spLocks noChangeArrowheads="1"/>
            </p:cNvSpPr>
            <p:nvPr/>
          </p:nvSpPr>
          <p:spPr bwMode="auto">
            <a:xfrm>
              <a:off x="800" y="1557"/>
              <a:ext cx="111" cy="5"/>
            </a:xfrm>
            <a:prstGeom prst="rect">
              <a:avLst/>
            </a:prstGeom>
            <a:noFill/>
            <a:ln w="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9955" name="Rectangle 492"/>
            <p:cNvSpPr>
              <a:spLocks noChangeArrowheads="1"/>
            </p:cNvSpPr>
            <p:nvPr/>
          </p:nvSpPr>
          <p:spPr bwMode="auto">
            <a:xfrm>
              <a:off x="800" y="1544"/>
              <a:ext cx="111" cy="6"/>
            </a:xfrm>
            <a:prstGeom prst="rect">
              <a:avLst/>
            </a:prstGeom>
            <a:noFill/>
            <a:ln w="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9956" name="Rectangle 493"/>
            <p:cNvSpPr>
              <a:spLocks noChangeArrowheads="1"/>
            </p:cNvSpPr>
            <p:nvPr/>
          </p:nvSpPr>
          <p:spPr bwMode="auto">
            <a:xfrm>
              <a:off x="800" y="1531"/>
              <a:ext cx="111" cy="5"/>
            </a:xfrm>
            <a:prstGeom prst="rect">
              <a:avLst/>
            </a:prstGeom>
            <a:noFill/>
            <a:ln w="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9957" name="Rectangle 494"/>
            <p:cNvSpPr>
              <a:spLocks noChangeArrowheads="1"/>
            </p:cNvSpPr>
            <p:nvPr/>
          </p:nvSpPr>
          <p:spPr bwMode="auto">
            <a:xfrm>
              <a:off x="800" y="1518"/>
              <a:ext cx="111" cy="6"/>
            </a:xfrm>
            <a:prstGeom prst="rect">
              <a:avLst/>
            </a:prstGeom>
            <a:noFill/>
            <a:ln w="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9958" name="Freeform 495"/>
            <p:cNvSpPr>
              <a:spLocks/>
            </p:cNvSpPr>
            <p:nvPr/>
          </p:nvSpPr>
          <p:spPr bwMode="auto">
            <a:xfrm>
              <a:off x="939" y="1484"/>
              <a:ext cx="44" cy="323"/>
            </a:xfrm>
            <a:custGeom>
              <a:avLst/>
              <a:gdLst>
                <a:gd name="T0" fmla="*/ 0 w 89"/>
                <a:gd name="T1" fmla="*/ 1 h 647"/>
                <a:gd name="T2" fmla="*/ 0 w 89"/>
                <a:gd name="T3" fmla="*/ 20 h 647"/>
                <a:gd name="T4" fmla="*/ 2 w 89"/>
                <a:gd name="T5" fmla="*/ 17 h 647"/>
                <a:gd name="T6" fmla="*/ 2 w 89"/>
                <a:gd name="T7" fmla="*/ 0 h 647"/>
                <a:gd name="T8" fmla="*/ 0 w 89"/>
                <a:gd name="T9" fmla="*/ 1 h 64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89"/>
                <a:gd name="T16" fmla="*/ 0 h 647"/>
                <a:gd name="T17" fmla="*/ 89 w 89"/>
                <a:gd name="T18" fmla="*/ 647 h 64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89" h="647">
                  <a:moveTo>
                    <a:pt x="0" y="49"/>
                  </a:moveTo>
                  <a:lnTo>
                    <a:pt x="0" y="647"/>
                  </a:lnTo>
                  <a:lnTo>
                    <a:pt x="89" y="571"/>
                  </a:lnTo>
                  <a:lnTo>
                    <a:pt x="89" y="0"/>
                  </a:lnTo>
                  <a:lnTo>
                    <a:pt x="0" y="49"/>
                  </a:lnTo>
                  <a:close/>
                </a:path>
              </a:pathLst>
            </a:custGeom>
            <a:solidFill>
              <a:srgbClr val="99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9959" name="Freeform 496"/>
            <p:cNvSpPr>
              <a:spLocks/>
            </p:cNvSpPr>
            <p:nvPr/>
          </p:nvSpPr>
          <p:spPr bwMode="auto">
            <a:xfrm>
              <a:off x="939" y="1484"/>
              <a:ext cx="44" cy="323"/>
            </a:xfrm>
            <a:custGeom>
              <a:avLst/>
              <a:gdLst>
                <a:gd name="T0" fmla="*/ 0 w 89"/>
                <a:gd name="T1" fmla="*/ 1 h 647"/>
                <a:gd name="T2" fmla="*/ 0 w 89"/>
                <a:gd name="T3" fmla="*/ 20 h 647"/>
                <a:gd name="T4" fmla="*/ 2 w 89"/>
                <a:gd name="T5" fmla="*/ 17 h 647"/>
                <a:gd name="T6" fmla="*/ 2 w 89"/>
                <a:gd name="T7" fmla="*/ 0 h 647"/>
                <a:gd name="T8" fmla="*/ 0 w 89"/>
                <a:gd name="T9" fmla="*/ 1 h 64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89"/>
                <a:gd name="T16" fmla="*/ 0 h 647"/>
                <a:gd name="T17" fmla="*/ 89 w 89"/>
                <a:gd name="T18" fmla="*/ 647 h 64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89" h="647">
                  <a:moveTo>
                    <a:pt x="0" y="49"/>
                  </a:moveTo>
                  <a:lnTo>
                    <a:pt x="0" y="647"/>
                  </a:lnTo>
                  <a:lnTo>
                    <a:pt x="89" y="571"/>
                  </a:lnTo>
                  <a:lnTo>
                    <a:pt x="89" y="0"/>
                  </a:lnTo>
                  <a:lnTo>
                    <a:pt x="0" y="49"/>
                  </a:lnTo>
                </a:path>
              </a:pathLst>
            </a:cu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9960" name="Freeform 497"/>
            <p:cNvSpPr>
              <a:spLocks/>
            </p:cNvSpPr>
            <p:nvPr/>
          </p:nvSpPr>
          <p:spPr bwMode="auto">
            <a:xfrm>
              <a:off x="663" y="1477"/>
              <a:ext cx="320" cy="25"/>
            </a:xfrm>
            <a:custGeom>
              <a:avLst/>
              <a:gdLst>
                <a:gd name="T0" fmla="*/ 0 w 640"/>
                <a:gd name="T1" fmla="*/ 2 h 50"/>
                <a:gd name="T2" fmla="*/ 18 w 640"/>
                <a:gd name="T3" fmla="*/ 2 h 50"/>
                <a:gd name="T4" fmla="*/ 20 w 640"/>
                <a:gd name="T5" fmla="*/ 0 h 50"/>
                <a:gd name="T6" fmla="*/ 4 w 640"/>
                <a:gd name="T7" fmla="*/ 0 h 50"/>
                <a:gd name="T8" fmla="*/ 0 w 640"/>
                <a:gd name="T9" fmla="*/ 2 h 5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40"/>
                <a:gd name="T16" fmla="*/ 0 h 50"/>
                <a:gd name="T17" fmla="*/ 640 w 640"/>
                <a:gd name="T18" fmla="*/ 50 h 5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40" h="50">
                  <a:moveTo>
                    <a:pt x="0" y="50"/>
                  </a:moveTo>
                  <a:lnTo>
                    <a:pt x="546" y="50"/>
                  </a:lnTo>
                  <a:lnTo>
                    <a:pt x="640" y="0"/>
                  </a:lnTo>
                  <a:lnTo>
                    <a:pt x="125" y="0"/>
                  </a:lnTo>
                  <a:lnTo>
                    <a:pt x="0" y="50"/>
                  </a:lnTo>
                  <a:close/>
                </a:path>
              </a:pathLst>
            </a:cu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9961" name="Freeform 498"/>
            <p:cNvSpPr>
              <a:spLocks/>
            </p:cNvSpPr>
            <p:nvPr/>
          </p:nvSpPr>
          <p:spPr bwMode="auto">
            <a:xfrm>
              <a:off x="663" y="1477"/>
              <a:ext cx="320" cy="25"/>
            </a:xfrm>
            <a:custGeom>
              <a:avLst/>
              <a:gdLst>
                <a:gd name="T0" fmla="*/ 0 w 640"/>
                <a:gd name="T1" fmla="*/ 2 h 50"/>
                <a:gd name="T2" fmla="*/ 18 w 640"/>
                <a:gd name="T3" fmla="*/ 2 h 50"/>
                <a:gd name="T4" fmla="*/ 20 w 640"/>
                <a:gd name="T5" fmla="*/ 0 h 50"/>
                <a:gd name="T6" fmla="*/ 4 w 640"/>
                <a:gd name="T7" fmla="*/ 0 h 50"/>
                <a:gd name="T8" fmla="*/ 0 w 640"/>
                <a:gd name="T9" fmla="*/ 2 h 5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40"/>
                <a:gd name="T16" fmla="*/ 0 h 50"/>
                <a:gd name="T17" fmla="*/ 640 w 640"/>
                <a:gd name="T18" fmla="*/ 50 h 5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40" h="50">
                  <a:moveTo>
                    <a:pt x="0" y="50"/>
                  </a:moveTo>
                  <a:lnTo>
                    <a:pt x="546" y="50"/>
                  </a:lnTo>
                  <a:lnTo>
                    <a:pt x="640" y="0"/>
                  </a:lnTo>
                  <a:lnTo>
                    <a:pt x="125" y="0"/>
                  </a:lnTo>
                  <a:lnTo>
                    <a:pt x="0" y="50"/>
                  </a:lnTo>
                </a:path>
              </a:pathLst>
            </a:cu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9962" name="Rectangle 499"/>
            <p:cNvSpPr>
              <a:spLocks noChangeArrowheads="1"/>
            </p:cNvSpPr>
            <p:nvPr/>
          </p:nvSpPr>
          <p:spPr bwMode="auto">
            <a:xfrm>
              <a:off x="723" y="1646"/>
              <a:ext cx="25" cy="31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9963" name="Rectangle 500"/>
            <p:cNvSpPr>
              <a:spLocks noChangeArrowheads="1"/>
            </p:cNvSpPr>
            <p:nvPr/>
          </p:nvSpPr>
          <p:spPr bwMode="auto">
            <a:xfrm>
              <a:off x="723" y="1646"/>
              <a:ext cx="25" cy="31"/>
            </a:xfrm>
            <a:prstGeom prst="rect">
              <a:avLst/>
            </a:prstGeom>
            <a:noFill/>
            <a:ln w="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9964" name="Rectangle 501"/>
            <p:cNvSpPr>
              <a:spLocks noChangeArrowheads="1"/>
            </p:cNvSpPr>
            <p:nvPr/>
          </p:nvSpPr>
          <p:spPr bwMode="auto">
            <a:xfrm>
              <a:off x="789" y="1641"/>
              <a:ext cx="20" cy="3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9965" name="Rectangle 502"/>
            <p:cNvSpPr>
              <a:spLocks noChangeArrowheads="1"/>
            </p:cNvSpPr>
            <p:nvPr/>
          </p:nvSpPr>
          <p:spPr bwMode="auto">
            <a:xfrm>
              <a:off x="789" y="1641"/>
              <a:ext cx="20" cy="35"/>
            </a:xfrm>
            <a:prstGeom prst="rect">
              <a:avLst/>
            </a:prstGeom>
            <a:noFill/>
            <a:ln w="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9966" name="Rectangle 503"/>
            <p:cNvSpPr>
              <a:spLocks noChangeArrowheads="1"/>
            </p:cNvSpPr>
            <p:nvPr/>
          </p:nvSpPr>
          <p:spPr bwMode="auto">
            <a:xfrm>
              <a:off x="817" y="1639"/>
              <a:ext cx="20" cy="3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9967" name="Rectangle 504"/>
            <p:cNvSpPr>
              <a:spLocks noChangeArrowheads="1"/>
            </p:cNvSpPr>
            <p:nvPr/>
          </p:nvSpPr>
          <p:spPr bwMode="auto">
            <a:xfrm>
              <a:off x="817" y="1639"/>
              <a:ext cx="20" cy="35"/>
            </a:xfrm>
            <a:prstGeom prst="rect">
              <a:avLst/>
            </a:prstGeom>
            <a:noFill/>
            <a:ln w="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9968" name="Rectangle 505"/>
            <p:cNvSpPr>
              <a:spLocks noChangeArrowheads="1"/>
            </p:cNvSpPr>
            <p:nvPr/>
          </p:nvSpPr>
          <p:spPr bwMode="auto">
            <a:xfrm>
              <a:off x="814" y="1682"/>
              <a:ext cx="20" cy="29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9969" name="Rectangle 506"/>
            <p:cNvSpPr>
              <a:spLocks noChangeArrowheads="1"/>
            </p:cNvSpPr>
            <p:nvPr/>
          </p:nvSpPr>
          <p:spPr bwMode="auto">
            <a:xfrm>
              <a:off x="814" y="1682"/>
              <a:ext cx="20" cy="29"/>
            </a:xfrm>
            <a:prstGeom prst="rect">
              <a:avLst/>
            </a:prstGeom>
            <a:noFill/>
            <a:ln w="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9970" name="Rectangle 507"/>
            <p:cNvSpPr>
              <a:spLocks noChangeArrowheads="1"/>
            </p:cNvSpPr>
            <p:nvPr/>
          </p:nvSpPr>
          <p:spPr bwMode="auto">
            <a:xfrm>
              <a:off x="686" y="1645"/>
              <a:ext cx="22" cy="32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9971" name="Rectangle 508"/>
            <p:cNvSpPr>
              <a:spLocks noChangeArrowheads="1"/>
            </p:cNvSpPr>
            <p:nvPr/>
          </p:nvSpPr>
          <p:spPr bwMode="auto">
            <a:xfrm>
              <a:off x="686" y="1645"/>
              <a:ext cx="22" cy="32"/>
            </a:xfrm>
            <a:prstGeom prst="rect">
              <a:avLst/>
            </a:prstGeom>
            <a:noFill/>
            <a:ln w="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9972" name="Rectangle 509"/>
            <p:cNvSpPr>
              <a:spLocks noChangeArrowheads="1"/>
            </p:cNvSpPr>
            <p:nvPr/>
          </p:nvSpPr>
          <p:spPr bwMode="auto">
            <a:xfrm>
              <a:off x="789" y="1680"/>
              <a:ext cx="16" cy="31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9973" name="Rectangle 510"/>
            <p:cNvSpPr>
              <a:spLocks noChangeArrowheads="1"/>
            </p:cNvSpPr>
            <p:nvPr/>
          </p:nvSpPr>
          <p:spPr bwMode="auto">
            <a:xfrm>
              <a:off x="789" y="1680"/>
              <a:ext cx="16" cy="31"/>
            </a:xfrm>
            <a:prstGeom prst="rect">
              <a:avLst/>
            </a:prstGeom>
            <a:noFill/>
            <a:ln w="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9974" name="Rectangle 511"/>
            <p:cNvSpPr>
              <a:spLocks noChangeArrowheads="1"/>
            </p:cNvSpPr>
            <p:nvPr/>
          </p:nvSpPr>
          <p:spPr bwMode="auto">
            <a:xfrm>
              <a:off x="895" y="1632"/>
              <a:ext cx="14" cy="12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9975" name="Rectangle 512"/>
            <p:cNvSpPr>
              <a:spLocks noChangeArrowheads="1"/>
            </p:cNvSpPr>
            <p:nvPr/>
          </p:nvSpPr>
          <p:spPr bwMode="auto">
            <a:xfrm>
              <a:off x="895" y="1632"/>
              <a:ext cx="14" cy="12"/>
            </a:xfrm>
            <a:prstGeom prst="rect">
              <a:avLst/>
            </a:prstGeom>
            <a:noFill/>
            <a:ln w="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9976" name="Rectangle 513"/>
            <p:cNvSpPr>
              <a:spLocks noChangeArrowheads="1"/>
            </p:cNvSpPr>
            <p:nvPr/>
          </p:nvSpPr>
          <p:spPr bwMode="auto">
            <a:xfrm>
              <a:off x="895" y="1655"/>
              <a:ext cx="14" cy="13"/>
            </a:xfrm>
            <a:prstGeom prst="rect">
              <a:avLst/>
            </a:prstGeom>
            <a:solidFill>
              <a:srgbClr val="33CC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9977" name="Rectangle 514"/>
            <p:cNvSpPr>
              <a:spLocks noChangeArrowheads="1"/>
            </p:cNvSpPr>
            <p:nvPr/>
          </p:nvSpPr>
          <p:spPr bwMode="auto">
            <a:xfrm>
              <a:off x="895" y="1655"/>
              <a:ext cx="14" cy="13"/>
            </a:xfrm>
            <a:prstGeom prst="rect">
              <a:avLst/>
            </a:prstGeom>
            <a:noFill/>
            <a:ln w="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9978" name="Freeform 515"/>
            <p:cNvSpPr>
              <a:spLocks/>
            </p:cNvSpPr>
            <p:nvPr/>
          </p:nvSpPr>
          <p:spPr bwMode="auto">
            <a:xfrm>
              <a:off x="786" y="1761"/>
              <a:ext cx="10" cy="13"/>
            </a:xfrm>
            <a:custGeom>
              <a:avLst/>
              <a:gdLst>
                <a:gd name="T0" fmla="*/ 1 w 19"/>
                <a:gd name="T1" fmla="*/ 0 h 25"/>
                <a:gd name="T2" fmla="*/ 1 w 19"/>
                <a:gd name="T3" fmla="*/ 1 h 25"/>
                <a:gd name="T4" fmla="*/ 1 w 19"/>
                <a:gd name="T5" fmla="*/ 1 h 25"/>
                <a:gd name="T6" fmla="*/ 1 w 19"/>
                <a:gd name="T7" fmla="*/ 1 h 25"/>
                <a:gd name="T8" fmla="*/ 1 w 19"/>
                <a:gd name="T9" fmla="*/ 1 h 25"/>
                <a:gd name="T10" fmla="*/ 1 w 19"/>
                <a:gd name="T11" fmla="*/ 1 h 25"/>
                <a:gd name="T12" fmla="*/ 1 w 19"/>
                <a:gd name="T13" fmla="*/ 1 h 25"/>
                <a:gd name="T14" fmla="*/ 1 w 19"/>
                <a:gd name="T15" fmla="*/ 1 h 25"/>
                <a:gd name="T16" fmla="*/ 1 w 19"/>
                <a:gd name="T17" fmla="*/ 1 h 25"/>
                <a:gd name="T18" fmla="*/ 1 w 19"/>
                <a:gd name="T19" fmla="*/ 1 h 25"/>
                <a:gd name="T20" fmla="*/ 1 w 19"/>
                <a:gd name="T21" fmla="*/ 1 h 25"/>
                <a:gd name="T22" fmla="*/ 1 w 19"/>
                <a:gd name="T23" fmla="*/ 1 h 25"/>
                <a:gd name="T24" fmla="*/ 0 w 19"/>
                <a:gd name="T25" fmla="*/ 1 h 25"/>
                <a:gd name="T26" fmla="*/ 1 w 19"/>
                <a:gd name="T27" fmla="*/ 1 h 25"/>
                <a:gd name="T28" fmla="*/ 1 w 19"/>
                <a:gd name="T29" fmla="*/ 1 h 25"/>
                <a:gd name="T30" fmla="*/ 1 w 19"/>
                <a:gd name="T31" fmla="*/ 1 h 25"/>
                <a:gd name="T32" fmla="*/ 1 w 19"/>
                <a:gd name="T33" fmla="*/ 0 h 25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19"/>
                <a:gd name="T52" fmla="*/ 0 h 25"/>
                <a:gd name="T53" fmla="*/ 19 w 19"/>
                <a:gd name="T54" fmla="*/ 25 h 25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19" h="25">
                  <a:moveTo>
                    <a:pt x="9" y="0"/>
                  </a:moveTo>
                  <a:lnTo>
                    <a:pt x="12" y="2"/>
                  </a:lnTo>
                  <a:lnTo>
                    <a:pt x="16" y="4"/>
                  </a:lnTo>
                  <a:lnTo>
                    <a:pt x="18" y="7"/>
                  </a:lnTo>
                  <a:lnTo>
                    <a:pt x="19" y="13"/>
                  </a:lnTo>
                  <a:lnTo>
                    <a:pt x="18" y="18"/>
                  </a:lnTo>
                  <a:lnTo>
                    <a:pt x="16" y="21"/>
                  </a:lnTo>
                  <a:lnTo>
                    <a:pt x="12" y="24"/>
                  </a:lnTo>
                  <a:lnTo>
                    <a:pt x="9" y="25"/>
                  </a:lnTo>
                  <a:lnTo>
                    <a:pt x="7" y="24"/>
                  </a:lnTo>
                  <a:lnTo>
                    <a:pt x="2" y="21"/>
                  </a:lnTo>
                  <a:lnTo>
                    <a:pt x="1" y="18"/>
                  </a:lnTo>
                  <a:lnTo>
                    <a:pt x="0" y="13"/>
                  </a:lnTo>
                  <a:lnTo>
                    <a:pt x="1" y="7"/>
                  </a:lnTo>
                  <a:lnTo>
                    <a:pt x="2" y="4"/>
                  </a:lnTo>
                  <a:lnTo>
                    <a:pt x="7" y="2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9979" name="Freeform 516"/>
            <p:cNvSpPr>
              <a:spLocks/>
            </p:cNvSpPr>
            <p:nvPr/>
          </p:nvSpPr>
          <p:spPr bwMode="auto">
            <a:xfrm>
              <a:off x="786" y="1761"/>
              <a:ext cx="10" cy="13"/>
            </a:xfrm>
            <a:custGeom>
              <a:avLst/>
              <a:gdLst>
                <a:gd name="T0" fmla="*/ 1 w 19"/>
                <a:gd name="T1" fmla="*/ 0 h 25"/>
                <a:gd name="T2" fmla="*/ 1 w 19"/>
                <a:gd name="T3" fmla="*/ 0 h 25"/>
                <a:gd name="T4" fmla="*/ 1 w 19"/>
                <a:gd name="T5" fmla="*/ 1 h 25"/>
                <a:gd name="T6" fmla="*/ 1 w 19"/>
                <a:gd name="T7" fmla="*/ 1 h 25"/>
                <a:gd name="T8" fmla="*/ 1 w 19"/>
                <a:gd name="T9" fmla="*/ 1 h 25"/>
                <a:gd name="T10" fmla="*/ 1 w 19"/>
                <a:gd name="T11" fmla="*/ 1 h 25"/>
                <a:gd name="T12" fmla="*/ 1 w 19"/>
                <a:gd name="T13" fmla="*/ 1 h 25"/>
                <a:gd name="T14" fmla="*/ 1 w 19"/>
                <a:gd name="T15" fmla="*/ 1 h 25"/>
                <a:gd name="T16" fmla="*/ 1 w 19"/>
                <a:gd name="T17" fmla="*/ 1 h 25"/>
                <a:gd name="T18" fmla="*/ 1 w 19"/>
                <a:gd name="T19" fmla="*/ 1 h 25"/>
                <a:gd name="T20" fmla="*/ 1 w 19"/>
                <a:gd name="T21" fmla="*/ 1 h 25"/>
                <a:gd name="T22" fmla="*/ 1 w 19"/>
                <a:gd name="T23" fmla="*/ 1 h 25"/>
                <a:gd name="T24" fmla="*/ 1 w 19"/>
                <a:gd name="T25" fmla="*/ 1 h 25"/>
                <a:gd name="T26" fmla="*/ 1 w 19"/>
                <a:gd name="T27" fmla="*/ 1 h 25"/>
                <a:gd name="T28" fmla="*/ 1 w 19"/>
                <a:gd name="T29" fmla="*/ 1 h 25"/>
                <a:gd name="T30" fmla="*/ 0 w 19"/>
                <a:gd name="T31" fmla="*/ 1 h 25"/>
                <a:gd name="T32" fmla="*/ 0 w 19"/>
                <a:gd name="T33" fmla="*/ 1 h 25"/>
                <a:gd name="T34" fmla="*/ 1 w 19"/>
                <a:gd name="T35" fmla="*/ 1 h 25"/>
                <a:gd name="T36" fmla="*/ 1 w 19"/>
                <a:gd name="T37" fmla="*/ 1 h 25"/>
                <a:gd name="T38" fmla="*/ 1 w 19"/>
                <a:gd name="T39" fmla="*/ 1 h 25"/>
                <a:gd name="T40" fmla="*/ 1 w 19"/>
                <a:gd name="T41" fmla="*/ 0 h 25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19"/>
                <a:gd name="T64" fmla="*/ 0 h 25"/>
                <a:gd name="T65" fmla="*/ 19 w 19"/>
                <a:gd name="T66" fmla="*/ 25 h 25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19" h="25">
                  <a:moveTo>
                    <a:pt x="9" y="0"/>
                  </a:moveTo>
                  <a:lnTo>
                    <a:pt x="9" y="0"/>
                  </a:lnTo>
                  <a:lnTo>
                    <a:pt x="12" y="2"/>
                  </a:lnTo>
                  <a:lnTo>
                    <a:pt x="16" y="4"/>
                  </a:lnTo>
                  <a:lnTo>
                    <a:pt x="18" y="7"/>
                  </a:lnTo>
                  <a:lnTo>
                    <a:pt x="19" y="13"/>
                  </a:lnTo>
                  <a:lnTo>
                    <a:pt x="18" y="18"/>
                  </a:lnTo>
                  <a:lnTo>
                    <a:pt x="16" y="21"/>
                  </a:lnTo>
                  <a:lnTo>
                    <a:pt x="12" y="24"/>
                  </a:lnTo>
                  <a:lnTo>
                    <a:pt x="9" y="25"/>
                  </a:lnTo>
                  <a:lnTo>
                    <a:pt x="7" y="24"/>
                  </a:lnTo>
                  <a:lnTo>
                    <a:pt x="2" y="21"/>
                  </a:lnTo>
                  <a:lnTo>
                    <a:pt x="1" y="18"/>
                  </a:lnTo>
                  <a:lnTo>
                    <a:pt x="0" y="13"/>
                  </a:lnTo>
                  <a:lnTo>
                    <a:pt x="1" y="7"/>
                  </a:lnTo>
                  <a:lnTo>
                    <a:pt x="2" y="4"/>
                  </a:lnTo>
                  <a:lnTo>
                    <a:pt x="7" y="2"/>
                  </a:lnTo>
                  <a:lnTo>
                    <a:pt x="9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9980" name="Freeform 517"/>
            <p:cNvSpPr>
              <a:spLocks/>
            </p:cNvSpPr>
            <p:nvPr/>
          </p:nvSpPr>
          <p:spPr bwMode="auto">
            <a:xfrm>
              <a:off x="830" y="1761"/>
              <a:ext cx="9" cy="13"/>
            </a:xfrm>
            <a:custGeom>
              <a:avLst/>
              <a:gdLst>
                <a:gd name="T0" fmla="*/ 0 w 20"/>
                <a:gd name="T1" fmla="*/ 0 h 25"/>
                <a:gd name="T2" fmla="*/ 0 w 20"/>
                <a:gd name="T3" fmla="*/ 1 h 25"/>
                <a:gd name="T4" fmla="*/ 0 w 20"/>
                <a:gd name="T5" fmla="*/ 1 h 25"/>
                <a:gd name="T6" fmla="*/ 0 w 20"/>
                <a:gd name="T7" fmla="*/ 1 h 25"/>
                <a:gd name="T8" fmla="*/ 0 w 20"/>
                <a:gd name="T9" fmla="*/ 1 h 25"/>
                <a:gd name="T10" fmla="*/ 0 w 20"/>
                <a:gd name="T11" fmla="*/ 1 h 25"/>
                <a:gd name="T12" fmla="*/ 0 w 20"/>
                <a:gd name="T13" fmla="*/ 1 h 25"/>
                <a:gd name="T14" fmla="*/ 0 w 20"/>
                <a:gd name="T15" fmla="*/ 1 h 25"/>
                <a:gd name="T16" fmla="*/ 0 w 20"/>
                <a:gd name="T17" fmla="*/ 1 h 25"/>
                <a:gd name="T18" fmla="*/ 0 w 20"/>
                <a:gd name="T19" fmla="*/ 1 h 25"/>
                <a:gd name="T20" fmla="*/ 0 w 20"/>
                <a:gd name="T21" fmla="*/ 1 h 25"/>
                <a:gd name="T22" fmla="*/ 0 w 20"/>
                <a:gd name="T23" fmla="*/ 1 h 25"/>
                <a:gd name="T24" fmla="*/ 0 w 20"/>
                <a:gd name="T25" fmla="*/ 1 h 25"/>
                <a:gd name="T26" fmla="*/ 0 w 20"/>
                <a:gd name="T27" fmla="*/ 1 h 25"/>
                <a:gd name="T28" fmla="*/ 0 w 20"/>
                <a:gd name="T29" fmla="*/ 1 h 25"/>
                <a:gd name="T30" fmla="*/ 0 w 20"/>
                <a:gd name="T31" fmla="*/ 1 h 25"/>
                <a:gd name="T32" fmla="*/ 0 w 20"/>
                <a:gd name="T33" fmla="*/ 0 h 25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20"/>
                <a:gd name="T52" fmla="*/ 0 h 25"/>
                <a:gd name="T53" fmla="*/ 20 w 20"/>
                <a:gd name="T54" fmla="*/ 25 h 25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20" h="25">
                  <a:moveTo>
                    <a:pt x="10" y="0"/>
                  </a:moveTo>
                  <a:lnTo>
                    <a:pt x="13" y="2"/>
                  </a:lnTo>
                  <a:lnTo>
                    <a:pt x="17" y="4"/>
                  </a:lnTo>
                  <a:lnTo>
                    <a:pt x="18" y="7"/>
                  </a:lnTo>
                  <a:lnTo>
                    <a:pt x="20" y="13"/>
                  </a:lnTo>
                  <a:lnTo>
                    <a:pt x="18" y="18"/>
                  </a:lnTo>
                  <a:lnTo>
                    <a:pt x="17" y="21"/>
                  </a:lnTo>
                  <a:lnTo>
                    <a:pt x="13" y="24"/>
                  </a:lnTo>
                  <a:lnTo>
                    <a:pt x="10" y="25"/>
                  </a:lnTo>
                  <a:lnTo>
                    <a:pt x="7" y="24"/>
                  </a:lnTo>
                  <a:lnTo>
                    <a:pt x="3" y="21"/>
                  </a:lnTo>
                  <a:lnTo>
                    <a:pt x="2" y="18"/>
                  </a:lnTo>
                  <a:lnTo>
                    <a:pt x="0" y="13"/>
                  </a:lnTo>
                  <a:lnTo>
                    <a:pt x="2" y="7"/>
                  </a:lnTo>
                  <a:lnTo>
                    <a:pt x="3" y="4"/>
                  </a:lnTo>
                  <a:lnTo>
                    <a:pt x="7" y="2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9981" name="Freeform 518"/>
            <p:cNvSpPr>
              <a:spLocks/>
            </p:cNvSpPr>
            <p:nvPr/>
          </p:nvSpPr>
          <p:spPr bwMode="auto">
            <a:xfrm>
              <a:off x="830" y="1761"/>
              <a:ext cx="9" cy="13"/>
            </a:xfrm>
            <a:custGeom>
              <a:avLst/>
              <a:gdLst>
                <a:gd name="T0" fmla="*/ 0 w 20"/>
                <a:gd name="T1" fmla="*/ 0 h 25"/>
                <a:gd name="T2" fmla="*/ 0 w 20"/>
                <a:gd name="T3" fmla="*/ 0 h 25"/>
                <a:gd name="T4" fmla="*/ 0 w 20"/>
                <a:gd name="T5" fmla="*/ 1 h 25"/>
                <a:gd name="T6" fmla="*/ 0 w 20"/>
                <a:gd name="T7" fmla="*/ 1 h 25"/>
                <a:gd name="T8" fmla="*/ 0 w 20"/>
                <a:gd name="T9" fmla="*/ 1 h 25"/>
                <a:gd name="T10" fmla="*/ 0 w 20"/>
                <a:gd name="T11" fmla="*/ 1 h 25"/>
                <a:gd name="T12" fmla="*/ 0 w 20"/>
                <a:gd name="T13" fmla="*/ 1 h 25"/>
                <a:gd name="T14" fmla="*/ 0 w 20"/>
                <a:gd name="T15" fmla="*/ 1 h 25"/>
                <a:gd name="T16" fmla="*/ 0 w 20"/>
                <a:gd name="T17" fmla="*/ 1 h 25"/>
                <a:gd name="T18" fmla="*/ 0 w 20"/>
                <a:gd name="T19" fmla="*/ 1 h 25"/>
                <a:gd name="T20" fmla="*/ 0 w 20"/>
                <a:gd name="T21" fmla="*/ 1 h 25"/>
                <a:gd name="T22" fmla="*/ 0 w 20"/>
                <a:gd name="T23" fmla="*/ 1 h 25"/>
                <a:gd name="T24" fmla="*/ 0 w 20"/>
                <a:gd name="T25" fmla="*/ 1 h 25"/>
                <a:gd name="T26" fmla="*/ 0 w 20"/>
                <a:gd name="T27" fmla="*/ 1 h 25"/>
                <a:gd name="T28" fmla="*/ 0 w 20"/>
                <a:gd name="T29" fmla="*/ 1 h 25"/>
                <a:gd name="T30" fmla="*/ 0 w 20"/>
                <a:gd name="T31" fmla="*/ 1 h 25"/>
                <a:gd name="T32" fmla="*/ 0 w 20"/>
                <a:gd name="T33" fmla="*/ 1 h 25"/>
                <a:gd name="T34" fmla="*/ 0 w 20"/>
                <a:gd name="T35" fmla="*/ 1 h 25"/>
                <a:gd name="T36" fmla="*/ 0 w 20"/>
                <a:gd name="T37" fmla="*/ 1 h 25"/>
                <a:gd name="T38" fmla="*/ 0 w 20"/>
                <a:gd name="T39" fmla="*/ 1 h 25"/>
                <a:gd name="T40" fmla="*/ 0 w 20"/>
                <a:gd name="T41" fmla="*/ 0 h 25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20"/>
                <a:gd name="T64" fmla="*/ 0 h 25"/>
                <a:gd name="T65" fmla="*/ 20 w 20"/>
                <a:gd name="T66" fmla="*/ 25 h 25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20" h="25">
                  <a:moveTo>
                    <a:pt x="10" y="0"/>
                  </a:moveTo>
                  <a:lnTo>
                    <a:pt x="10" y="0"/>
                  </a:lnTo>
                  <a:lnTo>
                    <a:pt x="13" y="2"/>
                  </a:lnTo>
                  <a:lnTo>
                    <a:pt x="17" y="4"/>
                  </a:lnTo>
                  <a:lnTo>
                    <a:pt x="18" y="7"/>
                  </a:lnTo>
                  <a:lnTo>
                    <a:pt x="20" y="13"/>
                  </a:lnTo>
                  <a:lnTo>
                    <a:pt x="18" y="18"/>
                  </a:lnTo>
                  <a:lnTo>
                    <a:pt x="17" y="21"/>
                  </a:lnTo>
                  <a:lnTo>
                    <a:pt x="13" y="24"/>
                  </a:lnTo>
                  <a:lnTo>
                    <a:pt x="10" y="25"/>
                  </a:lnTo>
                  <a:lnTo>
                    <a:pt x="7" y="24"/>
                  </a:lnTo>
                  <a:lnTo>
                    <a:pt x="3" y="21"/>
                  </a:lnTo>
                  <a:lnTo>
                    <a:pt x="2" y="18"/>
                  </a:lnTo>
                  <a:lnTo>
                    <a:pt x="0" y="13"/>
                  </a:lnTo>
                  <a:lnTo>
                    <a:pt x="2" y="7"/>
                  </a:lnTo>
                  <a:lnTo>
                    <a:pt x="3" y="4"/>
                  </a:lnTo>
                  <a:lnTo>
                    <a:pt x="7" y="2"/>
                  </a:lnTo>
                  <a:lnTo>
                    <a:pt x="10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9982" name="Freeform 519"/>
            <p:cNvSpPr>
              <a:spLocks/>
            </p:cNvSpPr>
            <p:nvPr/>
          </p:nvSpPr>
          <p:spPr bwMode="auto">
            <a:xfrm>
              <a:off x="808" y="1761"/>
              <a:ext cx="10" cy="13"/>
            </a:xfrm>
            <a:custGeom>
              <a:avLst/>
              <a:gdLst>
                <a:gd name="T0" fmla="*/ 1 w 20"/>
                <a:gd name="T1" fmla="*/ 0 h 25"/>
                <a:gd name="T2" fmla="*/ 1 w 20"/>
                <a:gd name="T3" fmla="*/ 1 h 25"/>
                <a:gd name="T4" fmla="*/ 1 w 20"/>
                <a:gd name="T5" fmla="*/ 1 h 25"/>
                <a:gd name="T6" fmla="*/ 1 w 20"/>
                <a:gd name="T7" fmla="*/ 1 h 25"/>
                <a:gd name="T8" fmla="*/ 1 w 20"/>
                <a:gd name="T9" fmla="*/ 1 h 25"/>
                <a:gd name="T10" fmla="*/ 1 w 20"/>
                <a:gd name="T11" fmla="*/ 1 h 25"/>
                <a:gd name="T12" fmla="*/ 1 w 20"/>
                <a:gd name="T13" fmla="*/ 1 h 25"/>
                <a:gd name="T14" fmla="*/ 1 w 20"/>
                <a:gd name="T15" fmla="*/ 1 h 25"/>
                <a:gd name="T16" fmla="*/ 1 w 20"/>
                <a:gd name="T17" fmla="*/ 1 h 25"/>
                <a:gd name="T18" fmla="*/ 1 w 20"/>
                <a:gd name="T19" fmla="*/ 1 h 25"/>
                <a:gd name="T20" fmla="*/ 1 w 20"/>
                <a:gd name="T21" fmla="*/ 1 h 25"/>
                <a:gd name="T22" fmla="*/ 1 w 20"/>
                <a:gd name="T23" fmla="*/ 1 h 25"/>
                <a:gd name="T24" fmla="*/ 0 w 20"/>
                <a:gd name="T25" fmla="*/ 1 h 25"/>
                <a:gd name="T26" fmla="*/ 1 w 20"/>
                <a:gd name="T27" fmla="*/ 1 h 25"/>
                <a:gd name="T28" fmla="*/ 1 w 20"/>
                <a:gd name="T29" fmla="*/ 1 h 25"/>
                <a:gd name="T30" fmla="*/ 1 w 20"/>
                <a:gd name="T31" fmla="*/ 1 h 25"/>
                <a:gd name="T32" fmla="*/ 1 w 20"/>
                <a:gd name="T33" fmla="*/ 0 h 25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20"/>
                <a:gd name="T52" fmla="*/ 0 h 25"/>
                <a:gd name="T53" fmla="*/ 20 w 20"/>
                <a:gd name="T54" fmla="*/ 25 h 25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20" h="25">
                  <a:moveTo>
                    <a:pt x="10" y="0"/>
                  </a:moveTo>
                  <a:lnTo>
                    <a:pt x="13" y="2"/>
                  </a:lnTo>
                  <a:lnTo>
                    <a:pt x="17" y="4"/>
                  </a:lnTo>
                  <a:lnTo>
                    <a:pt x="18" y="7"/>
                  </a:lnTo>
                  <a:lnTo>
                    <a:pt x="20" y="13"/>
                  </a:lnTo>
                  <a:lnTo>
                    <a:pt x="18" y="18"/>
                  </a:lnTo>
                  <a:lnTo>
                    <a:pt x="17" y="21"/>
                  </a:lnTo>
                  <a:lnTo>
                    <a:pt x="13" y="24"/>
                  </a:lnTo>
                  <a:lnTo>
                    <a:pt x="10" y="25"/>
                  </a:lnTo>
                  <a:lnTo>
                    <a:pt x="7" y="24"/>
                  </a:lnTo>
                  <a:lnTo>
                    <a:pt x="3" y="21"/>
                  </a:lnTo>
                  <a:lnTo>
                    <a:pt x="1" y="18"/>
                  </a:lnTo>
                  <a:lnTo>
                    <a:pt x="0" y="13"/>
                  </a:lnTo>
                  <a:lnTo>
                    <a:pt x="1" y="7"/>
                  </a:lnTo>
                  <a:lnTo>
                    <a:pt x="3" y="4"/>
                  </a:lnTo>
                  <a:lnTo>
                    <a:pt x="7" y="2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9983" name="Freeform 520"/>
            <p:cNvSpPr>
              <a:spLocks/>
            </p:cNvSpPr>
            <p:nvPr/>
          </p:nvSpPr>
          <p:spPr bwMode="auto">
            <a:xfrm>
              <a:off x="808" y="1761"/>
              <a:ext cx="10" cy="13"/>
            </a:xfrm>
            <a:custGeom>
              <a:avLst/>
              <a:gdLst>
                <a:gd name="T0" fmla="*/ 1 w 20"/>
                <a:gd name="T1" fmla="*/ 0 h 25"/>
                <a:gd name="T2" fmla="*/ 1 w 20"/>
                <a:gd name="T3" fmla="*/ 0 h 25"/>
                <a:gd name="T4" fmla="*/ 1 w 20"/>
                <a:gd name="T5" fmla="*/ 1 h 25"/>
                <a:gd name="T6" fmla="*/ 1 w 20"/>
                <a:gd name="T7" fmla="*/ 1 h 25"/>
                <a:gd name="T8" fmla="*/ 1 w 20"/>
                <a:gd name="T9" fmla="*/ 1 h 25"/>
                <a:gd name="T10" fmla="*/ 1 w 20"/>
                <a:gd name="T11" fmla="*/ 1 h 25"/>
                <a:gd name="T12" fmla="*/ 1 w 20"/>
                <a:gd name="T13" fmla="*/ 1 h 25"/>
                <a:gd name="T14" fmla="*/ 1 w 20"/>
                <a:gd name="T15" fmla="*/ 1 h 25"/>
                <a:gd name="T16" fmla="*/ 1 w 20"/>
                <a:gd name="T17" fmla="*/ 1 h 25"/>
                <a:gd name="T18" fmla="*/ 1 w 20"/>
                <a:gd name="T19" fmla="*/ 1 h 25"/>
                <a:gd name="T20" fmla="*/ 1 w 20"/>
                <a:gd name="T21" fmla="*/ 1 h 25"/>
                <a:gd name="T22" fmla="*/ 1 w 20"/>
                <a:gd name="T23" fmla="*/ 1 h 25"/>
                <a:gd name="T24" fmla="*/ 1 w 20"/>
                <a:gd name="T25" fmla="*/ 1 h 25"/>
                <a:gd name="T26" fmla="*/ 1 w 20"/>
                <a:gd name="T27" fmla="*/ 1 h 25"/>
                <a:gd name="T28" fmla="*/ 1 w 20"/>
                <a:gd name="T29" fmla="*/ 1 h 25"/>
                <a:gd name="T30" fmla="*/ 0 w 20"/>
                <a:gd name="T31" fmla="*/ 1 h 25"/>
                <a:gd name="T32" fmla="*/ 0 w 20"/>
                <a:gd name="T33" fmla="*/ 1 h 25"/>
                <a:gd name="T34" fmla="*/ 1 w 20"/>
                <a:gd name="T35" fmla="*/ 1 h 25"/>
                <a:gd name="T36" fmla="*/ 1 w 20"/>
                <a:gd name="T37" fmla="*/ 1 h 25"/>
                <a:gd name="T38" fmla="*/ 1 w 20"/>
                <a:gd name="T39" fmla="*/ 1 h 25"/>
                <a:gd name="T40" fmla="*/ 1 w 20"/>
                <a:gd name="T41" fmla="*/ 0 h 25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20"/>
                <a:gd name="T64" fmla="*/ 0 h 25"/>
                <a:gd name="T65" fmla="*/ 20 w 20"/>
                <a:gd name="T66" fmla="*/ 25 h 25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20" h="25">
                  <a:moveTo>
                    <a:pt x="10" y="0"/>
                  </a:moveTo>
                  <a:lnTo>
                    <a:pt x="10" y="0"/>
                  </a:lnTo>
                  <a:lnTo>
                    <a:pt x="13" y="2"/>
                  </a:lnTo>
                  <a:lnTo>
                    <a:pt x="17" y="4"/>
                  </a:lnTo>
                  <a:lnTo>
                    <a:pt x="18" y="7"/>
                  </a:lnTo>
                  <a:lnTo>
                    <a:pt x="20" y="13"/>
                  </a:lnTo>
                  <a:lnTo>
                    <a:pt x="18" y="18"/>
                  </a:lnTo>
                  <a:lnTo>
                    <a:pt x="17" y="21"/>
                  </a:lnTo>
                  <a:lnTo>
                    <a:pt x="13" y="24"/>
                  </a:lnTo>
                  <a:lnTo>
                    <a:pt x="10" y="25"/>
                  </a:lnTo>
                  <a:lnTo>
                    <a:pt x="7" y="24"/>
                  </a:lnTo>
                  <a:lnTo>
                    <a:pt x="3" y="21"/>
                  </a:lnTo>
                  <a:lnTo>
                    <a:pt x="1" y="18"/>
                  </a:lnTo>
                  <a:lnTo>
                    <a:pt x="0" y="13"/>
                  </a:lnTo>
                  <a:lnTo>
                    <a:pt x="1" y="7"/>
                  </a:lnTo>
                  <a:lnTo>
                    <a:pt x="3" y="4"/>
                  </a:lnTo>
                  <a:lnTo>
                    <a:pt x="7" y="2"/>
                  </a:lnTo>
                  <a:lnTo>
                    <a:pt x="10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9984" name="Freeform 521"/>
            <p:cNvSpPr>
              <a:spLocks/>
            </p:cNvSpPr>
            <p:nvPr/>
          </p:nvSpPr>
          <p:spPr bwMode="auto">
            <a:xfrm>
              <a:off x="903" y="1784"/>
              <a:ext cx="13" cy="17"/>
            </a:xfrm>
            <a:custGeom>
              <a:avLst/>
              <a:gdLst>
                <a:gd name="T0" fmla="*/ 1 w 25"/>
                <a:gd name="T1" fmla="*/ 0 h 34"/>
                <a:gd name="T2" fmla="*/ 1 w 25"/>
                <a:gd name="T3" fmla="*/ 1 h 34"/>
                <a:gd name="T4" fmla="*/ 1 w 25"/>
                <a:gd name="T5" fmla="*/ 1 h 34"/>
                <a:gd name="T6" fmla="*/ 1 w 25"/>
                <a:gd name="T7" fmla="*/ 1 h 34"/>
                <a:gd name="T8" fmla="*/ 1 w 25"/>
                <a:gd name="T9" fmla="*/ 1 h 34"/>
                <a:gd name="T10" fmla="*/ 1 w 25"/>
                <a:gd name="T11" fmla="*/ 1 h 34"/>
                <a:gd name="T12" fmla="*/ 1 w 25"/>
                <a:gd name="T13" fmla="*/ 1 h 34"/>
                <a:gd name="T14" fmla="*/ 1 w 25"/>
                <a:gd name="T15" fmla="*/ 1 h 34"/>
                <a:gd name="T16" fmla="*/ 1 w 25"/>
                <a:gd name="T17" fmla="*/ 2 h 34"/>
                <a:gd name="T18" fmla="*/ 1 w 25"/>
                <a:gd name="T19" fmla="*/ 1 h 34"/>
                <a:gd name="T20" fmla="*/ 1 w 25"/>
                <a:gd name="T21" fmla="*/ 1 h 34"/>
                <a:gd name="T22" fmla="*/ 1 w 25"/>
                <a:gd name="T23" fmla="*/ 1 h 34"/>
                <a:gd name="T24" fmla="*/ 0 w 25"/>
                <a:gd name="T25" fmla="*/ 1 h 34"/>
                <a:gd name="T26" fmla="*/ 1 w 25"/>
                <a:gd name="T27" fmla="*/ 1 h 34"/>
                <a:gd name="T28" fmla="*/ 1 w 25"/>
                <a:gd name="T29" fmla="*/ 1 h 34"/>
                <a:gd name="T30" fmla="*/ 1 w 25"/>
                <a:gd name="T31" fmla="*/ 1 h 34"/>
                <a:gd name="T32" fmla="*/ 1 w 25"/>
                <a:gd name="T33" fmla="*/ 0 h 34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25"/>
                <a:gd name="T52" fmla="*/ 0 h 34"/>
                <a:gd name="T53" fmla="*/ 25 w 25"/>
                <a:gd name="T54" fmla="*/ 34 h 34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25" h="34">
                  <a:moveTo>
                    <a:pt x="13" y="0"/>
                  </a:moveTo>
                  <a:lnTo>
                    <a:pt x="17" y="2"/>
                  </a:lnTo>
                  <a:lnTo>
                    <a:pt x="21" y="4"/>
                  </a:lnTo>
                  <a:lnTo>
                    <a:pt x="24" y="10"/>
                  </a:lnTo>
                  <a:lnTo>
                    <a:pt x="25" y="17"/>
                  </a:lnTo>
                  <a:lnTo>
                    <a:pt x="24" y="24"/>
                  </a:lnTo>
                  <a:lnTo>
                    <a:pt x="21" y="29"/>
                  </a:lnTo>
                  <a:lnTo>
                    <a:pt x="17" y="32"/>
                  </a:lnTo>
                  <a:lnTo>
                    <a:pt x="13" y="34"/>
                  </a:lnTo>
                  <a:lnTo>
                    <a:pt x="9" y="32"/>
                  </a:lnTo>
                  <a:lnTo>
                    <a:pt x="5" y="29"/>
                  </a:lnTo>
                  <a:lnTo>
                    <a:pt x="2" y="24"/>
                  </a:lnTo>
                  <a:lnTo>
                    <a:pt x="0" y="17"/>
                  </a:lnTo>
                  <a:lnTo>
                    <a:pt x="2" y="10"/>
                  </a:lnTo>
                  <a:lnTo>
                    <a:pt x="5" y="4"/>
                  </a:lnTo>
                  <a:lnTo>
                    <a:pt x="9" y="2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9985" name="Freeform 522"/>
            <p:cNvSpPr>
              <a:spLocks/>
            </p:cNvSpPr>
            <p:nvPr/>
          </p:nvSpPr>
          <p:spPr bwMode="auto">
            <a:xfrm>
              <a:off x="903" y="1784"/>
              <a:ext cx="13" cy="17"/>
            </a:xfrm>
            <a:custGeom>
              <a:avLst/>
              <a:gdLst>
                <a:gd name="T0" fmla="*/ 1 w 25"/>
                <a:gd name="T1" fmla="*/ 0 h 34"/>
                <a:gd name="T2" fmla="*/ 1 w 25"/>
                <a:gd name="T3" fmla="*/ 0 h 34"/>
                <a:gd name="T4" fmla="*/ 1 w 25"/>
                <a:gd name="T5" fmla="*/ 1 h 34"/>
                <a:gd name="T6" fmla="*/ 1 w 25"/>
                <a:gd name="T7" fmla="*/ 1 h 34"/>
                <a:gd name="T8" fmla="*/ 1 w 25"/>
                <a:gd name="T9" fmla="*/ 1 h 34"/>
                <a:gd name="T10" fmla="*/ 1 w 25"/>
                <a:gd name="T11" fmla="*/ 1 h 34"/>
                <a:gd name="T12" fmla="*/ 1 w 25"/>
                <a:gd name="T13" fmla="*/ 1 h 34"/>
                <a:gd name="T14" fmla="*/ 1 w 25"/>
                <a:gd name="T15" fmla="*/ 1 h 34"/>
                <a:gd name="T16" fmla="*/ 1 w 25"/>
                <a:gd name="T17" fmla="*/ 1 h 34"/>
                <a:gd name="T18" fmla="*/ 1 w 25"/>
                <a:gd name="T19" fmla="*/ 1 h 34"/>
                <a:gd name="T20" fmla="*/ 1 w 25"/>
                <a:gd name="T21" fmla="*/ 2 h 34"/>
                <a:gd name="T22" fmla="*/ 1 w 25"/>
                <a:gd name="T23" fmla="*/ 2 h 34"/>
                <a:gd name="T24" fmla="*/ 1 w 25"/>
                <a:gd name="T25" fmla="*/ 1 h 34"/>
                <a:gd name="T26" fmla="*/ 1 w 25"/>
                <a:gd name="T27" fmla="*/ 1 h 34"/>
                <a:gd name="T28" fmla="*/ 1 w 25"/>
                <a:gd name="T29" fmla="*/ 1 h 34"/>
                <a:gd name="T30" fmla="*/ 0 w 25"/>
                <a:gd name="T31" fmla="*/ 1 h 34"/>
                <a:gd name="T32" fmla="*/ 0 w 25"/>
                <a:gd name="T33" fmla="*/ 1 h 34"/>
                <a:gd name="T34" fmla="*/ 1 w 25"/>
                <a:gd name="T35" fmla="*/ 1 h 34"/>
                <a:gd name="T36" fmla="*/ 1 w 25"/>
                <a:gd name="T37" fmla="*/ 1 h 34"/>
                <a:gd name="T38" fmla="*/ 1 w 25"/>
                <a:gd name="T39" fmla="*/ 1 h 34"/>
                <a:gd name="T40" fmla="*/ 1 w 25"/>
                <a:gd name="T41" fmla="*/ 0 h 34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25"/>
                <a:gd name="T64" fmla="*/ 0 h 34"/>
                <a:gd name="T65" fmla="*/ 25 w 25"/>
                <a:gd name="T66" fmla="*/ 34 h 34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25" h="34">
                  <a:moveTo>
                    <a:pt x="13" y="0"/>
                  </a:moveTo>
                  <a:lnTo>
                    <a:pt x="13" y="0"/>
                  </a:lnTo>
                  <a:lnTo>
                    <a:pt x="17" y="2"/>
                  </a:lnTo>
                  <a:lnTo>
                    <a:pt x="21" y="4"/>
                  </a:lnTo>
                  <a:lnTo>
                    <a:pt x="24" y="10"/>
                  </a:lnTo>
                  <a:lnTo>
                    <a:pt x="25" y="17"/>
                  </a:lnTo>
                  <a:lnTo>
                    <a:pt x="24" y="24"/>
                  </a:lnTo>
                  <a:lnTo>
                    <a:pt x="21" y="29"/>
                  </a:lnTo>
                  <a:lnTo>
                    <a:pt x="17" y="32"/>
                  </a:lnTo>
                  <a:lnTo>
                    <a:pt x="13" y="34"/>
                  </a:lnTo>
                  <a:lnTo>
                    <a:pt x="9" y="32"/>
                  </a:lnTo>
                  <a:lnTo>
                    <a:pt x="5" y="29"/>
                  </a:lnTo>
                  <a:lnTo>
                    <a:pt x="2" y="24"/>
                  </a:lnTo>
                  <a:lnTo>
                    <a:pt x="0" y="17"/>
                  </a:lnTo>
                  <a:lnTo>
                    <a:pt x="2" y="10"/>
                  </a:lnTo>
                  <a:lnTo>
                    <a:pt x="5" y="4"/>
                  </a:lnTo>
                  <a:lnTo>
                    <a:pt x="9" y="2"/>
                  </a:lnTo>
                  <a:lnTo>
                    <a:pt x="13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29050" name="Group 523"/>
          <p:cNvGrpSpPr>
            <a:grpSpLocks/>
          </p:cNvGrpSpPr>
          <p:nvPr/>
        </p:nvGrpSpPr>
        <p:grpSpPr bwMode="auto">
          <a:xfrm>
            <a:off x="1598613" y="2533650"/>
            <a:ext cx="538162" cy="547688"/>
            <a:chOff x="1178" y="1472"/>
            <a:chExt cx="339" cy="345"/>
          </a:xfrm>
        </p:grpSpPr>
        <p:sp>
          <p:nvSpPr>
            <p:cNvPr id="129886" name="Freeform 524"/>
            <p:cNvSpPr>
              <a:spLocks/>
            </p:cNvSpPr>
            <p:nvPr/>
          </p:nvSpPr>
          <p:spPr bwMode="auto">
            <a:xfrm>
              <a:off x="1178" y="1472"/>
              <a:ext cx="339" cy="345"/>
            </a:xfrm>
            <a:custGeom>
              <a:avLst/>
              <a:gdLst>
                <a:gd name="T0" fmla="*/ 5 w 678"/>
                <a:gd name="T1" fmla="*/ 0 h 690"/>
                <a:gd name="T2" fmla="*/ 22 w 678"/>
                <a:gd name="T3" fmla="*/ 0 h 690"/>
                <a:gd name="T4" fmla="*/ 22 w 678"/>
                <a:gd name="T5" fmla="*/ 19 h 690"/>
                <a:gd name="T6" fmla="*/ 18 w 678"/>
                <a:gd name="T7" fmla="*/ 22 h 690"/>
                <a:gd name="T8" fmla="*/ 0 w 678"/>
                <a:gd name="T9" fmla="*/ 22 h 690"/>
                <a:gd name="T10" fmla="*/ 0 w 678"/>
                <a:gd name="T11" fmla="*/ 2 h 690"/>
                <a:gd name="T12" fmla="*/ 5 w 678"/>
                <a:gd name="T13" fmla="*/ 0 h 69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78"/>
                <a:gd name="T22" fmla="*/ 0 h 690"/>
                <a:gd name="T23" fmla="*/ 678 w 678"/>
                <a:gd name="T24" fmla="*/ 690 h 69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78" h="690">
                  <a:moveTo>
                    <a:pt x="148" y="0"/>
                  </a:moveTo>
                  <a:lnTo>
                    <a:pt x="678" y="0"/>
                  </a:lnTo>
                  <a:lnTo>
                    <a:pt x="678" y="598"/>
                  </a:lnTo>
                  <a:lnTo>
                    <a:pt x="569" y="690"/>
                  </a:lnTo>
                  <a:lnTo>
                    <a:pt x="0" y="690"/>
                  </a:lnTo>
                  <a:lnTo>
                    <a:pt x="0" y="64"/>
                  </a:lnTo>
                  <a:lnTo>
                    <a:pt x="148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9887" name="Freeform 525"/>
            <p:cNvSpPr>
              <a:spLocks/>
            </p:cNvSpPr>
            <p:nvPr/>
          </p:nvSpPr>
          <p:spPr bwMode="auto">
            <a:xfrm>
              <a:off x="1178" y="1472"/>
              <a:ext cx="339" cy="345"/>
            </a:xfrm>
            <a:custGeom>
              <a:avLst/>
              <a:gdLst>
                <a:gd name="T0" fmla="*/ 5 w 678"/>
                <a:gd name="T1" fmla="*/ 0 h 690"/>
                <a:gd name="T2" fmla="*/ 22 w 678"/>
                <a:gd name="T3" fmla="*/ 0 h 690"/>
                <a:gd name="T4" fmla="*/ 22 w 678"/>
                <a:gd name="T5" fmla="*/ 19 h 690"/>
                <a:gd name="T6" fmla="*/ 18 w 678"/>
                <a:gd name="T7" fmla="*/ 22 h 690"/>
                <a:gd name="T8" fmla="*/ 0 w 678"/>
                <a:gd name="T9" fmla="*/ 22 h 690"/>
                <a:gd name="T10" fmla="*/ 0 w 678"/>
                <a:gd name="T11" fmla="*/ 2 h 690"/>
                <a:gd name="T12" fmla="*/ 5 w 678"/>
                <a:gd name="T13" fmla="*/ 0 h 69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78"/>
                <a:gd name="T22" fmla="*/ 0 h 690"/>
                <a:gd name="T23" fmla="*/ 678 w 678"/>
                <a:gd name="T24" fmla="*/ 690 h 69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78" h="690">
                  <a:moveTo>
                    <a:pt x="148" y="0"/>
                  </a:moveTo>
                  <a:lnTo>
                    <a:pt x="678" y="0"/>
                  </a:lnTo>
                  <a:lnTo>
                    <a:pt x="678" y="598"/>
                  </a:lnTo>
                  <a:lnTo>
                    <a:pt x="569" y="690"/>
                  </a:lnTo>
                  <a:lnTo>
                    <a:pt x="0" y="690"/>
                  </a:lnTo>
                  <a:lnTo>
                    <a:pt x="0" y="64"/>
                  </a:lnTo>
                  <a:lnTo>
                    <a:pt x="148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9888" name="Rectangle 526"/>
            <p:cNvSpPr>
              <a:spLocks noChangeArrowheads="1"/>
            </p:cNvSpPr>
            <p:nvPr/>
          </p:nvSpPr>
          <p:spPr bwMode="auto">
            <a:xfrm>
              <a:off x="1202" y="1630"/>
              <a:ext cx="87" cy="156"/>
            </a:xfrm>
            <a:prstGeom prst="rect">
              <a:avLst/>
            </a:prstGeom>
            <a:noFill/>
            <a:ln w="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9889" name="Rectangle 527"/>
            <p:cNvSpPr>
              <a:spLocks noChangeArrowheads="1"/>
            </p:cNvSpPr>
            <p:nvPr/>
          </p:nvSpPr>
          <p:spPr bwMode="auto">
            <a:xfrm>
              <a:off x="1309" y="1629"/>
              <a:ext cx="67" cy="120"/>
            </a:xfrm>
            <a:prstGeom prst="rect">
              <a:avLst/>
            </a:prstGeom>
            <a:noFill/>
            <a:ln w="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9890" name="Rectangle 528"/>
            <p:cNvSpPr>
              <a:spLocks noChangeArrowheads="1"/>
            </p:cNvSpPr>
            <p:nvPr/>
          </p:nvSpPr>
          <p:spPr bwMode="auto">
            <a:xfrm>
              <a:off x="1182" y="1508"/>
              <a:ext cx="280" cy="305"/>
            </a:xfrm>
            <a:prstGeom prst="rect">
              <a:avLst/>
            </a:prstGeom>
            <a:solidFill>
              <a:srgbClr val="7F7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9891" name="Rectangle 529"/>
            <p:cNvSpPr>
              <a:spLocks noChangeArrowheads="1"/>
            </p:cNvSpPr>
            <p:nvPr/>
          </p:nvSpPr>
          <p:spPr bwMode="auto">
            <a:xfrm>
              <a:off x="1182" y="1508"/>
              <a:ext cx="280" cy="305"/>
            </a:xfrm>
            <a:prstGeom prst="rect">
              <a:avLst/>
            </a:prstGeom>
            <a:noFill/>
            <a:ln w="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9892" name="Rectangle 530"/>
            <p:cNvSpPr>
              <a:spLocks noChangeArrowheads="1"/>
            </p:cNvSpPr>
            <p:nvPr/>
          </p:nvSpPr>
          <p:spPr bwMode="auto">
            <a:xfrm>
              <a:off x="1204" y="1632"/>
              <a:ext cx="84" cy="153"/>
            </a:xfrm>
            <a:prstGeom prst="rect">
              <a:avLst/>
            </a:pr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9893" name="Rectangle 531"/>
            <p:cNvSpPr>
              <a:spLocks noChangeArrowheads="1"/>
            </p:cNvSpPr>
            <p:nvPr/>
          </p:nvSpPr>
          <p:spPr bwMode="auto">
            <a:xfrm>
              <a:off x="1204" y="1632"/>
              <a:ext cx="84" cy="153"/>
            </a:xfrm>
            <a:prstGeom prst="rect">
              <a:avLst/>
            </a:prstGeom>
            <a:noFill/>
            <a:ln w="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9894" name="Rectangle 532"/>
            <p:cNvSpPr>
              <a:spLocks noChangeArrowheads="1"/>
            </p:cNvSpPr>
            <p:nvPr/>
          </p:nvSpPr>
          <p:spPr bwMode="auto">
            <a:xfrm>
              <a:off x="1310" y="1631"/>
              <a:ext cx="64" cy="116"/>
            </a:xfrm>
            <a:prstGeom prst="rect">
              <a:avLst/>
            </a:pr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9895" name="Rectangle 533"/>
            <p:cNvSpPr>
              <a:spLocks noChangeArrowheads="1"/>
            </p:cNvSpPr>
            <p:nvPr/>
          </p:nvSpPr>
          <p:spPr bwMode="auto">
            <a:xfrm>
              <a:off x="1310" y="1631"/>
              <a:ext cx="64" cy="116"/>
            </a:xfrm>
            <a:prstGeom prst="rect">
              <a:avLst/>
            </a:prstGeom>
            <a:noFill/>
            <a:ln w="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9896" name="Rectangle 534"/>
            <p:cNvSpPr>
              <a:spLocks noChangeArrowheads="1"/>
            </p:cNvSpPr>
            <p:nvPr/>
          </p:nvSpPr>
          <p:spPr bwMode="auto">
            <a:xfrm>
              <a:off x="1194" y="1570"/>
              <a:ext cx="109" cy="5"/>
            </a:xfrm>
            <a:prstGeom prst="rect">
              <a:avLst/>
            </a:prstGeom>
            <a:noFill/>
            <a:ln w="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9897" name="Rectangle 535"/>
            <p:cNvSpPr>
              <a:spLocks noChangeArrowheads="1"/>
            </p:cNvSpPr>
            <p:nvPr/>
          </p:nvSpPr>
          <p:spPr bwMode="auto">
            <a:xfrm>
              <a:off x="1192" y="1586"/>
              <a:ext cx="248" cy="5"/>
            </a:xfrm>
            <a:prstGeom prst="rect">
              <a:avLst/>
            </a:prstGeom>
            <a:noFill/>
            <a:ln w="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9898" name="Rectangle 536"/>
            <p:cNvSpPr>
              <a:spLocks noChangeArrowheads="1"/>
            </p:cNvSpPr>
            <p:nvPr/>
          </p:nvSpPr>
          <p:spPr bwMode="auto">
            <a:xfrm>
              <a:off x="1194" y="1599"/>
              <a:ext cx="247" cy="6"/>
            </a:xfrm>
            <a:prstGeom prst="rect">
              <a:avLst/>
            </a:prstGeom>
            <a:noFill/>
            <a:ln w="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9899" name="Rectangle 537"/>
            <p:cNvSpPr>
              <a:spLocks noChangeArrowheads="1"/>
            </p:cNvSpPr>
            <p:nvPr/>
          </p:nvSpPr>
          <p:spPr bwMode="auto">
            <a:xfrm>
              <a:off x="1194" y="1557"/>
              <a:ext cx="109" cy="5"/>
            </a:xfrm>
            <a:prstGeom prst="rect">
              <a:avLst/>
            </a:prstGeom>
            <a:noFill/>
            <a:ln w="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9900" name="Rectangle 538"/>
            <p:cNvSpPr>
              <a:spLocks noChangeArrowheads="1"/>
            </p:cNvSpPr>
            <p:nvPr/>
          </p:nvSpPr>
          <p:spPr bwMode="auto">
            <a:xfrm>
              <a:off x="1194" y="1544"/>
              <a:ext cx="109" cy="6"/>
            </a:xfrm>
            <a:prstGeom prst="rect">
              <a:avLst/>
            </a:prstGeom>
            <a:noFill/>
            <a:ln w="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9901" name="Rectangle 539"/>
            <p:cNvSpPr>
              <a:spLocks noChangeArrowheads="1"/>
            </p:cNvSpPr>
            <p:nvPr/>
          </p:nvSpPr>
          <p:spPr bwMode="auto">
            <a:xfrm>
              <a:off x="1194" y="1531"/>
              <a:ext cx="109" cy="5"/>
            </a:xfrm>
            <a:prstGeom prst="rect">
              <a:avLst/>
            </a:prstGeom>
            <a:noFill/>
            <a:ln w="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9902" name="Rectangle 540"/>
            <p:cNvSpPr>
              <a:spLocks noChangeArrowheads="1"/>
            </p:cNvSpPr>
            <p:nvPr/>
          </p:nvSpPr>
          <p:spPr bwMode="auto">
            <a:xfrm>
              <a:off x="1194" y="1518"/>
              <a:ext cx="109" cy="6"/>
            </a:xfrm>
            <a:prstGeom prst="rect">
              <a:avLst/>
            </a:prstGeom>
            <a:noFill/>
            <a:ln w="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9903" name="Rectangle 541"/>
            <p:cNvSpPr>
              <a:spLocks noChangeArrowheads="1"/>
            </p:cNvSpPr>
            <p:nvPr/>
          </p:nvSpPr>
          <p:spPr bwMode="auto">
            <a:xfrm>
              <a:off x="1329" y="1570"/>
              <a:ext cx="111" cy="5"/>
            </a:xfrm>
            <a:prstGeom prst="rect">
              <a:avLst/>
            </a:prstGeom>
            <a:noFill/>
            <a:ln w="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9904" name="Rectangle 542"/>
            <p:cNvSpPr>
              <a:spLocks noChangeArrowheads="1"/>
            </p:cNvSpPr>
            <p:nvPr/>
          </p:nvSpPr>
          <p:spPr bwMode="auto">
            <a:xfrm>
              <a:off x="1329" y="1557"/>
              <a:ext cx="111" cy="5"/>
            </a:xfrm>
            <a:prstGeom prst="rect">
              <a:avLst/>
            </a:prstGeom>
            <a:noFill/>
            <a:ln w="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9905" name="Rectangle 543"/>
            <p:cNvSpPr>
              <a:spLocks noChangeArrowheads="1"/>
            </p:cNvSpPr>
            <p:nvPr/>
          </p:nvSpPr>
          <p:spPr bwMode="auto">
            <a:xfrm>
              <a:off x="1329" y="1544"/>
              <a:ext cx="111" cy="6"/>
            </a:xfrm>
            <a:prstGeom prst="rect">
              <a:avLst/>
            </a:prstGeom>
            <a:noFill/>
            <a:ln w="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9906" name="Rectangle 544"/>
            <p:cNvSpPr>
              <a:spLocks noChangeArrowheads="1"/>
            </p:cNvSpPr>
            <p:nvPr/>
          </p:nvSpPr>
          <p:spPr bwMode="auto">
            <a:xfrm>
              <a:off x="1329" y="1531"/>
              <a:ext cx="111" cy="5"/>
            </a:xfrm>
            <a:prstGeom prst="rect">
              <a:avLst/>
            </a:prstGeom>
            <a:noFill/>
            <a:ln w="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9907" name="Rectangle 545"/>
            <p:cNvSpPr>
              <a:spLocks noChangeArrowheads="1"/>
            </p:cNvSpPr>
            <p:nvPr/>
          </p:nvSpPr>
          <p:spPr bwMode="auto">
            <a:xfrm>
              <a:off x="1329" y="1518"/>
              <a:ext cx="111" cy="6"/>
            </a:xfrm>
            <a:prstGeom prst="rect">
              <a:avLst/>
            </a:prstGeom>
            <a:noFill/>
            <a:ln w="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9908" name="Freeform 546"/>
            <p:cNvSpPr>
              <a:spLocks/>
            </p:cNvSpPr>
            <p:nvPr/>
          </p:nvSpPr>
          <p:spPr bwMode="auto">
            <a:xfrm>
              <a:off x="1467" y="1484"/>
              <a:ext cx="45" cy="323"/>
            </a:xfrm>
            <a:custGeom>
              <a:avLst/>
              <a:gdLst>
                <a:gd name="T0" fmla="*/ 0 w 88"/>
                <a:gd name="T1" fmla="*/ 1 h 647"/>
                <a:gd name="T2" fmla="*/ 0 w 88"/>
                <a:gd name="T3" fmla="*/ 20 h 647"/>
                <a:gd name="T4" fmla="*/ 3 w 88"/>
                <a:gd name="T5" fmla="*/ 17 h 647"/>
                <a:gd name="T6" fmla="*/ 3 w 88"/>
                <a:gd name="T7" fmla="*/ 0 h 647"/>
                <a:gd name="T8" fmla="*/ 0 w 88"/>
                <a:gd name="T9" fmla="*/ 1 h 64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88"/>
                <a:gd name="T16" fmla="*/ 0 h 647"/>
                <a:gd name="T17" fmla="*/ 88 w 88"/>
                <a:gd name="T18" fmla="*/ 647 h 64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88" h="647">
                  <a:moveTo>
                    <a:pt x="0" y="49"/>
                  </a:moveTo>
                  <a:lnTo>
                    <a:pt x="0" y="647"/>
                  </a:lnTo>
                  <a:lnTo>
                    <a:pt x="88" y="571"/>
                  </a:lnTo>
                  <a:lnTo>
                    <a:pt x="88" y="0"/>
                  </a:lnTo>
                  <a:lnTo>
                    <a:pt x="0" y="49"/>
                  </a:lnTo>
                  <a:close/>
                </a:path>
              </a:pathLst>
            </a:custGeom>
            <a:solidFill>
              <a:srgbClr val="99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9909" name="Freeform 547"/>
            <p:cNvSpPr>
              <a:spLocks/>
            </p:cNvSpPr>
            <p:nvPr/>
          </p:nvSpPr>
          <p:spPr bwMode="auto">
            <a:xfrm>
              <a:off x="1467" y="1484"/>
              <a:ext cx="45" cy="323"/>
            </a:xfrm>
            <a:custGeom>
              <a:avLst/>
              <a:gdLst>
                <a:gd name="T0" fmla="*/ 0 w 88"/>
                <a:gd name="T1" fmla="*/ 1 h 647"/>
                <a:gd name="T2" fmla="*/ 0 w 88"/>
                <a:gd name="T3" fmla="*/ 20 h 647"/>
                <a:gd name="T4" fmla="*/ 3 w 88"/>
                <a:gd name="T5" fmla="*/ 17 h 647"/>
                <a:gd name="T6" fmla="*/ 3 w 88"/>
                <a:gd name="T7" fmla="*/ 0 h 647"/>
                <a:gd name="T8" fmla="*/ 0 w 88"/>
                <a:gd name="T9" fmla="*/ 1 h 64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88"/>
                <a:gd name="T16" fmla="*/ 0 h 647"/>
                <a:gd name="T17" fmla="*/ 88 w 88"/>
                <a:gd name="T18" fmla="*/ 647 h 64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88" h="647">
                  <a:moveTo>
                    <a:pt x="0" y="49"/>
                  </a:moveTo>
                  <a:lnTo>
                    <a:pt x="0" y="647"/>
                  </a:lnTo>
                  <a:lnTo>
                    <a:pt x="88" y="571"/>
                  </a:lnTo>
                  <a:lnTo>
                    <a:pt x="88" y="0"/>
                  </a:lnTo>
                  <a:lnTo>
                    <a:pt x="0" y="49"/>
                  </a:lnTo>
                </a:path>
              </a:pathLst>
            </a:cu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9910" name="Freeform 548"/>
            <p:cNvSpPr>
              <a:spLocks/>
            </p:cNvSpPr>
            <p:nvPr/>
          </p:nvSpPr>
          <p:spPr bwMode="auto">
            <a:xfrm>
              <a:off x="1192" y="1477"/>
              <a:ext cx="320" cy="25"/>
            </a:xfrm>
            <a:custGeom>
              <a:avLst/>
              <a:gdLst>
                <a:gd name="T0" fmla="*/ 0 w 640"/>
                <a:gd name="T1" fmla="*/ 2 h 50"/>
                <a:gd name="T2" fmla="*/ 18 w 640"/>
                <a:gd name="T3" fmla="*/ 2 h 50"/>
                <a:gd name="T4" fmla="*/ 20 w 640"/>
                <a:gd name="T5" fmla="*/ 0 h 50"/>
                <a:gd name="T6" fmla="*/ 4 w 640"/>
                <a:gd name="T7" fmla="*/ 0 h 50"/>
                <a:gd name="T8" fmla="*/ 0 w 640"/>
                <a:gd name="T9" fmla="*/ 2 h 5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40"/>
                <a:gd name="T16" fmla="*/ 0 h 50"/>
                <a:gd name="T17" fmla="*/ 640 w 640"/>
                <a:gd name="T18" fmla="*/ 50 h 5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40" h="50">
                  <a:moveTo>
                    <a:pt x="0" y="50"/>
                  </a:moveTo>
                  <a:lnTo>
                    <a:pt x="546" y="50"/>
                  </a:lnTo>
                  <a:lnTo>
                    <a:pt x="640" y="0"/>
                  </a:lnTo>
                  <a:lnTo>
                    <a:pt x="125" y="0"/>
                  </a:lnTo>
                  <a:lnTo>
                    <a:pt x="0" y="50"/>
                  </a:lnTo>
                  <a:close/>
                </a:path>
              </a:pathLst>
            </a:cu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9911" name="Freeform 549"/>
            <p:cNvSpPr>
              <a:spLocks/>
            </p:cNvSpPr>
            <p:nvPr/>
          </p:nvSpPr>
          <p:spPr bwMode="auto">
            <a:xfrm>
              <a:off x="1192" y="1477"/>
              <a:ext cx="320" cy="25"/>
            </a:xfrm>
            <a:custGeom>
              <a:avLst/>
              <a:gdLst>
                <a:gd name="T0" fmla="*/ 0 w 640"/>
                <a:gd name="T1" fmla="*/ 2 h 50"/>
                <a:gd name="T2" fmla="*/ 18 w 640"/>
                <a:gd name="T3" fmla="*/ 2 h 50"/>
                <a:gd name="T4" fmla="*/ 20 w 640"/>
                <a:gd name="T5" fmla="*/ 0 h 50"/>
                <a:gd name="T6" fmla="*/ 4 w 640"/>
                <a:gd name="T7" fmla="*/ 0 h 50"/>
                <a:gd name="T8" fmla="*/ 0 w 640"/>
                <a:gd name="T9" fmla="*/ 2 h 5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40"/>
                <a:gd name="T16" fmla="*/ 0 h 50"/>
                <a:gd name="T17" fmla="*/ 640 w 640"/>
                <a:gd name="T18" fmla="*/ 50 h 5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40" h="50">
                  <a:moveTo>
                    <a:pt x="0" y="50"/>
                  </a:moveTo>
                  <a:lnTo>
                    <a:pt x="546" y="50"/>
                  </a:lnTo>
                  <a:lnTo>
                    <a:pt x="640" y="0"/>
                  </a:lnTo>
                  <a:lnTo>
                    <a:pt x="125" y="0"/>
                  </a:lnTo>
                  <a:lnTo>
                    <a:pt x="0" y="50"/>
                  </a:lnTo>
                </a:path>
              </a:pathLst>
            </a:cu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9912" name="Rectangle 550"/>
            <p:cNvSpPr>
              <a:spLocks noChangeArrowheads="1"/>
            </p:cNvSpPr>
            <p:nvPr/>
          </p:nvSpPr>
          <p:spPr bwMode="auto">
            <a:xfrm>
              <a:off x="1252" y="1646"/>
              <a:ext cx="24" cy="31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9913" name="Rectangle 551"/>
            <p:cNvSpPr>
              <a:spLocks noChangeArrowheads="1"/>
            </p:cNvSpPr>
            <p:nvPr/>
          </p:nvSpPr>
          <p:spPr bwMode="auto">
            <a:xfrm>
              <a:off x="1252" y="1646"/>
              <a:ext cx="24" cy="31"/>
            </a:xfrm>
            <a:prstGeom prst="rect">
              <a:avLst/>
            </a:prstGeom>
            <a:noFill/>
            <a:ln w="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9914" name="Rectangle 552"/>
            <p:cNvSpPr>
              <a:spLocks noChangeArrowheads="1"/>
            </p:cNvSpPr>
            <p:nvPr/>
          </p:nvSpPr>
          <p:spPr bwMode="auto">
            <a:xfrm>
              <a:off x="1318" y="1641"/>
              <a:ext cx="19" cy="3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9915" name="Rectangle 553"/>
            <p:cNvSpPr>
              <a:spLocks noChangeArrowheads="1"/>
            </p:cNvSpPr>
            <p:nvPr/>
          </p:nvSpPr>
          <p:spPr bwMode="auto">
            <a:xfrm>
              <a:off x="1318" y="1641"/>
              <a:ext cx="19" cy="35"/>
            </a:xfrm>
            <a:prstGeom prst="rect">
              <a:avLst/>
            </a:prstGeom>
            <a:noFill/>
            <a:ln w="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9916" name="Rectangle 554"/>
            <p:cNvSpPr>
              <a:spLocks noChangeArrowheads="1"/>
            </p:cNvSpPr>
            <p:nvPr/>
          </p:nvSpPr>
          <p:spPr bwMode="auto">
            <a:xfrm>
              <a:off x="1346" y="1639"/>
              <a:ext cx="19" cy="3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9917" name="Rectangle 555"/>
            <p:cNvSpPr>
              <a:spLocks noChangeArrowheads="1"/>
            </p:cNvSpPr>
            <p:nvPr/>
          </p:nvSpPr>
          <p:spPr bwMode="auto">
            <a:xfrm>
              <a:off x="1346" y="1639"/>
              <a:ext cx="19" cy="35"/>
            </a:xfrm>
            <a:prstGeom prst="rect">
              <a:avLst/>
            </a:prstGeom>
            <a:noFill/>
            <a:ln w="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9918" name="Rectangle 556"/>
            <p:cNvSpPr>
              <a:spLocks noChangeArrowheads="1"/>
            </p:cNvSpPr>
            <p:nvPr/>
          </p:nvSpPr>
          <p:spPr bwMode="auto">
            <a:xfrm>
              <a:off x="1343" y="1682"/>
              <a:ext cx="19" cy="29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9919" name="Rectangle 557"/>
            <p:cNvSpPr>
              <a:spLocks noChangeArrowheads="1"/>
            </p:cNvSpPr>
            <p:nvPr/>
          </p:nvSpPr>
          <p:spPr bwMode="auto">
            <a:xfrm>
              <a:off x="1343" y="1682"/>
              <a:ext cx="19" cy="29"/>
            </a:xfrm>
            <a:prstGeom prst="rect">
              <a:avLst/>
            </a:prstGeom>
            <a:noFill/>
            <a:ln w="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9920" name="Rectangle 558"/>
            <p:cNvSpPr>
              <a:spLocks noChangeArrowheads="1"/>
            </p:cNvSpPr>
            <p:nvPr/>
          </p:nvSpPr>
          <p:spPr bwMode="auto">
            <a:xfrm>
              <a:off x="1215" y="1645"/>
              <a:ext cx="22" cy="32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9921" name="Rectangle 559"/>
            <p:cNvSpPr>
              <a:spLocks noChangeArrowheads="1"/>
            </p:cNvSpPr>
            <p:nvPr/>
          </p:nvSpPr>
          <p:spPr bwMode="auto">
            <a:xfrm>
              <a:off x="1215" y="1645"/>
              <a:ext cx="22" cy="32"/>
            </a:xfrm>
            <a:prstGeom prst="rect">
              <a:avLst/>
            </a:prstGeom>
            <a:noFill/>
            <a:ln w="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9922" name="Rectangle 560"/>
            <p:cNvSpPr>
              <a:spLocks noChangeArrowheads="1"/>
            </p:cNvSpPr>
            <p:nvPr/>
          </p:nvSpPr>
          <p:spPr bwMode="auto">
            <a:xfrm>
              <a:off x="1318" y="1680"/>
              <a:ext cx="16" cy="31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9923" name="Rectangle 561"/>
            <p:cNvSpPr>
              <a:spLocks noChangeArrowheads="1"/>
            </p:cNvSpPr>
            <p:nvPr/>
          </p:nvSpPr>
          <p:spPr bwMode="auto">
            <a:xfrm>
              <a:off x="1318" y="1680"/>
              <a:ext cx="16" cy="31"/>
            </a:xfrm>
            <a:prstGeom prst="rect">
              <a:avLst/>
            </a:prstGeom>
            <a:noFill/>
            <a:ln w="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9924" name="Rectangle 562"/>
            <p:cNvSpPr>
              <a:spLocks noChangeArrowheads="1"/>
            </p:cNvSpPr>
            <p:nvPr/>
          </p:nvSpPr>
          <p:spPr bwMode="auto">
            <a:xfrm>
              <a:off x="1424" y="1632"/>
              <a:ext cx="14" cy="12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9925" name="Rectangle 563"/>
            <p:cNvSpPr>
              <a:spLocks noChangeArrowheads="1"/>
            </p:cNvSpPr>
            <p:nvPr/>
          </p:nvSpPr>
          <p:spPr bwMode="auto">
            <a:xfrm>
              <a:off x="1424" y="1632"/>
              <a:ext cx="14" cy="12"/>
            </a:xfrm>
            <a:prstGeom prst="rect">
              <a:avLst/>
            </a:prstGeom>
            <a:noFill/>
            <a:ln w="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9926" name="Rectangle 564"/>
            <p:cNvSpPr>
              <a:spLocks noChangeArrowheads="1"/>
            </p:cNvSpPr>
            <p:nvPr/>
          </p:nvSpPr>
          <p:spPr bwMode="auto">
            <a:xfrm>
              <a:off x="1424" y="1655"/>
              <a:ext cx="14" cy="13"/>
            </a:xfrm>
            <a:prstGeom prst="rect">
              <a:avLst/>
            </a:prstGeom>
            <a:solidFill>
              <a:srgbClr val="33CC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9927" name="Rectangle 565"/>
            <p:cNvSpPr>
              <a:spLocks noChangeArrowheads="1"/>
            </p:cNvSpPr>
            <p:nvPr/>
          </p:nvSpPr>
          <p:spPr bwMode="auto">
            <a:xfrm>
              <a:off x="1424" y="1655"/>
              <a:ext cx="14" cy="13"/>
            </a:xfrm>
            <a:prstGeom prst="rect">
              <a:avLst/>
            </a:prstGeom>
            <a:noFill/>
            <a:ln w="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9928" name="Freeform 566"/>
            <p:cNvSpPr>
              <a:spLocks/>
            </p:cNvSpPr>
            <p:nvPr/>
          </p:nvSpPr>
          <p:spPr bwMode="auto">
            <a:xfrm>
              <a:off x="1314" y="1761"/>
              <a:ext cx="10" cy="13"/>
            </a:xfrm>
            <a:custGeom>
              <a:avLst/>
              <a:gdLst>
                <a:gd name="T0" fmla="*/ 1 w 19"/>
                <a:gd name="T1" fmla="*/ 0 h 25"/>
                <a:gd name="T2" fmla="*/ 1 w 19"/>
                <a:gd name="T3" fmla="*/ 1 h 25"/>
                <a:gd name="T4" fmla="*/ 1 w 19"/>
                <a:gd name="T5" fmla="*/ 1 h 25"/>
                <a:gd name="T6" fmla="*/ 1 w 19"/>
                <a:gd name="T7" fmla="*/ 1 h 25"/>
                <a:gd name="T8" fmla="*/ 1 w 19"/>
                <a:gd name="T9" fmla="*/ 1 h 25"/>
                <a:gd name="T10" fmla="*/ 1 w 19"/>
                <a:gd name="T11" fmla="*/ 1 h 25"/>
                <a:gd name="T12" fmla="*/ 1 w 19"/>
                <a:gd name="T13" fmla="*/ 1 h 25"/>
                <a:gd name="T14" fmla="*/ 1 w 19"/>
                <a:gd name="T15" fmla="*/ 1 h 25"/>
                <a:gd name="T16" fmla="*/ 1 w 19"/>
                <a:gd name="T17" fmla="*/ 1 h 25"/>
                <a:gd name="T18" fmla="*/ 1 w 19"/>
                <a:gd name="T19" fmla="*/ 1 h 25"/>
                <a:gd name="T20" fmla="*/ 1 w 19"/>
                <a:gd name="T21" fmla="*/ 1 h 25"/>
                <a:gd name="T22" fmla="*/ 1 w 19"/>
                <a:gd name="T23" fmla="*/ 1 h 25"/>
                <a:gd name="T24" fmla="*/ 0 w 19"/>
                <a:gd name="T25" fmla="*/ 1 h 25"/>
                <a:gd name="T26" fmla="*/ 1 w 19"/>
                <a:gd name="T27" fmla="*/ 1 h 25"/>
                <a:gd name="T28" fmla="*/ 1 w 19"/>
                <a:gd name="T29" fmla="*/ 1 h 25"/>
                <a:gd name="T30" fmla="*/ 1 w 19"/>
                <a:gd name="T31" fmla="*/ 1 h 25"/>
                <a:gd name="T32" fmla="*/ 1 w 19"/>
                <a:gd name="T33" fmla="*/ 0 h 25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19"/>
                <a:gd name="T52" fmla="*/ 0 h 25"/>
                <a:gd name="T53" fmla="*/ 19 w 19"/>
                <a:gd name="T54" fmla="*/ 25 h 25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19" h="25">
                  <a:moveTo>
                    <a:pt x="10" y="0"/>
                  </a:moveTo>
                  <a:lnTo>
                    <a:pt x="12" y="2"/>
                  </a:lnTo>
                  <a:lnTo>
                    <a:pt x="17" y="4"/>
                  </a:lnTo>
                  <a:lnTo>
                    <a:pt x="18" y="7"/>
                  </a:lnTo>
                  <a:lnTo>
                    <a:pt x="19" y="13"/>
                  </a:lnTo>
                  <a:lnTo>
                    <a:pt x="18" y="18"/>
                  </a:lnTo>
                  <a:lnTo>
                    <a:pt x="17" y="21"/>
                  </a:lnTo>
                  <a:lnTo>
                    <a:pt x="12" y="24"/>
                  </a:lnTo>
                  <a:lnTo>
                    <a:pt x="10" y="25"/>
                  </a:lnTo>
                  <a:lnTo>
                    <a:pt x="7" y="24"/>
                  </a:lnTo>
                  <a:lnTo>
                    <a:pt x="3" y="21"/>
                  </a:lnTo>
                  <a:lnTo>
                    <a:pt x="1" y="18"/>
                  </a:lnTo>
                  <a:lnTo>
                    <a:pt x="0" y="13"/>
                  </a:lnTo>
                  <a:lnTo>
                    <a:pt x="1" y="7"/>
                  </a:lnTo>
                  <a:lnTo>
                    <a:pt x="3" y="4"/>
                  </a:lnTo>
                  <a:lnTo>
                    <a:pt x="7" y="2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9929" name="Freeform 567"/>
            <p:cNvSpPr>
              <a:spLocks/>
            </p:cNvSpPr>
            <p:nvPr/>
          </p:nvSpPr>
          <p:spPr bwMode="auto">
            <a:xfrm>
              <a:off x="1314" y="1761"/>
              <a:ext cx="10" cy="13"/>
            </a:xfrm>
            <a:custGeom>
              <a:avLst/>
              <a:gdLst>
                <a:gd name="T0" fmla="*/ 1 w 19"/>
                <a:gd name="T1" fmla="*/ 0 h 25"/>
                <a:gd name="T2" fmla="*/ 1 w 19"/>
                <a:gd name="T3" fmla="*/ 0 h 25"/>
                <a:gd name="T4" fmla="*/ 1 w 19"/>
                <a:gd name="T5" fmla="*/ 1 h 25"/>
                <a:gd name="T6" fmla="*/ 1 w 19"/>
                <a:gd name="T7" fmla="*/ 1 h 25"/>
                <a:gd name="T8" fmla="*/ 1 w 19"/>
                <a:gd name="T9" fmla="*/ 1 h 25"/>
                <a:gd name="T10" fmla="*/ 1 w 19"/>
                <a:gd name="T11" fmla="*/ 1 h 25"/>
                <a:gd name="T12" fmla="*/ 1 w 19"/>
                <a:gd name="T13" fmla="*/ 1 h 25"/>
                <a:gd name="T14" fmla="*/ 1 w 19"/>
                <a:gd name="T15" fmla="*/ 1 h 25"/>
                <a:gd name="T16" fmla="*/ 1 w 19"/>
                <a:gd name="T17" fmla="*/ 1 h 25"/>
                <a:gd name="T18" fmla="*/ 1 w 19"/>
                <a:gd name="T19" fmla="*/ 1 h 25"/>
                <a:gd name="T20" fmla="*/ 1 w 19"/>
                <a:gd name="T21" fmla="*/ 1 h 25"/>
                <a:gd name="T22" fmla="*/ 1 w 19"/>
                <a:gd name="T23" fmla="*/ 1 h 25"/>
                <a:gd name="T24" fmla="*/ 1 w 19"/>
                <a:gd name="T25" fmla="*/ 1 h 25"/>
                <a:gd name="T26" fmla="*/ 1 w 19"/>
                <a:gd name="T27" fmla="*/ 1 h 25"/>
                <a:gd name="T28" fmla="*/ 1 w 19"/>
                <a:gd name="T29" fmla="*/ 1 h 25"/>
                <a:gd name="T30" fmla="*/ 0 w 19"/>
                <a:gd name="T31" fmla="*/ 1 h 25"/>
                <a:gd name="T32" fmla="*/ 0 w 19"/>
                <a:gd name="T33" fmla="*/ 1 h 25"/>
                <a:gd name="T34" fmla="*/ 1 w 19"/>
                <a:gd name="T35" fmla="*/ 1 h 25"/>
                <a:gd name="T36" fmla="*/ 1 w 19"/>
                <a:gd name="T37" fmla="*/ 1 h 25"/>
                <a:gd name="T38" fmla="*/ 1 w 19"/>
                <a:gd name="T39" fmla="*/ 1 h 25"/>
                <a:gd name="T40" fmla="*/ 1 w 19"/>
                <a:gd name="T41" fmla="*/ 0 h 25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19"/>
                <a:gd name="T64" fmla="*/ 0 h 25"/>
                <a:gd name="T65" fmla="*/ 19 w 19"/>
                <a:gd name="T66" fmla="*/ 25 h 25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19" h="25">
                  <a:moveTo>
                    <a:pt x="10" y="0"/>
                  </a:moveTo>
                  <a:lnTo>
                    <a:pt x="10" y="0"/>
                  </a:lnTo>
                  <a:lnTo>
                    <a:pt x="12" y="2"/>
                  </a:lnTo>
                  <a:lnTo>
                    <a:pt x="17" y="4"/>
                  </a:lnTo>
                  <a:lnTo>
                    <a:pt x="18" y="7"/>
                  </a:lnTo>
                  <a:lnTo>
                    <a:pt x="19" y="13"/>
                  </a:lnTo>
                  <a:lnTo>
                    <a:pt x="18" y="18"/>
                  </a:lnTo>
                  <a:lnTo>
                    <a:pt x="17" y="21"/>
                  </a:lnTo>
                  <a:lnTo>
                    <a:pt x="12" y="24"/>
                  </a:lnTo>
                  <a:lnTo>
                    <a:pt x="10" y="25"/>
                  </a:lnTo>
                  <a:lnTo>
                    <a:pt x="7" y="24"/>
                  </a:lnTo>
                  <a:lnTo>
                    <a:pt x="3" y="21"/>
                  </a:lnTo>
                  <a:lnTo>
                    <a:pt x="1" y="18"/>
                  </a:lnTo>
                  <a:lnTo>
                    <a:pt x="0" y="13"/>
                  </a:lnTo>
                  <a:lnTo>
                    <a:pt x="1" y="7"/>
                  </a:lnTo>
                  <a:lnTo>
                    <a:pt x="3" y="4"/>
                  </a:lnTo>
                  <a:lnTo>
                    <a:pt x="7" y="2"/>
                  </a:lnTo>
                  <a:lnTo>
                    <a:pt x="10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9930" name="Freeform 568"/>
            <p:cNvSpPr>
              <a:spLocks/>
            </p:cNvSpPr>
            <p:nvPr/>
          </p:nvSpPr>
          <p:spPr bwMode="auto">
            <a:xfrm>
              <a:off x="1358" y="1761"/>
              <a:ext cx="10" cy="13"/>
            </a:xfrm>
            <a:custGeom>
              <a:avLst/>
              <a:gdLst>
                <a:gd name="T0" fmla="*/ 1 w 20"/>
                <a:gd name="T1" fmla="*/ 0 h 25"/>
                <a:gd name="T2" fmla="*/ 1 w 20"/>
                <a:gd name="T3" fmla="*/ 1 h 25"/>
                <a:gd name="T4" fmla="*/ 1 w 20"/>
                <a:gd name="T5" fmla="*/ 1 h 25"/>
                <a:gd name="T6" fmla="*/ 1 w 20"/>
                <a:gd name="T7" fmla="*/ 1 h 25"/>
                <a:gd name="T8" fmla="*/ 1 w 20"/>
                <a:gd name="T9" fmla="*/ 1 h 25"/>
                <a:gd name="T10" fmla="*/ 1 w 20"/>
                <a:gd name="T11" fmla="*/ 1 h 25"/>
                <a:gd name="T12" fmla="*/ 1 w 20"/>
                <a:gd name="T13" fmla="*/ 1 h 25"/>
                <a:gd name="T14" fmla="*/ 1 w 20"/>
                <a:gd name="T15" fmla="*/ 1 h 25"/>
                <a:gd name="T16" fmla="*/ 1 w 20"/>
                <a:gd name="T17" fmla="*/ 1 h 25"/>
                <a:gd name="T18" fmla="*/ 1 w 20"/>
                <a:gd name="T19" fmla="*/ 1 h 25"/>
                <a:gd name="T20" fmla="*/ 1 w 20"/>
                <a:gd name="T21" fmla="*/ 1 h 25"/>
                <a:gd name="T22" fmla="*/ 1 w 20"/>
                <a:gd name="T23" fmla="*/ 1 h 25"/>
                <a:gd name="T24" fmla="*/ 0 w 20"/>
                <a:gd name="T25" fmla="*/ 1 h 25"/>
                <a:gd name="T26" fmla="*/ 1 w 20"/>
                <a:gd name="T27" fmla="*/ 1 h 25"/>
                <a:gd name="T28" fmla="*/ 1 w 20"/>
                <a:gd name="T29" fmla="*/ 1 h 25"/>
                <a:gd name="T30" fmla="*/ 1 w 20"/>
                <a:gd name="T31" fmla="*/ 1 h 25"/>
                <a:gd name="T32" fmla="*/ 1 w 20"/>
                <a:gd name="T33" fmla="*/ 0 h 25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20"/>
                <a:gd name="T52" fmla="*/ 0 h 25"/>
                <a:gd name="T53" fmla="*/ 20 w 20"/>
                <a:gd name="T54" fmla="*/ 25 h 25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20" h="25">
                  <a:moveTo>
                    <a:pt x="10" y="0"/>
                  </a:moveTo>
                  <a:lnTo>
                    <a:pt x="13" y="2"/>
                  </a:lnTo>
                  <a:lnTo>
                    <a:pt x="17" y="4"/>
                  </a:lnTo>
                  <a:lnTo>
                    <a:pt x="19" y="7"/>
                  </a:lnTo>
                  <a:lnTo>
                    <a:pt x="20" y="13"/>
                  </a:lnTo>
                  <a:lnTo>
                    <a:pt x="19" y="18"/>
                  </a:lnTo>
                  <a:lnTo>
                    <a:pt x="17" y="21"/>
                  </a:lnTo>
                  <a:lnTo>
                    <a:pt x="13" y="24"/>
                  </a:lnTo>
                  <a:lnTo>
                    <a:pt x="10" y="25"/>
                  </a:lnTo>
                  <a:lnTo>
                    <a:pt x="7" y="24"/>
                  </a:lnTo>
                  <a:lnTo>
                    <a:pt x="3" y="21"/>
                  </a:lnTo>
                  <a:lnTo>
                    <a:pt x="2" y="18"/>
                  </a:lnTo>
                  <a:lnTo>
                    <a:pt x="0" y="13"/>
                  </a:lnTo>
                  <a:lnTo>
                    <a:pt x="2" y="7"/>
                  </a:lnTo>
                  <a:lnTo>
                    <a:pt x="3" y="4"/>
                  </a:lnTo>
                  <a:lnTo>
                    <a:pt x="7" y="2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9931" name="Freeform 569"/>
            <p:cNvSpPr>
              <a:spLocks/>
            </p:cNvSpPr>
            <p:nvPr/>
          </p:nvSpPr>
          <p:spPr bwMode="auto">
            <a:xfrm>
              <a:off x="1358" y="1761"/>
              <a:ext cx="10" cy="13"/>
            </a:xfrm>
            <a:custGeom>
              <a:avLst/>
              <a:gdLst>
                <a:gd name="T0" fmla="*/ 1 w 20"/>
                <a:gd name="T1" fmla="*/ 0 h 25"/>
                <a:gd name="T2" fmla="*/ 1 w 20"/>
                <a:gd name="T3" fmla="*/ 0 h 25"/>
                <a:gd name="T4" fmla="*/ 1 w 20"/>
                <a:gd name="T5" fmla="*/ 1 h 25"/>
                <a:gd name="T6" fmla="*/ 1 w 20"/>
                <a:gd name="T7" fmla="*/ 1 h 25"/>
                <a:gd name="T8" fmla="*/ 1 w 20"/>
                <a:gd name="T9" fmla="*/ 1 h 25"/>
                <a:gd name="T10" fmla="*/ 1 w 20"/>
                <a:gd name="T11" fmla="*/ 1 h 25"/>
                <a:gd name="T12" fmla="*/ 1 w 20"/>
                <a:gd name="T13" fmla="*/ 1 h 25"/>
                <a:gd name="T14" fmla="*/ 1 w 20"/>
                <a:gd name="T15" fmla="*/ 1 h 25"/>
                <a:gd name="T16" fmla="*/ 1 w 20"/>
                <a:gd name="T17" fmla="*/ 1 h 25"/>
                <a:gd name="T18" fmla="*/ 1 w 20"/>
                <a:gd name="T19" fmla="*/ 1 h 25"/>
                <a:gd name="T20" fmla="*/ 1 w 20"/>
                <a:gd name="T21" fmla="*/ 1 h 25"/>
                <a:gd name="T22" fmla="*/ 1 w 20"/>
                <a:gd name="T23" fmla="*/ 1 h 25"/>
                <a:gd name="T24" fmla="*/ 1 w 20"/>
                <a:gd name="T25" fmla="*/ 1 h 25"/>
                <a:gd name="T26" fmla="*/ 1 w 20"/>
                <a:gd name="T27" fmla="*/ 1 h 25"/>
                <a:gd name="T28" fmla="*/ 1 w 20"/>
                <a:gd name="T29" fmla="*/ 1 h 25"/>
                <a:gd name="T30" fmla="*/ 0 w 20"/>
                <a:gd name="T31" fmla="*/ 1 h 25"/>
                <a:gd name="T32" fmla="*/ 0 w 20"/>
                <a:gd name="T33" fmla="*/ 1 h 25"/>
                <a:gd name="T34" fmla="*/ 1 w 20"/>
                <a:gd name="T35" fmla="*/ 1 h 25"/>
                <a:gd name="T36" fmla="*/ 1 w 20"/>
                <a:gd name="T37" fmla="*/ 1 h 25"/>
                <a:gd name="T38" fmla="*/ 1 w 20"/>
                <a:gd name="T39" fmla="*/ 1 h 25"/>
                <a:gd name="T40" fmla="*/ 1 w 20"/>
                <a:gd name="T41" fmla="*/ 0 h 25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20"/>
                <a:gd name="T64" fmla="*/ 0 h 25"/>
                <a:gd name="T65" fmla="*/ 20 w 20"/>
                <a:gd name="T66" fmla="*/ 25 h 25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20" h="25">
                  <a:moveTo>
                    <a:pt x="10" y="0"/>
                  </a:moveTo>
                  <a:lnTo>
                    <a:pt x="10" y="0"/>
                  </a:lnTo>
                  <a:lnTo>
                    <a:pt x="13" y="2"/>
                  </a:lnTo>
                  <a:lnTo>
                    <a:pt x="17" y="4"/>
                  </a:lnTo>
                  <a:lnTo>
                    <a:pt x="19" y="7"/>
                  </a:lnTo>
                  <a:lnTo>
                    <a:pt x="20" y="13"/>
                  </a:lnTo>
                  <a:lnTo>
                    <a:pt x="19" y="18"/>
                  </a:lnTo>
                  <a:lnTo>
                    <a:pt x="17" y="21"/>
                  </a:lnTo>
                  <a:lnTo>
                    <a:pt x="13" y="24"/>
                  </a:lnTo>
                  <a:lnTo>
                    <a:pt x="10" y="25"/>
                  </a:lnTo>
                  <a:lnTo>
                    <a:pt x="7" y="24"/>
                  </a:lnTo>
                  <a:lnTo>
                    <a:pt x="3" y="21"/>
                  </a:lnTo>
                  <a:lnTo>
                    <a:pt x="2" y="18"/>
                  </a:lnTo>
                  <a:lnTo>
                    <a:pt x="0" y="13"/>
                  </a:lnTo>
                  <a:lnTo>
                    <a:pt x="2" y="7"/>
                  </a:lnTo>
                  <a:lnTo>
                    <a:pt x="3" y="4"/>
                  </a:lnTo>
                  <a:lnTo>
                    <a:pt x="7" y="2"/>
                  </a:lnTo>
                  <a:lnTo>
                    <a:pt x="10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9932" name="Freeform 570"/>
            <p:cNvSpPr>
              <a:spLocks/>
            </p:cNvSpPr>
            <p:nvPr/>
          </p:nvSpPr>
          <p:spPr bwMode="auto">
            <a:xfrm>
              <a:off x="1337" y="1761"/>
              <a:ext cx="9" cy="13"/>
            </a:xfrm>
            <a:custGeom>
              <a:avLst/>
              <a:gdLst>
                <a:gd name="T0" fmla="*/ 0 w 20"/>
                <a:gd name="T1" fmla="*/ 0 h 25"/>
                <a:gd name="T2" fmla="*/ 0 w 20"/>
                <a:gd name="T3" fmla="*/ 1 h 25"/>
                <a:gd name="T4" fmla="*/ 0 w 20"/>
                <a:gd name="T5" fmla="*/ 1 h 25"/>
                <a:gd name="T6" fmla="*/ 0 w 20"/>
                <a:gd name="T7" fmla="*/ 1 h 25"/>
                <a:gd name="T8" fmla="*/ 0 w 20"/>
                <a:gd name="T9" fmla="*/ 1 h 25"/>
                <a:gd name="T10" fmla="*/ 0 w 20"/>
                <a:gd name="T11" fmla="*/ 1 h 25"/>
                <a:gd name="T12" fmla="*/ 0 w 20"/>
                <a:gd name="T13" fmla="*/ 1 h 25"/>
                <a:gd name="T14" fmla="*/ 0 w 20"/>
                <a:gd name="T15" fmla="*/ 1 h 25"/>
                <a:gd name="T16" fmla="*/ 0 w 20"/>
                <a:gd name="T17" fmla="*/ 1 h 25"/>
                <a:gd name="T18" fmla="*/ 0 w 20"/>
                <a:gd name="T19" fmla="*/ 1 h 25"/>
                <a:gd name="T20" fmla="*/ 0 w 20"/>
                <a:gd name="T21" fmla="*/ 1 h 25"/>
                <a:gd name="T22" fmla="*/ 0 w 20"/>
                <a:gd name="T23" fmla="*/ 1 h 25"/>
                <a:gd name="T24" fmla="*/ 0 w 20"/>
                <a:gd name="T25" fmla="*/ 1 h 25"/>
                <a:gd name="T26" fmla="*/ 0 w 20"/>
                <a:gd name="T27" fmla="*/ 1 h 25"/>
                <a:gd name="T28" fmla="*/ 0 w 20"/>
                <a:gd name="T29" fmla="*/ 1 h 25"/>
                <a:gd name="T30" fmla="*/ 0 w 20"/>
                <a:gd name="T31" fmla="*/ 1 h 25"/>
                <a:gd name="T32" fmla="*/ 0 w 20"/>
                <a:gd name="T33" fmla="*/ 0 h 25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20"/>
                <a:gd name="T52" fmla="*/ 0 h 25"/>
                <a:gd name="T53" fmla="*/ 20 w 20"/>
                <a:gd name="T54" fmla="*/ 25 h 25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20" h="25">
                  <a:moveTo>
                    <a:pt x="10" y="0"/>
                  </a:moveTo>
                  <a:lnTo>
                    <a:pt x="13" y="2"/>
                  </a:lnTo>
                  <a:lnTo>
                    <a:pt x="17" y="4"/>
                  </a:lnTo>
                  <a:lnTo>
                    <a:pt x="18" y="7"/>
                  </a:lnTo>
                  <a:lnTo>
                    <a:pt x="20" y="13"/>
                  </a:lnTo>
                  <a:lnTo>
                    <a:pt x="18" y="18"/>
                  </a:lnTo>
                  <a:lnTo>
                    <a:pt x="17" y="21"/>
                  </a:lnTo>
                  <a:lnTo>
                    <a:pt x="13" y="24"/>
                  </a:lnTo>
                  <a:lnTo>
                    <a:pt x="10" y="25"/>
                  </a:lnTo>
                  <a:lnTo>
                    <a:pt x="7" y="24"/>
                  </a:lnTo>
                  <a:lnTo>
                    <a:pt x="3" y="21"/>
                  </a:lnTo>
                  <a:lnTo>
                    <a:pt x="2" y="18"/>
                  </a:lnTo>
                  <a:lnTo>
                    <a:pt x="0" y="13"/>
                  </a:lnTo>
                  <a:lnTo>
                    <a:pt x="2" y="7"/>
                  </a:lnTo>
                  <a:lnTo>
                    <a:pt x="3" y="4"/>
                  </a:lnTo>
                  <a:lnTo>
                    <a:pt x="7" y="2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9933" name="Freeform 571"/>
            <p:cNvSpPr>
              <a:spLocks/>
            </p:cNvSpPr>
            <p:nvPr/>
          </p:nvSpPr>
          <p:spPr bwMode="auto">
            <a:xfrm>
              <a:off x="1337" y="1761"/>
              <a:ext cx="9" cy="13"/>
            </a:xfrm>
            <a:custGeom>
              <a:avLst/>
              <a:gdLst>
                <a:gd name="T0" fmla="*/ 0 w 20"/>
                <a:gd name="T1" fmla="*/ 0 h 25"/>
                <a:gd name="T2" fmla="*/ 0 w 20"/>
                <a:gd name="T3" fmla="*/ 0 h 25"/>
                <a:gd name="T4" fmla="*/ 0 w 20"/>
                <a:gd name="T5" fmla="*/ 1 h 25"/>
                <a:gd name="T6" fmla="*/ 0 w 20"/>
                <a:gd name="T7" fmla="*/ 1 h 25"/>
                <a:gd name="T8" fmla="*/ 0 w 20"/>
                <a:gd name="T9" fmla="*/ 1 h 25"/>
                <a:gd name="T10" fmla="*/ 0 w 20"/>
                <a:gd name="T11" fmla="*/ 1 h 25"/>
                <a:gd name="T12" fmla="*/ 0 w 20"/>
                <a:gd name="T13" fmla="*/ 1 h 25"/>
                <a:gd name="T14" fmla="*/ 0 w 20"/>
                <a:gd name="T15" fmla="*/ 1 h 25"/>
                <a:gd name="T16" fmla="*/ 0 w 20"/>
                <a:gd name="T17" fmla="*/ 1 h 25"/>
                <a:gd name="T18" fmla="*/ 0 w 20"/>
                <a:gd name="T19" fmla="*/ 1 h 25"/>
                <a:gd name="T20" fmla="*/ 0 w 20"/>
                <a:gd name="T21" fmla="*/ 1 h 25"/>
                <a:gd name="T22" fmla="*/ 0 w 20"/>
                <a:gd name="T23" fmla="*/ 1 h 25"/>
                <a:gd name="T24" fmla="*/ 0 w 20"/>
                <a:gd name="T25" fmla="*/ 1 h 25"/>
                <a:gd name="T26" fmla="*/ 0 w 20"/>
                <a:gd name="T27" fmla="*/ 1 h 25"/>
                <a:gd name="T28" fmla="*/ 0 w 20"/>
                <a:gd name="T29" fmla="*/ 1 h 25"/>
                <a:gd name="T30" fmla="*/ 0 w 20"/>
                <a:gd name="T31" fmla="*/ 1 h 25"/>
                <a:gd name="T32" fmla="*/ 0 w 20"/>
                <a:gd name="T33" fmla="*/ 1 h 25"/>
                <a:gd name="T34" fmla="*/ 0 w 20"/>
                <a:gd name="T35" fmla="*/ 1 h 25"/>
                <a:gd name="T36" fmla="*/ 0 w 20"/>
                <a:gd name="T37" fmla="*/ 1 h 25"/>
                <a:gd name="T38" fmla="*/ 0 w 20"/>
                <a:gd name="T39" fmla="*/ 1 h 25"/>
                <a:gd name="T40" fmla="*/ 0 w 20"/>
                <a:gd name="T41" fmla="*/ 0 h 25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20"/>
                <a:gd name="T64" fmla="*/ 0 h 25"/>
                <a:gd name="T65" fmla="*/ 20 w 20"/>
                <a:gd name="T66" fmla="*/ 25 h 25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20" h="25">
                  <a:moveTo>
                    <a:pt x="10" y="0"/>
                  </a:moveTo>
                  <a:lnTo>
                    <a:pt x="10" y="0"/>
                  </a:lnTo>
                  <a:lnTo>
                    <a:pt x="13" y="2"/>
                  </a:lnTo>
                  <a:lnTo>
                    <a:pt x="17" y="4"/>
                  </a:lnTo>
                  <a:lnTo>
                    <a:pt x="18" y="7"/>
                  </a:lnTo>
                  <a:lnTo>
                    <a:pt x="20" y="13"/>
                  </a:lnTo>
                  <a:lnTo>
                    <a:pt x="18" y="18"/>
                  </a:lnTo>
                  <a:lnTo>
                    <a:pt x="17" y="21"/>
                  </a:lnTo>
                  <a:lnTo>
                    <a:pt x="13" y="24"/>
                  </a:lnTo>
                  <a:lnTo>
                    <a:pt x="10" y="25"/>
                  </a:lnTo>
                  <a:lnTo>
                    <a:pt x="7" y="24"/>
                  </a:lnTo>
                  <a:lnTo>
                    <a:pt x="3" y="21"/>
                  </a:lnTo>
                  <a:lnTo>
                    <a:pt x="2" y="18"/>
                  </a:lnTo>
                  <a:lnTo>
                    <a:pt x="0" y="13"/>
                  </a:lnTo>
                  <a:lnTo>
                    <a:pt x="2" y="7"/>
                  </a:lnTo>
                  <a:lnTo>
                    <a:pt x="3" y="4"/>
                  </a:lnTo>
                  <a:lnTo>
                    <a:pt x="7" y="2"/>
                  </a:lnTo>
                  <a:lnTo>
                    <a:pt x="10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9934" name="Freeform 572"/>
            <p:cNvSpPr>
              <a:spLocks/>
            </p:cNvSpPr>
            <p:nvPr/>
          </p:nvSpPr>
          <p:spPr bwMode="auto">
            <a:xfrm>
              <a:off x="1432" y="1784"/>
              <a:ext cx="12" cy="17"/>
            </a:xfrm>
            <a:custGeom>
              <a:avLst/>
              <a:gdLst>
                <a:gd name="T0" fmla="*/ 0 w 25"/>
                <a:gd name="T1" fmla="*/ 0 h 34"/>
                <a:gd name="T2" fmla="*/ 0 w 25"/>
                <a:gd name="T3" fmla="*/ 1 h 34"/>
                <a:gd name="T4" fmla="*/ 0 w 25"/>
                <a:gd name="T5" fmla="*/ 1 h 34"/>
                <a:gd name="T6" fmla="*/ 0 w 25"/>
                <a:gd name="T7" fmla="*/ 1 h 34"/>
                <a:gd name="T8" fmla="*/ 0 w 25"/>
                <a:gd name="T9" fmla="*/ 1 h 34"/>
                <a:gd name="T10" fmla="*/ 0 w 25"/>
                <a:gd name="T11" fmla="*/ 1 h 34"/>
                <a:gd name="T12" fmla="*/ 0 w 25"/>
                <a:gd name="T13" fmla="*/ 1 h 34"/>
                <a:gd name="T14" fmla="*/ 0 w 25"/>
                <a:gd name="T15" fmla="*/ 1 h 34"/>
                <a:gd name="T16" fmla="*/ 0 w 25"/>
                <a:gd name="T17" fmla="*/ 2 h 34"/>
                <a:gd name="T18" fmla="*/ 0 w 25"/>
                <a:gd name="T19" fmla="*/ 1 h 34"/>
                <a:gd name="T20" fmla="*/ 0 w 25"/>
                <a:gd name="T21" fmla="*/ 1 h 34"/>
                <a:gd name="T22" fmla="*/ 0 w 25"/>
                <a:gd name="T23" fmla="*/ 1 h 34"/>
                <a:gd name="T24" fmla="*/ 0 w 25"/>
                <a:gd name="T25" fmla="*/ 1 h 34"/>
                <a:gd name="T26" fmla="*/ 0 w 25"/>
                <a:gd name="T27" fmla="*/ 1 h 34"/>
                <a:gd name="T28" fmla="*/ 0 w 25"/>
                <a:gd name="T29" fmla="*/ 1 h 34"/>
                <a:gd name="T30" fmla="*/ 0 w 25"/>
                <a:gd name="T31" fmla="*/ 1 h 34"/>
                <a:gd name="T32" fmla="*/ 0 w 25"/>
                <a:gd name="T33" fmla="*/ 0 h 34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25"/>
                <a:gd name="T52" fmla="*/ 0 h 34"/>
                <a:gd name="T53" fmla="*/ 25 w 25"/>
                <a:gd name="T54" fmla="*/ 34 h 34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25" h="34">
                  <a:moveTo>
                    <a:pt x="12" y="0"/>
                  </a:moveTo>
                  <a:lnTo>
                    <a:pt x="16" y="2"/>
                  </a:lnTo>
                  <a:lnTo>
                    <a:pt x="21" y="4"/>
                  </a:lnTo>
                  <a:lnTo>
                    <a:pt x="23" y="10"/>
                  </a:lnTo>
                  <a:lnTo>
                    <a:pt x="25" y="17"/>
                  </a:lnTo>
                  <a:lnTo>
                    <a:pt x="23" y="24"/>
                  </a:lnTo>
                  <a:lnTo>
                    <a:pt x="21" y="29"/>
                  </a:lnTo>
                  <a:lnTo>
                    <a:pt x="16" y="32"/>
                  </a:lnTo>
                  <a:lnTo>
                    <a:pt x="12" y="34"/>
                  </a:lnTo>
                  <a:lnTo>
                    <a:pt x="8" y="32"/>
                  </a:lnTo>
                  <a:lnTo>
                    <a:pt x="4" y="29"/>
                  </a:lnTo>
                  <a:lnTo>
                    <a:pt x="1" y="24"/>
                  </a:lnTo>
                  <a:lnTo>
                    <a:pt x="0" y="17"/>
                  </a:lnTo>
                  <a:lnTo>
                    <a:pt x="1" y="10"/>
                  </a:lnTo>
                  <a:lnTo>
                    <a:pt x="4" y="4"/>
                  </a:lnTo>
                  <a:lnTo>
                    <a:pt x="8" y="2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9935" name="Freeform 573"/>
            <p:cNvSpPr>
              <a:spLocks/>
            </p:cNvSpPr>
            <p:nvPr/>
          </p:nvSpPr>
          <p:spPr bwMode="auto">
            <a:xfrm>
              <a:off x="1432" y="1784"/>
              <a:ext cx="12" cy="17"/>
            </a:xfrm>
            <a:custGeom>
              <a:avLst/>
              <a:gdLst>
                <a:gd name="T0" fmla="*/ 0 w 25"/>
                <a:gd name="T1" fmla="*/ 0 h 34"/>
                <a:gd name="T2" fmla="*/ 0 w 25"/>
                <a:gd name="T3" fmla="*/ 0 h 34"/>
                <a:gd name="T4" fmla="*/ 0 w 25"/>
                <a:gd name="T5" fmla="*/ 1 h 34"/>
                <a:gd name="T6" fmla="*/ 0 w 25"/>
                <a:gd name="T7" fmla="*/ 1 h 34"/>
                <a:gd name="T8" fmla="*/ 0 w 25"/>
                <a:gd name="T9" fmla="*/ 1 h 34"/>
                <a:gd name="T10" fmla="*/ 0 w 25"/>
                <a:gd name="T11" fmla="*/ 1 h 34"/>
                <a:gd name="T12" fmla="*/ 0 w 25"/>
                <a:gd name="T13" fmla="*/ 1 h 34"/>
                <a:gd name="T14" fmla="*/ 0 w 25"/>
                <a:gd name="T15" fmla="*/ 1 h 34"/>
                <a:gd name="T16" fmla="*/ 0 w 25"/>
                <a:gd name="T17" fmla="*/ 1 h 34"/>
                <a:gd name="T18" fmla="*/ 0 w 25"/>
                <a:gd name="T19" fmla="*/ 1 h 34"/>
                <a:gd name="T20" fmla="*/ 0 w 25"/>
                <a:gd name="T21" fmla="*/ 2 h 34"/>
                <a:gd name="T22" fmla="*/ 0 w 25"/>
                <a:gd name="T23" fmla="*/ 2 h 34"/>
                <a:gd name="T24" fmla="*/ 0 w 25"/>
                <a:gd name="T25" fmla="*/ 1 h 34"/>
                <a:gd name="T26" fmla="*/ 0 w 25"/>
                <a:gd name="T27" fmla="*/ 1 h 34"/>
                <a:gd name="T28" fmla="*/ 0 w 25"/>
                <a:gd name="T29" fmla="*/ 1 h 34"/>
                <a:gd name="T30" fmla="*/ 0 w 25"/>
                <a:gd name="T31" fmla="*/ 1 h 34"/>
                <a:gd name="T32" fmla="*/ 0 w 25"/>
                <a:gd name="T33" fmla="*/ 1 h 34"/>
                <a:gd name="T34" fmla="*/ 0 w 25"/>
                <a:gd name="T35" fmla="*/ 1 h 34"/>
                <a:gd name="T36" fmla="*/ 0 w 25"/>
                <a:gd name="T37" fmla="*/ 1 h 34"/>
                <a:gd name="T38" fmla="*/ 0 w 25"/>
                <a:gd name="T39" fmla="*/ 1 h 34"/>
                <a:gd name="T40" fmla="*/ 0 w 25"/>
                <a:gd name="T41" fmla="*/ 0 h 34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25"/>
                <a:gd name="T64" fmla="*/ 0 h 34"/>
                <a:gd name="T65" fmla="*/ 25 w 25"/>
                <a:gd name="T66" fmla="*/ 34 h 34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25" h="34">
                  <a:moveTo>
                    <a:pt x="12" y="0"/>
                  </a:moveTo>
                  <a:lnTo>
                    <a:pt x="12" y="0"/>
                  </a:lnTo>
                  <a:lnTo>
                    <a:pt x="16" y="2"/>
                  </a:lnTo>
                  <a:lnTo>
                    <a:pt x="21" y="4"/>
                  </a:lnTo>
                  <a:lnTo>
                    <a:pt x="23" y="10"/>
                  </a:lnTo>
                  <a:lnTo>
                    <a:pt x="25" y="17"/>
                  </a:lnTo>
                  <a:lnTo>
                    <a:pt x="23" y="24"/>
                  </a:lnTo>
                  <a:lnTo>
                    <a:pt x="21" y="29"/>
                  </a:lnTo>
                  <a:lnTo>
                    <a:pt x="16" y="32"/>
                  </a:lnTo>
                  <a:lnTo>
                    <a:pt x="12" y="34"/>
                  </a:lnTo>
                  <a:lnTo>
                    <a:pt x="8" y="32"/>
                  </a:lnTo>
                  <a:lnTo>
                    <a:pt x="4" y="29"/>
                  </a:lnTo>
                  <a:lnTo>
                    <a:pt x="1" y="24"/>
                  </a:lnTo>
                  <a:lnTo>
                    <a:pt x="0" y="17"/>
                  </a:lnTo>
                  <a:lnTo>
                    <a:pt x="1" y="10"/>
                  </a:lnTo>
                  <a:lnTo>
                    <a:pt x="4" y="4"/>
                  </a:lnTo>
                  <a:lnTo>
                    <a:pt x="8" y="2"/>
                  </a:lnTo>
                  <a:lnTo>
                    <a:pt x="12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29051" name="Freeform 574"/>
          <p:cNvSpPr>
            <a:spLocks/>
          </p:cNvSpPr>
          <p:nvPr/>
        </p:nvSpPr>
        <p:spPr bwMode="auto">
          <a:xfrm>
            <a:off x="1135063" y="2149475"/>
            <a:ext cx="168275" cy="387350"/>
          </a:xfrm>
          <a:custGeom>
            <a:avLst/>
            <a:gdLst>
              <a:gd name="T0" fmla="*/ 2147483647 w 106"/>
              <a:gd name="T1" fmla="*/ 2147483647 h 244"/>
              <a:gd name="T2" fmla="*/ 2147483647 w 106"/>
              <a:gd name="T3" fmla="*/ 0 h 244"/>
              <a:gd name="T4" fmla="*/ 0 w 106"/>
              <a:gd name="T5" fmla="*/ 2147483647 h 244"/>
              <a:gd name="T6" fmla="*/ 2147483647 w 106"/>
              <a:gd name="T7" fmla="*/ 2147483647 h 244"/>
              <a:gd name="T8" fmla="*/ 2147483647 w 106"/>
              <a:gd name="T9" fmla="*/ 2147483647 h 24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06"/>
              <a:gd name="T16" fmla="*/ 0 h 244"/>
              <a:gd name="T17" fmla="*/ 106 w 106"/>
              <a:gd name="T18" fmla="*/ 244 h 24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06" h="244">
                <a:moveTo>
                  <a:pt x="106" y="4"/>
                </a:moveTo>
                <a:lnTo>
                  <a:pt x="96" y="0"/>
                </a:lnTo>
                <a:lnTo>
                  <a:pt x="0" y="240"/>
                </a:lnTo>
                <a:lnTo>
                  <a:pt x="10" y="244"/>
                </a:lnTo>
                <a:lnTo>
                  <a:pt x="106" y="4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9052" name="Freeform 575"/>
          <p:cNvSpPr>
            <a:spLocks/>
          </p:cNvSpPr>
          <p:nvPr/>
        </p:nvSpPr>
        <p:spPr bwMode="auto">
          <a:xfrm>
            <a:off x="1592263" y="2149475"/>
            <a:ext cx="168275" cy="387350"/>
          </a:xfrm>
          <a:custGeom>
            <a:avLst/>
            <a:gdLst>
              <a:gd name="T0" fmla="*/ 2147483647 w 106"/>
              <a:gd name="T1" fmla="*/ 0 h 244"/>
              <a:gd name="T2" fmla="*/ 0 w 106"/>
              <a:gd name="T3" fmla="*/ 2147483647 h 244"/>
              <a:gd name="T4" fmla="*/ 2147483647 w 106"/>
              <a:gd name="T5" fmla="*/ 2147483647 h 244"/>
              <a:gd name="T6" fmla="*/ 2147483647 w 106"/>
              <a:gd name="T7" fmla="*/ 2147483647 h 244"/>
              <a:gd name="T8" fmla="*/ 2147483647 w 106"/>
              <a:gd name="T9" fmla="*/ 0 h 24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06"/>
              <a:gd name="T16" fmla="*/ 0 h 244"/>
              <a:gd name="T17" fmla="*/ 106 w 106"/>
              <a:gd name="T18" fmla="*/ 244 h 24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06" h="244">
                <a:moveTo>
                  <a:pt x="10" y="0"/>
                </a:moveTo>
                <a:lnTo>
                  <a:pt x="0" y="4"/>
                </a:lnTo>
                <a:lnTo>
                  <a:pt x="96" y="244"/>
                </a:lnTo>
                <a:lnTo>
                  <a:pt x="106" y="240"/>
                </a:lnTo>
                <a:lnTo>
                  <a:pt x="10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grpSp>
        <p:nvGrpSpPr>
          <p:cNvPr id="129053" name="Group 576"/>
          <p:cNvGrpSpPr>
            <a:grpSpLocks/>
          </p:cNvGrpSpPr>
          <p:nvPr/>
        </p:nvGrpSpPr>
        <p:grpSpPr bwMode="auto">
          <a:xfrm>
            <a:off x="4364038" y="1620838"/>
            <a:ext cx="631825" cy="495300"/>
            <a:chOff x="2920" y="897"/>
            <a:chExt cx="398" cy="312"/>
          </a:xfrm>
        </p:grpSpPr>
        <p:sp>
          <p:nvSpPr>
            <p:cNvPr id="129740" name="Freeform 577"/>
            <p:cNvSpPr>
              <a:spLocks/>
            </p:cNvSpPr>
            <p:nvPr/>
          </p:nvSpPr>
          <p:spPr bwMode="auto">
            <a:xfrm>
              <a:off x="2920" y="1134"/>
              <a:ext cx="39" cy="24"/>
            </a:xfrm>
            <a:custGeom>
              <a:avLst/>
              <a:gdLst>
                <a:gd name="T0" fmla="*/ 0 w 272"/>
                <a:gd name="T1" fmla="*/ 0 h 162"/>
                <a:gd name="T2" fmla="*/ 0 w 272"/>
                <a:gd name="T3" fmla="*/ 0 h 162"/>
                <a:gd name="T4" fmla="*/ 0 w 272"/>
                <a:gd name="T5" fmla="*/ 0 h 162"/>
                <a:gd name="T6" fmla="*/ 0 w 272"/>
                <a:gd name="T7" fmla="*/ 0 h 162"/>
                <a:gd name="T8" fmla="*/ 0 w 272"/>
                <a:gd name="T9" fmla="*/ 0 h 162"/>
                <a:gd name="T10" fmla="*/ 0 w 272"/>
                <a:gd name="T11" fmla="*/ 0 h 162"/>
                <a:gd name="T12" fmla="*/ 0 w 272"/>
                <a:gd name="T13" fmla="*/ 0 h 162"/>
                <a:gd name="T14" fmla="*/ 0 w 272"/>
                <a:gd name="T15" fmla="*/ 0 h 162"/>
                <a:gd name="T16" fmla="*/ 0 w 272"/>
                <a:gd name="T17" fmla="*/ 0 h 162"/>
                <a:gd name="T18" fmla="*/ 0 w 272"/>
                <a:gd name="T19" fmla="*/ 0 h 162"/>
                <a:gd name="T20" fmla="*/ 0 w 272"/>
                <a:gd name="T21" fmla="*/ 0 h 162"/>
                <a:gd name="T22" fmla="*/ 0 w 272"/>
                <a:gd name="T23" fmla="*/ 0 h 162"/>
                <a:gd name="T24" fmla="*/ 0 w 272"/>
                <a:gd name="T25" fmla="*/ 0 h 162"/>
                <a:gd name="T26" fmla="*/ 0 w 272"/>
                <a:gd name="T27" fmla="*/ 0 h 162"/>
                <a:gd name="T28" fmla="*/ 0 w 272"/>
                <a:gd name="T29" fmla="*/ 0 h 162"/>
                <a:gd name="T30" fmla="*/ 0 w 272"/>
                <a:gd name="T31" fmla="*/ 0 h 162"/>
                <a:gd name="T32" fmla="*/ 0 w 272"/>
                <a:gd name="T33" fmla="*/ 0 h 162"/>
                <a:gd name="T34" fmla="*/ 0 w 272"/>
                <a:gd name="T35" fmla="*/ 0 h 162"/>
                <a:gd name="T36" fmla="*/ 0 w 272"/>
                <a:gd name="T37" fmla="*/ 0 h 162"/>
                <a:gd name="T38" fmla="*/ 0 w 272"/>
                <a:gd name="T39" fmla="*/ 0 h 162"/>
                <a:gd name="T40" fmla="*/ 0 w 272"/>
                <a:gd name="T41" fmla="*/ 0 h 162"/>
                <a:gd name="T42" fmla="*/ 0 w 272"/>
                <a:gd name="T43" fmla="*/ 0 h 162"/>
                <a:gd name="T44" fmla="*/ 0 w 272"/>
                <a:gd name="T45" fmla="*/ 0 h 162"/>
                <a:gd name="T46" fmla="*/ 0 w 272"/>
                <a:gd name="T47" fmla="*/ 0 h 162"/>
                <a:gd name="T48" fmla="*/ 0 w 272"/>
                <a:gd name="T49" fmla="*/ 0 h 162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272"/>
                <a:gd name="T76" fmla="*/ 0 h 162"/>
                <a:gd name="T77" fmla="*/ 272 w 272"/>
                <a:gd name="T78" fmla="*/ 162 h 162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272" h="162">
                  <a:moveTo>
                    <a:pt x="266" y="0"/>
                  </a:moveTo>
                  <a:lnTo>
                    <a:pt x="205" y="0"/>
                  </a:lnTo>
                  <a:lnTo>
                    <a:pt x="169" y="4"/>
                  </a:lnTo>
                  <a:lnTo>
                    <a:pt x="136" y="10"/>
                  </a:lnTo>
                  <a:lnTo>
                    <a:pt x="95" y="17"/>
                  </a:lnTo>
                  <a:lnTo>
                    <a:pt x="63" y="26"/>
                  </a:lnTo>
                  <a:lnTo>
                    <a:pt x="41" y="33"/>
                  </a:lnTo>
                  <a:lnTo>
                    <a:pt x="26" y="42"/>
                  </a:lnTo>
                  <a:lnTo>
                    <a:pt x="14" y="51"/>
                  </a:lnTo>
                  <a:lnTo>
                    <a:pt x="5" y="61"/>
                  </a:lnTo>
                  <a:lnTo>
                    <a:pt x="0" y="73"/>
                  </a:lnTo>
                  <a:lnTo>
                    <a:pt x="1" y="86"/>
                  </a:lnTo>
                  <a:lnTo>
                    <a:pt x="9" y="97"/>
                  </a:lnTo>
                  <a:lnTo>
                    <a:pt x="18" y="103"/>
                  </a:lnTo>
                  <a:lnTo>
                    <a:pt x="38" y="107"/>
                  </a:lnTo>
                  <a:lnTo>
                    <a:pt x="60" y="107"/>
                  </a:lnTo>
                  <a:lnTo>
                    <a:pt x="84" y="105"/>
                  </a:lnTo>
                  <a:lnTo>
                    <a:pt x="114" y="101"/>
                  </a:lnTo>
                  <a:lnTo>
                    <a:pt x="143" y="103"/>
                  </a:lnTo>
                  <a:lnTo>
                    <a:pt x="164" y="107"/>
                  </a:lnTo>
                  <a:lnTo>
                    <a:pt x="186" y="112"/>
                  </a:lnTo>
                  <a:lnTo>
                    <a:pt x="208" y="122"/>
                  </a:lnTo>
                  <a:lnTo>
                    <a:pt x="272" y="162"/>
                  </a:lnTo>
                  <a:lnTo>
                    <a:pt x="269" y="162"/>
                  </a:lnTo>
                  <a:lnTo>
                    <a:pt x="270" y="158"/>
                  </a:lnTo>
                </a:path>
              </a:pathLst>
            </a:custGeom>
            <a:noFill/>
            <a:ln w="7938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grpSp>
          <p:nvGrpSpPr>
            <p:cNvPr id="129741" name="Group 578"/>
            <p:cNvGrpSpPr>
              <a:grpSpLocks/>
            </p:cNvGrpSpPr>
            <p:nvPr/>
          </p:nvGrpSpPr>
          <p:grpSpPr bwMode="auto">
            <a:xfrm>
              <a:off x="2953" y="1069"/>
              <a:ext cx="313" cy="107"/>
              <a:chOff x="2953" y="1069"/>
              <a:chExt cx="313" cy="107"/>
            </a:xfrm>
          </p:grpSpPr>
          <p:sp>
            <p:nvSpPr>
              <p:cNvPr id="129879" name="Freeform 579"/>
              <p:cNvSpPr>
                <a:spLocks/>
              </p:cNvSpPr>
              <p:nvPr/>
            </p:nvSpPr>
            <p:spPr bwMode="auto">
              <a:xfrm>
                <a:off x="2955" y="1123"/>
                <a:ext cx="311" cy="53"/>
              </a:xfrm>
              <a:custGeom>
                <a:avLst/>
                <a:gdLst>
                  <a:gd name="T0" fmla="*/ 0 w 2173"/>
                  <a:gd name="T1" fmla="*/ 0 h 374"/>
                  <a:gd name="T2" fmla="*/ 0 w 2173"/>
                  <a:gd name="T3" fmla="*/ 0 h 374"/>
                  <a:gd name="T4" fmla="*/ 0 w 2173"/>
                  <a:gd name="T5" fmla="*/ 0 h 374"/>
                  <a:gd name="T6" fmla="*/ 0 w 2173"/>
                  <a:gd name="T7" fmla="*/ 0 h 374"/>
                  <a:gd name="T8" fmla="*/ 0 w 2173"/>
                  <a:gd name="T9" fmla="*/ 0 h 374"/>
                  <a:gd name="T10" fmla="*/ 0 w 2173"/>
                  <a:gd name="T11" fmla="*/ 0 h 374"/>
                  <a:gd name="T12" fmla="*/ 0 w 2173"/>
                  <a:gd name="T13" fmla="*/ 0 h 374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173"/>
                  <a:gd name="T22" fmla="*/ 0 h 374"/>
                  <a:gd name="T23" fmla="*/ 2173 w 2173"/>
                  <a:gd name="T24" fmla="*/ 374 h 374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173" h="374">
                    <a:moveTo>
                      <a:pt x="0" y="23"/>
                    </a:moveTo>
                    <a:lnTo>
                      <a:pt x="0" y="188"/>
                    </a:lnTo>
                    <a:lnTo>
                      <a:pt x="1765" y="374"/>
                    </a:lnTo>
                    <a:lnTo>
                      <a:pt x="2173" y="146"/>
                    </a:lnTo>
                    <a:lnTo>
                      <a:pt x="2173" y="0"/>
                    </a:lnTo>
                    <a:lnTo>
                      <a:pt x="1750" y="197"/>
                    </a:lnTo>
                    <a:lnTo>
                      <a:pt x="0" y="23"/>
                    </a:lnTo>
                    <a:close/>
                  </a:path>
                </a:pathLst>
              </a:custGeom>
              <a:solidFill>
                <a:srgbClr val="9F9F9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9880" name="Freeform 580"/>
              <p:cNvSpPr>
                <a:spLocks/>
              </p:cNvSpPr>
              <p:nvPr/>
            </p:nvSpPr>
            <p:spPr bwMode="auto">
              <a:xfrm>
                <a:off x="2953" y="1069"/>
                <a:ext cx="253" cy="83"/>
              </a:xfrm>
              <a:custGeom>
                <a:avLst/>
                <a:gdLst>
                  <a:gd name="T0" fmla="*/ 0 w 1772"/>
                  <a:gd name="T1" fmla="*/ 0 h 578"/>
                  <a:gd name="T2" fmla="*/ 0 w 1772"/>
                  <a:gd name="T3" fmla="*/ 0 h 578"/>
                  <a:gd name="T4" fmla="*/ 0 w 1772"/>
                  <a:gd name="T5" fmla="*/ 0 h 578"/>
                  <a:gd name="T6" fmla="*/ 0 w 1772"/>
                  <a:gd name="T7" fmla="*/ 0 h 578"/>
                  <a:gd name="T8" fmla="*/ 0 w 1772"/>
                  <a:gd name="T9" fmla="*/ 0 h 57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772"/>
                  <a:gd name="T16" fmla="*/ 0 h 578"/>
                  <a:gd name="T17" fmla="*/ 1772 w 1772"/>
                  <a:gd name="T18" fmla="*/ 578 h 57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772" h="578">
                    <a:moveTo>
                      <a:pt x="0" y="0"/>
                    </a:moveTo>
                    <a:lnTo>
                      <a:pt x="1772" y="127"/>
                    </a:lnTo>
                    <a:lnTo>
                      <a:pt x="1772" y="578"/>
                    </a:lnTo>
                    <a:lnTo>
                      <a:pt x="0" y="40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0C0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129881" name="Group 581"/>
              <p:cNvGrpSpPr>
                <a:grpSpLocks/>
              </p:cNvGrpSpPr>
              <p:nvPr/>
            </p:nvGrpSpPr>
            <p:grpSpPr bwMode="auto">
              <a:xfrm>
                <a:off x="2954" y="1084"/>
                <a:ext cx="252" cy="33"/>
                <a:chOff x="2954" y="1084"/>
                <a:chExt cx="252" cy="33"/>
              </a:xfrm>
            </p:grpSpPr>
            <p:sp>
              <p:nvSpPr>
                <p:cNvPr id="129882" name="Line 582"/>
                <p:cNvSpPr>
                  <a:spLocks noChangeShapeType="1"/>
                </p:cNvSpPr>
                <p:nvPr/>
              </p:nvSpPr>
              <p:spPr bwMode="auto">
                <a:xfrm>
                  <a:off x="2954" y="1084"/>
                  <a:ext cx="252" cy="19"/>
                </a:xfrm>
                <a:prstGeom prst="line">
                  <a:avLst/>
                </a:prstGeom>
                <a:noFill/>
                <a:ln w="1588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9883" name="Line 583"/>
                <p:cNvSpPr>
                  <a:spLocks noChangeShapeType="1"/>
                </p:cNvSpPr>
                <p:nvPr/>
              </p:nvSpPr>
              <p:spPr bwMode="auto">
                <a:xfrm>
                  <a:off x="3139" y="1100"/>
                  <a:ext cx="53" cy="4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9884" name="Line 584"/>
                <p:cNvSpPr>
                  <a:spLocks noChangeShapeType="1"/>
                </p:cNvSpPr>
                <p:nvPr/>
              </p:nvSpPr>
              <p:spPr bwMode="auto">
                <a:xfrm>
                  <a:off x="3077" y="1095"/>
                  <a:ext cx="53" cy="4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9885" name="Line 585"/>
                <p:cNvSpPr>
                  <a:spLocks noChangeShapeType="1"/>
                </p:cNvSpPr>
                <p:nvPr/>
              </p:nvSpPr>
              <p:spPr bwMode="auto">
                <a:xfrm>
                  <a:off x="2954" y="1095"/>
                  <a:ext cx="252" cy="22"/>
                </a:xfrm>
                <a:prstGeom prst="line">
                  <a:avLst/>
                </a:prstGeom>
                <a:noFill/>
                <a:ln w="1588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  <p:grpSp>
          <p:nvGrpSpPr>
            <p:cNvPr id="129742" name="Group 586"/>
            <p:cNvGrpSpPr>
              <a:grpSpLocks/>
            </p:cNvGrpSpPr>
            <p:nvPr/>
          </p:nvGrpSpPr>
          <p:grpSpPr bwMode="auto">
            <a:xfrm>
              <a:off x="2953" y="1058"/>
              <a:ext cx="313" cy="29"/>
              <a:chOff x="2953" y="1058"/>
              <a:chExt cx="313" cy="29"/>
            </a:xfrm>
          </p:grpSpPr>
          <p:sp>
            <p:nvSpPr>
              <p:cNvPr id="129877" name="Freeform 587"/>
              <p:cNvSpPr>
                <a:spLocks/>
              </p:cNvSpPr>
              <p:nvPr/>
            </p:nvSpPr>
            <p:spPr bwMode="auto">
              <a:xfrm>
                <a:off x="2953" y="1058"/>
                <a:ext cx="313" cy="29"/>
              </a:xfrm>
              <a:custGeom>
                <a:avLst/>
                <a:gdLst>
                  <a:gd name="T0" fmla="*/ 0 w 2194"/>
                  <a:gd name="T1" fmla="*/ 0 h 206"/>
                  <a:gd name="T2" fmla="*/ 0 w 2194"/>
                  <a:gd name="T3" fmla="*/ 0 h 206"/>
                  <a:gd name="T4" fmla="*/ 0 w 2194"/>
                  <a:gd name="T5" fmla="*/ 0 h 206"/>
                  <a:gd name="T6" fmla="*/ 0 w 2194"/>
                  <a:gd name="T7" fmla="*/ 0 h 206"/>
                  <a:gd name="T8" fmla="*/ 0 w 2194"/>
                  <a:gd name="T9" fmla="*/ 0 h 206"/>
                  <a:gd name="T10" fmla="*/ 0 w 2194"/>
                  <a:gd name="T11" fmla="*/ 0 h 20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194"/>
                  <a:gd name="T19" fmla="*/ 0 h 206"/>
                  <a:gd name="T20" fmla="*/ 2194 w 2194"/>
                  <a:gd name="T21" fmla="*/ 206 h 20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194" h="206">
                    <a:moveTo>
                      <a:pt x="0" y="79"/>
                    </a:moveTo>
                    <a:lnTo>
                      <a:pt x="1771" y="206"/>
                    </a:lnTo>
                    <a:lnTo>
                      <a:pt x="2194" y="85"/>
                    </a:lnTo>
                    <a:lnTo>
                      <a:pt x="2045" y="69"/>
                    </a:lnTo>
                    <a:lnTo>
                      <a:pt x="675" y="0"/>
                    </a:lnTo>
                    <a:lnTo>
                      <a:pt x="0" y="79"/>
                    </a:lnTo>
                    <a:close/>
                  </a:path>
                </a:pathLst>
              </a:custGeom>
              <a:solidFill>
                <a:srgbClr val="DFDFD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9878" name="Freeform 588"/>
              <p:cNvSpPr>
                <a:spLocks/>
              </p:cNvSpPr>
              <p:nvPr/>
            </p:nvSpPr>
            <p:spPr bwMode="auto">
              <a:xfrm>
                <a:off x="3024" y="1064"/>
                <a:ext cx="231" cy="19"/>
              </a:xfrm>
              <a:custGeom>
                <a:avLst/>
                <a:gdLst>
                  <a:gd name="T0" fmla="*/ 0 w 1613"/>
                  <a:gd name="T1" fmla="*/ 0 h 132"/>
                  <a:gd name="T2" fmla="*/ 0 w 1613"/>
                  <a:gd name="T3" fmla="*/ 0 h 132"/>
                  <a:gd name="T4" fmla="*/ 0 w 1613"/>
                  <a:gd name="T5" fmla="*/ 0 h 132"/>
                  <a:gd name="T6" fmla="*/ 0 w 1613"/>
                  <a:gd name="T7" fmla="*/ 0 h 132"/>
                  <a:gd name="T8" fmla="*/ 0 w 1613"/>
                  <a:gd name="T9" fmla="*/ 0 h 132"/>
                  <a:gd name="T10" fmla="*/ 0 w 1613"/>
                  <a:gd name="T11" fmla="*/ 0 h 132"/>
                  <a:gd name="T12" fmla="*/ 0 w 1613"/>
                  <a:gd name="T13" fmla="*/ 0 h 132"/>
                  <a:gd name="T14" fmla="*/ 0 w 1613"/>
                  <a:gd name="T15" fmla="*/ 0 h 132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613"/>
                  <a:gd name="T25" fmla="*/ 0 h 132"/>
                  <a:gd name="T26" fmla="*/ 1613 w 1613"/>
                  <a:gd name="T27" fmla="*/ 132 h 132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613" h="132">
                    <a:moveTo>
                      <a:pt x="131" y="0"/>
                    </a:moveTo>
                    <a:lnTo>
                      <a:pt x="0" y="49"/>
                    </a:lnTo>
                    <a:lnTo>
                      <a:pt x="1301" y="132"/>
                    </a:lnTo>
                    <a:lnTo>
                      <a:pt x="1514" y="74"/>
                    </a:lnTo>
                    <a:lnTo>
                      <a:pt x="1496" y="65"/>
                    </a:lnTo>
                    <a:lnTo>
                      <a:pt x="1613" y="33"/>
                    </a:lnTo>
                    <a:lnTo>
                      <a:pt x="1541" y="26"/>
                    </a:lnTo>
                    <a:lnTo>
                      <a:pt x="131" y="0"/>
                    </a:lnTo>
                    <a:close/>
                  </a:path>
                </a:pathLst>
              </a:custGeom>
              <a:solidFill>
                <a:srgbClr val="5F5F5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129743" name="Group 589"/>
            <p:cNvGrpSpPr>
              <a:grpSpLocks/>
            </p:cNvGrpSpPr>
            <p:nvPr/>
          </p:nvGrpSpPr>
          <p:grpSpPr bwMode="auto">
            <a:xfrm>
              <a:off x="3208" y="900"/>
              <a:ext cx="58" cy="179"/>
              <a:chOff x="3208" y="900"/>
              <a:chExt cx="58" cy="179"/>
            </a:xfrm>
          </p:grpSpPr>
          <p:grpSp>
            <p:nvGrpSpPr>
              <p:cNvPr id="129847" name="Group 590"/>
              <p:cNvGrpSpPr>
                <a:grpSpLocks/>
              </p:cNvGrpSpPr>
              <p:nvPr/>
            </p:nvGrpSpPr>
            <p:grpSpPr bwMode="auto">
              <a:xfrm>
                <a:off x="3231" y="923"/>
                <a:ext cx="35" cy="150"/>
                <a:chOff x="3231" y="923"/>
                <a:chExt cx="35" cy="150"/>
              </a:xfrm>
            </p:grpSpPr>
            <p:sp>
              <p:nvSpPr>
                <p:cNvPr id="129851" name="Freeform 591"/>
                <p:cNvSpPr>
                  <a:spLocks/>
                </p:cNvSpPr>
                <p:nvPr/>
              </p:nvSpPr>
              <p:spPr bwMode="auto">
                <a:xfrm>
                  <a:off x="3231" y="923"/>
                  <a:ext cx="35" cy="150"/>
                </a:xfrm>
                <a:custGeom>
                  <a:avLst/>
                  <a:gdLst>
                    <a:gd name="T0" fmla="*/ 0 w 243"/>
                    <a:gd name="T1" fmla="*/ 0 h 1049"/>
                    <a:gd name="T2" fmla="*/ 0 w 243"/>
                    <a:gd name="T3" fmla="*/ 0 h 1049"/>
                    <a:gd name="T4" fmla="*/ 0 w 243"/>
                    <a:gd name="T5" fmla="*/ 0 h 1049"/>
                    <a:gd name="T6" fmla="*/ 0 w 243"/>
                    <a:gd name="T7" fmla="*/ 0 h 1049"/>
                    <a:gd name="T8" fmla="*/ 0 w 243"/>
                    <a:gd name="T9" fmla="*/ 0 h 1049"/>
                    <a:gd name="T10" fmla="*/ 0 w 243"/>
                    <a:gd name="T11" fmla="*/ 0 h 1049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243"/>
                    <a:gd name="T19" fmla="*/ 0 h 1049"/>
                    <a:gd name="T20" fmla="*/ 243 w 243"/>
                    <a:gd name="T21" fmla="*/ 1049 h 1049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243" h="1049">
                      <a:moveTo>
                        <a:pt x="22" y="0"/>
                      </a:moveTo>
                      <a:lnTo>
                        <a:pt x="243" y="86"/>
                      </a:lnTo>
                      <a:lnTo>
                        <a:pt x="223" y="496"/>
                      </a:lnTo>
                      <a:lnTo>
                        <a:pt x="199" y="988"/>
                      </a:lnTo>
                      <a:lnTo>
                        <a:pt x="0" y="1049"/>
                      </a:lnTo>
                      <a:lnTo>
                        <a:pt x="22" y="0"/>
                      </a:lnTo>
                      <a:close/>
                    </a:path>
                  </a:pathLst>
                </a:custGeom>
                <a:solidFill>
                  <a:srgbClr val="9F9F9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grpSp>
              <p:nvGrpSpPr>
                <p:cNvPr id="129852" name="Group 592"/>
                <p:cNvGrpSpPr>
                  <a:grpSpLocks/>
                </p:cNvGrpSpPr>
                <p:nvPr/>
              </p:nvGrpSpPr>
              <p:grpSpPr bwMode="auto">
                <a:xfrm>
                  <a:off x="3231" y="929"/>
                  <a:ext cx="34" cy="126"/>
                  <a:chOff x="3231" y="929"/>
                  <a:chExt cx="34" cy="126"/>
                </a:xfrm>
              </p:grpSpPr>
              <p:grpSp>
                <p:nvGrpSpPr>
                  <p:cNvPr id="129853" name="Group 593"/>
                  <p:cNvGrpSpPr>
                    <a:grpSpLocks/>
                  </p:cNvGrpSpPr>
                  <p:nvPr/>
                </p:nvGrpSpPr>
                <p:grpSpPr bwMode="auto">
                  <a:xfrm>
                    <a:off x="3231" y="929"/>
                    <a:ext cx="34" cy="126"/>
                    <a:chOff x="3231" y="929"/>
                    <a:chExt cx="34" cy="126"/>
                  </a:xfrm>
                </p:grpSpPr>
                <p:grpSp>
                  <p:nvGrpSpPr>
                    <p:cNvPr id="129855" name="Group 594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3231" y="929"/>
                      <a:ext cx="34" cy="76"/>
                      <a:chOff x="3231" y="929"/>
                      <a:chExt cx="34" cy="76"/>
                    </a:xfrm>
                  </p:grpSpPr>
                  <p:grpSp>
                    <p:nvGrpSpPr>
                      <p:cNvPr id="129865" name="Group 595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3233" y="929"/>
                        <a:ext cx="32" cy="41"/>
                        <a:chOff x="3233" y="929"/>
                        <a:chExt cx="32" cy="41"/>
                      </a:xfrm>
                    </p:grpSpPr>
                    <p:sp>
                      <p:nvSpPr>
                        <p:cNvPr id="129871" name="Line 596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3234" y="929"/>
                          <a:ext cx="31" cy="12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7F7F7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29872" name="Line 597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3234" y="936"/>
                          <a:ext cx="31" cy="11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7F7F7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29873" name="Line 598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3234" y="943"/>
                          <a:ext cx="31" cy="10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7F7F7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29874" name="Line 599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3234" y="949"/>
                          <a:ext cx="31" cy="9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7F7F7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29875" name="Line 600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3233" y="955"/>
                          <a:ext cx="31" cy="9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7F7F7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29876" name="Line 601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3233" y="962"/>
                          <a:ext cx="31" cy="8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7F7F7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</p:grpSp>
                  <p:sp>
                    <p:nvSpPr>
                      <p:cNvPr id="129866" name="Line 602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231" y="975"/>
                        <a:ext cx="32" cy="7"/>
                      </a:xfrm>
                      <a:prstGeom prst="line">
                        <a:avLst/>
                      </a:prstGeom>
                      <a:noFill/>
                      <a:ln w="1588">
                        <a:solidFill>
                          <a:srgbClr val="7F7F7F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29867" name="Line 603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231" y="982"/>
                        <a:ext cx="32" cy="5"/>
                      </a:xfrm>
                      <a:prstGeom prst="line">
                        <a:avLst/>
                      </a:prstGeom>
                      <a:noFill/>
                      <a:ln w="1588">
                        <a:solidFill>
                          <a:srgbClr val="7F7F7F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29868" name="Line 604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231" y="988"/>
                        <a:ext cx="31" cy="5"/>
                      </a:xfrm>
                      <a:prstGeom prst="line">
                        <a:avLst/>
                      </a:prstGeom>
                      <a:noFill/>
                      <a:ln w="1588">
                        <a:solidFill>
                          <a:srgbClr val="7F7F7F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29869" name="Line 605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231" y="995"/>
                        <a:ext cx="31" cy="4"/>
                      </a:xfrm>
                      <a:prstGeom prst="line">
                        <a:avLst/>
                      </a:prstGeom>
                      <a:noFill/>
                      <a:ln w="1588">
                        <a:solidFill>
                          <a:srgbClr val="7F7F7F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29870" name="Line 606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231" y="1002"/>
                        <a:ext cx="31" cy="3"/>
                      </a:xfrm>
                      <a:prstGeom prst="line">
                        <a:avLst/>
                      </a:prstGeom>
                      <a:noFill/>
                      <a:ln w="1588">
                        <a:solidFill>
                          <a:srgbClr val="7F7F7F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</p:grpSp>
                <p:grpSp>
                  <p:nvGrpSpPr>
                    <p:cNvPr id="129856" name="Group 607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3231" y="1009"/>
                      <a:ext cx="30" cy="46"/>
                      <a:chOff x="3231" y="1009"/>
                      <a:chExt cx="30" cy="46"/>
                    </a:xfrm>
                  </p:grpSpPr>
                  <p:sp>
                    <p:nvSpPr>
                      <p:cNvPr id="129857" name="Line 608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231" y="1009"/>
                        <a:ext cx="30" cy="2"/>
                      </a:xfrm>
                      <a:prstGeom prst="line">
                        <a:avLst/>
                      </a:prstGeom>
                      <a:noFill/>
                      <a:ln w="1588">
                        <a:solidFill>
                          <a:srgbClr val="7F7F7F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29858" name="Line 609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232" y="1015"/>
                        <a:ext cx="29" cy="1"/>
                      </a:xfrm>
                      <a:prstGeom prst="line">
                        <a:avLst/>
                      </a:prstGeom>
                      <a:noFill/>
                      <a:ln w="1588">
                        <a:solidFill>
                          <a:srgbClr val="7F7F7F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29859" name="Line 610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231" y="1022"/>
                        <a:ext cx="30" cy="1"/>
                      </a:xfrm>
                      <a:prstGeom prst="line">
                        <a:avLst/>
                      </a:prstGeom>
                      <a:noFill/>
                      <a:ln w="1588">
                        <a:solidFill>
                          <a:srgbClr val="7F7F7F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29860" name="Line 611"/>
                      <p:cNvSpPr>
                        <a:spLocks noChangeShapeType="1"/>
                      </p:cNvSpPr>
                      <p:nvPr/>
                    </p:nvSpPr>
                    <p:spPr bwMode="auto">
                      <a:xfrm flipV="1">
                        <a:off x="3231" y="1028"/>
                        <a:ext cx="30" cy="1"/>
                      </a:xfrm>
                      <a:prstGeom prst="line">
                        <a:avLst/>
                      </a:prstGeom>
                      <a:noFill/>
                      <a:ln w="1588">
                        <a:solidFill>
                          <a:srgbClr val="7F7F7F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29861" name="Line 612"/>
                      <p:cNvSpPr>
                        <a:spLocks noChangeShapeType="1"/>
                      </p:cNvSpPr>
                      <p:nvPr/>
                    </p:nvSpPr>
                    <p:spPr bwMode="auto">
                      <a:xfrm flipV="1">
                        <a:off x="3231" y="1034"/>
                        <a:ext cx="29" cy="1"/>
                      </a:xfrm>
                      <a:prstGeom prst="line">
                        <a:avLst/>
                      </a:prstGeom>
                      <a:noFill/>
                      <a:ln w="1588">
                        <a:solidFill>
                          <a:srgbClr val="7F7F7F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29862" name="Line 613"/>
                      <p:cNvSpPr>
                        <a:spLocks noChangeShapeType="1"/>
                      </p:cNvSpPr>
                      <p:nvPr/>
                    </p:nvSpPr>
                    <p:spPr bwMode="auto">
                      <a:xfrm flipV="1">
                        <a:off x="3231" y="1040"/>
                        <a:ext cx="29" cy="2"/>
                      </a:xfrm>
                      <a:prstGeom prst="line">
                        <a:avLst/>
                      </a:prstGeom>
                      <a:noFill/>
                      <a:ln w="1588">
                        <a:solidFill>
                          <a:srgbClr val="7F7F7F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29863" name="Line 614"/>
                      <p:cNvSpPr>
                        <a:spLocks noChangeShapeType="1"/>
                      </p:cNvSpPr>
                      <p:nvPr/>
                    </p:nvSpPr>
                    <p:spPr bwMode="auto">
                      <a:xfrm flipV="1">
                        <a:off x="3231" y="1045"/>
                        <a:ext cx="29" cy="4"/>
                      </a:xfrm>
                      <a:prstGeom prst="line">
                        <a:avLst/>
                      </a:prstGeom>
                      <a:noFill/>
                      <a:ln w="1588">
                        <a:solidFill>
                          <a:srgbClr val="7F7F7F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29864" name="Line 615"/>
                      <p:cNvSpPr>
                        <a:spLocks noChangeShapeType="1"/>
                      </p:cNvSpPr>
                      <p:nvPr/>
                    </p:nvSpPr>
                    <p:spPr bwMode="auto">
                      <a:xfrm flipV="1">
                        <a:off x="3231" y="1051"/>
                        <a:ext cx="28" cy="4"/>
                      </a:xfrm>
                      <a:prstGeom prst="line">
                        <a:avLst/>
                      </a:prstGeom>
                      <a:noFill/>
                      <a:ln w="1588">
                        <a:solidFill>
                          <a:srgbClr val="7F7F7F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</p:grpSp>
              </p:grpSp>
              <p:sp>
                <p:nvSpPr>
                  <p:cNvPr id="129854" name="Line 616"/>
                  <p:cNvSpPr>
                    <a:spLocks noChangeShapeType="1"/>
                  </p:cNvSpPr>
                  <p:nvPr/>
                </p:nvSpPr>
                <p:spPr bwMode="auto">
                  <a:xfrm>
                    <a:off x="3233" y="969"/>
                    <a:ext cx="30" cy="7"/>
                  </a:xfrm>
                  <a:prstGeom prst="line">
                    <a:avLst/>
                  </a:prstGeom>
                  <a:noFill/>
                  <a:ln w="1588">
                    <a:solidFill>
                      <a:srgbClr val="7F7F7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129848" name="Group 617"/>
              <p:cNvGrpSpPr>
                <a:grpSpLocks/>
              </p:cNvGrpSpPr>
              <p:nvPr/>
            </p:nvGrpSpPr>
            <p:grpSpPr bwMode="auto">
              <a:xfrm>
                <a:off x="3208" y="900"/>
                <a:ext cx="32" cy="179"/>
                <a:chOff x="3208" y="900"/>
                <a:chExt cx="32" cy="179"/>
              </a:xfrm>
            </p:grpSpPr>
            <p:sp>
              <p:nvSpPr>
                <p:cNvPr id="129849" name="Freeform 618"/>
                <p:cNvSpPr>
                  <a:spLocks/>
                </p:cNvSpPr>
                <p:nvPr/>
              </p:nvSpPr>
              <p:spPr bwMode="auto">
                <a:xfrm>
                  <a:off x="3208" y="900"/>
                  <a:ext cx="31" cy="179"/>
                </a:xfrm>
                <a:custGeom>
                  <a:avLst/>
                  <a:gdLst>
                    <a:gd name="T0" fmla="*/ 0 w 214"/>
                    <a:gd name="T1" fmla="*/ 0 h 1253"/>
                    <a:gd name="T2" fmla="*/ 0 w 214"/>
                    <a:gd name="T3" fmla="*/ 0 h 1253"/>
                    <a:gd name="T4" fmla="*/ 0 w 214"/>
                    <a:gd name="T5" fmla="*/ 0 h 1253"/>
                    <a:gd name="T6" fmla="*/ 0 w 214"/>
                    <a:gd name="T7" fmla="*/ 0 h 1253"/>
                    <a:gd name="T8" fmla="*/ 0 w 214"/>
                    <a:gd name="T9" fmla="*/ 0 h 1253"/>
                    <a:gd name="T10" fmla="*/ 0 w 214"/>
                    <a:gd name="T11" fmla="*/ 0 h 1253"/>
                    <a:gd name="T12" fmla="*/ 0 w 214"/>
                    <a:gd name="T13" fmla="*/ 0 h 1253"/>
                    <a:gd name="T14" fmla="*/ 0 w 214"/>
                    <a:gd name="T15" fmla="*/ 0 h 1253"/>
                    <a:gd name="T16" fmla="*/ 0 w 214"/>
                    <a:gd name="T17" fmla="*/ 0 h 1253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214"/>
                    <a:gd name="T28" fmla="*/ 0 h 1253"/>
                    <a:gd name="T29" fmla="*/ 214 w 214"/>
                    <a:gd name="T30" fmla="*/ 1253 h 1253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214" h="1253">
                      <a:moveTo>
                        <a:pt x="51" y="0"/>
                      </a:moveTo>
                      <a:lnTo>
                        <a:pt x="202" y="65"/>
                      </a:lnTo>
                      <a:lnTo>
                        <a:pt x="214" y="79"/>
                      </a:lnTo>
                      <a:lnTo>
                        <a:pt x="169" y="1202"/>
                      </a:lnTo>
                      <a:lnTo>
                        <a:pt x="149" y="1216"/>
                      </a:lnTo>
                      <a:lnTo>
                        <a:pt x="0" y="1253"/>
                      </a:lnTo>
                      <a:lnTo>
                        <a:pt x="20" y="1233"/>
                      </a:lnTo>
                      <a:lnTo>
                        <a:pt x="21" y="1217"/>
                      </a:lnTo>
                      <a:lnTo>
                        <a:pt x="51" y="0"/>
                      </a:lnTo>
                      <a:close/>
                    </a:path>
                  </a:pathLst>
                </a:custGeom>
                <a:solidFill>
                  <a:srgbClr val="BFBFB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9850" name="Arc 619"/>
                <p:cNvSpPr>
                  <a:spLocks/>
                </p:cNvSpPr>
                <p:nvPr/>
              </p:nvSpPr>
              <p:spPr bwMode="auto">
                <a:xfrm>
                  <a:off x="3237" y="909"/>
                  <a:ext cx="3" cy="4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21600"/>
                    <a:gd name="T11" fmla="*/ 21600 w 2160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 fill="none" extrusionOk="0">
                      <a:moveTo>
                        <a:pt x="0" y="-1"/>
                      </a:moveTo>
                      <a:cubicBezTo>
                        <a:pt x="11929" y="-1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0" y="-1"/>
                      </a:moveTo>
                      <a:cubicBezTo>
                        <a:pt x="11929" y="-1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solidFill>
                  <a:srgbClr val="BFBFB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  <p:grpSp>
          <p:nvGrpSpPr>
            <p:cNvPr id="129744" name="Group 620"/>
            <p:cNvGrpSpPr>
              <a:grpSpLocks/>
            </p:cNvGrpSpPr>
            <p:nvPr/>
          </p:nvGrpSpPr>
          <p:grpSpPr bwMode="auto">
            <a:xfrm>
              <a:off x="3220" y="1170"/>
              <a:ext cx="98" cy="39"/>
              <a:chOff x="3220" y="1170"/>
              <a:chExt cx="98" cy="39"/>
            </a:xfrm>
          </p:grpSpPr>
          <p:sp>
            <p:nvSpPr>
              <p:cNvPr id="129836" name="Freeform 621"/>
              <p:cNvSpPr>
                <a:spLocks/>
              </p:cNvSpPr>
              <p:nvPr/>
            </p:nvSpPr>
            <p:spPr bwMode="auto">
              <a:xfrm>
                <a:off x="3220" y="1170"/>
                <a:ext cx="98" cy="25"/>
              </a:xfrm>
              <a:custGeom>
                <a:avLst/>
                <a:gdLst>
                  <a:gd name="T0" fmla="*/ 0 w 680"/>
                  <a:gd name="T1" fmla="*/ 0 h 177"/>
                  <a:gd name="T2" fmla="*/ 0 w 680"/>
                  <a:gd name="T3" fmla="*/ 0 h 177"/>
                  <a:gd name="T4" fmla="*/ 0 w 680"/>
                  <a:gd name="T5" fmla="*/ 0 h 177"/>
                  <a:gd name="T6" fmla="*/ 0 w 680"/>
                  <a:gd name="T7" fmla="*/ 0 h 177"/>
                  <a:gd name="T8" fmla="*/ 0 w 680"/>
                  <a:gd name="T9" fmla="*/ 0 h 177"/>
                  <a:gd name="T10" fmla="*/ 0 w 680"/>
                  <a:gd name="T11" fmla="*/ 0 h 177"/>
                  <a:gd name="T12" fmla="*/ 0 w 680"/>
                  <a:gd name="T13" fmla="*/ 0 h 177"/>
                  <a:gd name="T14" fmla="*/ 0 w 680"/>
                  <a:gd name="T15" fmla="*/ 0 h 177"/>
                  <a:gd name="T16" fmla="*/ 0 w 680"/>
                  <a:gd name="T17" fmla="*/ 0 h 177"/>
                  <a:gd name="T18" fmla="*/ 0 w 680"/>
                  <a:gd name="T19" fmla="*/ 0 h 177"/>
                  <a:gd name="T20" fmla="*/ 0 w 680"/>
                  <a:gd name="T21" fmla="*/ 0 h 177"/>
                  <a:gd name="T22" fmla="*/ 0 w 680"/>
                  <a:gd name="T23" fmla="*/ 0 h 177"/>
                  <a:gd name="T24" fmla="*/ 0 w 680"/>
                  <a:gd name="T25" fmla="*/ 0 h 177"/>
                  <a:gd name="T26" fmla="*/ 0 w 680"/>
                  <a:gd name="T27" fmla="*/ 0 h 177"/>
                  <a:gd name="T28" fmla="*/ 0 w 680"/>
                  <a:gd name="T29" fmla="*/ 0 h 177"/>
                  <a:gd name="T30" fmla="*/ 0 w 680"/>
                  <a:gd name="T31" fmla="*/ 0 h 177"/>
                  <a:gd name="T32" fmla="*/ 0 w 680"/>
                  <a:gd name="T33" fmla="*/ 0 h 177"/>
                  <a:gd name="T34" fmla="*/ 0 w 680"/>
                  <a:gd name="T35" fmla="*/ 0 h 177"/>
                  <a:gd name="T36" fmla="*/ 0 w 680"/>
                  <a:gd name="T37" fmla="*/ 0 h 177"/>
                  <a:gd name="T38" fmla="*/ 0 w 680"/>
                  <a:gd name="T39" fmla="*/ 0 h 177"/>
                  <a:gd name="T40" fmla="*/ 0 w 680"/>
                  <a:gd name="T41" fmla="*/ 0 h 177"/>
                  <a:gd name="T42" fmla="*/ 0 w 680"/>
                  <a:gd name="T43" fmla="*/ 0 h 177"/>
                  <a:gd name="T44" fmla="*/ 0 w 680"/>
                  <a:gd name="T45" fmla="*/ 0 h 177"/>
                  <a:gd name="T46" fmla="*/ 0 w 680"/>
                  <a:gd name="T47" fmla="*/ 0 h 177"/>
                  <a:gd name="T48" fmla="*/ 0 w 680"/>
                  <a:gd name="T49" fmla="*/ 0 h 177"/>
                  <a:gd name="T50" fmla="*/ 0 w 680"/>
                  <a:gd name="T51" fmla="*/ 0 h 177"/>
                  <a:gd name="T52" fmla="*/ 0 w 680"/>
                  <a:gd name="T53" fmla="*/ 0 h 177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w 680"/>
                  <a:gd name="T82" fmla="*/ 0 h 177"/>
                  <a:gd name="T83" fmla="*/ 680 w 680"/>
                  <a:gd name="T84" fmla="*/ 177 h 177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T81" t="T82" r="T83" b="T84"/>
                <a:pathLst>
                  <a:path w="680" h="177">
                    <a:moveTo>
                      <a:pt x="0" y="0"/>
                    </a:moveTo>
                    <a:lnTo>
                      <a:pt x="127" y="8"/>
                    </a:lnTo>
                    <a:lnTo>
                      <a:pt x="220" y="13"/>
                    </a:lnTo>
                    <a:lnTo>
                      <a:pt x="305" y="21"/>
                    </a:lnTo>
                    <a:lnTo>
                      <a:pt x="389" y="32"/>
                    </a:lnTo>
                    <a:lnTo>
                      <a:pt x="448" y="41"/>
                    </a:lnTo>
                    <a:lnTo>
                      <a:pt x="519" y="53"/>
                    </a:lnTo>
                    <a:lnTo>
                      <a:pt x="560" y="60"/>
                    </a:lnTo>
                    <a:lnTo>
                      <a:pt x="590" y="67"/>
                    </a:lnTo>
                    <a:lnTo>
                      <a:pt x="608" y="71"/>
                    </a:lnTo>
                    <a:lnTo>
                      <a:pt x="622" y="74"/>
                    </a:lnTo>
                    <a:lnTo>
                      <a:pt x="638" y="80"/>
                    </a:lnTo>
                    <a:lnTo>
                      <a:pt x="655" y="86"/>
                    </a:lnTo>
                    <a:lnTo>
                      <a:pt x="671" y="95"/>
                    </a:lnTo>
                    <a:lnTo>
                      <a:pt x="679" y="104"/>
                    </a:lnTo>
                    <a:lnTo>
                      <a:pt x="680" y="112"/>
                    </a:lnTo>
                    <a:lnTo>
                      <a:pt x="677" y="124"/>
                    </a:lnTo>
                    <a:lnTo>
                      <a:pt x="671" y="136"/>
                    </a:lnTo>
                    <a:lnTo>
                      <a:pt x="663" y="146"/>
                    </a:lnTo>
                    <a:lnTo>
                      <a:pt x="652" y="154"/>
                    </a:lnTo>
                    <a:lnTo>
                      <a:pt x="637" y="164"/>
                    </a:lnTo>
                    <a:lnTo>
                      <a:pt x="621" y="170"/>
                    </a:lnTo>
                    <a:lnTo>
                      <a:pt x="602" y="172"/>
                    </a:lnTo>
                    <a:lnTo>
                      <a:pt x="582" y="176"/>
                    </a:lnTo>
                    <a:lnTo>
                      <a:pt x="557" y="177"/>
                    </a:lnTo>
                    <a:lnTo>
                      <a:pt x="533" y="174"/>
                    </a:lnTo>
                    <a:lnTo>
                      <a:pt x="495" y="169"/>
                    </a:lnTo>
                  </a:path>
                </a:pathLst>
              </a:custGeom>
              <a:noFill/>
              <a:ln w="3175">
                <a:solidFill>
                  <a:srgbClr val="C0C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129837" name="Group 622"/>
              <p:cNvGrpSpPr>
                <a:grpSpLocks/>
              </p:cNvGrpSpPr>
              <p:nvPr/>
            </p:nvGrpSpPr>
            <p:grpSpPr bwMode="auto">
              <a:xfrm>
                <a:off x="3224" y="1182"/>
                <a:ext cx="69" cy="27"/>
                <a:chOff x="3224" y="1182"/>
                <a:chExt cx="69" cy="27"/>
              </a:xfrm>
            </p:grpSpPr>
            <p:grpSp>
              <p:nvGrpSpPr>
                <p:cNvPr id="129838" name="Group 623"/>
                <p:cNvGrpSpPr>
                  <a:grpSpLocks/>
                </p:cNvGrpSpPr>
                <p:nvPr/>
              </p:nvGrpSpPr>
              <p:grpSpPr bwMode="auto">
                <a:xfrm>
                  <a:off x="3224" y="1182"/>
                  <a:ext cx="69" cy="27"/>
                  <a:chOff x="3224" y="1182"/>
                  <a:chExt cx="69" cy="27"/>
                </a:xfrm>
              </p:grpSpPr>
              <p:sp>
                <p:nvSpPr>
                  <p:cNvPr id="129843" name="Freeform 624"/>
                  <p:cNvSpPr>
                    <a:spLocks/>
                  </p:cNvSpPr>
                  <p:nvPr/>
                </p:nvSpPr>
                <p:spPr bwMode="auto">
                  <a:xfrm>
                    <a:off x="3224" y="1182"/>
                    <a:ext cx="43" cy="17"/>
                  </a:xfrm>
                  <a:custGeom>
                    <a:avLst/>
                    <a:gdLst>
                      <a:gd name="T0" fmla="*/ 0 w 297"/>
                      <a:gd name="T1" fmla="*/ 0 h 119"/>
                      <a:gd name="T2" fmla="*/ 0 w 297"/>
                      <a:gd name="T3" fmla="*/ 0 h 119"/>
                      <a:gd name="T4" fmla="*/ 0 w 297"/>
                      <a:gd name="T5" fmla="*/ 0 h 119"/>
                      <a:gd name="T6" fmla="*/ 0 w 297"/>
                      <a:gd name="T7" fmla="*/ 0 h 119"/>
                      <a:gd name="T8" fmla="*/ 0 w 297"/>
                      <a:gd name="T9" fmla="*/ 0 h 119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  <a:gd name="T15" fmla="*/ 0 w 297"/>
                      <a:gd name="T16" fmla="*/ 0 h 119"/>
                      <a:gd name="T17" fmla="*/ 297 w 297"/>
                      <a:gd name="T18" fmla="*/ 119 h 119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T15" t="T16" r="T17" b="T18"/>
                    <a:pathLst>
                      <a:path w="297" h="119">
                        <a:moveTo>
                          <a:pt x="0" y="71"/>
                        </a:moveTo>
                        <a:lnTo>
                          <a:pt x="78" y="0"/>
                        </a:lnTo>
                        <a:lnTo>
                          <a:pt x="297" y="40"/>
                        </a:lnTo>
                        <a:lnTo>
                          <a:pt x="211" y="119"/>
                        </a:lnTo>
                        <a:lnTo>
                          <a:pt x="0" y="71"/>
                        </a:lnTo>
                        <a:close/>
                      </a:path>
                    </a:pathLst>
                  </a:custGeom>
                  <a:solidFill>
                    <a:srgbClr val="DFDFD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29844" name="Freeform 625"/>
                  <p:cNvSpPr>
                    <a:spLocks/>
                  </p:cNvSpPr>
                  <p:nvPr/>
                </p:nvSpPr>
                <p:spPr bwMode="auto">
                  <a:xfrm>
                    <a:off x="3224" y="1192"/>
                    <a:ext cx="31" cy="17"/>
                  </a:xfrm>
                  <a:custGeom>
                    <a:avLst/>
                    <a:gdLst>
                      <a:gd name="T0" fmla="*/ 0 w 211"/>
                      <a:gd name="T1" fmla="*/ 0 h 113"/>
                      <a:gd name="T2" fmla="*/ 0 w 211"/>
                      <a:gd name="T3" fmla="*/ 0 h 113"/>
                      <a:gd name="T4" fmla="*/ 0 w 211"/>
                      <a:gd name="T5" fmla="*/ 0 h 113"/>
                      <a:gd name="T6" fmla="*/ 0 w 211"/>
                      <a:gd name="T7" fmla="*/ 0 h 113"/>
                      <a:gd name="T8" fmla="*/ 0 w 211"/>
                      <a:gd name="T9" fmla="*/ 0 h 113"/>
                      <a:gd name="T10" fmla="*/ 0 w 211"/>
                      <a:gd name="T11" fmla="*/ 0 h 113"/>
                      <a:gd name="T12" fmla="*/ 0 60000 65536"/>
                      <a:gd name="T13" fmla="*/ 0 60000 65536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w 211"/>
                      <a:gd name="T19" fmla="*/ 0 h 113"/>
                      <a:gd name="T20" fmla="*/ 211 w 211"/>
                      <a:gd name="T21" fmla="*/ 113 h 113"/>
                    </a:gdLst>
                    <a:ahLst/>
                    <a:cxnLst>
                      <a:cxn ang="T12">
                        <a:pos x="T0" y="T1"/>
                      </a:cxn>
                      <a:cxn ang="T13">
                        <a:pos x="T2" y="T3"/>
                      </a:cxn>
                      <a:cxn ang="T14">
                        <a:pos x="T4" y="T5"/>
                      </a:cxn>
                      <a:cxn ang="T15">
                        <a:pos x="T6" y="T7"/>
                      </a:cxn>
                      <a:cxn ang="T16">
                        <a:pos x="T8" y="T9"/>
                      </a:cxn>
                      <a:cxn ang="T17">
                        <a:pos x="T10" y="T11"/>
                      </a:cxn>
                    </a:cxnLst>
                    <a:rect l="T18" t="T19" r="T20" b="T21"/>
                    <a:pathLst>
                      <a:path w="211" h="113">
                        <a:moveTo>
                          <a:pt x="0" y="0"/>
                        </a:moveTo>
                        <a:lnTo>
                          <a:pt x="0" y="63"/>
                        </a:lnTo>
                        <a:lnTo>
                          <a:pt x="3" y="63"/>
                        </a:lnTo>
                        <a:lnTo>
                          <a:pt x="211" y="113"/>
                        </a:lnTo>
                        <a:lnTo>
                          <a:pt x="211" y="48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C0C0C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29845" name="Freeform 626"/>
                  <p:cNvSpPr>
                    <a:spLocks/>
                  </p:cNvSpPr>
                  <p:nvPr/>
                </p:nvSpPr>
                <p:spPr bwMode="auto">
                  <a:xfrm>
                    <a:off x="3255" y="1188"/>
                    <a:ext cx="38" cy="21"/>
                  </a:xfrm>
                  <a:custGeom>
                    <a:avLst/>
                    <a:gdLst>
                      <a:gd name="T0" fmla="*/ 0 w 267"/>
                      <a:gd name="T1" fmla="*/ 0 h 144"/>
                      <a:gd name="T2" fmla="*/ 0 w 267"/>
                      <a:gd name="T3" fmla="*/ 0 h 144"/>
                      <a:gd name="T4" fmla="*/ 0 w 267"/>
                      <a:gd name="T5" fmla="*/ 0 h 144"/>
                      <a:gd name="T6" fmla="*/ 0 w 267"/>
                      <a:gd name="T7" fmla="*/ 0 h 144"/>
                      <a:gd name="T8" fmla="*/ 0 w 267"/>
                      <a:gd name="T9" fmla="*/ 0 h 144"/>
                      <a:gd name="T10" fmla="*/ 0 w 267"/>
                      <a:gd name="T11" fmla="*/ 0 h 144"/>
                      <a:gd name="T12" fmla="*/ 0 60000 65536"/>
                      <a:gd name="T13" fmla="*/ 0 60000 65536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w 267"/>
                      <a:gd name="T19" fmla="*/ 0 h 144"/>
                      <a:gd name="T20" fmla="*/ 267 w 267"/>
                      <a:gd name="T21" fmla="*/ 144 h 144"/>
                    </a:gdLst>
                    <a:ahLst/>
                    <a:cxnLst>
                      <a:cxn ang="T12">
                        <a:pos x="T0" y="T1"/>
                      </a:cxn>
                      <a:cxn ang="T13">
                        <a:pos x="T2" y="T3"/>
                      </a:cxn>
                      <a:cxn ang="T14">
                        <a:pos x="T4" y="T5"/>
                      </a:cxn>
                      <a:cxn ang="T15">
                        <a:pos x="T6" y="T7"/>
                      </a:cxn>
                      <a:cxn ang="T16">
                        <a:pos x="T8" y="T9"/>
                      </a:cxn>
                      <a:cxn ang="T17">
                        <a:pos x="T10" y="T11"/>
                      </a:cxn>
                    </a:cxnLst>
                    <a:rect l="T18" t="T19" r="T20" b="T21"/>
                    <a:pathLst>
                      <a:path w="267" h="144">
                        <a:moveTo>
                          <a:pt x="0" y="78"/>
                        </a:moveTo>
                        <a:lnTo>
                          <a:pt x="85" y="0"/>
                        </a:lnTo>
                        <a:lnTo>
                          <a:pt x="267" y="21"/>
                        </a:lnTo>
                        <a:lnTo>
                          <a:pt x="267" y="80"/>
                        </a:lnTo>
                        <a:lnTo>
                          <a:pt x="0" y="144"/>
                        </a:lnTo>
                        <a:lnTo>
                          <a:pt x="0" y="78"/>
                        </a:lnTo>
                        <a:close/>
                      </a:path>
                    </a:pathLst>
                  </a:custGeom>
                  <a:solidFill>
                    <a:srgbClr val="9F9F9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29846" name="Freeform 627"/>
                  <p:cNvSpPr>
                    <a:spLocks/>
                  </p:cNvSpPr>
                  <p:nvPr/>
                </p:nvSpPr>
                <p:spPr bwMode="auto">
                  <a:xfrm>
                    <a:off x="3235" y="1182"/>
                    <a:ext cx="58" cy="9"/>
                  </a:xfrm>
                  <a:custGeom>
                    <a:avLst/>
                    <a:gdLst>
                      <a:gd name="T0" fmla="*/ 0 w 401"/>
                      <a:gd name="T1" fmla="*/ 0 h 60"/>
                      <a:gd name="T2" fmla="*/ 0 w 401"/>
                      <a:gd name="T3" fmla="*/ 0 h 60"/>
                      <a:gd name="T4" fmla="*/ 0 w 401"/>
                      <a:gd name="T5" fmla="*/ 0 h 60"/>
                      <a:gd name="T6" fmla="*/ 0 w 401"/>
                      <a:gd name="T7" fmla="*/ 0 h 60"/>
                      <a:gd name="T8" fmla="*/ 0 w 401"/>
                      <a:gd name="T9" fmla="*/ 0 h 60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  <a:gd name="T15" fmla="*/ 0 w 401"/>
                      <a:gd name="T16" fmla="*/ 0 h 60"/>
                      <a:gd name="T17" fmla="*/ 401 w 401"/>
                      <a:gd name="T18" fmla="*/ 60 h 60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T15" t="T16" r="T17" b="T18"/>
                    <a:pathLst>
                      <a:path w="401" h="60">
                        <a:moveTo>
                          <a:pt x="0" y="0"/>
                        </a:moveTo>
                        <a:lnTo>
                          <a:pt x="201" y="14"/>
                        </a:lnTo>
                        <a:lnTo>
                          <a:pt x="401" y="60"/>
                        </a:lnTo>
                        <a:lnTo>
                          <a:pt x="219" y="4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7F7F7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129839" name="Group 628"/>
                <p:cNvGrpSpPr>
                  <a:grpSpLocks/>
                </p:cNvGrpSpPr>
                <p:nvPr/>
              </p:nvGrpSpPr>
              <p:grpSpPr bwMode="auto">
                <a:xfrm>
                  <a:off x="3225" y="1190"/>
                  <a:ext cx="67" cy="11"/>
                  <a:chOff x="3225" y="1190"/>
                  <a:chExt cx="67" cy="11"/>
                </a:xfrm>
              </p:grpSpPr>
              <p:sp>
                <p:nvSpPr>
                  <p:cNvPr id="129840" name="Line 629"/>
                  <p:cNvSpPr>
                    <a:spLocks noChangeShapeType="1"/>
                  </p:cNvSpPr>
                  <p:nvPr/>
                </p:nvSpPr>
                <p:spPr bwMode="auto">
                  <a:xfrm>
                    <a:off x="3225" y="1194"/>
                    <a:ext cx="30" cy="7"/>
                  </a:xfrm>
                  <a:prstGeom prst="line">
                    <a:avLst/>
                  </a:prstGeom>
                  <a:noFill/>
                  <a:ln w="1588">
                    <a:solidFill>
                      <a:srgbClr val="7F7F7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29841" name="Line 630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255" y="1190"/>
                    <a:ext cx="12" cy="11"/>
                  </a:xfrm>
                  <a:prstGeom prst="line">
                    <a:avLst/>
                  </a:prstGeom>
                  <a:noFill/>
                  <a:ln w="1588">
                    <a:solidFill>
                      <a:srgbClr val="5F5F5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29842" name="Line 631"/>
                  <p:cNvSpPr>
                    <a:spLocks noChangeShapeType="1"/>
                  </p:cNvSpPr>
                  <p:nvPr/>
                </p:nvSpPr>
                <p:spPr bwMode="auto">
                  <a:xfrm>
                    <a:off x="3268" y="1190"/>
                    <a:ext cx="24" cy="2"/>
                  </a:xfrm>
                  <a:prstGeom prst="line">
                    <a:avLst/>
                  </a:prstGeom>
                  <a:noFill/>
                  <a:ln w="1588">
                    <a:solidFill>
                      <a:srgbClr val="5F5F5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</p:grpSp>
        </p:grpSp>
        <p:sp>
          <p:nvSpPr>
            <p:cNvPr id="129745" name="Freeform 632"/>
            <p:cNvSpPr>
              <a:spLocks/>
            </p:cNvSpPr>
            <p:nvPr/>
          </p:nvSpPr>
          <p:spPr bwMode="auto">
            <a:xfrm>
              <a:off x="3207" y="1122"/>
              <a:ext cx="58" cy="55"/>
            </a:xfrm>
            <a:custGeom>
              <a:avLst/>
              <a:gdLst>
                <a:gd name="T0" fmla="*/ 0 w 412"/>
                <a:gd name="T1" fmla="*/ 0 h 384"/>
                <a:gd name="T2" fmla="*/ 0 w 412"/>
                <a:gd name="T3" fmla="*/ 0 h 384"/>
                <a:gd name="T4" fmla="*/ 0 w 412"/>
                <a:gd name="T5" fmla="*/ 0 h 384"/>
                <a:gd name="T6" fmla="*/ 0 w 412"/>
                <a:gd name="T7" fmla="*/ 0 h 384"/>
                <a:gd name="T8" fmla="*/ 0 w 412"/>
                <a:gd name="T9" fmla="*/ 0 h 38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12"/>
                <a:gd name="T16" fmla="*/ 0 h 384"/>
                <a:gd name="T17" fmla="*/ 412 w 412"/>
                <a:gd name="T18" fmla="*/ 384 h 38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12" h="384">
                  <a:moveTo>
                    <a:pt x="0" y="193"/>
                  </a:moveTo>
                  <a:lnTo>
                    <a:pt x="412" y="0"/>
                  </a:lnTo>
                  <a:lnTo>
                    <a:pt x="412" y="155"/>
                  </a:lnTo>
                  <a:lnTo>
                    <a:pt x="0" y="384"/>
                  </a:lnTo>
                  <a:lnTo>
                    <a:pt x="0" y="193"/>
                  </a:lnTo>
                  <a:close/>
                </a:path>
              </a:pathLst>
            </a:custGeom>
            <a:solidFill>
              <a:srgbClr val="5F5F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9746" name="Freeform 633"/>
            <p:cNvSpPr>
              <a:spLocks/>
            </p:cNvSpPr>
            <p:nvPr/>
          </p:nvSpPr>
          <p:spPr bwMode="auto">
            <a:xfrm>
              <a:off x="3206" y="1070"/>
              <a:ext cx="61" cy="82"/>
            </a:xfrm>
            <a:custGeom>
              <a:avLst/>
              <a:gdLst>
                <a:gd name="T0" fmla="*/ 0 w 425"/>
                <a:gd name="T1" fmla="*/ 0 h 570"/>
                <a:gd name="T2" fmla="*/ 0 w 425"/>
                <a:gd name="T3" fmla="*/ 0 h 570"/>
                <a:gd name="T4" fmla="*/ 0 w 425"/>
                <a:gd name="T5" fmla="*/ 0 h 570"/>
                <a:gd name="T6" fmla="*/ 0 w 425"/>
                <a:gd name="T7" fmla="*/ 0 h 570"/>
                <a:gd name="T8" fmla="*/ 0 w 425"/>
                <a:gd name="T9" fmla="*/ 0 h 57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25"/>
                <a:gd name="T16" fmla="*/ 0 h 570"/>
                <a:gd name="T17" fmla="*/ 425 w 425"/>
                <a:gd name="T18" fmla="*/ 570 h 57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25" h="570">
                  <a:moveTo>
                    <a:pt x="0" y="121"/>
                  </a:moveTo>
                  <a:lnTo>
                    <a:pt x="425" y="0"/>
                  </a:lnTo>
                  <a:lnTo>
                    <a:pt x="425" y="377"/>
                  </a:lnTo>
                  <a:lnTo>
                    <a:pt x="1" y="570"/>
                  </a:lnTo>
                  <a:lnTo>
                    <a:pt x="0" y="121"/>
                  </a:lnTo>
                  <a:close/>
                </a:path>
              </a:pathLst>
            </a:cu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9747" name="Freeform 634"/>
            <p:cNvSpPr>
              <a:spLocks/>
            </p:cNvSpPr>
            <p:nvPr/>
          </p:nvSpPr>
          <p:spPr bwMode="auto">
            <a:xfrm>
              <a:off x="3042" y="925"/>
              <a:ext cx="150" cy="124"/>
            </a:xfrm>
            <a:custGeom>
              <a:avLst/>
              <a:gdLst>
                <a:gd name="T0" fmla="*/ 0 w 1050"/>
                <a:gd name="T1" fmla="*/ 0 h 870"/>
                <a:gd name="T2" fmla="*/ 0 w 1050"/>
                <a:gd name="T3" fmla="*/ 0 h 870"/>
                <a:gd name="T4" fmla="*/ 0 w 1050"/>
                <a:gd name="T5" fmla="*/ 0 h 870"/>
                <a:gd name="T6" fmla="*/ 0 w 1050"/>
                <a:gd name="T7" fmla="*/ 0 h 870"/>
                <a:gd name="T8" fmla="*/ 0 w 1050"/>
                <a:gd name="T9" fmla="*/ 0 h 87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050"/>
                <a:gd name="T16" fmla="*/ 0 h 870"/>
                <a:gd name="T17" fmla="*/ 1050 w 1050"/>
                <a:gd name="T18" fmla="*/ 870 h 87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050" h="870">
                  <a:moveTo>
                    <a:pt x="42" y="0"/>
                  </a:moveTo>
                  <a:lnTo>
                    <a:pt x="1050" y="0"/>
                  </a:lnTo>
                  <a:lnTo>
                    <a:pt x="1009" y="870"/>
                  </a:lnTo>
                  <a:lnTo>
                    <a:pt x="0" y="820"/>
                  </a:lnTo>
                  <a:lnTo>
                    <a:pt x="42" y="0"/>
                  </a:lnTo>
                  <a:close/>
                </a:path>
              </a:pathLst>
            </a:custGeom>
            <a:solidFill>
              <a:srgbClr val="C0C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9748" name="Freeform 635"/>
            <p:cNvSpPr>
              <a:spLocks/>
            </p:cNvSpPr>
            <p:nvPr/>
          </p:nvSpPr>
          <p:spPr bwMode="auto">
            <a:xfrm>
              <a:off x="2944" y="1134"/>
              <a:ext cx="279" cy="56"/>
            </a:xfrm>
            <a:custGeom>
              <a:avLst/>
              <a:gdLst>
                <a:gd name="T0" fmla="*/ 0 w 1956"/>
                <a:gd name="T1" fmla="*/ 0 h 396"/>
                <a:gd name="T2" fmla="*/ 0 w 1956"/>
                <a:gd name="T3" fmla="*/ 0 h 396"/>
                <a:gd name="T4" fmla="*/ 0 w 1956"/>
                <a:gd name="T5" fmla="*/ 0 h 396"/>
                <a:gd name="T6" fmla="*/ 0 w 1956"/>
                <a:gd name="T7" fmla="*/ 0 h 396"/>
                <a:gd name="T8" fmla="*/ 0 w 1956"/>
                <a:gd name="T9" fmla="*/ 0 h 396"/>
                <a:gd name="T10" fmla="*/ 0 w 1956"/>
                <a:gd name="T11" fmla="*/ 0 h 396"/>
                <a:gd name="T12" fmla="*/ 0 w 1956"/>
                <a:gd name="T13" fmla="*/ 0 h 39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956"/>
                <a:gd name="T22" fmla="*/ 0 h 396"/>
                <a:gd name="T23" fmla="*/ 1956 w 1956"/>
                <a:gd name="T24" fmla="*/ 396 h 39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956" h="396">
                  <a:moveTo>
                    <a:pt x="319" y="0"/>
                  </a:moveTo>
                  <a:lnTo>
                    <a:pt x="1956" y="161"/>
                  </a:lnTo>
                  <a:lnTo>
                    <a:pt x="1840" y="307"/>
                  </a:lnTo>
                  <a:lnTo>
                    <a:pt x="1728" y="396"/>
                  </a:lnTo>
                  <a:lnTo>
                    <a:pt x="0" y="198"/>
                  </a:lnTo>
                  <a:lnTo>
                    <a:pt x="130" y="142"/>
                  </a:lnTo>
                  <a:lnTo>
                    <a:pt x="319" y="0"/>
                  </a:lnTo>
                  <a:close/>
                </a:path>
              </a:pathLst>
            </a:custGeom>
            <a:solidFill>
              <a:srgbClr val="DFDFD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grpSp>
          <p:nvGrpSpPr>
            <p:cNvPr id="129749" name="Group 636"/>
            <p:cNvGrpSpPr>
              <a:grpSpLocks/>
            </p:cNvGrpSpPr>
            <p:nvPr/>
          </p:nvGrpSpPr>
          <p:grpSpPr bwMode="auto">
            <a:xfrm>
              <a:off x="3206" y="1075"/>
              <a:ext cx="60" cy="72"/>
              <a:chOff x="3206" y="1075"/>
              <a:chExt cx="60" cy="72"/>
            </a:xfrm>
          </p:grpSpPr>
          <p:sp>
            <p:nvSpPr>
              <p:cNvPr id="129827" name="Line 637"/>
              <p:cNvSpPr>
                <a:spLocks noChangeShapeType="1"/>
              </p:cNvSpPr>
              <p:nvPr/>
            </p:nvSpPr>
            <p:spPr bwMode="auto">
              <a:xfrm flipV="1">
                <a:off x="3206" y="1095"/>
                <a:ext cx="60" cy="22"/>
              </a:xfrm>
              <a:prstGeom prst="line">
                <a:avLst/>
              </a:prstGeom>
              <a:noFill/>
              <a:ln w="1588">
                <a:solidFill>
                  <a:srgbClr val="80808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9828" name="Line 638"/>
              <p:cNvSpPr>
                <a:spLocks noChangeShapeType="1"/>
              </p:cNvSpPr>
              <p:nvPr/>
            </p:nvSpPr>
            <p:spPr bwMode="auto">
              <a:xfrm flipV="1">
                <a:off x="3216" y="1101"/>
                <a:ext cx="50" cy="20"/>
              </a:xfrm>
              <a:prstGeom prst="line">
                <a:avLst/>
              </a:prstGeom>
              <a:noFill/>
              <a:ln w="1588">
                <a:solidFill>
                  <a:srgbClr val="80808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9829" name="Line 639"/>
              <p:cNvSpPr>
                <a:spLocks noChangeShapeType="1"/>
              </p:cNvSpPr>
              <p:nvPr/>
            </p:nvSpPr>
            <p:spPr bwMode="auto">
              <a:xfrm flipV="1">
                <a:off x="3216" y="1107"/>
                <a:ext cx="50" cy="21"/>
              </a:xfrm>
              <a:prstGeom prst="line">
                <a:avLst/>
              </a:prstGeom>
              <a:noFill/>
              <a:ln w="1588">
                <a:solidFill>
                  <a:srgbClr val="80808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9830" name="Line 640"/>
              <p:cNvSpPr>
                <a:spLocks noChangeShapeType="1"/>
              </p:cNvSpPr>
              <p:nvPr/>
            </p:nvSpPr>
            <p:spPr bwMode="auto">
              <a:xfrm flipV="1">
                <a:off x="3216" y="1113"/>
                <a:ext cx="50" cy="21"/>
              </a:xfrm>
              <a:prstGeom prst="line">
                <a:avLst/>
              </a:prstGeom>
              <a:noFill/>
              <a:ln w="1588">
                <a:solidFill>
                  <a:srgbClr val="80808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9831" name="Line 641"/>
              <p:cNvSpPr>
                <a:spLocks noChangeShapeType="1"/>
              </p:cNvSpPr>
              <p:nvPr/>
            </p:nvSpPr>
            <p:spPr bwMode="auto">
              <a:xfrm flipV="1">
                <a:off x="3216" y="1119"/>
                <a:ext cx="50" cy="22"/>
              </a:xfrm>
              <a:prstGeom prst="line">
                <a:avLst/>
              </a:prstGeom>
              <a:noFill/>
              <a:ln w="1588">
                <a:solidFill>
                  <a:srgbClr val="80808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9832" name="Line 642"/>
              <p:cNvSpPr>
                <a:spLocks noChangeShapeType="1"/>
              </p:cNvSpPr>
              <p:nvPr/>
            </p:nvSpPr>
            <p:spPr bwMode="auto">
              <a:xfrm flipV="1">
                <a:off x="3216" y="1089"/>
                <a:ext cx="50" cy="17"/>
              </a:xfrm>
              <a:prstGeom prst="line">
                <a:avLst/>
              </a:prstGeom>
              <a:noFill/>
              <a:ln w="1588">
                <a:solidFill>
                  <a:srgbClr val="80808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9833" name="Line 643"/>
              <p:cNvSpPr>
                <a:spLocks noChangeShapeType="1"/>
              </p:cNvSpPr>
              <p:nvPr/>
            </p:nvSpPr>
            <p:spPr bwMode="auto">
              <a:xfrm flipV="1">
                <a:off x="3217" y="1083"/>
                <a:ext cx="49" cy="15"/>
              </a:xfrm>
              <a:prstGeom prst="line">
                <a:avLst/>
              </a:prstGeom>
              <a:noFill/>
              <a:ln w="1588">
                <a:solidFill>
                  <a:srgbClr val="80808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9834" name="Line 644"/>
              <p:cNvSpPr>
                <a:spLocks noChangeShapeType="1"/>
              </p:cNvSpPr>
              <p:nvPr/>
            </p:nvSpPr>
            <p:spPr bwMode="auto">
              <a:xfrm flipV="1">
                <a:off x="3216" y="1075"/>
                <a:ext cx="50" cy="15"/>
              </a:xfrm>
              <a:prstGeom prst="line">
                <a:avLst/>
              </a:prstGeom>
              <a:noFill/>
              <a:ln w="1588">
                <a:solidFill>
                  <a:srgbClr val="80808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9835" name="Line 645"/>
              <p:cNvSpPr>
                <a:spLocks noChangeShapeType="1"/>
              </p:cNvSpPr>
              <p:nvPr/>
            </p:nvSpPr>
            <p:spPr bwMode="auto">
              <a:xfrm flipH="1">
                <a:off x="3216" y="1085"/>
                <a:ext cx="1" cy="62"/>
              </a:xfrm>
              <a:prstGeom prst="line">
                <a:avLst/>
              </a:prstGeom>
              <a:noFill/>
              <a:ln w="1588">
                <a:solidFill>
                  <a:srgbClr val="80808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129750" name="Group 646"/>
            <p:cNvGrpSpPr>
              <a:grpSpLocks/>
            </p:cNvGrpSpPr>
            <p:nvPr/>
          </p:nvGrpSpPr>
          <p:grpSpPr bwMode="auto">
            <a:xfrm>
              <a:off x="3021" y="897"/>
              <a:ext cx="199" cy="182"/>
              <a:chOff x="3021" y="897"/>
              <a:chExt cx="199" cy="182"/>
            </a:xfrm>
          </p:grpSpPr>
          <p:grpSp>
            <p:nvGrpSpPr>
              <p:cNvPr id="129810" name="Group 647"/>
              <p:cNvGrpSpPr>
                <a:grpSpLocks/>
              </p:cNvGrpSpPr>
              <p:nvPr/>
            </p:nvGrpSpPr>
            <p:grpSpPr bwMode="auto">
              <a:xfrm>
                <a:off x="3021" y="897"/>
                <a:ext cx="199" cy="182"/>
                <a:chOff x="3021" y="897"/>
                <a:chExt cx="199" cy="182"/>
              </a:xfrm>
            </p:grpSpPr>
            <p:grpSp>
              <p:nvGrpSpPr>
                <p:cNvPr id="129812" name="Group 648"/>
                <p:cNvGrpSpPr>
                  <a:grpSpLocks/>
                </p:cNvGrpSpPr>
                <p:nvPr/>
              </p:nvGrpSpPr>
              <p:grpSpPr bwMode="auto">
                <a:xfrm>
                  <a:off x="3021" y="897"/>
                  <a:ext cx="199" cy="182"/>
                  <a:chOff x="3021" y="897"/>
                  <a:chExt cx="199" cy="182"/>
                </a:xfrm>
              </p:grpSpPr>
              <p:sp>
                <p:nvSpPr>
                  <p:cNvPr id="129823" name="Freeform 649"/>
                  <p:cNvSpPr>
                    <a:spLocks/>
                  </p:cNvSpPr>
                  <p:nvPr/>
                </p:nvSpPr>
                <p:spPr bwMode="auto">
                  <a:xfrm>
                    <a:off x="3021" y="897"/>
                    <a:ext cx="198" cy="182"/>
                  </a:xfrm>
                  <a:custGeom>
                    <a:avLst/>
                    <a:gdLst>
                      <a:gd name="T0" fmla="*/ 0 w 1381"/>
                      <a:gd name="T1" fmla="*/ 0 h 1278"/>
                      <a:gd name="T2" fmla="*/ 0 w 1381"/>
                      <a:gd name="T3" fmla="*/ 0 h 1278"/>
                      <a:gd name="T4" fmla="*/ 0 w 1381"/>
                      <a:gd name="T5" fmla="*/ 0 h 1278"/>
                      <a:gd name="T6" fmla="*/ 0 w 1381"/>
                      <a:gd name="T7" fmla="*/ 0 h 1278"/>
                      <a:gd name="T8" fmla="*/ 0 w 1381"/>
                      <a:gd name="T9" fmla="*/ 0 h 1278"/>
                      <a:gd name="T10" fmla="*/ 0 w 1381"/>
                      <a:gd name="T11" fmla="*/ 0 h 1278"/>
                      <a:gd name="T12" fmla="*/ 0 w 1381"/>
                      <a:gd name="T13" fmla="*/ 0 h 1278"/>
                      <a:gd name="T14" fmla="*/ 0 w 1381"/>
                      <a:gd name="T15" fmla="*/ 0 h 1278"/>
                      <a:gd name="T16" fmla="*/ 0 w 1381"/>
                      <a:gd name="T17" fmla="*/ 0 h 1278"/>
                      <a:gd name="T18" fmla="*/ 0 w 1381"/>
                      <a:gd name="T19" fmla="*/ 0 h 1278"/>
                      <a:gd name="T20" fmla="*/ 0 w 1381"/>
                      <a:gd name="T21" fmla="*/ 0 h 1278"/>
                      <a:gd name="T22" fmla="*/ 0 w 1381"/>
                      <a:gd name="T23" fmla="*/ 0 h 1278"/>
                      <a:gd name="T24" fmla="*/ 0 w 1381"/>
                      <a:gd name="T25" fmla="*/ 0 h 1278"/>
                      <a:gd name="T26" fmla="*/ 0 w 1381"/>
                      <a:gd name="T27" fmla="*/ 0 h 1278"/>
                      <a:gd name="T28" fmla="*/ 0 w 1381"/>
                      <a:gd name="T29" fmla="*/ 0 h 1278"/>
                      <a:gd name="T30" fmla="*/ 0 w 1381"/>
                      <a:gd name="T31" fmla="*/ 0 h 1278"/>
                      <a:gd name="T32" fmla="*/ 0 w 1381"/>
                      <a:gd name="T33" fmla="*/ 0 h 1278"/>
                      <a:gd name="T34" fmla="*/ 0 w 1381"/>
                      <a:gd name="T35" fmla="*/ 0 h 1278"/>
                      <a:gd name="T36" fmla="*/ 0 w 1381"/>
                      <a:gd name="T37" fmla="*/ 0 h 1278"/>
                      <a:gd name="T38" fmla="*/ 0 w 1381"/>
                      <a:gd name="T39" fmla="*/ 0 h 1278"/>
                      <a:gd name="T40" fmla="*/ 0 w 1381"/>
                      <a:gd name="T41" fmla="*/ 0 h 1278"/>
                      <a:gd name="T42" fmla="*/ 0 w 1381"/>
                      <a:gd name="T43" fmla="*/ 0 h 1278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  <a:gd name="T51" fmla="*/ 0 60000 65536"/>
                      <a:gd name="T52" fmla="*/ 0 60000 65536"/>
                      <a:gd name="T53" fmla="*/ 0 60000 65536"/>
                      <a:gd name="T54" fmla="*/ 0 60000 65536"/>
                      <a:gd name="T55" fmla="*/ 0 60000 65536"/>
                      <a:gd name="T56" fmla="*/ 0 60000 65536"/>
                      <a:gd name="T57" fmla="*/ 0 60000 65536"/>
                      <a:gd name="T58" fmla="*/ 0 60000 65536"/>
                      <a:gd name="T59" fmla="*/ 0 60000 65536"/>
                      <a:gd name="T60" fmla="*/ 0 60000 65536"/>
                      <a:gd name="T61" fmla="*/ 0 60000 65536"/>
                      <a:gd name="T62" fmla="*/ 0 60000 65536"/>
                      <a:gd name="T63" fmla="*/ 0 60000 65536"/>
                      <a:gd name="T64" fmla="*/ 0 60000 65536"/>
                      <a:gd name="T65" fmla="*/ 0 60000 65536"/>
                      <a:gd name="T66" fmla="*/ 0 w 1381"/>
                      <a:gd name="T67" fmla="*/ 0 h 1278"/>
                      <a:gd name="T68" fmla="*/ 1381 w 1381"/>
                      <a:gd name="T69" fmla="*/ 1278 h 1278"/>
                    </a:gdLst>
                    <a:ahLst/>
                    <a:cxnLst>
                      <a:cxn ang="T44">
                        <a:pos x="T0" y="T1"/>
                      </a:cxn>
                      <a:cxn ang="T45">
                        <a:pos x="T2" y="T3"/>
                      </a:cxn>
                      <a:cxn ang="T46">
                        <a:pos x="T4" y="T5"/>
                      </a:cxn>
                      <a:cxn ang="T47">
                        <a:pos x="T6" y="T7"/>
                      </a:cxn>
                      <a:cxn ang="T48">
                        <a:pos x="T8" y="T9"/>
                      </a:cxn>
                      <a:cxn ang="T49">
                        <a:pos x="T10" y="T11"/>
                      </a:cxn>
                      <a:cxn ang="T50">
                        <a:pos x="T12" y="T13"/>
                      </a:cxn>
                      <a:cxn ang="T51">
                        <a:pos x="T14" y="T15"/>
                      </a:cxn>
                      <a:cxn ang="T52">
                        <a:pos x="T16" y="T17"/>
                      </a:cxn>
                      <a:cxn ang="T53">
                        <a:pos x="T18" y="T19"/>
                      </a:cxn>
                      <a:cxn ang="T54">
                        <a:pos x="T20" y="T21"/>
                      </a:cxn>
                      <a:cxn ang="T55">
                        <a:pos x="T22" y="T23"/>
                      </a:cxn>
                      <a:cxn ang="T56">
                        <a:pos x="T24" y="T25"/>
                      </a:cxn>
                      <a:cxn ang="T57">
                        <a:pos x="T26" y="T27"/>
                      </a:cxn>
                      <a:cxn ang="T58">
                        <a:pos x="T28" y="T29"/>
                      </a:cxn>
                      <a:cxn ang="T59">
                        <a:pos x="T30" y="T31"/>
                      </a:cxn>
                      <a:cxn ang="T60">
                        <a:pos x="T32" y="T33"/>
                      </a:cxn>
                      <a:cxn ang="T61">
                        <a:pos x="T34" y="T35"/>
                      </a:cxn>
                      <a:cxn ang="T62">
                        <a:pos x="T36" y="T37"/>
                      </a:cxn>
                      <a:cxn ang="T63">
                        <a:pos x="T38" y="T39"/>
                      </a:cxn>
                      <a:cxn ang="T64">
                        <a:pos x="T40" y="T41"/>
                      </a:cxn>
                      <a:cxn ang="T65">
                        <a:pos x="T42" y="T43"/>
                      </a:cxn>
                    </a:cxnLst>
                    <a:rect l="T66" t="T67" r="T68" b="T69"/>
                    <a:pathLst>
                      <a:path w="1381" h="1278">
                        <a:moveTo>
                          <a:pt x="110" y="21"/>
                        </a:moveTo>
                        <a:lnTo>
                          <a:pt x="228" y="15"/>
                        </a:lnTo>
                        <a:lnTo>
                          <a:pt x="389" y="4"/>
                        </a:lnTo>
                        <a:lnTo>
                          <a:pt x="556" y="0"/>
                        </a:lnTo>
                        <a:lnTo>
                          <a:pt x="753" y="0"/>
                        </a:lnTo>
                        <a:lnTo>
                          <a:pt x="891" y="2"/>
                        </a:lnTo>
                        <a:lnTo>
                          <a:pt x="1102" y="9"/>
                        </a:lnTo>
                        <a:lnTo>
                          <a:pt x="1307" y="20"/>
                        </a:lnTo>
                        <a:lnTo>
                          <a:pt x="1356" y="22"/>
                        </a:lnTo>
                        <a:lnTo>
                          <a:pt x="1366" y="27"/>
                        </a:lnTo>
                        <a:lnTo>
                          <a:pt x="1374" y="32"/>
                        </a:lnTo>
                        <a:lnTo>
                          <a:pt x="1380" y="42"/>
                        </a:lnTo>
                        <a:lnTo>
                          <a:pt x="1381" y="52"/>
                        </a:lnTo>
                        <a:lnTo>
                          <a:pt x="1330" y="1254"/>
                        </a:lnTo>
                        <a:lnTo>
                          <a:pt x="1323" y="1273"/>
                        </a:lnTo>
                        <a:lnTo>
                          <a:pt x="1307" y="1278"/>
                        </a:lnTo>
                        <a:lnTo>
                          <a:pt x="860" y="1248"/>
                        </a:lnTo>
                        <a:lnTo>
                          <a:pt x="423" y="1217"/>
                        </a:lnTo>
                        <a:lnTo>
                          <a:pt x="20" y="1188"/>
                        </a:lnTo>
                        <a:lnTo>
                          <a:pt x="0" y="1156"/>
                        </a:lnTo>
                        <a:lnTo>
                          <a:pt x="61" y="60"/>
                        </a:lnTo>
                        <a:lnTo>
                          <a:pt x="110" y="21"/>
                        </a:lnTo>
                        <a:close/>
                      </a:path>
                    </a:pathLst>
                  </a:custGeom>
                  <a:solidFill>
                    <a:srgbClr val="C0C0C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29824" name="Arc 650"/>
                  <p:cNvSpPr>
                    <a:spLocks/>
                  </p:cNvSpPr>
                  <p:nvPr/>
                </p:nvSpPr>
                <p:spPr bwMode="auto">
                  <a:xfrm>
                    <a:off x="3214" y="900"/>
                    <a:ext cx="6" cy="4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60000 65536"/>
                      <a:gd name="T7" fmla="*/ 0 60000 65536"/>
                      <a:gd name="T8" fmla="*/ 0 60000 65536"/>
                      <a:gd name="T9" fmla="*/ 0 w 21600"/>
                      <a:gd name="T10" fmla="*/ 0 h 21600"/>
                      <a:gd name="T11" fmla="*/ 21600 w 21600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600" h="21600" fill="none" extrusionOk="0">
                        <a:moveTo>
                          <a:pt x="0" y="-1"/>
                        </a:moveTo>
                        <a:cubicBezTo>
                          <a:pt x="11929" y="-1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0" y="-1"/>
                        </a:moveTo>
                        <a:cubicBezTo>
                          <a:pt x="11929" y="-1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solidFill>
                    <a:srgbClr val="C0C0C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29825" name="Arc 651"/>
                  <p:cNvSpPr>
                    <a:spLocks/>
                  </p:cNvSpPr>
                  <p:nvPr/>
                </p:nvSpPr>
                <p:spPr bwMode="auto">
                  <a:xfrm>
                    <a:off x="3031" y="900"/>
                    <a:ext cx="9" cy="8"/>
                  </a:xfrm>
                  <a:custGeom>
                    <a:avLst/>
                    <a:gdLst>
                      <a:gd name="T0" fmla="*/ 0 w 21429"/>
                      <a:gd name="T1" fmla="*/ 0 h 21600"/>
                      <a:gd name="T2" fmla="*/ 0 w 21429"/>
                      <a:gd name="T3" fmla="*/ 0 h 21600"/>
                      <a:gd name="T4" fmla="*/ 0 w 21429"/>
                      <a:gd name="T5" fmla="*/ 0 h 21600"/>
                      <a:gd name="T6" fmla="*/ 0 60000 65536"/>
                      <a:gd name="T7" fmla="*/ 0 60000 65536"/>
                      <a:gd name="T8" fmla="*/ 0 60000 65536"/>
                      <a:gd name="T9" fmla="*/ 0 w 21429"/>
                      <a:gd name="T10" fmla="*/ 0 h 21600"/>
                      <a:gd name="T11" fmla="*/ 21429 w 21429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429" h="21600" fill="none" extrusionOk="0">
                        <a:moveTo>
                          <a:pt x="0" y="18886"/>
                        </a:moveTo>
                        <a:cubicBezTo>
                          <a:pt x="1367" y="8092"/>
                          <a:pt x="10548" y="-1"/>
                          <a:pt x="21429" y="-1"/>
                        </a:cubicBezTo>
                      </a:path>
                      <a:path w="21429" h="21600" stroke="0" extrusionOk="0">
                        <a:moveTo>
                          <a:pt x="0" y="18886"/>
                        </a:moveTo>
                        <a:cubicBezTo>
                          <a:pt x="1367" y="8092"/>
                          <a:pt x="10548" y="-1"/>
                          <a:pt x="21429" y="-1"/>
                        </a:cubicBezTo>
                        <a:lnTo>
                          <a:pt x="21429" y="21600"/>
                        </a:lnTo>
                        <a:close/>
                      </a:path>
                    </a:pathLst>
                  </a:custGeom>
                  <a:solidFill>
                    <a:srgbClr val="C0C0C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29826" name="Arc 652"/>
                  <p:cNvSpPr>
                    <a:spLocks/>
                  </p:cNvSpPr>
                  <p:nvPr/>
                </p:nvSpPr>
                <p:spPr bwMode="auto">
                  <a:xfrm>
                    <a:off x="3021" y="1061"/>
                    <a:ext cx="4" cy="6"/>
                  </a:xfrm>
                  <a:custGeom>
                    <a:avLst/>
                    <a:gdLst>
                      <a:gd name="T0" fmla="*/ 0 w 21600"/>
                      <a:gd name="T1" fmla="*/ 0 h 25464"/>
                      <a:gd name="T2" fmla="*/ 0 w 21600"/>
                      <a:gd name="T3" fmla="*/ 0 h 25464"/>
                      <a:gd name="T4" fmla="*/ 0 w 21600"/>
                      <a:gd name="T5" fmla="*/ 0 h 25464"/>
                      <a:gd name="T6" fmla="*/ 0 60000 65536"/>
                      <a:gd name="T7" fmla="*/ 0 60000 65536"/>
                      <a:gd name="T8" fmla="*/ 0 60000 65536"/>
                      <a:gd name="T9" fmla="*/ 0 w 21600"/>
                      <a:gd name="T10" fmla="*/ 0 h 25464"/>
                      <a:gd name="T11" fmla="*/ 21600 w 21600"/>
                      <a:gd name="T12" fmla="*/ 25464 h 25464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600" h="25464" fill="none" extrusionOk="0">
                        <a:moveTo>
                          <a:pt x="21600" y="25463"/>
                        </a:moveTo>
                        <a:cubicBezTo>
                          <a:pt x="9670" y="25464"/>
                          <a:pt x="0" y="15793"/>
                          <a:pt x="0" y="3864"/>
                        </a:cubicBezTo>
                        <a:cubicBezTo>
                          <a:pt x="0" y="2568"/>
                          <a:pt x="116" y="1274"/>
                          <a:pt x="348" y="0"/>
                        </a:cubicBezTo>
                      </a:path>
                      <a:path w="21600" h="25464" stroke="0" extrusionOk="0">
                        <a:moveTo>
                          <a:pt x="21600" y="25463"/>
                        </a:moveTo>
                        <a:cubicBezTo>
                          <a:pt x="9670" y="25464"/>
                          <a:pt x="0" y="15793"/>
                          <a:pt x="0" y="3864"/>
                        </a:cubicBezTo>
                        <a:cubicBezTo>
                          <a:pt x="0" y="2568"/>
                          <a:pt x="116" y="1274"/>
                          <a:pt x="348" y="0"/>
                        </a:cubicBezTo>
                        <a:lnTo>
                          <a:pt x="21600" y="3864"/>
                        </a:lnTo>
                        <a:close/>
                      </a:path>
                    </a:pathLst>
                  </a:custGeom>
                  <a:solidFill>
                    <a:srgbClr val="C0C0C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129813" name="Group 653"/>
                <p:cNvGrpSpPr>
                  <a:grpSpLocks/>
                </p:cNvGrpSpPr>
                <p:nvPr/>
              </p:nvGrpSpPr>
              <p:grpSpPr bwMode="auto">
                <a:xfrm>
                  <a:off x="3042" y="925"/>
                  <a:ext cx="150" cy="124"/>
                  <a:chOff x="3042" y="925"/>
                  <a:chExt cx="150" cy="124"/>
                </a:xfrm>
              </p:grpSpPr>
              <p:grpSp>
                <p:nvGrpSpPr>
                  <p:cNvPr id="129814" name="Group 654"/>
                  <p:cNvGrpSpPr>
                    <a:grpSpLocks/>
                  </p:cNvGrpSpPr>
                  <p:nvPr/>
                </p:nvGrpSpPr>
                <p:grpSpPr bwMode="auto">
                  <a:xfrm>
                    <a:off x="3042" y="925"/>
                    <a:ext cx="150" cy="124"/>
                    <a:chOff x="3042" y="925"/>
                    <a:chExt cx="150" cy="124"/>
                  </a:xfrm>
                </p:grpSpPr>
                <p:sp>
                  <p:nvSpPr>
                    <p:cNvPr id="129819" name="Freeform 655"/>
                    <p:cNvSpPr>
                      <a:spLocks/>
                    </p:cNvSpPr>
                    <p:nvPr/>
                  </p:nvSpPr>
                  <p:spPr bwMode="auto">
                    <a:xfrm>
                      <a:off x="3048" y="925"/>
                      <a:ext cx="144" cy="2"/>
                    </a:xfrm>
                    <a:custGeom>
                      <a:avLst/>
                      <a:gdLst>
                        <a:gd name="T0" fmla="*/ 0 w 1007"/>
                        <a:gd name="T1" fmla="*/ 0 h 18"/>
                        <a:gd name="T2" fmla="*/ 0 w 1007"/>
                        <a:gd name="T3" fmla="*/ 0 h 18"/>
                        <a:gd name="T4" fmla="*/ 0 w 1007"/>
                        <a:gd name="T5" fmla="*/ 0 h 18"/>
                        <a:gd name="T6" fmla="*/ 0 w 1007"/>
                        <a:gd name="T7" fmla="*/ 0 h 18"/>
                        <a:gd name="T8" fmla="*/ 0 w 1007"/>
                        <a:gd name="T9" fmla="*/ 0 h 18"/>
                        <a:gd name="T10" fmla="*/ 0 60000 65536"/>
                        <a:gd name="T11" fmla="*/ 0 60000 65536"/>
                        <a:gd name="T12" fmla="*/ 0 60000 65536"/>
                        <a:gd name="T13" fmla="*/ 0 60000 65536"/>
                        <a:gd name="T14" fmla="*/ 0 60000 65536"/>
                        <a:gd name="T15" fmla="*/ 0 w 1007"/>
                        <a:gd name="T16" fmla="*/ 0 h 18"/>
                        <a:gd name="T17" fmla="*/ 1007 w 1007"/>
                        <a:gd name="T18" fmla="*/ 18 h 18"/>
                      </a:gdLst>
                      <a:ahLst/>
                      <a:cxnLst>
                        <a:cxn ang="T10">
                          <a:pos x="T0" y="T1"/>
                        </a:cxn>
                        <a:cxn ang="T11">
                          <a:pos x="T2" y="T3"/>
                        </a:cxn>
                        <a:cxn ang="T12">
                          <a:pos x="T4" y="T5"/>
                        </a:cxn>
                        <a:cxn ang="T13">
                          <a:pos x="T6" y="T7"/>
                        </a:cxn>
                        <a:cxn ang="T14">
                          <a:pos x="T8" y="T9"/>
                        </a:cxn>
                      </a:cxnLst>
                      <a:rect l="T15" t="T16" r="T17" b="T18"/>
                      <a:pathLst>
                        <a:path w="1007" h="18">
                          <a:moveTo>
                            <a:pt x="0" y="0"/>
                          </a:moveTo>
                          <a:lnTo>
                            <a:pt x="1007" y="1"/>
                          </a:lnTo>
                          <a:lnTo>
                            <a:pt x="984" y="18"/>
                          </a:lnTo>
                          <a:lnTo>
                            <a:pt x="22" y="18"/>
                          </a:lnTo>
                          <a:lnTo>
                            <a:pt x="0" y="0"/>
                          </a:lnTo>
                          <a:close/>
                        </a:path>
                      </a:pathLst>
                    </a:custGeom>
                    <a:solidFill>
                      <a:srgbClr val="808080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9820" name="Freeform 656"/>
                    <p:cNvSpPr>
                      <a:spLocks/>
                    </p:cNvSpPr>
                    <p:nvPr/>
                  </p:nvSpPr>
                  <p:spPr bwMode="auto">
                    <a:xfrm>
                      <a:off x="3183" y="925"/>
                      <a:ext cx="9" cy="124"/>
                    </a:xfrm>
                    <a:custGeom>
                      <a:avLst/>
                      <a:gdLst>
                        <a:gd name="T0" fmla="*/ 0 w 65"/>
                        <a:gd name="T1" fmla="*/ 0 h 870"/>
                        <a:gd name="T2" fmla="*/ 0 w 65"/>
                        <a:gd name="T3" fmla="*/ 0 h 870"/>
                        <a:gd name="T4" fmla="*/ 0 w 65"/>
                        <a:gd name="T5" fmla="*/ 0 h 870"/>
                        <a:gd name="T6" fmla="*/ 0 w 65"/>
                        <a:gd name="T7" fmla="*/ 0 h 870"/>
                        <a:gd name="T8" fmla="*/ 0 w 65"/>
                        <a:gd name="T9" fmla="*/ 0 h 870"/>
                        <a:gd name="T10" fmla="*/ 0 w 65"/>
                        <a:gd name="T11" fmla="*/ 0 h 870"/>
                        <a:gd name="T12" fmla="*/ 0 60000 65536"/>
                        <a:gd name="T13" fmla="*/ 0 60000 65536"/>
                        <a:gd name="T14" fmla="*/ 0 60000 65536"/>
                        <a:gd name="T15" fmla="*/ 0 60000 65536"/>
                        <a:gd name="T16" fmla="*/ 0 60000 65536"/>
                        <a:gd name="T17" fmla="*/ 0 60000 65536"/>
                        <a:gd name="T18" fmla="*/ 0 w 65"/>
                        <a:gd name="T19" fmla="*/ 0 h 870"/>
                        <a:gd name="T20" fmla="*/ 65 w 65"/>
                        <a:gd name="T21" fmla="*/ 870 h 870"/>
                      </a:gdLst>
                      <a:ahLst/>
                      <a:cxnLst>
                        <a:cxn ang="T12">
                          <a:pos x="T0" y="T1"/>
                        </a:cxn>
                        <a:cxn ang="T13">
                          <a:pos x="T2" y="T3"/>
                        </a:cxn>
                        <a:cxn ang="T14">
                          <a:pos x="T4" y="T5"/>
                        </a:cxn>
                        <a:cxn ang="T15">
                          <a:pos x="T6" y="T7"/>
                        </a:cxn>
                        <a:cxn ang="T16">
                          <a:pos x="T8" y="T9"/>
                        </a:cxn>
                        <a:cxn ang="T17">
                          <a:pos x="T10" y="T11"/>
                        </a:cxn>
                      </a:cxnLst>
                      <a:rect l="T18" t="T19" r="T20" b="T21"/>
                      <a:pathLst>
                        <a:path w="65" h="870">
                          <a:moveTo>
                            <a:pt x="41" y="17"/>
                          </a:moveTo>
                          <a:lnTo>
                            <a:pt x="65" y="0"/>
                          </a:lnTo>
                          <a:lnTo>
                            <a:pt x="42" y="472"/>
                          </a:lnTo>
                          <a:lnTo>
                            <a:pt x="22" y="870"/>
                          </a:lnTo>
                          <a:lnTo>
                            <a:pt x="0" y="845"/>
                          </a:lnTo>
                          <a:lnTo>
                            <a:pt x="41" y="17"/>
                          </a:lnTo>
                          <a:close/>
                        </a:path>
                      </a:pathLst>
                    </a:custGeom>
                    <a:solidFill>
                      <a:srgbClr val="FFFFFF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9821" name="Freeform 657"/>
                    <p:cNvSpPr>
                      <a:spLocks/>
                    </p:cNvSpPr>
                    <p:nvPr/>
                  </p:nvSpPr>
                  <p:spPr bwMode="auto">
                    <a:xfrm>
                      <a:off x="3042" y="1039"/>
                      <a:ext cx="144" cy="10"/>
                    </a:xfrm>
                    <a:custGeom>
                      <a:avLst/>
                      <a:gdLst>
                        <a:gd name="T0" fmla="*/ 0 w 1008"/>
                        <a:gd name="T1" fmla="*/ 0 h 71"/>
                        <a:gd name="T2" fmla="*/ 0 w 1008"/>
                        <a:gd name="T3" fmla="*/ 0 h 71"/>
                        <a:gd name="T4" fmla="*/ 0 w 1008"/>
                        <a:gd name="T5" fmla="*/ 0 h 71"/>
                        <a:gd name="T6" fmla="*/ 0 w 1008"/>
                        <a:gd name="T7" fmla="*/ 0 h 71"/>
                        <a:gd name="T8" fmla="*/ 0 w 1008"/>
                        <a:gd name="T9" fmla="*/ 0 h 71"/>
                        <a:gd name="T10" fmla="*/ 0 60000 65536"/>
                        <a:gd name="T11" fmla="*/ 0 60000 65536"/>
                        <a:gd name="T12" fmla="*/ 0 60000 65536"/>
                        <a:gd name="T13" fmla="*/ 0 60000 65536"/>
                        <a:gd name="T14" fmla="*/ 0 60000 65536"/>
                        <a:gd name="T15" fmla="*/ 0 w 1008"/>
                        <a:gd name="T16" fmla="*/ 0 h 71"/>
                        <a:gd name="T17" fmla="*/ 1008 w 1008"/>
                        <a:gd name="T18" fmla="*/ 71 h 71"/>
                      </a:gdLst>
                      <a:ahLst/>
                      <a:cxnLst>
                        <a:cxn ang="T10">
                          <a:pos x="T0" y="T1"/>
                        </a:cxn>
                        <a:cxn ang="T11">
                          <a:pos x="T2" y="T3"/>
                        </a:cxn>
                        <a:cxn ang="T12">
                          <a:pos x="T4" y="T5"/>
                        </a:cxn>
                        <a:cxn ang="T13">
                          <a:pos x="T6" y="T7"/>
                        </a:cxn>
                        <a:cxn ang="T14">
                          <a:pos x="T8" y="T9"/>
                        </a:cxn>
                      </a:cxnLst>
                      <a:rect l="T15" t="T16" r="T17" b="T18"/>
                      <a:pathLst>
                        <a:path w="1008" h="71">
                          <a:moveTo>
                            <a:pt x="24" y="0"/>
                          </a:moveTo>
                          <a:lnTo>
                            <a:pt x="0" y="22"/>
                          </a:lnTo>
                          <a:lnTo>
                            <a:pt x="1008" y="71"/>
                          </a:lnTo>
                          <a:lnTo>
                            <a:pt x="986" y="47"/>
                          </a:lnTo>
                          <a:lnTo>
                            <a:pt x="24" y="0"/>
                          </a:lnTo>
                          <a:close/>
                        </a:path>
                      </a:pathLst>
                    </a:custGeom>
                    <a:solidFill>
                      <a:srgbClr val="DFDFDF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9822" name="Freeform 658"/>
                    <p:cNvSpPr>
                      <a:spLocks/>
                    </p:cNvSpPr>
                    <p:nvPr/>
                  </p:nvSpPr>
                  <p:spPr bwMode="auto">
                    <a:xfrm>
                      <a:off x="3042" y="925"/>
                      <a:ext cx="9" cy="117"/>
                    </a:xfrm>
                    <a:custGeom>
                      <a:avLst/>
                      <a:gdLst>
                        <a:gd name="T0" fmla="*/ 0 w 64"/>
                        <a:gd name="T1" fmla="*/ 0 h 820"/>
                        <a:gd name="T2" fmla="*/ 0 w 64"/>
                        <a:gd name="T3" fmla="*/ 0 h 820"/>
                        <a:gd name="T4" fmla="*/ 0 w 64"/>
                        <a:gd name="T5" fmla="*/ 0 h 820"/>
                        <a:gd name="T6" fmla="*/ 0 w 64"/>
                        <a:gd name="T7" fmla="*/ 0 h 820"/>
                        <a:gd name="T8" fmla="*/ 0 w 64"/>
                        <a:gd name="T9" fmla="*/ 0 h 820"/>
                        <a:gd name="T10" fmla="*/ 0 60000 65536"/>
                        <a:gd name="T11" fmla="*/ 0 60000 65536"/>
                        <a:gd name="T12" fmla="*/ 0 60000 65536"/>
                        <a:gd name="T13" fmla="*/ 0 60000 65536"/>
                        <a:gd name="T14" fmla="*/ 0 60000 65536"/>
                        <a:gd name="T15" fmla="*/ 0 w 64"/>
                        <a:gd name="T16" fmla="*/ 0 h 820"/>
                        <a:gd name="T17" fmla="*/ 64 w 64"/>
                        <a:gd name="T18" fmla="*/ 820 h 820"/>
                      </a:gdLst>
                      <a:ahLst/>
                      <a:cxnLst>
                        <a:cxn ang="T10">
                          <a:pos x="T0" y="T1"/>
                        </a:cxn>
                        <a:cxn ang="T11">
                          <a:pos x="T2" y="T3"/>
                        </a:cxn>
                        <a:cxn ang="T12">
                          <a:pos x="T4" y="T5"/>
                        </a:cxn>
                        <a:cxn ang="T13">
                          <a:pos x="T6" y="T7"/>
                        </a:cxn>
                        <a:cxn ang="T14">
                          <a:pos x="T8" y="T9"/>
                        </a:cxn>
                      </a:cxnLst>
                      <a:rect l="T15" t="T16" r="T17" b="T18"/>
                      <a:pathLst>
                        <a:path w="64" h="820">
                          <a:moveTo>
                            <a:pt x="42" y="0"/>
                          </a:moveTo>
                          <a:lnTo>
                            <a:pt x="64" y="17"/>
                          </a:lnTo>
                          <a:lnTo>
                            <a:pt x="24" y="798"/>
                          </a:lnTo>
                          <a:lnTo>
                            <a:pt x="0" y="820"/>
                          </a:lnTo>
                          <a:lnTo>
                            <a:pt x="42" y="0"/>
                          </a:lnTo>
                          <a:close/>
                        </a:path>
                      </a:pathLst>
                    </a:custGeom>
                    <a:solidFill>
                      <a:srgbClr val="BFBFBF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</p:grpSp>
              <p:grpSp>
                <p:nvGrpSpPr>
                  <p:cNvPr id="129815" name="Group 659"/>
                  <p:cNvGrpSpPr>
                    <a:grpSpLocks/>
                  </p:cNvGrpSpPr>
                  <p:nvPr/>
                </p:nvGrpSpPr>
                <p:grpSpPr bwMode="auto">
                  <a:xfrm>
                    <a:off x="3045" y="927"/>
                    <a:ext cx="143" cy="119"/>
                    <a:chOff x="3045" y="927"/>
                    <a:chExt cx="143" cy="119"/>
                  </a:xfrm>
                </p:grpSpPr>
                <p:sp>
                  <p:nvSpPr>
                    <p:cNvPr id="129816" name="Freeform 660"/>
                    <p:cNvSpPr>
                      <a:spLocks/>
                    </p:cNvSpPr>
                    <p:nvPr/>
                  </p:nvSpPr>
                  <p:spPr bwMode="auto">
                    <a:xfrm>
                      <a:off x="3045" y="927"/>
                      <a:ext cx="143" cy="119"/>
                    </a:xfrm>
                    <a:custGeom>
                      <a:avLst/>
                      <a:gdLst>
                        <a:gd name="T0" fmla="*/ 0 w 1003"/>
                        <a:gd name="T1" fmla="*/ 0 h 828"/>
                        <a:gd name="T2" fmla="*/ 0 w 1003"/>
                        <a:gd name="T3" fmla="*/ 0 h 828"/>
                        <a:gd name="T4" fmla="*/ 0 w 1003"/>
                        <a:gd name="T5" fmla="*/ 0 h 828"/>
                        <a:gd name="T6" fmla="*/ 0 w 1003"/>
                        <a:gd name="T7" fmla="*/ 0 h 828"/>
                        <a:gd name="T8" fmla="*/ 0 w 1003"/>
                        <a:gd name="T9" fmla="*/ 0 h 828"/>
                        <a:gd name="T10" fmla="*/ 0 60000 65536"/>
                        <a:gd name="T11" fmla="*/ 0 60000 65536"/>
                        <a:gd name="T12" fmla="*/ 0 60000 65536"/>
                        <a:gd name="T13" fmla="*/ 0 60000 65536"/>
                        <a:gd name="T14" fmla="*/ 0 60000 65536"/>
                        <a:gd name="T15" fmla="*/ 0 w 1003"/>
                        <a:gd name="T16" fmla="*/ 0 h 828"/>
                        <a:gd name="T17" fmla="*/ 1003 w 1003"/>
                        <a:gd name="T18" fmla="*/ 828 h 828"/>
                      </a:gdLst>
                      <a:ahLst/>
                      <a:cxnLst>
                        <a:cxn ang="T10">
                          <a:pos x="T0" y="T1"/>
                        </a:cxn>
                        <a:cxn ang="T11">
                          <a:pos x="T2" y="T3"/>
                        </a:cxn>
                        <a:cxn ang="T12">
                          <a:pos x="T4" y="T5"/>
                        </a:cxn>
                        <a:cxn ang="T13">
                          <a:pos x="T6" y="T7"/>
                        </a:cxn>
                        <a:cxn ang="T14">
                          <a:pos x="T8" y="T9"/>
                        </a:cxn>
                      </a:cxnLst>
                      <a:rect l="T15" t="T16" r="T17" b="T18"/>
                      <a:pathLst>
                        <a:path w="1003" h="828">
                          <a:moveTo>
                            <a:pt x="41" y="0"/>
                          </a:moveTo>
                          <a:lnTo>
                            <a:pt x="1003" y="0"/>
                          </a:lnTo>
                          <a:lnTo>
                            <a:pt x="963" y="828"/>
                          </a:lnTo>
                          <a:lnTo>
                            <a:pt x="0" y="781"/>
                          </a:lnTo>
                          <a:lnTo>
                            <a:pt x="41" y="0"/>
                          </a:lnTo>
                          <a:close/>
                        </a:path>
                      </a:pathLst>
                    </a:custGeom>
                    <a:solidFill>
                      <a:srgbClr val="000000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9817" name="Freeform 661"/>
                    <p:cNvSpPr>
                      <a:spLocks/>
                    </p:cNvSpPr>
                    <p:nvPr/>
                  </p:nvSpPr>
                  <p:spPr bwMode="auto">
                    <a:xfrm>
                      <a:off x="3050" y="932"/>
                      <a:ext cx="134" cy="109"/>
                    </a:xfrm>
                    <a:custGeom>
                      <a:avLst/>
                      <a:gdLst>
                        <a:gd name="T0" fmla="*/ 0 w 936"/>
                        <a:gd name="T1" fmla="*/ 0 h 765"/>
                        <a:gd name="T2" fmla="*/ 0 w 936"/>
                        <a:gd name="T3" fmla="*/ 0 h 765"/>
                        <a:gd name="T4" fmla="*/ 0 w 936"/>
                        <a:gd name="T5" fmla="*/ 0 h 765"/>
                        <a:gd name="T6" fmla="*/ 0 w 936"/>
                        <a:gd name="T7" fmla="*/ 0 h 765"/>
                        <a:gd name="T8" fmla="*/ 0 w 936"/>
                        <a:gd name="T9" fmla="*/ 0 h 765"/>
                        <a:gd name="T10" fmla="*/ 0 60000 65536"/>
                        <a:gd name="T11" fmla="*/ 0 60000 65536"/>
                        <a:gd name="T12" fmla="*/ 0 60000 65536"/>
                        <a:gd name="T13" fmla="*/ 0 60000 65536"/>
                        <a:gd name="T14" fmla="*/ 0 60000 65536"/>
                        <a:gd name="T15" fmla="*/ 0 w 936"/>
                        <a:gd name="T16" fmla="*/ 0 h 765"/>
                        <a:gd name="T17" fmla="*/ 936 w 936"/>
                        <a:gd name="T18" fmla="*/ 765 h 765"/>
                      </a:gdLst>
                      <a:ahLst/>
                      <a:cxnLst>
                        <a:cxn ang="T10">
                          <a:pos x="T0" y="T1"/>
                        </a:cxn>
                        <a:cxn ang="T11">
                          <a:pos x="T2" y="T3"/>
                        </a:cxn>
                        <a:cxn ang="T12">
                          <a:pos x="T4" y="T5"/>
                        </a:cxn>
                        <a:cxn ang="T13">
                          <a:pos x="T6" y="T7"/>
                        </a:cxn>
                        <a:cxn ang="T14">
                          <a:pos x="T8" y="T9"/>
                        </a:cxn>
                      </a:cxnLst>
                      <a:rect l="T15" t="T16" r="T17" b="T18"/>
                      <a:pathLst>
                        <a:path w="936" h="765">
                          <a:moveTo>
                            <a:pt x="35" y="1"/>
                          </a:moveTo>
                          <a:lnTo>
                            <a:pt x="936" y="0"/>
                          </a:lnTo>
                          <a:lnTo>
                            <a:pt x="897" y="765"/>
                          </a:lnTo>
                          <a:lnTo>
                            <a:pt x="0" y="726"/>
                          </a:lnTo>
                          <a:lnTo>
                            <a:pt x="35" y="1"/>
                          </a:lnTo>
                          <a:close/>
                        </a:path>
                      </a:pathLst>
                    </a:custGeom>
                    <a:solidFill>
                      <a:srgbClr val="C0C0C0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9818" name="Freeform 662"/>
                    <p:cNvSpPr>
                      <a:spLocks/>
                    </p:cNvSpPr>
                    <p:nvPr/>
                  </p:nvSpPr>
                  <p:spPr bwMode="auto">
                    <a:xfrm>
                      <a:off x="3052" y="939"/>
                      <a:ext cx="126" cy="98"/>
                    </a:xfrm>
                    <a:custGeom>
                      <a:avLst/>
                      <a:gdLst>
                        <a:gd name="T0" fmla="*/ 0 w 882"/>
                        <a:gd name="T1" fmla="*/ 0 h 690"/>
                        <a:gd name="T2" fmla="*/ 0 w 882"/>
                        <a:gd name="T3" fmla="*/ 0 h 690"/>
                        <a:gd name="T4" fmla="*/ 0 w 882"/>
                        <a:gd name="T5" fmla="*/ 0 h 690"/>
                        <a:gd name="T6" fmla="*/ 0 w 882"/>
                        <a:gd name="T7" fmla="*/ 0 h 690"/>
                        <a:gd name="T8" fmla="*/ 0 w 882"/>
                        <a:gd name="T9" fmla="*/ 0 h 690"/>
                        <a:gd name="T10" fmla="*/ 0 60000 65536"/>
                        <a:gd name="T11" fmla="*/ 0 60000 65536"/>
                        <a:gd name="T12" fmla="*/ 0 60000 65536"/>
                        <a:gd name="T13" fmla="*/ 0 60000 65536"/>
                        <a:gd name="T14" fmla="*/ 0 60000 65536"/>
                        <a:gd name="T15" fmla="*/ 0 w 882"/>
                        <a:gd name="T16" fmla="*/ 0 h 690"/>
                        <a:gd name="T17" fmla="*/ 882 w 882"/>
                        <a:gd name="T18" fmla="*/ 690 h 690"/>
                      </a:gdLst>
                      <a:ahLst/>
                      <a:cxnLst>
                        <a:cxn ang="T10">
                          <a:pos x="T0" y="T1"/>
                        </a:cxn>
                        <a:cxn ang="T11">
                          <a:pos x="T2" y="T3"/>
                        </a:cxn>
                        <a:cxn ang="T12">
                          <a:pos x="T4" y="T5"/>
                        </a:cxn>
                        <a:cxn ang="T13">
                          <a:pos x="T6" y="T7"/>
                        </a:cxn>
                        <a:cxn ang="T14">
                          <a:pos x="T8" y="T9"/>
                        </a:cxn>
                      </a:cxnLst>
                      <a:rect l="T15" t="T16" r="T17" b="T18"/>
                      <a:pathLst>
                        <a:path w="882" h="690">
                          <a:moveTo>
                            <a:pt x="32" y="0"/>
                          </a:moveTo>
                          <a:lnTo>
                            <a:pt x="882" y="0"/>
                          </a:lnTo>
                          <a:lnTo>
                            <a:pt x="846" y="690"/>
                          </a:lnTo>
                          <a:lnTo>
                            <a:pt x="0" y="655"/>
                          </a:lnTo>
                          <a:lnTo>
                            <a:pt x="32" y="0"/>
                          </a:lnTo>
                          <a:close/>
                        </a:path>
                      </a:pathLst>
                    </a:custGeom>
                    <a:solidFill>
                      <a:srgbClr val="0000FF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</p:grpSp>
            </p:grpSp>
          </p:grpSp>
          <p:sp>
            <p:nvSpPr>
              <p:cNvPr id="129811" name="Freeform 663"/>
              <p:cNvSpPr>
                <a:spLocks/>
              </p:cNvSpPr>
              <p:nvPr/>
            </p:nvSpPr>
            <p:spPr bwMode="auto">
              <a:xfrm>
                <a:off x="3180" y="1064"/>
                <a:ext cx="8" cy="3"/>
              </a:xfrm>
              <a:custGeom>
                <a:avLst/>
                <a:gdLst>
                  <a:gd name="T0" fmla="*/ 0 w 58"/>
                  <a:gd name="T1" fmla="*/ 0 h 20"/>
                  <a:gd name="T2" fmla="*/ 0 w 58"/>
                  <a:gd name="T3" fmla="*/ 0 h 20"/>
                  <a:gd name="T4" fmla="*/ 0 w 58"/>
                  <a:gd name="T5" fmla="*/ 0 h 20"/>
                  <a:gd name="T6" fmla="*/ 0 w 58"/>
                  <a:gd name="T7" fmla="*/ 0 h 20"/>
                  <a:gd name="T8" fmla="*/ 0 w 58"/>
                  <a:gd name="T9" fmla="*/ 0 h 2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8"/>
                  <a:gd name="T16" fmla="*/ 0 h 20"/>
                  <a:gd name="T17" fmla="*/ 58 w 58"/>
                  <a:gd name="T18" fmla="*/ 20 h 2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8" h="20">
                    <a:moveTo>
                      <a:pt x="0" y="0"/>
                    </a:moveTo>
                    <a:lnTo>
                      <a:pt x="58" y="1"/>
                    </a:lnTo>
                    <a:lnTo>
                      <a:pt x="58" y="20"/>
                    </a:lnTo>
                    <a:lnTo>
                      <a:pt x="0" y="1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8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129751" name="Group 664"/>
            <p:cNvGrpSpPr>
              <a:grpSpLocks/>
            </p:cNvGrpSpPr>
            <p:nvPr/>
          </p:nvGrpSpPr>
          <p:grpSpPr bwMode="auto">
            <a:xfrm>
              <a:off x="2944" y="1137"/>
              <a:ext cx="279" cy="63"/>
              <a:chOff x="2944" y="1137"/>
              <a:chExt cx="279" cy="63"/>
            </a:xfrm>
          </p:grpSpPr>
          <p:sp>
            <p:nvSpPr>
              <p:cNvPr id="129752" name="Freeform 665"/>
              <p:cNvSpPr>
                <a:spLocks/>
              </p:cNvSpPr>
              <p:nvPr/>
            </p:nvSpPr>
            <p:spPr bwMode="auto">
              <a:xfrm>
                <a:off x="3137" y="1156"/>
                <a:ext cx="67" cy="28"/>
              </a:xfrm>
              <a:custGeom>
                <a:avLst/>
                <a:gdLst>
                  <a:gd name="T0" fmla="*/ 0 w 469"/>
                  <a:gd name="T1" fmla="*/ 0 h 194"/>
                  <a:gd name="T2" fmla="*/ 0 w 469"/>
                  <a:gd name="T3" fmla="*/ 0 h 194"/>
                  <a:gd name="T4" fmla="*/ 0 w 469"/>
                  <a:gd name="T5" fmla="*/ 0 h 194"/>
                  <a:gd name="T6" fmla="*/ 0 w 469"/>
                  <a:gd name="T7" fmla="*/ 0 h 194"/>
                  <a:gd name="T8" fmla="*/ 0 w 469"/>
                  <a:gd name="T9" fmla="*/ 0 h 194"/>
                  <a:gd name="T10" fmla="*/ 0 w 469"/>
                  <a:gd name="T11" fmla="*/ 0 h 194"/>
                  <a:gd name="T12" fmla="*/ 0 w 469"/>
                  <a:gd name="T13" fmla="*/ 0 h 194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469"/>
                  <a:gd name="T22" fmla="*/ 0 h 194"/>
                  <a:gd name="T23" fmla="*/ 469 w 469"/>
                  <a:gd name="T24" fmla="*/ 194 h 194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469" h="194">
                    <a:moveTo>
                      <a:pt x="181" y="0"/>
                    </a:moveTo>
                    <a:lnTo>
                      <a:pt x="71" y="113"/>
                    </a:lnTo>
                    <a:lnTo>
                      <a:pt x="0" y="162"/>
                    </a:lnTo>
                    <a:lnTo>
                      <a:pt x="307" y="194"/>
                    </a:lnTo>
                    <a:lnTo>
                      <a:pt x="378" y="133"/>
                    </a:lnTo>
                    <a:lnTo>
                      <a:pt x="469" y="26"/>
                    </a:lnTo>
                    <a:lnTo>
                      <a:pt x="181" y="0"/>
                    </a:ln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129753" name="Group 666"/>
              <p:cNvGrpSpPr>
                <a:grpSpLocks/>
              </p:cNvGrpSpPr>
              <p:nvPr/>
            </p:nvGrpSpPr>
            <p:grpSpPr bwMode="auto">
              <a:xfrm>
                <a:off x="2944" y="1137"/>
                <a:ext cx="279" cy="63"/>
                <a:chOff x="2944" y="1137"/>
                <a:chExt cx="279" cy="63"/>
              </a:xfrm>
            </p:grpSpPr>
            <p:sp>
              <p:nvSpPr>
                <p:cNvPr id="129754" name="Freeform 667"/>
                <p:cNvSpPr>
                  <a:spLocks/>
                </p:cNvSpPr>
                <p:nvPr/>
              </p:nvSpPr>
              <p:spPr bwMode="auto">
                <a:xfrm>
                  <a:off x="2944" y="1162"/>
                  <a:ext cx="247" cy="38"/>
                </a:xfrm>
                <a:custGeom>
                  <a:avLst/>
                  <a:gdLst>
                    <a:gd name="T0" fmla="*/ 0 w 1728"/>
                    <a:gd name="T1" fmla="*/ 0 h 267"/>
                    <a:gd name="T2" fmla="*/ 0 w 1728"/>
                    <a:gd name="T3" fmla="*/ 0 h 267"/>
                    <a:gd name="T4" fmla="*/ 0 w 1728"/>
                    <a:gd name="T5" fmla="*/ 0 h 267"/>
                    <a:gd name="T6" fmla="*/ 0 w 1728"/>
                    <a:gd name="T7" fmla="*/ 0 h 267"/>
                    <a:gd name="T8" fmla="*/ 0 w 1728"/>
                    <a:gd name="T9" fmla="*/ 0 h 267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728"/>
                    <a:gd name="T16" fmla="*/ 0 h 267"/>
                    <a:gd name="T17" fmla="*/ 1728 w 1728"/>
                    <a:gd name="T18" fmla="*/ 267 h 267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728" h="267">
                      <a:moveTo>
                        <a:pt x="0" y="0"/>
                      </a:moveTo>
                      <a:lnTo>
                        <a:pt x="0" y="69"/>
                      </a:lnTo>
                      <a:lnTo>
                        <a:pt x="1728" y="267"/>
                      </a:lnTo>
                      <a:lnTo>
                        <a:pt x="1727" y="197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C0C0C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9755" name="Freeform 668"/>
                <p:cNvSpPr>
                  <a:spLocks/>
                </p:cNvSpPr>
                <p:nvPr/>
              </p:nvSpPr>
              <p:spPr bwMode="auto">
                <a:xfrm>
                  <a:off x="3191" y="1157"/>
                  <a:ext cx="32" cy="43"/>
                </a:xfrm>
                <a:custGeom>
                  <a:avLst/>
                  <a:gdLst>
                    <a:gd name="T0" fmla="*/ 0 w 228"/>
                    <a:gd name="T1" fmla="*/ 0 h 304"/>
                    <a:gd name="T2" fmla="*/ 0 w 228"/>
                    <a:gd name="T3" fmla="*/ 0 h 304"/>
                    <a:gd name="T4" fmla="*/ 0 w 228"/>
                    <a:gd name="T5" fmla="*/ 0 h 304"/>
                    <a:gd name="T6" fmla="*/ 0 w 228"/>
                    <a:gd name="T7" fmla="*/ 0 h 304"/>
                    <a:gd name="T8" fmla="*/ 0 w 228"/>
                    <a:gd name="T9" fmla="*/ 0 h 304"/>
                    <a:gd name="T10" fmla="*/ 0 w 228"/>
                    <a:gd name="T11" fmla="*/ 0 h 304"/>
                    <a:gd name="T12" fmla="*/ 0 w 228"/>
                    <a:gd name="T13" fmla="*/ 0 h 304"/>
                    <a:gd name="T14" fmla="*/ 0 w 228"/>
                    <a:gd name="T15" fmla="*/ 0 h 304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w 228"/>
                    <a:gd name="T25" fmla="*/ 0 h 304"/>
                    <a:gd name="T26" fmla="*/ 228 w 228"/>
                    <a:gd name="T27" fmla="*/ 304 h 304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T24" t="T25" r="T26" b="T27"/>
                  <a:pathLst>
                    <a:path w="228" h="304">
                      <a:moveTo>
                        <a:pt x="0" y="235"/>
                      </a:moveTo>
                      <a:lnTo>
                        <a:pt x="0" y="304"/>
                      </a:lnTo>
                      <a:lnTo>
                        <a:pt x="99" y="234"/>
                      </a:lnTo>
                      <a:lnTo>
                        <a:pt x="139" y="193"/>
                      </a:lnTo>
                      <a:lnTo>
                        <a:pt x="228" y="87"/>
                      </a:lnTo>
                      <a:lnTo>
                        <a:pt x="228" y="0"/>
                      </a:lnTo>
                      <a:lnTo>
                        <a:pt x="112" y="145"/>
                      </a:lnTo>
                      <a:lnTo>
                        <a:pt x="0" y="235"/>
                      </a:lnTo>
                      <a:close/>
                    </a:path>
                  </a:pathLst>
                </a:custGeom>
                <a:solidFill>
                  <a:srgbClr val="5F5F5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9756" name="Line 669"/>
                <p:cNvSpPr>
                  <a:spLocks noChangeShapeType="1"/>
                </p:cNvSpPr>
                <p:nvPr/>
              </p:nvSpPr>
              <p:spPr bwMode="auto">
                <a:xfrm>
                  <a:off x="2945" y="1165"/>
                  <a:ext cx="246" cy="28"/>
                </a:xfrm>
                <a:prstGeom prst="line">
                  <a:avLst/>
                </a:prstGeom>
                <a:noFill/>
                <a:ln w="1588">
                  <a:solidFill>
                    <a:srgbClr val="7F7F7F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grpSp>
              <p:nvGrpSpPr>
                <p:cNvPr id="129757" name="Group 670"/>
                <p:cNvGrpSpPr>
                  <a:grpSpLocks/>
                </p:cNvGrpSpPr>
                <p:nvPr/>
              </p:nvGrpSpPr>
              <p:grpSpPr bwMode="auto">
                <a:xfrm>
                  <a:off x="2960" y="1137"/>
                  <a:ext cx="238" cy="47"/>
                  <a:chOff x="2960" y="1137"/>
                  <a:chExt cx="238" cy="47"/>
                </a:xfrm>
              </p:grpSpPr>
              <p:sp>
                <p:nvSpPr>
                  <p:cNvPr id="129761" name="Freeform 671"/>
                  <p:cNvSpPr>
                    <a:spLocks/>
                  </p:cNvSpPr>
                  <p:nvPr/>
                </p:nvSpPr>
                <p:spPr bwMode="auto">
                  <a:xfrm>
                    <a:off x="2960" y="1139"/>
                    <a:ext cx="183" cy="38"/>
                  </a:xfrm>
                  <a:custGeom>
                    <a:avLst/>
                    <a:gdLst>
                      <a:gd name="T0" fmla="*/ 0 w 1279"/>
                      <a:gd name="T1" fmla="*/ 0 h 265"/>
                      <a:gd name="T2" fmla="*/ 0 w 1279"/>
                      <a:gd name="T3" fmla="*/ 0 h 265"/>
                      <a:gd name="T4" fmla="*/ 0 w 1279"/>
                      <a:gd name="T5" fmla="*/ 0 h 265"/>
                      <a:gd name="T6" fmla="*/ 0 w 1279"/>
                      <a:gd name="T7" fmla="*/ 0 h 265"/>
                      <a:gd name="T8" fmla="*/ 0 w 1279"/>
                      <a:gd name="T9" fmla="*/ 0 h 265"/>
                      <a:gd name="T10" fmla="*/ 0 w 1279"/>
                      <a:gd name="T11" fmla="*/ 0 h 265"/>
                      <a:gd name="T12" fmla="*/ 0 w 1279"/>
                      <a:gd name="T13" fmla="*/ 0 h 265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w 1279"/>
                      <a:gd name="T22" fmla="*/ 0 h 265"/>
                      <a:gd name="T23" fmla="*/ 1279 w 1279"/>
                      <a:gd name="T24" fmla="*/ 265 h 265"/>
                    </a:gdLst>
                    <a:ahLst/>
                    <a:cxnLst>
                      <a:cxn ang="T14">
                        <a:pos x="T0" y="T1"/>
                      </a:cxn>
                      <a:cxn ang="T15">
                        <a:pos x="T2" y="T3"/>
                      </a:cxn>
                      <a:cxn ang="T16">
                        <a:pos x="T4" y="T5"/>
                      </a:cxn>
                      <a:cxn ang="T17">
                        <a:pos x="T6" y="T7"/>
                      </a:cxn>
                      <a:cxn ang="T18">
                        <a:pos x="T8" y="T9"/>
                      </a:cxn>
                      <a:cxn ang="T19">
                        <a:pos x="T10" y="T11"/>
                      </a:cxn>
                      <a:cxn ang="T20">
                        <a:pos x="T12" y="T13"/>
                      </a:cxn>
                    </a:cxnLst>
                    <a:rect l="T21" t="T22" r="T23" b="T24"/>
                    <a:pathLst>
                      <a:path w="1279" h="265">
                        <a:moveTo>
                          <a:pt x="220" y="0"/>
                        </a:moveTo>
                        <a:lnTo>
                          <a:pt x="68" y="117"/>
                        </a:lnTo>
                        <a:lnTo>
                          <a:pt x="0" y="152"/>
                        </a:lnTo>
                        <a:lnTo>
                          <a:pt x="1085" y="265"/>
                        </a:lnTo>
                        <a:lnTo>
                          <a:pt x="1162" y="214"/>
                        </a:lnTo>
                        <a:lnTo>
                          <a:pt x="1279" y="107"/>
                        </a:lnTo>
                        <a:lnTo>
                          <a:pt x="220" y="0"/>
                        </a:lnTo>
                        <a:close/>
                      </a:path>
                    </a:pathLst>
                  </a:custGeom>
                  <a:solidFill>
                    <a:srgbClr val="80808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grpSp>
                <p:nvGrpSpPr>
                  <p:cNvPr id="129762" name="Group 672"/>
                  <p:cNvGrpSpPr>
                    <a:grpSpLocks/>
                  </p:cNvGrpSpPr>
                  <p:nvPr/>
                </p:nvGrpSpPr>
                <p:grpSpPr bwMode="auto">
                  <a:xfrm>
                    <a:off x="2965" y="1137"/>
                    <a:ext cx="233" cy="47"/>
                    <a:chOff x="2965" y="1137"/>
                    <a:chExt cx="233" cy="47"/>
                  </a:xfrm>
                </p:grpSpPr>
                <p:grpSp>
                  <p:nvGrpSpPr>
                    <p:cNvPr id="129763" name="Group 673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2969" y="1137"/>
                      <a:ext cx="170" cy="39"/>
                      <a:chOff x="2969" y="1137"/>
                      <a:chExt cx="170" cy="39"/>
                    </a:xfrm>
                  </p:grpSpPr>
                  <p:grpSp>
                    <p:nvGrpSpPr>
                      <p:cNvPr id="129777" name="Group 674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2969" y="1137"/>
                        <a:ext cx="35" cy="26"/>
                        <a:chOff x="2969" y="1137"/>
                        <a:chExt cx="35" cy="26"/>
                      </a:xfrm>
                    </p:grpSpPr>
                    <p:sp>
                      <p:nvSpPr>
                        <p:cNvPr id="129808" name="Line 675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2969" y="1157"/>
                          <a:ext cx="11" cy="6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DFDFD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29809" name="Line 676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2980" y="1137"/>
                          <a:ext cx="24" cy="20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DFDFD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</p:grpSp>
                  <p:grpSp>
                    <p:nvGrpSpPr>
                      <p:cNvPr id="129778" name="Group 677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2982" y="1138"/>
                        <a:ext cx="36" cy="26"/>
                        <a:chOff x="2982" y="1138"/>
                        <a:chExt cx="36" cy="26"/>
                      </a:xfrm>
                    </p:grpSpPr>
                    <p:sp>
                      <p:nvSpPr>
                        <p:cNvPr id="129806" name="Line 678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2982" y="1158"/>
                          <a:ext cx="12" cy="6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DFDFD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29807" name="Line 679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2994" y="1138"/>
                          <a:ext cx="24" cy="20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DFDFD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</p:grpSp>
                  <p:grpSp>
                    <p:nvGrpSpPr>
                      <p:cNvPr id="129779" name="Group 680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2997" y="1139"/>
                        <a:ext cx="36" cy="26"/>
                        <a:chOff x="2997" y="1139"/>
                        <a:chExt cx="36" cy="26"/>
                      </a:xfrm>
                    </p:grpSpPr>
                    <p:sp>
                      <p:nvSpPr>
                        <p:cNvPr id="129804" name="Line 681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2997" y="1159"/>
                          <a:ext cx="11" cy="6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DFDFD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29805" name="Line 682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3008" y="1139"/>
                          <a:ext cx="25" cy="20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DFDFD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</p:grpSp>
                  <p:grpSp>
                    <p:nvGrpSpPr>
                      <p:cNvPr id="129780" name="Group 683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3010" y="1141"/>
                        <a:ext cx="35" cy="26"/>
                        <a:chOff x="3010" y="1141"/>
                        <a:chExt cx="35" cy="26"/>
                      </a:xfrm>
                    </p:grpSpPr>
                    <p:sp>
                      <p:nvSpPr>
                        <p:cNvPr id="129802" name="Line 684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3010" y="1161"/>
                          <a:ext cx="11" cy="6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DFDFD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29803" name="Line 685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3021" y="1141"/>
                          <a:ext cx="24" cy="20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DFDFD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</p:grpSp>
                  <p:grpSp>
                    <p:nvGrpSpPr>
                      <p:cNvPr id="129781" name="Group 686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3024" y="1142"/>
                        <a:ext cx="36" cy="26"/>
                        <a:chOff x="3024" y="1142"/>
                        <a:chExt cx="36" cy="26"/>
                      </a:xfrm>
                    </p:grpSpPr>
                    <p:sp>
                      <p:nvSpPr>
                        <p:cNvPr id="129800" name="Line 687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3024" y="1162"/>
                          <a:ext cx="12" cy="6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DFDFD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29801" name="Line 688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3036" y="1142"/>
                          <a:ext cx="24" cy="20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DFDFD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</p:grpSp>
                  <p:grpSp>
                    <p:nvGrpSpPr>
                      <p:cNvPr id="129782" name="Group 689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3038" y="1143"/>
                        <a:ext cx="35" cy="26"/>
                        <a:chOff x="3038" y="1143"/>
                        <a:chExt cx="35" cy="26"/>
                      </a:xfrm>
                    </p:grpSpPr>
                    <p:sp>
                      <p:nvSpPr>
                        <p:cNvPr id="129798" name="Line 690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3038" y="1163"/>
                          <a:ext cx="11" cy="6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DFDFD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29799" name="Line 691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3049" y="1143"/>
                          <a:ext cx="24" cy="20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DFDFD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</p:grpSp>
                  <p:grpSp>
                    <p:nvGrpSpPr>
                      <p:cNvPr id="129783" name="Group 692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3051" y="1144"/>
                        <a:ext cx="36" cy="26"/>
                        <a:chOff x="3051" y="1144"/>
                        <a:chExt cx="36" cy="26"/>
                      </a:xfrm>
                    </p:grpSpPr>
                    <p:sp>
                      <p:nvSpPr>
                        <p:cNvPr id="129796" name="Line 693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3051" y="1164"/>
                          <a:ext cx="12" cy="6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DFDFD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29797" name="Line 694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3063" y="1144"/>
                          <a:ext cx="24" cy="20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DFDFD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</p:grpSp>
                  <p:grpSp>
                    <p:nvGrpSpPr>
                      <p:cNvPr id="129784" name="Group 695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3063" y="1146"/>
                        <a:ext cx="36" cy="26"/>
                        <a:chOff x="3063" y="1146"/>
                        <a:chExt cx="36" cy="26"/>
                      </a:xfrm>
                    </p:grpSpPr>
                    <p:sp>
                      <p:nvSpPr>
                        <p:cNvPr id="129794" name="Line 696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3063" y="1166"/>
                          <a:ext cx="12" cy="6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DFDFD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29795" name="Line 697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3075" y="1146"/>
                          <a:ext cx="24" cy="20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DFDFD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</p:grpSp>
                  <p:grpSp>
                    <p:nvGrpSpPr>
                      <p:cNvPr id="129785" name="Group 698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3077" y="1148"/>
                        <a:ext cx="35" cy="26"/>
                        <a:chOff x="3077" y="1148"/>
                        <a:chExt cx="35" cy="26"/>
                      </a:xfrm>
                    </p:grpSpPr>
                    <p:sp>
                      <p:nvSpPr>
                        <p:cNvPr id="129792" name="Line 699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3077" y="1168"/>
                          <a:ext cx="11" cy="6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DFDFD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29793" name="Line 700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3088" y="1148"/>
                          <a:ext cx="24" cy="20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DFDFD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</p:grpSp>
                  <p:grpSp>
                    <p:nvGrpSpPr>
                      <p:cNvPr id="129786" name="Group 701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3090" y="1149"/>
                        <a:ext cx="36" cy="26"/>
                        <a:chOff x="3090" y="1149"/>
                        <a:chExt cx="36" cy="26"/>
                      </a:xfrm>
                    </p:grpSpPr>
                    <p:sp>
                      <p:nvSpPr>
                        <p:cNvPr id="129790" name="Line 702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3090" y="1169"/>
                          <a:ext cx="12" cy="6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DFDFD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29791" name="Line 703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3102" y="1149"/>
                          <a:ext cx="24" cy="20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DFDFD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</p:grpSp>
                  <p:grpSp>
                    <p:nvGrpSpPr>
                      <p:cNvPr id="129787" name="Group 704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3103" y="1150"/>
                        <a:ext cx="36" cy="26"/>
                        <a:chOff x="3103" y="1150"/>
                        <a:chExt cx="36" cy="26"/>
                      </a:xfrm>
                    </p:grpSpPr>
                    <p:sp>
                      <p:nvSpPr>
                        <p:cNvPr id="129788" name="Line 705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3103" y="1170"/>
                          <a:ext cx="12" cy="6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DFDFD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29789" name="Line 706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3115" y="1150"/>
                          <a:ext cx="24" cy="20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DFDFD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</p:grpSp>
                </p:grpSp>
                <p:grpSp>
                  <p:nvGrpSpPr>
                    <p:cNvPr id="129764" name="Group 707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3145" y="1154"/>
                      <a:ext cx="51" cy="30"/>
                      <a:chOff x="3145" y="1154"/>
                      <a:chExt cx="51" cy="30"/>
                    </a:xfrm>
                  </p:grpSpPr>
                  <p:grpSp>
                    <p:nvGrpSpPr>
                      <p:cNvPr id="129768" name="Group 708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3166" y="1156"/>
                        <a:ext cx="30" cy="28"/>
                        <a:chOff x="3166" y="1156"/>
                        <a:chExt cx="30" cy="28"/>
                      </a:xfrm>
                    </p:grpSpPr>
                    <p:sp>
                      <p:nvSpPr>
                        <p:cNvPr id="129775" name="Line 709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3166" y="1177"/>
                          <a:ext cx="10" cy="7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DFDFD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29776" name="Line 710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3176" y="1156"/>
                          <a:ext cx="20" cy="21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DFDFD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</p:grpSp>
                  <p:grpSp>
                    <p:nvGrpSpPr>
                      <p:cNvPr id="129769" name="Group 711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3155" y="1155"/>
                        <a:ext cx="31" cy="28"/>
                        <a:chOff x="3155" y="1155"/>
                        <a:chExt cx="31" cy="28"/>
                      </a:xfrm>
                    </p:grpSpPr>
                    <p:sp>
                      <p:nvSpPr>
                        <p:cNvPr id="129773" name="Line 712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3155" y="1176"/>
                          <a:ext cx="11" cy="7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DFDFD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29774" name="Line 713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3166" y="1155"/>
                          <a:ext cx="20" cy="21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DFDFD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</p:grpSp>
                  <p:grpSp>
                    <p:nvGrpSpPr>
                      <p:cNvPr id="129770" name="Group 714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3145" y="1154"/>
                        <a:ext cx="29" cy="28"/>
                        <a:chOff x="3145" y="1154"/>
                        <a:chExt cx="29" cy="28"/>
                      </a:xfrm>
                    </p:grpSpPr>
                    <p:sp>
                      <p:nvSpPr>
                        <p:cNvPr id="129771" name="Line 715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3145" y="1174"/>
                          <a:ext cx="10" cy="8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DFDFD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29772" name="Line 716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3155" y="1154"/>
                          <a:ext cx="19" cy="20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DFDFD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</p:grpSp>
                </p:grpSp>
                <p:sp>
                  <p:nvSpPr>
                    <p:cNvPr id="129765" name="Line 71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981" y="1145"/>
                      <a:ext cx="217" cy="21"/>
                    </a:xfrm>
                    <a:prstGeom prst="line">
                      <a:avLst/>
                    </a:prstGeom>
                    <a:noFill/>
                    <a:ln w="1588">
                      <a:solidFill>
                        <a:srgbClr val="DFDFDF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9766" name="Line 71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973" y="1150"/>
                      <a:ext cx="221" cy="22"/>
                    </a:xfrm>
                    <a:prstGeom prst="line">
                      <a:avLst/>
                    </a:prstGeom>
                    <a:noFill/>
                    <a:ln w="1588">
                      <a:solidFill>
                        <a:srgbClr val="DFDFDF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9767" name="Line 71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965" y="1156"/>
                      <a:ext cx="223" cy="23"/>
                    </a:xfrm>
                    <a:prstGeom prst="line">
                      <a:avLst/>
                    </a:prstGeom>
                    <a:noFill/>
                    <a:ln w="3175">
                      <a:solidFill>
                        <a:srgbClr val="DFDFDF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</p:grpSp>
            </p:grpSp>
            <p:grpSp>
              <p:nvGrpSpPr>
                <p:cNvPr id="129758" name="Group 720"/>
                <p:cNvGrpSpPr>
                  <a:grpSpLocks/>
                </p:cNvGrpSpPr>
                <p:nvPr/>
              </p:nvGrpSpPr>
              <p:grpSpPr bwMode="auto">
                <a:xfrm>
                  <a:off x="3191" y="1160"/>
                  <a:ext cx="32" cy="33"/>
                  <a:chOff x="3191" y="1160"/>
                  <a:chExt cx="32" cy="33"/>
                </a:xfrm>
              </p:grpSpPr>
              <p:sp>
                <p:nvSpPr>
                  <p:cNvPr id="129759" name="Line 721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191" y="1179"/>
                    <a:ext cx="17" cy="14"/>
                  </a:xfrm>
                  <a:prstGeom prst="line">
                    <a:avLst/>
                  </a:prstGeom>
                  <a:noFill/>
                  <a:ln w="1588">
                    <a:solidFill>
                      <a:srgbClr val="3F3F3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29760" name="Line 722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208" y="1160"/>
                    <a:ext cx="15" cy="19"/>
                  </a:xfrm>
                  <a:prstGeom prst="line">
                    <a:avLst/>
                  </a:prstGeom>
                  <a:noFill/>
                  <a:ln w="1588">
                    <a:solidFill>
                      <a:srgbClr val="3F3F3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</p:grpSp>
        </p:grpSp>
      </p:grpSp>
      <p:sp>
        <p:nvSpPr>
          <p:cNvPr id="129054" name="Freeform 723"/>
          <p:cNvSpPr>
            <a:spLocks/>
          </p:cNvSpPr>
          <p:nvPr/>
        </p:nvSpPr>
        <p:spPr bwMode="auto">
          <a:xfrm>
            <a:off x="3894138" y="2073275"/>
            <a:ext cx="287337" cy="382588"/>
          </a:xfrm>
          <a:custGeom>
            <a:avLst/>
            <a:gdLst>
              <a:gd name="T0" fmla="*/ 2147483647 w 181"/>
              <a:gd name="T1" fmla="*/ 0 h 241"/>
              <a:gd name="T2" fmla="*/ 0 w 181"/>
              <a:gd name="T3" fmla="*/ 2147483647 h 241"/>
              <a:gd name="T4" fmla="*/ 2147483647 w 181"/>
              <a:gd name="T5" fmla="*/ 2147483647 h 241"/>
              <a:gd name="T6" fmla="*/ 2147483647 w 181"/>
              <a:gd name="T7" fmla="*/ 2147483647 h 241"/>
              <a:gd name="T8" fmla="*/ 2147483647 w 181"/>
              <a:gd name="T9" fmla="*/ 0 h 24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81"/>
              <a:gd name="T16" fmla="*/ 0 h 241"/>
              <a:gd name="T17" fmla="*/ 181 w 181"/>
              <a:gd name="T18" fmla="*/ 241 h 241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81" h="241">
                <a:moveTo>
                  <a:pt x="8" y="0"/>
                </a:moveTo>
                <a:lnTo>
                  <a:pt x="0" y="9"/>
                </a:lnTo>
                <a:lnTo>
                  <a:pt x="173" y="241"/>
                </a:lnTo>
                <a:lnTo>
                  <a:pt x="181" y="232"/>
                </a:lnTo>
                <a:lnTo>
                  <a:pt x="8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9055" name="Freeform 724"/>
          <p:cNvSpPr>
            <a:spLocks/>
          </p:cNvSpPr>
          <p:nvPr/>
        </p:nvSpPr>
        <p:spPr bwMode="auto">
          <a:xfrm>
            <a:off x="4532313" y="2076450"/>
            <a:ext cx="109537" cy="282575"/>
          </a:xfrm>
          <a:custGeom>
            <a:avLst/>
            <a:gdLst>
              <a:gd name="T0" fmla="*/ 2147483647 w 69"/>
              <a:gd name="T1" fmla="*/ 2147483647 h 178"/>
              <a:gd name="T2" fmla="*/ 2147483647 w 69"/>
              <a:gd name="T3" fmla="*/ 0 h 178"/>
              <a:gd name="T4" fmla="*/ 0 w 69"/>
              <a:gd name="T5" fmla="*/ 2147483647 h 178"/>
              <a:gd name="T6" fmla="*/ 2147483647 w 69"/>
              <a:gd name="T7" fmla="*/ 2147483647 h 178"/>
              <a:gd name="T8" fmla="*/ 2147483647 w 69"/>
              <a:gd name="T9" fmla="*/ 2147483647 h 17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69"/>
              <a:gd name="T16" fmla="*/ 0 h 178"/>
              <a:gd name="T17" fmla="*/ 69 w 69"/>
              <a:gd name="T18" fmla="*/ 178 h 178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69" h="178">
                <a:moveTo>
                  <a:pt x="69" y="4"/>
                </a:moveTo>
                <a:lnTo>
                  <a:pt x="58" y="0"/>
                </a:lnTo>
                <a:lnTo>
                  <a:pt x="0" y="174"/>
                </a:lnTo>
                <a:lnTo>
                  <a:pt x="11" y="178"/>
                </a:lnTo>
                <a:lnTo>
                  <a:pt x="69" y="4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grpSp>
        <p:nvGrpSpPr>
          <p:cNvPr id="129056" name="Group 725"/>
          <p:cNvGrpSpPr>
            <a:grpSpLocks/>
          </p:cNvGrpSpPr>
          <p:nvPr/>
        </p:nvGrpSpPr>
        <p:grpSpPr bwMode="auto">
          <a:xfrm>
            <a:off x="3884613" y="2228850"/>
            <a:ext cx="1081087" cy="738188"/>
            <a:chOff x="2618" y="1280"/>
            <a:chExt cx="681" cy="465"/>
          </a:xfrm>
        </p:grpSpPr>
        <p:sp>
          <p:nvSpPr>
            <p:cNvPr id="129724" name="Freeform 726"/>
            <p:cNvSpPr>
              <a:spLocks/>
            </p:cNvSpPr>
            <p:nvPr/>
          </p:nvSpPr>
          <p:spPr bwMode="auto">
            <a:xfrm>
              <a:off x="2618" y="1280"/>
              <a:ext cx="633" cy="465"/>
            </a:xfrm>
            <a:custGeom>
              <a:avLst/>
              <a:gdLst>
                <a:gd name="T0" fmla="*/ 35 w 633"/>
                <a:gd name="T1" fmla="*/ 162 h 465"/>
                <a:gd name="T2" fmla="*/ 10 w 633"/>
                <a:gd name="T3" fmla="*/ 184 h 465"/>
                <a:gd name="T4" fmla="*/ 0 w 633"/>
                <a:gd name="T5" fmla="*/ 218 h 465"/>
                <a:gd name="T6" fmla="*/ 5 w 633"/>
                <a:gd name="T7" fmla="*/ 243 h 465"/>
                <a:gd name="T8" fmla="*/ 31 w 633"/>
                <a:gd name="T9" fmla="*/ 273 h 465"/>
                <a:gd name="T10" fmla="*/ 18 w 633"/>
                <a:gd name="T11" fmla="*/ 293 h 465"/>
                <a:gd name="T12" fmla="*/ 15 w 633"/>
                <a:gd name="T13" fmla="*/ 329 h 465"/>
                <a:gd name="T14" fmla="*/ 33 w 633"/>
                <a:gd name="T15" fmla="*/ 361 h 465"/>
                <a:gd name="T16" fmla="*/ 65 w 633"/>
                <a:gd name="T17" fmla="*/ 379 h 465"/>
                <a:gd name="T18" fmla="*/ 85 w 633"/>
                <a:gd name="T19" fmla="*/ 380 h 465"/>
                <a:gd name="T20" fmla="*/ 103 w 633"/>
                <a:gd name="T21" fmla="*/ 404 h 465"/>
                <a:gd name="T22" fmla="*/ 140 w 633"/>
                <a:gd name="T23" fmla="*/ 428 h 465"/>
                <a:gd name="T24" fmla="*/ 183 w 633"/>
                <a:gd name="T25" fmla="*/ 437 h 465"/>
                <a:gd name="T26" fmla="*/ 228 w 633"/>
                <a:gd name="T27" fmla="*/ 428 h 465"/>
                <a:gd name="T28" fmla="*/ 249 w 633"/>
                <a:gd name="T29" fmla="*/ 431 h 465"/>
                <a:gd name="T30" fmla="*/ 277 w 633"/>
                <a:gd name="T31" fmla="*/ 453 h 465"/>
                <a:gd name="T32" fmla="*/ 311 w 633"/>
                <a:gd name="T33" fmla="*/ 464 h 465"/>
                <a:gd name="T34" fmla="*/ 355 w 633"/>
                <a:gd name="T35" fmla="*/ 460 h 465"/>
                <a:gd name="T36" fmla="*/ 394 w 633"/>
                <a:gd name="T37" fmla="*/ 435 h 465"/>
                <a:gd name="T38" fmla="*/ 418 w 633"/>
                <a:gd name="T39" fmla="*/ 394 h 465"/>
                <a:gd name="T40" fmla="*/ 440 w 633"/>
                <a:gd name="T41" fmla="*/ 405 h 465"/>
                <a:gd name="T42" fmla="*/ 480 w 633"/>
                <a:gd name="T43" fmla="*/ 406 h 465"/>
                <a:gd name="T44" fmla="*/ 523 w 633"/>
                <a:gd name="T45" fmla="*/ 383 h 465"/>
                <a:gd name="T46" fmla="*/ 546 w 633"/>
                <a:gd name="T47" fmla="*/ 341 h 465"/>
                <a:gd name="T48" fmla="*/ 566 w 633"/>
                <a:gd name="T49" fmla="*/ 320 h 465"/>
                <a:gd name="T50" fmla="*/ 609 w 633"/>
                <a:gd name="T51" fmla="*/ 291 h 465"/>
                <a:gd name="T52" fmla="*/ 631 w 633"/>
                <a:gd name="T53" fmla="*/ 243 h 465"/>
                <a:gd name="T54" fmla="*/ 628 w 633"/>
                <a:gd name="T55" fmla="*/ 194 h 465"/>
                <a:gd name="T56" fmla="*/ 612 w 633"/>
                <a:gd name="T57" fmla="*/ 165 h 465"/>
                <a:gd name="T58" fmla="*/ 617 w 633"/>
                <a:gd name="T59" fmla="*/ 121 h 465"/>
                <a:gd name="T60" fmla="*/ 602 w 633"/>
                <a:gd name="T61" fmla="*/ 87 h 465"/>
                <a:gd name="T62" fmla="*/ 573 w 633"/>
                <a:gd name="T63" fmla="*/ 63 h 465"/>
                <a:gd name="T64" fmla="*/ 558 w 633"/>
                <a:gd name="T65" fmla="*/ 46 h 465"/>
                <a:gd name="T66" fmla="*/ 537 w 633"/>
                <a:gd name="T67" fmla="*/ 17 h 465"/>
                <a:gd name="T68" fmla="*/ 504 w 633"/>
                <a:gd name="T69" fmla="*/ 1 h 465"/>
                <a:gd name="T70" fmla="*/ 461 w 633"/>
                <a:gd name="T71" fmla="*/ 7 h 465"/>
                <a:gd name="T72" fmla="*/ 437 w 633"/>
                <a:gd name="T73" fmla="*/ 25 h 465"/>
                <a:gd name="T74" fmla="*/ 401 w 633"/>
                <a:gd name="T75" fmla="*/ 2 h 465"/>
                <a:gd name="T76" fmla="*/ 369 w 633"/>
                <a:gd name="T77" fmla="*/ 3 h 465"/>
                <a:gd name="T78" fmla="*/ 339 w 633"/>
                <a:gd name="T79" fmla="*/ 21 h 465"/>
                <a:gd name="T80" fmla="*/ 329 w 633"/>
                <a:gd name="T81" fmla="*/ 36 h 465"/>
                <a:gd name="T82" fmla="*/ 289 w 633"/>
                <a:gd name="T83" fmla="*/ 16 h 465"/>
                <a:gd name="T84" fmla="*/ 253 w 633"/>
                <a:gd name="T85" fmla="*/ 17 h 465"/>
                <a:gd name="T86" fmla="*/ 225 w 633"/>
                <a:gd name="T87" fmla="*/ 31 h 465"/>
                <a:gd name="T88" fmla="*/ 205 w 633"/>
                <a:gd name="T89" fmla="*/ 55 h 465"/>
                <a:gd name="T90" fmla="*/ 181 w 633"/>
                <a:gd name="T91" fmla="*/ 46 h 465"/>
                <a:gd name="T92" fmla="*/ 145 w 633"/>
                <a:gd name="T93" fmla="*/ 43 h 465"/>
                <a:gd name="T94" fmla="*/ 100 w 633"/>
                <a:gd name="T95" fmla="*/ 59 h 465"/>
                <a:gd name="T96" fmla="*/ 64 w 633"/>
                <a:gd name="T97" fmla="*/ 103 h 465"/>
                <a:gd name="T98" fmla="*/ 56 w 633"/>
                <a:gd name="T99" fmla="*/ 141 h 465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633"/>
                <a:gd name="T151" fmla="*/ 0 h 465"/>
                <a:gd name="T152" fmla="*/ 633 w 633"/>
                <a:gd name="T153" fmla="*/ 465 h 465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633" h="465">
                  <a:moveTo>
                    <a:pt x="57" y="155"/>
                  </a:moveTo>
                  <a:lnTo>
                    <a:pt x="45" y="157"/>
                  </a:lnTo>
                  <a:lnTo>
                    <a:pt x="35" y="162"/>
                  </a:lnTo>
                  <a:lnTo>
                    <a:pt x="25" y="168"/>
                  </a:lnTo>
                  <a:lnTo>
                    <a:pt x="17" y="175"/>
                  </a:lnTo>
                  <a:lnTo>
                    <a:pt x="10" y="184"/>
                  </a:lnTo>
                  <a:lnTo>
                    <a:pt x="4" y="195"/>
                  </a:lnTo>
                  <a:lnTo>
                    <a:pt x="1" y="206"/>
                  </a:lnTo>
                  <a:lnTo>
                    <a:pt x="0" y="218"/>
                  </a:lnTo>
                  <a:lnTo>
                    <a:pt x="1" y="227"/>
                  </a:lnTo>
                  <a:lnTo>
                    <a:pt x="2" y="235"/>
                  </a:lnTo>
                  <a:lnTo>
                    <a:pt x="5" y="243"/>
                  </a:lnTo>
                  <a:lnTo>
                    <a:pt x="8" y="250"/>
                  </a:lnTo>
                  <a:lnTo>
                    <a:pt x="18" y="263"/>
                  </a:lnTo>
                  <a:lnTo>
                    <a:pt x="31" y="273"/>
                  </a:lnTo>
                  <a:lnTo>
                    <a:pt x="24" y="283"/>
                  </a:lnTo>
                  <a:lnTo>
                    <a:pt x="18" y="293"/>
                  </a:lnTo>
                  <a:lnTo>
                    <a:pt x="15" y="304"/>
                  </a:lnTo>
                  <a:lnTo>
                    <a:pt x="14" y="316"/>
                  </a:lnTo>
                  <a:lnTo>
                    <a:pt x="15" y="329"/>
                  </a:lnTo>
                  <a:lnTo>
                    <a:pt x="19" y="341"/>
                  </a:lnTo>
                  <a:lnTo>
                    <a:pt x="25" y="352"/>
                  </a:lnTo>
                  <a:lnTo>
                    <a:pt x="33" y="361"/>
                  </a:lnTo>
                  <a:lnTo>
                    <a:pt x="42" y="369"/>
                  </a:lnTo>
                  <a:lnTo>
                    <a:pt x="53" y="375"/>
                  </a:lnTo>
                  <a:lnTo>
                    <a:pt x="65" y="379"/>
                  </a:lnTo>
                  <a:lnTo>
                    <a:pt x="78" y="380"/>
                  </a:lnTo>
                  <a:lnTo>
                    <a:pt x="82" y="380"/>
                  </a:lnTo>
                  <a:lnTo>
                    <a:pt x="85" y="380"/>
                  </a:lnTo>
                  <a:lnTo>
                    <a:pt x="93" y="393"/>
                  </a:lnTo>
                  <a:lnTo>
                    <a:pt x="103" y="404"/>
                  </a:lnTo>
                  <a:lnTo>
                    <a:pt x="114" y="413"/>
                  </a:lnTo>
                  <a:lnTo>
                    <a:pt x="127" y="422"/>
                  </a:lnTo>
                  <a:lnTo>
                    <a:pt x="140" y="428"/>
                  </a:lnTo>
                  <a:lnTo>
                    <a:pt x="154" y="433"/>
                  </a:lnTo>
                  <a:lnTo>
                    <a:pt x="168" y="436"/>
                  </a:lnTo>
                  <a:lnTo>
                    <a:pt x="183" y="437"/>
                  </a:lnTo>
                  <a:lnTo>
                    <a:pt x="199" y="436"/>
                  </a:lnTo>
                  <a:lnTo>
                    <a:pt x="214" y="433"/>
                  </a:lnTo>
                  <a:lnTo>
                    <a:pt x="228" y="428"/>
                  </a:lnTo>
                  <a:lnTo>
                    <a:pt x="241" y="421"/>
                  </a:lnTo>
                  <a:lnTo>
                    <a:pt x="249" y="431"/>
                  </a:lnTo>
                  <a:lnTo>
                    <a:pt x="257" y="439"/>
                  </a:lnTo>
                  <a:lnTo>
                    <a:pt x="267" y="447"/>
                  </a:lnTo>
                  <a:lnTo>
                    <a:pt x="277" y="453"/>
                  </a:lnTo>
                  <a:lnTo>
                    <a:pt x="288" y="458"/>
                  </a:lnTo>
                  <a:lnTo>
                    <a:pt x="299" y="462"/>
                  </a:lnTo>
                  <a:lnTo>
                    <a:pt x="311" y="464"/>
                  </a:lnTo>
                  <a:lnTo>
                    <a:pt x="323" y="465"/>
                  </a:lnTo>
                  <a:lnTo>
                    <a:pt x="339" y="464"/>
                  </a:lnTo>
                  <a:lnTo>
                    <a:pt x="355" y="460"/>
                  </a:lnTo>
                  <a:lnTo>
                    <a:pt x="369" y="454"/>
                  </a:lnTo>
                  <a:lnTo>
                    <a:pt x="382" y="445"/>
                  </a:lnTo>
                  <a:lnTo>
                    <a:pt x="394" y="435"/>
                  </a:lnTo>
                  <a:lnTo>
                    <a:pt x="404" y="423"/>
                  </a:lnTo>
                  <a:lnTo>
                    <a:pt x="412" y="409"/>
                  </a:lnTo>
                  <a:lnTo>
                    <a:pt x="418" y="394"/>
                  </a:lnTo>
                  <a:lnTo>
                    <a:pt x="418" y="395"/>
                  </a:lnTo>
                  <a:lnTo>
                    <a:pt x="429" y="400"/>
                  </a:lnTo>
                  <a:lnTo>
                    <a:pt x="440" y="405"/>
                  </a:lnTo>
                  <a:lnTo>
                    <a:pt x="451" y="407"/>
                  </a:lnTo>
                  <a:lnTo>
                    <a:pt x="463" y="408"/>
                  </a:lnTo>
                  <a:lnTo>
                    <a:pt x="480" y="406"/>
                  </a:lnTo>
                  <a:lnTo>
                    <a:pt x="496" y="401"/>
                  </a:lnTo>
                  <a:lnTo>
                    <a:pt x="510" y="394"/>
                  </a:lnTo>
                  <a:lnTo>
                    <a:pt x="523" y="383"/>
                  </a:lnTo>
                  <a:lnTo>
                    <a:pt x="533" y="371"/>
                  </a:lnTo>
                  <a:lnTo>
                    <a:pt x="541" y="357"/>
                  </a:lnTo>
                  <a:lnTo>
                    <a:pt x="546" y="341"/>
                  </a:lnTo>
                  <a:lnTo>
                    <a:pt x="548" y="324"/>
                  </a:lnTo>
                  <a:lnTo>
                    <a:pt x="566" y="320"/>
                  </a:lnTo>
                  <a:lnTo>
                    <a:pt x="582" y="313"/>
                  </a:lnTo>
                  <a:lnTo>
                    <a:pt x="596" y="303"/>
                  </a:lnTo>
                  <a:lnTo>
                    <a:pt x="609" y="291"/>
                  </a:lnTo>
                  <a:lnTo>
                    <a:pt x="619" y="276"/>
                  </a:lnTo>
                  <a:lnTo>
                    <a:pt x="627" y="261"/>
                  </a:lnTo>
                  <a:lnTo>
                    <a:pt x="631" y="243"/>
                  </a:lnTo>
                  <a:lnTo>
                    <a:pt x="633" y="225"/>
                  </a:lnTo>
                  <a:lnTo>
                    <a:pt x="632" y="209"/>
                  </a:lnTo>
                  <a:lnTo>
                    <a:pt x="628" y="194"/>
                  </a:lnTo>
                  <a:lnTo>
                    <a:pt x="621" y="179"/>
                  </a:lnTo>
                  <a:lnTo>
                    <a:pt x="612" y="165"/>
                  </a:lnTo>
                  <a:lnTo>
                    <a:pt x="617" y="150"/>
                  </a:lnTo>
                  <a:lnTo>
                    <a:pt x="618" y="134"/>
                  </a:lnTo>
                  <a:lnTo>
                    <a:pt x="617" y="121"/>
                  </a:lnTo>
                  <a:lnTo>
                    <a:pt x="614" y="109"/>
                  </a:lnTo>
                  <a:lnTo>
                    <a:pt x="609" y="97"/>
                  </a:lnTo>
                  <a:lnTo>
                    <a:pt x="602" y="87"/>
                  </a:lnTo>
                  <a:lnTo>
                    <a:pt x="594" y="77"/>
                  </a:lnTo>
                  <a:lnTo>
                    <a:pt x="584" y="70"/>
                  </a:lnTo>
                  <a:lnTo>
                    <a:pt x="573" y="63"/>
                  </a:lnTo>
                  <a:lnTo>
                    <a:pt x="561" y="59"/>
                  </a:lnTo>
                  <a:lnTo>
                    <a:pt x="561" y="58"/>
                  </a:lnTo>
                  <a:lnTo>
                    <a:pt x="558" y="46"/>
                  </a:lnTo>
                  <a:lnTo>
                    <a:pt x="552" y="35"/>
                  </a:lnTo>
                  <a:lnTo>
                    <a:pt x="545" y="25"/>
                  </a:lnTo>
                  <a:lnTo>
                    <a:pt x="537" y="17"/>
                  </a:lnTo>
                  <a:lnTo>
                    <a:pt x="527" y="10"/>
                  </a:lnTo>
                  <a:lnTo>
                    <a:pt x="516" y="4"/>
                  </a:lnTo>
                  <a:lnTo>
                    <a:pt x="504" y="1"/>
                  </a:lnTo>
                  <a:lnTo>
                    <a:pt x="491" y="0"/>
                  </a:lnTo>
                  <a:lnTo>
                    <a:pt x="476" y="2"/>
                  </a:lnTo>
                  <a:lnTo>
                    <a:pt x="461" y="7"/>
                  </a:lnTo>
                  <a:lnTo>
                    <a:pt x="448" y="14"/>
                  </a:lnTo>
                  <a:lnTo>
                    <a:pt x="437" y="25"/>
                  </a:lnTo>
                  <a:lnTo>
                    <a:pt x="427" y="14"/>
                  </a:lnTo>
                  <a:lnTo>
                    <a:pt x="415" y="7"/>
                  </a:lnTo>
                  <a:lnTo>
                    <a:pt x="401" y="2"/>
                  </a:lnTo>
                  <a:lnTo>
                    <a:pt x="386" y="0"/>
                  </a:lnTo>
                  <a:lnTo>
                    <a:pt x="377" y="1"/>
                  </a:lnTo>
                  <a:lnTo>
                    <a:pt x="369" y="3"/>
                  </a:lnTo>
                  <a:lnTo>
                    <a:pt x="360" y="6"/>
                  </a:lnTo>
                  <a:lnTo>
                    <a:pt x="353" y="10"/>
                  </a:lnTo>
                  <a:lnTo>
                    <a:pt x="339" y="21"/>
                  </a:lnTo>
                  <a:lnTo>
                    <a:pt x="334" y="27"/>
                  </a:lnTo>
                  <a:lnTo>
                    <a:pt x="329" y="35"/>
                  </a:lnTo>
                  <a:lnTo>
                    <a:pt x="329" y="36"/>
                  </a:lnTo>
                  <a:lnTo>
                    <a:pt x="317" y="27"/>
                  </a:lnTo>
                  <a:lnTo>
                    <a:pt x="304" y="20"/>
                  </a:lnTo>
                  <a:lnTo>
                    <a:pt x="289" y="16"/>
                  </a:lnTo>
                  <a:lnTo>
                    <a:pt x="274" y="14"/>
                  </a:lnTo>
                  <a:lnTo>
                    <a:pt x="263" y="15"/>
                  </a:lnTo>
                  <a:lnTo>
                    <a:pt x="253" y="17"/>
                  </a:lnTo>
                  <a:lnTo>
                    <a:pt x="243" y="20"/>
                  </a:lnTo>
                  <a:lnTo>
                    <a:pt x="234" y="25"/>
                  </a:lnTo>
                  <a:lnTo>
                    <a:pt x="225" y="31"/>
                  </a:lnTo>
                  <a:lnTo>
                    <a:pt x="218" y="38"/>
                  </a:lnTo>
                  <a:lnTo>
                    <a:pt x="211" y="46"/>
                  </a:lnTo>
                  <a:lnTo>
                    <a:pt x="205" y="55"/>
                  </a:lnTo>
                  <a:lnTo>
                    <a:pt x="205" y="56"/>
                  </a:lnTo>
                  <a:lnTo>
                    <a:pt x="193" y="50"/>
                  </a:lnTo>
                  <a:lnTo>
                    <a:pt x="181" y="46"/>
                  </a:lnTo>
                  <a:lnTo>
                    <a:pt x="168" y="43"/>
                  </a:lnTo>
                  <a:lnTo>
                    <a:pt x="155" y="42"/>
                  </a:lnTo>
                  <a:lnTo>
                    <a:pt x="145" y="43"/>
                  </a:lnTo>
                  <a:lnTo>
                    <a:pt x="135" y="44"/>
                  </a:lnTo>
                  <a:lnTo>
                    <a:pt x="116" y="50"/>
                  </a:lnTo>
                  <a:lnTo>
                    <a:pt x="100" y="59"/>
                  </a:lnTo>
                  <a:lnTo>
                    <a:pt x="85" y="71"/>
                  </a:lnTo>
                  <a:lnTo>
                    <a:pt x="73" y="86"/>
                  </a:lnTo>
                  <a:lnTo>
                    <a:pt x="64" y="103"/>
                  </a:lnTo>
                  <a:lnTo>
                    <a:pt x="58" y="121"/>
                  </a:lnTo>
                  <a:lnTo>
                    <a:pt x="57" y="131"/>
                  </a:lnTo>
                  <a:lnTo>
                    <a:pt x="56" y="141"/>
                  </a:lnTo>
                  <a:lnTo>
                    <a:pt x="56" y="148"/>
                  </a:lnTo>
                  <a:lnTo>
                    <a:pt x="57" y="15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9725" name="Freeform 727"/>
            <p:cNvSpPr>
              <a:spLocks/>
            </p:cNvSpPr>
            <p:nvPr/>
          </p:nvSpPr>
          <p:spPr bwMode="auto">
            <a:xfrm>
              <a:off x="2618" y="1280"/>
              <a:ext cx="633" cy="465"/>
            </a:xfrm>
            <a:custGeom>
              <a:avLst/>
              <a:gdLst>
                <a:gd name="T0" fmla="*/ 35 w 633"/>
                <a:gd name="T1" fmla="*/ 162 h 465"/>
                <a:gd name="T2" fmla="*/ 10 w 633"/>
                <a:gd name="T3" fmla="*/ 184 h 465"/>
                <a:gd name="T4" fmla="*/ 0 w 633"/>
                <a:gd name="T5" fmla="*/ 218 h 465"/>
                <a:gd name="T6" fmla="*/ 5 w 633"/>
                <a:gd name="T7" fmla="*/ 243 h 465"/>
                <a:gd name="T8" fmla="*/ 31 w 633"/>
                <a:gd name="T9" fmla="*/ 273 h 465"/>
                <a:gd name="T10" fmla="*/ 18 w 633"/>
                <a:gd name="T11" fmla="*/ 293 h 465"/>
                <a:gd name="T12" fmla="*/ 15 w 633"/>
                <a:gd name="T13" fmla="*/ 329 h 465"/>
                <a:gd name="T14" fmla="*/ 33 w 633"/>
                <a:gd name="T15" fmla="*/ 361 h 465"/>
                <a:gd name="T16" fmla="*/ 65 w 633"/>
                <a:gd name="T17" fmla="*/ 379 h 465"/>
                <a:gd name="T18" fmla="*/ 85 w 633"/>
                <a:gd name="T19" fmla="*/ 380 h 465"/>
                <a:gd name="T20" fmla="*/ 103 w 633"/>
                <a:gd name="T21" fmla="*/ 404 h 465"/>
                <a:gd name="T22" fmla="*/ 140 w 633"/>
                <a:gd name="T23" fmla="*/ 428 h 465"/>
                <a:gd name="T24" fmla="*/ 183 w 633"/>
                <a:gd name="T25" fmla="*/ 437 h 465"/>
                <a:gd name="T26" fmla="*/ 228 w 633"/>
                <a:gd name="T27" fmla="*/ 428 h 465"/>
                <a:gd name="T28" fmla="*/ 249 w 633"/>
                <a:gd name="T29" fmla="*/ 431 h 465"/>
                <a:gd name="T30" fmla="*/ 277 w 633"/>
                <a:gd name="T31" fmla="*/ 453 h 465"/>
                <a:gd name="T32" fmla="*/ 311 w 633"/>
                <a:gd name="T33" fmla="*/ 464 h 465"/>
                <a:gd name="T34" fmla="*/ 355 w 633"/>
                <a:gd name="T35" fmla="*/ 460 h 465"/>
                <a:gd name="T36" fmla="*/ 394 w 633"/>
                <a:gd name="T37" fmla="*/ 435 h 465"/>
                <a:gd name="T38" fmla="*/ 418 w 633"/>
                <a:gd name="T39" fmla="*/ 394 h 465"/>
                <a:gd name="T40" fmla="*/ 440 w 633"/>
                <a:gd name="T41" fmla="*/ 405 h 465"/>
                <a:gd name="T42" fmla="*/ 480 w 633"/>
                <a:gd name="T43" fmla="*/ 406 h 465"/>
                <a:gd name="T44" fmla="*/ 523 w 633"/>
                <a:gd name="T45" fmla="*/ 383 h 465"/>
                <a:gd name="T46" fmla="*/ 546 w 633"/>
                <a:gd name="T47" fmla="*/ 341 h 465"/>
                <a:gd name="T48" fmla="*/ 566 w 633"/>
                <a:gd name="T49" fmla="*/ 320 h 465"/>
                <a:gd name="T50" fmla="*/ 609 w 633"/>
                <a:gd name="T51" fmla="*/ 291 h 465"/>
                <a:gd name="T52" fmla="*/ 631 w 633"/>
                <a:gd name="T53" fmla="*/ 243 h 465"/>
                <a:gd name="T54" fmla="*/ 628 w 633"/>
                <a:gd name="T55" fmla="*/ 194 h 465"/>
                <a:gd name="T56" fmla="*/ 612 w 633"/>
                <a:gd name="T57" fmla="*/ 165 h 465"/>
                <a:gd name="T58" fmla="*/ 617 w 633"/>
                <a:gd name="T59" fmla="*/ 121 h 465"/>
                <a:gd name="T60" fmla="*/ 602 w 633"/>
                <a:gd name="T61" fmla="*/ 87 h 465"/>
                <a:gd name="T62" fmla="*/ 573 w 633"/>
                <a:gd name="T63" fmla="*/ 63 h 465"/>
                <a:gd name="T64" fmla="*/ 558 w 633"/>
                <a:gd name="T65" fmla="*/ 46 h 465"/>
                <a:gd name="T66" fmla="*/ 537 w 633"/>
                <a:gd name="T67" fmla="*/ 17 h 465"/>
                <a:gd name="T68" fmla="*/ 504 w 633"/>
                <a:gd name="T69" fmla="*/ 1 h 465"/>
                <a:gd name="T70" fmla="*/ 461 w 633"/>
                <a:gd name="T71" fmla="*/ 7 h 465"/>
                <a:gd name="T72" fmla="*/ 437 w 633"/>
                <a:gd name="T73" fmla="*/ 25 h 465"/>
                <a:gd name="T74" fmla="*/ 401 w 633"/>
                <a:gd name="T75" fmla="*/ 2 h 465"/>
                <a:gd name="T76" fmla="*/ 369 w 633"/>
                <a:gd name="T77" fmla="*/ 3 h 465"/>
                <a:gd name="T78" fmla="*/ 339 w 633"/>
                <a:gd name="T79" fmla="*/ 21 h 465"/>
                <a:gd name="T80" fmla="*/ 329 w 633"/>
                <a:gd name="T81" fmla="*/ 36 h 465"/>
                <a:gd name="T82" fmla="*/ 289 w 633"/>
                <a:gd name="T83" fmla="*/ 16 h 465"/>
                <a:gd name="T84" fmla="*/ 253 w 633"/>
                <a:gd name="T85" fmla="*/ 17 h 465"/>
                <a:gd name="T86" fmla="*/ 225 w 633"/>
                <a:gd name="T87" fmla="*/ 31 h 465"/>
                <a:gd name="T88" fmla="*/ 205 w 633"/>
                <a:gd name="T89" fmla="*/ 55 h 465"/>
                <a:gd name="T90" fmla="*/ 181 w 633"/>
                <a:gd name="T91" fmla="*/ 46 h 465"/>
                <a:gd name="T92" fmla="*/ 145 w 633"/>
                <a:gd name="T93" fmla="*/ 43 h 465"/>
                <a:gd name="T94" fmla="*/ 100 w 633"/>
                <a:gd name="T95" fmla="*/ 59 h 465"/>
                <a:gd name="T96" fmla="*/ 64 w 633"/>
                <a:gd name="T97" fmla="*/ 103 h 465"/>
                <a:gd name="T98" fmla="*/ 56 w 633"/>
                <a:gd name="T99" fmla="*/ 141 h 465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633"/>
                <a:gd name="T151" fmla="*/ 0 h 465"/>
                <a:gd name="T152" fmla="*/ 633 w 633"/>
                <a:gd name="T153" fmla="*/ 465 h 465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633" h="465">
                  <a:moveTo>
                    <a:pt x="57" y="155"/>
                  </a:moveTo>
                  <a:lnTo>
                    <a:pt x="45" y="157"/>
                  </a:lnTo>
                  <a:lnTo>
                    <a:pt x="35" y="162"/>
                  </a:lnTo>
                  <a:lnTo>
                    <a:pt x="25" y="168"/>
                  </a:lnTo>
                  <a:lnTo>
                    <a:pt x="17" y="175"/>
                  </a:lnTo>
                  <a:lnTo>
                    <a:pt x="10" y="184"/>
                  </a:lnTo>
                  <a:lnTo>
                    <a:pt x="4" y="195"/>
                  </a:lnTo>
                  <a:lnTo>
                    <a:pt x="1" y="206"/>
                  </a:lnTo>
                  <a:lnTo>
                    <a:pt x="0" y="218"/>
                  </a:lnTo>
                  <a:lnTo>
                    <a:pt x="1" y="227"/>
                  </a:lnTo>
                  <a:lnTo>
                    <a:pt x="2" y="235"/>
                  </a:lnTo>
                  <a:lnTo>
                    <a:pt x="5" y="243"/>
                  </a:lnTo>
                  <a:lnTo>
                    <a:pt x="8" y="250"/>
                  </a:lnTo>
                  <a:lnTo>
                    <a:pt x="18" y="263"/>
                  </a:lnTo>
                  <a:lnTo>
                    <a:pt x="31" y="273"/>
                  </a:lnTo>
                  <a:lnTo>
                    <a:pt x="24" y="283"/>
                  </a:lnTo>
                  <a:lnTo>
                    <a:pt x="18" y="293"/>
                  </a:lnTo>
                  <a:lnTo>
                    <a:pt x="15" y="304"/>
                  </a:lnTo>
                  <a:lnTo>
                    <a:pt x="14" y="316"/>
                  </a:lnTo>
                  <a:lnTo>
                    <a:pt x="15" y="329"/>
                  </a:lnTo>
                  <a:lnTo>
                    <a:pt x="19" y="341"/>
                  </a:lnTo>
                  <a:lnTo>
                    <a:pt x="25" y="352"/>
                  </a:lnTo>
                  <a:lnTo>
                    <a:pt x="33" y="361"/>
                  </a:lnTo>
                  <a:lnTo>
                    <a:pt x="42" y="369"/>
                  </a:lnTo>
                  <a:lnTo>
                    <a:pt x="53" y="375"/>
                  </a:lnTo>
                  <a:lnTo>
                    <a:pt x="65" y="379"/>
                  </a:lnTo>
                  <a:lnTo>
                    <a:pt x="78" y="380"/>
                  </a:lnTo>
                  <a:lnTo>
                    <a:pt x="82" y="380"/>
                  </a:lnTo>
                  <a:lnTo>
                    <a:pt x="85" y="380"/>
                  </a:lnTo>
                  <a:lnTo>
                    <a:pt x="93" y="393"/>
                  </a:lnTo>
                  <a:lnTo>
                    <a:pt x="103" y="404"/>
                  </a:lnTo>
                  <a:lnTo>
                    <a:pt x="114" y="413"/>
                  </a:lnTo>
                  <a:lnTo>
                    <a:pt x="127" y="422"/>
                  </a:lnTo>
                  <a:lnTo>
                    <a:pt x="140" y="428"/>
                  </a:lnTo>
                  <a:lnTo>
                    <a:pt x="154" y="433"/>
                  </a:lnTo>
                  <a:lnTo>
                    <a:pt x="168" y="436"/>
                  </a:lnTo>
                  <a:lnTo>
                    <a:pt x="183" y="437"/>
                  </a:lnTo>
                  <a:lnTo>
                    <a:pt x="199" y="436"/>
                  </a:lnTo>
                  <a:lnTo>
                    <a:pt x="214" y="433"/>
                  </a:lnTo>
                  <a:lnTo>
                    <a:pt x="228" y="428"/>
                  </a:lnTo>
                  <a:lnTo>
                    <a:pt x="241" y="421"/>
                  </a:lnTo>
                  <a:lnTo>
                    <a:pt x="249" y="431"/>
                  </a:lnTo>
                  <a:lnTo>
                    <a:pt x="257" y="439"/>
                  </a:lnTo>
                  <a:lnTo>
                    <a:pt x="267" y="447"/>
                  </a:lnTo>
                  <a:lnTo>
                    <a:pt x="277" y="453"/>
                  </a:lnTo>
                  <a:lnTo>
                    <a:pt x="288" y="458"/>
                  </a:lnTo>
                  <a:lnTo>
                    <a:pt x="299" y="462"/>
                  </a:lnTo>
                  <a:lnTo>
                    <a:pt x="311" y="464"/>
                  </a:lnTo>
                  <a:lnTo>
                    <a:pt x="323" y="465"/>
                  </a:lnTo>
                  <a:lnTo>
                    <a:pt x="339" y="464"/>
                  </a:lnTo>
                  <a:lnTo>
                    <a:pt x="355" y="460"/>
                  </a:lnTo>
                  <a:lnTo>
                    <a:pt x="369" y="454"/>
                  </a:lnTo>
                  <a:lnTo>
                    <a:pt x="382" y="445"/>
                  </a:lnTo>
                  <a:lnTo>
                    <a:pt x="394" y="435"/>
                  </a:lnTo>
                  <a:lnTo>
                    <a:pt x="404" y="423"/>
                  </a:lnTo>
                  <a:lnTo>
                    <a:pt x="412" y="409"/>
                  </a:lnTo>
                  <a:lnTo>
                    <a:pt x="418" y="394"/>
                  </a:lnTo>
                  <a:lnTo>
                    <a:pt x="418" y="395"/>
                  </a:lnTo>
                  <a:lnTo>
                    <a:pt x="429" y="400"/>
                  </a:lnTo>
                  <a:lnTo>
                    <a:pt x="440" y="405"/>
                  </a:lnTo>
                  <a:lnTo>
                    <a:pt x="451" y="407"/>
                  </a:lnTo>
                  <a:lnTo>
                    <a:pt x="463" y="408"/>
                  </a:lnTo>
                  <a:lnTo>
                    <a:pt x="480" y="406"/>
                  </a:lnTo>
                  <a:lnTo>
                    <a:pt x="496" y="401"/>
                  </a:lnTo>
                  <a:lnTo>
                    <a:pt x="510" y="394"/>
                  </a:lnTo>
                  <a:lnTo>
                    <a:pt x="523" y="383"/>
                  </a:lnTo>
                  <a:lnTo>
                    <a:pt x="533" y="371"/>
                  </a:lnTo>
                  <a:lnTo>
                    <a:pt x="541" y="357"/>
                  </a:lnTo>
                  <a:lnTo>
                    <a:pt x="546" y="341"/>
                  </a:lnTo>
                  <a:lnTo>
                    <a:pt x="548" y="324"/>
                  </a:lnTo>
                  <a:lnTo>
                    <a:pt x="566" y="320"/>
                  </a:lnTo>
                  <a:lnTo>
                    <a:pt x="582" y="313"/>
                  </a:lnTo>
                  <a:lnTo>
                    <a:pt x="596" y="303"/>
                  </a:lnTo>
                  <a:lnTo>
                    <a:pt x="609" y="291"/>
                  </a:lnTo>
                  <a:lnTo>
                    <a:pt x="619" y="276"/>
                  </a:lnTo>
                  <a:lnTo>
                    <a:pt x="627" y="261"/>
                  </a:lnTo>
                  <a:lnTo>
                    <a:pt x="631" y="243"/>
                  </a:lnTo>
                  <a:lnTo>
                    <a:pt x="633" y="225"/>
                  </a:lnTo>
                  <a:lnTo>
                    <a:pt x="632" y="209"/>
                  </a:lnTo>
                  <a:lnTo>
                    <a:pt x="628" y="194"/>
                  </a:lnTo>
                  <a:lnTo>
                    <a:pt x="621" y="179"/>
                  </a:lnTo>
                  <a:lnTo>
                    <a:pt x="612" y="165"/>
                  </a:lnTo>
                  <a:lnTo>
                    <a:pt x="617" y="150"/>
                  </a:lnTo>
                  <a:lnTo>
                    <a:pt x="618" y="134"/>
                  </a:lnTo>
                  <a:lnTo>
                    <a:pt x="617" y="121"/>
                  </a:lnTo>
                  <a:lnTo>
                    <a:pt x="614" y="109"/>
                  </a:lnTo>
                  <a:lnTo>
                    <a:pt x="609" y="97"/>
                  </a:lnTo>
                  <a:lnTo>
                    <a:pt x="602" y="87"/>
                  </a:lnTo>
                  <a:lnTo>
                    <a:pt x="594" y="77"/>
                  </a:lnTo>
                  <a:lnTo>
                    <a:pt x="584" y="70"/>
                  </a:lnTo>
                  <a:lnTo>
                    <a:pt x="573" y="63"/>
                  </a:lnTo>
                  <a:lnTo>
                    <a:pt x="561" y="59"/>
                  </a:lnTo>
                  <a:lnTo>
                    <a:pt x="561" y="58"/>
                  </a:lnTo>
                  <a:lnTo>
                    <a:pt x="558" y="46"/>
                  </a:lnTo>
                  <a:lnTo>
                    <a:pt x="552" y="35"/>
                  </a:lnTo>
                  <a:lnTo>
                    <a:pt x="545" y="25"/>
                  </a:lnTo>
                  <a:lnTo>
                    <a:pt x="537" y="17"/>
                  </a:lnTo>
                  <a:lnTo>
                    <a:pt x="527" y="10"/>
                  </a:lnTo>
                  <a:lnTo>
                    <a:pt x="516" y="4"/>
                  </a:lnTo>
                  <a:lnTo>
                    <a:pt x="504" y="1"/>
                  </a:lnTo>
                  <a:lnTo>
                    <a:pt x="491" y="0"/>
                  </a:lnTo>
                  <a:lnTo>
                    <a:pt x="476" y="2"/>
                  </a:lnTo>
                  <a:lnTo>
                    <a:pt x="461" y="7"/>
                  </a:lnTo>
                  <a:lnTo>
                    <a:pt x="448" y="14"/>
                  </a:lnTo>
                  <a:lnTo>
                    <a:pt x="437" y="25"/>
                  </a:lnTo>
                  <a:lnTo>
                    <a:pt x="427" y="14"/>
                  </a:lnTo>
                  <a:lnTo>
                    <a:pt x="415" y="7"/>
                  </a:lnTo>
                  <a:lnTo>
                    <a:pt x="401" y="2"/>
                  </a:lnTo>
                  <a:lnTo>
                    <a:pt x="386" y="0"/>
                  </a:lnTo>
                  <a:lnTo>
                    <a:pt x="377" y="1"/>
                  </a:lnTo>
                  <a:lnTo>
                    <a:pt x="369" y="3"/>
                  </a:lnTo>
                  <a:lnTo>
                    <a:pt x="360" y="6"/>
                  </a:lnTo>
                  <a:lnTo>
                    <a:pt x="353" y="10"/>
                  </a:lnTo>
                  <a:lnTo>
                    <a:pt x="339" y="21"/>
                  </a:lnTo>
                  <a:lnTo>
                    <a:pt x="334" y="27"/>
                  </a:lnTo>
                  <a:lnTo>
                    <a:pt x="329" y="35"/>
                  </a:lnTo>
                  <a:lnTo>
                    <a:pt x="329" y="36"/>
                  </a:lnTo>
                  <a:lnTo>
                    <a:pt x="317" y="27"/>
                  </a:lnTo>
                  <a:lnTo>
                    <a:pt x="304" y="20"/>
                  </a:lnTo>
                  <a:lnTo>
                    <a:pt x="289" y="16"/>
                  </a:lnTo>
                  <a:lnTo>
                    <a:pt x="274" y="14"/>
                  </a:lnTo>
                  <a:lnTo>
                    <a:pt x="263" y="15"/>
                  </a:lnTo>
                  <a:lnTo>
                    <a:pt x="253" y="17"/>
                  </a:lnTo>
                  <a:lnTo>
                    <a:pt x="243" y="20"/>
                  </a:lnTo>
                  <a:lnTo>
                    <a:pt x="234" y="25"/>
                  </a:lnTo>
                  <a:lnTo>
                    <a:pt x="225" y="31"/>
                  </a:lnTo>
                  <a:lnTo>
                    <a:pt x="218" y="38"/>
                  </a:lnTo>
                  <a:lnTo>
                    <a:pt x="211" y="46"/>
                  </a:lnTo>
                  <a:lnTo>
                    <a:pt x="205" y="55"/>
                  </a:lnTo>
                  <a:lnTo>
                    <a:pt x="205" y="56"/>
                  </a:lnTo>
                  <a:lnTo>
                    <a:pt x="193" y="50"/>
                  </a:lnTo>
                  <a:lnTo>
                    <a:pt x="181" y="46"/>
                  </a:lnTo>
                  <a:lnTo>
                    <a:pt x="168" y="43"/>
                  </a:lnTo>
                  <a:lnTo>
                    <a:pt x="155" y="42"/>
                  </a:lnTo>
                  <a:lnTo>
                    <a:pt x="145" y="43"/>
                  </a:lnTo>
                  <a:lnTo>
                    <a:pt x="135" y="44"/>
                  </a:lnTo>
                  <a:lnTo>
                    <a:pt x="116" y="50"/>
                  </a:lnTo>
                  <a:lnTo>
                    <a:pt x="100" y="59"/>
                  </a:lnTo>
                  <a:lnTo>
                    <a:pt x="85" y="71"/>
                  </a:lnTo>
                  <a:lnTo>
                    <a:pt x="73" y="86"/>
                  </a:lnTo>
                  <a:lnTo>
                    <a:pt x="64" y="103"/>
                  </a:lnTo>
                  <a:lnTo>
                    <a:pt x="58" y="121"/>
                  </a:lnTo>
                  <a:lnTo>
                    <a:pt x="57" y="131"/>
                  </a:lnTo>
                  <a:lnTo>
                    <a:pt x="56" y="141"/>
                  </a:lnTo>
                  <a:lnTo>
                    <a:pt x="56" y="148"/>
                  </a:lnTo>
                  <a:lnTo>
                    <a:pt x="57" y="155"/>
                  </a:lnTo>
                  <a:close/>
                </a:path>
              </a:pathLst>
            </a:cu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9726" name="Freeform 728"/>
            <p:cNvSpPr>
              <a:spLocks/>
            </p:cNvSpPr>
            <p:nvPr/>
          </p:nvSpPr>
          <p:spPr bwMode="auto">
            <a:xfrm>
              <a:off x="2649" y="1553"/>
              <a:ext cx="38" cy="9"/>
            </a:xfrm>
            <a:custGeom>
              <a:avLst/>
              <a:gdLst>
                <a:gd name="T0" fmla="*/ 0 w 38"/>
                <a:gd name="T1" fmla="*/ 0 h 9"/>
                <a:gd name="T2" fmla="*/ 8 w 38"/>
                <a:gd name="T3" fmla="*/ 4 h 9"/>
                <a:gd name="T4" fmla="*/ 16 w 38"/>
                <a:gd name="T5" fmla="*/ 7 h 9"/>
                <a:gd name="T6" fmla="*/ 24 w 38"/>
                <a:gd name="T7" fmla="*/ 8 h 9"/>
                <a:gd name="T8" fmla="*/ 33 w 38"/>
                <a:gd name="T9" fmla="*/ 9 h 9"/>
                <a:gd name="T10" fmla="*/ 35 w 38"/>
                <a:gd name="T11" fmla="*/ 9 h 9"/>
                <a:gd name="T12" fmla="*/ 38 w 38"/>
                <a:gd name="T13" fmla="*/ 9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8"/>
                <a:gd name="T22" fmla="*/ 0 h 9"/>
                <a:gd name="T23" fmla="*/ 38 w 38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8" h="9">
                  <a:moveTo>
                    <a:pt x="0" y="0"/>
                  </a:moveTo>
                  <a:lnTo>
                    <a:pt x="8" y="4"/>
                  </a:lnTo>
                  <a:lnTo>
                    <a:pt x="16" y="7"/>
                  </a:lnTo>
                  <a:lnTo>
                    <a:pt x="24" y="8"/>
                  </a:lnTo>
                  <a:lnTo>
                    <a:pt x="33" y="9"/>
                  </a:lnTo>
                  <a:lnTo>
                    <a:pt x="35" y="9"/>
                  </a:lnTo>
                  <a:lnTo>
                    <a:pt x="38" y="9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9727" name="Freeform 729"/>
            <p:cNvSpPr>
              <a:spLocks/>
            </p:cNvSpPr>
            <p:nvPr/>
          </p:nvSpPr>
          <p:spPr bwMode="auto">
            <a:xfrm>
              <a:off x="2703" y="1655"/>
              <a:ext cx="16" cy="5"/>
            </a:xfrm>
            <a:custGeom>
              <a:avLst/>
              <a:gdLst>
                <a:gd name="T0" fmla="*/ 0 w 16"/>
                <a:gd name="T1" fmla="*/ 5 h 5"/>
                <a:gd name="T2" fmla="*/ 8 w 16"/>
                <a:gd name="T3" fmla="*/ 3 h 5"/>
                <a:gd name="T4" fmla="*/ 16 w 16"/>
                <a:gd name="T5" fmla="*/ 0 h 5"/>
                <a:gd name="T6" fmla="*/ 0 60000 65536"/>
                <a:gd name="T7" fmla="*/ 0 60000 65536"/>
                <a:gd name="T8" fmla="*/ 0 60000 65536"/>
                <a:gd name="T9" fmla="*/ 0 w 16"/>
                <a:gd name="T10" fmla="*/ 0 h 5"/>
                <a:gd name="T11" fmla="*/ 16 w 16"/>
                <a:gd name="T12" fmla="*/ 5 h 5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6" h="5">
                  <a:moveTo>
                    <a:pt x="0" y="5"/>
                  </a:moveTo>
                  <a:lnTo>
                    <a:pt x="8" y="3"/>
                  </a:lnTo>
                  <a:lnTo>
                    <a:pt x="16" y="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9728" name="Freeform 730"/>
            <p:cNvSpPr>
              <a:spLocks/>
            </p:cNvSpPr>
            <p:nvPr/>
          </p:nvSpPr>
          <p:spPr bwMode="auto">
            <a:xfrm>
              <a:off x="2849" y="1682"/>
              <a:ext cx="10" cy="19"/>
            </a:xfrm>
            <a:custGeom>
              <a:avLst/>
              <a:gdLst>
                <a:gd name="T0" fmla="*/ 0 w 10"/>
                <a:gd name="T1" fmla="*/ 0 h 19"/>
                <a:gd name="T2" fmla="*/ 5 w 10"/>
                <a:gd name="T3" fmla="*/ 10 h 19"/>
                <a:gd name="T4" fmla="*/ 10 w 10"/>
                <a:gd name="T5" fmla="*/ 19 h 19"/>
                <a:gd name="T6" fmla="*/ 0 60000 65536"/>
                <a:gd name="T7" fmla="*/ 0 60000 65536"/>
                <a:gd name="T8" fmla="*/ 0 60000 65536"/>
                <a:gd name="T9" fmla="*/ 0 w 10"/>
                <a:gd name="T10" fmla="*/ 0 h 19"/>
                <a:gd name="T11" fmla="*/ 10 w 10"/>
                <a:gd name="T12" fmla="*/ 19 h 19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0" h="19">
                  <a:moveTo>
                    <a:pt x="0" y="0"/>
                  </a:moveTo>
                  <a:lnTo>
                    <a:pt x="5" y="10"/>
                  </a:lnTo>
                  <a:lnTo>
                    <a:pt x="10" y="19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9729" name="Freeform 731"/>
            <p:cNvSpPr>
              <a:spLocks/>
            </p:cNvSpPr>
            <p:nvPr/>
          </p:nvSpPr>
          <p:spPr bwMode="auto">
            <a:xfrm>
              <a:off x="3036" y="1654"/>
              <a:ext cx="4" cy="20"/>
            </a:xfrm>
            <a:custGeom>
              <a:avLst/>
              <a:gdLst>
                <a:gd name="T0" fmla="*/ 0 w 4"/>
                <a:gd name="T1" fmla="*/ 20 h 20"/>
                <a:gd name="T2" fmla="*/ 2 w 4"/>
                <a:gd name="T3" fmla="*/ 10 h 20"/>
                <a:gd name="T4" fmla="*/ 4 w 4"/>
                <a:gd name="T5" fmla="*/ 0 h 20"/>
                <a:gd name="T6" fmla="*/ 0 60000 65536"/>
                <a:gd name="T7" fmla="*/ 0 60000 65536"/>
                <a:gd name="T8" fmla="*/ 0 60000 65536"/>
                <a:gd name="T9" fmla="*/ 0 w 4"/>
                <a:gd name="T10" fmla="*/ 0 h 20"/>
                <a:gd name="T11" fmla="*/ 4 w 4"/>
                <a:gd name="T12" fmla="*/ 20 h 2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" h="20">
                  <a:moveTo>
                    <a:pt x="0" y="20"/>
                  </a:moveTo>
                  <a:lnTo>
                    <a:pt x="2" y="10"/>
                  </a:lnTo>
                  <a:lnTo>
                    <a:pt x="4" y="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9730" name="Freeform 732"/>
            <p:cNvSpPr>
              <a:spLocks/>
            </p:cNvSpPr>
            <p:nvPr/>
          </p:nvSpPr>
          <p:spPr bwMode="auto">
            <a:xfrm>
              <a:off x="3118" y="1527"/>
              <a:ext cx="48" cy="77"/>
            </a:xfrm>
            <a:custGeom>
              <a:avLst/>
              <a:gdLst>
                <a:gd name="T0" fmla="*/ 48 w 48"/>
                <a:gd name="T1" fmla="*/ 77 h 77"/>
                <a:gd name="T2" fmla="*/ 48 w 48"/>
                <a:gd name="T3" fmla="*/ 77 h 77"/>
                <a:gd name="T4" fmla="*/ 48 w 48"/>
                <a:gd name="T5" fmla="*/ 76 h 77"/>
                <a:gd name="T6" fmla="*/ 47 w 48"/>
                <a:gd name="T7" fmla="*/ 64 h 77"/>
                <a:gd name="T8" fmla="*/ 45 w 48"/>
                <a:gd name="T9" fmla="*/ 53 h 77"/>
                <a:gd name="T10" fmla="*/ 40 w 48"/>
                <a:gd name="T11" fmla="*/ 42 h 77"/>
                <a:gd name="T12" fmla="*/ 35 w 48"/>
                <a:gd name="T13" fmla="*/ 31 h 77"/>
                <a:gd name="T14" fmla="*/ 28 w 48"/>
                <a:gd name="T15" fmla="*/ 22 h 77"/>
                <a:gd name="T16" fmla="*/ 20 w 48"/>
                <a:gd name="T17" fmla="*/ 13 h 77"/>
                <a:gd name="T18" fmla="*/ 10 w 48"/>
                <a:gd name="T19" fmla="*/ 6 h 77"/>
                <a:gd name="T20" fmla="*/ 0 w 48"/>
                <a:gd name="T21" fmla="*/ 0 h 77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48"/>
                <a:gd name="T34" fmla="*/ 0 h 77"/>
                <a:gd name="T35" fmla="*/ 48 w 48"/>
                <a:gd name="T36" fmla="*/ 77 h 77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48" h="77">
                  <a:moveTo>
                    <a:pt x="48" y="77"/>
                  </a:moveTo>
                  <a:lnTo>
                    <a:pt x="48" y="77"/>
                  </a:lnTo>
                  <a:lnTo>
                    <a:pt x="48" y="76"/>
                  </a:lnTo>
                  <a:lnTo>
                    <a:pt x="47" y="64"/>
                  </a:lnTo>
                  <a:lnTo>
                    <a:pt x="45" y="53"/>
                  </a:lnTo>
                  <a:lnTo>
                    <a:pt x="40" y="42"/>
                  </a:lnTo>
                  <a:lnTo>
                    <a:pt x="35" y="31"/>
                  </a:lnTo>
                  <a:lnTo>
                    <a:pt x="28" y="22"/>
                  </a:lnTo>
                  <a:lnTo>
                    <a:pt x="20" y="13"/>
                  </a:lnTo>
                  <a:lnTo>
                    <a:pt x="10" y="6"/>
                  </a:lnTo>
                  <a:lnTo>
                    <a:pt x="0" y="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9731" name="Freeform 733"/>
            <p:cNvSpPr>
              <a:spLocks/>
            </p:cNvSpPr>
            <p:nvPr/>
          </p:nvSpPr>
          <p:spPr bwMode="auto">
            <a:xfrm>
              <a:off x="3209" y="1445"/>
              <a:ext cx="21" cy="29"/>
            </a:xfrm>
            <a:custGeom>
              <a:avLst/>
              <a:gdLst>
                <a:gd name="T0" fmla="*/ 0 w 21"/>
                <a:gd name="T1" fmla="*/ 29 h 29"/>
                <a:gd name="T2" fmla="*/ 12 w 21"/>
                <a:gd name="T3" fmla="*/ 16 h 29"/>
                <a:gd name="T4" fmla="*/ 21 w 21"/>
                <a:gd name="T5" fmla="*/ 0 h 29"/>
                <a:gd name="T6" fmla="*/ 0 60000 65536"/>
                <a:gd name="T7" fmla="*/ 0 60000 65536"/>
                <a:gd name="T8" fmla="*/ 0 60000 65536"/>
                <a:gd name="T9" fmla="*/ 0 w 21"/>
                <a:gd name="T10" fmla="*/ 0 h 29"/>
                <a:gd name="T11" fmla="*/ 21 w 21"/>
                <a:gd name="T12" fmla="*/ 29 h 29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" h="29">
                  <a:moveTo>
                    <a:pt x="0" y="29"/>
                  </a:moveTo>
                  <a:lnTo>
                    <a:pt x="12" y="16"/>
                  </a:lnTo>
                  <a:lnTo>
                    <a:pt x="21" y="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9732" name="Freeform 734"/>
            <p:cNvSpPr>
              <a:spLocks/>
            </p:cNvSpPr>
            <p:nvPr/>
          </p:nvSpPr>
          <p:spPr bwMode="auto">
            <a:xfrm>
              <a:off x="3179" y="1338"/>
              <a:ext cx="1" cy="14"/>
            </a:xfrm>
            <a:custGeom>
              <a:avLst/>
              <a:gdLst>
                <a:gd name="T0" fmla="*/ 1 w 1"/>
                <a:gd name="T1" fmla="*/ 14 h 14"/>
                <a:gd name="T2" fmla="*/ 1 w 1"/>
                <a:gd name="T3" fmla="*/ 14 h 14"/>
                <a:gd name="T4" fmla="*/ 1 w 1"/>
                <a:gd name="T5" fmla="*/ 13 h 14"/>
                <a:gd name="T6" fmla="*/ 1 w 1"/>
                <a:gd name="T7" fmla="*/ 7 h 14"/>
                <a:gd name="T8" fmla="*/ 0 w 1"/>
                <a:gd name="T9" fmla="*/ 0 h 1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"/>
                <a:gd name="T16" fmla="*/ 0 h 14"/>
                <a:gd name="T17" fmla="*/ 1 w 1"/>
                <a:gd name="T18" fmla="*/ 14 h 1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" h="14">
                  <a:moveTo>
                    <a:pt x="1" y="14"/>
                  </a:moveTo>
                  <a:lnTo>
                    <a:pt x="1" y="14"/>
                  </a:lnTo>
                  <a:lnTo>
                    <a:pt x="1" y="13"/>
                  </a:lnTo>
                  <a:lnTo>
                    <a:pt x="1" y="7"/>
                  </a:lnTo>
                  <a:lnTo>
                    <a:pt x="0" y="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9733" name="Freeform 735"/>
            <p:cNvSpPr>
              <a:spLocks/>
            </p:cNvSpPr>
            <p:nvPr/>
          </p:nvSpPr>
          <p:spPr bwMode="auto">
            <a:xfrm>
              <a:off x="3044" y="1305"/>
              <a:ext cx="11" cy="17"/>
            </a:xfrm>
            <a:custGeom>
              <a:avLst/>
              <a:gdLst>
                <a:gd name="T0" fmla="*/ 11 w 11"/>
                <a:gd name="T1" fmla="*/ 0 h 17"/>
                <a:gd name="T2" fmla="*/ 5 w 11"/>
                <a:gd name="T3" fmla="*/ 8 h 17"/>
                <a:gd name="T4" fmla="*/ 0 w 11"/>
                <a:gd name="T5" fmla="*/ 17 h 17"/>
                <a:gd name="T6" fmla="*/ 0 60000 65536"/>
                <a:gd name="T7" fmla="*/ 0 60000 65536"/>
                <a:gd name="T8" fmla="*/ 0 60000 65536"/>
                <a:gd name="T9" fmla="*/ 0 w 11"/>
                <a:gd name="T10" fmla="*/ 0 h 17"/>
                <a:gd name="T11" fmla="*/ 11 w 11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1" h="17">
                  <a:moveTo>
                    <a:pt x="11" y="0"/>
                  </a:moveTo>
                  <a:lnTo>
                    <a:pt x="5" y="8"/>
                  </a:lnTo>
                  <a:lnTo>
                    <a:pt x="0" y="17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9734" name="Freeform 736"/>
            <p:cNvSpPr>
              <a:spLocks/>
            </p:cNvSpPr>
            <p:nvPr/>
          </p:nvSpPr>
          <p:spPr bwMode="auto">
            <a:xfrm>
              <a:off x="2942" y="1315"/>
              <a:ext cx="5" cy="15"/>
            </a:xfrm>
            <a:custGeom>
              <a:avLst/>
              <a:gdLst>
                <a:gd name="T0" fmla="*/ 5 w 5"/>
                <a:gd name="T1" fmla="*/ 0 h 15"/>
                <a:gd name="T2" fmla="*/ 2 w 5"/>
                <a:gd name="T3" fmla="*/ 8 h 15"/>
                <a:gd name="T4" fmla="*/ 0 w 5"/>
                <a:gd name="T5" fmla="*/ 15 h 15"/>
                <a:gd name="T6" fmla="*/ 0 60000 65536"/>
                <a:gd name="T7" fmla="*/ 0 60000 65536"/>
                <a:gd name="T8" fmla="*/ 0 60000 65536"/>
                <a:gd name="T9" fmla="*/ 0 w 5"/>
                <a:gd name="T10" fmla="*/ 0 h 15"/>
                <a:gd name="T11" fmla="*/ 5 w 5"/>
                <a:gd name="T12" fmla="*/ 15 h 15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5" h="15">
                  <a:moveTo>
                    <a:pt x="5" y="0"/>
                  </a:moveTo>
                  <a:lnTo>
                    <a:pt x="2" y="8"/>
                  </a:lnTo>
                  <a:lnTo>
                    <a:pt x="0" y="15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9735" name="Freeform 737"/>
            <p:cNvSpPr>
              <a:spLocks/>
            </p:cNvSpPr>
            <p:nvPr/>
          </p:nvSpPr>
          <p:spPr bwMode="auto">
            <a:xfrm>
              <a:off x="2823" y="1336"/>
              <a:ext cx="19" cy="15"/>
            </a:xfrm>
            <a:custGeom>
              <a:avLst/>
              <a:gdLst>
                <a:gd name="T0" fmla="*/ 19 w 19"/>
                <a:gd name="T1" fmla="*/ 15 h 15"/>
                <a:gd name="T2" fmla="*/ 10 w 19"/>
                <a:gd name="T3" fmla="*/ 7 h 15"/>
                <a:gd name="T4" fmla="*/ 0 w 19"/>
                <a:gd name="T5" fmla="*/ 0 h 15"/>
                <a:gd name="T6" fmla="*/ 0 60000 65536"/>
                <a:gd name="T7" fmla="*/ 0 60000 65536"/>
                <a:gd name="T8" fmla="*/ 0 60000 65536"/>
                <a:gd name="T9" fmla="*/ 0 w 19"/>
                <a:gd name="T10" fmla="*/ 0 h 15"/>
                <a:gd name="T11" fmla="*/ 19 w 19"/>
                <a:gd name="T12" fmla="*/ 15 h 15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9" h="15">
                  <a:moveTo>
                    <a:pt x="19" y="15"/>
                  </a:moveTo>
                  <a:lnTo>
                    <a:pt x="10" y="7"/>
                  </a:lnTo>
                  <a:lnTo>
                    <a:pt x="0" y="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9736" name="Line 738"/>
            <p:cNvSpPr>
              <a:spLocks noChangeShapeType="1"/>
            </p:cNvSpPr>
            <p:nvPr/>
          </p:nvSpPr>
          <p:spPr bwMode="auto">
            <a:xfrm>
              <a:off x="2675" y="1435"/>
              <a:ext cx="3" cy="1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9737" name="Oval 739"/>
            <p:cNvSpPr>
              <a:spLocks noChangeArrowheads="1"/>
            </p:cNvSpPr>
            <p:nvPr/>
          </p:nvSpPr>
          <p:spPr bwMode="auto">
            <a:xfrm>
              <a:off x="3200" y="1426"/>
              <a:ext cx="99" cy="71"/>
            </a:xfrm>
            <a:prstGeom prst="ellipse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9738" name="Oval 740"/>
            <p:cNvSpPr>
              <a:spLocks noChangeArrowheads="1"/>
            </p:cNvSpPr>
            <p:nvPr/>
          </p:nvSpPr>
          <p:spPr bwMode="auto">
            <a:xfrm>
              <a:off x="3189" y="1444"/>
              <a:ext cx="63" cy="45"/>
            </a:xfrm>
            <a:prstGeom prst="ellipse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9739" name="Oval 741"/>
            <p:cNvSpPr>
              <a:spLocks noChangeArrowheads="1"/>
            </p:cNvSpPr>
            <p:nvPr/>
          </p:nvSpPr>
          <p:spPr bwMode="auto">
            <a:xfrm>
              <a:off x="3211" y="1456"/>
              <a:ext cx="29" cy="19"/>
            </a:xfrm>
            <a:prstGeom prst="ellipse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29057" name="Rectangle 742"/>
          <p:cNvSpPr>
            <a:spLocks noChangeArrowheads="1"/>
          </p:cNvSpPr>
          <p:nvPr/>
        </p:nvSpPr>
        <p:spPr bwMode="auto">
          <a:xfrm>
            <a:off x="4179888" y="2505075"/>
            <a:ext cx="355600" cy="18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GB" sz="1200">
                <a:solidFill>
                  <a:srgbClr val="000000"/>
                </a:solidFill>
                <a:latin typeface="Arial" charset="0"/>
              </a:rPr>
              <a:t>WAN</a:t>
            </a:r>
            <a:endParaRPr lang="en-GB" sz="2400">
              <a:latin typeface="Times New Roman" charset="0"/>
            </a:endParaRPr>
          </a:p>
        </p:txBody>
      </p:sp>
      <p:grpSp>
        <p:nvGrpSpPr>
          <p:cNvPr id="129058" name="Group 743"/>
          <p:cNvGrpSpPr>
            <a:grpSpLocks/>
          </p:cNvGrpSpPr>
          <p:nvPr/>
        </p:nvGrpSpPr>
        <p:grpSpPr bwMode="auto">
          <a:xfrm>
            <a:off x="990600" y="1771650"/>
            <a:ext cx="822325" cy="460375"/>
            <a:chOff x="795" y="992"/>
            <a:chExt cx="518" cy="290"/>
          </a:xfrm>
        </p:grpSpPr>
        <p:sp>
          <p:nvSpPr>
            <p:cNvPr id="129721" name="Freeform 744"/>
            <p:cNvSpPr>
              <a:spLocks/>
            </p:cNvSpPr>
            <p:nvPr/>
          </p:nvSpPr>
          <p:spPr bwMode="auto">
            <a:xfrm>
              <a:off x="795" y="992"/>
              <a:ext cx="518" cy="290"/>
            </a:xfrm>
            <a:custGeom>
              <a:avLst/>
              <a:gdLst>
                <a:gd name="T0" fmla="*/ 259 w 518"/>
                <a:gd name="T1" fmla="*/ 0 h 290"/>
                <a:gd name="T2" fmla="*/ 207 w 518"/>
                <a:gd name="T3" fmla="*/ 1 h 290"/>
                <a:gd name="T4" fmla="*/ 182 w 518"/>
                <a:gd name="T5" fmla="*/ 2 h 290"/>
                <a:gd name="T6" fmla="*/ 158 w 518"/>
                <a:gd name="T7" fmla="*/ 4 h 290"/>
                <a:gd name="T8" fmla="*/ 136 w 518"/>
                <a:gd name="T9" fmla="*/ 5 h 290"/>
                <a:gd name="T10" fmla="*/ 114 w 518"/>
                <a:gd name="T11" fmla="*/ 8 h 290"/>
                <a:gd name="T12" fmla="*/ 94 w 518"/>
                <a:gd name="T13" fmla="*/ 10 h 290"/>
                <a:gd name="T14" fmla="*/ 76 w 518"/>
                <a:gd name="T15" fmla="*/ 13 h 290"/>
                <a:gd name="T16" fmla="*/ 59 w 518"/>
                <a:gd name="T17" fmla="*/ 17 h 290"/>
                <a:gd name="T18" fmla="*/ 44 w 518"/>
                <a:gd name="T19" fmla="*/ 20 h 290"/>
                <a:gd name="T20" fmla="*/ 31 w 518"/>
                <a:gd name="T21" fmla="*/ 24 h 290"/>
                <a:gd name="T22" fmla="*/ 20 w 518"/>
                <a:gd name="T23" fmla="*/ 28 h 290"/>
                <a:gd name="T24" fmla="*/ 12 w 518"/>
                <a:gd name="T25" fmla="*/ 32 h 290"/>
                <a:gd name="T26" fmla="*/ 5 w 518"/>
                <a:gd name="T27" fmla="*/ 37 h 290"/>
                <a:gd name="T28" fmla="*/ 1 w 518"/>
                <a:gd name="T29" fmla="*/ 41 h 290"/>
                <a:gd name="T30" fmla="*/ 0 w 518"/>
                <a:gd name="T31" fmla="*/ 46 h 290"/>
                <a:gd name="T32" fmla="*/ 0 w 518"/>
                <a:gd name="T33" fmla="*/ 244 h 290"/>
                <a:gd name="T34" fmla="*/ 1 w 518"/>
                <a:gd name="T35" fmla="*/ 249 h 290"/>
                <a:gd name="T36" fmla="*/ 5 w 518"/>
                <a:gd name="T37" fmla="*/ 253 h 290"/>
                <a:gd name="T38" fmla="*/ 12 w 518"/>
                <a:gd name="T39" fmla="*/ 258 h 290"/>
                <a:gd name="T40" fmla="*/ 20 w 518"/>
                <a:gd name="T41" fmla="*/ 262 h 290"/>
                <a:gd name="T42" fmla="*/ 31 w 518"/>
                <a:gd name="T43" fmla="*/ 266 h 290"/>
                <a:gd name="T44" fmla="*/ 44 w 518"/>
                <a:gd name="T45" fmla="*/ 270 h 290"/>
                <a:gd name="T46" fmla="*/ 59 w 518"/>
                <a:gd name="T47" fmla="*/ 274 h 290"/>
                <a:gd name="T48" fmla="*/ 76 w 518"/>
                <a:gd name="T49" fmla="*/ 277 h 290"/>
                <a:gd name="T50" fmla="*/ 94 w 518"/>
                <a:gd name="T51" fmla="*/ 280 h 290"/>
                <a:gd name="T52" fmla="*/ 114 w 518"/>
                <a:gd name="T53" fmla="*/ 282 h 290"/>
                <a:gd name="T54" fmla="*/ 136 w 518"/>
                <a:gd name="T55" fmla="*/ 285 h 290"/>
                <a:gd name="T56" fmla="*/ 158 w 518"/>
                <a:gd name="T57" fmla="*/ 287 h 290"/>
                <a:gd name="T58" fmla="*/ 182 w 518"/>
                <a:gd name="T59" fmla="*/ 288 h 290"/>
                <a:gd name="T60" fmla="*/ 207 w 518"/>
                <a:gd name="T61" fmla="*/ 289 h 290"/>
                <a:gd name="T62" fmla="*/ 259 w 518"/>
                <a:gd name="T63" fmla="*/ 290 h 290"/>
                <a:gd name="T64" fmla="*/ 311 w 518"/>
                <a:gd name="T65" fmla="*/ 289 h 290"/>
                <a:gd name="T66" fmla="*/ 336 w 518"/>
                <a:gd name="T67" fmla="*/ 288 h 290"/>
                <a:gd name="T68" fmla="*/ 360 w 518"/>
                <a:gd name="T69" fmla="*/ 287 h 290"/>
                <a:gd name="T70" fmla="*/ 382 w 518"/>
                <a:gd name="T71" fmla="*/ 285 h 290"/>
                <a:gd name="T72" fmla="*/ 404 w 518"/>
                <a:gd name="T73" fmla="*/ 282 h 290"/>
                <a:gd name="T74" fmla="*/ 424 w 518"/>
                <a:gd name="T75" fmla="*/ 280 h 290"/>
                <a:gd name="T76" fmla="*/ 442 w 518"/>
                <a:gd name="T77" fmla="*/ 277 h 290"/>
                <a:gd name="T78" fmla="*/ 459 w 518"/>
                <a:gd name="T79" fmla="*/ 274 h 290"/>
                <a:gd name="T80" fmla="*/ 474 w 518"/>
                <a:gd name="T81" fmla="*/ 270 h 290"/>
                <a:gd name="T82" fmla="*/ 487 w 518"/>
                <a:gd name="T83" fmla="*/ 266 h 290"/>
                <a:gd name="T84" fmla="*/ 498 w 518"/>
                <a:gd name="T85" fmla="*/ 262 h 290"/>
                <a:gd name="T86" fmla="*/ 506 w 518"/>
                <a:gd name="T87" fmla="*/ 258 h 290"/>
                <a:gd name="T88" fmla="*/ 513 w 518"/>
                <a:gd name="T89" fmla="*/ 253 h 290"/>
                <a:gd name="T90" fmla="*/ 517 w 518"/>
                <a:gd name="T91" fmla="*/ 249 h 290"/>
                <a:gd name="T92" fmla="*/ 518 w 518"/>
                <a:gd name="T93" fmla="*/ 244 h 290"/>
                <a:gd name="T94" fmla="*/ 518 w 518"/>
                <a:gd name="T95" fmla="*/ 46 h 290"/>
                <a:gd name="T96" fmla="*/ 517 w 518"/>
                <a:gd name="T97" fmla="*/ 41 h 290"/>
                <a:gd name="T98" fmla="*/ 513 w 518"/>
                <a:gd name="T99" fmla="*/ 37 h 290"/>
                <a:gd name="T100" fmla="*/ 506 w 518"/>
                <a:gd name="T101" fmla="*/ 32 h 290"/>
                <a:gd name="T102" fmla="*/ 498 w 518"/>
                <a:gd name="T103" fmla="*/ 28 h 290"/>
                <a:gd name="T104" fmla="*/ 487 w 518"/>
                <a:gd name="T105" fmla="*/ 24 h 290"/>
                <a:gd name="T106" fmla="*/ 474 w 518"/>
                <a:gd name="T107" fmla="*/ 20 h 290"/>
                <a:gd name="T108" fmla="*/ 459 w 518"/>
                <a:gd name="T109" fmla="*/ 17 h 290"/>
                <a:gd name="T110" fmla="*/ 442 w 518"/>
                <a:gd name="T111" fmla="*/ 13 h 290"/>
                <a:gd name="T112" fmla="*/ 424 w 518"/>
                <a:gd name="T113" fmla="*/ 10 h 290"/>
                <a:gd name="T114" fmla="*/ 404 w 518"/>
                <a:gd name="T115" fmla="*/ 8 h 290"/>
                <a:gd name="T116" fmla="*/ 382 w 518"/>
                <a:gd name="T117" fmla="*/ 5 h 290"/>
                <a:gd name="T118" fmla="*/ 360 w 518"/>
                <a:gd name="T119" fmla="*/ 4 h 290"/>
                <a:gd name="T120" fmla="*/ 336 w 518"/>
                <a:gd name="T121" fmla="*/ 2 h 290"/>
                <a:gd name="T122" fmla="*/ 311 w 518"/>
                <a:gd name="T123" fmla="*/ 1 h 290"/>
                <a:gd name="T124" fmla="*/ 259 w 518"/>
                <a:gd name="T125" fmla="*/ 0 h 290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518"/>
                <a:gd name="T190" fmla="*/ 0 h 290"/>
                <a:gd name="T191" fmla="*/ 518 w 518"/>
                <a:gd name="T192" fmla="*/ 290 h 290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518" h="290">
                  <a:moveTo>
                    <a:pt x="259" y="0"/>
                  </a:moveTo>
                  <a:lnTo>
                    <a:pt x="207" y="1"/>
                  </a:lnTo>
                  <a:lnTo>
                    <a:pt x="182" y="2"/>
                  </a:lnTo>
                  <a:lnTo>
                    <a:pt x="158" y="4"/>
                  </a:lnTo>
                  <a:lnTo>
                    <a:pt x="136" y="5"/>
                  </a:lnTo>
                  <a:lnTo>
                    <a:pt x="114" y="8"/>
                  </a:lnTo>
                  <a:lnTo>
                    <a:pt x="94" y="10"/>
                  </a:lnTo>
                  <a:lnTo>
                    <a:pt x="76" y="13"/>
                  </a:lnTo>
                  <a:lnTo>
                    <a:pt x="59" y="17"/>
                  </a:lnTo>
                  <a:lnTo>
                    <a:pt x="44" y="20"/>
                  </a:lnTo>
                  <a:lnTo>
                    <a:pt x="31" y="24"/>
                  </a:lnTo>
                  <a:lnTo>
                    <a:pt x="20" y="28"/>
                  </a:lnTo>
                  <a:lnTo>
                    <a:pt x="12" y="32"/>
                  </a:lnTo>
                  <a:lnTo>
                    <a:pt x="5" y="37"/>
                  </a:lnTo>
                  <a:lnTo>
                    <a:pt x="1" y="41"/>
                  </a:lnTo>
                  <a:lnTo>
                    <a:pt x="0" y="46"/>
                  </a:lnTo>
                  <a:lnTo>
                    <a:pt x="0" y="244"/>
                  </a:lnTo>
                  <a:lnTo>
                    <a:pt x="1" y="249"/>
                  </a:lnTo>
                  <a:lnTo>
                    <a:pt x="5" y="253"/>
                  </a:lnTo>
                  <a:lnTo>
                    <a:pt x="12" y="258"/>
                  </a:lnTo>
                  <a:lnTo>
                    <a:pt x="20" y="262"/>
                  </a:lnTo>
                  <a:lnTo>
                    <a:pt x="31" y="266"/>
                  </a:lnTo>
                  <a:lnTo>
                    <a:pt x="44" y="270"/>
                  </a:lnTo>
                  <a:lnTo>
                    <a:pt x="59" y="274"/>
                  </a:lnTo>
                  <a:lnTo>
                    <a:pt x="76" y="277"/>
                  </a:lnTo>
                  <a:lnTo>
                    <a:pt x="94" y="280"/>
                  </a:lnTo>
                  <a:lnTo>
                    <a:pt x="114" y="282"/>
                  </a:lnTo>
                  <a:lnTo>
                    <a:pt x="136" y="285"/>
                  </a:lnTo>
                  <a:lnTo>
                    <a:pt x="158" y="287"/>
                  </a:lnTo>
                  <a:lnTo>
                    <a:pt x="182" y="288"/>
                  </a:lnTo>
                  <a:lnTo>
                    <a:pt x="207" y="289"/>
                  </a:lnTo>
                  <a:lnTo>
                    <a:pt x="259" y="290"/>
                  </a:lnTo>
                  <a:lnTo>
                    <a:pt x="311" y="289"/>
                  </a:lnTo>
                  <a:lnTo>
                    <a:pt x="336" y="288"/>
                  </a:lnTo>
                  <a:lnTo>
                    <a:pt x="360" y="287"/>
                  </a:lnTo>
                  <a:lnTo>
                    <a:pt x="382" y="285"/>
                  </a:lnTo>
                  <a:lnTo>
                    <a:pt x="404" y="282"/>
                  </a:lnTo>
                  <a:lnTo>
                    <a:pt x="424" y="280"/>
                  </a:lnTo>
                  <a:lnTo>
                    <a:pt x="442" y="277"/>
                  </a:lnTo>
                  <a:lnTo>
                    <a:pt x="459" y="274"/>
                  </a:lnTo>
                  <a:lnTo>
                    <a:pt x="474" y="270"/>
                  </a:lnTo>
                  <a:lnTo>
                    <a:pt x="487" y="266"/>
                  </a:lnTo>
                  <a:lnTo>
                    <a:pt x="498" y="262"/>
                  </a:lnTo>
                  <a:lnTo>
                    <a:pt x="506" y="258"/>
                  </a:lnTo>
                  <a:lnTo>
                    <a:pt x="513" y="253"/>
                  </a:lnTo>
                  <a:lnTo>
                    <a:pt x="517" y="249"/>
                  </a:lnTo>
                  <a:lnTo>
                    <a:pt x="518" y="244"/>
                  </a:lnTo>
                  <a:lnTo>
                    <a:pt x="518" y="46"/>
                  </a:lnTo>
                  <a:lnTo>
                    <a:pt x="517" y="41"/>
                  </a:lnTo>
                  <a:lnTo>
                    <a:pt x="513" y="37"/>
                  </a:lnTo>
                  <a:lnTo>
                    <a:pt x="506" y="32"/>
                  </a:lnTo>
                  <a:lnTo>
                    <a:pt x="498" y="28"/>
                  </a:lnTo>
                  <a:lnTo>
                    <a:pt x="487" y="24"/>
                  </a:lnTo>
                  <a:lnTo>
                    <a:pt x="474" y="20"/>
                  </a:lnTo>
                  <a:lnTo>
                    <a:pt x="459" y="17"/>
                  </a:lnTo>
                  <a:lnTo>
                    <a:pt x="442" y="13"/>
                  </a:lnTo>
                  <a:lnTo>
                    <a:pt x="424" y="10"/>
                  </a:lnTo>
                  <a:lnTo>
                    <a:pt x="404" y="8"/>
                  </a:lnTo>
                  <a:lnTo>
                    <a:pt x="382" y="5"/>
                  </a:lnTo>
                  <a:lnTo>
                    <a:pt x="360" y="4"/>
                  </a:lnTo>
                  <a:lnTo>
                    <a:pt x="336" y="2"/>
                  </a:lnTo>
                  <a:lnTo>
                    <a:pt x="311" y="1"/>
                  </a:lnTo>
                  <a:lnTo>
                    <a:pt x="259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9722" name="Freeform 745"/>
            <p:cNvSpPr>
              <a:spLocks/>
            </p:cNvSpPr>
            <p:nvPr/>
          </p:nvSpPr>
          <p:spPr bwMode="auto">
            <a:xfrm>
              <a:off x="795" y="992"/>
              <a:ext cx="518" cy="290"/>
            </a:xfrm>
            <a:custGeom>
              <a:avLst/>
              <a:gdLst>
                <a:gd name="T0" fmla="*/ 259 w 518"/>
                <a:gd name="T1" fmla="*/ 0 h 290"/>
                <a:gd name="T2" fmla="*/ 207 w 518"/>
                <a:gd name="T3" fmla="*/ 1 h 290"/>
                <a:gd name="T4" fmla="*/ 182 w 518"/>
                <a:gd name="T5" fmla="*/ 2 h 290"/>
                <a:gd name="T6" fmla="*/ 158 w 518"/>
                <a:gd name="T7" fmla="*/ 4 h 290"/>
                <a:gd name="T8" fmla="*/ 136 w 518"/>
                <a:gd name="T9" fmla="*/ 5 h 290"/>
                <a:gd name="T10" fmla="*/ 114 w 518"/>
                <a:gd name="T11" fmla="*/ 8 h 290"/>
                <a:gd name="T12" fmla="*/ 94 w 518"/>
                <a:gd name="T13" fmla="*/ 10 h 290"/>
                <a:gd name="T14" fmla="*/ 76 w 518"/>
                <a:gd name="T15" fmla="*/ 13 h 290"/>
                <a:gd name="T16" fmla="*/ 59 w 518"/>
                <a:gd name="T17" fmla="*/ 17 h 290"/>
                <a:gd name="T18" fmla="*/ 44 w 518"/>
                <a:gd name="T19" fmla="*/ 20 h 290"/>
                <a:gd name="T20" fmla="*/ 31 w 518"/>
                <a:gd name="T21" fmla="*/ 24 h 290"/>
                <a:gd name="T22" fmla="*/ 20 w 518"/>
                <a:gd name="T23" fmla="*/ 28 h 290"/>
                <a:gd name="T24" fmla="*/ 12 w 518"/>
                <a:gd name="T25" fmla="*/ 32 h 290"/>
                <a:gd name="T26" fmla="*/ 5 w 518"/>
                <a:gd name="T27" fmla="*/ 37 h 290"/>
                <a:gd name="T28" fmla="*/ 1 w 518"/>
                <a:gd name="T29" fmla="*/ 41 h 290"/>
                <a:gd name="T30" fmla="*/ 0 w 518"/>
                <a:gd name="T31" fmla="*/ 46 h 290"/>
                <a:gd name="T32" fmla="*/ 0 w 518"/>
                <a:gd name="T33" fmla="*/ 244 h 290"/>
                <a:gd name="T34" fmla="*/ 1 w 518"/>
                <a:gd name="T35" fmla="*/ 249 h 290"/>
                <a:gd name="T36" fmla="*/ 5 w 518"/>
                <a:gd name="T37" fmla="*/ 253 h 290"/>
                <a:gd name="T38" fmla="*/ 12 w 518"/>
                <a:gd name="T39" fmla="*/ 258 h 290"/>
                <a:gd name="T40" fmla="*/ 20 w 518"/>
                <a:gd name="T41" fmla="*/ 262 h 290"/>
                <a:gd name="T42" fmla="*/ 31 w 518"/>
                <a:gd name="T43" fmla="*/ 266 h 290"/>
                <a:gd name="T44" fmla="*/ 44 w 518"/>
                <a:gd name="T45" fmla="*/ 270 h 290"/>
                <a:gd name="T46" fmla="*/ 59 w 518"/>
                <a:gd name="T47" fmla="*/ 274 h 290"/>
                <a:gd name="T48" fmla="*/ 76 w 518"/>
                <a:gd name="T49" fmla="*/ 277 h 290"/>
                <a:gd name="T50" fmla="*/ 94 w 518"/>
                <a:gd name="T51" fmla="*/ 280 h 290"/>
                <a:gd name="T52" fmla="*/ 114 w 518"/>
                <a:gd name="T53" fmla="*/ 282 h 290"/>
                <a:gd name="T54" fmla="*/ 136 w 518"/>
                <a:gd name="T55" fmla="*/ 285 h 290"/>
                <a:gd name="T56" fmla="*/ 158 w 518"/>
                <a:gd name="T57" fmla="*/ 287 h 290"/>
                <a:gd name="T58" fmla="*/ 182 w 518"/>
                <a:gd name="T59" fmla="*/ 288 h 290"/>
                <a:gd name="T60" fmla="*/ 207 w 518"/>
                <a:gd name="T61" fmla="*/ 289 h 290"/>
                <a:gd name="T62" fmla="*/ 259 w 518"/>
                <a:gd name="T63" fmla="*/ 290 h 290"/>
                <a:gd name="T64" fmla="*/ 311 w 518"/>
                <a:gd name="T65" fmla="*/ 289 h 290"/>
                <a:gd name="T66" fmla="*/ 336 w 518"/>
                <a:gd name="T67" fmla="*/ 288 h 290"/>
                <a:gd name="T68" fmla="*/ 360 w 518"/>
                <a:gd name="T69" fmla="*/ 287 h 290"/>
                <a:gd name="T70" fmla="*/ 382 w 518"/>
                <a:gd name="T71" fmla="*/ 285 h 290"/>
                <a:gd name="T72" fmla="*/ 404 w 518"/>
                <a:gd name="T73" fmla="*/ 282 h 290"/>
                <a:gd name="T74" fmla="*/ 424 w 518"/>
                <a:gd name="T75" fmla="*/ 280 h 290"/>
                <a:gd name="T76" fmla="*/ 442 w 518"/>
                <a:gd name="T77" fmla="*/ 277 h 290"/>
                <a:gd name="T78" fmla="*/ 459 w 518"/>
                <a:gd name="T79" fmla="*/ 274 h 290"/>
                <a:gd name="T80" fmla="*/ 474 w 518"/>
                <a:gd name="T81" fmla="*/ 270 h 290"/>
                <a:gd name="T82" fmla="*/ 487 w 518"/>
                <a:gd name="T83" fmla="*/ 266 h 290"/>
                <a:gd name="T84" fmla="*/ 498 w 518"/>
                <a:gd name="T85" fmla="*/ 262 h 290"/>
                <a:gd name="T86" fmla="*/ 506 w 518"/>
                <a:gd name="T87" fmla="*/ 258 h 290"/>
                <a:gd name="T88" fmla="*/ 513 w 518"/>
                <a:gd name="T89" fmla="*/ 253 h 290"/>
                <a:gd name="T90" fmla="*/ 517 w 518"/>
                <a:gd name="T91" fmla="*/ 249 h 290"/>
                <a:gd name="T92" fmla="*/ 518 w 518"/>
                <a:gd name="T93" fmla="*/ 244 h 290"/>
                <a:gd name="T94" fmla="*/ 518 w 518"/>
                <a:gd name="T95" fmla="*/ 46 h 290"/>
                <a:gd name="T96" fmla="*/ 517 w 518"/>
                <a:gd name="T97" fmla="*/ 41 h 290"/>
                <a:gd name="T98" fmla="*/ 513 w 518"/>
                <a:gd name="T99" fmla="*/ 37 h 290"/>
                <a:gd name="T100" fmla="*/ 506 w 518"/>
                <a:gd name="T101" fmla="*/ 32 h 290"/>
                <a:gd name="T102" fmla="*/ 498 w 518"/>
                <a:gd name="T103" fmla="*/ 28 h 290"/>
                <a:gd name="T104" fmla="*/ 487 w 518"/>
                <a:gd name="T105" fmla="*/ 24 h 290"/>
                <a:gd name="T106" fmla="*/ 474 w 518"/>
                <a:gd name="T107" fmla="*/ 20 h 290"/>
                <a:gd name="T108" fmla="*/ 459 w 518"/>
                <a:gd name="T109" fmla="*/ 17 h 290"/>
                <a:gd name="T110" fmla="*/ 442 w 518"/>
                <a:gd name="T111" fmla="*/ 13 h 290"/>
                <a:gd name="T112" fmla="*/ 424 w 518"/>
                <a:gd name="T113" fmla="*/ 10 h 290"/>
                <a:gd name="T114" fmla="*/ 404 w 518"/>
                <a:gd name="T115" fmla="*/ 8 h 290"/>
                <a:gd name="T116" fmla="*/ 382 w 518"/>
                <a:gd name="T117" fmla="*/ 5 h 290"/>
                <a:gd name="T118" fmla="*/ 360 w 518"/>
                <a:gd name="T119" fmla="*/ 4 h 290"/>
                <a:gd name="T120" fmla="*/ 336 w 518"/>
                <a:gd name="T121" fmla="*/ 2 h 290"/>
                <a:gd name="T122" fmla="*/ 311 w 518"/>
                <a:gd name="T123" fmla="*/ 1 h 290"/>
                <a:gd name="T124" fmla="*/ 259 w 518"/>
                <a:gd name="T125" fmla="*/ 0 h 290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518"/>
                <a:gd name="T190" fmla="*/ 0 h 290"/>
                <a:gd name="T191" fmla="*/ 518 w 518"/>
                <a:gd name="T192" fmla="*/ 290 h 290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518" h="290">
                  <a:moveTo>
                    <a:pt x="259" y="0"/>
                  </a:moveTo>
                  <a:lnTo>
                    <a:pt x="207" y="1"/>
                  </a:lnTo>
                  <a:lnTo>
                    <a:pt x="182" y="2"/>
                  </a:lnTo>
                  <a:lnTo>
                    <a:pt x="158" y="4"/>
                  </a:lnTo>
                  <a:lnTo>
                    <a:pt x="136" y="5"/>
                  </a:lnTo>
                  <a:lnTo>
                    <a:pt x="114" y="8"/>
                  </a:lnTo>
                  <a:lnTo>
                    <a:pt x="94" y="10"/>
                  </a:lnTo>
                  <a:lnTo>
                    <a:pt x="76" y="13"/>
                  </a:lnTo>
                  <a:lnTo>
                    <a:pt x="59" y="17"/>
                  </a:lnTo>
                  <a:lnTo>
                    <a:pt x="44" y="20"/>
                  </a:lnTo>
                  <a:lnTo>
                    <a:pt x="31" y="24"/>
                  </a:lnTo>
                  <a:lnTo>
                    <a:pt x="20" y="28"/>
                  </a:lnTo>
                  <a:lnTo>
                    <a:pt x="12" y="32"/>
                  </a:lnTo>
                  <a:lnTo>
                    <a:pt x="5" y="37"/>
                  </a:lnTo>
                  <a:lnTo>
                    <a:pt x="1" y="41"/>
                  </a:lnTo>
                  <a:lnTo>
                    <a:pt x="0" y="46"/>
                  </a:lnTo>
                  <a:lnTo>
                    <a:pt x="0" y="244"/>
                  </a:lnTo>
                  <a:lnTo>
                    <a:pt x="1" y="249"/>
                  </a:lnTo>
                  <a:lnTo>
                    <a:pt x="5" y="253"/>
                  </a:lnTo>
                  <a:lnTo>
                    <a:pt x="12" y="258"/>
                  </a:lnTo>
                  <a:lnTo>
                    <a:pt x="20" y="262"/>
                  </a:lnTo>
                  <a:lnTo>
                    <a:pt x="31" y="266"/>
                  </a:lnTo>
                  <a:lnTo>
                    <a:pt x="44" y="270"/>
                  </a:lnTo>
                  <a:lnTo>
                    <a:pt x="59" y="274"/>
                  </a:lnTo>
                  <a:lnTo>
                    <a:pt x="76" y="277"/>
                  </a:lnTo>
                  <a:lnTo>
                    <a:pt x="94" y="280"/>
                  </a:lnTo>
                  <a:lnTo>
                    <a:pt x="114" y="282"/>
                  </a:lnTo>
                  <a:lnTo>
                    <a:pt x="136" y="285"/>
                  </a:lnTo>
                  <a:lnTo>
                    <a:pt x="158" y="287"/>
                  </a:lnTo>
                  <a:lnTo>
                    <a:pt x="182" y="288"/>
                  </a:lnTo>
                  <a:lnTo>
                    <a:pt x="207" y="289"/>
                  </a:lnTo>
                  <a:lnTo>
                    <a:pt x="259" y="290"/>
                  </a:lnTo>
                  <a:lnTo>
                    <a:pt x="311" y="289"/>
                  </a:lnTo>
                  <a:lnTo>
                    <a:pt x="336" y="288"/>
                  </a:lnTo>
                  <a:lnTo>
                    <a:pt x="360" y="287"/>
                  </a:lnTo>
                  <a:lnTo>
                    <a:pt x="382" y="285"/>
                  </a:lnTo>
                  <a:lnTo>
                    <a:pt x="404" y="282"/>
                  </a:lnTo>
                  <a:lnTo>
                    <a:pt x="424" y="280"/>
                  </a:lnTo>
                  <a:lnTo>
                    <a:pt x="442" y="277"/>
                  </a:lnTo>
                  <a:lnTo>
                    <a:pt x="459" y="274"/>
                  </a:lnTo>
                  <a:lnTo>
                    <a:pt x="474" y="270"/>
                  </a:lnTo>
                  <a:lnTo>
                    <a:pt x="487" y="266"/>
                  </a:lnTo>
                  <a:lnTo>
                    <a:pt x="498" y="262"/>
                  </a:lnTo>
                  <a:lnTo>
                    <a:pt x="506" y="258"/>
                  </a:lnTo>
                  <a:lnTo>
                    <a:pt x="513" y="253"/>
                  </a:lnTo>
                  <a:lnTo>
                    <a:pt x="517" y="249"/>
                  </a:lnTo>
                  <a:lnTo>
                    <a:pt x="518" y="244"/>
                  </a:lnTo>
                  <a:lnTo>
                    <a:pt x="518" y="46"/>
                  </a:lnTo>
                  <a:lnTo>
                    <a:pt x="517" y="41"/>
                  </a:lnTo>
                  <a:lnTo>
                    <a:pt x="513" y="37"/>
                  </a:lnTo>
                  <a:lnTo>
                    <a:pt x="506" y="32"/>
                  </a:lnTo>
                  <a:lnTo>
                    <a:pt x="498" y="28"/>
                  </a:lnTo>
                  <a:lnTo>
                    <a:pt x="487" y="24"/>
                  </a:lnTo>
                  <a:lnTo>
                    <a:pt x="474" y="20"/>
                  </a:lnTo>
                  <a:lnTo>
                    <a:pt x="459" y="17"/>
                  </a:lnTo>
                  <a:lnTo>
                    <a:pt x="442" y="13"/>
                  </a:lnTo>
                  <a:lnTo>
                    <a:pt x="424" y="10"/>
                  </a:lnTo>
                  <a:lnTo>
                    <a:pt x="404" y="8"/>
                  </a:lnTo>
                  <a:lnTo>
                    <a:pt x="382" y="5"/>
                  </a:lnTo>
                  <a:lnTo>
                    <a:pt x="360" y="4"/>
                  </a:lnTo>
                  <a:lnTo>
                    <a:pt x="336" y="2"/>
                  </a:lnTo>
                  <a:lnTo>
                    <a:pt x="311" y="1"/>
                  </a:lnTo>
                  <a:lnTo>
                    <a:pt x="259" y="0"/>
                  </a:lnTo>
                  <a:close/>
                </a:path>
              </a:pathLst>
            </a:cu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9723" name="Freeform 746"/>
            <p:cNvSpPr>
              <a:spLocks/>
            </p:cNvSpPr>
            <p:nvPr/>
          </p:nvSpPr>
          <p:spPr bwMode="auto">
            <a:xfrm>
              <a:off x="795" y="1038"/>
              <a:ext cx="518" cy="45"/>
            </a:xfrm>
            <a:custGeom>
              <a:avLst/>
              <a:gdLst>
                <a:gd name="T0" fmla="*/ 0 w 518"/>
                <a:gd name="T1" fmla="*/ 0 h 45"/>
                <a:gd name="T2" fmla="*/ 1 w 518"/>
                <a:gd name="T3" fmla="*/ 5 h 45"/>
                <a:gd name="T4" fmla="*/ 5 w 518"/>
                <a:gd name="T5" fmla="*/ 9 h 45"/>
                <a:gd name="T6" fmla="*/ 12 w 518"/>
                <a:gd name="T7" fmla="*/ 13 h 45"/>
                <a:gd name="T8" fmla="*/ 20 w 518"/>
                <a:gd name="T9" fmla="*/ 18 h 45"/>
                <a:gd name="T10" fmla="*/ 31 w 518"/>
                <a:gd name="T11" fmla="*/ 22 h 45"/>
                <a:gd name="T12" fmla="*/ 44 w 518"/>
                <a:gd name="T13" fmla="*/ 25 h 45"/>
                <a:gd name="T14" fmla="*/ 59 w 518"/>
                <a:gd name="T15" fmla="*/ 29 h 45"/>
                <a:gd name="T16" fmla="*/ 76 w 518"/>
                <a:gd name="T17" fmla="*/ 32 h 45"/>
                <a:gd name="T18" fmla="*/ 94 w 518"/>
                <a:gd name="T19" fmla="*/ 35 h 45"/>
                <a:gd name="T20" fmla="*/ 114 w 518"/>
                <a:gd name="T21" fmla="*/ 37 h 45"/>
                <a:gd name="T22" fmla="*/ 136 w 518"/>
                <a:gd name="T23" fmla="*/ 40 h 45"/>
                <a:gd name="T24" fmla="*/ 158 w 518"/>
                <a:gd name="T25" fmla="*/ 42 h 45"/>
                <a:gd name="T26" fmla="*/ 182 w 518"/>
                <a:gd name="T27" fmla="*/ 43 h 45"/>
                <a:gd name="T28" fmla="*/ 207 w 518"/>
                <a:gd name="T29" fmla="*/ 44 h 45"/>
                <a:gd name="T30" fmla="*/ 259 w 518"/>
                <a:gd name="T31" fmla="*/ 45 h 45"/>
                <a:gd name="T32" fmla="*/ 311 w 518"/>
                <a:gd name="T33" fmla="*/ 44 h 45"/>
                <a:gd name="T34" fmla="*/ 336 w 518"/>
                <a:gd name="T35" fmla="*/ 43 h 45"/>
                <a:gd name="T36" fmla="*/ 360 w 518"/>
                <a:gd name="T37" fmla="*/ 42 h 45"/>
                <a:gd name="T38" fmla="*/ 382 w 518"/>
                <a:gd name="T39" fmla="*/ 40 h 45"/>
                <a:gd name="T40" fmla="*/ 404 w 518"/>
                <a:gd name="T41" fmla="*/ 37 h 45"/>
                <a:gd name="T42" fmla="*/ 424 w 518"/>
                <a:gd name="T43" fmla="*/ 35 h 45"/>
                <a:gd name="T44" fmla="*/ 442 w 518"/>
                <a:gd name="T45" fmla="*/ 32 h 45"/>
                <a:gd name="T46" fmla="*/ 459 w 518"/>
                <a:gd name="T47" fmla="*/ 29 h 45"/>
                <a:gd name="T48" fmla="*/ 474 w 518"/>
                <a:gd name="T49" fmla="*/ 25 h 45"/>
                <a:gd name="T50" fmla="*/ 487 w 518"/>
                <a:gd name="T51" fmla="*/ 22 h 45"/>
                <a:gd name="T52" fmla="*/ 498 w 518"/>
                <a:gd name="T53" fmla="*/ 18 h 45"/>
                <a:gd name="T54" fmla="*/ 506 w 518"/>
                <a:gd name="T55" fmla="*/ 13 h 45"/>
                <a:gd name="T56" fmla="*/ 513 w 518"/>
                <a:gd name="T57" fmla="*/ 9 h 45"/>
                <a:gd name="T58" fmla="*/ 517 w 518"/>
                <a:gd name="T59" fmla="*/ 5 h 45"/>
                <a:gd name="T60" fmla="*/ 518 w 518"/>
                <a:gd name="T61" fmla="*/ 0 h 45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518"/>
                <a:gd name="T94" fmla="*/ 0 h 45"/>
                <a:gd name="T95" fmla="*/ 518 w 518"/>
                <a:gd name="T96" fmla="*/ 45 h 45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518" h="45">
                  <a:moveTo>
                    <a:pt x="0" y="0"/>
                  </a:moveTo>
                  <a:lnTo>
                    <a:pt x="1" y="5"/>
                  </a:lnTo>
                  <a:lnTo>
                    <a:pt x="5" y="9"/>
                  </a:lnTo>
                  <a:lnTo>
                    <a:pt x="12" y="13"/>
                  </a:lnTo>
                  <a:lnTo>
                    <a:pt x="20" y="18"/>
                  </a:lnTo>
                  <a:lnTo>
                    <a:pt x="31" y="22"/>
                  </a:lnTo>
                  <a:lnTo>
                    <a:pt x="44" y="25"/>
                  </a:lnTo>
                  <a:lnTo>
                    <a:pt x="59" y="29"/>
                  </a:lnTo>
                  <a:lnTo>
                    <a:pt x="76" y="32"/>
                  </a:lnTo>
                  <a:lnTo>
                    <a:pt x="94" y="35"/>
                  </a:lnTo>
                  <a:lnTo>
                    <a:pt x="114" y="37"/>
                  </a:lnTo>
                  <a:lnTo>
                    <a:pt x="136" y="40"/>
                  </a:lnTo>
                  <a:lnTo>
                    <a:pt x="158" y="42"/>
                  </a:lnTo>
                  <a:lnTo>
                    <a:pt x="182" y="43"/>
                  </a:lnTo>
                  <a:lnTo>
                    <a:pt x="207" y="44"/>
                  </a:lnTo>
                  <a:lnTo>
                    <a:pt x="259" y="45"/>
                  </a:lnTo>
                  <a:lnTo>
                    <a:pt x="311" y="44"/>
                  </a:lnTo>
                  <a:lnTo>
                    <a:pt x="336" y="43"/>
                  </a:lnTo>
                  <a:lnTo>
                    <a:pt x="360" y="42"/>
                  </a:lnTo>
                  <a:lnTo>
                    <a:pt x="382" y="40"/>
                  </a:lnTo>
                  <a:lnTo>
                    <a:pt x="404" y="37"/>
                  </a:lnTo>
                  <a:lnTo>
                    <a:pt x="424" y="35"/>
                  </a:lnTo>
                  <a:lnTo>
                    <a:pt x="442" y="32"/>
                  </a:lnTo>
                  <a:lnTo>
                    <a:pt x="459" y="29"/>
                  </a:lnTo>
                  <a:lnTo>
                    <a:pt x="474" y="25"/>
                  </a:lnTo>
                  <a:lnTo>
                    <a:pt x="487" y="22"/>
                  </a:lnTo>
                  <a:lnTo>
                    <a:pt x="498" y="18"/>
                  </a:lnTo>
                  <a:lnTo>
                    <a:pt x="506" y="13"/>
                  </a:lnTo>
                  <a:lnTo>
                    <a:pt x="513" y="9"/>
                  </a:lnTo>
                  <a:lnTo>
                    <a:pt x="517" y="5"/>
                  </a:lnTo>
                  <a:lnTo>
                    <a:pt x="518" y="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29059" name="Rectangle 747"/>
          <p:cNvSpPr>
            <a:spLocks noChangeArrowheads="1"/>
          </p:cNvSpPr>
          <p:nvPr/>
        </p:nvSpPr>
        <p:spPr bwMode="auto">
          <a:xfrm>
            <a:off x="1135063" y="1951038"/>
            <a:ext cx="531812" cy="182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GB" sz="1200">
                <a:solidFill>
                  <a:srgbClr val="000000"/>
                </a:solidFill>
                <a:latin typeface="Arial" charset="0"/>
              </a:rPr>
              <a:t>Storage</a:t>
            </a:r>
            <a:endParaRPr lang="en-GB" sz="2400">
              <a:latin typeface="Times New Roman" charset="0"/>
            </a:endParaRPr>
          </a:p>
        </p:txBody>
      </p:sp>
      <p:sp>
        <p:nvSpPr>
          <p:cNvPr id="129060" name="Freeform 748"/>
          <p:cNvSpPr>
            <a:spLocks/>
          </p:cNvSpPr>
          <p:nvPr/>
        </p:nvSpPr>
        <p:spPr bwMode="auto">
          <a:xfrm>
            <a:off x="152400" y="3524250"/>
            <a:ext cx="609600" cy="2027238"/>
          </a:xfrm>
          <a:custGeom>
            <a:avLst/>
            <a:gdLst>
              <a:gd name="T0" fmla="*/ 0 w 384"/>
              <a:gd name="T1" fmla="*/ 2147483647 h 1277"/>
              <a:gd name="T2" fmla="*/ 2147483647 w 384"/>
              <a:gd name="T3" fmla="*/ 2147483647 h 1277"/>
              <a:gd name="T4" fmla="*/ 2147483647 w 384"/>
              <a:gd name="T5" fmla="*/ 2147483647 h 1277"/>
              <a:gd name="T6" fmla="*/ 2147483647 w 384"/>
              <a:gd name="T7" fmla="*/ 2147483647 h 1277"/>
              <a:gd name="T8" fmla="*/ 2147483647 w 384"/>
              <a:gd name="T9" fmla="*/ 2147483647 h 1277"/>
              <a:gd name="T10" fmla="*/ 2147483647 w 384"/>
              <a:gd name="T11" fmla="*/ 2147483647 h 1277"/>
              <a:gd name="T12" fmla="*/ 2147483647 w 384"/>
              <a:gd name="T13" fmla="*/ 2147483647 h 1277"/>
              <a:gd name="T14" fmla="*/ 2147483647 w 384"/>
              <a:gd name="T15" fmla="*/ 2147483647 h 1277"/>
              <a:gd name="T16" fmla="*/ 2147483647 w 384"/>
              <a:gd name="T17" fmla="*/ 2147483647 h 1277"/>
              <a:gd name="T18" fmla="*/ 2147483647 w 384"/>
              <a:gd name="T19" fmla="*/ 2147483647 h 1277"/>
              <a:gd name="T20" fmla="*/ 2147483647 w 384"/>
              <a:gd name="T21" fmla="*/ 2147483647 h 1277"/>
              <a:gd name="T22" fmla="*/ 2147483647 w 384"/>
              <a:gd name="T23" fmla="*/ 2147483647 h 1277"/>
              <a:gd name="T24" fmla="*/ 2147483647 w 384"/>
              <a:gd name="T25" fmla="*/ 2147483647 h 1277"/>
              <a:gd name="T26" fmla="*/ 2147483647 w 384"/>
              <a:gd name="T27" fmla="*/ 2147483647 h 1277"/>
              <a:gd name="T28" fmla="*/ 2147483647 w 384"/>
              <a:gd name="T29" fmla="*/ 2147483647 h 1277"/>
              <a:gd name="T30" fmla="*/ 2147483647 w 384"/>
              <a:gd name="T31" fmla="*/ 2147483647 h 1277"/>
              <a:gd name="T32" fmla="*/ 2147483647 w 384"/>
              <a:gd name="T33" fmla="*/ 2147483647 h 1277"/>
              <a:gd name="T34" fmla="*/ 2147483647 w 384"/>
              <a:gd name="T35" fmla="*/ 2147483647 h 1277"/>
              <a:gd name="T36" fmla="*/ 2147483647 w 384"/>
              <a:gd name="T37" fmla="*/ 2147483647 h 1277"/>
              <a:gd name="T38" fmla="*/ 2147483647 w 384"/>
              <a:gd name="T39" fmla="*/ 2147483647 h 1277"/>
              <a:gd name="T40" fmla="*/ 2147483647 w 384"/>
              <a:gd name="T41" fmla="*/ 2147483647 h 1277"/>
              <a:gd name="T42" fmla="*/ 2147483647 w 384"/>
              <a:gd name="T43" fmla="*/ 2147483647 h 1277"/>
              <a:gd name="T44" fmla="*/ 2147483647 w 384"/>
              <a:gd name="T45" fmla="*/ 2147483647 h 1277"/>
              <a:gd name="T46" fmla="*/ 2147483647 w 384"/>
              <a:gd name="T47" fmla="*/ 2147483647 h 1277"/>
              <a:gd name="T48" fmla="*/ 2147483647 w 384"/>
              <a:gd name="T49" fmla="*/ 2147483647 h 1277"/>
              <a:gd name="T50" fmla="*/ 2147483647 w 384"/>
              <a:gd name="T51" fmla="*/ 2147483647 h 1277"/>
              <a:gd name="T52" fmla="*/ 2147483647 w 384"/>
              <a:gd name="T53" fmla="*/ 0 h 1277"/>
              <a:gd name="T54" fmla="*/ 2147483647 w 384"/>
              <a:gd name="T55" fmla="*/ 0 h 1277"/>
              <a:gd name="T56" fmla="*/ 2147483647 w 384"/>
              <a:gd name="T57" fmla="*/ 2147483647 h 1277"/>
              <a:gd name="T58" fmla="*/ 2147483647 w 384"/>
              <a:gd name="T59" fmla="*/ 2147483647 h 1277"/>
              <a:gd name="T60" fmla="*/ 2147483647 w 384"/>
              <a:gd name="T61" fmla="*/ 2147483647 h 1277"/>
              <a:gd name="T62" fmla="*/ 2147483647 w 384"/>
              <a:gd name="T63" fmla="*/ 2147483647 h 1277"/>
              <a:gd name="T64" fmla="*/ 2147483647 w 384"/>
              <a:gd name="T65" fmla="*/ 2147483647 h 1277"/>
              <a:gd name="T66" fmla="*/ 2147483647 w 384"/>
              <a:gd name="T67" fmla="*/ 2147483647 h 1277"/>
              <a:gd name="T68" fmla="*/ 2147483647 w 384"/>
              <a:gd name="T69" fmla="*/ 2147483647 h 1277"/>
              <a:gd name="T70" fmla="*/ 0 w 384"/>
              <a:gd name="T71" fmla="*/ 2147483647 h 1277"/>
              <a:gd name="T72" fmla="*/ 0 w 384"/>
              <a:gd name="T73" fmla="*/ 2147483647 h 1277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w 384"/>
              <a:gd name="T112" fmla="*/ 0 h 1277"/>
              <a:gd name="T113" fmla="*/ 384 w 384"/>
              <a:gd name="T114" fmla="*/ 1277 h 1277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T111" t="T112" r="T113" b="T114"/>
            <a:pathLst>
              <a:path w="384" h="1277">
                <a:moveTo>
                  <a:pt x="0" y="1213"/>
                </a:moveTo>
                <a:lnTo>
                  <a:pt x="1" y="1226"/>
                </a:lnTo>
                <a:lnTo>
                  <a:pt x="5" y="1238"/>
                </a:lnTo>
                <a:lnTo>
                  <a:pt x="11" y="1249"/>
                </a:lnTo>
                <a:lnTo>
                  <a:pt x="19" y="1258"/>
                </a:lnTo>
                <a:lnTo>
                  <a:pt x="28" y="1266"/>
                </a:lnTo>
                <a:lnTo>
                  <a:pt x="39" y="1272"/>
                </a:lnTo>
                <a:lnTo>
                  <a:pt x="51" y="1276"/>
                </a:lnTo>
                <a:lnTo>
                  <a:pt x="64" y="1277"/>
                </a:lnTo>
                <a:lnTo>
                  <a:pt x="320" y="1277"/>
                </a:lnTo>
                <a:lnTo>
                  <a:pt x="333" y="1276"/>
                </a:lnTo>
                <a:lnTo>
                  <a:pt x="345" y="1272"/>
                </a:lnTo>
                <a:lnTo>
                  <a:pt x="356" y="1266"/>
                </a:lnTo>
                <a:lnTo>
                  <a:pt x="365" y="1258"/>
                </a:lnTo>
                <a:lnTo>
                  <a:pt x="373" y="1249"/>
                </a:lnTo>
                <a:lnTo>
                  <a:pt x="379" y="1238"/>
                </a:lnTo>
                <a:lnTo>
                  <a:pt x="383" y="1226"/>
                </a:lnTo>
                <a:lnTo>
                  <a:pt x="384" y="1213"/>
                </a:lnTo>
                <a:lnTo>
                  <a:pt x="384" y="64"/>
                </a:lnTo>
                <a:lnTo>
                  <a:pt x="383" y="51"/>
                </a:lnTo>
                <a:lnTo>
                  <a:pt x="379" y="39"/>
                </a:lnTo>
                <a:lnTo>
                  <a:pt x="373" y="28"/>
                </a:lnTo>
                <a:lnTo>
                  <a:pt x="365" y="19"/>
                </a:lnTo>
                <a:lnTo>
                  <a:pt x="356" y="11"/>
                </a:lnTo>
                <a:lnTo>
                  <a:pt x="345" y="5"/>
                </a:lnTo>
                <a:lnTo>
                  <a:pt x="333" y="1"/>
                </a:lnTo>
                <a:lnTo>
                  <a:pt x="320" y="0"/>
                </a:lnTo>
                <a:lnTo>
                  <a:pt x="64" y="0"/>
                </a:lnTo>
                <a:lnTo>
                  <a:pt x="51" y="1"/>
                </a:lnTo>
                <a:lnTo>
                  <a:pt x="39" y="5"/>
                </a:lnTo>
                <a:lnTo>
                  <a:pt x="28" y="11"/>
                </a:lnTo>
                <a:lnTo>
                  <a:pt x="19" y="19"/>
                </a:lnTo>
                <a:lnTo>
                  <a:pt x="11" y="28"/>
                </a:lnTo>
                <a:lnTo>
                  <a:pt x="5" y="39"/>
                </a:lnTo>
                <a:lnTo>
                  <a:pt x="1" y="51"/>
                </a:lnTo>
                <a:lnTo>
                  <a:pt x="0" y="64"/>
                </a:lnTo>
                <a:lnTo>
                  <a:pt x="0" y="1213"/>
                </a:lnTo>
                <a:close/>
              </a:path>
            </a:pathLst>
          </a:custGeom>
          <a:solidFill>
            <a:srgbClr val="FFFFFF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29061" name="Rectangle 749"/>
          <p:cNvSpPr>
            <a:spLocks noChangeArrowheads="1"/>
          </p:cNvSpPr>
          <p:nvPr/>
        </p:nvSpPr>
        <p:spPr bwMode="auto">
          <a:xfrm rot="-5400000">
            <a:off x="-115888" y="4435476"/>
            <a:ext cx="982663" cy="182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GB" sz="1200">
                <a:solidFill>
                  <a:srgbClr val="000000"/>
                </a:solidFill>
                <a:latin typeface="Arial" charset="0"/>
              </a:rPr>
              <a:t>Other systems</a:t>
            </a:r>
            <a:endParaRPr lang="en-GB" sz="2400">
              <a:latin typeface="Times New Roman" charset="0"/>
            </a:endParaRPr>
          </a:p>
        </p:txBody>
      </p:sp>
      <p:sp>
        <p:nvSpPr>
          <p:cNvPr id="129062" name="Rectangle 750"/>
          <p:cNvSpPr>
            <a:spLocks noChangeArrowheads="1"/>
          </p:cNvSpPr>
          <p:nvPr/>
        </p:nvSpPr>
        <p:spPr bwMode="auto">
          <a:xfrm rot="-5400000">
            <a:off x="-16668" y="4442618"/>
            <a:ext cx="1136650" cy="18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GB" sz="1200">
                <a:solidFill>
                  <a:srgbClr val="000000"/>
                </a:solidFill>
                <a:latin typeface="Arial" charset="0"/>
              </a:rPr>
              <a:t>(LHC, Safety, ...)</a:t>
            </a:r>
            <a:endParaRPr lang="en-GB" sz="2400">
              <a:latin typeface="Times New Roman" charset="0"/>
            </a:endParaRPr>
          </a:p>
        </p:txBody>
      </p:sp>
      <p:sp>
        <p:nvSpPr>
          <p:cNvPr id="129063" name="Rectangle 751"/>
          <p:cNvSpPr>
            <a:spLocks noChangeArrowheads="1"/>
          </p:cNvSpPr>
          <p:nvPr/>
        </p:nvSpPr>
        <p:spPr bwMode="auto">
          <a:xfrm>
            <a:off x="447675" y="3371850"/>
            <a:ext cx="19050" cy="153988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9064" name="Rectangle 752"/>
          <p:cNvSpPr>
            <a:spLocks noChangeArrowheads="1"/>
          </p:cNvSpPr>
          <p:nvPr/>
        </p:nvSpPr>
        <p:spPr bwMode="auto">
          <a:xfrm>
            <a:off x="1905000" y="1543050"/>
            <a:ext cx="1446213" cy="639763"/>
          </a:xfrm>
          <a:prstGeom prst="rect">
            <a:avLst/>
          </a:prstGeom>
          <a:solidFill>
            <a:srgbClr val="EAEAE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9065" name="Rectangle 753"/>
          <p:cNvSpPr>
            <a:spLocks noChangeArrowheads="1"/>
          </p:cNvSpPr>
          <p:nvPr/>
        </p:nvSpPr>
        <p:spPr bwMode="auto">
          <a:xfrm>
            <a:off x="1997075" y="1601788"/>
            <a:ext cx="1198563" cy="182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GB" sz="1200">
                <a:solidFill>
                  <a:schemeClr val="accent2"/>
                </a:solidFill>
                <a:latin typeface="Arial" charset="0"/>
              </a:rPr>
              <a:t>Configuration DB,</a:t>
            </a:r>
            <a:endParaRPr lang="en-GB" sz="2400">
              <a:solidFill>
                <a:schemeClr val="accent2"/>
              </a:solidFill>
              <a:latin typeface="Times New Roman" charset="0"/>
            </a:endParaRPr>
          </a:p>
        </p:txBody>
      </p:sp>
      <p:sp>
        <p:nvSpPr>
          <p:cNvPr id="129066" name="Rectangle 754"/>
          <p:cNvSpPr>
            <a:spLocks noChangeArrowheads="1"/>
          </p:cNvSpPr>
          <p:nvPr/>
        </p:nvSpPr>
        <p:spPr bwMode="auto">
          <a:xfrm>
            <a:off x="1997075" y="1784350"/>
            <a:ext cx="625475" cy="18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GB" sz="1200">
                <a:solidFill>
                  <a:schemeClr val="accent2"/>
                </a:solidFill>
                <a:latin typeface="Arial" charset="0"/>
              </a:rPr>
              <a:t>Archives,</a:t>
            </a:r>
            <a:endParaRPr lang="en-GB" sz="2400">
              <a:solidFill>
                <a:schemeClr val="accent2"/>
              </a:solidFill>
              <a:latin typeface="Times New Roman" charset="0"/>
            </a:endParaRPr>
          </a:p>
        </p:txBody>
      </p:sp>
      <p:sp>
        <p:nvSpPr>
          <p:cNvPr id="129067" name="Rectangle 755"/>
          <p:cNvSpPr>
            <a:spLocks noChangeArrowheads="1"/>
          </p:cNvSpPr>
          <p:nvPr/>
        </p:nvSpPr>
        <p:spPr bwMode="auto">
          <a:xfrm>
            <a:off x="1997075" y="1966913"/>
            <a:ext cx="896938" cy="182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GB" sz="1200">
                <a:solidFill>
                  <a:schemeClr val="accent2"/>
                </a:solidFill>
                <a:latin typeface="Arial" charset="0"/>
              </a:rPr>
              <a:t>Log files, etc.</a:t>
            </a:r>
            <a:endParaRPr lang="en-GB" sz="2400">
              <a:solidFill>
                <a:schemeClr val="accent2"/>
              </a:solidFill>
              <a:latin typeface="Times New Roman" charset="0"/>
            </a:endParaRPr>
          </a:p>
        </p:txBody>
      </p:sp>
      <p:grpSp>
        <p:nvGrpSpPr>
          <p:cNvPr id="129068" name="Group 756"/>
          <p:cNvGrpSpPr>
            <a:grpSpLocks/>
          </p:cNvGrpSpPr>
          <p:nvPr/>
        </p:nvGrpSpPr>
        <p:grpSpPr bwMode="auto">
          <a:xfrm>
            <a:off x="2205038" y="3524250"/>
            <a:ext cx="525462" cy="412750"/>
            <a:chOff x="1757" y="2096"/>
            <a:chExt cx="331" cy="260"/>
          </a:xfrm>
        </p:grpSpPr>
        <p:sp>
          <p:nvSpPr>
            <p:cNvPr id="129575" name="Freeform 757"/>
            <p:cNvSpPr>
              <a:spLocks/>
            </p:cNvSpPr>
            <p:nvPr/>
          </p:nvSpPr>
          <p:spPr bwMode="auto">
            <a:xfrm>
              <a:off x="1757" y="2295"/>
              <a:ext cx="32" cy="19"/>
            </a:xfrm>
            <a:custGeom>
              <a:avLst/>
              <a:gdLst>
                <a:gd name="T0" fmla="*/ 0 w 258"/>
                <a:gd name="T1" fmla="*/ 0 h 154"/>
                <a:gd name="T2" fmla="*/ 0 w 258"/>
                <a:gd name="T3" fmla="*/ 0 h 154"/>
                <a:gd name="T4" fmla="*/ 0 w 258"/>
                <a:gd name="T5" fmla="*/ 0 h 154"/>
                <a:gd name="T6" fmla="*/ 0 w 258"/>
                <a:gd name="T7" fmla="*/ 0 h 154"/>
                <a:gd name="T8" fmla="*/ 0 w 258"/>
                <a:gd name="T9" fmla="*/ 0 h 154"/>
                <a:gd name="T10" fmla="*/ 0 w 258"/>
                <a:gd name="T11" fmla="*/ 0 h 154"/>
                <a:gd name="T12" fmla="*/ 0 w 258"/>
                <a:gd name="T13" fmla="*/ 0 h 154"/>
                <a:gd name="T14" fmla="*/ 0 w 258"/>
                <a:gd name="T15" fmla="*/ 0 h 154"/>
                <a:gd name="T16" fmla="*/ 0 w 258"/>
                <a:gd name="T17" fmla="*/ 0 h 154"/>
                <a:gd name="T18" fmla="*/ 0 w 258"/>
                <a:gd name="T19" fmla="*/ 0 h 154"/>
                <a:gd name="T20" fmla="*/ 0 w 258"/>
                <a:gd name="T21" fmla="*/ 0 h 154"/>
                <a:gd name="T22" fmla="*/ 0 w 258"/>
                <a:gd name="T23" fmla="*/ 0 h 154"/>
                <a:gd name="T24" fmla="*/ 0 w 258"/>
                <a:gd name="T25" fmla="*/ 0 h 154"/>
                <a:gd name="T26" fmla="*/ 0 w 258"/>
                <a:gd name="T27" fmla="*/ 0 h 154"/>
                <a:gd name="T28" fmla="*/ 0 w 258"/>
                <a:gd name="T29" fmla="*/ 0 h 154"/>
                <a:gd name="T30" fmla="*/ 0 w 258"/>
                <a:gd name="T31" fmla="*/ 0 h 154"/>
                <a:gd name="T32" fmla="*/ 0 w 258"/>
                <a:gd name="T33" fmla="*/ 0 h 154"/>
                <a:gd name="T34" fmla="*/ 0 w 258"/>
                <a:gd name="T35" fmla="*/ 0 h 154"/>
                <a:gd name="T36" fmla="*/ 0 w 258"/>
                <a:gd name="T37" fmla="*/ 0 h 154"/>
                <a:gd name="T38" fmla="*/ 0 w 258"/>
                <a:gd name="T39" fmla="*/ 0 h 154"/>
                <a:gd name="T40" fmla="*/ 0 w 258"/>
                <a:gd name="T41" fmla="*/ 0 h 154"/>
                <a:gd name="T42" fmla="*/ 0 w 258"/>
                <a:gd name="T43" fmla="*/ 0 h 154"/>
                <a:gd name="T44" fmla="*/ 0 w 258"/>
                <a:gd name="T45" fmla="*/ 0 h 154"/>
                <a:gd name="T46" fmla="*/ 0 w 258"/>
                <a:gd name="T47" fmla="*/ 0 h 154"/>
                <a:gd name="T48" fmla="*/ 0 w 258"/>
                <a:gd name="T49" fmla="*/ 0 h 154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258"/>
                <a:gd name="T76" fmla="*/ 0 h 154"/>
                <a:gd name="T77" fmla="*/ 258 w 258"/>
                <a:gd name="T78" fmla="*/ 154 h 154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258" h="154">
                  <a:moveTo>
                    <a:pt x="253" y="0"/>
                  </a:moveTo>
                  <a:lnTo>
                    <a:pt x="195" y="0"/>
                  </a:lnTo>
                  <a:lnTo>
                    <a:pt x="161" y="4"/>
                  </a:lnTo>
                  <a:lnTo>
                    <a:pt x="129" y="9"/>
                  </a:lnTo>
                  <a:lnTo>
                    <a:pt x="90" y="16"/>
                  </a:lnTo>
                  <a:lnTo>
                    <a:pt x="59" y="24"/>
                  </a:lnTo>
                  <a:lnTo>
                    <a:pt x="39" y="32"/>
                  </a:lnTo>
                  <a:lnTo>
                    <a:pt x="24" y="40"/>
                  </a:lnTo>
                  <a:lnTo>
                    <a:pt x="13" y="48"/>
                  </a:lnTo>
                  <a:lnTo>
                    <a:pt x="5" y="58"/>
                  </a:lnTo>
                  <a:lnTo>
                    <a:pt x="0" y="70"/>
                  </a:lnTo>
                  <a:lnTo>
                    <a:pt x="1" y="82"/>
                  </a:lnTo>
                  <a:lnTo>
                    <a:pt x="8" y="92"/>
                  </a:lnTo>
                  <a:lnTo>
                    <a:pt x="17" y="98"/>
                  </a:lnTo>
                  <a:lnTo>
                    <a:pt x="36" y="101"/>
                  </a:lnTo>
                  <a:lnTo>
                    <a:pt x="57" y="101"/>
                  </a:lnTo>
                  <a:lnTo>
                    <a:pt x="80" y="99"/>
                  </a:lnTo>
                  <a:lnTo>
                    <a:pt x="108" y="96"/>
                  </a:lnTo>
                  <a:lnTo>
                    <a:pt x="136" y="98"/>
                  </a:lnTo>
                  <a:lnTo>
                    <a:pt x="156" y="101"/>
                  </a:lnTo>
                  <a:lnTo>
                    <a:pt x="176" y="107"/>
                  </a:lnTo>
                  <a:lnTo>
                    <a:pt x="198" y="116"/>
                  </a:lnTo>
                  <a:lnTo>
                    <a:pt x="258" y="154"/>
                  </a:lnTo>
                  <a:lnTo>
                    <a:pt x="255" y="154"/>
                  </a:lnTo>
                  <a:lnTo>
                    <a:pt x="256" y="151"/>
                  </a:lnTo>
                </a:path>
              </a:pathLst>
            </a:custGeom>
            <a:noFill/>
            <a:ln w="6350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grpSp>
          <p:nvGrpSpPr>
            <p:cNvPr id="129576" name="Group 758"/>
            <p:cNvGrpSpPr>
              <a:grpSpLocks/>
            </p:cNvGrpSpPr>
            <p:nvPr/>
          </p:nvGrpSpPr>
          <p:grpSpPr bwMode="auto">
            <a:xfrm>
              <a:off x="1785" y="2240"/>
              <a:ext cx="260" cy="90"/>
              <a:chOff x="1785" y="2240"/>
              <a:chExt cx="260" cy="90"/>
            </a:xfrm>
          </p:grpSpPr>
          <p:sp>
            <p:nvSpPr>
              <p:cNvPr id="129714" name="Freeform 759"/>
              <p:cNvSpPr>
                <a:spLocks/>
              </p:cNvSpPr>
              <p:nvPr/>
            </p:nvSpPr>
            <p:spPr bwMode="auto">
              <a:xfrm>
                <a:off x="1786" y="2285"/>
                <a:ext cx="259" cy="45"/>
              </a:xfrm>
              <a:custGeom>
                <a:avLst/>
                <a:gdLst>
                  <a:gd name="T0" fmla="*/ 0 w 2067"/>
                  <a:gd name="T1" fmla="*/ 0 h 356"/>
                  <a:gd name="T2" fmla="*/ 0 w 2067"/>
                  <a:gd name="T3" fmla="*/ 0 h 356"/>
                  <a:gd name="T4" fmla="*/ 0 w 2067"/>
                  <a:gd name="T5" fmla="*/ 0 h 356"/>
                  <a:gd name="T6" fmla="*/ 0 w 2067"/>
                  <a:gd name="T7" fmla="*/ 0 h 356"/>
                  <a:gd name="T8" fmla="*/ 0 w 2067"/>
                  <a:gd name="T9" fmla="*/ 0 h 356"/>
                  <a:gd name="T10" fmla="*/ 0 w 2067"/>
                  <a:gd name="T11" fmla="*/ 0 h 356"/>
                  <a:gd name="T12" fmla="*/ 0 w 2067"/>
                  <a:gd name="T13" fmla="*/ 0 h 35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067"/>
                  <a:gd name="T22" fmla="*/ 0 h 356"/>
                  <a:gd name="T23" fmla="*/ 2067 w 2067"/>
                  <a:gd name="T24" fmla="*/ 356 h 35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067" h="356">
                    <a:moveTo>
                      <a:pt x="0" y="21"/>
                    </a:moveTo>
                    <a:lnTo>
                      <a:pt x="0" y="178"/>
                    </a:lnTo>
                    <a:lnTo>
                      <a:pt x="1678" y="356"/>
                    </a:lnTo>
                    <a:lnTo>
                      <a:pt x="2067" y="138"/>
                    </a:lnTo>
                    <a:lnTo>
                      <a:pt x="2067" y="0"/>
                    </a:lnTo>
                    <a:lnTo>
                      <a:pt x="1664" y="188"/>
                    </a:lnTo>
                    <a:lnTo>
                      <a:pt x="0" y="21"/>
                    </a:lnTo>
                    <a:close/>
                  </a:path>
                </a:pathLst>
              </a:custGeom>
              <a:solidFill>
                <a:srgbClr val="9F9F9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9715" name="Freeform 760"/>
              <p:cNvSpPr>
                <a:spLocks/>
              </p:cNvSpPr>
              <p:nvPr/>
            </p:nvSpPr>
            <p:spPr bwMode="auto">
              <a:xfrm>
                <a:off x="1785" y="2240"/>
                <a:ext cx="210" cy="69"/>
              </a:xfrm>
              <a:custGeom>
                <a:avLst/>
                <a:gdLst>
                  <a:gd name="T0" fmla="*/ 0 w 1686"/>
                  <a:gd name="T1" fmla="*/ 0 h 550"/>
                  <a:gd name="T2" fmla="*/ 0 w 1686"/>
                  <a:gd name="T3" fmla="*/ 0 h 550"/>
                  <a:gd name="T4" fmla="*/ 0 w 1686"/>
                  <a:gd name="T5" fmla="*/ 0 h 550"/>
                  <a:gd name="T6" fmla="*/ 0 w 1686"/>
                  <a:gd name="T7" fmla="*/ 0 h 550"/>
                  <a:gd name="T8" fmla="*/ 0 w 1686"/>
                  <a:gd name="T9" fmla="*/ 0 h 55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686"/>
                  <a:gd name="T16" fmla="*/ 0 h 550"/>
                  <a:gd name="T17" fmla="*/ 1686 w 1686"/>
                  <a:gd name="T18" fmla="*/ 550 h 55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686" h="550">
                    <a:moveTo>
                      <a:pt x="0" y="0"/>
                    </a:moveTo>
                    <a:lnTo>
                      <a:pt x="1686" y="121"/>
                    </a:lnTo>
                    <a:lnTo>
                      <a:pt x="1686" y="550"/>
                    </a:lnTo>
                    <a:lnTo>
                      <a:pt x="0" y="38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0C0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129716" name="Group 761"/>
              <p:cNvGrpSpPr>
                <a:grpSpLocks/>
              </p:cNvGrpSpPr>
              <p:nvPr/>
            </p:nvGrpSpPr>
            <p:grpSpPr bwMode="auto">
              <a:xfrm>
                <a:off x="1785" y="2253"/>
                <a:ext cx="211" cy="27"/>
                <a:chOff x="1785" y="2253"/>
                <a:chExt cx="211" cy="27"/>
              </a:xfrm>
            </p:grpSpPr>
            <p:sp>
              <p:nvSpPr>
                <p:cNvPr id="129717" name="Line 762"/>
                <p:cNvSpPr>
                  <a:spLocks noChangeShapeType="1"/>
                </p:cNvSpPr>
                <p:nvPr/>
              </p:nvSpPr>
              <p:spPr bwMode="auto">
                <a:xfrm>
                  <a:off x="1785" y="2253"/>
                  <a:ext cx="210" cy="16"/>
                </a:xfrm>
                <a:prstGeom prst="line">
                  <a:avLst/>
                </a:prstGeom>
                <a:noFill/>
                <a:ln w="1588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9718" name="Line 763"/>
                <p:cNvSpPr>
                  <a:spLocks noChangeShapeType="1"/>
                </p:cNvSpPr>
                <p:nvPr/>
              </p:nvSpPr>
              <p:spPr bwMode="auto">
                <a:xfrm>
                  <a:off x="1939" y="2266"/>
                  <a:ext cx="44" cy="3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9719" name="Line 764"/>
                <p:cNvSpPr>
                  <a:spLocks noChangeShapeType="1"/>
                </p:cNvSpPr>
                <p:nvPr/>
              </p:nvSpPr>
              <p:spPr bwMode="auto">
                <a:xfrm>
                  <a:off x="1888" y="2262"/>
                  <a:ext cx="44" cy="3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9720" name="Line 765"/>
                <p:cNvSpPr>
                  <a:spLocks noChangeShapeType="1"/>
                </p:cNvSpPr>
                <p:nvPr/>
              </p:nvSpPr>
              <p:spPr bwMode="auto">
                <a:xfrm>
                  <a:off x="1785" y="2262"/>
                  <a:ext cx="211" cy="18"/>
                </a:xfrm>
                <a:prstGeom prst="line">
                  <a:avLst/>
                </a:prstGeom>
                <a:noFill/>
                <a:ln w="1588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  <p:grpSp>
          <p:nvGrpSpPr>
            <p:cNvPr id="129577" name="Group 766"/>
            <p:cNvGrpSpPr>
              <a:grpSpLocks/>
            </p:cNvGrpSpPr>
            <p:nvPr/>
          </p:nvGrpSpPr>
          <p:grpSpPr bwMode="auto">
            <a:xfrm>
              <a:off x="1785" y="2231"/>
              <a:ext cx="261" cy="24"/>
              <a:chOff x="1785" y="2231"/>
              <a:chExt cx="261" cy="24"/>
            </a:xfrm>
          </p:grpSpPr>
          <p:sp>
            <p:nvSpPr>
              <p:cNvPr id="129712" name="Freeform 767"/>
              <p:cNvSpPr>
                <a:spLocks/>
              </p:cNvSpPr>
              <p:nvPr/>
            </p:nvSpPr>
            <p:spPr bwMode="auto">
              <a:xfrm>
                <a:off x="1785" y="2231"/>
                <a:ext cx="261" cy="24"/>
              </a:xfrm>
              <a:custGeom>
                <a:avLst/>
                <a:gdLst>
                  <a:gd name="T0" fmla="*/ 0 w 2088"/>
                  <a:gd name="T1" fmla="*/ 0 h 196"/>
                  <a:gd name="T2" fmla="*/ 0 w 2088"/>
                  <a:gd name="T3" fmla="*/ 0 h 196"/>
                  <a:gd name="T4" fmla="*/ 0 w 2088"/>
                  <a:gd name="T5" fmla="*/ 0 h 196"/>
                  <a:gd name="T6" fmla="*/ 0 w 2088"/>
                  <a:gd name="T7" fmla="*/ 0 h 196"/>
                  <a:gd name="T8" fmla="*/ 0 w 2088"/>
                  <a:gd name="T9" fmla="*/ 0 h 196"/>
                  <a:gd name="T10" fmla="*/ 0 w 2088"/>
                  <a:gd name="T11" fmla="*/ 0 h 19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088"/>
                  <a:gd name="T19" fmla="*/ 0 h 196"/>
                  <a:gd name="T20" fmla="*/ 2088 w 2088"/>
                  <a:gd name="T21" fmla="*/ 196 h 19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088" h="196">
                    <a:moveTo>
                      <a:pt x="0" y="75"/>
                    </a:moveTo>
                    <a:lnTo>
                      <a:pt x="1685" y="196"/>
                    </a:lnTo>
                    <a:lnTo>
                      <a:pt x="2088" y="81"/>
                    </a:lnTo>
                    <a:lnTo>
                      <a:pt x="1946" y="65"/>
                    </a:lnTo>
                    <a:lnTo>
                      <a:pt x="643" y="0"/>
                    </a:lnTo>
                    <a:lnTo>
                      <a:pt x="0" y="75"/>
                    </a:lnTo>
                    <a:close/>
                  </a:path>
                </a:pathLst>
              </a:custGeom>
              <a:solidFill>
                <a:srgbClr val="DFDFD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9713" name="Freeform 768"/>
              <p:cNvSpPr>
                <a:spLocks/>
              </p:cNvSpPr>
              <p:nvPr/>
            </p:nvSpPr>
            <p:spPr bwMode="auto">
              <a:xfrm>
                <a:off x="1844" y="2236"/>
                <a:ext cx="192" cy="16"/>
              </a:xfrm>
              <a:custGeom>
                <a:avLst/>
                <a:gdLst>
                  <a:gd name="T0" fmla="*/ 0 w 1535"/>
                  <a:gd name="T1" fmla="*/ 0 h 125"/>
                  <a:gd name="T2" fmla="*/ 0 w 1535"/>
                  <a:gd name="T3" fmla="*/ 0 h 125"/>
                  <a:gd name="T4" fmla="*/ 0 w 1535"/>
                  <a:gd name="T5" fmla="*/ 0 h 125"/>
                  <a:gd name="T6" fmla="*/ 0 w 1535"/>
                  <a:gd name="T7" fmla="*/ 0 h 125"/>
                  <a:gd name="T8" fmla="*/ 0 w 1535"/>
                  <a:gd name="T9" fmla="*/ 0 h 125"/>
                  <a:gd name="T10" fmla="*/ 0 w 1535"/>
                  <a:gd name="T11" fmla="*/ 0 h 125"/>
                  <a:gd name="T12" fmla="*/ 0 w 1535"/>
                  <a:gd name="T13" fmla="*/ 0 h 125"/>
                  <a:gd name="T14" fmla="*/ 0 w 1535"/>
                  <a:gd name="T15" fmla="*/ 0 h 125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535"/>
                  <a:gd name="T25" fmla="*/ 0 h 125"/>
                  <a:gd name="T26" fmla="*/ 1535 w 1535"/>
                  <a:gd name="T27" fmla="*/ 125 h 125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535" h="125">
                    <a:moveTo>
                      <a:pt x="125" y="0"/>
                    </a:moveTo>
                    <a:lnTo>
                      <a:pt x="0" y="46"/>
                    </a:lnTo>
                    <a:lnTo>
                      <a:pt x="1238" y="125"/>
                    </a:lnTo>
                    <a:lnTo>
                      <a:pt x="1440" y="69"/>
                    </a:lnTo>
                    <a:lnTo>
                      <a:pt x="1424" y="61"/>
                    </a:lnTo>
                    <a:lnTo>
                      <a:pt x="1535" y="30"/>
                    </a:lnTo>
                    <a:lnTo>
                      <a:pt x="1466" y="24"/>
                    </a:lnTo>
                    <a:lnTo>
                      <a:pt x="125" y="0"/>
                    </a:lnTo>
                    <a:close/>
                  </a:path>
                </a:pathLst>
              </a:custGeom>
              <a:solidFill>
                <a:srgbClr val="5F5F5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129578" name="Group 769"/>
            <p:cNvGrpSpPr>
              <a:grpSpLocks/>
            </p:cNvGrpSpPr>
            <p:nvPr/>
          </p:nvGrpSpPr>
          <p:grpSpPr bwMode="auto">
            <a:xfrm>
              <a:off x="1997" y="2099"/>
              <a:ext cx="48" cy="150"/>
              <a:chOff x="1997" y="2099"/>
              <a:chExt cx="48" cy="150"/>
            </a:xfrm>
          </p:grpSpPr>
          <p:grpSp>
            <p:nvGrpSpPr>
              <p:cNvPr id="129682" name="Group 770"/>
              <p:cNvGrpSpPr>
                <a:grpSpLocks/>
              </p:cNvGrpSpPr>
              <p:nvPr/>
            </p:nvGrpSpPr>
            <p:grpSpPr bwMode="auto">
              <a:xfrm>
                <a:off x="2016" y="2118"/>
                <a:ext cx="29" cy="125"/>
                <a:chOff x="2016" y="2118"/>
                <a:chExt cx="29" cy="125"/>
              </a:xfrm>
            </p:grpSpPr>
            <p:sp>
              <p:nvSpPr>
                <p:cNvPr id="129686" name="Freeform 771"/>
                <p:cNvSpPr>
                  <a:spLocks/>
                </p:cNvSpPr>
                <p:nvPr/>
              </p:nvSpPr>
              <p:spPr bwMode="auto">
                <a:xfrm>
                  <a:off x="2016" y="2118"/>
                  <a:ext cx="29" cy="125"/>
                </a:xfrm>
                <a:custGeom>
                  <a:avLst/>
                  <a:gdLst>
                    <a:gd name="T0" fmla="*/ 0 w 232"/>
                    <a:gd name="T1" fmla="*/ 0 h 999"/>
                    <a:gd name="T2" fmla="*/ 0 w 232"/>
                    <a:gd name="T3" fmla="*/ 0 h 999"/>
                    <a:gd name="T4" fmla="*/ 0 w 232"/>
                    <a:gd name="T5" fmla="*/ 0 h 999"/>
                    <a:gd name="T6" fmla="*/ 0 w 232"/>
                    <a:gd name="T7" fmla="*/ 0 h 999"/>
                    <a:gd name="T8" fmla="*/ 0 w 232"/>
                    <a:gd name="T9" fmla="*/ 0 h 999"/>
                    <a:gd name="T10" fmla="*/ 0 w 232"/>
                    <a:gd name="T11" fmla="*/ 0 h 999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232"/>
                    <a:gd name="T19" fmla="*/ 0 h 999"/>
                    <a:gd name="T20" fmla="*/ 232 w 232"/>
                    <a:gd name="T21" fmla="*/ 999 h 999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232" h="999">
                      <a:moveTo>
                        <a:pt x="22" y="0"/>
                      </a:moveTo>
                      <a:lnTo>
                        <a:pt x="232" y="82"/>
                      </a:lnTo>
                      <a:lnTo>
                        <a:pt x="213" y="472"/>
                      </a:lnTo>
                      <a:lnTo>
                        <a:pt x="190" y="942"/>
                      </a:lnTo>
                      <a:lnTo>
                        <a:pt x="0" y="999"/>
                      </a:lnTo>
                      <a:lnTo>
                        <a:pt x="22" y="0"/>
                      </a:lnTo>
                      <a:close/>
                    </a:path>
                  </a:pathLst>
                </a:custGeom>
                <a:solidFill>
                  <a:srgbClr val="9F9F9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grpSp>
              <p:nvGrpSpPr>
                <p:cNvPr id="129687" name="Group 772"/>
                <p:cNvGrpSpPr>
                  <a:grpSpLocks/>
                </p:cNvGrpSpPr>
                <p:nvPr/>
              </p:nvGrpSpPr>
              <p:grpSpPr bwMode="auto">
                <a:xfrm>
                  <a:off x="2016" y="2124"/>
                  <a:ext cx="29" cy="105"/>
                  <a:chOff x="2016" y="2124"/>
                  <a:chExt cx="29" cy="105"/>
                </a:xfrm>
              </p:grpSpPr>
              <p:grpSp>
                <p:nvGrpSpPr>
                  <p:cNvPr id="129688" name="Group 773"/>
                  <p:cNvGrpSpPr>
                    <a:grpSpLocks/>
                  </p:cNvGrpSpPr>
                  <p:nvPr/>
                </p:nvGrpSpPr>
                <p:grpSpPr bwMode="auto">
                  <a:xfrm>
                    <a:off x="2016" y="2124"/>
                    <a:ext cx="29" cy="105"/>
                    <a:chOff x="2016" y="2124"/>
                    <a:chExt cx="29" cy="105"/>
                  </a:xfrm>
                </p:grpSpPr>
                <p:grpSp>
                  <p:nvGrpSpPr>
                    <p:cNvPr id="129690" name="Group 774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2016" y="2124"/>
                      <a:ext cx="29" cy="63"/>
                      <a:chOff x="2016" y="2124"/>
                      <a:chExt cx="29" cy="63"/>
                    </a:xfrm>
                  </p:grpSpPr>
                  <p:grpSp>
                    <p:nvGrpSpPr>
                      <p:cNvPr id="129700" name="Group 775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2018" y="2124"/>
                        <a:ext cx="27" cy="33"/>
                        <a:chOff x="2018" y="2124"/>
                        <a:chExt cx="27" cy="33"/>
                      </a:xfrm>
                    </p:grpSpPr>
                    <p:sp>
                      <p:nvSpPr>
                        <p:cNvPr id="129706" name="Line 776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2019" y="2124"/>
                          <a:ext cx="26" cy="9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7F7F7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29707" name="Line 777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2018" y="2129"/>
                          <a:ext cx="26" cy="9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7F7F7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29708" name="Line 778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2019" y="2135"/>
                          <a:ext cx="25" cy="8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7F7F7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29709" name="Line 779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2018" y="2140"/>
                          <a:ext cx="26" cy="8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7F7F7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29710" name="Line 780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2018" y="2145"/>
                          <a:ext cx="26" cy="8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7F7F7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29711" name="Line 781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2018" y="2151"/>
                          <a:ext cx="25" cy="6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7F7F7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</p:grpSp>
                  <p:sp>
                    <p:nvSpPr>
                      <p:cNvPr id="129701" name="Line 782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2016" y="2162"/>
                        <a:ext cx="26" cy="5"/>
                      </a:xfrm>
                      <a:prstGeom prst="line">
                        <a:avLst/>
                      </a:prstGeom>
                      <a:noFill/>
                      <a:ln w="1588">
                        <a:solidFill>
                          <a:srgbClr val="7F7F7F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29702" name="Line 783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2016" y="2167"/>
                        <a:ext cx="26" cy="5"/>
                      </a:xfrm>
                      <a:prstGeom prst="line">
                        <a:avLst/>
                      </a:prstGeom>
                      <a:noFill/>
                      <a:ln w="1588">
                        <a:solidFill>
                          <a:srgbClr val="7F7F7F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29703" name="Line 784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2016" y="2173"/>
                        <a:ext cx="26" cy="4"/>
                      </a:xfrm>
                      <a:prstGeom prst="line">
                        <a:avLst/>
                      </a:prstGeom>
                      <a:noFill/>
                      <a:ln w="1588">
                        <a:solidFill>
                          <a:srgbClr val="7F7F7F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29704" name="Line 785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2016" y="2179"/>
                        <a:ext cx="26" cy="3"/>
                      </a:xfrm>
                      <a:prstGeom prst="line">
                        <a:avLst/>
                      </a:prstGeom>
                      <a:noFill/>
                      <a:ln w="1588">
                        <a:solidFill>
                          <a:srgbClr val="7F7F7F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29705" name="Line 786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2016" y="2184"/>
                        <a:ext cx="26" cy="3"/>
                      </a:xfrm>
                      <a:prstGeom prst="line">
                        <a:avLst/>
                      </a:prstGeom>
                      <a:noFill/>
                      <a:ln w="1588">
                        <a:solidFill>
                          <a:srgbClr val="7F7F7F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</p:grpSp>
                <p:grpSp>
                  <p:nvGrpSpPr>
                    <p:cNvPr id="129691" name="Group 787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2016" y="2190"/>
                      <a:ext cx="25" cy="39"/>
                      <a:chOff x="2016" y="2190"/>
                      <a:chExt cx="25" cy="39"/>
                    </a:xfrm>
                  </p:grpSpPr>
                  <p:sp>
                    <p:nvSpPr>
                      <p:cNvPr id="129692" name="Line 788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2016" y="2190"/>
                        <a:ext cx="25" cy="2"/>
                      </a:xfrm>
                      <a:prstGeom prst="line">
                        <a:avLst/>
                      </a:prstGeom>
                      <a:noFill/>
                      <a:ln w="1588">
                        <a:solidFill>
                          <a:srgbClr val="7F7F7F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29693" name="Line 789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2017" y="2195"/>
                        <a:ext cx="24" cy="1"/>
                      </a:xfrm>
                      <a:prstGeom prst="line">
                        <a:avLst/>
                      </a:prstGeom>
                      <a:noFill/>
                      <a:ln w="1588">
                        <a:solidFill>
                          <a:srgbClr val="7F7F7F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29694" name="Line 790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2016" y="2201"/>
                        <a:ext cx="25" cy="1"/>
                      </a:xfrm>
                      <a:prstGeom prst="line">
                        <a:avLst/>
                      </a:prstGeom>
                      <a:noFill/>
                      <a:ln w="1588">
                        <a:solidFill>
                          <a:srgbClr val="7F7F7F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29695" name="Line 791"/>
                      <p:cNvSpPr>
                        <a:spLocks noChangeShapeType="1"/>
                      </p:cNvSpPr>
                      <p:nvPr/>
                    </p:nvSpPr>
                    <p:spPr bwMode="auto">
                      <a:xfrm flipV="1">
                        <a:off x="2016" y="2206"/>
                        <a:ext cx="25" cy="1"/>
                      </a:xfrm>
                      <a:prstGeom prst="line">
                        <a:avLst/>
                      </a:prstGeom>
                      <a:noFill/>
                      <a:ln w="1588">
                        <a:solidFill>
                          <a:srgbClr val="7F7F7F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29696" name="Line 792"/>
                      <p:cNvSpPr>
                        <a:spLocks noChangeShapeType="1"/>
                      </p:cNvSpPr>
                      <p:nvPr/>
                    </p:nvSpPr>
                    <p:spPr bwMode="auto">
                      <a:xfrm flipV="1">
                        <a:off x="2016" y="2211"/>
                        <a:ext cx="24" cy="1"/>
                      </a:xfrm>
                      <a:prstGeom prst="line">
                        <a:avLst/>
                      </a:prstGeom>
                      <a:noFill/>
                      <a:ln w="1588">
                        <a:solidFill>
                          <a:srgbClr val="7F7F7F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29697" name="Line 793"/>
                      <p:cNvSpPr>
                        <a:spLocks noChangeShapeType="1"/>
                      </p:cNvSpPr>
                      <p:nvPr/>
                    </p:nvSpPr>
                    <p:spPr bwMode="auto">
                      <a:xfrm flipV="1">
                        <a:off x="2016" y="2216"/>
                        <a:ext cx="24" cy="2"/>
                      </a:xfrm>
                      <a:prstGeom prst="line">
                        <a:avLst/>
                      </a:prstGeom>
                      <a:noFill/>
                      <a:ln w="1588">
                        <a:solidFill>
                          <a:srgbClr val="7F7F7F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29698" name="Line 794"/>
                      <p:cNvSpPr>
                        <a:spLocks noChangeShapeType="1"/>
                      </p:cNvSpPr>
                      <p:nvPr/>
                    </p:nvSpPr>
                    <p:spPr bwMode="auto">
                      <a:xfrm flipV="1">
                        <a:off x="2016" y="2220"/>
                        <a:ext cx="24" cy="3"/>
                      </a:xfrm>
                      <a:prstGeom prst="line">
                        <a:avLst/>
                      </a:prstGeom>
                      <a:noFill/>
                      <a:ln w="1588">
                        <a:solidFill>
                          <a:srgbClr val="7F7F7F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29699" name="Line 795"/>
                      <p:cNvSpPr>
                        <a:spLocks noChangeShapeType="1"/>
                      </p:cNvSpPr>
                      <p:nvPr/>
                    </p:nvSpPr>
                    <p:spPr bwMode="auto">
                      <a:xfrm flipV="1">
                        <a:off x="2016" y="2225"/>
                        <a:ext cx="24" cy="4"/>
                      </a:xfrm>
                      <a:prstGeom prst="line">
                        <a:avLst/>
                      </a:prstGeom>
                      <a:noFill/>
                      <a:ln w="1588">
                        <a:solidFill>
                          <a:srgbClr val="7F7F7F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</p:grpSp>
              </p:grpSp>
              <p:sp>
                <p:nvSpPr>
                  <p:cNvPr id="129689" name="Line 796"/>
                  <p:cNvSpPr>
                    <a:spLocks noChangeShapeType="1"/>
                  </p:cNvSpPr>
                  <p:nvPr/>
                </p:nvSpPr>
                <p:spPr bwMode="auto">
                  <a:xfrm>
                    <a:off x="2017" y="2157"/>
                    <a:ext cx="26" cy="5"/>
                  </a:xfrm>
                  <a:prstGeom prst="line">
                    <a:avLst/>
                  </a:prstGeom>
                  <a:noFill/>
                  <a:ln w="1588">
                    <a:solidFill>
                      <a:srgbClr val="7F7F7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129683" name="Group 797"/>
              <p:cNvGrpSpPr>
                <a:grpSpLocks/>
              </p:cNvGrpSpPr>
              <p:nvPr/>
            </p:nvGrpSpPr>
            <p:grpSpPr bwMode="auto">
              <a:xfrm>
                <a:off x="1997" y="2099"/>
                <a:ext cx="27" cy="150"/>
                <a:chOff x="1997" y="2099"/>
                <a:chExt cx="27" cy="150"/>
              </a:xfrm>
            </p:grpSpPr>
            <p:sp>
              <p:nvSpPr>
                <p:cNvPr id="129684" name="Freeform 798"/>
                <p:cNvSpPr>
                  <a:spLocks/>
                </p:cNvSpPr>
                <p:nvPr/>
              </p:nvSpPr>
              <p:spPr bwMode="auto">
                <a:xfrm>
                  <a:off x="1997" y="2099"/>
                  <a:ext cx="26" cy="150"/>
                </a:xfrm>
                <a:custGeom>
                  <a:avLst/>
                  <a:gdLst>
                    <a:gd name="T0" fmla="*/ 0 w 203"/>
                    <a:gd name="T1" fmla="*/ 0 h 1193"/>
                    <a:gd name="T2" fmla="*/ 0 w 203"/>
                    <a:gd name="T3" fmla="*/ 0 h 1193"/>
                    <a:gd name="T4" fmla="*/ 0 w 203"/>
                    <a:gd name="T5" fmla="*/ 0 h 1193"/>
                    <a:gd name="T6" fmla="*/ 0 w 203"/>
                    <a:gd name="T7" fmla="*/ 0 h 1193"/>
                    <a:gd name="T8" fmla="*/ 0 w 203"/>
                    <a:gd name="T9" fmla="*/ 0 h 1193"/>
                    <a:gd name="T10" fmla="*/ 0 w 203"/>
                    <a:gd name="T11" fmla="*/ 0 h 1193"/>
                    <a:gd name="T12" fmla="*/ 0 w 203"/>
                    <a:gd name="T13" fmla="*/ 0 h 1193"/>
                    <a:gd name="T14" fmla="*/ 0 w 203"/>
                    <a:gd name="T15" fmla="*/ 0 h 1193"/>
                    <a:gd name="T16" fmla="*/ 0 w 203"/>
                    <a:gd name="T17" fmla="*/ 0 h 1193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203"/>
                    <a:gd name="T28" fmla="*/ 0 h 1193"/>
                    <a:gd name="T29" fmla="*/ 203 w 203"/>
                    <a:gd name="T30" fmla="*/ 1193 h 1193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203" h="1193">
                      <a:moveTo>
                        <a:pt x="48" y="0"/>
                      </a:moveTo>
                      <a:lnTo>
                        <a:pt x="192" y="62"/>
                      </a:lnTo>
                      <a:lnTo>
                        <a:pt x="203" y="75"/>
                      </a:lnTo>
                      <a:lnTo>
                        <a:pt x="160" y="1145"/>
                      </a:lnTo>
                      <a:lnTo>
                        <a:pt x="141" y="1158"/>
                      </a:lnTo>
                      <a:lnTo>
                        <a:pt x="0" y="1193"/>
                      </a:lnTo>
                      <a:lnTo>
                        <a:pt x="18" y="1174"/>
                      </a:lnTo>
                      <a:lnTo>
                        <a:pt x="19" y="1159"/>
                      </a:lnTo>
                      <a:lnTo>
                        <a:pt x="48" y="0"/>
                      </a:lnTo>
                      <a:close/>
                    </a:path>
                  </a:pathLst>
                </a:custGeom>
                <a:solidFill>
                  <a:srgbClr val="BFBFB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9685" name="Arc 799"/>
                <p:cNvSpPr>
                  <a:spLocks/>
                </p:cNvSpPr>
                <p:nvPr/>
              </p:nvSpPr>
              <p:spPr bwMode="auto">
                <a:xfrm>
                  <a:off x="2021" y="2107"/>
                  <a:ext cx="3" cy="3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21600"/>
                    <a:gd name="T11" fmla="*/ 21600 w 2160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 fill="none" extrusionOk="0">
                      <a:moveTo>
                        <a:pt x="0" y="-1"/>
                      </a:moveTo>
                      <a:cubicBezTo>
                        <a:pt x="11929" y="-1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0" y="-1"/>
                      </a:moveTo>
                      <a:cubicBezTo>
                        <a:pt x="11929" y="-1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solidFill>
                  <a:srgbClr val="BFBFB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  <p:grpSp>
          <p:nvGrpSpPr>
            <p:cNvPr id="129579" name="Group 800"/>
            <p:cNvGrpSpPr>
              <a:grpSpLocks/>
            </p:cNvGrpSpPr>
            <p:nvPr/>
          </p:nvGrpSpPr>
          <p:grpSpPr bwMode="auto">
            <a:xfrm>
              <a:off x="2007" y="2324"/>
              <a:ext cx="81" cy="32"/>
              <a:chOff x="2007" y="2324"/>
              <a:chExt cx="81" cy="32"/>
            </a:xfrm>
          </p:grpSpPr>
          <p:sp>
            <p:nvSpPr>
              <p:cNvPr id="129671" name="Freeform 801"/>
              <p:cNvSpPr>
                <a:spLocks/>
              </p:cNvSpPr>
              <p:nvPr/>
            </p:nvSpPr>
            <p:spPr bwMode="auto">
              <a:xfrm>
                <a:off x="2007" y="2324"/>
                <a:ext cx="81" cy="21"/>
              </a:xfrm>
              <a:custGeom>
                <a:avLst/>
                <a:gdLst>
                  <a:gd name="T0" fmla="*/ 0 w 646"/>
                  <a:gd name="T1" fmla="*/ 0 h 168"/>
                  <a:gd name="T2" fmla="*/ 0 w 646"/>
                  <a:gd name="T3" fmla="*/ 0 h 168"/>
                  <a:gd name="T4" fmla="*/ 0 w 646"/>
                  <a:gd name="T5" fmla="*/ 0 h 168"/>
                  <a:gd name="T6" fmla="*/ 0 w 646"/>
                  <a:gd name="T7" fmla="*/ 0 h 168"/>
                  <a:gd name="T8" fmla="*/ 0 w 646"/>
                  <a:gd name="T9" fmla="*/ 0 h 168"/>
                  <a:gd name="T10" fmla="*/ 0 w 646"/>
                  <a:gd name="T11" fmla="*/ 0 h 168"/>
                  <a:gd name="T12" fmla="*/ 0 w 646"/>
                  <a:gd name="T13" fmla="*/ 0 h 168"/>
                  <a:gd name="T14" fmla="*/ 0 w 646"/>
                  <a:gd name="T15" fmla="*/ 0 h 168"/>
                  <a:gd name="T16" fmla="*/ 0 w 646"/>
                  <a:gd name="T17" fmla="*/ 0 h 168"/>
                  <a:gd name="T18" fmla="*/ 0 w 646"/>
                  <a:gd name="T19" fmla="*/ 0 h 168"/>
                  <a:gd name="T20" fmla="*/ 0 w 646"/>
                  <a:gd name="T21" fmla="*/ 0 h 168"/>
                  <a:gd name="T22" fmla="*/ 0 w 646"/>
                  <a:gd name="T23" fmla="*/ 0 h 168"/>
                  <a:gd name="T24" fmla="*/ 0 w 646"/>
                  <a:gd name="T25" fmla="*/ 0 h 168"/>
                  <a:gd name="T26" fmla="*/ 0 w 646"/>
                  <a:gd name="T27" fmla="*/ 0 h 168"/>
                  <a:gd name="T28" fmla="*/ 0 w 646"/>
                  <a:gd name="T29" fmla="*/ 0 h 168"/>
                  <a:gd name="T30" fmla="*/ 0 w 646"/>
                  <a:gd name="T31" fmla="*/ 0 h 168"/>
                  <a:gd name="T32" fmla="*/ 0 w 646"/>
                  <a:gd name="T33" fmla="*/ 0 h 168"/>
                  <a:gd name="T34" fmla="*/ 0 w 646"/>
                  <a:gd name="T35" fmla="*/ 0 h 168"/>
                  <a:gd name="T36" fmla="*/ 0 w 646"/>
                  <a:gd name="T37" fmla="*/ 0 h 168"/>
                  <a:gd name="T38" fmla="*/ 0 w 646"/>
                  <a:gd name="T39" fmla="*/ 0 h 168"/>
                  <a:gd name="T40" fmla="*/ 0 w 646"/>
                  <a:gd name="T41" fmla="*/ 0 h 168"/>
                  <a:gd name="T42" fmla="*/ 0 w 646"/>
                  <a:gd name="T43" fmla="*/ 0 h 168"/>
                  <a:gd name="T44" fmla="*/ 0 w 646"/>
                  <a:gd name="T45" fmla="*/ 0 h 168"/>
                  <a:gd name="T46" fmla="*/ 0 w 646"/>
                  <a:gd name="T47" fmla="*/ 0 h 168"/>
                  <a:gd name="T48" fmla="*/ 0 w 646"/>
                  <a:gd name="T49" fmla="*/ 0 h 168"/>
                  <a:gd name="T50" fmla="*/ 0 w 646"/>
                  <a:gd name="T51" fmla="*/ 0 h 168"/>
                  <a:gd name="T52" fmla="*/ 0 w 646"/>
                  <a:gd name="T53" fmla="*/ 0 h 168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w 646"/>
                  <a:gd name="T82" fmla="*/ 0 h 168"/>
                  <a:gd name="T83" fmla="*/ 646 w 646"/>
                  <a:gd name="T84" fmla="*/ 168 h 168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T81" t="T82" r="T83" b="T84"/>
                <a:pathLst>
                  <a:path w="646" h="168">
                    <a:moveTo>
                      <a:pt x="0" y="0"/>
                    </a:moveTo>
                    <a:lnTo>
                      <a:pt x="120" y="8"/>
                    </a:lnTo>
                    <a:lnTo>
                      <a:pt x="209" y="12"/>
                    </a:lnTo>
                    <a:lnTo>
                      <a:pt x="289" y="20"/>
                    </a:lnTo>
                    <a:lnTo>
                      <a:pt x="369" y="31"/>
                    </a:lnTo>
                    <a:lnTo>
                      <a:pt x="426" y="39"/>
                    </a:lnTo>
                    <a:lnTo>
                      <a:pt x="493" y="50"/>
                    </a:lnTo>
                    <a:lnTo>
                      <a:pt x="532" y="57"/>
                    </a:lnTo>
                    <a:lnTo>
                      <a:pt x="561" y="64"/>
                    </a:lnTo>
                    <a:lnTo>
                      <a:pt x="577" y="68"/>
                    </a:lnTo>
                    <a:lnTo>
                      <a:pt x="591" y="71"/>
                    </a:lnTo>
                    <a:lnTo>
                      <a:pt x="606" y="76"/>
                    </a:lnTo>
                    <a:lnTo>
                      <a:pt x="623" y="82"/>
                    </a:lnTo>
                    <a:lnTo>
                      <a:pt x="638" y="90"/>
                    </a:lnTo>
                    <a:lnTo>
                      <a:pt x="645" y="99"/>
                    </a:lnTo>
                    <a:lnTo>
                      <a:pt x="646" y="107"/>
                    </a:lnTo>
                    <a:lnTo>
                      <a:pt x="643" y="118"/>
                    </a:lnTo>
                    <a:lnTo>
                      <a:pt x="638" y="129"/>
                    </a:lnTo>
                    <a:lnTo>
                      <a:pt x="630" y="140"/>
                    </a:lnTo>
                    <a:lnTo>
                      <a:pt x="620" y="147"/>
                    </a:lnTo>
                    <a:lnTo>
                      <a:pt x="605" y="156"/>
                    </a:lnTo>
                    <a:lnTo>
                      <a:pt x="590" y="162"/>
                    </a:lnTo>
                    <a:lnTo>
                      <a:pt x="572" y="164"/>
                    </a:lnTo>
                    <a:lnTo>
                      <a:pt x="553" y="167"/>
                    </a:lnTo>
                    <a:lnTo>
                      <a:pt x="529" y="168"/>
                    </a:lnTo>
                    <a:lnTo>
                      <a:pt x="507" y="166"/>
                    </a:lnTo>
                    <a:lnTo>
                      <a:pt x="471" y="161"/>
                    </a:lnTo>
                  </a:path>
                </a:pathLst>
              </a:custGeom>
              <a:noFill/>
              <a:ln w="3175">
                <a:solidFill>
                  <a:srgbClr val="C0C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129672" name="Group 802"/>
              <p:cNvGrpSpPr>
                <a:grpSpLocks/>
              </p:cNvGrpSpPr>
              <p:nvPr/>
            </p:nvGrpSpPr>
            <p:grpSpPr bwMode="auto">
              <a:xfrm>
                <a:off x="2011" y="2335"/>
                <a:ext cx="56" cy="21"/>
                <a:chOff x="2011" y="2335"/>
                <a:chExt cx="56" cy="21"/>
              </a:xfrm>
            </p:grpSpPr>
            <p:grpSp>
              <p:nvGrpSpPr>
                <p:cNvPr id="129673" name="Group 803"/>
                <p:cNvGrpSpPr>
                  <a:grpSpLocks/>
                </p:cNvGrpSpPr>
                <p:nvPr/>
              </p:nvGrpSpPr>
              <p:grpSpPr bwMode="auto">
                <a:xfrm>
                  <a:off x="2011" y="2335"/>
                  <a:ext cx="56" cy="21"/>
                  <a:chOff x="2011" y="2335"/>
                  <a:chExt cx="56" cy="21"/>
                </a:xfrm>
              </p:grpSpPr>
              <p:sp>
                <p:nvSpPr>
                  <p:cNvPr id="129678" name="Freeform 804"/>
                  <p:cNvSpPr>
                    <a:spLocks/>
                  </p:cNvSpPr>
                  <p:nvPr/>
                </p:nvSpPr>
                <p:spPr bwMode="auto">
                  <a:xfrm>
                    <a:off x="2011" y="2335"/>
                    <a:ext cx="35" cy="14"/>
                  </a:xfrm>
                  <a:custGeom>
                    <a:avLst/>
                    <a:gdLst>
                      <a:gd name="T0" fmla="*/ 0 w 283"/>
                      <a:gd name="T1" fmla="*/ 0 h 113"/>
                      <a:gd name="T2" fmla="*/ 0 w 283"/>
                      <a:gd name="T3" fmla="*/ 0 h 113"/>
                      <a:gd name="T4" fmla="*/ 0 w 283"/>
                      <a:gd name="T5" fmla="*/ 0 h 113"/>
                      <a:gd name="T6" fmla="*/ 0 w 283"/>
                      <a:gd name="T7" fmla="*/ 0 h 113"/>
                      <a:gd name="T8" fmla="*/ 0 w 283"/>
                      <a:gd name="T9" fmla="*/ 0 h 113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  <a:gd name="T15" fmla="*/ 0 w 283"/>
                      <a:gd name="T16" fmla="*/ 0 h 113"/>
                      <a:gd name="T17" fmla="*/ 283 w 283"/>
                      <a:gd name="T18" fmla="*/ 113 h 113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T15" t="T16" r="T17" b="T18"/>
                    <a:pathLst>
                      <a:path w="283" h="113">
                        <a:moveTo>
                          <a:pt x="0" y="68"/>
                        </a:moveTo>
                        <a:lnTo>
                          <a:pt x="74" y="0"/>
                        </a:lnTo>
                        <a:lnTo>
                          <a:pt x="283" y="38"/>
                        </a:lnTo>
                        <a:lnTo>
                          <a:pt x="200" y="113"/>
                        </a:lnTo>
                        <a:lnTo>
                          <a:pt x="0" y="68"/>
                        </a:lnTo>
                        <a:close/>
                      </a:path>
                    </a:pathLst>
                  </a:custGeom>
                  <a:solidFill>
                    <a:srgbClr val="DFDFD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29679" name="Freeform 805"/>
                  <p:cNvSpPr>
                    <a:spLocks/>
                  </p:cNvSpPr>
                  <p:nvPr/>
                </p:nvSpPr>
                <p:spPr bwMode="auto">
                  <a:xfrm>
                    <a:off x="2011" y="2343"/>
                    <a:ext cx="25" cy="13"/>
                  </a:xfrm>
                  <a:custGeom>
                    <a:avLst/>
                    <a:gdLst>
                      <a:gd name="T0" fmla="*/ 0 w 200"/>
                      <a:gd name="T1" fmla="*/ 0 h 107"/>
                      <a:gd name="T2" fmla="*/ 0 w 200"/>
                      <a:gd name="T3" fmla="*/ 0 h 107"/>
                      <a:gd name="T4" fmla="*/ 0 w 200"/>
                      <a:gd name="T5" fmla="*/ 0 h 107"/>
                      <a:gd name="T6" fmla="*/ 0 w 200"/>
                      <a:gd name="T7" fmla="*/ 0 h 107"/>
                      <a:gd name="T8" fmla="*/ 0 w 200"/>
                      <a:gd name="T9" fmla="*/ 0 h 107"/>
                      <a:gd name="T10" fmla="*/ 0 w 200"/>
                      <a:gd name="T11" fmla="*/ 0 h 107"/>
                      <a:gd name="T12" fmla="*/ 0 60000 65536"/>
                      <a:gd name="T13" fmla="*/ 0 60000 65536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w 200"/>
                      <a:gd name="T19" fmla="*/ 0 h 107"/>
                      <a:gd name="T20" fmla="*/ 200 w 200"/>
                      <a:gd name="T21" fmla="*/ 107 h 107"/>
                    </a:gdLst>
                    <a:ahLst/>
                    <a:cxnLst>
                      <a:cxn ang="T12">
                        <a:pos x="T0" y="T1"/>
                      </a:cxn>
                      <a:cxn ang="T13">
                        <a:pos x="T2" y="T3"/>
                      </a:cxn>
                      <a:cxn ang="T14">
                        <a:pos x="T4" y="T5"/>
                      </a:cxn>
                      <a:cxn ang="T15">
                        <a:pos x="T6" y="T7"/>
                      </a:cxn>
                      <a:cxn ang="T16">
                        <a:pos x="T8" y="T9"/>
                      </a:cxn>
                      <a:cxn ang="T17">
                        <a:pos x="T10" y="T11"/>
                      </a:cxn>
                    </a:cxnLst>
                    <a:rect l="T18" t="T19" r="T20" b="T21"/>
                    <a:pathLst>
                      <a:path w="200" h="107">
                        <a:moveTo>
                          <a:pt x="0" y="0"/>
                        </a:moveTo>
                        <a:lnTo>
                          <a:pt x="0" y="59"/>
                        </a:lnTo>
                        <a:lnTo>
                          <a:pt x="2" y="59"/>
                        </a:lnTo>
                        <a:lnTo>
                          <a:pt x="200" y="107"/>
                        </a:lnTo>
                        <a:lnTo>
                          <a:pt x="200" y="45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C0C0C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29680" name="Freeform 806"/>
                  <p:cNvSpPr>
                    <a:spLocks/>
                  </p:cNvSpPr>
                  <p:nvPr/>
                </p:nvSpPr>
                <p:spPr bwMode="auto">
                  <a:xfrm>
                    <a:off x="2036" y="2339"/>
                    <a:ext cx="31" cy="17"/>
                  </a:xfrm>
                  <a:custGeom>
                    <a:avLst/>
                    <a:gdLst>
                      <a:gd name="T0" fmla="*/ 0 w 255"/>
                      <a:gd name="T1" fmla="*/ 0 h 137"/>
                      <a:gd name="T2" fmla="*/ 0 w 255"/>
                      <a:gd name="T3" fmla="*/ 0 h 137"/>
                      <a:gd name="T4" fmla="*/ 0 w 255"/>
                      <a:gd name="T5" fmla="*/ 0 h 137"/>
                      <a:gd name="T6" fmla="*/ 0 w 255"/>
                      <a:gd name="T7" fmla="*/ 0 h 137"/>
                      <a:gd name="T8" fmla="*/ 0 w 255"/>
                      <a:gd name="T9" fmla="*/ 0 h 137"/>
                      <a:gd name="T10" fmla="*/ 0 w 255"/>
                      <a:gd name="T11" fmla="*/ 0 h 137"/>
                      <a:gd name="T12" fmla="*/ 0 60000 65536"/>
                      <a:gd name="T13" fmla="*/ 0 60000 65536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w 255"/>
                      <a:gd name="T19" fmla="*/ 0 h 137"/>
                      <a:gd name="T20" fmla="*/ 255 w 255"/>
                      <a:gd name="T21" fmla="*/ 137 h 137"/>
                    </a:gdLst>
                    <a:ahLst/>
                    <a:cxnLst>
                      <a:cxn ang="T12">
                        <a:pos x="T0" y="T1"/>
                      </a:cxn>
                      <a:cxn ang="T13">
                        <a:pos x="T2" y="T3"/>
                      </a:cxn>
                      <a:cxn ang="T14">
                        <a:pos x="T4" y="T5"/>
                      </a:cxn>
                      <a:cxn ang="T15">
                        <a:pos x="T6" y="T7"/>
                      </a:cxn>
                      <a:cxn ang="T16">
                        <a:pos x="T8" y="T9"/>
                      </a:cxn>
                      <a:cxn ang="T17">
                        <a:pos x="T10" y="T11"/>
                      </a:cxn>
                    </a:cxnLst>
                    <a:rect l="T18" t="T19" r="T20" b="T21"/>
                    <a:pathLst>
                      <a:path w="255" h="137">
                        <a:moveTo>
                          <a:pt x="0" y="74"/>
                        </a:moveTo>
                        <a:lnTo>
                          <a:pt x="82" y="0"/>
                        </a:lnTo>
                        <a:lnTo>
                          <a:pt x="255" y="20"/>
                        </a:lnTo>
                        <a:lnTo>
                          <a:pt x="255" y="76"/>
                        </a:lnTo>
                        <a:lnTo>
                          <a:pt x="0" y="137"/>
                        </a:lnTo>
                        <a:lnTo>
                          <a:pt x="0" y="74"/>
                        </a:lnTo>
                        <a:close/>
                      </a:path>
                    </a:pathLst>
                  </a:custGeom>
                  <a:solidFill>
                    <a:srgbClr val="9F9F9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29681" name="Freeform 807"/>
                  <p:cNvSpPr>
                    <a:spLocks/>
                  </p:cNvSpPr>
                  <p:nvPr/>
                </p:nvSpPr>
                <p:spPr bwMode="auto">
                  <a:xfrm>
                    <a:off x="2020" y="2335"/>
                    <a:ext cx="47" cy="7"/>
                  </a:xfrm>
                  <a:custGeom>
                    <a:avLst/>
                    <a:gdLst>
                      <a:gd name="T0" fmla="*/ 0 w 382"/>
                      <a:gd name="T1" fmla="*/ 0 h 57"/>
                      <a:gd name="T2" fmla="*/ 0 w 382"/>
                      <a:gd name="T3" fmla="*/ 0 h 57"/>
                      <a:gd name="T4" fmla="*/ 0 w 382"/>
                      <a:gd name="T5" fmla="*/ 0 h 57"/>
                      <a:gd name="T6" fmla="*/ 0 w 382"/>
                      <a:gd name="T7" fmla="*/ 0 h 57"/>
                      <a:gd name="T8" fmla="*/ 0 w 382"/>
                      <a:gd name="T9" fmla="*/ 0 h 57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  <a:gd name="T15" fmla="*/ 0 w 382"/>
                      <a:gd name="T16" fmla="*/ 0 h 57"/>
                      <a:gd name="T17" fmla="*/ 382 w 382"/>
                      <a:gd name="T18" fmla="*/ 57 h 57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T15" t="T16" r="T17" b="T18"/>
                    <a:pathLst>
                      <a:path w="382" h="57">
                        <a:moveTo>
                          <a:pt x="0" y="0"/>
                        </a:moveTo>
                        <a:lnTo>
                          <a:pt x="191" y="13"/>
                        </a:lnTo>
                        <a:lnTo>
                          <a:pt x="382" y="57"/>
                        </a:lnTo>
                        <a:lnTo>
                          <a:pt x="209" y="38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7F7F7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129674" name="Group 808"/>
                <p:cNvGrpSpPr>
                  <a:grpSpLocks/>
                </p:cNvGrpSpPr>
                <p:nvPr/>
              </p:nvGrpSpPr>
              <p:grpSpPr bwMode="auto">
                <a:xfrm>
                  <a:off x="2011" y="2341"/>
                  <a:ext cx="56" cy="9"/>
                  <a:chOff x="2011" y="2341"/>
                  <a:chExt cx="56" cy="9"/>
                </a:xfrm>
              </p:grpSpPr>
              <p:sp>
                <p:nvSpPr>
                  <p:cNvPr id="129675" name="Line 809"/>
                  <p:cNvSpPr>
                    <a:spLocks noChangeShapeType="1"/>
                  </p:cNvSpPr>
                  <p:nvPr/>
                </p:nvSpPr>
                <p:spPr bwMode="auto">
                  <a:xfrm>
                    <a:off x="2011" y="2345"/>
                    <a:ext cx="25" cy="5"/>
                  </a:xfrm>
                  <a:prstGeom prst="line">
                    <a:avLst/>
                  </a:prstGeom>
                  <a:noFill/>
                  <a:ln w="1588">
                    <a:solidFill>
                      <a:srgbClr val="7F7F7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29676" name="Line 810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036" y="2341"/>
                    <a:ext cx="10" cy="9"/>
                  </a:xfrm>
                  <a:prstGeom prst="line">
                    <a:avLst/>
                  </a:prstGeom>
                  <a:noFill/>
                  <a:ln w="1588">
                    <a:solidFill>
                      <a:srgbClr val="5F5F5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29677" name="Line 811"/>
                  <p:cNvSpPr>
                    <a:spLocks noChangeShapeType="1"/>
                  </p:cNvSpPr>
                  <p:nvPr/>
                </p:nvSpPr>
                <p:spPr bwMode="auto">
                  <a:xfrm>
                    <a:off x="2047" y="2341"/>
                    <a:ext cx="20" cy="2"/>
                  </a:xfrm>
                  <a:prstGeom prst="line">
                    <a:avLst/>
                  </a:prstGeom>
                  <a:noFill/>
                  <a:ln w="1588">
                    <a:solidFill>
                      <a:srgbClr val="5F5F5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</p:grpSp>
        </p:grpSp>
        <p:sp>
          <p:nvSpPr>
            <p:cNvPr id="129580" name="Freeform 812"/>
            <p:cNvSpPr>
              <a:spLocks/>
            </p:cNvSpPr>
            <p:nvPr/>
          </p:nvSpPr>
          <p:spPr bwMode="auto">
            <a:xfrm>
              <a:off x="1996" y="2284"/>
              <a:ext cx="49" cy="46"/>
            </a:xfrm>
            <a:custGeom>
              <a:avLst/>
              <a:gdLst>
                <a:gd name="T0" fmla="*/ 0 w 392"/>
                <a:gd name="T1" fmla="*/ 0 h 366"/>
                <a:gd name="T2" fmla="*/ 0 w 392"/>
                <a:gd name="T3" fmla="*/ 0 h 366"/>
                <a:gd name="T4" fmla="*/ 0 w 392"/>
                <a:gd name="T5" fmla="*/ 0 h 366"/>
                <a:gd name="T6" fmla="*/ 0 w 392"/>
                <a:gd name="T7" fmla="*/ 0 h 366"/>
                <a:gd name="T8" fmla="*/ 0 w 392"/>
                <a:gd name="T9" fmla="*/ 0 h 36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92"/>
                <a:gd name="T16" fmla="*/ 0 h 366"/>
                <a:gd name="T17" fmla="*/ 392 w 392"/>
                <a:gd name="T18" fmla="*/ 366 h 36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92" h="366">
                  <a:moveTo>
                    <a:pt x="0" y="183"/>
                  </a:moveTo>
                  <a:lnTo>
                    <a:pt x="392" y="0"/>
                  </a:lnTo>
                  <a:lnTo>
                    <a:pt x="392" y="147"/>
                  </a:lnTo>
                  <a:lnTo>
                    <a:pt x="0" y="366"/>
                  </a:lnTo>
                  <a:lnTo>
                    <a:pt x="0" y="183"/>
                  </a:lnTo>
                  <a:close/>
                </a:path>
              </a:pathLst>
            </a:custGeom>
            <a:solidFill>
              <a:srgbClr val="5F5F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9581" name="Freeform 813"/>
            <p:cNvSpPr>
              <a:spLocks/>
            </p:cNvSpPr>
            <p:nvPr/>
          </p:nvSpPr>
          <p:spPr bwMode="auto">
            <a:xfrm>
              <a:off x="1995" y="2241"/>
              <a:ext cx="51" cy="68"/>
            </a:xfrm>
            <a:custGeom>
              <a:avLst/>
              <a:gdLst>
                <a:gd name="T0" fmla="*/ 0 w 405"/>
                <a:gd name="T1" fmla="*/ 0 h 542"/>
                <a:gd name="T2" fmla="*/ 0 w 405"/>
                <a:gd name="T3" fmla="*/ 0 h 542"/>
                <a:gd name="T4" fmla="*/ 0 w 405"/>
                <a:gd name="T5" fmla="*/ 0 h 542"/>
                <a:gd name="T6" fmla="*/ 0 w 405"/>
                <a:gd name="T7" fmla="*/ 0 h 542"/>
                <a:gd name="T8" fmla="*/ 0 w 405"/>
                <a:gd name="T9" fmla="*/ 0 h 54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05"/>
                <a:gd name="T16" fmla="*/ 0 h 542"/>
                <a:gd name="T17" fmla="*/ 405 w 405"/>
                <a:gd name="T18" fmla="*/ 542 h 54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05" h="542">
                  <a:moveTo>
                    <a:pt x="0" y="115"/>
                  </a:moveTo>
                  <a:lnTo>
                    <a:pt x="405" y="0"/>
                  </a:lnTo>
                  <a:lnTo>
                    <a:pt x="405" y="358"/>
                  </a:lnTo>
                  <a:lnTo>
                    <a:pt x="1" y="542"/>
                  </a:lnTo>
                  <a:lnTo>
                    <a:pt x="0" y="115"/>
                  </a:lnTo>
                  <a:close/>
                </a:path>
              </a:pathLst>
            </a:cu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9582" name="Freeform 814"/>
            <p:cNvSpPr>
              <a:spLocks/>
            </p:cNvSpPr>
            <p:nvPr/>
          </p:nvSpPr>
          <p:spPr bwMode="auto">
            <a:xfrm>
              <a:off x="1859" y="2120"/>
              <a:ext cx="124" cy="104"/>
            </a:xfrm>
            <a:custGeom>
              <a:avLst/>
              <a:gdLst>
                <a:gd name="T0" fmla="*/ 0 w 999"/>
                <a:gd name="T1" fmla="*/ 0 h 828"/>
                <a:gd name="T2" fmla="*/ 0 w 999"/>
                <a:gd name="T3" fmla="*/ 0 h 828"/>
                <a:gd name="T4" fmla="*/ 0 w 999"/>
                <a:gd name="T5" fmla="*/ 0 h 828"/>
                <a:gd name="T6" fmla="*/ 0 w 999"/>
                <a:gd name="T7" fmla="*/ 0 h 828"/>
                <a:gd name="T8" fmla="*/ 0 w 999"/>
                <a:gd name="T9" fmla="*/ 0 h 82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999"/>
                <a:gd name="T16" fmla="*/ 0 h 828"/>
                <a:gd name="T17" fmla="*/ 999 w 999"/>
                <a:gd name="T18" fmla="*/ 828 h 82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999" h="828">
                  <a:moveTo>
                    <a:pt x="40" y="0"/>
                  </a:moveTo>
                  <a:lnTo>
                    <a:pt x="999" y="0"/>
                  </a:lnTo>
                  <a:lnTo>
                    <a:pt x="960" y="828"/>
                  </a:lnTo>
                  <a:lnTo>
                    <a:pt x="0" y="781"/>
                  </a:lnTo>
                  <a:lnTo>
                    <a:pt x="40" y="0"/>
                  </a:lnTo>
                  <a:close/>
                </a:path>
              </a:pathLst>
            </a:custGeom>
            <a:solidFill>
              <a:srgbClr val="C0C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9583" name="Freeform 815"/>
            <p:cNvSpPr>
              <a:spLocks/>
            </p:cNvSpPr>
            <p:nvPr/>
          </p:nvSpPr>
          <p:spPr bwMode="auto">
            <a:xfrm>
              <a:off x="1777" y="2294"/>
              <a:ext cx="233" cy="47"/>
            </a:xfrm>
            <a:custGeom>
              <a:avLst/>
              <a:gdLst>
                <a:gd name="T0" fmla="*/ 0 w 1860"/>
                <a:gd name="T1" fmla="*/ 0 h 377"/>
                <a:gd name="T2" fmla="*/ 0 w 1860"/>
                <a:gd name="T3" fmla="*/ 0 h 377"/>
                <a:gd name="T4" fmla="*/ 0 w 1860"/>
                <a:gd name="T5" fmla="*/ 0 h 377"/>
                <a:gd name="T6" fmla="*/ 0 w 1860"/>
                <a:gd name="T7" fmla="*/ 0 h 377"/>
                <a:gd name="T8" fmla="*/ 0 w 1860"/>
                <a:gd name="T9" fmla="*/ 0 h 377"/>
                <a:gd name="T10" fmla="*/ 0 w 1860"/>
                <a:gd name="T11" fmla="*/ 0 h 377"/>
                <a:gd name="T12" fmla="*/ 0 w 1860"/>
                <a:gd name="T13" fmla="*/ 0 h 37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60"/>
                <a:gd name="T22" fmla="*/ 0 h 377"/>
                <a:gd name="T23" fmla="*/ 1860 w 1860"/>
                <a:gd name="T24" fmla="*/ 377 h 37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60" h="377">
                  <a:moveTo>
                    <a:pt x="302" y="0"/>
                  </a:moveTo>
                  <a:lnTo>
                    <a:pt x="1860" y="154"/>
                  </a:lnTo>
                  <a:lnTo>
                    <a:pt x="1750" y="292"/>
                  </a:lnTo>
                  <a:lnTo>
                    <a:pt x="1644" y="377"/>
                  </a:lnTo>
                  <a:lnTo>
                    <a:pt x="0" y="189"/>
                  </a:lnTo>
                  <a:lnTo>
                    <a:pt x="123" y="135"/>
                  </a:lnTo>
                  <a:lnTo>
                    <a:pt x="302" y="0"/>
                  </a:lnTo>
                  <a:close/>
                </a:path>
              </a:pathLst>
            </a:custGeom>
            <a:solidFill>
              <a:srgbClr val="DFDFD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grpSp>
          <p:nvGrpSpPr>
            <p:cNvPr id="129584" name="Group 816"/>
            <p:cNvGrpSpPr>
              <a:grpSpLocks/>
            </p:cNvGrpSpPr>
            <p:nvPr/>
          </p:nvGrpSpPr>
          <p:grpSpPr bwMode="auto">
            <a:xfrm>
              <a:off x="1995" y="2245"/>
              <a:ext cx="50" cy="60"/>
              <a:chOff x="1995" y="2245"/>
              <a:chExt cx="50" cy="60"/>
            </a:xfrm>
          </p:grpSpPr>
          <p:sp>
            <p:nvSpPr>
              <p:cNvPr id="129662" name="Line 817"/>
              <p:cNvSpPr>
                <a:spLocks noChangeShapeType="1"/>
              </p:cNvSpPr>
              <p:nvPr/>
            </p:nvSpPr>
            <p:spPr bwMode="auto">
              <a:xfrm flipV="1">
                <a:off x="1995" y="2262"/>
                <a:ext cx="50" cy="18"/>
              </a:xfrm>
              <a:prstGeom prst="line">
                <a:avLst/>
              </a:prstGeom>
              <a:noFill/>
              <a:ln w="1588">
                <a:solidFill>
                  <a:srgbClr val="80808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9663" name="Line 818"/>
              <p:cNvSpPr>
                <a:spLocks noChangeShapeType="1"/>
              </p:cNvSpPr>
              <p:nvPr/>
            </p:nvSpPr>
            <p:spPr bwMode="auto">
              <a:xfrm flipV="1">
                <a:off x="2004" y="2267"/>
                <a:ext cx="41" cy="16"/>
              </a:xfrm>
              <a:prstGeom prst="line">
                <a:avLst/>
              </a:prstGeom>
              <a:noFill/>
              <a:ln w="1588">
                <a:solidFill>
                  <a:srgbClr val="80808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9664" name="Line 819"/>
              <p:cNvSpPr>
                <a:spLocks noChangeShapeType="1"/>
              </p:cNvSpPr>
              <p:nvPr/>
            </p:nvSpPr>
            <p:spPr bwMode="auto">
              <a:xfrm flipV="1">
                <a:off x="2004" y="2272"/>
                <a:ext cx="41" cy="17"/>
              </a:xfrm>
              <a:prstGeom prst="line">
                <a:avLst/>
              </a:prstGeom>
              <a:noFill/>
              <a:ln w="1588">
                <a:solidFill>
                  <a:srgbClr val="80808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9665" name="Line 820"/>
              <p:cNvSpPr>
                <a:spLocks noChangeShapeType="1"/>
              </p:cNvSpPr>
              <p:nvPr/>
            </p:nvSpPr>
            <p:spPr bwMode="auto">
              <a:xfrm flipV="1">
                <a:off x="2004" y="2277"/>
                <a:ext cx="41" cy="17"/>
              </a:xfrm>
              <a:prstGeom prst="line">
                <a:avLst/>
              </a:prstGeom>
              <a:noFill/>
              <a:ln w="1588">
                <a:solidFill>
                  <a:srgbClr val="80808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9666" name="Line 821"/>
              <p:cNvSpPr>
                <a:spLocks noChangeShapeType="1"/>
              </p:cNvSpPr>
              <p:nvPr/>
            </p:nvSpPr>
            <p:spPr bwMode="auto">
              <a:xfrm flipV="1">
                <a:off x="2004" y="2282"/>
                <a:ext cx="41" cy="18"/>
              </a:xfrm>
              <a:prstGeom prst="line">
                <a:avLst/>
              </a:prstGeom>
              <a:noFill/>
              <a:ln w="1588">
                <a:solidFill>
                  <a:srgbClr val="80808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9667" name="Line 822"/>
              <p:cNvSpPr>
                <a:spLocks noChangeShapeType="1"/>
              </p:cNvSpPr>
              <p:nvPr/>
            </p:nvSpPr>
            <p:spPr bwMode="auto">
              <a:xfrm flipV="1">
                <a:off x="2004" y="2257"/>
                <a:ext cx="41" cy="14"/>
              </a:xfrm>
              <a:prstGeom prst="line">
                <a:avLst/>
              </a:prstGeom>
              <a:noFill/>
              <a:ln w="1588">
                <a:solidFill>
                  <a:srgbClr val="80808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9668" name="Line 823"/>
              <p:cNvSpPr>
                <a:spLocks noChangeShapeType="1"/>
              </p:cNvSpPr>
              <p:nvPr/>
            </p:nvSpPr>
            <p:spPr bwMode="auto">
              <a:xfrm flipV="1">
                <a:off x="2004" y="2251"/>
                <a:ext cx="41" cy="13"/>
              </a:xfrm>
              <a:prstGeom prst="line">
                <a:avLst/>
              </a:prstGeom>
              <a:noFill/>
              <a:ln w="1588">
                <a:solidFill>
                  <a:srgbClr val="80808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9669" name="Line 824"/>
              <p:cNvSpPr>
                <a:spLocks noChangeShapeType="1"/>
              </p:cNvSpPr>
              <p:nvPr/>
            </p:nvSpPr>
            <p:spPr bwMode="auto">
              <a:xfrm flipV="1">
                <a:off x="2004" y="2245"/>
                <a:ext cx="41" cy="13"/>
              </a:xfrm>
              <a:prstGeom prst="line">
                <a:avLst/>
              </a:prstGeom>
              <a:noFill/>
              <a:ln w="1588">
                <a:solidFill>
                  <a:srgbClr val="80808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9670" name="Line 825"/>
              <p:cNvSpPr>
                <a:spLocks noChangeShapeType="1"/>
              </p:cNvSpPr>
              <p:nvPr/>
            </p:nvSpPr>
            <p:spPr bwMode="auto">
              <a:xfrm flipH="1">
                <a:off x="2004" y="2254"/>
                <a:ext cx="1" cy="51"/>
              </a:xfrm>
              <a:prstGeom prst="line">
                <a:avLst/>
              </a:prstGeom>
              <a:noFill/>
              <a:ln w="1588">
                <a:solidFill>
                  <a:srgbClr val="80808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129585" name="Group 826"/>
            <p:cNvGrpSpPr>
              <a:grpSpLocks/>
            </p:cNvGrpSpPr>
            <p:nvPr/>
          </p:nvGrpSpPr>
          <p:grpSpPr bwMode="auto">
            <a:xfrm>
              <a:off x="1841" y="2096"/>
              <a:ext cx="165" cy="153"/>
              <a:chOff x="1841" y="2096"/>
              <a:chExt cx="165" cy="153"/>
            </a:xfrm>
          </p:grpSpPr>
          <p:grpSp>
            <p:nvGrpSpPr>
              <p:cNvPr id="129645" name="Group 827"/>
              <p:cNvGrpSpPr>
                <a:grpSpLocks/>
              </p:cNvGrpSpPr>
              <p:nvPr/>
            </p:nvGrpSpPr>
            <p:grpSpPr bwMode="auto">
              <a:xfrm>
                <a:off x="1841" y="2096"/>
                <a:ext cx="165" cy="153"/>
                <a:chOff x="1841" y="2096"/>
                <a:chExt cx="165" cy="153"/>
              </a:xfrm>
            </p:grpSpPr>
            <p:grpSp>
              <p:nvGrpSpPr>
                <p:cNvPr id="129647" name="Group 828"/>
                <p:cNvGrpSpPr>
                  <a:grpSpLocks/>
                </p:cNvGrpSpPr>
                <p:nvPr/>
              </p:nvGrpSpPr>
              <p:grpSpPr bwMode="auto">
                <a:xfrm>
                  <a:off x="1841" y="2096"/>
                  <a:ext cx="165" cy="153"/>
                  <a:chOff x="1841" y="2096"/>
                  <a:chExt cx="165" cy="153"/>
                </a:xfrm>
              </p:grpSpPr>
              <p:sp>
                <p:nvSpPr>
                  <p:cNvPr id="129658" name="Freeform 829"/>
                  <p:cNvSpPr>
                    <a:spLocks/>
                  </p:cNvSpPr>
                  <p:nvPr/>
                </p:nvSpPr>
                <p:spPr bwMode="auto">
                  <a:xfrm>
                    <a:off x="1841" y="2096"/>
                    <a:ext cx="165" cy="153"/>
                  </a:xfrm>
                  <a:custGeom>
                    <a:avLst/>
                    <a:gdLst>
                      <a:gd name="T0" fmla="*/ 0 w 1314"/>
                      <a:gd name="T1" fmla="*/ 0 h 1217"/>
                      <a:gd name="T2" fmla="*/ 0 w 1314"/>
                      <a:gd name="T3" fmla="*/ 0 h 1217"/>
                      <a:gd name="T4" fmla="*/ 0 w 1314"/>
                      <a:gd name="T5" fmla="*/ 0 h 1217"/>
                      <a:gd name="T6" fmla="*/ 0 w 1314"/>
                      <a:gd name="T7" fmla="*/ 0 h 1217"/>
                      <a:gd name="T8" fmla="*/ 0 w 1314"/>
                      <a:gd name="T9" fmla="*/ 0 h 1217"/>
                      <a:gd name="T10" fmla="*/ 0 w 1314"/>
                      <a:gd name="T11" fmla="*/ 0 h 1217"/>
                      <a:gd name="T12" fmla="*/ 0 w 1314"/>
                      <a:gd name="T13" fmla="*/ 0 h 1217"/>
                      <a:gd name="T14" fmla="*/ 0 w 1314"/>
                      <a:gd name="T15" fmla="*/ 0 h 1217"/>
                      <a:gd name="T16" fmla="*/ 0 w 1314"/>
                      <a:gd name="T17" fmla="*/ 0 h 1217"/>
                      <a:gd name="T18" fmla="*/ 0 w 1314"/>
                      <a:gd name="T19" fmla="*/ 0 h 1217"/>
                      <a:gd name="T20" fmla="*/ 0 w 1314"/>
                      <a:gd name="T21" fmla="*/ 0 h 1217"/>
                      <a:gd name="T22" fmla="*/ 0 w 1314"/>
                      <a:gd name="T23" fmla="*/ 0 h 1217"/>
                      <a:gd name="T24" fmla="*/ 0 w 1314"/>
                      <a:gd name="T25" fmla="*/ 0 h 1217"/>
                      <a:gd name="T26" fmla="*/ 0 w 1314"/>
                      <a:gd name="T27" fmla="*/ 0 h 1217"/>
                      <a:gd name="T28" fmla="*/ 0 w 1314"/>
                      <a:gd name="T29" fmla="*/ 0 h 1217"/>
                      <a:gd name="T30" fmla="*/ 0 w 1314"/>
                      <a:gd name="T31" fmla="*/ 0 h 1217"/>
                      <a:gd name="T32" fmla="*/ 0 w 1314"/>
                      <a:gd name="T33" fmla="*/ 0 h 1217"/>
                      <a:gd name="T34" fmla="*/ 0 w 1314"/>
                      <a:gd name="T35" fmla="*/ 0 h 1217"/>
                      <a:gd name="T36" fmla="*/ 0 w 1314"/>
                      <a:gd name="T37" fmla="*/ 0 h 1217"/>
                      <a:gd name="T38" fmla="*/ 0 w 1314"/>
                      <a:gd name="T39" fmla="*/ 0 h 1217"/>
                      <a:gd name="T40" fmla="*/ 0 w 1314"/>
                      <a:gd name="T41" fmla="*/ 0 h 1217"/>
                      <a:gd name="T42" fmla="*/ 0 w 1314"/>
                      <a:gd name="T43" fmla="*/ 0 h 1217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  <a:gd name="T51" fmla="*/ 0 60000 65536"/>
                      <a:gd name="T52" fmla="*/ 0 60000 65536"/>
                      <a:gd name="T53" fmla="*/ 0 60000 65536"/>
                      <a:gd name="T54" fmla="*/ 0 60000 65536"/>
                      <a:gd name="T55" fmla="*/ 0 60000 65536"/>
                      <a:gd name="T56" fmla="*/ 0 60000 65536"/>
                      <a:gd name="T57" fmla="*/ 0 60000 65536"/>
                      <a:gd name="T58" fmla="*/ 0 60000 65536"/>
                      <a:gd name="T59" fmla="*/ 0 60000 65536"/>
                      <a:gd name="T60" fmla="*/ 0 60000 65536"/>
                      <a:gd name="T61" fmla="*/ 0 60000 65536"/>
                      <a:gd name="T62" fmla="*/ 0 60000 65536"/>
                      <a:gd name="T63" fmla="*/ 0 60000 65536"/>
                      <a:gd name="T64" fmla="*/ 0 60000 65536"/>
                      <a:gd name="T65" fmla="*/ 0 60000 65536"/>
                      <a:gd name="T66" fmla="*/ 0 w 1314"/>
                      <a:gd name="T67" fmla="*/ 0 h 1217"/>
                      <a:gd name="T68" fmla="*/ 1314 w 1314"/>
                      <a:gd name="T69" fmla="*/ 1217 h 1217"/>
                    </a:gdLst>
                    <a:ahLst/>
                    <a:cxnLst>
                      <a:cxn ang="T44">
                        <a:pos x="T0" y="T1"/>
                      </a:cxn>
                      <a:cxn ang="T45">
                        <a:pos x="T2" y="T3"/>
                      </a:cxn>
                      <a:cxn ang="T46">
                        <a:pos x="T4" y="T5"/>
                      </a:cxn>
                      <a:cxn ang="T47">
                        <a:pos x="T6" y="T7"/>
                      </a:cxn>
                      <a:cxn ang="T48">
                        <a:pos x="T8" y="T9"/>
                      </a:cxn>
                      <a:cxn ang="T49">
                        <a:pos x="T10" y="T11"/>
                      </a:cxn>
                      <a:cxn ang="T50">
                        <a:pos x="T12" y="T13"/>
                      </a:cxn>
                      <a:cxn ang="T51">
                        <a:pos x="T14" y="T15"/>
                      </a:cxn>
                      <a:cxn ang="T52">
                        <a:pos x="T16" y="T17"/>
                      </a:cxn>
                      <a:cxn ang="T53">
                        <a:pos x="T18" y="T19"/>
                      </a:cxn>
                      <a:cxn ang="T54">
                        <a:pos x="T20" y="T21"/>
                      </a:cxn>
                      <a:cxn ang="T55">
                        <a:pos x="T22" y="T23"/>
                      </a:cxn>
                      <a:cxn ang="T56">
                        <a:pos x="T24" y="T25"/>
                      </a:cxn>
                      <a:cxn ang="T57">
                        <a:pos x="T26" y="T27"/>
                      </a:cxn>
                      <a:cxn ang="T58">
                        <a:pos x="T28" y="T29"/>
                      </a:cxn>
                      <a:cxn ang="T59">
                        <a:pos x="T30" y="T31"/>
                      </a:cxn>
                      <a:cxn ang="T60">
                        <a:pos x="T32" y="T33"/>
                      </a:cxn>
                      <a:cxn ang="T61">
                        <a:pos x="T34" y="T35"/>
                      </a:cxn>
                      <a:cxn ang="T62">
                        <a:pos x="T36" y="T37"/>
                      </a:cxn>
                      <a:cxn ang="T63">
                        <a:pos x="T38" y="T39"/>
                      </a:cxn>
                      <a:cxn ang="T64">
                        <a:pos x="T40" y="T41"/>
                      </a:cxn>
                      <a:cxn ang="T65">
                        <a:pos x="T42" y="T43"/>
                      </a:cxn>
                    </a:cxnLst>
                    <a:rect l="T66" t="T67" r="T68" b="T69"/>
                    <a:pathLst>
                      <a:path w="1314" h="1217">
                        <a:moveTo>
                          <a:pt x="105" y="20"/>
                        </a:moveTo>
                        <a:lnTo>
                          <a:pt x="217" y="14"/>
                        </a:lnTo>
                        <a:lnTo>
                          <a:pt x="370" y="4"/>
                        </a:lnTo>
                        <a:lnTo>
                          <a:pt x="529" y="0"/>
                        </a:lnTo>
                        <a:lnTo>
                          <a:pt x="716" y="0"/>
                        </a:lnTo>
                        <a:lnTo>
                          <a:pt x="847" y="2"/>
                        </a:lnTo>
                        <a:lnTo>
                          <a:pt x="1049" y="9"/>
                        </a:lnTo>
                        <a:lnTo>
                          <a:pt x="1244" y="19"/>
                        </a:lnTo>
                        <a:lnTo>
                          <a:pt x="1290" y="21"/>
                        </a:lnTo>
                        <a:lnTo>
                          <a:pt x="1300" y="25"/>
                        </a:lnTo>
                        <a:lnTo>
                          <a:pt x="1307" y="30"/>
                        </a:lnTo>
                        <a:lnTo>
                          <a:pt x="1313" y="40"/>
                        </a:lnTo>
                        <a:lnTo>
                          <a:pt x="1314" y="50"/>
                        </a:lnTo>
                        <a:lnTo>
                          <a:pt x="1265" y="1195"/>
                        </a:lnTo>
                        <a:lnTo>
                          <a:pt x="1259" y="1212"/>
                        </a:lnTo>
                        <a:lnTo>
                          <a:pt x="1244" y="1217"/>
                        </a:lnTo>
                        <a:lnTo>
                          <a:pt x="819" y="1188"/>
                        </a:lnTo>
                        <a:lnTo>
                          <a:pt x="402" y="1159"/>
                        </a:lnTo>
                        <a:lnTo>
                          <a:pt x="19" y="1131"/>
                        </a:lnTo>
                        <a:lnTo>
                          <a:pt x="0" y="1101"/>
                        </a:lnTo>
                        <a:lnTo>
                          <a:pt x="58" y="57"/>
                        </a:lnTo>
                        <a:lnTo>
                          <a:pt x="105" y="20"/>
                        </a:lnTo>
                        <a:close/>
                      </a:path>
                    </a:pathLst>
                  </a:custGeom>
                  <a:solidFill>
                    <a:srgbClr val="C0C0C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29659" name="Arc 830"/>
                  <p:cNvSpPr>
                    <a:spLocks/>
                  </p:cNvSpPr>
                  <p:nvPr/>
                </p:nvSpPr>
                <p:spPr bwMode="auto">
                  <a:xfrm>
                    <a:off x="2002" y="2099"/>
                    <a:ext cx="4" cy="4"/>
                  </a:xfrm>
                  <a:custGeom>
                    <a:avLst/>
                    <a:gdLst>
                      <a:gd name="T0" fmla="*/ 0 w 20564"/>
                      <a:gd name="T1" fmla="*/ 0 h 21600"/>
                      <a:gd name="T2" fmla="*/ 0 w 20564"/>
                      <a:gd name="T3" fmla="*/ 0 h 21600"/>
                      <a:gd name="T4" fmla="*/ 0 w 20564"/>
                      <a:gd name="T5" fmla="*/ 0 h 21600"/>
                      <a:gd name="T6" fmla="*/ 0 60000 65536"/>
                      <a:gd name="T7" fmla="*/ 0 60000 65536"/>
                      <a:gd name="T8" fmla="*/ 0 60000 65536"/>
                      <a:gd name="T9" fmla="*/ 0 w 20564"/>
                      <a:gd name="T10" fmla="*/ 0 h 21600"/>
                      <a:gd name="T11" fmla="*/ 20564 w 20564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0564" h="21600" fill="none" extrusionOk="0">
                        <a:moveTo>
                          <a:pt x="0" y="-1"/>
                        </a:moveTo>
                        <a:cubicBezTo>
                          <a:pt x="9382" y="-1"/>
                          <a:pt x="17692" y="6057"/>
                          <a:pt x="20563" y="14990"/>
                        </a:cubicBezTo>
                      </a:path>
                      <a:path w="20564" h="21600" stroke="0" extrusionOk="0">
                        <a:moveTo>
                          <a:pt x="0" y="-1"/>
                        </a:moveTo>
                        <a:cubicBezTo>
                          <a:pt x="9382" y="-1"/>
                          <a:pt x="17692" y="6057"/>
                          <a:pt x="20563" y="1499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solidFill>
                    <a:srgbClr val="C0C0C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29660" name="Arc 831"/>
                  <p:cNvSpPr>
                    <a:spLocks/>
                  </p:cNvSpPr>
                  <p:nvPr/>
                </p:nvSpPr>
                <p:spPr bwMode="auto">
                  <a:xfrm>
                    <a:off x="1849" y="2099"/>
                    <a:ext cx="8" cy="6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60000 65536"/>
                      <a:gd name="T7" fmla="*/ 0 60000 65536"/>
                      <a:gd name="T8" fmla="*/ 0 60000 65536"/>
                      <a:gd name="T9" fmla="*/ 0 w 21600"/>
                      <a:gd name="T10" fmla="*/ 0 h 21600"/>
                      <a:gd name="T11" fmla="*/ 21600 w 21600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600" h="21600" fill="none" extrusionOk="0">
                        <a:moveTo>
                          <a:pt x="-1" y="21599"/>
                        </a:moveTo>
                        <a:cubicBezTo>
                          <a:pt x="-1" y="9670"/>
                          <a:pt x="9670" y="-1"/>
                          <a:pt x="21600" y="-1"/>
                        </a:cubicBezTo>
                      </a:path>
                      <a:path w="21600" h="21600" stroke="0" extrusionOk="0">
                        <a:moveTo>
                          <a:pt x="-1" y="21599"/>
                        </a:moveTo>
                        <a:cubicBezTo>
                          <a:pt x="-1" y="9670"/>
                          <a:pt x="9670" y="-1"/>
                          <a:pt x="21600" y="-1"/>
                        </a:cubicBezTo>
                        <a:lnTo>
                          <a:pt x="21600" y="21600"/>
                        </a:lnTo>
                        <a:close/>
                      </a:path>
                    </a:pathLst>
                  </a:custGeom>
                  <a:solidFill>
                    <a:srgbClr val="C0C0C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29661" name="Arc 832"/>
                  <p:cNvSpPr>
                    <a:spLocks/>
                  </p:cNvSpPr>
                  <p:nvPr/>
                </p:nvSpPr>
                <p:spPr bwMode="auto">
                  <a:xfrm>
                    <a:off x="1841" y="2234"/>
                    <a:ext cx="4" cy="5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60000 65536"/>
                      <a:gd name="T7" fmla="*/ 0 60000 65536"/>
                      <a:gd name="T8" fmla="*/ 0 60000 65536"/>
                      <a:gd name="T9" fmla="*/ 0 w 21600"/>
                      <a:gd name="T10" fmla="*/ 0 h 21600"/>
                      <a:gd name="T11" fmla="*/ 21600 w 21600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600" h="21600" fill="none" extrusionOk="0">
                        <a:moveTo>
                          <a:pt x="21600" y="21599"/>
                        </a:moveTo>
                        <a:cubicBezTo>
                          <a:pt x="9670" y="21599"/>
                          <a:pt x="-1" y="11929"/>
                          <a:pt x="-1" y="-1"/>
                        </a:cubicBezTo>
                      </a:path>
                      <a:path w="21600" h="21600" stroke="0" extrusionOk="0">
                        <a:moveTo>
                          <a:pt x="21600" y="21599"/>
                        </a:moveTo>
                        <a:cubicBezTo>
                          <a:pt x="9670" y="21599"/>
                          <a:pt x="-1" y="11929"/>
                          <a:pt x="-1" y="-1"/>
                        </a:cubicBezTo>
                        <a:lnTo>
                          <a:pt x="21600" y="0"/>
                        </a:lnTo>
                        <a:close/>
                      </a:path>
                    </a:pathLst>
                  </a:custGeom>
                  <a:solidFill>
                    <a:srgbClr val="C0C0C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129648" name="Group 833"/>
                <p:cNvGrpSpPr>
                  <a:grpSpLocks/>
                </p:cNvGrpSpPr>
                <p:nvPr/>
              </p:nvGrpSpPr>
              <p:grpSpPr bwMode="auto">
                <a:xfrm>
                  <a:off x="1859" y="2120"/>
                  <a:ext cx="125" cy="104"/>
                  <a:chOff x="1859" y="2120"/>
                  <a:chExt cx="125" cy="104"/>
                </a:xfrm>
              </p:grpSpPr>
              <p:grpSp>
                <p:nvGrpSpPr>
                  <p:cNvPr id="129649" name="Group 834"/>
                  <p:cNvGrpSpPr>
                    <a:grpSpLocks/>
                  </p:cNvGrpSpPr>
                  <p:nvPr/>
                </p:nvGrpSpPr>
                <p:grpSpPr bwMode="auto">
                  <a:xfrm>
                    <a:off x="1859" y="2120"/>
                    <a:ext cx="125" cy="104"/>
                    <a:chOff x="1859" y="2120"/>
                    <a:chExt cx="125" cy="104"/>
                  </a:xfrm>
                </p:grpSpPr>
                <p:sp>
                  <p:nvSpPr>
                    <p:cNvPr id="129654" name="Freeform 835"/>
                    <p:cNvSpPr>
                      <a:spLocks/>
                    </p:cNvSpPr>
                    <p:nvPr/>
                  </p:nvSpPr>
                  <p:spPr bwMode="auto">
                    <a:xfrm>
                      <a:off x="1864" y="2120"/>
                      <a:ext cx="119" cy="2"/>
                    </a:xfrm>
                    <a:custGeom>
                      <a:avLst/>
                      <a:gdLst>
                        <a:gd name="T0" fmla="*/ 0 w 958"/>
                        <a:gd name="T1" fmla="*/ 0 h 17"/>
                        <a:gd name="T2" fmla="*/ 0 w 958"/>
                        <a:gd name="T3" fmla="*/ 0 h 17"/>
                        <a:gd name="T4" fmla="*/ 0 w 958"/>
                        <a:gd name="T5" fmla="*/ 0 h 17"/>
                        <a:gd name="T6" fmla="*/ 0 w 958"/>
                        <a:gd name="T7" fmla="*/ 0 h 17"/>
                        <a:gd name="T8" fmla="*/ 0 w 958"/>
                        <a:gd name="T9" fmla="*/ 0 h 17"/>
                        <a:gd name="T10" fmla="*/ 0 60000 65536"/>
                        <a:gd name="T11" fmla="*/ 0 60000 65536"/>
                        <a:gd name="T12" fmla="*/ 0 60000 65536"/>
                        <a:gd name="T13" fmla="*/ 0 60000 65536"/>
                        <a:gd name="T14" fmla="*/ 0 60000 65536"/>
                        <a:gd name="T15" fmla="*/ 0 w 958"/>
                        <a:gd name="T16" fmla="*/ 0 h 17"/>
                        <a:gd name="T17" fmla="*/ 958 w 958"/>
                        <a:gd name="T18" fmla="*/ 17 h 17"/>
                      </a:gdLst>
                      <a:ahLst/>
                      <a:cxnLst>
                        <a:cxn ang="T10">
                          <a:pos x="T0" y="T1"/>
                        </a:cxn>
                        <a:cxn ang="T11">
                          <a:pos x="T2" y="T3"/>
                        </a:cxn>
                        <a:cxn ang="T12">
                          <a:pos x="T4" y="T5"/>
                        </a:cxn>
                        <a:cxn ang="T13">
                          <a:pos x="T6" y="T7"/>
                        </a:cxn>
                        <a:cxn ang="T14">
                          <a:pos x="T8" y="T9"/>
                        </a:cxn>
                      </a:cxnLst>
                      <a:rect l="T15" t="T16" r="T17" b="T18"/>
                      <a:pathLst>
                        <a:path w="958" h="17">
                          <a:moveTo>
                            <a:pt x="0" y="0"/>
                          </a:moveTo>
                          <a:lnTo>
                            <a:pt x="958" y="1"/>
                          </a:lnTo>
                          <a:lnTo>
                            <a:pt x="936" y="17"/>
                          </a:lnTo>
                          <a:lnTo>
                            <a:pt x="21" y="17"/>
                          </a:lnTo>
                          <a:lnTo>
                            <a:pt x="0" y="0"/>
                          </a:lnTo>
                          <a:close/>
                        </a:path>
                      </a:pathLst>
                    </a:custGeom>
                    <a:solidFill>
                      <a:srgbClr val="808080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9655" name="Freeform 836"/>
                    <p:cNvSpPr>
                      <a:spLocks/>
                    </p:cNvSpPr>
                    <p:nvPr/>
                  </p:nvSpPr>
                  <p:spPr bwMode="auto">
                    <a:xfrm>
                      <a:off x="1976" y="2120"/>
                      <a:ext cx="8" cy="104"/>
                    </a:xfrm>
                    <a:custGeom>
                      <a:avLst/>
                      <a:gdLst>
                        <a:gd name="T0" fmla="*/ 0 w 62"/>
                        <a:gd name="T1" fmla="*/ 0 h 828"/>
                        <a:gd name="T2" fmla="*/ 0 w 62"/>
                        <a:gd name="T3" fmla="*/ 0 h 828"/>
                        <a:gd name="T4" fmla="*/ 0 w 62"/>
                        <a:gd name="T5" fmla="*/ 0 h 828"/>
                        <a:gd name="T6" fmla="*/ 0 w 62"/>
                        <a:gd name="T7" fmla="*/ 0 h 828"/>
                        <a:gd name="T8" fmla="*/ 0 w 62"/>
                        <a:gd name="T9" fmla="*/ 0 h 828"/>
                        <a:gd name="T10" fmla="*/ 0 w 62"/>
                        <a:gd name="T11" fmla="*/ 0 h 828"/>
                        <a:gd name="T12" fmla="*/ 0 60000 65536"/>
                        <a:gd name="T13" fmla="*/ 0 60000 65536"/>
                        <a:gd name="T14" fmla="*/ 0 60000 65536"/>
                        <a:gd name="T15" fmla="*/ 0 60000 65536"/>
                        <a:gd name="T16" fmla="*/ 0 60000 65536"/>
                        <a:gd name="T17" fmla="*/ 0 60000 65536"/>
                        <a:gd name="T18" fmla="*/ 0 w 62"/>
                        <a:gd name="T19" fmla="*/ 0 h 828"/>
                        <a:gd name="T20" fmla="*/ 62 w 62"/>
                        <a:gd name="T21" fmla="*/ 828 h 828"/>
                      </a:gdLst>
                      <a:ahLst/>
                      <a:cxnLst>
                        <a:cxn ang="T12">
                          <a:pos x="T0" y="T1"/>
                        </a:cxn>
                        <a:cxn ang="T13">
                          <a:pos x="T2" y="T3"/>
                        </a:cxn>
                        <a:cxn ang="T14">
                          <a:pos x="T4" y="T5"/>
                        </a:cxn>
                        <a:cxn ang="T15">
                          <a:pos x="T6" y="T7"/>
                        </a:cxn>
                        <a:cxn ang="T16">
                          <a:pos x="T8" y="T9"/>
                        </a:cxn>
                        <a:cxn ang="T17">
                          <a:pos x="T10" y="T11"/>
                        </a:cxn>
                      </a:cxnLst>
                      <a:rect l="T18" t="T19" r="T20" b="T21"/>
                      <a:pathLst>
                        <a:path w="62" h="828">
                          <a:moveTo>
                            <a:pt x="39" y="16"/>
                          </a:moveTo>
                          <a:lnTo>
                            <a:pt x="62" y="0"/>
                          </a:lnTo>
                          <a:lnTo>
                            <a:pt x="40" y="449"/>
                          </a:lnTo>
                          <a:lnTo>
                            <a:pt x="21" y="828"/>
                          </a:lnTo>
                          <a:lnTo>
                            <a:pt x="0" y="804"/>
                          </a:lnTo>
                          <a:lnTo>
                            <a:pt x="39" y="16"/>
                          </a:lnTo>
                          <a:close/>
                        </a:path>
                      </a:pathLst>
                    </a:custGeom>
                    <a:solidFill>
                      <a:srgbClr val="FFFFFF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9656" name="Freeform 837"/>
                    <p:cNvSpPr>
                      <a:spLocks/>
                    </p:cNvSpPr>
                    <p:nvPr/>
                  </p:nvSpPr>
                  <p:spPr bwMode="auto">
                    <a:xfrm>
                      <a:off x="1859" y="2215"/>
                      <a:ext cx="119" cy="9"/>
                    </a:xfrm>
                    <a:custGeom>
                      <a:avLst/>
                      <a:gdLst>
                        <a:gd name="T0" fmla="*/ 0 w 959"/>
                        <a:gd name="T1" fmla="*/ 0 h 68"/>
                        <a:gd name="T2" fmla="*/ 0 w 959"/>
                        <a:gd name="T3" fmla="*/ 0 h 68"/>
                        <a:gd name="T4" fmla="*/ 0 w 959"/>
                        <a:gd name="T5" fmla="*/ 0 h 68"/>
                        <a:gd name="T6" fmla="*/ 0 w 959"/>
                        <a:gd name="T7" fmla="*/ 0 h 68"/>
                        <a:gd name="T8" fmla="*/ 0 w 959"/>
                        <a:gd name="T9" fmla="*/ 0 h 68"/>
                        <a:gd name="T10" fmla="*/ 0 60000 65536"/>
                        <a:gd name="T11" fmla="*/ 0 60000 65536"/>
                        <a:gd name="T12" fmla="*/ 0 60000 65536"/>
                        <a:gd name="T13" fmla="*/ 0 60000 65536"/>
                        <a:gd name="T14" fmla="*/ 0 60000 65536"/>
                        <a:gd name="T15" fmla="*/ 0 w 959"/>
                        <a:gd name="T16" fmla="*/ 0 h 68"/>
                        <a:gd name="T17" fmla="*/ 959 w 959"/>
                        <a:gd name="T18" fmla="*/ 68 h 68"/>
                      </a:gdLst>
                      <a:ahLst/>
                      <a:cxnLst>
                        <a:cxn ang="T10">
                          <a:pos x="T0" y="T1"/>
                        </a:cxn>
                        <a:cxn ang="T11">
                          <a:pos x="T2" y="T3"/>
                        </a:cxn>
                        <a:cxn ang="T12">
                          <a:pos x="T4" y="T5"/>
                        </a:cxn>
                        <a:cxn ang="T13">
                          <a:pos x="T6" y="T7"/>
                        </a:cxn>
                        <a:cxn ang="T14">
                          <a:pos x="T8" y="T9"/>
                        </a:cxn>
                      </a:cxnLst>
                      <a:rect l="T15" t="T16" r="T17" b="T18"/>
                      <a:pathLst>
                        <a:path w="959" h="68">
                          <a:moveTo>
                            <a:pt x="23" y="0"/>
                          </a:moveTo>
                          <a:lnTo>
                            <a:pt x="0" y="22"/>
                          </a:lnTo>
                          <a:lnTo>
                            <a:pt x="959" y="68"/>
                          </a:lnTo>
                          <a:lnTo>
                            <a:pt x="938" y="45"/>
                          </a:lnTo>
                          <a:lnTo>
                            <a:pt x="23" y="0"/>
                          </a:lnTo>
                          <a:close/>
                        </a:path>
                      </a:pathLst>
                    </a:custGeom>
                    <a:solidFill>
                      <a:srgbClr val="DFDFDF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9657" name="Freeform 838"/>
                    <p:cNvSpPr>
                      <a:spLocks/>
                    </p:cNvSpPr>
                    <p:nvPr/>
                  </p:nvSpPr>
                  <p:spPr bwMode="auto">
                    <a:xfrm>
                      <a:off x="1859" y="2120"/>
                      <a:ext cx="7" cy="98"/>
                    </a:xfrm>
                    <a:custGeom>
                      <a:avLst/>
                      <a:gdLst>
                        <a:gd name="T0" fmla="*/ 0 w 61"/>
                        <a:gd name="T1" fmla="*/ 0 h 781"/>
                        <a:gd name="T2" fmla="*/ 0 w 61"/>
                        <a:gd name="T3" fmla="*/ 0 h 781"/>
                        <a:gd name="T4" fmla="*/ 0 w 61"/>
                        <a:gd name="T5" fmla="*/ 0 h 781"/>
                        <a:gd name="T6" fmla="*/ 0 w 61"/>
                        <a:gd name="T7" fmla="*/ 0 h 781"/>
                        <a:gd name="T8" fmla="*/ 0 w 61"/>
                        <a:gd name="T9" fmla="*/ 0 h 781"/>
                        <a:gd name="T10" fmla="*/ 0 60000 65536"/>
                        <a:gd name="T11" fmla="*/ 0 60000 65536"/>
                        <a:gd name="T12" fmla="*/ 0 60000 65536"/>
                        <a:gd name="T13" fmla="*/ 0 60000 65536"/>
                        <a:gd name="T14" fmla="*/ 0 60000 65536"/>
                        <a:gd name="T15" fmla="*/ 0 w 61"/>
                        <a:gd name="T16" fmla="*/ 0 h 781"/>
                        <a:gd name="T17" fmla="*/ 61 w 61"/>
                        <a:gd name="T18" fmla="*/ 781 h 781"/>
                      </a:gdLst>
                      <a:ahLst/>
                      <a:cxnLst>
                        <a:cxn ang="T10">
                          <a:pos x="T0" y="T1"/>
                        </a:cxn>
                        <a:cxn ang="T11">
                          <a:pos x="T2" y="T3"/>
                        </a:cxn>
                        <a:cxn ang="T12">
                          <a:pos x="T4" y="T5"/>
                        </a:cxn>
                        <a:cxn ang="T13">
                          <a:pos x="T6" y="T7"/>
                        </a:cxn>
                        <a:cxn ang="T14">
                          <a:pos x="T8" y="T9"/>
                        </a:cxn>
                      </a:cxnLst>
                      <a:rect l="T15" t="T16" r="T17" b="T18"/>
                      <a:pathLst>
                        <a:path w="61" h="781">
                          <a:moveTo>
                            <a:pt x="40" y="0"/>
                          </a:moveTo>
                          <a:lnTo>
                            <a:pt x="61" y="16"/>
                          </a:lnTo>
                          <a:lnTo>
                            <a:pt x="23" y="759"/>
                          </a:lnTo>
                          <a:lnTo>
                            <a:pt x="0" y="781"/>
                          </a:lnTo>
                          <a:lnTo>
                            <a:pt x="40" y="0"/>
                          </a:lnTo>
                          <a:close/>
                        </a:path>
                      </a:pathLst>
                    </a:custGeom>
                    <a:solidFill>
                      <a:srgbClr val="BFBFBF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</p:grpSp>
              <p:grpSp>
                <p:nvGrpSpPr>
                  <p:cNvPr id="129650" name="Group 839"/>
                  <p:cNvGrpSpPr>
                    <a:grpSpLocks/>
                  </p:cNvGrpSpPr>
                  <p:nvPr/>
                </p:nvGrpSpPr>
                <p:grpSpPr bwMode="auto">
                  <a:xfrm>
                    <a:off x="1861" y="2122"/>
                    <a:ext cx="120" cy="99"/>
                    <a:chOff x="1861" y="2122"/>
                    <a:chExt cx="120" cy="99"/>
                  </a:xfrm>
                </p:grpSpPr>
                <p:sp>
                  <p:nvSpPr>
                    <p:cNvPr id="129651" name="Freeform 840"/>
                    <p:cNvSpPr>
                      <a:spLocks/>
                    </p:cNvSpPr>
                    <p:nvPr/>
                  </p:nvSpPr>
                  <p:spPr bwMode="auto">
                    <a:xfrm>
                      <a:off x="1861" y="2122"/>
                      <a:ext cx="120" cy="99"/>
                    </a:xfrm>
                    <a:custGeom>
                      <a:avLst/>
                      <a:gdLst>
                        <a:gd name="T0" fmla="*/ 0 w 954"/>
                        <a:gd name="T1" fmla="*/ 0 h 788"/>
                        <a:gd name="T2" fmla="*/ 0 w 954"/>
                        <a:gd name="T3" fmla="*/ 0 h 788"/>
                        <a:gd name="T4" fmla="*/ 0 w 954"/>
                        <a:gd name="T5" fmla="*/ 0 h 788"/>
                        <a:gd name="T6" fmla="*/ 0 w 954"/>
                        <a:gd name="T7" fmla="*/ 0 h 788"/>
                        <a:gd name="T8" fmla="*/ 0 w 954"/>
                        <a:gd name="T9" fmla="*/ 0 h 788"/>
                        <a:gd name="T10" fmla="*/ 0 60000 65536"/>
                        <a:gd name="T11" fmla="*/ 0 60000 65536"/>
                        <a:gd name="T12" fmla="*/ 0 60000 65536"/>
                        <a:gd name="T13" fmla="*/ 0 60000 65536"/>
                        <a:gd name="T14" fmla="*/ 0 60000 65536"/>
                        <a:gd name="T15" fmla="*/ 0 w 954"/>
                        <a:gd name="T16" fmla="*/ 0 h 788"/>
                        <a:gd name="T17" fmla="*/ 954 w 954"/>
                        <a:gd name="T18" fmla="*/ 788 h 788"/>
                      </a:gdLst>
                      <a:ahLst/>
                      <a:cxnLst>
                        <a:cxn ang="T10">
                          <a:pos x="T0" y="T1"/>
                        </a:cxn>
                        <a:cxn ang="T11">
                          <a:pos x="T2" y="T3"/>
                        </a:cxn>
                        <a:cxn ang="T12">
                          <a:pos x="T4" y="T5"/>
                        </a:cxn>
                        <a:cxn ang="T13">
                          <a:pos x="T6" y="T7"/>
                        </a:cxn>
                        <a:cxn ang="T14">
                          <a:pos x="T8" y="T9"/>
                        </a:cxn>
                      </a:cxnLst>
                      <a:rect l="T15" t="T16" r="T17" b="T18"/>
                      <a:pathLst>
                        <a:path w="954" h="788">
                          <a:moveTo>
                            <a:pt x="39" y="0"/>
                          </a:moveTo>
                          <a:lnTo>
                            <a:pt x="954" y="0"/>
                          </a:lnTo>
                          <a:lnTo>
                            <a:pt x="916" y="788"/>
                          </a:lnTo>
                          <a:lnTo>
                            <a:pt x="0" y="743"/>
                          </a:lnTo>
                          <a:lnTo>
                            <a:pt x="39" y="0"/>
                          </a:lnTo>
                          <a:close/>
                        </a:path>
                      </a:pathLst>
                    </a:custGeom>
                    <a:solidFill>
                      <a:srgbClr val="000000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9652" name="Freeform 841"/>
                    <p:cNvSpPr>
                      <a:spLocks/>
                    </p:cNvSpPr>
                    <p:nvPr/>
                  </p:nvSpPr>
                  <p:spPr bwMode="auto">
                    <a:xfrm>
                      <a:off x="1865" y="2126"/>
                      <a:ext cx="112" cy="91"/>
                    </a:xfrm>
                    <a:custGeom>
                      <a:avLst/>
                      <a:gdLst>
                        <a:gd name="T0" fmla="*/ 0 w 889"/>
                        <a:gd name="T1" fmla="*/ 0 h 729"/>
                        <a:gd name="T2" fmla="*/ 0 w 889"/>
                        <a:gd name="T3" fmla="*/ 0 h 729"/>
                        <a:gd name="T4" fmla="*/ 0 w 889"/>
                        <a:gd name="T5" fmla="*/ 0 h 729"/>
                        <a:gd name="T6" fmla="*/ 0 w 889"/>
                        <a:gd name="T7" fmla="*/ 0 h 729"/>
                        <a:gd name="T8" fmla="*/ 0 w 889"/>
                        <a:gd name="T9" fmla="*/ 0 h 729"/>
                        <a:gd name="T10" fmla="*/ 0 60000 65536"/>
                        <a:gd name="T11" fmla="*/ 0 60000 65536"/>
                        <a:gd name="T12" fmla="*/ 0 60000 65536"/>
                        <a:gd name="T13" fmla="*/ 0 60000 65536"/>
                        <a:gd name="T14" fmla="*/ 0 60000 65536"/>
                        <a:gd name="T15" fmla="*/ 0 w 889"/>
                        <a:gd name="T16" fmla="*/ 0 h 729"/>
                        <a:gd name="T17" fmla="*/ 889 w 889"/>
                        <a:gd name="T18" fmla="*/ 729 h 729"/>
                      </a:gdLst>
                      <a:ahLst/>
                      <a:cxnLst>
                        <a:cxn ang="T10">
                          <a:pos x="T0" y="T1"/>
                        </a:cxn>
                        <a:cxn ang="T11">
                          <a:pos x="T2" y="T3"/>
                        </a:cxn>
                        <a:cxn ang="T12">
                          <a:pos x="T4" y="T5"/>
                        </a:cxn>
                        <a:cxn ang="T13">
                          <a:pos x="T6" y="T7"/>
                        </a:cxn>
                        <a:cxn ang="T14">
                          <a:pos x="T8" y="T9"/>
                        </a:cxn>
                      </a:cxnLst>
                      <a:rect l="T15" t="T16" r="T17" b="T18"/>
                      <a:pathLst>
                        <a:path w="889" h="729">
                          <a:moveTo>
                            <a:pt x="33" y="1"/>
                          </a:moveTo>
                          <a:lnTo>
                            <a:pt x="889" y="0"/>
                          </a:lnTo>
                          <a:lnTo>
                            <a:pt x="853" y="729"/>
                          </a:lnTo>
                          <a:lnTo>
                            <a:pt x="0" y="692"/>
                          </a:lnTo>
                          <a:lnTo>
                            <a:pt x="33" y="1"/>
                          </a:lnTo>
                          <a:close/>
                        </a:path>
                      </a:pathLst>
                    </a:custGeom>
                    <a:solidFill>
                      <a:srgbClr val="C0C0C0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9653" name="Freeform 842"/>
                    <p:cNvSpPr>
                      <a:spLocks/>
                    </p:cNvSpPr>
                    <p:nvPr/>
                  </p:nvSpPr>
                  <p:spPr bwMode="auto">
                    <a:xfrm>
                      <a:off x="1867" y="2131"/>
                      <a:ext cx="105" cy="82"/>
                    </a:xfrm>
                    <a:custGeom>
                      <a:avLst/>
                      <a:gdLst>
                        <a:gd name="T0" fmla="*/ 0 w 840"/>
                        <a:gd name="T1" fmla="*/ 0 h 657"/>
                        <a:gd name="T2" fmla="*/ 0 w 840"/>
                        <a:gd name="T3" fmla="*/ 0 h 657"/>
                        <a:gd name="T4" fmla="*/ 0 w 840"/>
                        <a:gd name="T5" fmla="*/ 0 h 657"/>
                        <a:gd name="T6" fmla="*/ 0 w 840"/>
                        <a:gd name="T7" fmla="*/ 0 h 657"/>
                        <a:gd name="T8" fmla="*/ 0 w 840"/>
                        <a:gd name="T9" fmla="*/ 0 h 657"/>
                        <a:gd name="T10" fmla="*/ 0 60000 65536"/>
                        <a:gd name="T11" fmla="*/ 0 60000 65536"/>
                        <a:gd name="T12" fmla="*/ 0 60000 65536"/>
                        <a:gd name="T13" fmla="*/ 0 60000 65536"/>
                        <a:gd name="T14" fmla="*/ 0 60000 65536"/>
                        <a:gd name="T15" fmla="*/ 0 w 840"/>
                        <a:gd name="T16" fmla="*/ 0 h 657"/>
                        <a:gd name="T17" fmla="*/ 840 w 840"/>
                        <a:gd name="T18" fmla="*/ 657 h 657"/>
                      </a:gdLst>
                      <a:ahLst/>
                      <a:cxnLst>
                        <a:cxn ang="T10">
                          <a:pos x="T0" y="T1"/>
                        </a:cxn>
                        <a:cxn ang="T11">
                          <a:pos x="T2" y="T3"/>
                        </a:cxn>
                        <a:cxn ang="T12">
                          <a:pos x="T4" y="T5"/>
                        </a:cxn>
                        <a:cxn ang="T13">
                          <a:pos x="T6" y="T7"/>
                        </a:cxn>
                        <a:cxn ang="T14">
                          <a:pos x="T8" y="T9"/>
                        </a:cxn>
                      </a:cxnLst>
                      <a:rect l="T15" t="T16" r="T17" b="T18"/>
                      <a:pathLst>
                        <a:path w="840" h="657">
                          <a:moveTo>
                            <a:pt x="31" y="0"/>
                          </a:moveTo>
                          <a:lnTo>
                            <a:pt x="840" y="0"/>
                          </a:lnTo>
                          <a:lnTo>
                            <a:pt x="806" y="657"/>
                          </a:lnTo>
                          <a:lnTo>
                            <a:pt x="0" y="624"/>
                          </a:lnTo>
                          <a:lnTo>
                            <a:pt x="31" y="0"/>
                          </a:lnTo>
                          <a:close/>
                        </a:path>
                      </a:pathLst>
                    </a:custGeom>
                    <a:solidFill>
                      <a:srgbClr val="0000FF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</p:grpSp>
            </p:grpSp>
          </p:grpSp>
          <p:sp>
            <p:nvSpPr>
              <p:cNvPr id="129646" name="Freeform 843"/>
              <p:cNvSpPr>
                <a:spLocks/>
              </p:cNvSpPr>
              <p:nvPr/>
            </p:nvSpPr>
            <p:spPr bwMode="auto">
              <a:xfrm>
                <a:off x="1973" y="2236"/>
                <a:ext cx="7" cy="3"/>
              </a:xfrm>
              <a:custGeom>
                <a:avLst/>
                <a:gdLst>
                  <a:gd name="T0" fmla="*/ 0 w 55"/>
                  <a:gd name="T1" fmla="*/ 0 h 19"/>
                  <a:gd name="T2" fmla="*/ 0 w 55"/>
                  <a:gd name="T3" fmla="*/ 0 h 19"/>
                  <a:gd name="T4" fmla="*/ 0 w 55"/>
                  <a:gd name="T5" fmla="*/ 0 h 19"/>
                  <a:gd name="T6" fmla="*/ 0 w 55"/>
                  <a:gd name="T7" fmla="*/ 0 h 19"/>
                  <a:gd name="T8" fmla="*/ 0 w 55"/>
                  <a:gd name="T9" fmla="*/ 0 h 1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5"/>
                  <a:gd name="T16" fmla="*/ 0 h 19"/>
                  <a:gd name="T17" fmla="*/ 55 w 55"/>
                  <a:gd name="T18" fmla="*/ 19 h 1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5" h="19">
                    <a:moveTo>
                      <a:pt x="0" y="0"/>
                    </a:moveTo>
                    <a:lnTo>
                      <a:pt x="55" y="1"/>
                    </a:lnTo>
                    <a:lnTo>
                      <a:pt x="55" y="19"/>
                    </a:lnTo>
                    <a:lnTo>
                      <a:pt x="0" y="1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8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129586" name="Group 844"/>
            <p:cNvGrpSpPr>
              <a:grpSpLocks/>
            </p:cNvGrpSpPr>
            <p:nvPr/>
          </p:nvGrpSpPr>
          <p:grpSpPr bwMode="auto">
            <a:xfrm>
              <a:off x="1777" y="2297"/>
              <a:ext cx="233" cy="52"/>
              <a:chOff x="1777" y="2297"/>
              <a:chExt cx="233" cy="52"/>
            </a:xfrm>
          </p:grpSpPr>
          <p:sp>
            <p:nvSpPr>
              <p:cNvPr id="129587" name="Freeform 845"/>
              <p:cNvSpPr>
                <a:spLocks/>
              </p:cNvSpPr>
              <p:nvPr/>
            </p:nvSpPr>
            <p:spPr bwMode="auto">
              <a:xfrm>
                <a:off x="1937" y="2313"/>
                <a:ext cx="56" cy="23"/>
              </a:xfrm>
              <a:custGeom>
                <a:avLst/>
                <a:gdLst>
                  <a:gd name="T0" fmla="*/ 0 w 447"/>
                  <a:gd name="T1" fmla="*/ 0 h 184"/>
                  <a:gd name="T2" fmla="*/ 0 w 447"/>
                  <a:gd name="T3" fmla="*/ 0 h 184"/>
                  <a:gd name="T4" fmla="*/ 0 w 447"/>
                  <a:gd name="T5" fmla="*/ 0 h 184"/>
                  <a:gd name="T6" fmla="*/ 0 w 447"/>
                  <a:gd name="T7" fmla="*/ 0 h 184"/>
                  <a:gd name="T8" fmla="*/ 0 w 447"/>
                  <a:gd name="T9" fmla="*/ 0 h 184"/>
                  <a:gd name="T10" fmla="*/ 0 w 447"/>
                  <a:gd name="T11" fmla="*/ 0 h 184"/>
                  <a:gd name="T12" fmla="*/ 0 w 447"/>
                  <a:gd name="T13" fmla="*/ 0 h 184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447"/>
                  <a:gd name="T22" fmla="*/ 0 h 184"/>
                  <a:gd name="T23" fmla="*/ 447 w 447"/>
                  <a:gd name="T24" fmla="*/ 184 h 184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447" h="184">
                    <a:moveTo>
                      <a:pt x="173" y="0"/>
                    </a:moveTo>
                    <a:lnTo>
                      <a:pt x="68" y="107"/>
                    </a:lnTo>
                    <a:lnTo>
                      <a:pt x="0" y="154"/>
                    </a:lnTo>
                    <a:lnTo>
                      <a:pt x="293" y="184"/>
                    </a:lnTo>
                    <a:lnTo>
                      <a:pt x="361" y="126"/>
                    </a:lnTo>
                    <a:lnTo>
                      <a:pt x="447" y="24"/>
                    </a:lnTo>
                    <a:lnTo>
                      <a:pt x="173" y="0"/>
                    </a:ln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129588" name="Group 846"/>
              <p:cNvGrpSpPr>
                <a:grpSpLocks/>
              </p:cNvGrpSpPr>
              <p:nvPr/>
            </p:nvGrpSpPr>
            <p:grpSpPr bwMode="auto">
              <a:xfrm>
                <a:off x="1777" y="2297"/>
                <a:ext cx="233" cy="52"/>
                <a:chOff x="1777" y="2297"/>
                <a:chExt cx="233" cy="52"/>
              </a:xfrm>
            </p:grpSpPr>
            <p:sp>
              <p:nvSpPr>
                <p:cNvPr id="129589" name="Freeform 847"/>
                <p:cNvSpPr>
                  <a:spLocks/>
                </p:cNvSpPr>
                <p:nvPr/>
              </p:nvSpPr>
              <p:spPr bwMode="auto">
                <a:xfrm>
                  <a:off x="1777" y="2318"/>
                  <a:ext cx="206" cy="31"/>
                </a:xfrm>
                <a:custGeom>
                  <a:avLst/>
                  <a:gdLst>
                    <a:gd name="T0" fmla="*/ 0 w 1644"/>
                    <a:gd name="T1" fmla="*/ 0 h 254"/>
                    <a:gd name="T2" fmla="*/ 0 w 1644"/>
                    <a:gd name="T3" fmla="*/ 0 h 254"/>
                    <a:gd name="T4" fmla="*/ 0 w 1644"/>
                    <a:gd name="T5" fmla="*/ 0 h 254"/>
                    <a:gd name="T6" fmla="*/ 0 w 1644"/>
                    <a:gd name="T7" fmla="*/ 0 h 254"/>
                    <a:gd name="T8" fmla="*/ 0 w 1644"/>
                    <a:gd name="T9" fmla="*/ 0 h 25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644"/>
                    <a:gd name="T16" fmla="*/ 0 h 254"/>
                    <a:gd name="T17" fmla="*/ 1644 w 1644"/>
                    <a:gd name="T18" fmla="*/ 254 h 25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644" h="254">
                      <a:moveTo>
                        <a:pt x="0" y="0"/>
                      </a:moveTo>
                      <a:lnTo>
                        <a:pt x="0" y="65"/>
                      </a:lnTo>
                      <a:lnTo>
                        <a:pt x="1644" y="254"/>
                      </a:lnTo>
                      <a:lnTo>
                        <a:pt x="1643" y="187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C0C0C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9590" name="Freeform 848"/>
                <p:cNvSpPr>
                  <a:spLocks/>
                </p:cNvSpPr>
                <p:nvPr/>
              </p:nvSpPr>
              <p:spPr bwMode="auto">
                <a:xfrm>
                  <a:off x="1983" y="2313"/>
                  <a:ext cx="27" cy="36"/>
                </a:xfrm>
                <a:custGeom>
                  <a:avLst/>
                  <a:gdLst>
                    <a:gd name="T0" fmla="*/ 0 w 216"/>
                    <a:gd name="T1" fmla="*/ 0 h 289"/>
                    <a:gd name="T2" fmla="*/ 0 w 216"/>
                    <a:gd name="T3" fmla="*/ 0 h 289"/>
                    <a:gd name="T4" fmla="*/ 0 w 216"/>
                    <a:gd name="T5" fmla="*/ 0 h 289"/>
                    <a:gd name="T6" fmla="*/ 0 w 216"/>
                    <a:gd name="T7" fmla="*/ 0 h 289"/>
                    <a:gd name="T8" fmla="*/ 0 w 216"/>
                    <a:gd name="T9" fmla="*/ 0 h 289"/>
                    <a:gd name="T10" fmla="*/ 0 w 216"/>
                    <a:gd name="T11" fmla="*/ 0 h 289"/>
                    <a:gd name="T12" fmla="*/ 0 w 216"/>
                    <a:gd name="T13" fmla="*/ 0 h 289"/>
                    <a:gd name="T14" fmla="*/ 0 w 216"/>
                    <a:gd name="T15" fmla="*/ 0 h 289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w 216"/>
                    <a:gd name="T25" fmla="*/ 0 h 289"/>
                    <a:gd name="T26" fmla="*/ 216 w 216"/>
                    <a:gd name="T27" fmla="*/ 289 h 289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T24" t="T25" r="T26" b="T27"/>
                  <a:pathLst>
                    <a:path w="216" h="289">
                      <a:moveTo>
                        <a:pt x="0" y="223"/>
                      </a:moveTo>
                      <a:lnTo>
                        <a:pt x="0" y="289"/>
                      </a:lnTo>
                      <a:lnTo>
                        <a:pt x="94" y="222"/>
                      </a:lnTo>
                      <a:lnTo>
                        <a:pt x="132" y="183"/>
                      </a:lnTo>
                      <a:lnTo>
                        <a:pt x="216" y="82"/>
                      </a:lnTo>
                      <a:lnTo>
                        <a:pt x="216" y="0"/>
                      </a:lnTo>
                      <a:lnTo>
                        <a:pt x="106" y="137"/>
                      </a:lnTo>
                      <a:lnTo>
                        <a:pt x="0" y="223"/>
                      </a:lnTo>
                      <a:close/>
                    </a:path>
                  </a:pathLst>
                </a:custGeom>
                <a:solidFill>
                  <a:srgbClr val="5F5F5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9591" name="Line 849"/>
                <p:cNvSpPr>
                  <a:spLocks noChangeShapeType="1"/>
                </p:cNvSpPr>
                <p:nvPr/>
              </p:nvSpPr>
              <p:spPr bwMode="auto">
                <a:xfrm>
                  <a:off x="1778" y="2320"/>
                  <a:ext cx="205" cy="23"/>
                </a:xfrm>
                <a:prstGeom prst="line">
                  <a:avLst/>
                </a:prstGeom>
                <a:noFill/>
                <a:ln w="1588">
                  <a:solidFill>
                    <a:srgbClr val="7F7F7F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grpSp>
              <p:nvGrpSpPr>
                <p:cNvPr id="129592" name="Group 850"/>
                <p:cNvGrpSpPr>
                  <a:grpSpLocks/>
                </p:cNvGrpSpPr>
                <p:nvPr/>
              </p:nvGrpSpPr>
              <p:grpSpPr bwMode="auto">
                <a:xfrm>
                  <a:off x="1791" y="2297"/>
                  <a:ext cx="198" cy="39"/>
                  <a:chOff x="1791" y="2297"/>
                  <a:chExt cx="198" cy="39"/>
                </a:xfrm>
              </p:grpSpPr>
              <p:sp>
                <p:nvSpPr>
                  <p:cNvPr id="129596" name="Freeform 851"/>
                  <p:cNvSpPr>
                    <a:spLocks/>
                  </p:cNvSpPr>
                  <p:nvPr/>
                </p:nvSpPr>
                <p:spPr bwMode="auto">
                  <a:xfrm>
                    <a:off x="1791" y="2298"/>
                    <a:ext cx="152" cy="32"/>
                  </a:xfrm>
                  <a:custGeom>
                    <a:avLst/>
                    <a:gdLst>
                      <a:gd name="T0" fmla="*/ 0 w 1218"/>
                      <a:gd name="T1" fmla="*/ 0 h 252"/>
                      <a:gd name="T2" fmla="*/ 0 w 1218"/>
                      <a:gd name="T3" fmla="*/ 0 h 252"/>
                      <a:gd name="T4" fmla="*/ 0 w 1218"/>
                      <a:gd name="T5" fmla="*/ 0 h 252"/>
                      <a:gd name="T6" fmla="*/ 0 w 1218"/>
                      <a:gd name="T7" fmla="*/ 0 h 252"/>
                      <a:gd name="T8" fmla="*/ 0 w 1218"/>
                      <a:gd name="T9" fmla="*/ 0 h 252"/>
                      <a:gd name="T10" fmla="*/ 0 w 1218"/>
                      <a:gd name="T11" fmla="*/ 0 h 252"/>
                      <a:gd name="T12" fmla="*/ 0 w 1218"/>
                      <a:gd name="T13" fmla="*/ 0 h 252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w 1218"/>
                      <a:gd name="T22" fmla="*/ 0 h 252"/>
                      <a:gd name="T23" fmla="*/ 1218 w 1218"/>
                      <a:gd name="T24" fmla="*/ 252 h 252"/>
                    </a:gdLst>
                    <a:ahLst/>
                    <a:cxnLst>
                      <a:cxn ang="T14">
                        <a:pos x="T0" y="T1"/>
                      </a:cxn>
                      <a:cxn ang="T15">
                        <a:pos x="T2" y="T3"/>
                      </a:cxn>
                      <a:cxn ang="T16">
                        <a:pos x="T4" y="T5"/>
                      </a:cxn>
                      <a:cxn ang="T17">
                        <a:pos x="T6" y="T7"/>
                      </a:cxn>
                      <a:cxn ang="T18">
                        <a:pos x="T8" y="T9"/>
                      </a:cxn>
                      <a:cxn ang="T19">
                        <a:pos x="T10" y="T11"/>
                      </a:cxn>
                      <a:cxn ang="T20">
                        <a:pos x="T12" y="T13"/>
                      </a:cxn>
                    </a:cxnLst>
                    <a:rect l="T21" t="T22" r="T23" b="T24"/>
                    <a:pathLst>
                      <a:path w="1218" h="252">
                        <a:moveTo>
                          <a:pt x="210" y="0"/>
                        </a:moveTo>
                        <a:lnTo>
                          <a:pt x="65" y="110"/>
                        </a:lnTo>
                        <a:lnTo>
                          <a:pt x="0" y="144"/>
                        </a:lnTo>
                        <a:lnTo>
                          <a:pt x="1033" y="252"/>
                        </a:lnTo>
                        <a:lnTo>
                          <a:pt x="1107" y="203"/>
                        </a:lnTo>
                        <a:lnTo>
                          <a:pt x="1218" y="101"/>
                        </a:lnTo>
                        <a:lnTo>
                          <a:pt x="210" y="0"/>
                        </a:lnTo>
                        <a:close/>
                      </a:path>
                    </a:pathLst>
                  </a:custGeom>
                  <a:solidFill>
                    <a:srgbClr val="80808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grpSp>
                <p:nvGrpSpPr>
                  <p:cNvPr id="129597" name="Group 852"/>
                  <p:cNvGrpSpPr>
                    <a:grpSpLocks/>
                  </p:cNvGrpSpPr>
                  <p:nvPr/>
                </p:nvGrpSpPr>
                <p:grpSpPr bwMode="auto">
                  <a:xfrm>
                    <a:off x="1795" y="2297"/>
                    <a:ext cx="194" cy="39"/>
                    <a:chOff x="1795" y="2297"/>
                    <a:chExt cx="194" cy="39"/>
                  </a:xfrm>
                </p:grpSpPr>
                <p:grpSp>
                  <p:nvGrpSpPr>
                    <p:cNvPr id="129598" name="Group 853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1798" y="2297"/>
                      <a:ext cx="141" cy="32"/>
                      <a:chOff x="1798" y="2297"/>
                      <a:chExt cx="141" cy="32"/>
                    </a:xfrm>
                  </p:grpSpPr>
                  <p:grpSp>
                    <p:nvGrpSpPr>
                      <p:cNvPr id="129612" name="Group 854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1798" y="2297"/>
                        <a:ext cx="29" cy="21"/>
                        <a:chOff x="1798" y="2297"/>
                        <a:chExt cx="29" cy="21"/>
                      </a:xfrm>
                    </p:grpSpPr>
                    <p:sp>
                      <p:nvSpPr>
                        <p:cNvPr id="129643" name="Line 855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1798" y="2313"/>
                          <a:ext cx="9" cy="5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DFDFD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29644" name="Line 856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1807" y="2297"/>
                          <a:ext cx="20" cy="16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DFDFD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</p:grpSp>
                  <p:grpSp>
                    <p:nvGrpSpPr>
                      <p:cNvPr id="129613" name="Group 857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1809" y="2298"/>
                        <a:ext cx="30" cy="21"/>
                        <a:chOff x="1809" y="2298"/>
                        <a:chExt cx="30" cy="21"/>
                      </a:xfrm>
                    </p:grpSpPr>
                    <p:sp>
                      <p:nvSpPr>
                        <p:cNvPr id="129641" name="Line 858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1809" y="2314"/>
                          <a:ext cx="10" cy="5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DFDFD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29642" name="Line 859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1819" y="2298"/>
                          <a:ext cx="20" cy="16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DFDFD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</p:grpSp>
                  <p:grpSp>
                    <p:nvGrpSpPr>
                      <p:cNvPr id="129614" name="Group 860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1821" y="2299"/>
                        <a:ext cx="30" cy="21"/>
                        <a:chOff x="1821" y="2299"/>
                        <a:chExt cx="30" cy="21"/>
                      </a:xfrm>
                    </p:grpSpPr>
                    <p:sp>
                      <p:nvSpPr>
                        <p:cNvPr id="129639" name="Line 861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1821" y="2315"/>
                          <a:ext cx="10" cy="5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DFDFD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29640" name="Line 862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1831" y="2299"/>
                          <a:ext cx="20" cy="16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DFDFD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</p:grpSp>
                  <p:grpSp>
                    <p:nvGrpSpPr>
                      <p:cNvPr id="129615" name="Group 863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1832" y="2300"/>
                        <a:ext cx="30" cy="22"/>
                        <a:chOff x="1832" y="2300"/>
                        <a:chExt cx="30" cy="22"/>
                      </a:xfrm>
                    </p:grpSpPr>
                    <p:sp>
                      <p:nvSpPr>
                        <p:cNvPr id="129637" name="Line 864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1832" y="2317"/>
                          <a:ext cx="10" cy="5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DFDFD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29638" name="Line 865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1842" y="2300"/>
                          <a:ext cx="20" cy="17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DFDFD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</p:grpSp>
                  <p:grpSp>
                    <p:nvGrpSpPr>
                      <p:cNvPr id="129616" name="Group 866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1844" y="2301"/>
                        <a:ext cx="30" cy="22"/>
                        <a:chOff x="1844" y="2301"/>
                        <a:chExt cx="30" cy="22"/>
                      </a:xfrm>
                    </p:grpSpPr>
                    <p:sp>
                      <p:nvSpPr>
                        <p:cNvPr id="129635" name="Line 867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1844" y="2318"/>
                          <a:ext cx="10" cy="5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DFDFD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29636" name="Line 868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1854" y="2301"/>
                          <a:ext cx="20" cy="17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DFDFD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</p:grpSp>
                  <p:grpSp>
                    <p:nvGrpSpPr>
                      <p:cNvPr id="129617" name="Group 869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1855" y="2302"/>
                        <a:ext cx="30" cy="21"/>
                        <a:chOff x="1855" y="2302"/>
                        <a:chExt cx="30" cy="21"/>
                      </a:xfrm>
                    </p:grpSpPr>
                    <p:sp>
                      <p:nvSpPr>
                        <p:cNvPr id="129633" name="Line 870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1855" y="2318"/>
                          <a:ext cx="10" cy="5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DFDFD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29634" name="Line 871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1865" y="2302"/>
                          <a:ext cx="20" cy="16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DFDFD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</p:grpSp>
                  <p:grpSp>
                    <p:nvGrpSpPr>
                      <p:cNvPr id="129618" name="Group 872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1866" y="2303"/>
                        <a:ext cx="30" cy="21"/>
                        <a:chOff x="1866" y="2303"/>
                        <a:chExt cx="30" cy="21"/>
                      </a:xfrm>
                    </p:grpSpPr>
                    <p:sp>
                      <p:nvSpPr>
                        <p:cNvPr id="129631" name="Line 873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1866" y="2319"/>
                          <a:ext cx="10" cy="5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DFDFD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29632" name="Line 874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1876" y="2303"/>
                          <a:ext cx="20" cy="16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DFDFD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</p:grpSp>
                  <p:grpSp>
                    <p:nvGrpSpPr>
                      <p:cNvPr id="129619" name="Group 875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1877" y="2304"/>
                        <a:ext cx="29" cy="22"/>
                        <a:chOff x="1877" y="2304"/>
                        <a:chExt cx="29" cy="22"/>
                      </a:xfrm>
                    </p:grpSpPr>
                    <p:sp>
                      <p:nvSpPr>
                        <p:cNvPr id="129629" name="Line 876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1877" y="2321"/>
                          <a:ext cx="9" cy="5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DFDFD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29630" name="Line 877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1886" y="2304"/>
                          <a:ext cx="20" cy="17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DFDFD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</p:grpSp>
                  <p:grpSp>
                    <p:nvGrpSpPr>
                      <p:cNvPr id="129620" name="Group 878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1888" y="2306"/>
                        <a:ext cx="29" cy="22"/>
                        <a:chOff x="1888" y="2306"/>
                        <a:chExt cx="29" cy="22"/>
                      </a:xfrm>
                    </p:grpSpPr>
                    <p:sp>
                      <p:nvSpPr>
                        <p:cNvPr id="129627" name="Line 879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1888" y="2323"/>
                          <a:ext cx="9" cy="5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DFDFD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29628" name="Line 880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1897" y="2306"/>
                          <a:ext cx="20" cy="17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DFDFD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</p:grpSp>
                  <p:grpSp>
                    <p:nvGrpSpPr>
                      <p:cNvPr id="129621" name="Group 881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1899" y="2307"/>
                        <a:ext cx="30" cy="21"/>
                        <a:chOff x="1899" y="2307"/>
                        <a:chExt cx="30" cy="21"/>
                      </a:xfrm>
                    </p:grpSpPr>
                    <p:sp>
                      <p:nvSpPr>
                        <p:cNvPr id="129625" name="Line 882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1899" y="2323"/>
                          <a:ext cx="10" cy="5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DFDFD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29626" name="Line 883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1909" y="2307"/>
                          <a:ext cx="20" cy="16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DFDFD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</p:grpSp>
                  <p:grpSp>
                    <p:nvGrpSpPr>
                      <p:cNvPr id="129622" name="Group 884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1910" y="2308"/>
                        <a:ext cx="29" cy="21"/>
                        <a:chOff x="1910" y="2308"/>
                        <a:chExt cx="29" cy="21"/>
                      </a:xfrm>
                    </p:grpSpPr>
                    <p:sp>
                      <p:nvSpPr>
                        <p:cNvPr id="129623" name="Line 885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1910" y="2324"/>
                          <a:ext cx="9" cy="5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DFDFD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29624" name="Line 886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1919" y="2308"/>
                          <a:ext cx="20" cy="16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DFDFD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</p:grpSp>
                </p:grpSp>
                <p:grpSp>
                  <p:nvGrpSpPr>
                    <p:cNvPr id="129599" name="Group 887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1944" y="2311"/>
                      <a:ext cx="43" cy="25"/>
                      <a:chOff x="1944" y="2311"/>
                      <a:chExt cx="43" cy="25"/>
                    </a:xfrm>
                  </p:grpSpPr>
                  <p:grpSp>
                    <p:nvGrpSpPr>
                      <p:cNvPr id="129603" name="Group 888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1962" y="2313"/>
                        <a:ext cx="25" cy="23"/>
                        <a:chOff x="1962" y="2313"/>
                        <a:chExt cx="25" cy="23"/>
                      </a:xfrm>
                    </p:grpSpPr>
                    <p:sp>
                      <p:nvSpPr>
                        <p:cNvPr id="129610" name="Line 889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1962" y="2330"/>
                          <a:ext cx="9" cy="6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DFDFD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29611" name="Line 890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1971" y="2313"/>
                          <a:ext cx="16" cy="17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DFDFD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</p:grpSp>
                  <p:grpSp>
                    <p:nvGrpSpPr>
                      <p:cNvPr id="129604" name="Group 891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1953" y="2311"/>
                        <a:ext cx="26" cy="24"/>
                        <a:chOff x="1953" y="2311"/>
                        <a:chExt cx="26" cy="24"/>
                      </a:xfrm>
                    </p:grpSpPr>
                    <p:sp>
                      <p:nvSpPr>
                        <p:cNvPr id="129608" name="Line 892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1953" y="2329"/>
                          <a:ext cx="9" cy="6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DFDFD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29609" name="Line 893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1962" y="2311"/>
                          <a:ext cx="17" cy="18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DFDFD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</p:grpSp>
                  <p:grpSp>
                    <p:nvGrpSpPr>
                      <p:cNvPr id="129605" name="Group 894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1944" y="2311"/>
                        <a:ext cx="25" cy="23"/>
                        <a:chOff x="1944" y="2311"/>
                        <a:chExt cx="25" cy="23"/>
                      </a:xfrm>
                    </p:grpSpPr>
                    <p:sp>
                      <p:nvSpPr>
                        <p:cNvPr id="129606" name="Line 895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1944" y="2328"/>
                          <a:ext cx="9" cy="6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DFDFD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29607" name="Line 896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1953" y="2311"/>
                          <a:ext cx="16" cy="17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DFDFD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</p:grpSp>
                </p:grpSp>
                <p:sp>
                  <p:nvSpPr>
                    <p:cNvPr id="129600" name="Line 89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808" y="2303"/>
                      <a:ext cx="181" cy="18"/>
                    </a:xfrm>
                    <a:prstGeom prst="line">
                      <a:avLst/>
                    </a:prstGeom>
                    <a:noFill/>
                    <a:ln w="1588">
                      <a:solidFill>
                        <a:srgbClr val="DFDFDF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9601" name="Line 89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801" y="2308"/>
                      <a:ext cx="185" cy="18"/>
                    </a:xfrm>
                    <a:prstGeom prst="line">
                      <a:avLst/>
                    </a:prstGeom>
                    <a:noFill/>
                    <a:ln w="1588">
                      <a:solidFill>
                        <a:srgbClr val="DFDFDF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9602" name="Line 89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795" y="2313"/>
                      <a:ext cx="186" cy="19"/>
                    </a:xfrm>
                    <a:prstGeom prst="line">
                      <a:avLst/>
                    </a:prstGeom>
                    <a:noFill/>
                    <a:ln w="3175">
                      <a:solidFill>
                        <a:srgbClr val="DFDFDF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</p:grpSp>
            </p:grpSp>
            <p:grpSp>
              <p:nvGrpSpPr>
                <p:cNvPr id="129593" name="Group 900"/>
                <p:cNvGrpSpPr>
                  <a:grpSpLocks/>
                </p:cNvGrpSpPr>
                <p:nvPr/>
              </p:nvGrpSpPr>
              <p:grpSpPr bwMode="auto">
                <a:xfrm>
                  <a:off x="1983" y="2316"/>
                  <a:ext cx="26" cy="27"/>
                  <a:chOff x="1983" y="2316"/>
                  <a:chExt cx="26" cy="27"/>
                </a:xfrm>
              </p:grpSpPr>
              <p:sp>
                <p:nvSpPr>
                  <p:cNvPr id="129594" name="Line 901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1983" y="2332"/>
                    <a:ext cx="14" cy="11"/>
                  </a:xfrm>
                  <a:prstGeom prst="line">
                    <a:avLst/>
                  </a:prstGeom>
                  <a:noFill/>
                  <a:ln w="1588">
                    <a:solidFill>
                      <a:srgbClr val="3F3F3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29595" name="Line 902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1997" y="2316"/>
                    <a:ext cx="12" cy="16"/>
                  </a:xfrm>
                  <a:prstGeom prst="line">
                    <a:avLst/>
                  </a:prstGeom>
                  <a:noFill/>
                  <a:ln w="1588">
                    <a:solidFill>
                      <a:srgbClr val="3F3F3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</p:grpSp>
        </p:grpSp>
      </p:grpSp>
      <p:pic>
        <p:nvPicPr>
          <p:cNvPr id="129069" name="Picture 90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9800" y="4286250"/>
            <a:ext cx="998538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9070" name="Rectangle 904"/>
          <p:cNvSpPr>
            <a:spLocks noChangeArrowheads="1"/>
          </p:cNvSpPr>
          <p:nvPr/>
        </p:nvSpPr>
        <p:spPr bwMode="auto">
          <a:xfrm>
            <a:off x="1350963" y="4195763"/>
            <a:ext cx="885825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9071" name="Rectangle 905"/>
          <p:cNvSpPr>
            <a:spLocks noChangeArrowheads="1"/>
          </p:cNvSpPr>
          <p:nvPr/>
        </p:nvSpPr>
        <p:spPr bwMode="auto">
          <a:xfrm>
            <a:off x="1443038" y="4254500"/>
            <a:ext cx="700087" cy="18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GB" sz="1200">
                <a:solidFill>
                  <a:srgbClr val="000000"/>
                </a:solidFill>
                <a:latin typeface="Arial" charset="0"/>
              </a:rPr>
              <a:t>Controller/</a:t>
            </a:r>
            <a:endParaRPr lang="en-GB" sz="2400">
              <a:latin typeface="Times New Roman" charset="0"/>
            </a:endParaRPr>
          </a:p>
        </p:txBody>
      </p:sp>
      <p:sp>
        <p:nvSpPr>
          <p:cNvPr id="129072" name="Rectangle 906"/>
          <p:cNvSpPr>
            <a:spLocks noChangeArrowheads="1"/>
          </p:cNvSpPr>
          <p:nvPr/>
        </p:nvSpPr>
        <p:spPr bwMode="auto">
          <a:xfrm>
            <a:off x="1644650" y="4437063"/>
            <a:ext cx="295275" cy="182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GB" sz="1200">
                <a:solidFill>
                  <a:srgbClr val="000000"/>
                </a:solidFill>
                <a:latin typeface="Arial" charset="0"/>
              </a:rPr>
              <a:t>PLC</a:t>
            </a:r>
            <a:endParaRPr lang="en-GB" sz="2400">
              <a:latin typeface="Times New Roman" charset="0"/>
            </a:endParaRPr>
          </a:p>
        </p:txBody>
      </p:sp>
      <p:pic>
        <p:nvPicPr>
          <p:cNvPr id="129073" name="Picture 90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4613" y="4362450"/>
            <a:ext cx="695325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9074" name="Rectangle 908"/>
          <p:cNvSpPr>
            <a:spLocks noChangeArrowheads="1"/>
          </p:cNvSpPr>
          <p:nvPr/>
        </p:nvSpPr>
        <p:spPr bwMode="auto">
          <a:xfrm>
            <a:off x="4475163" y="4438650"/>
            <a:ext cx="51593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9075" name="Rectangle 909"/>
          <p:cNvSpPr>
            <a:spLocks noChangeArrowheads="1"/>
          </p:cNvSpPr>
          <p:nvPr/>
        </p:nvSpPr>
        <p:spPr bwMode="auto">
          <a:xfrm>
            <a:off x="4567238" y="4497388"/>
            <a:ext cx="330200" cy="182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GB" sz="1200">
                <a:solidFill>
                  <a:srgbClr val="000000"/>
                </a:solidFill>
                <a:latin typeface="Arial" charset="0"/>
              </a:rPr>
              <a:t>VME</a:t>
            </a:r>
            <a:endParaRPr lang="en-GB" sz="2400">
              <a:latin typeface="Times New Roman" charset="0"/>
            </a:endParaRPr>
          </a:p>
        </p:txBody>
      </p:sp>
      <p:grpSp>
        <p:nvGrpSpPr>
          <p:cNvPr id="129076" name="Group 910"/>
          <p:cNvGrpSpPr>
            <a:grpSpLocks/>
          </p:cNvGrpSpPr>
          <p:nvPr/>
        </p:nvGrpSpPr>
        <p:grpSpPr bwMode="auto">
          <a:xfrm>
            <a:off x="1071563" y="3524250"/>
            <a:ext cx="525462" cy="412750"/>
            <a:chOff x="846" y="2096"/>
            <a:chExt cx="331" cy="260"/>
          </a:xfrm>
        </p:grpSpPr>
        <p:sp>
          <p:nvSpPr>
            <p:cNvPr id="129429" name="Freeform 911"/>
            <p:cNvSpPr>
              <a:spLocks/>
            </p:cNvSpPr>
            <p:nvPr/>
          </p:nvSpPr>
          <p:spPr bwMode="auto">
            <a:xfrm>
              <a:off x="846" y="2295"/>
              <a:ext cx="32" cy="19"/>
            </a:xfrm>
            <a:custGeom>
              <a:avLst/>
              <a:gdLst>
                <a:gd name="T0" fmla="*/ 0 w 258"/>
                <a:gd name="T1" fmla="*/ 0 h 154"/>
                <a:gd name="T2" fmla="*/ 0 w 258"/>
                <a:gd name="T3" fmla="*/ 0 h 154"/>
                <a:gd name="T4" fmla="*/ 0 w 258"/>
                <a:gd name="T5" fmla="*/ 0 h 154"/>
                <a:gd name="T6" fmla="*/ 0 w 258"/>
                <a:gd name="T7" fmla="*/ 0 h 154"/>
                <a:gd name="T8" fmla="*/ 0 w 258"/>
                <a:gd name="T9" fmla="*/ 0 h 154"/>
                <a:gd name="T10" fmla="*/ 0 w 258"/>
                <a:gd name="T11" fmla="*/ 0 h 154"/>
                <a:gd name="T12" fmla="*/ 0 w 258"/>
                <a:gd name="T13" fmla="*/ 0 h 154"/>
                <a:gd name="T14" fmla="*/ 0 w 258"/>
                <a:gd name="T15" fmla="*/ 0 h 154"/>
                <a:gd name="T16" fmla="*/ 0 w 258"/>
                <a:gd name="T17" fmla="*/ 0 h 154"/>
                <a:gd name="T18" fmla="*/ 0 w 258"/>
                <a:gd name="T19" fmla="*/ 0 h 154"/>
                <a:gd name="T20" fmla="*/ 0 w 258"/>
                <a:gd name="T21" fmla="*/ 0 h 154"/>
                <a:gd name="T22" fmla="*/ 0 w 258"/>
                <a:gd name="T23" fmla="*/ 0 h 154"/>
                <a:gd name="T24" fmla="*/ 0 w 258"/>
                <a:gd name="T25" fmla="*/ 0 h 154"/>
                <a:gd name="T26" fmla="*/ 0 w 258"/>
                <a:gd name="T27" fmla="*/ 0 h 154"/>
                <a:gd name="T28" fmla="*/ 0 w 258"/>
                <a:gd name="T29" fmla="*/ 0 h 154"/>
                <a:gd name="T30" fmla="*/ 0 w 258"/>
                <a:gd name="T31" fmla="*/ 0 h 154"/>
                <a:gd name="T32" fmla="*/ 0 w 258"/>
                <a:gd name="T33" fmla="*/ 0 h 154"/>
                <a:gd name="T34" fmla="*/ 0 w 258"/>
                <a:gd name="T35" fmla="*/ 0 h 154"/>
                <a:gd name="T36" fmla="*/ 0 w 258"/>
                <a:gd name="T37" fmla="*/ 0 h 154"/>
                <a:gd name="T38" fmla="*/ 0 w 258"/>
                <a:gd name="T39" fmla="*/ 0 h 154"/>
                <a:gd name="T40" fmla="*/ 0 w 258"/>
                <a:gd name="T41" fmla="*/ 0 h 154"/>
                <a:gd name="T42" fmla="*/ 0 w 258"/>
                <a:gd name="T43" fmla="*/ 0 h 154"/>
                <a:gd name="T44" fmla="*/ 0 w 258"/>
                <a:gd name="T45" fmla="*/ 0 h 154"/>
                <a:gd name="T46" fmla="*/ 0 w 258"/>
                <a:gd name="T47" fmla="*/ 0 h 154"/>
                <a:gd name="T48" fmla="*/ 0 w 258"/>
                <a:gd name="T49" fmla="*/ 0 h 154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258"/>
                <a:gd name="T76" fmla="*/ 0 h 154"/>
                <a:gd name="T77" fmla="*/ 258 w 258"/>
                <a:gd name="T78" fmla="*/ 154 h 154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258" h="154">
                  <a:moveTo>
                    <a:pt x="253" y="0"/>
                  </a:moveTo>
                  <a:lnTo>
                    <a:pt x="195" y="0"/>
                  </a:lnTo>
                  <a:lnTo>
                    <a:pt x="161" y="4"/>
                  </a:lnTo>
                  <a:lnTo>
                    <a:pt x="129" y="9"/>
                  </a:lnTo>
                  <a:lnTo>
                    <a:pt x="90" y="16"/>
                  </a:lnTo>
                  <a:lnTo>
                    <a:pt x="59" y="24"/>
                  </a:lnTo>
                  <a:lnTo>
                    <a:pt x="39" y="32"/>
                  </a:lnTo>
                  <a:lnTo>
                    <a:pt x="24" y="40"/>
                  </a:lnTo>
                  <a:lnTo>
                    <a:pt x="13" y="48"/>
                  </a:lnTo>
                  <a:lnTo>
                    <a:pt x="5" y="58"/>
                  </a:lnTo>
                  <a:lnTo>
                    <a:pt x="0" y="70"/>
                  </a:lnTo>
                  <a:lnTo>
                    <a:pt x="1" y="82"/>
                  </a:lnTo>
                  <a:lnTo>
                    <a:pt x="8" y="92"/>
                  </a:lnTo>
                  <a:lnTo>
                    <a:pt x="17" y="98"/>
                  </a:lnTo>
                  <a:lnTo>
                    <a:pt x="36" y="101"/>
                  </a:lnTo>
                  <a:lnTo>
                    <a:pt x="57" y="101"/>
                  </a:lnTo>
                  <a:lnTo>
                    <a:pt x="80" y="99"/>
                  </a:lnTo>
                  <a:lnTo>
                    <a:pt x="108" y="96"/>
                  </a:lnTo>
                  <a:lnTo>
                    <a:pt x="136" y="98"/>
                  </a:lnTo>
                  <a:lnTo>
                    <a:pt x="156" y="101"/>
                  </a:lnTo>
                  <a:lnTo>
                    <a:pt x="176" y="107"/>
                  </a:lnTo>
                  <a:lnTo>
                    <a:pt x="198" y="116"/>
                  </a:lnTo>
                  <a:lnTo>
                    <a:pt x="258" y="154"/>
                  </a:lnTo>
                  <a:lnTo>
                    <a:pt x="255" y="154"/>
                  </a:lnTo>
                  <a:lnTo>
                    <a:pt x="256" y="151"/>
                  </a:lnTo>
                </a:path>
              </a:pathLst>
            </a:custGeom>
            <a:noFill/>
            <a:ln w="6350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grpSp>
          <p:nvGrpSpPr>
            <p:cNvPr id="129430" name="Group 912"/>
            <p:cNvGrpSpPr>
              <a:grpSpLocks/>
            </p:cNvGrpSpPr>
            <p:nvPr/>
          </p:nvGrpSpPr>
          <p:grpSpPr bwMode="auto">
            <a:xfrm>
              <a:off x="874" y="2240"/>
              <a:ext cx="260" cy="90"/>
              <a:chOff x="874" y="2240"/>
              <a:chExt cx="260" cy="90"/>
            </a:xfrm>
          </p:grpSpPr>
          <p:sp>
            <p:nvSpPr>
              <p:cNvPr id="129568" name="Freeform 913"/>
              <p:cNvSpPr>
                <a:spLocks/>
              </p:cNvSpPr>
              <p:nvPr/>
            </p:nvSpPr>
            <p:spPr bwMode="auto">
              <a:xfrm>
                <a:off x="875" y="2285"/>
                <a:ext cx="259" cy="45"/>
              </a:xfrm>
              <a:custGeom>
                <a:avLst/>
                <a:gdLst>
                  <a:gd name="T0" fmla="*/ 0 w 2067"/>
                  <a:gd name="T1" fmla="*/ 0 h 356"/>
                  <a:gd name="T2" fmla="*/ 0 w 2067"/>
                  <a:gd name="T3" fmla="*/ 0 h 356"/>
                  <a:gd name="T4" fmla="*/ 0 w 2067"/>
                  <a:gd name="T5" fmla="*/ 0 h 356"/>
                  <a:gd name="T6" fmla="*/ 0 w 2067"/>
                  <a:gd name="T7" fmla="*/ 0 h 356"/>
                  <a:gd name="T8" fmla="*/ 0 w 2067"/>
                  <a:gd name="T9" fmla="*/ 0 h 356"/>
                  <a:gd name="T10" fmla="*/ 0 w 2067"/>
                  <a:gd name="T11" fmla="*/ 0 h 356"/>
                  <a:gd name="T12" fmla="*/ 0 w 2067"/>
                  <a:gd name="T13" fmla="*/ 0 h 35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067"/>
                  <a:gd name="T22" fmla="*/ 0 h 356"/>
                  <a:gd name="T23" fmla="*/ 2067 w 2067"/>
                  <a:gd name="T24" fmla="*/ 356 h 35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067" h="356">
                    <a:moveTo>
                      <a:pt x="0" y="21"/>
                    </a:moveTo>
                    <a:lnTo>
                      <a:pt x="0" y="178"/>
                    </a:lnTo>
                    <a:lnTo>
                      <a:pt x="1678" y="356"/>
                    </a:lnTo>
                    <a:lnTo>
                      <a:pt x="2067" y="138"/>
                    </a:lnTo>
                    <a:lnTo>
                      <a:pt x="2067" y="0"/>
                    </a:lnTo>
                    <a:lnTo>
                      <a:pt x="1664" y="188"/>
                    </a:lnTo>
                    <a:lnTo>
                      <a:pt x="0" y="21"/>
                    </a:lnTo>
                    <a:close/>
                  </a:path>
                </a:pathLst>
              </a:custGeom>
              <a:solidFill>
                <a:srgbClr val="9F9F9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9569" name="Freeform 914"/>
              <p:cNvSpPr>
                <a:spLocks/>
              </p:cNvSpPr>
              <p:nvPr/>
            </p:nvSpPr>
            <p:spPr bwMode="auto">
              <a:xfrm>
                <a:off x="874" y="2240"/>
                <a:ext cx="210" cy="69"/>
              </a:xfrm>
              <a:custGeom>
                <a:avLst/>
                <a:gdLst>
                  <a:gd name="T0" fmla="*/ 0 w 1686"/>
                  <a:gd name="T1" fmla="*/ 0 h 550"/>
                  <a:gd name="T2" fmla="*/ 0 w 1686"/>
                  <a:gd name="T3" fmla="*/ 0 h 550"/>
                  <a:gd name="T4" fmla="*/ 0 w 1686"/>
                  <a:gd name="T5" fmla="*/ 0 h 550"/>
                  <a:gd name="T6" fmla="*/ 0 w 1686"/>
                  <a:gd name="T7" fmla="*/ 0 h 550"/>
                  <a:gd name="T8" fmla="*/ 0 w 1686"/>
                  <a:gd name="T9" fmla="*/ 0 h 55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686"/>
                  <a:gd name="T16" fmla="*/ 0 h 550"/>
                  <a:gd name="T17" fmla="*/ 1686 w 1686"/>
                  <a:gd name="T18" fmla="*/ 550 h 55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686" h="550">
                    <a:moveTo>
                      <a:pt x="0" y="0"/>
                    </a:moveTo>
                    <a:lnTo>
                      <a:pt x="1686" y="121"/>
                    </a:lnTo>
                    <a:lnTo>
                      <a:pt x="1686" y="550"/>
                    </a:lnTo>
                    <a:lnTo>
                      <a:pt x="0" y="38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0C0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129570" name="Group 915"/>
              <p:cNvGrpSpPr>
                <a:grpSpLocks/>
              </p:cNvGrpSpPr>
              <p:nvPr/>
            </p:nvGrpSpPr>
            <p:grpSpPr bwMode="auto">
              <a:xfrm>
                <a:off x="874" y="2253"/>
                <a:ext cx="211" cy="27"/>
                <a:chOff x="874" y="2253"/>
                <a:chExt cx="211" cy="27"/>
              </a:xfrm>
            </p:grpSpPr>
            <p:sp>
              <p:nvSpPr>
                <p:cNvPr id="129571" name="Line 916"/>
                <p:cNvSpPr>
                  <a:spLocks noChangeShapeType="1"/>
                </p:cNvSpPr>
                <p:nvPr/>
              </p:nvSpPr>
              <p:spPr bwMode="auto">
                <a:xfrm>
                  <a:off x="874" y="2253"/>
                  <a:ext cx="210" cy="16"/>
                </a:xfrm>
                <a:prstGeom prst="line">
                  <a:avLst/>
                </a:prstGeom>
                <a:noFill/>
                <a:ln w="1588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9572" name="Line 917"/>
                <p:cNvSpPr>
                  <a:spLocks noChangeShapeType="1"/>
                </p:cNvSpPr>
                <p:nvPr/>
              </p:nvSpPr>
              <p:spPr bwMode="auto">
                <a:xfrm>
                  <a:off x="1028" y="2266"/>
                  <a:ext cx="44" cy="3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9573" name="Line 918"/>
                <p:cNvSpPr>
                  <a:spLocks noChangeShapeType="1"/>
                </p:cNvSpPr>
                <p:nvPr/>
              </p:nvSpPr>
              <p:spPr bwMode="auto">
                <a:xfrm>
                  <a:off x="977" y="2262"/>
                  <a:ext cx="44" cy="3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9574" name="Line 919"/>
                <p:cNvSpPr>
                  <a:spLocks noChangeShapeType="1"/>
                </p:cNvSpPr>
                <p:nvPr/>
              </p:nvSpPr>
              <p:spPr bwMode="auto">
                <a:xfrm>
                  <a:off x="874" y="2262"/>
                  <a:ext cx="211" cy="18"/>
                </a:xfrm>
                <a:prstGeom prst="line">
                  <a:avLst/>
                </a:prstGeom>
                <a:noFill/>
                <a:ln w="1588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  <p:grpSp>
          <p:nvGrpSpPr>
            <p:cNvPr id="129431" name="Group 920"/>
            <p:cNvGrpSpPr>
              <a:grpSpLocks/>
            </p:cNvGrpSpPr>
            <p:nvPr/>
          </p:nvGrpSpPr>
          <p:grpSpPr bwMode="auto">
            <a:xfrm>
              <a:off x="874" y="2231"/>
              <a:ext cx="261" cy="24"/>
              <a:chOff x="874" y="2231"/>
              <a:chExt cx="261" cy="24"/>
            </a:xfrm>
          </p:grpSpPr>
          <p:sp>
            <p:nvSpPr>
              <p:cNvPr id="129566" name="Freeform 921"/>
              <p:cNvSpPr>
                <a:spLocks/>
              </p:cNvSpPr>
              <p:nvPr/>
            </p:nvSpPr>
            <p:spPr bwMode="auto">
              <a:xfrm>
                <a:off x="874" y="2231"/>
                <a:ext cx="261" cy="24"/>
              </a:xfrm>
              <a:custGeom>
                <a:avLst/>
                <a:gdLst>
                  <a:gd name="T0" fmla="*/ 0 w 2088"/>
                  <a:gd name="T1" fmla="*/ 0 h 196"/>
                  <a:gd name="T2" fmla="*/ 0 w 2088"/>
                  <a:gd name="T3" fmla="*/ 0 h 196"/>
                  <a:gd name="T4" fmla="*/ 0 w 2088"/>
                  <a:gd name="T5" fmla="*/ 0 h 196"/>
                  <a:gd name="T6" fmla="*/ 0 w 2088"/>
                  <a:gd name="T7" fmla="*/ 0 h 196"/>
                  <a:gd name="T8" fmla="*/ 0 w 2088"/>
                  <a:gd name="T9" fmla="*/ 0 h 196"/>
                  <a:gd name="T10" fmla="*/ 0 w 2088"/>
                  <a:gd name="T11" fmla="*/ 0 h 19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088"/>
                  <a:gd name="T19" fmla="*/ 0 h 196"/>
                  <a:gd name="T20" fmla="*/ 2088 w 2088"/>
                  <a:gd name="T21" fmla="*/ 196 h 19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088" h="196">
                    <a:moveTo>
                      <a:pt x="0" y="75"/>
                    </a:moveTo>
                    <a:lnTo>
                      <a:pt x="1685" y="196"/>
                    </a:lnTo>
                    <a:lnTo>
                      <a:pt x="2088" y="81"/>
                    </a:lnTo>
                    <a:lnTo>
                      <a:pt x="1946" y="65"/>
                    </a:lnTo>
                    <a:lnTo>
                      <a:pt x="643" y="0"/>
                    </a:lnTo>
                    <a:lnTo>
                      <a:pt x="0" y="75"/>
                    </a:lnTo>
                    <a:close/>
                  </a:path>
                </a:pathLst>
              </a:custGeom>
              <a:solidFill>
                <a:srgbClr val="DFDFD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9567" name="Freeform 922"/>
              <p:cNvSpPr>
                <a:spLocks/>
              </p:cNvSpPr>
              <p:nvPr/>
            </p:nvSpPr>
            <p:spPr bwMode="auto">
              <a:xfrm>
                <a:off x="933" y="2236"/>
                <a:ext cx="192" cy="16"/>
              </a:xfrm>
              <a:custGeom>
                <a:avLst/>
                <a:gdLst>
                  <a:gd name="T0" fmla="*/ 0 w 1535"/>
                  <a:gd name="T1" fmla="*/ 0 h 125"/>
                  <a:gd name="T2" fmla="*/ 0 w 1535"/>
                  <a:gd name="T3" fmla="*/ 0 h 125"/>
                  <a:gd name="T4" fmla="*/ 0 w 1535"/>
                  <a:gd name="T5" fmla="*/ 0 h 125"/>
                  <a:gd name="T6" fmla="*/ 0 w 1535"/>
                  <a:gd name="T7" fmla="*/ 0 h 125"/>
                  <a:gd name="T8" fmla="*/ 0 w 1535"/>
                  <a:gd name="T9" fmla="*/ 0 h 125"/>
                  <a:gd name="T10" fmla="*/ 0 w 1535"/>
                  <a:gd name="T11" fmla="*/ 0 h 125"/>
                  <a:gd name="T12" fmla="*/ 0 w 1535"/>
                  <a:gd name="T13" fmla="*/ 0 h 125"/>
                  <a:gd name="T14" fmla="*/ 0 w 1535"/>
                  <a:gd name="T15" fmla="*/ 0 h 125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535"/>
                  <a:gd name="T25" fmla="*/ 0 h 125"/>
                  <a:gd name="T26" fmla="*/ 1535 w 1535"/>
                  <a:gd name="T27" fmla="*/ 125 h 125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535" h="125">
                    <a:moveTo>
                      <a:pt x="125" y="0"/>
                    </a:moveTo>
                    <a:lnTo>
                      <a:pt x="0" y="46"/>
                    </a:lnTo>
                    <a:lnTo>
                      <a:pt x="1238" y="125"/>
                    </a:lnTo>
                    <a:lnTo>
                      <a:pt x="1440" y="69"/>
                    </a:lnTo>
                    <a:lnTo>
                      <a:pt x="1424" y="61"/>
                    </a:lnTo>
                    <a:lnTo>
                      <a:pt x="1535" y="30"/>
                    </a:lnTo>
                    <a:lnTo>
                      <a:pt x="1466" y="24"/>
                    </a:lnTo>
                    <a:lnTo>
                      <a:pt x="125" y="0"/>
                    </a:lnTo>
                    <a:close/>
                  </a:path>
                </a:pathLst>
              </a:custGeom>
              <a:solidFill>
                <a:srgbClr val="5F5F5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129432" name="Group 923"/>
            <p:cNvGrpSpPr>
              <a:grpSpLocks/>
            </p:cNvGrpSpPr>
            <p:nvPr/>
          </p:nvGrpSpPr>
          <p:grpSpPr bwMode="auto">
            <a:xfrm>
              <a:off x="1086" y="2099"/>
              <a:ext cx="48" cy="150"/>
              <a:chOff x="1086" y="2099"/>
              <a:chExt cx="48" cy="150"/>
            </a:xfrm>
          </p:grpSpPr>
          <p:grpSp>
            <p:nvGrpSpPr>
              <p:cNvPr id="4" name="Group 924"/>
              <p:cNvGrpSpPr>
                <a:grpSpLocks/>
              </p:cNvGrpSpPr>
              <p:nvPr/>
            </p:nvGrpSpPr>
            <p:grpSpPr bwMode="auto">
              <a:xfrm>
                <a:off x="1105" y="2118"/>
                <a:ext cx="29" cy="125"/>
                <a:chOff x="1105" y="2118"/>
                <a:chExt cx="29" cy="125"/>
              </a:xfrm>
            </p:grpSpPr>
            <p:sp>
              <p:nvSpPr>
                <p:cNvPr id="129540" name="Freeform 925"/>
                <p:cNvSpPr>
                  <a:spLocks/>
                </p:cNvSpPr>
                <p:nvPr/>
              </p:nvSpPr>
              <p:spPr bwMode="auto">
                <a:xfrm>
                  <a:off x="1105" y="2118"/>
                  <a:ext cx="29" cy="125"/>
                </a:xfrm>
                <a:custGeom>
                  <a:avLst/>
                  <a:gdLst>
                    <a:gd name="T0" fmla="*/ 0 w 231"/>
                    <a:gd name="T1" fmla="*/ 0 h 999"/>
                    <a:gd name="T2" fmla="*/ 0 w 231"/>
                    <a:gd name="T3" fmla="*/ 0 h 999"/>
                    <a:gd name="T4" fmla="*/ 0 w 231"/>
                    <a:gd name="T5" fmla="*/ 0 h 999"/>
                    <a:gd name="T6" fmla="*/ 0 w 231"/>
                    <a:gd name="T7" fmla="*/ 0 h 999"/>
                    <a:gd name="T8" fmla="*/ 0 w 231"/>
                    <a:gd name="T9" fmla="*/ 0 h 999"/>
                    <a:gd name="T10" fmla="*/ 0 w 231"/>
                    <a:gd name="T11" fmla="*/ 0 h 999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231"/>
                    <a:gd name="T19" fmla="*/ 0 h 999"/>
                    <a:gd name="T20" fmla="*/ 231 w 231"/>
                    <a:gd name="T21" fmla="*/ 999 h 999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231" h="999">
                      <a:moveTo>
                        <a:pt x="21" y="0"/>
                      </a:moveTo>
                      <a:lnTo>
                        <a:pt x="231" y="82"/>
                      </a:lnTo>
                      <a:lnTo>
                        <a:pt x="212" y="472"/>
                      </a:lnTo>
                      <a:lnTo>
                        <a:pt x="189" y="942"/>
                      </a:lnTo>
                      <a:lnTo>
                        <a:pt x="0" y="999"/>
                      </a:lnTo>
                      <a:lnTo>
                        <a:pt x="21" y="0"/>
                      </a:lnTo>
                      <a:close/>
                    </a:path>
                  </a:pathLst>
                </a:custGeom>
                <a:solidFill>
                  <a:srgbClr val="9F9F9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grpSp>
              <p:nvGrpSpPr>
                <p:cNvPr id="129541" name="Group 926"/>
                <p:cNvGrpSpPr>
                  <a:grpSpLocks/>
                </p:cNvGrpSpPr>
                <p:nvPr/>
              </p:nvGrpSpPr>
              <p:grpSpPr bwMode="auto">
                <a:xfrm>
                  <a:off x="1105" y="2124"/>
                  <a:ext cx="29" cy="105"/>
                  <a:chOff x="1105" y="2124"/>
                  <a:chExt cx="29" cy="105"/>
                </a:xfrm>
              </p:grpSpPr>
              <p:grpSp>
                <p:nvGrpSpPr>
                  <p:cNvPr id="129542" name="Group 927"/>
                  <p:cNvGrpSpPr>
                    <a:grpSpLocks/>
                  </p:cNvGrpSpPr>
                  <p:nvPr/>
                </p:nvGrpSpPr>
                <p:grpSpPr bwMode="auto">
                  <a:xfrm>
                    <a:off x="1105" y="2124"/>
                    <a:ext cx="29" cy="105"/>
                    <a:chOff x="1105" y="2124"/>
                    <a:chExt cx="29" cy="105"/>
                  </a:xfrm>
                </p:grpSpPr>
                <p:grpSp>
                  <p:nvGrpSpPr>
                    <p:cNvPr id="129544" name="Group 928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1105" y="2124"/>
                      <a:ext cx="29" cy="63"/>
                      <a:chOff x="1105" y="2124"/>
                      <a:chExt cx="29" cy="63"/>
                    </a:xfrm>
                  </p:grpSpPr>
                  <p:grpSp>
                    <p:nvGrpSpPr>
                      <p:cNvPr id="129554" name="Group 929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1107" y="2124"/>
                        <a:ext cx="27" cy="33"/>
                        <a:chOff x="1107" y="2124"/>
                        <a:chExt cx="27" cy="33"/>
                      </a:xfrm>
                    </p:grpSpPr>
                    <p:sp>
                      <p:nvSpPr>
                        <p:cNvPr id="129560" name="Line 930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1108" y="2124"/>
                          <a:ext cx="26" cy="9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7F7F7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29561" name="Line 931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1108" y="2129"/>
                          <a:ext cx="25" cy="9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7F7F7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29562" name="Line 932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1108" y="2135"/>
                          <a:ext cx="25" cy="8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7F7F7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29563" name="Line 933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1108" y="2140"/>
                          <a:ext cx="25" cy="8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7F7F7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29564" name="Line 934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1107" y="2145"/>
                          <a:ext cx="26" cy="8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7F7F7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29565" name="Line 935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1107" y="2151"/>
                          <a:ext cx="25" cy="6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7F7F7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</p:grpSp>
                  <p:sp>
                    <p:nvSpPr>
                      <p:cNvPr id="129555" name="Line 936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1105" y="2162"/>
                        <a:ext cx="26" cy="5"/>
                      </a:xfrm>
                      <a:prstGeom prst="line">
                        <a:avLst/>
                      </a:prstGeom>
                      <a:noFill/>
                      <a:ln w="1588">
                        <a:solidFill>
                          <a:srgbClr val="7F7F7F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29556" name="Line 937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1105" y="2167"/>
                        <a:ext cx="26" cy="5"/>
                      </a:xfrm>
                      <a:prstGeom prst="line">
                        <a:avLst/>
                      </a:prstGeom>
                      <a:noFill/>
                      <a:ln w="1588">
                        <a:solidFill>
                          <a:srgbClr val="7F7F7F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29557" name="Line 938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1105" y="2173"/>
                        <a:ext cx="26" cy="4"/>
                      </a:xfrm>
                      <a:prstGeom prst="line">
                        <a:avLst/>
                      </a:prstGeom>
                      <a:noFill/>
                      <a:ln w="1588">
                        <a:solidFill>
                          <a:srgbClr val="7F7F7F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29558" name="Line 939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1105" y="2179"/>
                        <a:ext cx="26" cy="3"/>
                      </a:xfrm>
                      <a:prstGeom prst="line">
                        <a:avLst/>
                      </a:prstGeom>
                      <a:noFill/>
                      <a:ln w="1588">
                        <a:solidFill>
                          <a:srgbClr val="7F7F7F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29559" name="Line 940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1105" y="2184"/>
                        <a:ext cx="26" cy="3"/>
                      </a:xfrm>
                      <a:prstGeom prst="line">
                        <a:avLst/>
                      </a:prstGeom>
                      <a:noFill/>
                      <a:ln w="1588">
                        <a:solidFill>
                          <a:srgbClr val="7F7F7F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</p:grpSp>
                <p:grpSp>
                  <p:nvGrpSpPr>
                    <p:cNvPr id="129545" name="Group 941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1105" y="2190"/>
                      <a:ext cx="25" cy="39"/>
                      <a:chOff x="1105" y="2190"/>
                      <a:chExt cx="25" cy="39"/>
                    </a:xfrm>
                  </p:grpSpPr>
                  <p:sp>
                    <p:nvSpPr>
                      <p:cNvPr id="129546" name="Line 942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1105" y="2190"/>
                        <a:ext cx="25" cy="2"/>
                      </a:xfrm>
                      <a:prstGeom prst="line">
                        <a:avLst/>
                      </a:prstGeom>
                      <a:noFill/>
                      <a:ln w="1588">
                        <a:solidFill>
                          <a:srgbClr val="7F7F7F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29547" name="Line 943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1106" y="2195"/>
                        <a:ext cx="24" cy="1"/>
                      </a:xfrm>
                      <a:prstGeom prst="line">
                        <a:avLst/>
                      </a:prstGeom>
                      <a:noFill/>
                      <a:ln w="1588">
                        <a:solidFill>
                          <a:srgbClr val="7F7F7F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29548" name="Line 944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1105" y="2201"/>
                        <a:ext cx="25" cy="1"/>
                      </a:xfrm>
                      <a:prstGeom prst="line">
                        <a:avLst/>
                      </a:prstGeom>
                      <a:noFill/>
                      <a:ln w="1588">
                        <a:solidFill>
                          <a:srgbClr val="7F7F7F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29549" name="Line 945"/>
                      <p:cNvSpPr>
                        <a:spLocks noChangeShapeType="1"/>
                      </p:cNvSpPr>
                      <p:nvPr/>
                    </p:nvSpPr>
                    <p:spPr bwMode="auto">
                      <a:xfrm flipV="1">
                        <a:off x="1105" y="2206"/>
                        <a:ext cx="25" cy="1"/>
                      </a:xfrm>
                      <a:prstGeom prst="line">
                        <a:avLst/>
                      </a:prstGeom>
                      <a:noFill/>
                      <a:ln w="1588">
                        <a:solidFill>
                          <a:srgbClr val="7F7F7F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29550" name="Line 946"/>
                      <p:cNvSpPr>
                        <a:spLocks noChangeShapeType="1"/>
                      </p:cNvSpPr>
                      <p:nvPr/>
                    </p:nvSpPr>
                    <p:spPr bwMode="auto">
                      <a:xfrm flipV="1">
                        <a:off x="1105" y="2211"/>
                        <a:ext cx="24" cy="1"/>
                      </a:xfrm>
                      <a:prstGeom prst="line">
                        <a:avLst/>
                      </a:prstGeom>
                      <a:noFill/>
                      <a:ln w="1588">
                        <a:solidFill>
                          <a:srgbClr val="7F7F7F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29551" name="Line 947"/>
                      <p:cNvSpPr>
                        <a:spLocks noChangeShapeType="1"/>
                      </p:cNvSpPr>
                      <p:nvPr/>
                    </p:nvSpPr>
                    <p:spPr bwMode="auto">
                      <a:xfrm flipV="1">
                        <a:off x="1105" y="2216"/>
                        <a:ext cx="24" cy="2"/>
                      </a:xfrm>
                      <a:prstGeom prst="line">
                        <a:avLst/>
                      </a:prstGeom>
                      <a:noFill/>
                      <a:ln w="1588">
                        <a:solidFill>
                          <a:srgbClr val="7F7F7F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29552" name="Line 948"/>
                      <p:cNvSpPr>
                        <a:spLocks noChangeShapeType="1"/>
                      </p:cNvSpPr>
                      <p:nvPr/>
                    </p:nvSpPr>
                    <p:spPr bwMode="auto">
                      <a:xfrm flipV="1">
                        <a:off x="1105" y="2220"/>
                        <a:ext cx="24" cy="3"/>
                      </a:xfrm>
                      <a:prstGeom prst="line">
                        <a:avLst/>
                      </a:prstGeom>
                      <a:noFill/>
                      <a:ln w="1588">
                        <a:solidFill>
                          <a:srgbClr val="7F7F7F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29553" name="Line 949"/>
                      <p:cNvSpPr>
                        <a:spLocks noChangeShapeType="1"/>
                      </p:cNvSpPr>
                      <p:nvPr/>
                    </p:nvSpPr>
                    <p:spPr bwMode="auto">
                      <a:xfrm flipV="1">
                        <a:off x="1105" y="2225"/>
                        <a:ext cx="24" cy="4"/>
                      </a:xfrm>
                      <a:prstGeom prst="line">
                        <a:avLst/>
                      </a:prstGeom>
                      <a:noFill/>
                      <a:ln w="1588">
                        <a:solidFill>
                          <a:srgbClr val="7F7F7F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</p:grpSp>
              </p:grpSp>
              <p:sp>
                <p:nvSpPr>
                  <p:cNvPr id="129543" name="Line 950"/>
                  <p:cNvSpPr>
                    <a:spLocks noChangeShapeType="1"/>
                  </p:cNvSpPr>
                  <p:nvPr/>
                </p:nvSpPr>
                <p:spPr bwMode="auto">
                  <a:xfrm>
                    <a:off x="1106" y="2157"/>
                    <a:ext cx="26" cy="5"/>
                  </a:xfrm>
                  <a:prstGeom prst="line">
                    <a:avLst/>
                  </a:prstGeom>
                  <a:noFill/>
                  <a:ln w="1588">
                    <a:solidFill>
                      <a:srgbClr val="7F7F7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129537" name="Group 951"/>
              <p:cNvGrpSpPr>
                <a:grpSpLocks/>
              </p:cNvGrpSpPr>
              <p:nvPr/>
            </p:nvGrpSpPr>
            <p:grpSpPr bwMode="auto">
              <a:xfrm>
                <a:off x="1086" y="2099"/>
                <a:ext cx="26" cy="150"/>
                <a:chOff x="1086" y="2099"/>
                <a:chExt cx="26" cy="150"/>
              </a:xfrm>
            </p:grpSpPr>
            <p:sp>
              <p:nvSpPr>
                <p:cNvPr id="129538" name="Freeform 952"/>
                <p:cNvSpPr>
                  <a:spLocks/>
                </p:cNvSpPr>
                <p:nvPr/>
              </p:nvSpPr>
              <p:spPr bwMode="auto">
                <a:xfrm>
                  <a:off x="1086" y="2099"/>
                  <a:ext cx="26" cy="150"/>
                </a:xfrm>
                <a:custGeom>
                  <a:avLst/>
                  <a:gdLst>
                    <a:gd name="T0" fmla="*/ 0 w 203"/>
                    <a:gd name="T1" fmla="*/ 0 h 1193"/>
                    <a:gd name="T2" fmla="*/ 0 w 203"/>
                    <a:gd name="T3" fmla="*/ 0 h 1193"/>
                    <a:gd name="T4" fmla="*/ 0 w 203"/>
                    <a:gd name="T5" fmla="*/ 0 h 1193"/>
                    <a:gd name="T6" fmla="*/ 0 w 203"/>
                    <a:gd name="T7" fmla="*/ 0 h 1193"/>
                    <a:gd name="T8" fmla="*/ 0 w 203"/>
                    <a:gd name="T9" fmla="*/ 0 h 1193"/>
                    <a:gd name="T10" fmla="*/ 0 w 203"/>
                    <a:gd name="T11" fmla="*/ 0 h 1193"/>
                    <a:gd name="T12" fmla="*/ 0 w 203"/>
                    <a:gd name="T13" fmla="*/ 0 h 1193"/>
                    <a:gd name="T14" fmla="*/ 0 w 203"/>
                    <a:gd name="T15" fmla="*/ 0 h 1193"/>
                    <a:gd name="T16" fmla="*/ 0 w 203"/>
                    <a:gd name="T17" fmla="*/ 0 h 1193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203"/>
                    <a:gd name="T28" fmla="*/ 0 h 1193"/>
                    <a:gd name="T29" fmla="*/ 203 w 203"/>
                    <a:gd name="T30" fmla="*/ 1193 h 1193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203" h="1193">
                      <a:moveTo>
                        <a:pt x="48" y="0"/>
                      </a:moveTo>
                      <a:lnTo>
                        <a:pt x="192" y="62"/>
                      </a:lnTo>
                      <a:lnTo>
                        <a:pt x="203" y="75"/>
                      </a:lnTo>
                      <a:lnTo>
                        <a:pt x="160" y="1145"/>
                      </a:lnTo>
                      <a:lnTo>
                        <a:pt x="141" y="1158"/>
                      </a:lnTo>
                      <a:lnTo>
                        <a:pt x="0" y="1193"/>
                      </a:lnTo>
                      <a:lnTo>
                        <a:pt x="18" y="1174"/>
                      </a:lnTo>
                      <a:lnTo>
                        <a:pt x="19" y="1159"/>
                      </a:lnTo>
                      <a:lnTo>
                        <a:pt x="48" y="0"/>
                      </a:lnTo>
                      <a:close/>
                    </a:path>
                  </a:pathLst>
                </a:custGeom>
                <a:solidFill>
                  <a:srgbClr val="BFBFB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9539" name="Arc 953"/>
                <p:cNvSpPr>
                  <a:spLocks/>
                </p:cNvSpPr>
                <p:nvPr/>
              </p:nvSpPr>
              <p:spPr bwMode="auto">
                <a:xfrm>
                  <a:off x="1110" y="2107"/>
                  <a:ext cx="2" cy="3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21600"/>
                    <a:gd name="T11" fmla="*/ 21600 w 2160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 fill="none" extrusionOk="0">
                      <a:moveTo>
                        <a:pt x="0" y="-1"/>
                      </a:moveTo>
                      <a:cubicBezTo>
                        <a:pt x="11929" y="-1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0" y="-1"/>
                      </a:moveTo>
                      <a:cubicBezTo>
                        <a:pt x="11929" y="-1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solidFill>
                  <a:srgbClr val="BFBFB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  <p:grpSp>
          <p:nvGrpSpPr>
            <p:cNvPr id="129433" name="Group 954"/>
            <p:cNvGrpSpPr>
              <a:grpSpLocks/>
            </p:cNvGrpSpPr>
            <p:nvPr/>
          </p:nvGrpSpPr>
          <p:grpSpPr bwMode="auto">
            <a:xfrm>
              <a:off x="1096" y="2324"/>
              <a:ext cx="81" cy="32"/>
              <a:chOff x="1096" y="2324"/>
              <a:chExt cx="81" cy="32"/>
            </a:xfrm>
          </p:grpSpPr>
          <p:sp>
            <p:nvSpPr>
              <p:cNvPr id="129525" name="Freeform 955"/>
              <p:cNvSpPr>
                <a:spLocks/>
              </p:cNvSpPr>
              <p:nvPr/>
            </p:nvSpPr>
            <p:spPr bwMode="auto">
              <a:xfrm>
                <a:off x="1096" y="2324"/>
                <a:ext cx="81" cy="21"/>
              </a:xfrm>
              <a:custGeom>
                <a:avLst/>
                <a:gdLst>
                  <a:gd name="T0" fmla="*/ 0 w 646"/>
                  <a:gd name="T1" fmla="*/ 0 h 168"/>
                  <a:gd name="T2" fmla="*/ 0 w 646"/>
                  <a:gd name="T3" fmla="*/ 0 h 168"/>
                  <a:gd name="T4" fmla="*/ 0 w 646"/>
                  <a:gd name="T5" fmla="*/ 0 h 168"/>
                  <a:gd name="T6" fmla="*/ 0 w 646"/>
                  <a:gd name="T7" fmla="*/ 0 h 168"/>
                  <a:gd name="T8" fmla="*/ 0 w 646"/>
                  <a:gd name="T9" fmla="*/ 0 h 168"/>
                  <a:gd name="T10" fmla="*/ 0 w 646"/>
                  <a:gd name="T11" fmla="*/ 0 h 168"/>
                  <a:gd name="T12" fmla="*/ 0 w 646"/>
                  <a:gd name="T13" fmla="*/ 0 h 168"/>
                  <a:gd name="T14" fmla="*/ 0 w 646"/>
                  <a:gd name="T15" fmla="*/ 0 h 168"/>
                  <a:gd name="T16" fmla="*/ 0 w 646"/>
                  <a:gd name="T17" fmla="*/ 0 h 168"/>
                  <a:gd name="T18" fmla="*/ 0 w 646"/>
                  <a:gd name="T19" fmla="*/ 0 h 168"/>
                  <a:gd name="T20" fmla="*/ 0 w 646"/>
                  <a:gd name="T21" fmla="*/ 0 h 168"/>
                  <a:gd name="T22" fmla="*/ 0 w 646"/>
                  <a:gd name="T23" fmla="*/ 0 h 168"/>
                  <a:gd name="T24" fmla="*/ 0 w 646"/>
                  <a:gd name="T25" fmla="*/ 0 h 168"/>
                  <a:gd name="T26" fmla="*/ 0 w 646"/>
                  <a:gd name="T27" fmla="*/ 0 h 168"/>
                  <a:gd name="T28" fmla="*/ 0 w 646"/>
                  <a:gd name="T29" fmla="*/ 0 h 168"/>
                  <a:gd name="T30" fmla="*/ 0 w 646"/>
                  <a:gd name="T31" fmla="*/ 0 h 168"/>
                  <a:gd name="T32" fmla="*/ 0 w 646"/>
                  <a:gd name="T33" fmla="*/ 0 h 168"/>
                  <a:gd name="T34" fmla="*/ 0 w 646"/>
                  <a:gd name="T35" fmla="*/ 0 h 168"/>
                  <a:gd name="T36" fmla="*/ 0 w 646"/>
                  <a:gd name="T37" fmla="*/ 0 h 168"/>
                  <a:gd name="T38" fmla="*/ 0 w 646"/>
                  <a:gd name="T39" fmla="*/ 0 h 168"/>
                  <a:gd name="T40" fmla="*/ 0 w 646"/>
                  <a:gd name="T41" fmla="*/ 0 h 168"/>
                  <a:gd name="T42" fmla="*/ 0 w 646"/>
                  <a:gd name="T43" fmla="*/ 0 h 168"/>
                  <a:gd name="T44" fmla="*/ 0 w 646"/>
                  <a:gd name="T45" fmla="*/ 0 h 168"/>
                  <a:gd name="T46" fmla="*/ 0 w 646"/>
                  <a:gd name="T47" fmla="*/ 0 h 168"/>
                  <a:gd name="T48" fmla="*/ 0 w 646"/>
                  <a:gd name="T49" fmla="*/ 0 h 168"/>
                  <a:gd name="T50" fmla="*/ 0 w 646"/>
                  <a:gd name="T51" fmla="*/ 0 h 168"/>
                  <a:gd name="T52" fmla="*/ 0 w 646"/>
                  <a:gd name="T53" fmla="*/ 0 h 168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w 646"/>
                  <a:gd name="T82" fmla="*/ 0 h 168"/>
                  <a:gd name="T83" fmla="*/ 646 w 646"/>
                  <a:gd name="T84" fmla="*/ 168 h 168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T81" t="T82" r="T83" b="T84"/>
                <a:pathLst>
                  <a:path w="646" h="168">
                    <a:moveTo>
                      <a:pt x="0" y="0"/>
                    </a:moveTo>
                    <a:lnTo>
                      <a:pt x="120" y="8"/>
                    </a:lnTo>
                    <a:lnTo>
                      <a:pt x="209" y="12"/>
                    </a:lnTo>
                    <a:lnTo>
                      <a:pt x="289" y="20"/>
                    </a:lnTo>
                    <a:lnTo>
                      <a:pt x="369" y="31"/>
                    </a:lnTo>
                    <a:lnTo>
                      <a:pt x="426" y="39"/>
                    </a:lnTo>
                    <a:lnTo>
                      <a:pt x="493" y="50"/>
                    </a:lnTo>
                    <a:lnTo>
                      <a:pt x="532" y="57"/>
                    </a:lnTo>
                    <a:lnTo>
                      <a:pt x="561" y="64"/>
                    </a:lnTo>
                    <a:lnTo>
                      <a:pt x="577" y="68"/>
                    </a:lnTo>
                    <a:lnTo>
                      <a:pt x="591" y="71"/>
                    </a:lnTo>
                    <a:lnTo>
                      <a:pt x="606" y="76"/>
                    </a:lnTo>
                    <a:lnTo>
                      <a:pt x="623" y="82"/>
                    </a:lnTo>
                    <a:lnTo>
                      <a:pt x="638" y="90"/>
                    </a:lnTo>
                    <a:lnTo>
                      <a:pt x="645" y="99"/>
                    </a:lnTo>
                    <a:lnTo>
                      <a:pt x="646" y="107"/>
                    </a:lnTo>
                    <a:lnTo>
                      <a:pt x="643" y="118"/>
                    </a:lnTo>
                    <a:lnTo>
                      <a:pt x="638" y="129"/>
                    </a:lnTo>
                    <a:lnTo>
                      <a:pt x="630" y="140"/>
                    </a:lnTo>
                    <a:lnTo>
                      <a:pt x="620" y="147"/>
                    </a:lnTo>
                    <a:lnTo>
                      <a:pt x="605" y="156"/>
                    </a:lnTo>
                    <a:lnTo>
                      <a:pt x="590" y="162"/>
                    </a:lnTo>
                    <a:lnTo>
                      <a:pt x="572" y="164"/>
                    </a:lnTo>
                    <a:lnTo>
                      <a:pt x="553" y="167"/>
                    </a:lnTo>
                    <a:lnTo>
                      <a:pt x="529" y="168"/>
                    </a:lnTo>
                    <a:lnTo>
                      <a:pt x="507" y="166"/>
                    </a:lnTo>
                    <a:lnTo>
                      <a:pt x="471" y="161"/>
                    </a:lnTo>
                  </a:path>
                </a:pathLst>
              </a:custGeom>
              <a:noFill/>
              <a:ln w="3175">
                <a:solidFill>
                  <a:srgbClr val="C0C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129526" name="Group 956"/>
              <p:cNvGrpSpPr>
                <a:grpSpLocks/>
              </p:cNvGrpSpPr>
              <p:nvPr/>
            </p:nvGrpSpPr>
            <p:grpSpPr bwMode="auto">
              <a:xfrm>
                <a:off x="1100" y="2335"/>
                <a:ext cx="57" cy="21"/>
                <a:chOff x="1100" y="2335"/>
                <a:chExt cx="57" cy="21"/>
              </a:xfrm>
            </p:grpSpPr>
            <p:grpSp>
              <p:nvGrpSpPr>
                <p:cNvPr id="129527" name="Group 957"/>
                <p:cNvGrpSpPr>
                  <a:grpSpLocks/>
                </p:cNvGrpSpPr>
                <p:nvPr/>
              </p:nvGrpSpPr>
              <p:grpSpPr bwMode="auto">
                <a:xfrm>
                  <a:off x="1100" y="2335"/>
                  <a:ext cx="57" cy="21"/>
                  <a:chOff x="1100" y="2335"/>
                  <a:chExt cx="57" cy="21"/>
                </a:xfrm>
              </p:grpSpPr>
              <p:sp>
                <p:nvSpPr>
                  <p:cNvPr id="129532" name="Freeform 958"/>
                  <p:cNvSpPr>
                    <a:spLocks/>
                  </p:cNvSpPr>
                  <p:nvPr/>
                </p:nvSpPr>
                <p:spPr bwMode="auto">
                  <a:xfrm>
                    <a:off x="1100" y="2335"/>
                    <a:ext cx="35" cy="14"/>
                  </a:xfrm>
                  <a:custGeom>
                    <a:avLst/>
                    <a:gdLst>
                      <a:gd name="T0" fmla="*/ 0 w 283"/>
                      <a:gd name="T1" fmla="*/ 0 h 113"/>
                      <a:gd name="T2" fmla="*/ 0 w 283"/>
                      <a:gd name="T3" fmla="*/ 0 h 113"/>
                      <a:gd name="T4" fmla="*/ 0 w 283"/>
                      <a:gd name="T5" fmla="*/ 0 h 113"/>
                      <a:gd name="T6" fmla="*/ 0 w 283"/>
                      <a:gd name="T7" fmla="*/ 0 h 113"/>
                      <a:gd name="T8" fmla="*/ 0 w 283"/>
                      <a:gd name="T9" fmla="*/ 0 h 113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  <a:gd name="T15" fmla="*/ 0 w 283"/>
                      <a:gd name="T16" fmla="*/ 0 h 113"/>
                      <a:gd name="T17" fmla="*/ 283 w 283"/>
                      <a:gd name="T18" fmla="*/ 113 h 113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T15" t="T16" r="T17" b="T18"/>
                    <a:pathLst>
                      <a:path w="283" h="113">
                        <a:moveTo>
                          <a:pt x="0" y="68"/>
                        </a:moveTo>
                        <a:lnTo>
                          <a:pt x="74" y="0"/>
                        </a:lnTo>
                        <a:lnTo>
                          <a:pt x="283" y="38"/>
                        </a:lnTo>
                        <a:lnTo>
                          <a:pt x="200" y="113"/>
                        </a:lnTo>
                        <a:lnTo>
                          <a:pt x="0" y="68"/>
                        </a:lnTo>
                        <a:close/>
                      </a:path>
                    </a:pathLst>
                  </a:custGeom>
                  <a:solidFill>
                    <a:srgbClr val="DFDFD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29533" name="Freeform 959"/>
                  <p:cNvSpPr>
                    <a:spLocks/>
                  </p:cNvSpPr>
                  <p:nvPr/>
                </p:nvSpPr>
                <p:spPr bwMode="auto">
                  <a:xfrm>
                    <a:off x="1100" y="2343"/>
                    <a:ext cx="25" cy="13"/>
                  </a:xfrm>
                  <a:custGeom>
                    <a:avLst/>
                    <a:gdLst>
                      <a:gd name="T0" fmla="*/ 0 w 201"/>
                      <a:gd name="T1" fmla="*/ 0 h 107"/>
                      <a:gd name="T2" fmla="*/ 0 w 201"/>
                      <a:gd name="T3" fmla="*/ 0 h 107"/>
                      <a:gd name="T4" fmla="*/ 0 w 201"/>
                      <a:gd name="T5" fmla="*/ 0 h 107"/>
                      <a:gd name="T6" fmla="*/ 0 w 201"/>
                      <a:gd name="T7" fmla="*/ 0 h 107"/>
                      <a:gd name="T8" fmla="*/ 0 w 201"/>
                      <a:gd name="T9" fmla="*/ 0 h 107"/>
                      <a:gd name="T10" fmla="*/ 0 w 201"/>
                      <a:gd name="T11" fmla="*/ 0 h 107"/>
                      <a:gd name="T12" fmla="*/ 0 60000 65536"/>
                      <a:gd name="T13" fmla="*/ 0 60000 65536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w 201"/>
                      <a:gd name="T19" fmla="*/ 0 h 107"/>
                      <a:gd name="T20" fmla="*/ 201 w 201"/>
                      <a:gd name="T21" fmla="*/ 107 h 107"/>
                    </a:gdLst>
                    <a:ahLst/>
                    <a:cxnLst>
                      <a:cxn ang="T12">
                        <a:pos x="T0" y="T1"/>
                      </a:cxn>
                      <a:cxn ang="T13">
                        <a:pos x="T2" y="T3"/>
                      </a:cxn>
                      <a:cxn ang="T14">
                        <a:pos x="T4" y="T5"/>
                      </a:cxn>
                      <a:cxn ang="T15">
                        <a:pos x="T6" y="T7"/>
                      </a:cxn>
                      <a:cxn ang="T16">
                        <a:pos x="T8" y="T9"/>
                      </a:cxn>
                      <a:cxn ang="T17">
                        <a:pos x="T10" y="T11"/>
                      </a:cxn>
                    </a:cxnLst>
                    <a:rect l="T18" t="T19" r="T20" b="T21"/>
                    <a:pathLst>
                      <a:path w="201" h="107">
                        <a:moveTo>
                          <a:pt x="0" y="0"/>
                        </a:moveTo>
                        <a:lnTo>
                          <a:pt x="0" y="59"/>
                        </a:lnTo>
                        <a:lnTo>
                          <a:pt x="2" y="59"/>
                        </a:lnTo>
                        <a:lnTo>
                          <a:pt x="201" y="107"/>
                        </a:lnTo>
                        <a:lnTo>
                          <a:pt x="201" y="45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C0C0C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29534" name="Freeform 960"/>
                  <p:cNvSpPr>
                    <a:spLocks/>
                  </p:cNvSpPr>
                  <p:nvPr/>
                </p:nvSpPr>
                <p:spPr bwMode="auto">
                  <a:xfrm>
                    <a:off x="1125" y="2339"/>
                    <a:ext cx="32" cy="17"/>
                  </a:xfrm>
                  <a:custGeom>
                    <a:avLst/>
                    <a:gdLst>
                      <a:gd name="T0" fmla="*/ 0 w 254"/>
                      <a:gd name="T1" fmla="*/ 0 h 137"/>
                      <a:gd name="T2" fmla="*/ 0 w 254"/>
                      <a:gd name="T3" fmla="*/ 0 h 137"/>
                      <a:gd name="T4" fmla="*/ 0 w 254"/>
                      <a:gd name="T5" fmla="*/ 0 h 137"/>
                      <a:gd name="T6" fmla="*/ 0 w 254"/>
                      <a:gd name="T7" fmla="*/ 0 h 137"/>
                      <a:gd name="T8" fmla="*/ 0 w 254"/>
                      <a:gd name="T9" fmla="*/ 0 h 137"/>
                      <a:gd name="T10" fmla="*/ 0 w 254"/>
                      <a:gd name="T11" fmla="*/ 0 h 137"/>
                      <a:gd name="T12" fmla="*/ 0 60000 65536"/>
                      <a:gd name="T13" fmla="*/ 0 60000 65536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w 254"/>
                      <a:gd name="T19" fmla="*/ 0 h 137"/>
                      <a:gd name="T20" fmla="*/ 254 w 254"/>
                      <a:gd name="T21" fmla="*/ 137 h 137"/>
                    </a:gdLst>
                    <a:ahLst/>
                    <a:cxnLst>
                      <a:cxn ang="T12">
                        <a:pos x="T0" y="T1"/>
                      </a:cxn>
                      <a:cxn ang="T13">
                        <a:pos x="T2" y="T3"/>
                      </a:cxn>
                      <a:cxn ang="T14">
                        <a:pos x="T4" y="T5"/>
                      </a:cxn>
                      <a:cxn ang="T15">
                        <a:pos x="T6" y="T7"/>
                      </a:cxn>
                      <a:cxn ang="T16">
                        <a:pos x="T8" y="T9"/>
                      </a:cxn>
                      <a:cxn ang="T17">
                        <a:pos x="T10" y="T11"/>
                      </a:cxn>
                    </a:cxnLst>
                    <a:rect l="T18" t="T19" r="T20" b="T21"/>
                    <a:pathLst>
                      <a:path w="254" h="137">
                        <a:moveTo>
                          <a:pt x="0" y="74"/>
                        </a:moveTo>
                        <a:lnTo>
                          <a:pt x="81" y="0"/>
                        </a:lnTo>
                        <a:lnTo>
                          <a:pt x="254" y="20"/>
                        </a:lnTo>
                        <a:lnTo>
                          <a:pt x="254" y="76"/>
                        </a:lnTo>
                        <a:lnTo>
                          <a:pt x="0" y="137"/>
                        </a:lnTo>
                        <a:lnTo>
                          <a:pt x="0" y="74"/>
                        </a:lnTo>
                        <a:close/>
                      </a:path>
                    </a:pathLst>
                  </a:custGeom>
                  <a:solidFill>
                    <a:srgbClr val="9F9F9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29535" name="Freeform 961"/>
                  <p:cNvSpPr>
                    <a:spLocks/>
                  </p:cNvSpPr>
                  <p:nvPr/>
                </p:nvSpPr>
                <p:spPr bwMode="auto">
                  <a:xfrm>
                    <a:off x="1109" y="2335"/>
                    <a:ext cx="48" cy="7"/>
                  </a:xfrm>
                  <a:custGeom>
                    <a:avLst/>
                    <a:gdLst>
                      <a:gd name="T0" fmla="*/ 0 w 382"/>
                      <a:gd name="T1" fmla="*/ 0 h 57"/>
                      <a:gd name="T2" fmla="*/ 0 w 382"/>
                      <a:gd name="T3" fmla="*/ 0 h 57"/>
                      <a:gd name="T4" fmla="*/ 0 w 382"/>
                      <a:gd name="T5" fmla="*/ 0 h 57"/>
                      <a:gd name="T6" fmla="*/ 0 w 382"/>
                      <a:gd name="T7" fmla="*/ 0 h 57"/>
                      <a:gd name="T8" fmla="*/ 0 w 382"/>
                      <a:gd name="T9" fmla="*/ 0 h 57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  <a:gd name="T15" fmla="*/ 0 w 382"/>
                      <a:gd name="T16" fmla="*/ 0 h 57"/>
                      <a:gd name="T17" fmla="*/ 382 w 382"/>
                      <a:gd name="T18" fmla="*/ 57 h 57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T15" t="T16" r="T17" b="T18"/>
                    <a:pathLst>
                      <a:path w="382" h="57">
                        <a:moveTo>
                          <a:pt x="0" y="0"/>
                        </a:moveTo>
                        <a:lnTo>
                          <a:pt x="191" y="13"/>
                        </a:lnTo>
                        <a:lnTo>
                          <a:pt x="382" y="57"/>
                        </a:lnTo>
                        <a:lnTo>
                          <a:pt x="209" y="38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7F7F7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129528" name="Group 962"/>
                <p:cNvGrpSpPr>
                  <a:grpSpLocks/>
                </p:cNvGrpSpPr>
                <p:nvPr/>
              </p:nvGrpSpPr>
              <p:grpSpPr bwMode="auto">
                <a:xfrm>
                  <a:off x="1100" y="2341"/>
                  <a:ext cx="56" cy="9"/>
                  <a:chOff x="1100" y="2341"/>
                  <a:chExt cx="56" cy="9"/>
                </a:xfrm>
              </p:grpSpPr>
              <p:sp>
                <p:nvSpPr>
                  <p:cNvPr id="129529" name="Line 963"/>
                  <p:cNvSpPr>
                    <a:spLocks noChangeShapeType="1"/>
                  </p:cNvSpPr>
                  <p:nvPr/>
                </p:nvSpPr>
                <p:spPr bwMode="auto">
                  <a:xfrm>
                    <a:off x="1100" y="2345"/>
                    <a:ext cx="25" cy="5"/>
                  </a:xfrm>
                  <a:prstGeom prst="line">
                    <a:avLst/>
                  </a:prstGeom>
                  <a:noFill/>
                  <a:ln w="1588">
                    <a:solidFill>
                      <a:srgbClr val="7F7F7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29530" name="Line 964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1125" y="2341"/>
                    <a:ext cx="10" cy="9"/>
                  </a:xfrm>
                  <a:prstGeom prst="line">
                    <a:avLst/>
                  </a:prstGeom>
                  <a:noFill/>
                  <a:ln w="1588">
                    <a:solidFill>
                      <a:srgbClr val="5F5F5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29531" name="Line 965"/>
                  <p:cNvSpPr>
                    <a:spLocks noChangeShapeType="1"/>
                  </p:cNvSpPr>
                  <p:nvPr/>
                </p:nvSpPr>
                <p:spPr bwMode="auto">
                  <a:xfrm>
                    <a:off x="1136" y="2341"/>
                    <a:ext cx="20" cy="2"/>
                  </a:xfrm>
                  <a:prstGeom prst="line">
                    <a:avLst/>
                  </a:prstGeom>
                  <a:noFill/>
                  <a:ln w="1588">
                    <a:solidFill>
                      <a:srgbClr val="5F5F5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</p:grpSp>
        </p:grpSp>
        <p:sp>
          <p:nvSpPr>
            <p:cNvPr id="129434" name="Freeform 966"/>
            <p:cNvSpPr>
              <a:spLocks/>
            </p:cNvSpPr>
            <p:nvPr/>
          </p:nvSpPr>
          <p:spPr bwMode="auto">
            <a:xfrm>
              <a:off x="1085" y="2284"/>
              <a:ext cx="49" cy="46"/>
            </a:xfrm>
            <a:custGeom>
              <a:avLst/>
              <a:gdLst>
                <a:gd name="T0" fmla="*/ 0 w 392"/>
                <a:gd name="T1" fmla="*/ 0 h 366"/>
                <a:gd name="T2" fmla="*/ 0 w 392"/>
                <a:gd name="T3" fmla="*/ 0 h 366"/>
                <a:gd name="T4" fmla="*/ 0 w 392"/>
                <a:gd name="T5" fmla="*/ 0 h 366"/>
                <a:gd name="T6" fmla="*/ 0 w 392"/>
                <a:gd name="T7" fmla="*/ 0 h 366"/>
                <a:gd name="T8" fmla="*/ 0 w 392"/>
                <a:gd name="T9" fmla="*/ 0 h 36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92"/>
                <a:gd name="T16" fmla="*/ 0 h 366"/>
                <a:gd name="T17" fmla="*/ 392 w 392"/>
                <a:gd name="T18" fmla="*/ 366 h 36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92" h="366">
                  <a:moveTo>
                    <a:pt x="0" y="183"/>
                  </a:moveTo>
                  <a:lnTo>
                    <a:pt x="392" y="0"/>
                  </a:lnTo>
                  <a:lnTo>
                    <a:pt x="392" y="147"/>
                  </a:lnTo>
                  <a:lnTo>
                    <a:pt x="0" y="366"/>
                  </a:lnTo>
                  <a:lnTo>
                    <a:pt x="0" y="183"/>
                  </a:lnTo>
                  <a:close/>
                </a:path>
              </a:pathLst>
            </a:custGeom>
            <a:solidFill>
              <a:srgbClr val="5F5F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9435" name="Freeform 967"/>
            <p:cNvSpPr>
              <a:spLocks/>
            </p:cNvSpPr>
            <p:nvPr/>
          </p:nvSpPr>
          <p:spPr bwMode="auto">
            <a:xfrm>
              <a:off x="1084" y="2241"/>
              <a:ext cx="51" cy="68"/>
            </a:xfrm>
            <a:custGeom>
              <a:avLst/>
              <a:gdLst>
                <a:gd name="T0" fmla="*/ 0 w 405"/>
                <a:gd name="T1" fmla="*/ 0 h 542"/>
                <a:gd name="T2" fmla="*/ 0 w 405"/>
                <a:gd name="T3" fmla="*/ 0 h 542"/>
                <a:gd name="T4" fmla="*/ 0 w 405"/>
                <a:gd name="T5" fmla="*/ 0 h 542"/>
                <a:gd name="T6" fmla="*/ 0 w 405"/>
                <a:gd name="T7" fmla="*/ 0 h 542"/>
                <a:gd name="T8" fmla="*/ 0 w 405"/>
                <a:gd name="T9" fmla="*/ 0 h 54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05"/>
                <a:gd name="T16" fmla="*/ 0 h 542"/>
                <a:gd name="T17" fmla="*/ 405 w 405"/>
                <a:gd name="T18" fmla="*/ 542 h 54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05" h="542">
                  <a:moveTo>
                    <a:pt x="0" y="115"/>
                  </a:moveTo>
                  <a:lnTo>
                    <a:pt x="405" y="0"/>
                  </a:lnTo>
                  <a:lnTo>
                    <a:pt x="405" y="358"/>
                  </a:lnTo>
                  <a:lnTo>
                    <a:pt x="1" y="542"/>
                  </a:lnTo>
                  <a:lnTo>
                    <a:pt x="0" y="115"/>
                  </a:lnTo>
                  <a:close/>
                </a:path>
              </a:pathLst>
            </a:cu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9436" name="Freeform 968"/>
            <p:cNvSpPr>
              <a:spLocks/>
            </p:cNvSpPr>
            <p:nvPr/>
          </p:nvSpPr>
          <p:spPr bwMode="auto">
            <a:xfrm>
              <a:off x="948" y="2120"/>
              <a:ext cx="124" cy="104"/>
            </a:xfrm>
            <a:custGeom>
              <a:avLst/>
              <a:gdLst>
                <a:gd name="T0" fmla="*/ 0 w 999"/>
                <a:gd name="T1" fmla="*/ 0 h 828"/>
                <a:gd name="T2" fmla="*/ 0 w 999"/>
                <a:gd name="T3" fmla="*/ 0 h 828"/>
                <a:gd name="T4" fmla="*/ 0 w 999"/>
                <a:gd name="T5" fmla="*/ 0 h 828"/>
                <a:gd name="T6" fmla="*/ 0 w 999"/>
                <a:gd name="T7" fmla="*/ 0 h 828"/>
                <a:gd name="T8" fmla="*/ 0 w 999"/>
                <a:gd name="T9" fmla="*/ 0 h 82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999"/>
                <a:gd name="T16" fmla="*/ 0 h 828"/>
                <a:gd name="T17" fmla="*/ 999 w 999"/>
                <a:gd name="T18" fmla="*/ 828 h 82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999" h="828">
                  <a:moveTo>
                    <a:pt x="40" y="0"/>
                  </a:moveTo>
                  <a:lnTo>
                    <a:pt x="999" y="0"/>
                  </a:lnTo>
                  <a:lnTo>
                    <a:pt x="960" y="828"/>
                  </a:lnTo>
                  <a:lnTo>
                    <a:pt x="0" y="781"/>
                  </a:lnTo>
                  <a:lnTo>
                    <a:pt x="40" y="0"/>
                  </a:lnTo>
                  <a:close/>
                </a:path>
              </a:pathLst>
            </a:custGeom>
            <a:solidFill>
              <a:srgbClr val="C0C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9437" name="Freeform 969"/>
            <p:cNvSpPr>
              <a:spLocks/>
            </p:cNvSpPr>
            <p:nvPr/>
          </p:nvSpPr>
          <p:spPr bwMode="auto">
            <a:xfrm>
              <a:off x="866" y="2294"/>
              <a:ext cx="233" cy="47"/>
            </a:xfrm>
            <a:custGeom>
              <a:avLst/>
              <a:gdLst>
                <a:gd name="T0" fmla="*/ 0 w 1860"/>
                <a:gd name="T1" fmla="*/ 0 h 377"/>
                <a:gd name="T2" fmla="*/ 0 w 1860"/>
                <a:gd name="T3" fmla="*/ 0 h 377"/>
                <a:gd name="T4" fmla="*/ 0 w 1860"/>
                <a:gd name="T5" fmla="*/ 0 h 377"/>
                <a:gd name="T6" fmla="*/ 0 w 1860"/>
                <a:gd name="T7" fmla="*/ 0 h 377"/>
                <a:gd name="T8" fmla="*/ 0 w 1860"/>
                <a:gd name="T9" fmla="*/ 0 h 377"/>
                <a:gd name="T10" fmla="*/ 0 w 1860"/>
                <a:gd name="T11" fmla="*/ 0 h 377"/>
                <a:gd name="T12" fmla="*/ 0 w 1860"/>
                <a:gd name="T13" fmla="*/ 0 h 37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60"/>
                <a:gd name="T22" fmla="*/ 0 h 377"/>
                <a:gd name="T23" fmla="*/ 1860 w 1860"/>
                <a:gd name="T24" fmla="*/ 377 h 37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60" h="377">
                  <a:moveTo>
                    <a:pt x="302" y="0"/>
                  </a:moveTo>
                  <a:lnTo>
                    <a:pt x="1860" y="154"/>
                  </a:lnTo>
                  <a:lnTo>
                    <a:pt x="1750" y="292"/>
                  </a:lnTo>
                  <a:lnTo>
                    <a:pt x="1644" y="377"/>
                  </a:lnTo>
                  <a:lnTo>
                    <a:pt x="0" y="189"/>
                  </a:lnTo>
                  <a:lnTo>
                    <a:pt x="123" y="135"/>
                  </a:lnTo>
                  <a:lnTo>
                    <a:pt x="302" y="0"/>
                  </a:lnTo>
                  <a:close/>
                </a:path>
              </a:pathLst>
            </a:custGeom>
            <a:solidFill>
              <a:srgbClr val="DFDFD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grpSp>
          <p:nvGrpSpPr>
            <p:cNvPr id="129438" name="Group 970"/>
            <p:cNvGrpSpPr>
              <a:grpSpLocks/>
            </p:cNvGrpSpPr>
            <p:nvPr/>
          </p:nvGrpSpPr>
          <p:grpSpPr bwMode="auto">
            <a:xfrm>
              <a:off x="1084" y="2245"/>
              <a:ext cx="50" cy="60"/>
              <a:chOff x="1084" y="2245"/>
              <a:chExt cx="50" cy="60"/>
            </a:xfrm>
          </p:grpSpPr>
          <p:sp>
            <p:nvSpPr>
              <p:cNvPr id="129516" name="Line 971"/>
              <p:cNvSpPr>
                <a:spLocks noChangeShapeType="1"/>
              </p:cNvSpPr>
              <p:nvPr/>
            </p:nvSpPr>
            <p:spPr bwMode="auto">
              <a:xfrm flipV="1">
                <a:off x="1084" y="2262"/>
                <a:ext cx="50" cy="18"/>
              </a:xfrm>
              <a:prstGeom prst="line">
                <a:avLst/>
              </a:prstGeom>
              <a:noFill/>
              <a:ln w="1588">
                <a:solidFill>
                  <a:srgbClr val="80808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9517" name="Line 972"/>
              <p:cNvSpPr>
                <a:spLocks noChangeShapeType="1"/>
              </p:cNvSpPr>
              <p:nvPr/>
            </p:nvSpPr>
            <p:spPr bwMode="auto">
              <a:xfrm flipV="1">
                <a:off x="1093" y="2267"/>
                <a:ext cx="41" cy="16"/>
              </a:xfrm>
              <a:prstGeom prst="line">
                <a:avLst/>
              </a:prstGeom>
              <a:noFill/>
              <a:ln w="1588">
                <a:solidFill>
                  <a:srgbClr val="80808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9518" name="Line 973"/>
              <p:cNvSpPr>
                <a:spLocks noChangeShapeType="1"/>
              </p:cNvSpPr>
              <p:nvPr/>
            </p:nvSpPr>
            <p:spPr bwMode="auto">
              <a:xfrm flipV="1">
                <a:off x="1093" y="2272"/>
                <a:ext cx="41" cy="17"/>
              </a:xfrm>
              <a:prstGeom prst="line">
                <a:avLst/>
              </a:prstGeom>
              <a:noFill/>
              <a:ln w="1588">
                <a:solidFill>
                  <a:srgbClr val="80808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9519" name="Line 974"/>
              <p:cNvSpPr>
                <a:spLocks noChangeShapeType="1"/>
              </p:cNvSpPr>
              <p:nvPr/>
            </p:nvSpPr>
            <p:spPr bwMode="auto">
              <a:xfrm flipV="1">
                <a:off x="1093" y="2277"/>
                <a:ext cx="41" cy="17"/>
              </a:xfrm>
              <a:prstGeom prst="line">
                <a:avLst/>
              </a:prstGeom>
              <a:noFill/>
              <a:ln w="1588">
                <a:solidFill>
                  <a:srgbClr val="80808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9520" name="Line 975"/>
              <p:cNvSpPr>
                <a:spLocks noChangeShapeType="1"/>
              </p:cNvSpPr>
              <p:nvPr/>
            </p:nvSpPr>
            <p:spPr bwMode="auto">
              <a:xfrm flipV="1">
                <a:off x="1093" y="2282"/>
                <a:ext cx="41" cy="18"/>
              </a:xfrm>
              <a:prstGeom prst="line">
                <a:avLst/>
              </a:prstGeom>
              <a:noFill/>
              <a:ln w="1588">
                <a:solidFill>
                  <a:srgbClr val="80808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9521" name="Line 976"/>
              <p:cNvSpPr>
                <a:spLocks noChangeShapeType="1"/>
              </p:cNvSpPr>
              <p:nvPr/>
            </p:nvSpPr>
            <p:spPr bwMode="auto">
              <a:xfrm flipV="1">
                <a:off x="1093" y="2257"/>
                <a:ext cx="41" cy="14"/>
              </a:xfrm>
              <a:prstGeom prst="line">
                <a:avLst/>
              </a:prstGeom>
              <a:noFill/>
              <a:ln w="1588">
                <a:solidFill>
                  <a:srgbClr val="80808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9522" name="Line 977"/>
              <p:cNvSpPr>
                <a:spLocks noChangeShapeType="1"/>
              </p:cNvSpPr>
              <p:nvPr/>
            </p:nvSpPr>
            <p:spPr bwMode="auto">
              <a:xfrm flipV="1">
                <a:off x="1093" y="2251"/>
                <a:ext cx="41" cy="13"/>
              </a:xfrm>
              <a:prstGeom prst="line">
                <a:avLst/>
              </a:prstGeom>
              <a:noFill/>
              <a:ln w="1588">
                <a:solidFill>
                  <a:srgbClr val="80808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9523" name="Line 978"/>
              <p:cNvSpPr>
                <a:spLocks noChangeShapeType="1"/>
              </p:cNvSpPr>
              <p:nvPr/>
            </p:nvSpPr>
            <p:spPr bwMode="auto">
              <a:xfrm flipV="1">
                <a:off x="1093" y="2245"/>
                <a:ext cx="41" cy="13"/>
              </a:xfrm>
              <a:prstGeom prst="line">
                <a:avLst/>
              </a:prstGeom>
              <a:noFill/>
              <a:ln w="1588">
                <a:solidFill>
                  <a:srgbClr val="80808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9524" name="Line 979"/>
              <p:cNvSpPr>
                <a:spLocks noChangeShapeType="1"/>
              </p:cNvSpPr>
              <p:nvPr/>
            </p:nvSpPr>
            <p:spPr bwMode="auto">
              <a:xfrm flipH="1">
                <a:off x="1093" y="2254"/>
                <a:ext cx="1" cy="51"/>
              </a:xfrm>
              <a:prstGeom prst="line">
                <a:avLst/>
              </a:prstGeom>
              <a:noFill/>
              <a:ln w="1588">
                <a:solidFill>
                  <a:srgbClr val="80808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129439" name="Group 980"/>
            <p:cNvGrpSpPr>
              <a:grpSpLocks/>
            </p:cNvGrpSpPr>
            <p:nvPr/>
          </p:nvGrpSpPr>
          <p:grpSpPr bwMode="auto">
            <a:xfrm>
              <a:off x="930" y="2096"/>
              <a:ext cx="165" cy="153"/>
              <a:chOff x="930" y="2096"/>
              <a:chExt cx="165" cy="153"/>
            </a:xfrm>
          </p:grpSpPr>
          <p:grpSp>
            <p:nvGrpSpPr>
              <p:cNvPr id="129499" name="Group 981"/>
              <p:cNvGrpSpPr>
                <a:grpSpLocks/>
              </p:cNvGrpSpPr>
              <p:nvPr/>
            </p:nvGrpSpPr>
            <p:grpSpPr bwMode="auto">
              <a:xfrm>
                <a:off x="930" y="2096"/>
                <a:ext cx="165" cy="153"/>
                <a:chOff x="930" y="2096"/>
                <a:chExt cx="165" cy="153"/>
              </a:xfrm>
            </p:grpSpPr>
            <p:grpSp>
              <p:nvGrpSpPr>
                <p:cNvPr id="129501" name="Group 982"/>
                <p:cNvGrpSpPr>
                  <a:grpSpLocks/>
                </p:cNvGrpSpPr>
                <p:nvPr/>
              </p:nvGrpSpPr>
              <p:grpSpPr bwMode="auto">
                <a:xfrm>
                  <a:off x="930" y="2096"/>
                  <a:ext cx="165" cy="153"/>
                  <a:chOff x="930" y="2096"/>
                  <a:chExt cx="165" cy="153"/>
                </a:xfrm>
              </p:grpSpPr>
              <p:sp>
                <p:nvSpPr>
                  <p:cNvPr id="129512" name="Freeform 983"/>
                  <p:cNvSpPr>
                    <a:spLocks/>
                  </p:cNvSpPr>
                  <p:nvPr/>
                </p:nvSpPr>
                <p:spPr bwMode="auto">
                  <a:xfrm>
                    <a:off x="930" y="2096"/>
                    <a:ext cx="165" cy="153"/>
                  </a:xfrm>
                  <a:custGeom>
                    <a:avLst/>
                    <a:gdLst>
                      <a:gd name="T0" fmla="*/ 0 w 1314"/>
                      <a:gd name="T1" fmla="*/ 0 h 1217"/>
                      <a:gd name="T2" fmla="*/ 0 w 1314"/>
                      <a:gd name="T3" fmla="*/ 0 h 1217"/>
                      <a:gd name="T4" fmla="*/ 0 w 1314"/>
                      <a:gd name="T5" fmla="*/ 0 h 1217"/>
                      <a:gd name="T6" fmla="*/ 0 w 1314"/>
                      <a:gd name="T7" fmla="*/ 0 h 1217"/>
                      <a:gd name="T8" fmla="*/ 0 w 1314"/>
                      <a:gd name="T9" fmla="*/ 0 h 1217"/>
                      <a:gd name="T10" fmla="*/ 0 w 1314"/>
                      <a:gd name="T11" fmla="*/ 0 h 1217"/>
                      <a:gd name="T12" fmla="*/ 0 w 1314"/>
                      <a:gd name="T13" fmla="*/ 0 h 1217"/>
                      <a:gd name="T14" fmla="*/ 0 w 1314"/>
                      <a:gd name="T15" fmla="*/ 0 h 1217"/>
                      <a:gd name="T16" fmla="*/ 0 w 1314"/>
                      <a:gd name="T17" fmla="*/ 0 h 1217"/>
                      <a:gd name="T18" fmla="*/ 0 w 1314"/>
                      <a:gd name="T19" fmla="*/ 0 h 1217"/>
                      <a:gd name="T20" fmla="*/ 0 w 1314"/>
                      <a:gd name="T21" fmla="*/ 0 h 1217"/>
                      <a:gd name="T22" fmla="*/ 0 w 1314"/>
                      <a:gd name="T23" fmla="*/ 0 h 1217"/>
                      <a:gd name="T24" fmla="*/ 0 w 1314"/>
                      <a:gd name="T25" fmla="*/ 0 h 1217"/>
                      <a:gd name="T26" fmla="*/ 0 w 1314"/>
                      <a:gd name="T27" fmla="*/ 0 h 1217"/>
                      <a:gd name="T28" fmla="*/ 0 w 1314"/>
                      <a:gd name="T29" fmla="*/ 0 h 1217"/>
                      <a:gd name="T30" fmla="*/ 0 w 1314"/>
                      <a:gd name="T31" fmla="*/ 0 h 1217"/>
                      <a:gd name="T32" fmla="*/ 0 w 1314"/>
                      <a:gd name="T33" fmla="*/ 0 h 1217"/>
                      <a:gd name="T34" fmla="*/ 0 w 1314"/>
                      <a:gd name="T35" fmla="*/ 0 h 1217"/>
                      <a:gd name="T36" fmla="*/ 0 w 1314"/>
                      <a:gd name="T37" fmla="*/ 0 h 1217"/>
                      <a:gd name="T38" fmla="*/ 0 w 1314"/>
                      <a:gd name="T39" fmla="*/ 0 h 1217"/>
                      <a:gd name="T40" fmla="*/ 0 w 1314"/>
                      <a:gd name="T41" fmla="*/ 0 h 1217"/>
                      <a:gd name="T42" fmla="*/ 0 w 1314"/>
                      <a:gd name="T43" fmla="*/ 0 h 1217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  <a:gd name="T51" fmla="*/ 0 60000 65536"/>
                      <a:gd name="T52" fmla="*/ 0 60000 65536"/>
                      <a:gd name="T53" fmla="*/ 0 60000 65536"/>
                      <a:gd name="T54" fmla="*/ 0 60000 65536"/>
                      <a:gd name="T55" fmla="*/ 0 60000 65536"/>
                      <a:gd name="T56" fmla="*/ 0 60000 65536"/>
                      <a:gd name="T57" fmla="*/ 0 60000 65536"/>
                      <a:gd name="T58" fmla="*/ 0 60000 65536"/>
                      <a:gd name="T59" fmla="*/ 0 60000 65536"/>
                      <a:gd name="T60" fmla="*/ 0 60000 65536"/>
                      <a:gd name="T61" fmla="*/ 0 60000 65536"/>
                      <a:gd name="T62" fmla="*/ 0 60000 65536"/>
                      <a:gd name="T63" fmla="*/ 0 60000 65536"/>
                      <a:gd name="T64" fmla="*/ 0 60000 65536"/>
                      <a:gd name="T65" fmla="*/ 0 60000 65536"/>
                      <a:gd name="T66" fmla="*/ 0 w 1314"/>
                      <a:gd name="T67" fmla="*/ 0 h 1217"/>
                      <a:gd name="T68" fmla="*/ 1314 w 1314"/>
                      <a:gd name="T69" fmla="*/ 1217 h 1217"/>
                    </a:gdLst>
                    <a:ahLst/>
                    <a:cxnLst>
                      <a:cxn ang="T44">
                        <a:pos x="T0" y="T1"/>
                      </a:cxn>
                      <a:cxn ang="T45">
                        <a:pos x="T2" y="T3"/>
                      </a:cxn>
                      <a:cxn ang="T46">
                        <a:pos x="T4" y="T5"/>
                      </a:cxn>
                      <a:cxn ang="T47">
                        <a:pos x="T6" y="T7"/>
                      </a:cxn>
                      <a:cxn ang="T48">
                        <a:pos x="T8" y="T9"/>
                      </a:cxn>
                      <a:cxn ang="T49">
                        <a:pos x="T10" y="T11"/>
                      </a:cxn>
                      <a:cxn ang="T50">
                        <a:pos x="T12" y="T13"/>
                      </a:cxn>
                      <a:cxn ang="T51">
                        <a:pos x="T14" y="T15"/>
                      </a:cxn>
                      <a:cxn ang="T52">
                        <a:pos x="T16" y="T17"/>
                      </a:cxn>
                      <a:cxn ang="T53">
                        <a:pos x="T18" y="T19"/>
                      </a:cxn>
                      <a:cxn ang="T54">
                        <a:pos x="T20" y="T21"/>
                      </a:cxn>
                      <a:cxn ang="T55">
                        <a:pos x="T22" y="T23"/>
                      </a:cxn>
                      <a:cxn ang="T56">
                        <a:pos x="T24" y="T25"/>
                      </a:cxn>
                      <a:cxn ang="T57">
                        <a:pos x="T26" y="T27"/>
                      </a:cxn>
                      <a:cxn ang="T58">
                        <a:pos x="T28" y="T29"/>
                      </a:cxn>
                      <a:cxn ang="T59">
                        <a:pos x="T30" y="T31"/>
                      </a:cxn>
                      <a:cxn ang="T60">
                        <a:pos x="T32" y="T33"/>
                      </a:cxn>
                      <a:cxn ang="T61">
                        <a:pos x="T34" y="T35"/>
                      </a:cxn>
                      <a:cxn ang="T62">
                        <a:pos x="T36" y="T37"/>
                      </a:cxn>
                      <a:cxn ang="T63">
                        <a:pos x="T38" y="T39"/>
                      </a:cxn>
                      <a:cxn ang="T64">
                        <a:pos x="T40" y="T41"/>
                      </a:cxn>
                      <a:cxn ang="T65">
                        <a:pos x="T42" y="T43"/>
                      </a:cxn>
                    </a:cxnLst>
                    <a:rect l="T66" t="T67" r="T68" b="T69"/>
                    <a:pathLst>
                      <a:path w="1314" h="1217">
                        <a:moveTo>
                          <a:pt x="105" y="20"/>
                        </a:moveTo>
                        <a:lnTo>
                          <a:pt x="217" y="14"/>
                        </a:lnTo>
                        <a:lnTo>
                          <a:pt x="370" y="4"/>
                        </a:lnTo>
                        <a:lnTo>
                          <a:pt x="529" y="0"/>
                        </a:lnTo>
                        <a:lnTo>
                          <a:pt x="716" y="0"/>
                        </a:lnTo>
                        <a:lnTo>
                          <a:pt x="848" y="2"/>
                        </a:lnTo>
                        <a:lnTo>
                          <a:pt x="1049" y="9"/>
                        </a:lnTo>
                        <a:lnTo>
                          <a:pt x="1244" y="19"/>
                        </a:lnTo>
                        <a:lnTo>
                          <a:pt x="1290" y="21"/>
                        </a:lnTo>
                        <a:lnTo>
                          <a:pt x="1300" y="25"/>
                        </a:lnTo>
                        <a:lnTo>
                          <a:pt x="1307" y="30"/>
                        </a:lnTo>
                        <a:lnTo>
                          <a:pt x="1313" y="40"/>
                        </a:lnTo>
                        <a:lnTo>
                          <a:pt x="1314" y="50"/>
                        </a:lnTo>
                        <a:lnTo>
                          <a:pt x="1265" y="1195"/>
                        </a:lnTo>
                        <a:lnTo>
                          <a:pt x="1259" y="1212"/>
                        </a:lnTo>
                        <a:lnTo>
                          <a:pt x="1244" y="1217"/>
                        </a:lnTo>
                        <a:lnTo>
                          <a:pt x="819" y="1188"/>
                        </a:lnTo>
                        <a:lnTo>
                          <a:pt x="402" y="1159"/>
                        </a:lnTo>
                        <a:lnTo>
                          <a:pt x="19" y="1131"/>
                        </a:lnTo>
                        <a:lnTo>
                          <a:pt x="0" y="1101"/>
                        </a:lnTo>
                        <a:lnTo>
                          <a:pt x="58" y="57"/>
                        </a:lnTo>
                        <a:lnTo>
                          <a:pt x="105" y="20"/>
                        </a:lnTo>
                        <a:close/>
                      </a:path>
                    </a:pathLst>
                  </a:custGeom>
                  <a:solidFill>
                    <a:srgbClr val="C0C0C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29513" name="Arc 984"/>
                  <p:cNvSpPr>
                    <a:spLocks/>
                  </p:cNvSpPr>
                  <p:nvPr/>
                </p:nvSpPr>
                <p:spPr bwMode="auto">
                  <a:xfrm>
                    <a:off x="1091" y="2099"/>
                    <a:ext cx="4" cy="4"/>
                  </a:xfrm>
                  <a:custGeom>
                    <a:avLst/>
                    <a:gdLst>
                      <a:gd name="T0" fmla="*/ 0 w 20564"/>
                      <a:gd name="T1" fmla="*/ 0 h 21600"/>
                      <a:gd name="T2" fmla="*/ 0 w 20564"/>
                      <a:gd name="T3" fmla="*/ 0 h 21600"/>
                      <a:gd name="T4" fmla="*/ 0 w 20564"/>
                      <a:gd name="T5" fmla="*/ 0 h 21600"/>
                      <a:gd name="T6" fmla="*/ 0 60000 65536"/>
                      <a:gd name="T7" fmla="*/ 0 60000 65536"/>
                      <a:gd name="T8" fmla="*/ 0 60000 65536"/>
                      <a:gd name="T9" fmla="*/ 0 w 20564"/>
                      <a:gd name="T10" fmla="*/ 0 h 21600"/>
                      <a:gd name="T11" fmla="*/ 20564 w 20564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0564" h="21600" fill="none" extrusionOk="0">
                        <a:moveTo>
                          <a:pt x="0" y="-1"/>
                        </a:moveTo>
                        <a:cubicBezTo>
                          <a:pt x="9382" y="-1"/>
                          <a:pt x="17692" y="6057"/>
                          <a:pt x="20563" y="14990"/>
                        </a:cubicBezTo>
                      </a:path>
                      <a:path w="20564" h="21600" stroke="0" extrusionOk="0">
                        <a:moveTo>
                          <a:pt x="0" y="-1"/>
                        </a:moveTo>
                        <a:cubicBezTo>
                          <a:pt x="9382" y="-1"/>
                          <a:pt x="17692" y="6057"/>
                          <a:pt x="20563" y="1499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solidFill>
                    <a:srgbClr val="C0C0C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29514" name="Arc 985"/>
                  <p:cNvSpPr>
                    <a:spLocks/>
                  </p:cNvSpPr>
                  <p:nvPr/>
                </p:nvSpPr>
                <p:spPr bwMode="auto">
                  <a:xfrm>
                    <a:off x="938" y="2099"/>
                    <a:ext cx="8" cy="6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60000 65536"/>
                      <a:gd name="T7" fmla="*/ 0 60000 65536"/>
                      <a:gd name="T8" fmla="*/ 0 60000 65536"/>
                      <a:gd name="T9" fmla="*/ 0 w 21600"/>
                      <a:gd name="T10" fmla="*/ 0 h 21600"/>
                      <a:gd name="T11" fmla="*/ 21600 w 21600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600" h="21600" fill="none" extrusionOk="0">
                        <a:moveTo>
                          <a:pt x="-1" y="21599"/>
                        </a:moveTo>
                        <a:cubicBezTo>
                          <a:pt x="-1" y="9670"/>
                          <a:pt x="9670" y="-1"/>
                          <a:pt x="21600" y="-1"/>
                        </a:cubicBezTo>
                      </a:path>
                      <a:path w="21600" h="21600" stroke="0" extrusionOk="0">
                        <a:moveTo>
                          <a:pt x="-1" y="21599"/>
                        </a:moveTo>
                        <a:cubicBezTo>
                          <a:pt x="-1" y="9670"/>
                          <a:pt x="9670" y="-1"/>
                          <a:pt x="21600" y="-1"/>
                        </a:cubicBezTo>
                        <a:lnTo>
                          <a:pt x="21600" y="21600"/>
                        </a:lnTo>
                        <a:close/>
                      </a:path>
                    </a:pathLst>
                  </a:custGeom>
                  <a:solidFill>
                    <a:srgbClr val="C0C0C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29515" name="Arc 986"/>
                  <p:cNvSpPr>
                    <a:spLocks/>
                  </p:cNvSpPr>
                  <p:nvPr/>
                </p:nvSpPr>
                <p:spPr bwMode="auto">
                  <a:xfrm>
                    <a:off x="930" y="2234"/>
                    <a:ext cx="4" cy="5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60000 65536"/>
                      <a:gd name="T7" fmla="*/ 0 60000 65536"/>
                      <a:gd name="T8" fmla="*/ 0 60000 65536"/>
                      <a:gd name="T9" fmla="*/ 0 w 21600"/>
                      <a:gd name="T10" fmla="*/ 0 h 21600"/>
                      <a:gd name="T11" fmla="*/ 21600 w 21600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600" h="21600" fill="none" extrusionOk="0">
                        <a:moveTo>
                          <a:pt x="21600" y="21599"/>
                        </a:moveTo>
                        <a:cubicBezTo>
                          <a:pt x="9670" y="21599"/>
                          <a:pt x="-1" y="11929"/>
                          <a:pt x="-1" y="-1"/>
                        </a:cubicBezTo>
                      </a:path>
                      <a:path w="21600" h="21600" stroke="0" extrusionOk="0">
                        <a:moveTo>
                          <a:pt x="21600" y="21599"/>
                        </a:moveTo>
                        <a:cubicBezTo>
                          <a:pt x="9670" y="21599"/>
                          <a:pt x="-1" y="11929"/>
                          <a:pt x="-1" y="-1"/>
                        </a:cubicBezTo>
                        <a:lnTo>
                          <a:pt x="21600" y="0"/>
                        </a:lnTo>
                        <a:close/>
                      </a:path>
                    </a:pathLst>
                  </a:custGeom>
                  <a:solidFill>
                    <a:srgbClr val="C0C0C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129502" name="Group 987"/>
                <p:cNvGrpSpPr>
                  <a:grpSpLocks/>
                </p:cNvGrpSpPr>
                <p:nvPr/>
              </p:nvGrpSpPr>
              <p:grpSpPr bwMode="auto">
                <a:xfrm>
                  <a:off x="948" y="2120"/>
                  <a:ext cx="125" cy="104"/>
                  <a:chOff x="948" y="2120"/>
                  <a:chExt cx="125" cy="104"/>
                </a:xfrm>
              </p:grpSpPr>
              <p:grpSp>
                <p:nvGrpSpPr>
                  <p:cNvPr id="129503" name="Group 988"/>
                  <p:cNvGrpSpPr>
                    <a:grpSpLocks/>
                  </p:cNvGrpSpPr>
                  <p:nvPr/>
                </p:nvGrpSpPr>
                <p:grpSpPr bwMode="auto">
                  <a:xfrm>
                    <a:off x="948" y="2120"/>
                    <a:ext cx="125" cy="104"/>
                    <a:chOff x="948" y="2120"/>
                    <a:chExt cx="125" cy="104"/>
                  </a:xfrm>
                </p:grpSpPr>
                <p:sp>
                  <p:nvSpPr>
                    <p:cNvPr id="129508" name="Freeform 989"/>
                    <p:cNvSpPr>
                      <a:spLocks/>
                    </p:cNvSpPr>
                    <p:nvPr/>
                  </p:nvSpPr>
                  <p:spPr bwMode="auto">
                    <a:xfrm>
                      <a:off x="953" y="2120"/>
                      <a:ext cx="119" cy="2"/>
                    </a:xfrm>
                    <a:custGeom>
                      <a:avLst/>
                      <a:gdLst>
                        <a:gd name="T0" fmla="*/ 0 w 958"/>
                        <a:gd name="T1" fmla="*/ 0 h 17"/>
                        <a:gd name="T2" fmla="*/ 0 w 958"/>
                        <a:gd name="T3" fmla="*/ 0 h 17"/>
                        <a:gd name="T4" fmla="*/ 0 w 958"/>
                        <a:gd name="T5" fmla="*/ 0 h 17"/>
                        <a:gd name="T6" fmla="*/ 0 w 958"/>
                        <a:gd name="T7" fmla="*/ 0 h 17"/>
                        <a:gd name="T8" fmla="*/ 0 w 958"/>
                        <a:gd name="T9" fmla="*/ 0 h 17"/>
                        <a:gd name="T10" fmla="*/ 0 60000 65536"/>
                        <a:gd name="T11" fmla="*/ 0 60000 65536"/>
                        <a:gd name="T12" fmla="*/ 0 60000 65536"/>
                        <a:gd name="T13" fmla="*/ 0 60000 65536"/>
                        <a:gd name="T14" fmla="*/ 0 60000 65536"/>
                        <a:gd name="T15" fmla="*/ 0 w 958"/>
                        <a:gd name="T16" fmla="*/ 0 h 17"/>
                        <a:gd name="T17" fmla="*/ 958 w 958"/>
                        <a:gd name="T18" fmla="*/ 17 h 17"/>
                      </a:gdLst>
                      <a:ahLst/>
                      <a:cxnLst>
                        <a:cxn ang="T10">
                          <a:pos x="T0" y="T1"/>
                        </a:cxn>
                        <a:cxn ang="T11">
                          <a:pos x="T2" y="T3"/>
                        </a:cxn>
                        <a:cxn ang="T12">
                          <a:pos x="T4" y="T5"/>
                        </a:cxn>
                        <a:cxn ang="T13">
                          <a:pos x="T6" y="T7"/>
                        </a:cxn>
                        <a:cxn ang="T14">
                          <a:pos x="T8" y="T9"/>
                        </a:cxn>
                      </a:cxnLst>
                      <a:rect l="T15" t="T16" r="T17" b="T18"/>
                      <a:pathLst>
                        <a:path w="958" h="17">
                          <a:moveTo>
                            <a:pt x="0" y="0"/>
                          </a:moveTo>
                          <a:lnTo>
                            <a:pt x="958" y="1"/>
                          </a:lnTo>
                          <a:lnTo>
                            <a:pt x="936" y="17"/>
                          </a:lnTo>
                          <a:lnTo>
                            <a:pt x="21" y="17"/>
                          </a:lnTo>
                          <a:lnTo>
                            <a:pt x="0" y="0"/>
                          </a:lnTo>
                          <a:close/>
                        </a:path>
                      </a:pathLst>
                    </a:custGeom>
                    <a:solidFill>
                      <a:srgbClr val="808080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9509" name="Freeform 990"/>
                    <p:cNvSpPr>
                      <a:spLocks/>
                    </p:cNvSpPr>
                    <p:nvPr/>
                  </p:nvSpPr>
                  <p:spPr bwMode="auto">
                    <a:xfrm>
                      <a:off x="1065" y="2120"/>
                      <a:ext cx="8" cy="104"/>
                    </a:xfrm>
                    <a:custGeom>
                      <a:avLst/>
                      <a:gdLst>
                        <a:gd name="T0" fmla="*/ 0 w 62"/>
                        <a:gd name="T1" fmla="*/ 0 h 828"/>
                        <a:gd name="T2" fmla="*/ 0 w 62"/>
                        <a:gd name="T3" fmla="*/ 0 h 828"/>
                        <a:gd name="T4" fmla="*/ 0 w 62"/>
                        <a:gd name="T5" fmla="*/ 0 h 828"/>
                        <a:gd name="T6" fmla="*/ 0 w 62"/>
                        <a:gd name="T7" fmla="*/ 0 h 828"/>
                        <a:gd name="T8" fmla="*/ 0 w 62"/>
                        <a:gd name="T9" fmla="*/ 0 h 828"/>
                        <a:gd name="T10" fmla="*/ 0 w 62"/>
                        <a:gd name="T11" fmla="*/ 0 h 828"/>
                        <a:gd name="T12" fmla="*/ 0 60000 65536"/>
                        <a:gd name="T13" fmla="*/ 0 60000 65536"/>
                        <a:gd name="T14" fmla="*/ 0 60000 65536"/>
                        <a:gd name="T15" fmla="*/ 0 60000 65536"/>
                        <a:gd name="T16" fmla="*/ 0 60000 65536"/>
                        <a:gd name="T17" fmla="*/ 0 60000 65536"/>
                        <a:gd name="T18" fmla="*/ 0 w 62"/>
                        <a:gd name="T19" fmla="*/ 0 h 828"/>
                        <a:gd name="T20" fmla="*/ 62 w 62"/>
                        <a:gd name="T21" fmla="*/ 828 h 828"/>
                      </a:gdLst>
                      <a:ahLst/>
                      <a:cxnLst>
                        <a:cxn ang="T12">
                          <a:pos x="T0" y="T1"/>
                        </a:cxn>
                        <a:cxn ang="T13">
                          <a:pos x="T2" y="T3"/>
                        </a:cxn>
                        <a:cxn ang="T14">
                          <a:pos x="T4" y="T5"/>
                        </a:cxn>
                        <a:cxn ang="T15">
                          <a:pos x="T6" y="T7"/>
                        </a:cxn>
                        <a:cxn ang="T16">
                          <a:pos x="T8" y="T9"/>
                        </a:cxn>
                        <a:cxn ang="T17">
                          <a:pos x="T10" y="T11"/>
                        </a:cxn>
                      </a:cxnLst>
                      <a:rect l="T18" t="T19" r="T20" b="T21"/>
                      <a:pathLst>
                        <a:path w="62" h="828">
                          <a:moveTo>
                            <a:pt x="39" y="16"/>
                          </a:moveTo>
                          <a:lnTo>
                            <a:pt x="62" y="0"/>
                          </a:lnTo>
                          <a:lnTo>
                            <a:pt x="40" y="449"/>
                          </a:lnTo>
                          <a:lnTo>
                            <a:pt x="21" y="828"/>
                          </a:lnTo>
                          <a:lnTo>
                            <a:pt x="0" y="804"/>
                          </a:lnTo>
                          <a:lnTo>
                            <a:pt x="39" y="16"/>
                          </a:lnTo>
                          <a:close/>
                        </a:path>
                      </a:pathLst>
                    </a:custGeom>
                    <a:solidFill>
                      <a:srgbClr val="FFFFFF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9510" name="Freeform 991"/>
                    <p:cNvSpPr>
                      <a:spLocks/>
                    </p:cNvSpPr>
                    <p:nvPr/>
                  </p:nvSpPr>
                  <p:spPr bwMode="auto">
                    <a:xfrm>
                      <a:off x="948" y="2215"/>
                      <a:ext cx="119" cy="9"/>
                    </a:xfrm>
                    <a:custGeom>
                      <a:avLst/>
                      <a:gdLst>
                        <a:gd name="T0" fmla="*/ 0 w 959"/>
                        <a:gd name="T1" fmla="*/ 0 h 68"/>
                        <a:gd name="T2" fmla="*/ 0 w 959"/>
                        <a:gd name="T3" fmla="*/ 0 h 68"/>
                        <a:gd name="T4" fmla="*/ 0 w 959"/>
                        <a:gd name="T5" fmla="*/ 0 h 68"/>
                        <a:gd name="T6" fmla="*/ 0 w 959"/>
                        <a:gd name="T7" fmla="*/ 0 h 68"/>
                        <a:gd name="T8" fmla="*/ 0 w 959"/>
                        <a:gd name="T9" fmla="*/ 0 h 68"/>
                        <a:gd name="T10" fmla="*/ 0 60000 65536"/>
                        <a:gd name="T11" fmla="*/ 0 60000 65536"/>
                        <a:gd name="T12" fmla="*/ 0 60000 65536"/>
                        <a:gd name="T13" fmla="*/ 0 60000 65536"/>
                        <a:gd name="T14" fmla="*/ 0 60000 65536"/>
                        <a:gd name="T15" fmla="*/ 0 w 959"/>
                        <a:gd name="T16" fmla="*/ 0 h 68"/>
                        <a:gd name="T17" fmla="*/ 959 w 959"/>
                        <a:gd name="T18" fmla="*/ 68 h 68"/>
                      </a:gdLst>
                      <a:ahLst/>
                      <a:cxnLst>
                        <a:cxn ang="T10">
                          <a:pos x="T0" y="T1"/>
                        </a:cxn>
                        <a:cxn ang="T11">
                          <a:pos x="T2" y="T3"/>
                        </a:cxn>
                        <a:cxn ang="T12">
                          <a:pos x="T4" y="T5"/>
                        </a:cxn>
                        <a:cxn ang="T13">
                          <a:pos x="T6" y="T7"/>
                        </a:cxn>
                        <a:cxn ang="T14">
                          <a:pos x="T8" y="T9"/>
                        </a:cxn>
                      </a:cxnLst>
                      <a:rect l="T15" t="T16" r="T17" b="T18"/>
                      <a:pathLst>
                        <a:path w="959" h="68">
                          <a:moveTo>
                            <a:pt x="23" y="0"/>
                          </a:moveTo>
                          <a:lnTo>
                            <a:pt x="0" y="22"/>
                          </a:lnTo>
                          <a:lnTo>
                            <a:pt x="959" y="68"/>
                          </a:lnTo>
                          <a:lnTo>
                            <a:pt x="938" y="45"/>
                          </a:lnTo>
                          <a:lnTo>
                            <a:pt x="23" y="0"/>
                          </a:lnTo>
                          <a:close/>
                        </a:path>
                      </a:pathLst>
                    </a:custGeom>
                    <a:solidFill>
                      <a:srgbClr val="DFDFDF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9511" name="Freeform 992"/>
                    <p:cNvSpPr>
                      <a:spLocks/>
                    </p:cNvSpPr>
                    <p:nvPr/>
                  </p:nvSpPr>
                  <p:spPr bwMode="auto">
                    <a:xfrm>
                      <a:off x="948" y="2120"/>
                      <a:ext cx="7" cy="98"/>
                    </a:xfrm>
                    <a:custGeom>
                      <a:avLst/>
                      <a:gdLst>
                        <a:gd name="T0" fmla="*/ 0 w 61"/>
                        <a:gd name="T1" fmla="*/ 0 h 781"/>
                        <a:gd name="T2" fmla="*/ 0 w 61"/>
                        <a:gd name="T3" fmla="*/ 0 h 781"/>
                        <a:gd name="T4" fmla="*/ 0 w 61"/>
                        <a:gd name="T5" fmla="*/ 0 h 781"/>
                        <a:gd name="T6" fmla="*/ 0 w 61"/>
                        <a:gd name="T7" fmla="*/ 0 h 781"/>
                        <a:gd name="T8" fmla="*/ 0 w 61"/>
                        <a:gd name="T9" fmla="*/ 0 h 781"/>
                        <a:gd name="T10" fmla="*/ 0 60000 65536"/>
                        <a:gd name="T11" fmla="*/ 0 60000 65536"/>
                        <a:gd name="T12" fmla="*/ 0 60000 65536"/>
                        <a:gd name="T13" fmla="*/ 0 60000 65536"/>
                        <a:gd name="T14" fmla="*/ 0 60000 65536"/>
                        <a:gd name="T15" fmla="*/ 0 w 61"/>
                        <a:gd name="T16" fmla="*/ 0 h 781"/>
                        <a:gd name="T17" fmla="*/ 61 w 61"/>
                        <a:gd name="T18" fmla="*/ 781 h 781"/>
                      </a:gdLst>
                      <a:ahLst/>
                      <a:cxnLst>
                        <a:cxn ang="T10">
                          <a:pos x="T0" y="T1"/>
                        </a:cxn>
                        <a:cxn ang="T11">
                          <a:pos x="T2" y="T3"/>
                        </a:cxn>
                        <a:cxn ang="T12">
                          <a:pos x="T4" y="T5"/>
                        </a:cxn>
                        <a:cxn ang="T13">
                          <a:pos x="T6" y="T7"/>
                        </a:cxn>
                        <a:cxn ang="T14">
                          <a:pos x="T8" y="T9"/>
                        </a:cxn>
                      </a:cxnLst>
                      <a:rect l="T15" t="T16" r="T17" b="T18"/>
                      <a:pathLst>
                        <a:path w="61" h="781">
                          <a:moveTo>
                            <a:pt x="40" y="0"/>
                          </a:moveTo>
                          <a:lnTo>
                            <a:pt x="61" y="16"/>
                          </a:lnTo>
                          <a:lnTo>
                            <a:pt x="23" y="759"/>
                          </a:lnTo>
                          <a:lnTo>
                            <a:pt x="0" y="781"/>
                          </a:lnTo>
                          <a:lnTo>
                            <a:pt x="40" y="0"/>
                          </a:lnTo>
                          <a:close/>
                        </a:path>
                      </a:pathLst>
                    </a:custGeom>
                    <a:solidFill>
                      <a:srgbClr val="BFBFBF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</p:grpSp>
              <p:grpSp>
                <p:nvGrpSpPr>
                  <p:cNvPr id="129504" name="Group 993"/>
                  <p:cNvGrpSpPr>
                    <a:grpSpLocks/>
                  </p:cNvGrpSpPr>
                  <p:nvPr/>
                </p:nvGrpSpPr>
                <p:grpSpPr bwMode="auto">
                  <a:xfrm>
                    <a:off x="950" y="2122"/>
                    <a:ext cx="120" cy="99"/>
                    <a:chOff x="950" y="2122"/>
                    <a:chExt cx="120" cy="99"/>
                  </a:xfrm>
                </p:grpSpPr>
                <p:sp>
                  <p:nvSpPr>
                    <p:cNvPr id="129505" name="Freeform 994"/>
                    <p:cNvSpPr>
                      <a:spLocks/>
                    </p:cNvSpPr>
                    <p:nvPr/>
                  </p:nvSpPr>
                  <p:spPr bwMode="auto">
                    <a:xfrm>
                      <a:off x="950" y="2122"/>
                      <a:ext cx="120" cy="99"/>
                    </a:xfrm>
                    <a:custGeom>
                      <a:avLst/>
                      <a:gdLst>
                        <a:gd name="T0" fmla="*/ 0 w 954"/>
                        <a:gd name="T1" fmla="*/ 0 h 788"/>
                        <a:gd name="T2" fmla="*/ 0 w 954"/>
                        <a:gd name="T3" fmla="*/ 0 h 788"/>
                        <a:gd name="T4" fmla="*/ 0 w 954"/>
                        <a:gd name="T5" fmla="*/ 0 h 788"/>
                        <a:gd name="T6" fmla="*/ 0 w 954"/>
                        <a:gd name="T7" fmla="*/ 0 h 788"/>
                        <a:gd name="T8" fmla="*/ 0 w 954"/>
                        <a:gd name="T9" fmla="*/ 0 h 788"/>
                        <a:gd name="T10" fmla="*/ 0 60000 65536"/>
                        <a:gd name="T11" fmla="*/ 0 60000 65536"/>
                        <a:gd name="T12" fmla="*/ 0 60000 65536"/>
                        <a:gd name="T13" fmla="*/ 0 60000 65536"/>
                        <a:gd name="T14" fmla="*/ 0 60000 65536"/>
                        <a:gd name="T15" fmla="*/ 0 w 954"/>
                        <a:gd name="T16" fmla="*/ 0 h 788"/>
                        <a:gd name="T17" fmla="*/ 954 w 954"/>
                        <a:gd name="T18" fmla="*/ 788 h 788"/>
                      </a:gdLst>
                      <a:ahLst/>
                      <a:cxnLst>
                        <a:cxn ang="T10">
                          <a:pos x="T0" y="T1"/>
                        </a:cxn>
                        <a:cxn ang="T11">
                          <a:pos x="T2" y="T3"/>
                        </a:cxn>
                        <a:cxn ang="T12">
                          <a:pos x="T4" y="T5"/>
                        </a:cxn>
                        <a:cxn ang="T13">
                          <a:pos x="T6" y="T7"/>
                        </a:cxn>
                        <a:cxn ang="T14">
                          <a:pos x="T8" y="T9"/>
                        </a:cxn>
                      </a:cxnLst>
                      <a:rect l="T15" t="T16" r="T17" b="T18"/>
                      <a:pathLst>
                        <a:path w="954" h="788">
                          <a:moveTo>
                            <a:pt x="39" y="0"/>
                          </a:moveTo>
                          <a:lnTo>
                            <a:pt x="954" y="0"/>
                          </a:lnTo>
                          <a:lnTo>
                            <a:pt x="916" y="788"/>
                          </a:lnTo>
                          <a:lnTo>
                            <a:pt x="0" y="743"/>
                          </a:lnTo>
                          <a:lnTo>
                            <a:pt x="39" y="0"/>
                          </a:lnTo>
                          <a:close/>
                        </a:path>
                      </a:pathLst>
                    </a:custGeom>
                    <a:solidFill>
                      <a:srgbClr val="000000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9506" name="Freeform 995"/>
                    <p:cNvSpPr>
                      <a:spLocks/>
                    </p:cNvSpPr>
                    <p:nvPr/>
                  </p:nvSpPr>
                  <p:spPr bwMode="auto">
                    <a:xfrm>
                      <a:off x="954" y="2126"/>
                      <a:ext cx="112" cy="91"/>
                    </a:xfrm>
                    <a:custGeom>
                      <a:avLst/>
                      <a:gdLst>
                        <a:gd name="T0" fmla="*/ 0 w 889"/>
                        <a:gd name="T1" fmla="*/ 0 h 729"/>
                        <a:gd name="T2" fmla="*/ 0 w 889"/>
                        <a:gd name="T3" fmla="*/ 0 h 729"/>
                        <a:gd name="T4" fmla="*/ 0 w 889"/>
                        <a:gd name="T5" fmla="*/ 0 h 729"/>
                        <a:gd name="T6" fmla="*/ 0 w 889"/>
                        <a:gd name="T7" fmla="*/ 0 h 729"/>
                        <a:gd name="T8" fmla="*/ 0 w 889"/>
                        <a:gd name="T9" fmla="*/ 0 h 729"/>
                        <a:gd name="T10" fmla="*/ 0 60000 65536"/>
                        <a:gd name="T11" fmla="*/ 0 60000 65536"/>
                        <a:gd name="T12" fmla="*/ 0 60000 65536"/>
                        <a:gd name="T13" fmla="*/ 0 60000 65536"/>
                        <a:gd name="T14" fmla="*/ 0 60000 65536"/>
                        <a:gd name="T15" fmla="*/ 0 w 889"/>
                        <a:gd name="T16" fmla="*/ 0 h 729"/>
                        <a:gd name="T17" fmla="*/ 889 w 889"/>
                        <a:gd name="T18" fmla="*/ 729 h 729"/>
                      </a:gdLst>
                      <a:ahLst/>
                      <a:cxnLst>
                        <a:cxn ang="T10">
                          <a:pos x="T0" y="T1"/>
                        </a:cxn>
                        <a:cxn ang="T11">
                          <a:pos x="T2" y="T3"/>
                        </a:cxn>
                        <a:cxn ang="T12">
                          <a:pos x="T4" y="T5"/>
                        </a:cxn>
                        <a:cxn ang="T13">
                          <a:pos x="T6" y="T7"/>
                        </a:cxn>
                        <a:cxn ang="T14">
                          <a:pos x="T8" y="T9"/>
                        </a:cxn>
                      </a:cxnLst>
                      <a:rect l="T15" t="T16" r="T17" b="T18"/>
                      <a:pathLst>
                        <a:path w="889" h="729">
                          <a:moveTo>
                            <a:pt x="33" y="1"/>
                          </a:moveTo>
                          <a:lnTo>
                            <a:pt x="889" y="0"/>
                          </a:lnTo>
                          <a:lnTo>
                            <a:pt x="853" y="729"/>
                          </a:lnTo>
                          <a:lnTo>
                            <a:pt x="0" y="692"/>
                          </a:lnTo>
                          <a:lnTo>
                            <a:pt x="33" y="1"/>
                          </a:lnTo>
                          <a:close/>
                        </a:path>
                      </a:pathLst>
                    </a:custGeom>
                    <a:solidFill>
                      <a:srgbClr val="C0C0C0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9507" name="Freeform 996"/>
                    <p:cNvSpPr>
                      <a:spLocks/>
                    </p:cNvSpPr>
                    <p:nvPr/>
                  </p:nvSpPr>
                  <p:spPr bwMode="auto">
                    <a:xfrm>
                      <a:off x="956" y="2131"/>
                      <a:ext cx="105" cy="82"/>
                    </a:xfrm>
                    <a:custGeom>
                      <a:avLst/>
                      <a:gdLst>
                        <a:gd name="T0" fmla="*/ 0 w 840"/>
                        <a:gd name="T1" fmla="*/ 0 h 657"/>
                        <a:gd name="T2" fmla="*/ 0 w 840"/>
                        <a:gd name="T3" fmla="*/ 0 h 657"/>
                        <a:gd name="T4" fmla="*/ 0 w 840"/>
                        <a:gd name="T5" fmla="*/ 0 h 657"/>
                        <a:gd name="T6" fmla="*/ 0 w 840"/>
                        <a:gd name="T7" fmla="*/ 0 h 657"/>
                        <a:gd name="T8" fmla="*/ 0 w 840"/>
                        <a:gd name="T9" fmla="*/ 0 h 657"/>
                        <a:gd name="T10" fmla="*/ 0 60000 65536"/>
                        <a:gd name="T11" fmla="*/ 0 60000 65536"/>
                        <a:gd name="T12" fmla="*/ 0 60000 65536"/>
                        <a:gd name="T13" fmla="*/ 0 60000 65536"/>
                        <a:gd name="T14" fmla="*/ 0 60000 65536"/>
                        <a:gd name="T15" fmla="*/ 0 w 840"/>
                        <a:gd name="T16" fmla="*/ 0 h 657"/>
                        <a:gd name="T17" fmla="*/ 840 w 840"/>
                        <a:gd name="T18" fmla="*/ 657 h 657"/>
                      </a:gdLst>
                      <a:ahLst/>
                      <a:cxnLst>
                        <a:cxn ang="T10">
                          <a:pos x="T0" y="T1"/>
                        </a:cxn>
                        <a:cxn ang="T11">
                          <a:pos x="T2" y="T3"/>
                        </a:cxn>
                        <a:cxn ang="T12">
                          <a:pos x="T4" y="T5"/>
                        </a:cxn>
                        <a:cxn ang="T13">
                          <a:pos x="T6" y="T7"/>
                        </a:cxn>
                        <a:cxn ang="T14">
                          <a:pos x="T8" y="T9"/>
                        </a:cxn>
                      </a:cxnLst>
                      <a:rect l="T15" t="T16" r="T17" b="T18"/>
                      <a:pathLst>
                        <a:path w="840" h="657">
                          <a:moveTo>
                            <a:pt x="31" y="0"/>
                          </a:moveTo>
                          <a:lnTo>
                            <a:pt x="840" y="0"/>
                          </a:lnTo>
                          <a:lnTo>
                            <a:pt x="806" y="657"/>
                          </a:lnTo>
                          <a:lnTo>
                            <a:pt x="0" y="624"/>
                          </a:lnTo>
                          <a:lnTo>
                            <a:pt x="31" y="0"/>
                          </a:lnTo>
                          <a:close/>
                        </a:path>
                      </a:pathLst>
                    </a:custGeom>
                    <a:solidFill>
                      <a:srgbClr val="0000FF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</p:grpSp>
            </p:grpSp>
          </p:grpSp>
          <p:sp>
            <p:nvSpPr>
              <p:cNvPr id="129500" name="Freeform 997"/>
              <p:cNvSpPr>
                <a:spLocks/>
              </p:cNvSpPr>
              <p:nvPr/>
            </p:nvSpPr>
            <p:spPr bwMode="auto">
              <a:xfrm>
                <a:off x="1062" y="2236"/>
                <a:ext cx="7" cy="3"/>
              </a:xfrm>
              <a:custGeom>
                <a:avLst/>
                <a:gdLst>
                  <a:gd name="T0" fmla="*/ 0 w 55"/>
                  <a:gd name="T1" fmla="*/ 0 h 19"/>
                  <a:gd name="T2" fmla="*/ 0 w 55"/>
                  <a:gd name="T3" fmla="*/ 0 h 19"/>
                  <a:gd name="T4" fmla="*/ 0 w 55"/>
                  <a:gd name="T5" fmla="*/ 0 h 19"/>
                  <a:gd name="T6" fmla="*/ 0 w 55"/>
                  <a:gd name="T7" fmla="*/ 0 h 19"/>
                  <a:gd name="T8" fmla="*/ 0 w 55"/>
                  <a:gd name="T9" fmla="*/ 0 h 1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5"/>
                  <a:gd name="T16" fmla="*/ 0 h 19"/>
                  <a:gd name="T17" fmla="*/ 55 w 55"/>
                  <a:gd name="T18" fmla="*/ 19 h 1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5" h="19">
                    <a:moveTo>
                      <a:pt x="0" y="0"/>
                    </a:moveTo>
                    <a:lnTo>
                      <a:pt x="55" y="1"/>
                    </a:lnTo>
                    <a:lnTo>
                      <a:pt x="55" y="19"/>
                    </a:lnTo>
                    <a:lnTo>
                      <a:pt x="0" y="1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8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129440" name="Group 998"/>
            <p:cNvGrpSpPr>
              <a:grpSpLocks/>
            </p:cNvGrpSpPr>
            <p:nvPr/>
          </p:nvGrpSpPr>
          <p:grpSpPr bwMode="auto">
            <a:xfrm>
              <a:off x="866" y="2297"/>
              <a:ext cx="233" cy="52"/>
              <a:chOff x="866" y="2297"/>
              <a:chExt cx="233" cy="52"/>
            </a:xfrm>
          </p:grpSpPr>
          <p:sp>
            <p:nvSpPr>
              <p:cNvPr id="129441" name="Freeform 999"/>
              <p:cNvSpPr>
                <a:spLocks/>
              </p:cNvSpPr>
              <p:nvPr/>
            </p:nvSpPr>
            <p:spPr bwMode="auto">
              <a:xfrm>
                <a:off x="1026" y="2313"/>
                <a:ext cx="56" cy="23"/>
              </a:xfrm>
              <a:custGeom>
                <a:avLst/>
                <a:gdLst>
                  <a:gd name="T0" fmla="*/ 0 w 447"/>
                  <a:gd name="T1" fmla="*/ 0 h 184"/>
                  <a:gd name="T2" fmla="*/ 0 w 447"/>
                  <a:gd name="T3" fmla="*/ 0 h 184"/>
                  <a:gd name="T4" fmla="*/ 0 w 447"/>
                  <a:gd name="T5" fmla="*/ 0 h 184"/>
                  <a:gd name="T6" fmla="*/ 0 w 447"/>
                  <a:gd name="T7" fmla="*/ 0 h 184"/>
                  <a:gd name="T8" fmla="*/ 0 w 447"/>
                  <a:gd name="T9" fmla="*/ 0 h 184"/>
                  <a:gd name="T10" fmla="*/ 0 w 447"/>
                  <a:gd name="T11" fmla="*/ 0 h 184"/>
                  <a:gd name="T12" fmla="*/ 0 w 447"/>
                  <a:gd name="T13" fmla="*/ 0 h 184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447"/>
                  <a:gd name="T22" fmla="*/ 0 h 184"/>
                  <a:gd name="T23" fmla="*/ 447 w 447"/>
                  <a:gd name="T24" fmla="*/ 184 h 184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447" h="184">
                    <a:moveTo>
                      <a:pt x="173" y="0"/>
                    </a:moveTo>
                    <a:lnTo>
                      <a:pt x="68" y="107"/>
                    </a:lnTo>
                    <a:lnTo>
                      <a:pt x="0" y="154"/>
                    </a:lnTo>
                    <a:lnTo>
                      <a:pt x="293" y="184"/>
                    </a:lnTo>
                    <a:lnTo>
                      <a:pt x="361" y="126"/>
                    </a:lnTo>
                    <a:lnTo>
                      <a:pt x="447" y="24"/>
                    </a:lnTo>
                    <a:lnTo>
                      <a:pt x="173" y="0"/>
                    </a:ln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129442" name="Group 1000"/>
              <p:cNvGrpSpPr>
                <a:grpSpLocks/>
              </p:cNvGrpSpPr>
              <p:nvPr/>
            </p:nvGrpSpPr>
            <p:grpSpPr bwMode="auto">
              <a:xfrm>
                <a:off x="866" y="2297"/>
                <a:ext cx="233" cy="52"/>
                <a:chOff x="866" y="2297"/>
                <a:chExt cx="233" cy="52"/>
              </a:xfrm>
            </p:grpSpPr>
            <p:sp>
              <p:nvSpPr>
                <p:cNvPr id="129443" name="Freeform 1001"/>
                <p:cNvSpPr>
                  <a:spLocks/>
                </p:cNvSpPr>
                <p:nvPr/>
              </p:nvSpPr>
              <p:spPr bwMode="auto">
                <a:xfrm>
                  <a:off x="866" y="2318"/>
                  <a:ext cx="206" cy="31"/>
                </a:xfrm>
                <a:custGeom>
                  <a:avLst/>
                  <a:gdLst>
                    <a:gd name="T0" fmla="*/ 0 w 1644"/>
                    <a:gd name="T1" fmla="*/ 0 h 254"/>
                    <a:gd name="T2" fmla="*/ 0 w 1644"/>
                    <a:gd name="T3" fmla="*/ 0 h 254"/>
                    <a:gd name="T4" fmla="*/ 0 w 1644"/>
                    <a:gd name="T5" fmla="*/ 0 h 254"/>
                    <a:gd name="T6" fmla="*/ 0 w 1644"/>
                    <a:gd name="T7" fmla="*/ 0 h 254"/>
                    <a:gd name="T8" fmla="*/ 0 w 1644"/>
                    <a:gd name="T9" fmla="*/ 0 h 25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644"/>
                    <a:gd name="T16" fmla="*/ 0 h 254"/>
                    <a:gd name="T17" fmla="*/ 1644 w 1644"/>
                    <a:gd name="T18" fmla="*/ 254 h 25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644" h="254">
                      <a:moveTo>
                        <a:pt x="0" y="0"/>
                      </a:moveTo>
                      <a:lnTo>
                        <a:pt x="0" y="65"/>
                      </a:lnTo>
                      <a:lnTo>
                        <a:pt x="1644" y="254"/>
                      </a:lnTo>
                      <a:lnTo>
                        <a:pt x="1643" y="187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C0C0C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9444" name="Freeform 1002"/>
                <p:cNvSpPr>
                  <a:spLocks/>
                </p:cNvSpPr>
                <p:nvPr/>
              </p:nvSpPr>
              <p:spPr bwMode="auto">
                <a:xfrm>
                  <a:off x="1072" y="2313"/>
                  <a:ext cx="27" cy="36"/>
                </a:xfrm>
                <a:custGeom>
                  <a:avLst/>
                  <a:gdLst>
                    <a:gd name="T0" fmla="*/ 0 w 216"/>
                    <a:gd name="T1" fmla="*/ 0 h 289"/>
                    <a:gd name="T2" fmla="*/ 0 w 216"/>
                    <a:gd name="T3" fmla="*/ 0 h 289"/>
                    <a:gd name="T4" fmla="*/ 0 w 216"/>
                    <a:gd name="T5" fmla="*/ 0 h 289"/>
                    <a:gd name="T6" fmla="*/ 0 w 216"/>
                    <a:gd name="T7" fmla="*/ 0 h 289"/>
                    <a:gd name="T8" fmla="*/ 0 w 216"/>
                    <a:gd name="T9" fmla="*/ 0 h 289"/>
                    <a:gd name="T10" fmla="*/ 0 w 216"/>
                    <a:gd name="T11" fmla="*/ 0 h 289"/>
                    <a:gd name="T12" fmla="*/ 0 w 216"/>
                    <a:gd name="T13" fmla="*/ 0 h 289"/>
                    <a:gd name="T14" fmla="*/ 0 w 216"/>
                    <a:gd name="T15" fmla="*/ 0 h 289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w 216"/>
                    <a:gd name="T25" fmla="*/ 0 h 289"/>
                    <a:gd name="T26" fmla="*/ 216 w 216"/>
                    <a:gd name="T27" fmla="*/ 289 h 289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T24" t="T25" r="T26" b="T27"/>
                  <a:pathLst>
                    <a:path w="216" h="289">
                      <a:moveTo>
                        <a:pt x="0" y="223"/>
                      </a:moveTo>
                      <a:lnTo>
                        <a:pt x="0" y="289"/>
                      </a:lnTo>
                      <a:lnTo>
                        <a:pt x="94" y="222"/>
                      </a:lnTo>
                      <a:lnTo>
                        <a:pt x="132" y="183"/>
                      </a:lnTo>
                      <a:lnTo>
                        <a:pt x="216" y="82"/>
                      </a:lnTo>
                      <a:lnTo>
                        <a:pt x="216" y="0"/>
                      </a:lnTo>
                      <a:lnTo>
                        <a:pt x="106" y="137"/>
                      </a:lnTo>
                      <a:lnTo>
                        <a:pt x="0" y="223"/>
                      </a:lnTo>
                      <a:close/>
                    </a:path>
                  </a:pathLst>
                </a:custGeom>
                <a:solidFill>
                  <a:srgbClr val="5F5F5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9445" name="Line 1003"/>
                <p:cNvSpPr>
                  <a:spLocks noChangeShapeType="1"/>
                </p:cNvSpPr>
                <p:nvPr/>
              </p:nvSpPr>
              <p:spPr bwMode="auto">
                <a:xfrm>
                  <a:off x="867" y="2320"/>
                  <a:ext cx="205" cy="23"/>
                </a:xfrm>
                <a:prstGeom prst="line">
                  <a:avLst/>
                </a:prstGeom>
                <a:noFill/>
                <a:ln w="1588">
                  <a:solidFill>
                    <a:srgbClr val="7F7F7F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grpSp>
              <p:nvGrpSpPr>
                <p:cNvPr id="129446" name="Group 1004"/>
                <p:cNvGrpSpPr>
                  <a:grpSpLocks/>
                </p:cNvGrpSpPr>
                <p:nvPr/>
              </p:nvGrpSpPr>
              <p:grpSpPr bwMode="auto">
                <a:xfrm>
                  <a:off x="880" y="2297"/>
                  <a:ext cx="198" cy="39"/>
                  <a:chOff x="880" y="2297"/>
                  <a:chExt cx="198" cy="39"/>
                </a:xfrm>
              </p:grpSpPr>
              <p:sp>
                <p:nvSpPr>
                  <p:cNvPr id="129450" name="Freeform 1005"/>
                  <p:cNvSpPr>
                    <a:spLocks/>
                  </p:cNvSpPr>
                  <p:nvPr/>
                </p:nvSpPr>
                <p:spPr bwMode="auto">
                  <a:xfrm>
                    <a:off x="880" y="2298"/>
                    <a:ext cx="152" cy="32"/>
                  </a:xfrm>
                  <a:custGeom>
                    <a:avLst/>
                    <a:gdLst>
                      <a:gd name="T0" fmla="*/ 0 w 1217"/>
                      <a:gd name="T1" fmla="*/ 0 h 252"/>
                      <a:gd name="T2" fmla="*/ 0 w 1217"/>
                      <a:gd name="T3" fmla="*/ 0 h 252"/>
                      <a:gd name="T4" fmla="*/ 0 w 1217"/>
                      <a:gd name="T5" fmla="*/ 0 h 252"/>
                      <a:gd name="T6" fmla="*/ 0 w 1217"/>
                      <a:gd name="T7" fmla="*/ 0 h 252"/>
                      <a:gd name="T8" fmla="*/ 0 w 1217"/>
                      <a:gd name="T9" fmla="*/ 0 h 252"/>
                      <a:gd name="T10" fmla="*/ 0 w 1217"/>
                      <a:gd name="T11" fmla="*/ 0 h 252"/>
                      <a:gd name="T12" fmla="*/ 0 w 1217"/>
                      <a:gd name="T13" fmla="*/ 0 h 252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w 1217"/>
                      <a:gd name="T22" fmla="*/ 0 h 252"/>
                      <a:gd name="T23" fmla="*/ 1217 w 1217"/>
                      <a:gd name="T24" fmla="*/ 252 h 252"/>
                    </a:gdLst>
                    <a:ahLst/>
                    <a:cxnLst>
                      <a:cxn ang="T14">
                        <a:pos x="T0" y="T1"/>
                      </a:cxn>
                      <a:cxn ang="T15">
                        <a:pos x="T2" y="T3"/>
                      </a:cxn>
                      <a:cxn ang="T16">
                        <a:pos x="T4" y="T5"/>
                      </a:cxn>
                      <a:cxn ang="T17">
                        <a:pos x="T6" y="T7"/>
                      </a:cxn>
                      <a:cxn ang="T18">
                        <a:pos x="T8" y="T9"/>
                      </a:cxn>
                      <a:cxn ang="T19">
                        <a:pos x="T10" y="T11"/>
                      </a:cxn>
                      <a:cxn ang="T20">
                        <a:pos x="T12" y="T13"/>
                      </a:cxn>
                    </a:cxnLst>
                    <a:rect l="T21" t="T22" r="T23" b="T24"/>
                    <a:pathLst>
                      <a:path w="1217" h="252">
                        <a:moveTo>
                          <a:pt x="209" y="0"/>
                        </a:moveTo>
                        <a:lnTo>
                          <a:pt x="64" y="110"/>
                        </a:lnTo>
                        <a:lnTo>
                          <a:pt x="0" y="144"/>
                        </a:lnTo>
                        <a:lnTo>
                          <a:pt x="1032" y="252"/>
                        </a:lnTo>
                        <a:lnTo>
                          <a:pt x="1106" y="203"/>
                        </a:lnTo>
                        <a:lnTo>
                          <a:pt x="1217" y="101"/>
                        </a:lnTo>
                        <a:lnTo>
                          <a:pt x="209" y="0"/>
                        </a:lnTo>
                        <a:close/>
                      </a:path>
                    </a:pathLst>
                  </a:custGeom>
                  <a:solidFill>
                    <a:srgbClr val="80808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grpSp>
                <p:nvGrpSpPr>
                  <p:cNvPr id="129451" name="Group 1006"/>
                  <p:cNvGrpSpPr>
                    <a:grpSpLocks/>
                  </p:cNvGrpSpPr>
                  <p:nvPr/>
                </p:nvGrpSpPr>
                <p:grpSpPr bwMode="auto">
                  <a:xfrm>
                    <a:off x="884" y="2297"/>
                    <a:ext cx="194" cy="39"/>
                    <a:chOff x="884" y="2297"/>
                    <a:chExt cx="194" cy="39"/>
                  </a:xfrm>
                </p:grpSpPr>
                <p:grpSp>
                  <p:nvGrpSpPr>
                    <p:cNvPr id="129452" name="Group 1007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887" y="2297"/>
                      <a:ext cx="141" cy="32"/>
                      <a:chOff x="887" y="2297"/>
                      <a:chExt cx="141" cy="32"/>
                    </a:xfrm>
                  </p:grpSpPr>
                  <p:grpSp>
                    <p:nvGrpSpPr>
                      <p:cNvPr id="129466" name="Group 1008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887" y="2297"/>
                        <a:ext cx="29" cy="21"/>
                        <a:chOff x="887" y="2297"/>
                        <a:chExt cx="29" cy="21"/>
                      </a:xfrm>
                    </p:grpSpPr>
                    <p:sp>
                      <p:nvSpPr>
                        <p:cNvPr id="129497" name="Line 1009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887" y="2313"/>
                          <a:ext cx="9" cy="5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DFDFD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29498" name="Line 1010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896" y="2297"/>
                          <a:ext cx="20" cy="16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DFDFD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</p:grpSp>
                  <p:grpSp>
                    <p:nvGrpSpPr>
                      <p:cNvPr id="129467" name="Group 1011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898" y="2298"/>
                        <a:ext cx="30" cy="21"/>
                        <a:chOff x="898" y="2298"/>
                        <a:chExt cx="30" cy="21"/>
                      </a:xfrm>
                    </p:grpSpPr>
                    <p:sp>
                      <p:nvSpPr>
                        <p:cNvPr id="129495" name="Line 1012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898" y="2314"/>
                          <a:ext cx="10" cy="5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DFDFD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29496" name="Line 1013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908" y="2298"/>
                          <a:ext cx="20" cy="16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DFDFD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</p:grpSp>
                  <p:grpSp>
                    <p:nvGrpSpPr>
                      <p:cNvPr id="129468" name="Group 1014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910" y="2299"/>
                        <a:ext cx="30" cy="21"/>
                        <a:chOff x="910" y="2299"/>
                        <a:chExt cx="30" cy="21"/>
                      </a:xfrm>
                    </p:grpSpPr>
                    <p:sp>
                      <p:nvSpPr>
                        <p:cNvPr id="129493" name="Line 1015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910" y="2315"/>
                          <a:ext cx="10" cy="5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DFDFD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29494" name="Line 1016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920" y="2299"/>
                          <a:ext cx="20" cy="16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DFDFD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</p:grpSp>
                  <p:grpSp>
                    <p:nvGrpSpPr>
                      <p:cNvPr id="129469" name="Group 1017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921" y="2300"/>
                        <a:ext cx="30" cy="22"/>
                        <a:chOff x="921" y="2300"/>
                        <a:chExt cx="30" cy="22"/>
                      </a:xfrm>
                    </p:grpSpPr>
                    <p:sp>
                      <p:nvSpPr>
                        <p:cNvPr id="129491" name="Line 1018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921" y="2317"/>
                          <a:ext cx="10" cy="5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DFDFD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29492" name="Line 1019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931" y="2300"/>
                          <a:ext cx="20" cy="17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DFDFD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</p:grpSp>
                  <p:grpSp>
                    <p:nvGrpSpPr>
                      <p:cNvPr id="129470" name="Group 1020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933" y="2301"/>
                        <a:ext cx="30" cy="22"/>
                        <a:chOff x="933" y="2301"/>
                        <a:chExt cx="30" cy="22"/>
                      </a:xfrm>
                    </p:grpSpPr>
                    <p:sp>
                      <p:nvSpPr>
                        <p:cNvPr id="129489" name="Line 1021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933" y="2318"/>
                          <a:ext cx="10" cy="5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DFDFD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29490" name="Line 1022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943" y="2301"/>
                          <a:ext cx="20" cy="17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DFDFD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</p:grpSp>
                  <p:grpSp>
                    <p:nvGrpSpPr>
                      <p:cNvPr id="129471" name="Group 1023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944" y="2302"/>
                        <a:ext cx="30" cy="21"/>
                        <a:chOff x="944" y="2302"/>
                        <a:chExt cx="30" cy="21"/>
                      </a:xfrm>
                    </p:grpSpPr>
                    <p:sp>
                      <p:nvSpPr>
                        <p:cNvPr id="129487" name="Line 1024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944" y="2318"/>
                          <a:ext cx="10" cy="5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DFDFD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29488" name="Line 1025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954" y="2302"/>
                          <a:ext cx="20" cy="16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DFDFD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</p:grpSp>
                  <p:grpSp>
                    <p:nvGrpSpPr>
                      <p:cNvPr id="129472" name="Group 1026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955" y="2303"/>
                        <a:ext cx="30" cy="21"/>
                        <a:chOff x="955" y="2303"/>
                        <a:chExt cx="30" cy="21"/>
                      </a:xfrm>
                    </p:grpSpPr>
                    <p:sp>
                      <p:nvSpPr>
                        <p:cNvPr id="129485" name="Line 1027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955" y="2319"/>
                          <a:ext cx="10" cy="5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DFDFD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29486" name="Line 1028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965" y="2303"/>
                          <a:ext cx="20" cy="16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DFDFD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</p:grpSp>
                  <p:grpSp>
                    <p:nvGrpSpPr>
                      <p:cNvPr id="129473" name="Group 1029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966" y="2304"/>
                        <a:ext cx="29" cy="22"/>
                        <a:chOff x="966" y="2304"/>
                        <a:chExt cx="29" cy="22"/>
                      </a:xfrm>
                    </p:grpSpPr>
                    <p:sp>
                      <p:nvSpPr>
                        <p:cNvPr id="129483" name="Line 1030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966" y="2321"/>
                          <a:ext cx="9" cy="5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DFDFD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29484" name="Line 1031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975" y="2304"/>
                          <a:ext cx="20" cy="17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DFDFD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</p:grpSp>
                  <p:grpSp>
                    <p:nvGrpSpPr>
                      <p:cNvPr id="129474" name="Group 1032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977" y="2306"/>
                        <a:ext cx="29" cy="22"/>
                        <a:chOff x="977" y="2306"/>
                        <a:chExt cx="29" cy="22"/>
                      </a:xfrm>
                    </p:grpSpPr>
                    <p:sp>
                      <p:nvSpPr>
                        <p:cNvPr id="129481" name="Line 1033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977" y="2323"/>
                          <a:ext cx="9" cy="5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DFDFD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29482" name="Line 1034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986" y="2306"/>
                          <a:ext cx="20" cy="17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DFDFD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</p:grpSp>
                  <p:grpSp>
                    <p:nvGrpSpPr>
                      <p:cNvPr id="129475" name="Group 1035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988" y="2307"/>
                        <a:ext cx="30" cy="21"/>
                        <a:chOff x="988" y="2307"/>
                        <a:chExt cx="30" cy="21"/>
                      </a:xfrm>
                    </p:grpSpPr>
                    <p:sp>
                      <p:nvSpPr>
                        <p:cNvPr id="129479" name="Line 1036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988" y="2323"/>
                          <a:ext cx="10" cy="5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DFDFD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29480" name="Line 1037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998" y="2307"/>
                          <a:ext cx="20" cy="16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DFDFD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</p:grpSp>
                  <p:grpSp>
                    <p:nvGrpSpPr>
                      <p:cNvPr id="129476" name="Group 1038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999" y="2308"/>
                        <a:ext cx="29" cy="21"/>
                        <a:chOff x="999" y="2308"/>
                        <a:chExt cx="29" cy="21"/>
                      </a:xfrm>
                    </p:grpSpPr>
                    <p:sp>
                      <p:nvSpPr>
                        <p:cNvPr id="129477" name="Line 1039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999" y="2324"/>
                          <a:ext cx="9" cy="5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DFDFD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29478" name="Line 1040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1008" y="2308"/>
                          <a:ext cx="20" cy="16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DFDFD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</p:grpSp>
                </p:grpSp>
                <p:grpSp>
                  <p:nvGrpSpPr>
                    <p:cNvPr id="129453" name="Group 1041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1033" y="2311"/>
                      <a:ext cx="43" cy="25"/>
                      <a:chOff x="1033" y="2311"/>
                      <a:chExt cx="43" cy="25"/>
                    </a:xfrm>
                  </p:grpSpPr>
                  <p:grpSp>
                    <p:nvGrpSpPr>
                      <p:cNvPr id="129457" name="Group 1042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1051" y="2313"/>
                        <a:ext cx="25" cy="23"/>
                        <a:chOff x="1051" y="2313"/>
                        <a:chExt cx="25" cy="23"/>
                      </a:xfrm>
                    </p:grpSpPr>
                    <p:sp>
                      <p:nvSpPr>
                        <p:cNvPr id="129464" name="Line 1043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1051" y="2330"/>
                          <a:ext cx="9" cy="6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DFDFD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29465" name="Line 1044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1060" y="2313"/>
                          <a:ext cx="16" cy="17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DFDFD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</p:grpSp>
                  <p:grpSp>
                    <p:nvGrpSpPr>
                      <p:cNvPr id="129458" name="Group 1045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1042" y="2311"/>
                        <a:ext cx="26" cy="24"/>
                        <a:chOff x="1042" y="2311"/>
                        <a:chExt cx="26" cy="24"/>
                      </a:xfrm>
                    </p:grpSpPr>
                    <p:sp>
                      <p:nvSpPr>
                        <p:cNvPr id="129462" name="Line 1046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1042" y="2329"/>
                          <a:ext cx="9" cy="6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DFDFD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29463" name="Line 1047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1051" y="2311"/>
                          <a:ext cx="17" cy="18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DFDFD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</p:grpSp>
                  <p:grpSp>
                    <p:nvGrpSpPr>
                      <p:cNvPr id="129459" name="Group 1048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1033" y="2311"/>
                        <a:ext cx="25" cy="23"/>
                        <a:chOff x="1033" y="2311"/>
                        <a:chExt cx="25" cy="23"/>
                      </a:xfrm>
                    </p:grpSpPr>
                    <p:sp>
                      <p:nvSpPr>
                        <p:cNvPr id="129460" name="Line 1049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1033" y="2328"/>
                          <a:ext cx="9" cy="6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DFDFD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29461" name="Line 1050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1042" y="2311"/>
                          <a:ext cx="16" cy="17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DFDFD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</p:grpSp>
                </p:grpSp>
                <p:sp>
                  <p:nvSpPr>
                    <p:cNvPr id="129454" name="Line 105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897" y="2303"/>
                      <a:ext cx="181" cy="18"/>
                    </a:xfrm>
                    <a:prstGeom prst="line">
                      <a:avLst/>
                    </a:prstGeom>
                    <a:noFill/>
                    <a:ln w="1588">
                      <a:solidFill>
                        <a:srgbClr val="DFDFDF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9455" name="Line 105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890" y="2308"/>
                      <a:ext cx="185" cy="18"/>
                    </a:xfrm>
                    <a:prstGeom prst="line">
                      <a:avLst/>
                    </a:prstGeom>
                    <a:noFill/>
                    <a:ln w="1588">
                      <a:solidFill>
                        <a:srgbClr val="DFDFDF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9456" name="Line 1053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884" y="2313"/>
                      <a:ext cx="186" cy="19"/>
                    </a:xfrm>
                    <a:prstGeom prst="line">
                      <a:avLst/>
                    </a:prstGeom>
                    <a:noFill/>
                    <a:ln w="3175">
                      <a:solidFill>
                        <a:srgbClr val="DFDFDF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</p:grpSp>
            </p:grpSp>
            <p:grpSp>
              <p:nvGrpSpPr>
                <p:cNvPr id="129447" name="Group 1054"/>
                <p:cNvGrpSpPr>
                  <a:grpSpLocks/>
                </p:cNvGrpSpPr>
                <p:nvPr/>
              </p:nvGrpSpPr>
              <p:grpSpPr bwMode="auto">
                <a:xfrm>
                  <a:off x="1072" y="2316"/>
                  <a:ext cx="26" cy="27"/>
                  <a:chOff x="1072" y="2316"/>
                  <a:chExt cx="26" cy="27"/>
                </a:xfrm>
              </p:grpSpPr>
              <p:sp>
                <p:nvSpPr>
                  <p:cNvPr id="129448" name="Line 1055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1072" y="2332"/>
                    <a:ext cx="14" cy="11"/>
                  </a:xfrm>
                  <a:prstGeom prst="line">
                    <a:avLst/>
                  </a:prstGeom>
                  <a:noFill/>
                  <a:ln w="1588">
                    <a:solidFill>
                      <a:srgbClr val="3F3F3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29449" name="Line 1056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1086" y="2316"/>
                    <a:ext cx="12" cy="16"/>
                  </a:xfrm>
                  <a:prstGeom prst="line">
                    <a:avLst/>
                  </a:prstGeom>
                  <a:noFill/>
                  <a:ln w="1588">
                    <a:solidFill>
                      <a:srgbClr val="3F3F3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</p:grpSp>
        </p:grpSp>
      </p:grpSp>
      <p:sp>
        <p:nvSpPr>
          <p:cNvPr id="129077" name="Rectangle 1057"/>
          <p:cNvSpPr>
            <a:spLocks noChangeArrowheads="1"/>
          </p:cNvSpPr>
          <p:nvPr/>
        </p:nvSpPr>
        <p:spPr bwMode="auto">
          <a:xfrm>
            <a:off x="2817813" y="4667250"/>
            <a:ext cx="77628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9078" name="Rectangle 1058"/>
          <p:cNvSpPr>
            <a:spLocks noChangeArrowheads="1"/>
          </p:cNvSpPr>
          <p:nvPr/>
        </p:nvSpPr>
        <p:spPr bwMode="auto">
          <a:xfrm>
            <a:off x="1635125" y="4735513"/>
            <a:ext cx="633413" cy="182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GB" sz="1200">
                <a:solidFill>
                  <a:srgbClr val="000000"/>
                </a:solidFill>
                <a:latin typeface="Arial" charset="0"/>
              </a:rPr>
              <a:t>Field Bus</a:t>
            </a:r>
            <a:endParaRPr lang="en-GB" sz="2400">
              <a:latin typeface="Times New Roman" charset="0"/>
            </a:endParaRPr>
          </a:p>
        </p:txBody>
      </p:sp>
      <p:sp>
        <p:nvSpPr>
          <p:cNvPr id="129079" name="Rectangle 1059"/>
          <p:cNvSpPr>
            <a:spLocks noChangeArrowheads="1"/>
          </p:cNvSpPr>
          <p:nvPr/>
        </p:nvSpPr>
        <p:spPr bwMode="auto">
          <a:xfrm>
            <a:off x="2495550" y="3905250"/>
            <a:ext cx="19050" cy="368300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9080" name="Rectangle 1060"/>
          <p:cNvSpPr>
            <a:spLocks noChangeArrowheads="1"/>
          </p:cNvSpPr>
          <p:nvPr/>
        </p:nvSpPr>
        <p:spPr bwMode="auto">
          <a:xfrm>
            <a:off x="2503488" y="4591050"/>
            <a:ext cx="19050" cy="368300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grpSp>
        <p:nvGrpSpPr>
          <p:cNvPr id="129081" name="Group 1061"/>
          <p:cNvGrpSpPr>
            <a:grpSpLocks/>
          </p:cNvGrpSpPr>
          <p:nvPr/>
        </p:nvGrpSpPr>
        <p:grpSpPr bwMode="auto">
          <a:xfrm>
            <a:off x="3732213" y="4148138"/>
            <a:ext cx="1219200" cy="123825"/>
            <a:chOff x="2522" y="2489"/>
            <a:chExt cx="768" cy="78"/>
          </a:xfrm>
        </p:grpSpPr>
        <p:sp>
          <p:nvSpPr>
            <p:cNvPr id="129426" name="Rectangle 1062"/>
            <p:cNvSpPr>
              <a:spLocks noChangeArrowheads="1"/>
            </p:cNvSpPr>
            <p:nvPr/>
          </p:nvSpPr>
          <p:spPr bwMode="auto">
            <a:xfrm>
              <a:off x="2597" y="2522"/>
              <a:ext cx="618" cy="12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9427" name="Freeform 1063"/>
            <p:cNvSpPr>
              <a:spLocks/>
            </p:cNvSpPr>
            <p:nvPr/>
          </p:nvSpPr>
          <p:spPr bwMode="auto">
            <a:xfrm>
              <a:off x="3213" y="2490"/>
              <a:ext cx="77" cy="77"/>
            </a:xfrm>
            <a:custGeom>
              <a:avLst/>
              <a:gdLst>
                <a:gd name="T0" fmla="*/ 0 w 77"/>
                <a:gd name="T1" fmla="*/ 77 h 77"/>
                <a:gd name="T2" fmla="*/ 77 w 77"/>
                <a:gd name="T3" fmla="*/ 38 h 77"/>
                <a:gd name="T4" fmla="*/ 0 w 77"/>
                <a:gd name="T5" fmla="*/ 0 h 77"/>
                <a:gd name="T6" fmla="*/ 0 w 77"/>
                <a:gd name="T7" fmla="*/ 77 h 77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7"/>
                <a:gd name="T13" fmla="*/ 0 h 77"/>
                <a:gd name="T14" fmla="*/ 77 w 77"/>
                <a:gd name="T15" fmla="*/ 77 h 7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7" h="77">
                  <a:moveTo>
                    <a:pt x="0" y="77"/>
                  </a:moveTo>
                  <a:lnTo>
                    <a:pt x="77" y="38"/>
                  </a:lnTo>
                  <a:lnTo>
                    <a:pt x="0" y="0"/>
                  </a:lnTo>
                  <a:lnTo>
                    <a:pt x="0" y="7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9428" name="Freeform 1064"/>
            <p:cNvSpPr>
              <a:spLocks/>
            </p:cNvSpPr>
            <p:nvPr/>
          </p:nvSpPr>
          <p:spPr bwMode="auto">
            <a:xfrm>
              <a:off x="2522" y="2489"/>
              <a:ext cx="77" cy="77"/>
            </a:xfrm>
            <a:custGeom>
              <a:avLst/>
              <a:gdLst>
                <a:gd name="T0" fmla="*/ 77 w 77"/>
                <a:gd name="T1" fmla="*/ 0 h 77"/>
                <a:gd name="T2" fmla="*/ 0 w 77"/>
                <a:gd name="T3" fmla="*/ 39 h 77"/>
                <a:gd name="T4" fmla="*/ 77 w 77"/>
                <a:gd name="T5" fmla="*/ 77 h 77"/>
                <a:gd name="T6" fmla="*/ 77 w 77"/>
                <a:gd name="T7" fmla="*/ 0 h 77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7"/>
                <a:gd name="T13" fmla="*/ 0 h 77"/>
                <a:gd name="T14" fmla="*/ 77 w 77"/>
                <a:gd name="T15" fmla="*/ 77 h 7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7" h="77">
                  <a:moveTo>
                    <a:pt x="77" y="0"/>
                  </a:moveTo>
                  <a:lnTo>
                    <a:pt x="0" y="39"/>
                  </a:lnTo>
                  <a:lnTo>
                    <a:pt x="77" y="77"/>
                  </a:lnTo>
                  <a:lnTo>
                    <a:pt x="77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29082" name="Rectangle 1065"/>
          <p:cNvSpPr>
            <a:spLocks noChangeArrowheads="1"/>
          </p:cNvSpPr>
          <p:nvPr/>
        </p:nvSpPr>
        <p:spPr bwMode="auto">
          <a:xfrm>
            <a:off x="4179888" y="4210050"/>
            <a:ext cx="19050" cy="152400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9083" name="Rectangle 1066"/>
          <p:cNvSpPr>
            <a:spLocks noChangeArrowheads="1"/>
          </p:cNvSpPr>
          <p:nvPr/>
        </p:nvSpPr>
        <p:spPr bwMode="auto">
          <a:xfrm>
            <a:off x="4256088" y="3371850"/>
            <a:ext cx="19050" cy="228600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grpSp>
        <p:nvGrpSpPr>
          <p:cNvPr id="129084" name="Group 1067"/>
          <p:cNvGrpSpPr>
            <a:grpSpLocks/>
          </p:cNvGrpSpPr>
          <p:nvPr/>
        </p:nvGrpSpPr>
        <p:grpSpPr bwMode="auto">
          <a:xfrm>
            <a:off x="4041775" y="3524250"/>
            <a:ext cx="525463" cy="412750"/>
            <a:chOff x="2717" y="2096"/>
            <a:chExt cx="331" cy="260"/>
          </a:xfrm>
        </p:grpSpPr>
        <p:sp>
          <p:nvSpPr>
            <p:cNvPr id="129280" name="Freeform 1068"/>
            <p:cNvSpPr>
              <a:spLocks/>
            </p:cNvSpPr>
            <p:nvPr/>
          </p:nvSpPr>
          <p:spPr bwMode="auto">
            <a:xfrm>
              <a:off x="2717" y="2295"/>
              <a:ext cx="32" cy="19"/>
            </a:xfrm>
            <a:custGeom>
              <a:avLst/>
              <a:gdLst>
                <a:gd name="T0" fmla="*/ 0 w 258"/>
                <a:gd name="T1" fmla="*/ 0 h 154"/>
                <a:gd name="T2" fmla="*/ 0 w 258"/>
                <a:gd name="T3" fmla="*/ 0 h 154"/>
                <a:gd name="T4" fmla="*/ 0 w 258"/>
                <a:gd name="T5" fmla="*/ 0 h 154"/>
                <a:gd name="T6" fmla="*/ 0 w 258"/>
                <a:gd name="T7" fmla="*/ 0 h 154"/>
                <a:gd name="T8" fmla="*/ 0 w 258"/>
                <a:gd name="T9" fmla="*/ 0 h 154"/>
                <a:gd name="T10" fmla="*/ 0 w 258"/>
                <a:gd name="T11" fmla="*/ 0 h 154"/>
                <a:gd name="T12" fmla="*/ 0 w 258"/>
                <a:gd name="T13" fmla="*/ 0 h 154"/>
                <a:gd name="T14" fmla="*/ 0 w 258"/>
                <a:gd name="T15" fmla="*/ 0 h 154"/>
                <a:gd name="T16" fmla="*/ 0 w 258"/>
                <a:gd name="T17" fmla="*/ 0 h 154"/>
                <a:gd name="T18" fmla="*/ 0 w 258"/>
                <a:gd name="T19" fmla="*/ 0 h 154"/>
                <a:gd name="T20" fmla="*/ 0 w 258"/>
                <a:gd name="T21" fmla="*/ 0 h 154"/>
                <a:gd name="T22" fmla="*/ 0 w 258"/>
                <a:gd name="T23" fmla="*/ 0 h 154"/>
                <a:gd name="T24" fmla="*/ 0 w 258"/>
                <a:gd name="T25" fmla="*/ 0 h 154"/>
                <a:gd name="T26" fmla="*/ 0 w 258"/>
                <a:gd name="T27" fmla="*/ 0 h 154"/>
                <a:gd name="T28" fmla="*/ 0 w 258"/>
                <a:gd name="T29" fmla="*/ 0 h 154"/>
                <a:gd name="T30" fmla="*/ 0 w 258"/>
                <a:gd name="T31" fmla="*/ 0 h 154"/>
                <a:gd name="T32" fmla="*/ 0 w 258"/>
                <a:gd name="T33" fmla="*/ 0 h 154"/>
                <a:gd name="T34" fmla="*/ 0 w 258"/>
                <a:gd name="T35" fmla="*/ 0 h 154"/>
                <a:gd name="T36" fmla="*/ 0 w 258"/>
                <a:gd name="T37" fmla="*/ 0 h 154"/>
                <a:gd name="T38" fmla="*/ 0 w 258"/>
                <a:gd name="T39" fmla="*/ 0 h 154"/>
                <a:gd name="T40" fmla="*/ 0 w 258"/>
                <a:gd name="T41" fmla="*/ 0 h 154"/>
                <a:gd name="T42" fmla="*/ 0 w 258"/>
                <a:gd name="T43" fmla="*/ 0 h 154"/>
                <a:gd name="T44" fmla="*/ 0 w 258"/>
                <a:gd name="T45" fmla="*/ 0 h 154"/>
                <a:gd name="T46" fmla="*/ 0 w 258"/>
                <a:gd name="T47" fmla="*/ 0 h 154"/>
                <a:gd name="T48" fmla="*/ 0 w 258"/>
                <a:gd name="T49" fmla="*/ 0 h 154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258"/>
                <a:gd name="T76" fmla="*/ 0 h 154"/>
                <a:gd name="T77" fmla="*/ 258 w 258"/>
                <a:gd name="T78" fmla="*/ 154 h 154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258" h="154">
                  <a:moveTo>
                    <a:pt x="253" y="0"/>
                  </a:moveTo>
                  <a:lnTo>
                    <a:pt x="195" y="0"/>
                  </a:lnTo>
                  <a:lnTo>
                    <a:pt x="161" y="4"/>
                  </a:lnTo>
                  <a:lnTo>
                    <a:pt x="129" y="9"/>
                  </a:lnTo>
                  <a:lnTo>
                    <a:pt x="90" y="16"/>
                  </a:lnTo>
                  <a:lnTo>
                    <a:pt x="59" y="24"/>
                  </a:lnTo>
                  <a:lnTo>
                    <a:pt x="39" y="32"/>
                  </a:lnTo>
                  <a:lnTo>
                    <a:pt x="24" y="40"/>
                  </a:lnTo>
                  <a:lnTo>
                    <a:pt x="13" y="48"/>
                  </a:lnTo>
                  <a:lnTo>
                    <a:pt x="5" y="58"/>
                  </a:lnTo>
                  <a:lnTo>
                    <a:pt x="0" y="70"/>
                  </a:lnTo>
                  <a:lnTo>
                    <a:pt x="1" y="82"/>
                  </a:lnTo>
                  <a:lnTo>
                    <a:pt x="8" y="92"/>
                  </a:lnTo>
                  <a:lnTo>
                    <a:pt x="17" y="98"/>
                  </a:lnTo>
                  <a:lnTo>
                    <a:pt x="35" y="101"/>
                  </a:lnTo>
                  <a:lnTo>
                    <a:pt x="57" y="101"/>
                  </a:lnTo>
                  <a:lnTo>
                    <a:pt x="80" y="99"/>
                  </a:lnTo>
                  <a:lnTo>
                    <a:pt x="108" y="96"/>
                  </a:lnTo>
                  <a:lnTo>
                    <a:pt x="136" y="98"/>
                  </a:lnTo>
                  <a:lnTo>
                    <a:pt x="156" y="101"/>
                  </a:lnTo>
                  <a:lnTo>
                    <a:pt x="176" y="107"/>
                  </a:lnTo>
                  <a:lnTo>
                    <a:pt x="198" y="116"/>
                  </a:lnTo>
                  <a:lnTo>
                    <a:pt x="258" y="154"/>
                  </a:lnTo>
                  <a:lnTo>
                    <a:pt x="255" y="154"/>
                  </a:lnTo>
                  <a:lnTo>
                    <a:pt x="256" y="151"/>
                  </a:lnTo>
                </a:path>
              </a:pathLst>
            </a:custGeom>
            <a:noFill/>
            <a:ln w="6350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grpSp>
          <p:nvGrpSpPr>
            <p:cNvPr id="129281" name="Group 1069"/>
            <p:cNvGrpSpPr>
              <a:grpSpLocks/>
            </p:cNvGrpSpPr>
            <p:nvPr/>
          </p:nvGrpSpPr>
          <p:grpSpPr bwMode="auto">
            <a:xfrm>
              <a:off x="2745" y="2240"/>
              <a:ext cx="260" cy="90"/>
              <a:chOff x="2745" y="2240"/>
              <a:chExt cx="260" cy="90"/>
            </a:xfrm>
          </p:grpSpPr>
          <p:sp>
            <p:nvSpPr>
              <p:cNvPr id="129419" name="Freeform 1070"/>
              <p:cNvSpPr>
                <a:spLocks/>
              </p:cNvSpPr>
              <p:nvPr/>
            </p:nvSpPr>
            <p:spPr bwMode="auto">
              <a:xfrm>
                <a:off x="2746" y="2285"/>
                <a:ext cx="259" cy="45"/>
              </a:xfrm>
              <a:custGeom>
                <a:avLst/>
                <a:gdLst>
                  <a:gd name="T0" fmla="*/ 0 w 2067"/>
                  <a:gd name="T1" fmla="*/ 0 h 356"/>
                  <a:gd name="T2" fmla="*/ 0 w 2067"/>
                  <a:gd name="T3" fmla="*/ 0 h 356"/>
                  <a:gd name="T4" fmla="*/ 0 w 2067"/>
                  <a:gd name="T5" fmla="*/ 0 h 356"/>
                  <a:gd name="T6" fmla="*/ 0 w 2067"/>
                  <a:gd name="T7" fmla="*/ 0 h 356"/>
                  <a:gd name="T8" fmla="*/ 0 w 2067"/>
                  <a:gd name="T9" fmla="*/ 0 h 356"/>
                  <a:gd name="T10" fmla="*/ 0 w 2067"/>
                  <a:gd name="T11" fmla="*/ 0 h 356"/>
                  <a:gd name="T12" fmla="*/ 0 w 2067"/>
                  <a:gd name="T13" fmla="*/ 0 h 35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067"/>
                  <a:gd name="T22" fmla="*/ 0 h 356"/>
                  <a:gd name="T23" fmla="*/ 2067 w 2067"/>
                  <a:gd name="T24" fmla="*/ 356 h 35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067" h="356">
                    <a:moveTo>
                      <a:pt x="0" y="21"/>
                    </a:moveTo>
                    <a:lnTo>
                      <a:pt x="0" y="178"/>
                    </a:lnTo>
                    <a:lnTo>
                      <a:pt x="1678" y="356"/>
                    </a:lnTo>
                    <a:lnTo>
                      <a:pt x="2067" y="138"/>
                    </a:lnTo>
                    <a:lnTo>
                      <a:pt x="2067" y="0"/>
                    </a:lnTo>
                    <a:lnTo>
                      <a:pt x="1664" y="188"/>
                    </a:lnTo>
                    <a:lnTo>
                      <a:pt x="0" y="21"/>
                    </a:lnTo>
                    <a:close/>
                  </a:path>
                </a:pathLst>
              </a:custGeom>
              <a:solidFill>
                <a:srgbClr val="9F9F9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9420" name="Freeform 1071"/>
              <p:cNvSpPr>
                <a:spLocks/>
              </p:cNvSpPr>
              <p:nvPr/>
            </p:nvSpPr>
            <p:spPr bwMode="auto">
              <a:xfrm>
                <a:off x="2745" y="2240"/>
                <a:ext cx="210" cy="69"/>
              </a:xfrm>
              <a:custGeom>
                <a:avLst/>
                <a:gdLst>
                  <a:gd name="T0" fmla="*/ 0 w 1686"/>
                  <a:gd name="T1" fmla="*/ 0 h 550"/>
                  <a:gd name="T2" fmla="*/ 0 w 1686"/>
                  <a:gd name="T3" fmla="*/ 0 h 550"/>
                  <a:gd name="T4" fmla="*/ 0 w 1686"/>
                  <a:gd name="T5" fmla="*/ 0 h 550"/>
                  <a:gd name="T6" fmla="*/ 0 w 1686"/>
                  <a:gd name="T7" fmla="*/ 0 h 550"/>
                  <a:gd name="T8" fmla="*/ 0 w 1686"/>
                  <a:gd name="T9" fmla="*/ 0 h 55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686"/>
                  <a:gd name="T16" fmla="*/ 0 h 550"/>
                  <a:gd name="T17" fmla="*/ 1686 w 1686"/>
                  <a:gd name="T18" fmla="*/ 550 h 55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686" h="550">
                    <a:moveTo>
                      <a:pt x="0" y="0"/>
                    </a:moveTo>
                    <a:lnTo>
                      <a:pt x="1686" y="121"/>
                    </a:lnTo>
                    <a:lnTo>
                      <a:pt x="1686" y="550"/>
                    </a:lnTo>
                    <a:lnTo>
                      <a:pt x="0" y="38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0C0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129421" name="Group 1072"/>
              <p:cNvGrpSpPr>
                <a:grpSpLocks/>
              </p:cNvGrpSpPr>
              <p:nvPr/>
            </p:nvGrpSpPr>
            <p:grpSpPr bwMode="auto">
              <a:xfrm>
                <a:off x="2745" y="2253"/>
                <a:ext cx="211" cy="27"/>
                <a:chOff x="2745" y="2253"/>
                <a:chExt cx="211" cy="27"/>
              </a:xfrm>
            </p:grpSpPr>
            <p:sp>
              <p:nvSpPr>
                <p:cNvPr id="129422" name="Line 1073"/>
                <p:cNvSpPr>
                  <a:spLocks noChangeShapeType="1"/>
                </p:cNvSpPr>
                <p:nvPr/>
              </p:nvSpPr>
              <p:spPr bwMode="auto">
                <a:xfrm>
                  <a:off x="2745" y="2253"/>
                  <a:ext cx="210" cy="16"/>
                </a:xfrm>
                <a:prstGeom prst="line">
                  <a:avLst/>
                </a:prstGeom>
                <a:noFill/>
                <a:ln w="1588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9423" name="Line 1074"/>
                <p:cNvSpPr>
                  <a:spLocks noChangeShapeType="1"/>
                </p:cNvSpPr>
                <p:nvPr/>
              </p:nvSpPr>
              <p:spPr bwMode="auto">
                <a:xfrm>
                  <a:off x="2899" y="2266"/>
                  <a:ext cx="44" cy="3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9424" name="Line 1075"/>
                <p:cNvSpPr>
                  <a:spLocks noChangeShapeType="1"/>
                </p:cNvSpPr>
                <p:nvPr/>
              </p:nvSpPr>
              <p:spPr bwMode="auto">
                <a:xfrm>
                  <a:off x="2848" y="2262"/>
                  <a:ext cx="44" cy="3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9425" name="Line 1076"/>
                <p:cNvSpPr>
                  <a:spLocks noChangeShapeType="1"/>
                </p:cNvSpPr>
                <p:nvPr/>
              </p:nvSpPr>
              <p:spPr bwMode="auto">
                <a:xfrm>
                  <a:off x="2745" y="2262"/>
                  <a:ext cx="211" cy="18"/>
                </a:xfrm>
                <a:prstGeom prst="line">
                  <a:avLst/>
                </a:prstGeom>
                <a:noFill/>
                <a:ln w="1588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  <p:grpSp>
          <p:nvGrpSpPr>
            <p:cNvPr id="129282" name="Group 1077"/>
            <p:cNvGrpSpPr>
              <a:grpSpLocks/>
            </p:cNvGrpSpPr>
            <p:nvPr/>
          </p:nvGrpSpPr>
          <p:grpSpPr bwMode="auto">
            <a:xfrm>
              <a:off x="2745" y="2231"/>
              <a:ext cx="261" cy="24"/>
              <a:chOff x="2745" y="2231"/>
              <a:chExt cx="261" cy="24"/>
            </a:xfrm>
          </p:grpSpPr>
          <p:sp>
            <p:nvSpPr>
              <p:cNvPr id="129417" name="Freeform 1078"/>
              <p:cNvSpPr>
                <a:spLocks/>
              </p:cNvSpPr>
              <p:nvPr/>
            </p:nvSpPr>
            <p:spPr bwMode="auto">
              <a:xfrm>
                <a:off x="2745" y="2231"/>
                <a:ext cx="261" cy="24"/>
              </a:xfrm>
              <a:custGeom>
                <a:avLst/>
                <a:gdLst>
                  <a:gd name="T0" fmla="*/ 0 w 2087"/>
                  <a:gd name="T1" fmla="*/ 0 h 196"/>
                  <a:gd name="T2" fmla="*/ 0 w 2087"/>
                  <a:gd name="T3" fmla="*/ 0 h 196"/>
                  <a:gd name="T4" fmla="*/ 0 w 2087"/>
                  <a:gd name="T5" fmla="*/ 0 h 196"/>
                  <a:gd name="T6" fmla="*/ 0 w 2087"/>
                  <a:gd name="T7" fmla="*/ 0 h 196"/>
                  <a:gd name="T8" fmla="*/ 0 w 2087"/>
                  <a:gd name="T9" fmla="*/ 0 h 196"/>
                  <a:gd name="T10" fmla="*/ 0 w 2087"/>
                  <a:gd name="T11" fmla="*/ 0 h 19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087"/>
                  <a:gd name="T19" fmla="*/ 0 h 196"/>
                  <a:gd name="T20" fmla="*/ 2087 w 2087"/>
                  <a:gd name="T21" fmla="*/ 196 h 19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087" h="196">
                    <a:moveTo>
                      <a:pt x="0" y="75"/>
                    </a:moveTo>
                    <a:lnTo>
                      <a:pt x="1685" y="196"/>
                    </a:lnTo>
                    <a:lnTo>
                      <a:pt x="2087" y="81"/>
                    </a:lnTo>
                    <a:lnTo>
                      <a:pt x="1946" y="65"/>
                    </a:lnTo>
                    <a:lnTo>
                      <a:pt x="643" y="0"/>
                    </a:lnTo>
                    <a:lnTo>
                      <a:pt x="0" y="75"/>
                    </a:lnTo>
                    <a:close/>
                  </a:path>
                </a:pathLst>
              </a:custGeom>
              <a:solidFill>
                <a:srgbClr val="DFDFD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9418" name="Freeform 1079"/>
              <p:cNvSpPr>
                <a:spLocks/>
              </p:cNvSpPr>
              <p:nvPr/>
            </p:nvSpPr>
            <p:spPr bwMode="auto">
              <a:xfrm>
                <a:off x="2804" y="2236"/>
                <a:ext cx="192" cy="16"/>
              </a:xfrm>
              <a:custGeom>
                <a:avLst/>
                <a:gdLst>
                  <a:gd name="T0" fmla="*/ 0 w 1535"/>
                  <a:gd name="T1" fmla="*/ 0 h 125"/>
                  <a:gd name="T2" fmla="*/ 0 w 1535"/>
                  <a:gd name="T3" fmla="*/ 0 h 125"/>
                  <a:gd name="T4" fmla="*/ 0 w 1535"/>
                  <a:gd name="T5" fmla="*/ 0 h 125"/>
                  <a:gd name="T6" fmla="*/ 0 w 1535"/>
                  <a:gd name="T7" fmla="*/ 0 h 125"/>
                  <a:gd name="T8" fmla="*/ 0 w 1535"/>
                  <a:gd name="T9" fmla="*/ 0 h 125"/>
                  <a:gd name="T10" fmla="*/ 0 w 1535"/>
                  <a:gd name="T11" fmla="*/ 0 h 125"/>
                  <a:gd name="T12" fmla="*/ 0 w 1535"/>
                  <a:gd name="T13" fmla="*/ 0 h 125"/>
                  <a:gd name="T14" fmla="*/ 0 w 1535"/>
                  <a:gd name="T15" fmla="*/ 0 h 125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535"/>
                  <a:gd name="T25" fmla="*/ 0 h 125"/>
                  <a:gd name="T26" fmla="*/ 1535 w 1535"/>
                  <a:gd name="T27" fmla="*/ 125 h 125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535" h="125">
                    <a:moveTo>
                      <a:pt x="125" y="0"/>
                    </a:moveTo>
                    <a:lnTo>
                      <a:pt x="0" y="46"/>
                    </a:lnTo>
                    <a:lnTo>
                      <a:pt x="1238" y="125"/>
                    </a:lnTo>
                    <a:lnTo>
                      <a:pt x="1440" y="69"/>
                    </a:lnTo>
                    <a:lnTo>
                      <a:pt x="1424" y="61"/>
                    </a:lnTo>
                    <a:lnTo>
                      <a:pt x="1535" y="30"/>
                    </a:lnTo>
                    <a:lnTo>
                      <a:pt x="1466" y="24"/>
                    </a:lnTo>
                    <a:lnTo>
                      <a:pt x="125" y="0"/>
                    </a:lnTo>
                    <a:close/>
                  </a:path>
                </a:pathLst>
              </a:custGeom>
              <a:solidFill>
                <a:srgbClr val="5F5F5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129283" name="Group 1080"/>
            <p:cNvGrpSpPr>
              <a:grpSpLocks/>
            </p:cNvGrpSpPr>
            <p:nvPr/>
          </p:nvGrpSpPr>
          <p:grpSpPr bwMode="auto">
            <a:xfrm>
              <a:off x="2957" y="2099"/>
              <a:ext cx="48" cy="150"/>
              <a:chOff x="2957" y="2099"/>
              <a:chExt cx="48" cy="150"/>
            </a:xfrm>
          </p:grpSpPr>
          <p:grpSp>
            <p:nvGrpSpPr>
              <p:cNvPr id="129387" name="Group 1081"/>
              <p:cNvGrpSpPr>
                <a:grpSpLocks/>
              </p:cNvGrpSpPr>
              <p:nvPr/>
            </p:nvGrpSpPr>
            <p:grpSpPr bwMode="auto">
              <a:xfrm>
                <a:off x="2976" y="2118"/>
                <a:ext cx="29" cy="125"/>
                <a:chOff x="2976" y="2118"/>
                <a:chExt cx="29" cy="125"/>
              </a:xfrm>
            </p:grpSpPr>
            <p:sp>
              <p:nvSpPr>
                <p:cNvPr id="129391" name="Freeform 1082"/>
                <p:cNvSpPr>
                  <a:spLocks/>
                </p:cNvSpPr>
                <p:nvPr/>
              </p:nvSpPr>
              <p:spPr bwMode="auto">
                <a:xfrm>
                  <a:off x="2976" y="2118"/>
                  <a:ext cx="29" cy="125"/>
                </a:xfrm>
                <a:custGeom>
                  <a:avLst/>
                  <a:gdLst>
                    <a:gd name="T0" fmla="*/ 0 w 232"/>
                    <a:gd name="T1" fmla="*/ 0 h 999"/>
                    <a:gd name="T2" fmla="*/ 0 w 232"/>
                    <a:gd name="T3" fmla="*/ 0 h 999"/>
                    <a:gd name="T4" fmla="*/ 0 w 232"/>
                    <a:gd name="T5" fmla="*/ 0 h 999"/>
                    <a:gd name="T6" fmla="*/ 0 w 232"/>
                    <a:gd name="T7" fmla="*/ 0 h 999"/>
                    <a:gd name="T8" fmla="*/ 0 w 232"/>
                    <a:gd name="T9" fmla="*/ 0 h 999"/>
                    <a:gd name="T10" fmla="*/ 0 w 232"/>
                    <a:gd name="T11" fmla="*/ 0 h 999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232"/>
                    <a:gd name="T19" fmla="*/ 0 h 999"/>
                    <a:gd name="T20" fmla="*/ 232 w 232"/>
                    <a:gd name="T21" fmla="*/ 999 h 999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232" h="999">
                      <a:moveTo>
                        <a:pt x="22" y="0"/>
                      </a:moveTo>
                      <a:lnTo>
                        <a:pt x="232" y="82"/>
                      </a:lnTo>
                      <a:lnTo>
                        <a:pt x="213" y="472"/>
                      </a:lnTo>
                      <a:lnTo>
                        <a:pt x="190" y="942"/>
                      </a:lnTo>
                      <a:lnTo>
                        <a:pt x="0" y="999"/>
                      </a:lnTo>
                      <a:lnTo>
                        <a:pt x="22" y="0"/>
                      </a:lnTo>
                      <a:close/>
                    </a:path>
                  </a:pathLst>
                </a:custGeom>
                <a:solidFill>
                  <a:srgbClr val="9F9F9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grpSp>
              <p:nvGrpSpPr>
                <p:cNvPr id="129392" name="Group 1083"/>
                <p:cNvGrpSpPr>
                  <a:grpSpLocks/>
                </p:cNvGrpSpPr>
                <p:nvPr/>
              </p:nvGrpSpPr>
              <p:grpSpPr bwMode="auto">
                <a:xfrm>
                  <a:off x="2976" y="2124"/>
                  <a:ext cx="29" cy="105"/>
                  <a:chOff x="2976" y="2124"/>
                  <a:chExt cx="29" cy="105"/>
                </a:xfrm>
              </p:grpSpPr>
              <p:grpSp>
                <p:nvGrpSpPr>
                  <p:cNvPr id="129393" name="Group 1084"/>
                  <p:cNvGrpSpPr>
                    <a:grpSpLocks/>
                  </p:cNvGrpSpPr>
                  <p:nvPr/>
                </p:nvGrpSpPr>
                <p:grpSpPr bwMode="auto">
                  <a:xfrm>
                    <a:off x="2976" y="2124"/>
                    <a:ext cx="29" cy="105"/>
                    <a:chOff x="2976" y="2124"/>
                    <a:chExt cx="29" cy="105"/>
                  </a:xfrm>
                </p:grpSpPr>
                <p:grpSp>
                  <p:nvGrpSpPr>
                    <p:cNvPr id="129395" name="Group 1085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2976" y="2124"/>
                      <a:ext cx="29" cy="63"/>
                      <a:chOff x="2976" y="2124"/>
                      <a:chExt cx="29" cy="63"/>
                    </a:xfrm>
                  </p:grpSpPr>
                  <p:grpSp>
                    <p:nvGrpSpPr>
                      <p:cNvPr id="129405" name="Group 1086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2978" y="2124"/>
                        <a:ext cx="27" cy="33"/>
                        <a:chOff x="2978" y="2124"/>
                        <a:chExt cx="27" cy="33"/>
                      </a:xfrm>
                    </p:grpSpPr>
                    <p:sp>
                      <p:nvSpPr>
                        <p:cNvPr id="129411" name="Line 1087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2979" y="2124"/>
                          <a:ext cx="26" cy="9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7F7F7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29412" name="Line 1088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2978" y="2129"/>
                          <a:ext cx="26" cy="9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7F7F7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29413" name="Line 1089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2979" y="2135"/>
                          <a:ext cx="25" cy="8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7F7F7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29414" name="Line 1090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2978" y="2140"/>
                          <a:ext cx="26" cy="8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7F7F7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29415" name="Line 1091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2978" y="2145"/>
                          <a:ext cx="26" cy="8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7F7F7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29416" name="Line 1092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2978" y="2151"/>
                          <a:ext cx="25" cy="6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7F7F7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</p:grpSp>
                  <p:sp>
                    <p:nvSpPr>
                      <p:cNvPr id="129406" name="Line 1093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2976" y="2162"/>
                        <a:ext cx="26" cy="5"/>
                      </a:xfrm>
                      <a:prstGeom prst="line">
                        <a:avLst/>
                      </a:prstGeom>
                      <a:noFill/>
                      <a:ln w="1588">
                        <a:solidFill>
                          <a:srgbClr val="7F7F7F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29407" name="Line 1094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2976" y="2167"/>
                        <a:ext cx="26" cy="5"/>
                      </a:xfrm>
                      <a:prstGeom prst="line">
                        <a:avLst/>
                      </a:prstGeom>
                      <a:noFill/>
                      <a:ln w="1588">
                        <a:solidFill>
                          <a:srgbClr val="7F7F7F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29408" name="Line 1095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2976" y="2173"/>
                        <a:ext cx="26" cy="4"/>
                      </a:xfrm>
                      <a:prstGeom prst="line">
                        <a:avLst/>
                      </a:prstGeom>
                      <a:noFill/>
                      <a:ln w="1588">
                        <a:solidFill>
                          <a:srgbClr val="7F7F7F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29409" name="Line 1096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2976" y="2179"/>
                        <a:ext cx="26" cy="3"/>
                      </a:xfrm>
                      <a:prstGeom prst="line">
                        <a:avLst/>
                      </a:prstGeom>
                      <a:noFill/>
                      <a:ln w="1588">
                        <a:solidFill>
                          <a:srgbClr val="7F7F7F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29410" name="Line 1097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2976" y="2184"/>
                        <a:ext cx="26" cy="3"/>
                      </a:xfrm>
                      <a:prstGeom prst="line">
                        <a:avLst/>
                      </a:prstGeom>
                      <a:noFill/>
                      <a:ln w="1588">
                        <a:solidFill>
                          <a:srgbClr val="7F7F7F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</p:grpSp>
                <p:grpSp>
                  <p:nvGrpSpPr>
                    <p:cNvPr id="129396" name="Group 1098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2976" y="2190"/>
                      <a:ext cx="25" cy="39"/>
                      <a:chOff x="2976" y="2190"/>
                      <a:chExt cx="25" cy="39"/>
                    </a:xfrm>
                  </p:grpSpPr>
                  <p:sp>
                    <p:nvSpPr>
                      <p:cNvPr id="129397" name="Line 1099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2976" y="2190"/>
                        <a:ext cx="25" cy="2"/>
                      </a:xfrm>
                      <a:prstGeom prst="line">
                        <a:avLst/>
                      </a:prstGeom>
                      <a:noFill/>
                      <a:ln w="1588">
                        <a:solidFill>
                          <a:srgbClr val="7F7F7F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29398" name="Line 1100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2977" y="2195"/>
                        <a:ext cx="24" cy="1"/>
                      </a:xfrm>
                      <a:prstGeom prst="line">
                        <a:avLst/>
                      </a:prstGeom>
                      <a:noFill/>
                      <a:ln w="1588">
                        <a:solidFill>
                          <a:srgbClr val="7F7F7F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29399" name="Line 1101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2976" y="2201"/>
                        <a:ext cx="25" cy="1"/>
                      </a:xfrm>
                      <a:prstGeom prst="line">
                        <a:avLst/>
                      </a:prstGeom>
                      <a:noFill/>
                      <a:ln w="1588">
                        <a:solidFill>
                          <a:srgbClr val="7F7F7F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29400" name="Line 1102"/>
                      <p:cNvSpPr>
                        <a:spLocks noChangeShapeType="1"/>
                      </p:cNvSpPr>
                      <p:nvPr/>
                    </p:nvSpPr>
                    <p:spPr bwMode="auto">
                      <a:xfrm flipV="1">
                        <a:off x="2976" y="2206"/>
                        <a:ext cx="25" cy="1"/>
                      </a:xfrm>
                      <a:prstGeom prst="line">
                        <a:avLst/>
                      </a:prstGeom>
                      <a:noFill/>
                      <a:ln w="1588">
                        <a:solidFill>
                          <a:srgbClr val="7F7F7F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29401" name="Line 1103"/>
                      <p:cNvSpPr>
                        <a:spLocks noChangeShapeType="1"/>
                      </p:cNvSpPr>
                      <p:nvPr/>
                    </p:nvSpPr>
                    <p:spPr bwMode="auto">
                      <a:xfrm flipV="1">
                        <a:off x="2976" y="2211"/>
                        <a:ext cx="24" cy="1"/>
                      </a:xfrm>
                      <a:prstGeom prst="line">
                        <a:avLst/>
                      </a:prstGeom>
                      <a:noFill/>
                      <a:ln w="1588">
                        <a:solidFill>
                          <a:srgbClr val="7F7F7F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29402" name="Line 1104"/>
                      <p:cNvSpPr>
                        <a:spLocks noChangeShapeType="1"/>
                      </p:cNvSpPr>
                      <p:nvPr/>
                    </p:nvSpPr>
                    <p:spPr bwMode="auto">
                      <a:xfrm flipV="1">
                        <a:off x="2976" y="2216"/>
                        <a:ext cx="24" cy="2"/>
                      </a:xfrm>
                      <a:prstGeom prst="line">
                        <a:avLst/>
                      </a:prstGeom>
                      <a:noFill/>
                      <a:ln w="1588">
                        <a:solidFill>
                          <a:srgbClr val="7F7F7F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29403" name="Line 1105"/>
                      <p:cNvSpPr>
                        <a:spLocks noChangeShapeType="1"/>
                      </p:cNvSpPr>
                      <p:nvPr/>
                    </p:nvSpPr>
                    <p:spPr bwMode="auto">
                      <a:xfrm flipV="1">
                        <a:off x="2976" y="2220"/>
                        <a:ext cx="24" cy="3"/>
                      </a:xfrm>
                      <a:prstGeom prst="line">
                        <a:avLst/>
                      </a:prstGeom>
                      <a:noFill/>
                      <a:ln w="1588">
                        <a:solidFill>
                          <a:srgbClr val="7F7F7F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29404" name="Line 1106"/>
                      <p:cNvSpPr>
                        <a:spLocks noChangeShapeType="1"/>
                      </p:cNvSpPr>
                      <p:nvPr/>
                    </p:nvSpPr>
                    <p:spPr bwMode="auto">
                      <a:xfrm flipV="1">
                        <a:off x="2976" y="2225"/>
                        <a:ext cx="24" cy="4"/>
                      </a:xfrm>
                      <a:prstGeom prst="line">
                        <a:avLst/>
                      </a:prstGeom>
                      <a:noFill/>
                      <a:ln w="1588">
                        <a:solidFill>
                          <a:srgbClr val="7F7F7F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</p:grpSp>
              </p:grpSp>
              <p:sp>
                <p:nvSpPr>
                  <p:cNvPr id="129394" name="Line 1107"/>
                  <p:cNvSpPr>
                    <a:spLocks noChangeShapeType="1"/>
                  </p:cNvSpPr>
                  <p:nvPr/>
                </p:nvSpPr>
                <p:spPr bwMode="auto">
                  <a:xfrm>
                    <a:off x="2977" y="2157"/>
                    <a:ext cx="26" cy="5"/>
                  </a:xfrm>
                  <a:prstGeom prst="line">
                    <a:avLst/>
                  </a:prstGeom>
                  <a:noFill/>
                  <a:ln w="1588">
                    <a:solidFill>
                      <a:srgbClr val="7F7F7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129388" name="Group 1108"/>
              <p:cNvGrpSpPr>
                <a:grpSpLocks/>
              </p:cNvGrpSpPr>
              <p:nvPr/>
            </p:nvGrpSpPr>
            <p:grpSpPr bwMode="auto">
              <a:xfrm>
                <a:off x="2957" y="2099"/>
                <a:ext cx="27" cy="150"/>
                <a:chOff x="2957" y="2099"/>
                <a:chExt cx="27" cy="150"/>
              </a:xfrm>
            </p:grpSpPr>
            <p:sp>
              <p:nvSpPr>
                <p:cNvPr id="129389" name="Freeform 1109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26" cy="150"/>
                </a:xfrm>
                <a:custGeom>
                  <a:avLst/>
                  <a:gdLst>
                    <a:gd name="T0" fmla="*/ 0 w 203"/>
                    <a:gd name="T1" fmla="*/ 0 h 1193"/>
                    <a:gd name="T2" fmla="*/ 0 w 203"/>
                    <a:gd name="T3" fmla="*/ 0 h 1193"/>
                    <a:gd name="T4" fmla="*/ 0 w 203"/>
                    <a:gd name="T5" fmla="*/ 0 h 1193"/>
                    <a:gd name="T6" fmla="*/ 0 w 203"/>
                    <a:gd name="T7" fmla="*/ 0 h 1193"/>
                    <a:gd name="T8" fmla="*/ 0 w 203"/>
                    <a:gd name="T9" fmla="*/ 0 h 1193"/>
                    <a:gd name="T10" fmla="*/ 0 w 203"/>
                    <a:gd name="T11" fmla="*/ 0 h 1193"/>
                    <a:gd name="T12" fmla="*/ 0 w 203"/>
                    <a:gd name="T13" fmla="*/ 0 h 1193"/>
                    <a:gd name="T14" fmla="*/ 0 w 203"/>
                    <a:gd name="T15" fmla="*/ 0 h 1193"/>
                    <a:gd name="T16" fmla="*/ 0 w 203"/>
                    <a:gd name="T17" fmla="*/ 0 h 1193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203"/>
                    <a:gd name="T28" fmla="*/ 0 h 1193"/>
                    <a:gd name="T29" fmla="*/ 203 w 203"/>
                    <a:gd name="T30" fmla="*/ 1193 h 1193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203" h="1193">
                      <a:moveTo>
                        <a:pt x="48" y="0"/>
                      </a:moveTo>
                      <a:lnTo>
                        <a:pt x="192" y="62"/>
                      </a:lnTo>
                      <a:lnTo>
                        <a:pt x="203" y="75"/>
                      </a:lnTo>
                      <a:lnTo>
                        <a:pt x="160" y="1145"/>
                      </a:lnTo>
                      <a:lnTo>
                        <a:pt x="141" y="1158"/>
                      </a:lnTo>
                      <a:lnTo>
                        <a:pt x="0" y="1193"/>
                      </a:lnTo>
                      <a:lnTo>
                        <a:pt x="18" y="1174"/>
                      </a:lnTo>
                      <a:lnTo>
                        <a:pt x="19" y="1159"/>
                      </a:lnTo>
                      <a:lnTo>
                        <a:pt x="48" y="0"/>
                      </a:lnTo>
                      <a:close/>
                    </a:path>
                  </a:pathLst>
                </a:custGeom>
                <a:solidFill>
                  <a:srgbClr val="BFBFB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9390" name="Arc 1110"/>
                <p:cNvSpPr>
                  <a:spLocks/>
                </p:cNvSpPr>
                <p:nvPr/>
              </p:nvSpPr>
              <p:spPr bwMode="auto">
                <a:xfrm>
                  <a:off x="2981" y="2107"/>
                  <a:ext cx="3" cy="3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21600"/>
                    <a:gd name="T11" fmla="*/ 21600 w 2160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 fill="none" extrusionOk="0">
                      <a:moveTo>
                        <a:pt x="0" y="-1"/>
                      </a:moveTo>
                      <a:cubicBezTo>
                        <a:pt x="11929" y="-1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0" y="-1"/>
                      </a:moveTo>
                      <a:cubicBezTo>
                        <a:pt x="11929" y="-1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solidFill>
                  <a:srgbClr val="BFBFB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  <p:grpSp>
          <p:nvGrpSpPr>
            <p:cNvPr id="129284" name="Group 1111"/>
            <p:cNvGrpSpPr>
              <a:grpSpLocks/>
            </p:cNvGrpSpPr>
            <p:nvPr/>
          </p:nvGrpSpPr>
          <p:grpSpPr bwMode="auto">
            <a:xfrm>
              <a:off x="2967" y="2324"/>
              <a:ext cx="81" cy="32"/>
              <a:chOff x="2967" y="2324"/>
              <a:chExt cx="81" cy="32"/>
            </a:xfrm>
          </p:grpSpPr>
          <p:sp>
            <p:nvSpPr>
              <p:cNvPr id="129376" name="Freeform 1112"/>
              <p:cNvSpPr>
                <a:spLocks/>
              </p:cNvSpPr>
              <p:nvPr/>
            </p:nvSpPr>
            <p:spPr bwMode="auto">
              <a:xfrm>
                <a:off x="2967" y="2324"/>
                <a:ext cx="81" cy="21"/>
              </a:xfrm>
              <a:custGeom>
                <a:avLst/>
                <a:gdLst>
                  <a:gd name="T0" fmla="*/ 0 w 646"/>
                  <a:gd name="T1" fmla="*/ 0 h 168"/>
                  <a:gd name="T2" fmla="*/ 0 w 646"/>
                  <a:gd name="T3" fmla="*/ 0 h 168"/>
                  <a:gd name="T4" fmla="*/ 0 w 646"/>
                  <a:gd name="T5" fmla="*/ 0 h 168"/>
                  <a:gd name="T6" fmla="*/ 0 w 646"/>
                  <a:gd name="T7" fmla="*/ 0 h 168"/>
                  <a:gd name="T8" fmla="*/ 0 w 646"/>
                  <a:gd name="T9" fmla="*/ 0 h 168"/>
                  <a:gd name="T10" fmla="*/ 0 w 646"/>
                  <a:gd name="T11" fmla="*/ 0 h 168"/>
                  <a:gd name="T12" fmla="*/ 0 w 646"/>
                  <a:gd name="T13" fmla="*/ 0 h 168"/>
                  <a:gd name="T14" fmla="*/ 0 w 646"/>
                  <a:gd name="T15" fmla="*/ 0 h 168"/>
                  <a:gd name="T16" fmla="*/ 0 w 646"/>
                  <a:gd name="T17" fmla="*/ 0 h 168"/>
                  <a:gd name="T18" fmla="*/ 0 w 646"/>
                  <a:gd name="T19" fmla="*/ 0 h 168"/>
                  <a:gd name="T20" fmla="*/ 0 w 646"/>
                  <a:gd name="T21" fmla="*/ 0 h 168"/>
                  <a:gd name="T22" fmla="*/ 0 w 646"/>
                  <a:gd name="T23" fmla="*/ 0 h 168"/>
                  <a:gd name="T24" fmla="*/ 0 w 646"/>
                  <a:gd name="T25" fmla="*/ 0 h 168"/>
                  <a:gd name="T26" fmla="*/ 0 w 646"/>
                  <a:gd name="T27" fmla="*/ 0 h 168"/>
                  <a:gd name="T28" fmla="*/ 0 w 646"/>
                  <a:gd name="T29" fmla="*/ 0 h 168"/>
                  <a:gd name="T30" fmla="*/ 0 w 646"/>
                  <a:gd name="T31" fmla="*/ 0 h 168"/>
                  <a:gd name="T32" fmla="*/ 0 w 646"/>
                  <a:gd name="T33" fmla="*/ 0 h 168"/>
                  <a:gd name="T34" fmla="*/ 0 w 646"/>
                  <a:gd name="T35" fmla="*/ 0 h 168"/>
                  <a:gd name="T36" fmla="*/ 0 w 646"/>
                  <a:gd name="T37" fmla="*/ 0 h 168"/>
                  <a:gd name="T38" fmla="*/ 0 w 646"/>
                  <a:gd name="T39" fmla="*/ 0 h 168"/>
                  <a:gd name="T40" fmla="*/ 0 w 646"/>
                  <a:gd name="T41" fmla="*/ 0 h 168"/>
                  <a:gd name="T42" fmla="*/ 0 w 646"/>
                  <a:gd name="T43" fmla="*/ 0 h 168"/>
                  <a:gd name="T44" fmla="*/ 0 w 646"/>
                  <a:gd name="T45" fmla="*/ 0 h 168"/>
                  <a:gd name="T46" fmla="*/ 0 w 646"/>
                  <a:gd name="T47" fmla="*/ 0 h 168"/>
                  <a:gd name="T48" fmla="*/ 0 w 646"/>
                  <a:gd name="T49" fmla="*/ 0 h 168"/>
                  <a:gd name="T50" fmla="*/ 0 w 646"/>
                  <a:gd name="T51" fmla="*/ 0 h 168"/>
                  <a:gd name="T52" fmla="*/ 0 w 646"/>
                  <a:gd name="T53" fmla="*/ 0 h 168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w 646"/>
                  <a:gd name="T82" fmla="*/ 0 h 168"/>
                  <a:gd name="T83" fmla="*/ 646 w 646"/>
                  <a:gd name="T84" fmla="*/ 168 h 168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T81" t="T82" r="T83" b="T84"/>
                <a:pathLst>
                  <a:path w="646" h="168">
                    <a:moveTo>
                      <a:pt x="0" y="0"/>
                    </a:moveTo>
                    <a:lnTo>
                      <a:pt x="120" y="8"/>
                    </a:lnTo>
                    <a:lnTo>
                      <a:pt x="209" y="12"/>
                    </a:lnTo>
                    <a:lnTo>
                      <a:pt x="289" y="20"/>
                    </a:lnTo>
                    <a:lnTo>
                      <a:pt x="369" y="31"/>
                    </a:lnTo>
                    <a:lnTo>
                      <a:pt x="426" y="39"/>
                    </a:lnTo>
                    <a:lnTo>
                      <a:pt x="493" y="50"/>
                    </a:lnTo>
                    <a:lnTo>
                      <a:pt x="532" y="57"/>
                    </a:lnTo>
                    <a:lnTo>
                      <a:pt x="561" y="64"/>
                    </a:lnTo>
                    <a:lnTo>
                      <a:pt x="577" y="68"/>
                    </a:lnTo>
                    <a:lnTo>
                      <a:pt x="591" y="71"/>
                    </a:lnTo>
                    <a:lnTo>
                      <a:pt x="606" y="76"/>
                    </a:lnTo>
                    <a:lnTo>
                      <a:pt x="623" y="82"/>
                    </a:lnTo>
                    <a:lnTo>
                      <a:pt x="638" y="90"/>
                    </a:lnTo>
                    <a:lnTo>
                      <a:pt x="645" y="99"/>
                    </a:lnTo>
                    <a:lnTo>
                      <a:pt x="646" y="107"/>
                    </a:lnTo>
                    <a:lnTo>
                      <a:pt x="643" y="118"/>
                    </a:lnTo>
                    <a:lnTo>
                      <a:pt x="638" y="129"/>
                    </a:lnTo>
                    <a:lnTo>
                      <a:pt x="630" y="140"/>
                    </a:lnTo>
                    <a:lnTo>
                      <a:pt x="620" y="147"/>
                    </a:lnTo>
                    <a:lnTo>
                      <a:pt x="605" y="156"/>
                    </a:lnTo>
                    <a:lnTo>
                      <a:pt x="590" y="162"/>
                    </a:lnTo>
                    <a:lnTo>
                      <a:pt x="572" y="164"/>
                    </a:lnTo>
                    <a:lnTo>
                      <a:pt x="553" y="167"/>
                    </a:lnTo>
                    <a:lnTo>
                      <a:pt x="529" y="168"/>
                    </a:lnTo>
                    <a:lnTo>
                      <a:pt x="507" y="166"/>
                    </a:lnTo>
                    <a:lnTo>
                      <a:pt x="471" y="161"/>
                    </a:lnTo>
                  </a:path>
                </a:pathLst>
              </a:custGeom>
              <a:noFill/>
              <a:ln w="3175">
                <a:solidFill>
                  <a:srgbClr val="C0C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129377" name="Group 1113"/>
              <p:cNvGrpSpPr>
                <a:grpSpLocks/>
              </p:cNvGrpSpPr>
              <p:nvPr/>
            </p:nvGrpSpPr>
            <p:grpSpPr bwMode="auto">
              <a:xfrm>
                <a:off x="2971" y="2335"/>
                <a:ext cx="56" cy="21"/>
                <a:chOff x="2971" y="2335"/>
                <a:chExt cx="56" cy="21"/>
              </a:xfrm>
            </p:grpSpPr>
            <p:grpSp>
              <p:nvGrpSpPr>
                <p:cNvPr id="129378" name="Group 1114"/>
                <p:cNvGrpSpPr>
                  <a:grpSpLocks/>
                </p:cNvGrpSpPr>
                <p:nvPr/>
              </p:nvGrpSpPr>
              <p:grpSpPr bwMode="auto">
                <a:xfrm>
                  <a:off x="2971" y="2335"/>
                  <a:ext cx="56" cy="21"/>
                  <a:chOff x="2971" y="2335"/>
                  <a:chExt cx="56" cy="21"/>
                </a:xfrm>
              </p:grpSpPr>
              <p:sp>
                <p:nvSpPr>
                  <p:cNvPr id="129383" name="Freeform 1115"/>
                  <p:cNvSpPr>
                    <a:spLocks/>
                  </p:cNvSpPr>
                  <p:nvPr/>
                </p:nvSpPr>
                <p:spPr bwMode="auto">
                  <a:xfrm>
                    <a:off x="2971" y="2335"/>
                    <a:ext cx="35" cy="14"/>
                  </a:xfrm>
                  <a:custGeom>
                    <a:avLst/>
                    <a:gdLst>
                      <a:gd name="T0" fmla="*/ 0 w 283"/>
                      <a:gd name="T1" fmla="*/ 0 h 113"/>
                      <a:gd name="T2" fmla="*/ 0 w 283"/>
                      <a:gd name="T3" fmla="*/ 0 h 113"/>
                      <a:gd name="T4" fmla="*/ 0 w 283"/>
                      <a:gd name="T5" fmla="*/ 0 h 113"/>
                      <a:gd name="T6" fmla="*/ 0 w 283"/>
                      <a:gd name="T7" fmla="*/ 0 h 113"/>
                      <a:gd name="T8" fmla="*/ 0 w 283"/>
                      <a:gd name="T9" fmla="*/ 0 h 113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  <a:gd name="T15" fmla="*/ 0 w 283"/>
                      <a:gd name="T16" fmla="*/ 0 h 113"/>
                      <a:gd name="T17" fmla="*/ 283 w 283"/>
                      <a:gd name="T18" fmla="*/ 113 h 113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T15" t="T16" r="T17" b="T18"/>
                    <a:pathLst>
                      <a:path w="283" h="113">
                        <a:moveTo>
                          <a:pt x="0" y="68"/>
                        </a:moveTo>
                        <a:lnTo>
                          <a:pt x="74" y="0"/>
                        </a:lnTo>
                        <a:lnTo>
                          <a:pt x="283" y="38"/>
                        </a:lnTo>
                        <a:lnTo>
                          <a:pt x="200" y="113"/>
                        </a:lnTo>
                        <a:lnTo>
                          <a:pt x="0" y="68"/>
                        </a:lnTo>
                        <a:close/>
                      </a:path>
                    </a:pathLst>
                  </a:custGeom>
                  <a:solidFill>
                    <a:srgbClr val="DFDFD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29384" name="Freeform 1116"/>
                  <p:cNvSpPr>
                    <a:spLocks/>
                  </p:cNvSpPr>
                  <p:nvPr/>
                </p:nvSpPr>
                <p:spPr bwMode="auto">
                  <a:xfrm>
                    <a:off x="2971" y="2343"/>
                    <a:ext cx="25" cy="13"/>
                  </a:xfrm>
                  <a:custGeom>
                    <a:avLst/>
                    <a:gdLst>
                      <a:gd name="T0" fmla="*/ 0 w 200"/>
                      <a:gd name="T1" fmla="*/ 0 h 107"/>
                      <a:gd name="T2" fmla="*/ 0 w 200"/>
                      <a:gd name="T3" fmla="*/ 0 h 107"/>
                      <a:gd name="T4" fmla="*/ 0 w 200"/>
                      <a:gd name="T5" fmla="*/ 0 h 107"/>
                      <a:gd name="T6" fmla="*/ 0 w 200"/>
                      <a:gd name="T7" fmla="*/ 0 h 107"/>
                      <a:gd name="T8" fmla="*/ 0 w 200"/>
                      <a:gd name="T9" fmla="*/ 0 h 107"/>
                      <a:gd name="T10" fmla="*/ 0 w 200"/>
                      <a:gd name="T11" fmla="*/ 0 h 107"/>
                      <a:gd name="T12" fmla="*/ 0 60000 65536"/>
                      <a:gd name="T13" fmla="*/ 0 60000 65536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w 200"/>
                      <a:gd name="T19" fmla="*/ 0 h 107"/>
                      <a:gd name="T20" fmla="*/ 200 w 200"/>
                      <a:gd name="T21" fmla="*/ 107 h 107"/>
                    </a:gdLst>
                    <a:ahLst/>
                    <a:cxnLst>
                      <a:cxn ang="T12">
                        <a:pos x="T0" y="T1"/>
                      </a:cxn>
                      <a:cxn ang="T13">
                        <a:pos x="T2" y="T3"/>
                      </a:cxn>
                      <a:cxn ang="T14">
                        <a:pos x="T4" y="T5"/>
                      </a:cxn>
                      <a:cxn ang="T15">
                        <a:pos x="T6" y="T7"/>
                      </a:cxn>
                      <a:cxn ang="T16">
                        <a:pos x="T8" y="T9"/>
                      </a:cxn>
                      <a:cxn ang="T17">
                        <a:pos x="T10" y="T11"/>
                      </a:cxn>
                    </a:cxnLst>
                    <a:rect l="T18" t="T19" r="T20" b="T21"/>
                    <a:pathLst>
                      <a:path w="200" h="107">
                        <a:moveTo>
                          <a:pt x="0" y="0"/>
                        </a:moveTo>
                        <a:lnTo>
                          <a:pt x="0" y="59"/>
                        </a:lnTo>
                        <a:lnTo>
                          <a:pt x="2" y="59"/>
                        </a:lnTo>
                        <a:lnTo>
                          <a:pt x="200" y="107"/>
                        </a:lnTo>
                        <a:lnTo>
                          <a:pt x="200" y="45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C0C0C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29385" name="Freeform 1117"/>
                  <p:cNvSpPr>
                    <a:spLocks/>
                  </p:cNvSpPr>
                  <p:nvPr/>
                </p:nvSpPr>
                <p:spPr bwMode="auto">
                  <a:xfrm>
                    <a:off x="2996" y="2339"/>
                    <a:ext cx="31" cy="17"/>
                  </a:xfrm>
                  <a:custGeom>
                    <a:avLst/>
                    <a:gdLst>
                      <a:gd name="T0" fmla="*/ 0 w 255"/>
                      <a:gd name="T1" fmla="*/ 0 h 137"/>
                      <a:gd name="T2" fmla="*/ 0 w 255"/>
                      <a:gd name="T3" fmla="*/ 0 h 137"/>
                      <a:gd name="T4" fmla="*/ 0 w 255"/>
                      <a:gd name="T5" fmla="*/ 0 h 137"/>
                      <a:gd name="T6" fmla="*/ 0 w 255"/>
                      <a:gd name="T7" fmla="*/ 0 h 137"/>
                      <a:gd name="T8" fmla="*/ 0 w 255"/>
                      <a:gd name="T9" fmla="*/ 0 h 137"/>
                      <a:gd name="T10" fmla="*/ 0 w 255"/>
                      <a:gd name="T11" fmla="*/ 0 h 137"/>
                      <a:gd name="T12" fmla="*/ 0 60000 65536"/>
                      <a:gd name="T13" fmla="*/ 0 60000 65536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w 255"/>
                      <a:gd name="T19" fmla="*/ 0 h 137"/>
                      <a:gd name="T20" fmla="*/ 255 w 255"/>
                      <a:gd name="T21" fmla="*/ 137 h 137"/>
                    </a:gdLst>
                    <a:ahLst/>
                    <a:cxnLst>
                      <a:cxn ang="T12">
                        <a:pos x="T0" y="T1"/>
                      </a:cxn>
                      <a:cxn ang="T13">
                        <a:pos x="T2" y="T3"/>
                      </a:cxn>
                      <a:cxn ang="T14">
                        <a:pos x="T4" y="T5"/>
                      </a:cxn>
                      <a:cxn ang="T15">
                        <a:pos x="T6" y="T7"/>
                      </a:cxn>
                      <a:cxn ang="T16">
                        <a:pos x="T8" y="T9"/>
                      </a:cxn>
                      <a:cxn ang="T17">
                        <a:pos x="T10" y="T11"/>
                      </a:cxn>
                    </a:cxnLst>
                    <a:rect l="T18" t="T19" r="T20" b="T21"/>
                    <a:pathLst>
                      <a:path w="255" h="137">
                        <a:moveTo>
                          <a:pt x="0" y="74"/>
                        </a:moveTo>
                        <a:lnTo>
                          <a:pt x="82" y="0"/>
                        </a:lnTo>
                        <a:lnTo>
                          <a:pt x="255" y="20"/>
                        </a:lnTo>
                        <a:lnTo>
                          <a:pt x="255" y="76"/>
                        </a:lnTo>
                        <a:lnTo>
                          <a:pt x="0" y="137"/>
                        </a:lnTo>
                        <a:lnTo>
                          <a:pt x="0" y="74"/>
                        </a:lnTo>
                        <a:close/>
                      </a:path>
                    </a:pathLst>
                  </a:custGeom>
                  <a:solidFill>
                    <a:srgbClr val="9F9F9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29386" name="Freeform 1118"/>
                  <p:cNvSpPr>
                    <a:spLocks/>
                  </p:cNvSpPr>
                  <p:nvPr/>
                </p:nvSpPr>
                <p:spPr bwMode="auto">
                  <a:xfrm>
                    <a:off x="2980" y="2335"/>
                    <a:ext cx="47" cy="7"/>
                  </a:xfrm>
                  <a:custGeom>
                    <a:avLst/>
                    <a:gdLst>
                      <a:gd name="T0" fmla="*/ 0 w 382"/>
                      <a:gd name="T1" fmla="*/ 0 h 57"/>
                      <a:gd name="T2" fmla="*/ 0 w 382"/>
                      <a:gd name="T3" fmla="*/ 0 h 57"/>
                      <a:gd name="T4" fmla="*/ 0 w 382"/>
                      <a:gd name="T5" fmla="*/ 0 h 57"/>
                      <a:gd name="T6" fmla="*/ 0 w 382"/>
                      <a:gd name="T7" fmla="*/ 0 h 57"/>
                      <a:gd name="T8" fmla="*/ 0 w 382"/>
                      <a:gd name="T9" fmla="*/ 0 h 57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  <a:gd name="T15" fmla="*/ 0 w 382"/>
                      <a:gd name="T16" fmla="*/ 0 h 57"/>
                      <a:gd name="T17" fmla="*/ 382 w 382"/>
                      <a:gd name="T18" fmla="*/ 57 h 57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T15" t="T16" r="T17" b="T18"/>
                    <a:pathLst>
                      <a:path w="382" h="57">
                        <a:moveTo>
                          <a:pt x="0" y="0"/>
                        </a:moveTo>
                        <a:lnTo>
                          <a:pt x="191" y="13"/>
                        </a:lnTo>
                        <a:lnTo>
                          <a:pt x="382" y="57"/>
                        </a:lnTo>
                        <a:lnTo>
                          <a:pt x="209" y="38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7F7F7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129379" name="Group 1119"/>
                <p:cNvGrpSpPr>
                  <a:grpSpLocks/>
                </p:cNvGrpSpPr>
                <p:nvPr/>
              </p:nvGrpSpPr>
              <p:grpSpPr bwMode="auto">
                <a:xfrm>
                  <a:off x="2971" y="2341"/>
                  <a:ext cx="56" cy="9"/>
                  <a:chOff x="2971" y="2341"/>
                  <a:chExt cx="56" cy="9"/>
                </a:xfrm>
              </p:grpSpPr>
              <p:sp>
                <p:nvSpPr>
                  <p:cNvPr id="129380" name="Line 1120"/>
                  <p:cNvSpPr>
                    <a:spLocks noChangeShapeType="1"/>
                  </p:cNvSpPr>
                  <p:nvPr/>
                </p:nvSpPr>
                <p:spPr bwMode="auto">
                  <a:xfrm>
                    <a:off x="2971" y="2345"/>
                    <a:ext cx="25" cy="5"/>
                  </a:xfrm>
                  <a:prstGeom prst="line">
                    <a:avLst/>
                  </a:prstGeom>
                  <a:noFill/>
                  <a:ln w="1588">
                    <a:solidFill>
                      <a:srgbClr val="7F7F7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29381" name="Line 1121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996" y="2341"/>
                    <a:ext cx="10" cy="9"/>
                  </a:xfrm>
                  <a:prstGeom prst="line">
                    <a:avLst/>
                  </a:prstGeom>
                  <a:noFill/>
                  <a:ln w="1588">
                    <a:solidFill>
                      <a:srgbClr val="5F5F5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29382" name="Line 1122"/>
                  <p:cNvSpPr>
                    <a:spLocks noChangeShapeType="1"/>
                  </p:cNvSpPr>
                  <p:nvPr/>
                </p:nvSpPr>
                <p:spPr bwMode="auto">
                  <a:xfrm>
                    <a:off x="3007" y="2341"/>
                    <a:ext cx="20" cy="2"/>
                  </a:xfrm>
                  <a:prstGeom prst="line">
                    <a:avLst/>
                  </a:prstGeom>
                  <a:noFill/>
                  <a:ln w="1588">
                    <a:solidFill>
                      <a:srgbClr val="5F5F5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</p:grpSp>
        </p:grpSp>
        <p:sp>
          <p:nvSpPr>
            <p:cNvPr id="129285" name="Freeform 1123"/>
            <p:cNvSpPr>
              <a:spLocks/>
            </p:cNvSpPr>
            <p:nvPr/>
          </p:nvSpPr>
          <p:spPr bwMode="auto">
            <a:xfrm>
              <a:off x="2956" y="2284"/>
              <a:ext cx="49" cy="46"/>
            </a:xfrm>
            <a:custGeom>
              <a:avLst/>
              <a:gdLst>
                <a:gd name="T0" fmla="*/ 0 w 392"/>
                <a:gd name="T1" fmla="*/ 0 h 366"/>
                <a:gd name="T2" fmla="*/ 0 w 392"/>
                <a:gd name="T3" fmla="*/ 0 h 366"/>
                <a:gd name="T4" fmla="*/ 0 w 392"/>
                <a:gd name="T5" fmla="*/ 0 h 366"/>
                <a:gd name="T6" fmla="*/ 0 w 392"/>
                <a:gd name="T7" fmla="*/ 0 h 366"/>
                <a:gd name="T8" fmla="*/ 0 w 392"/>
                <a:gd name="T9" fmla="*/ 0 h 36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92"/>
                <a:gd name="T16" fmla="*/ 0 h 366"/>
                <a:gd name="T17" fmla="*/ 392 w 392"/>
                <a:gd name="T18" fmla="*/ 366 h 36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92" h="366">
                  <a:moveTo>
                    <a:pt x="0" y="183"/>
                  </a:moveTo>
                  <a:lnTo>
                    <a:pt x="392" y="0"/>
                  </a:lnTo>
                  <a:lnTo>
                    <a:pt x="392" y="147"/>
                  </a:lnTo>
                  <a:lnTo>
                    <a:pt x="0" y="366"/>
                  </a:lnTo>
                  <a:lnTo>
                    <a:pt x="0" y="183"/>
                  </a:lnTo>
                  <a:close/>
                </a:path>
              </a:pathLst>
            </a:custGeom>
            <a:solidFill>
              <a:srgbClr val="5F5F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9286" name="Freeform 1124"/>
            <p:cNvSpPr>
              <a:spLocks/>
            </p:cNvSpPr>
            <p:nvPr/>
          </p:nvSpPr>
          <p:spPr bwMode="auto">
            <a:xfrm>
              <a:off x="2955" y="2241"/>
              <a:ext cx="51" cy="68"/>
            </a:xfrm>
            <a:custGeom>
              <a:avLst/>
              <a:gdLst>
                <a:gd name="T0" fmla="*/ 0 w 405"/>
                <a:gd name="T1" fmla="*/ 0 h 542"/>
                <a:gd name="T2" fmla="*/ 0 w 405"/>
                <a:gd name="T3" fmla="*/ 0 h 542"/>
                <a:gd name="T4" fmla="*/ 0 w 405"/>
                <a:gd name="T5" fmla="*/ 0 h 542"/>
                <a:gd name="T6" fmla="*/ 0 w 405"/>
                <a:gd name="T7" fmla="*/ 0 h 542"/>
                <a:gd name="T8" fmla="*/ 0 w 405"/>
                <a:gd name="T9" fmla="*/ 0 h 54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05"/>
                <a:gd name="T16" fmla="*/ 0 h 542"/>
                <a:gd name="T17" fmla="*/ 405 w 405"/>
                <a:gd name="T18" fmla="*/ 542 h 54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05" h="542">
                  <a:moveTo>
                    <a:pt x="0" y="115"/>
                  </a:moveTo>
                  <a:lnTo>
                    <a:pt x="405" y="0"/>
                  </a:lnTo>
                  <a:lnTo>
                    <a:pt x="405" y="358"/>
                  </a:lnTo>
                  <a:lnTo>
                    <a:pt x="1" y="542"/>
                  </a:lnTo>
                  <a:lnTo>
                    <a:pt x="0" y="115"/>
                  </a:lnTo>
                  <a:close/>
                </a:path>
              </a:pathLst>
            </a:cu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9287" name="Freeform 1125"/>
            <p:cNvSpPr>
              <a:spLocks/>
            </p:cNvSpPr>
            <p:nvPr/>
          </p:nvSpPr>
          <p:spPr bwMode="auto">
            <a:xfrm>
              <a:off x="2819" y="2120"/>
              <a:ext cx="124" cy="104"/>
            </a:xfrm>
            <a:custGeom>
              <a:avLst/>
              <a:gdLst>
                <a:gd name="T0" fmla="*/ 0 w 999"/>
                <a:gd name="T1" fmla="*/ 0 h 828"/>
                <a:gd name="T2" fmla="*/ 0 w 999"/>
                <a:gd name="T3" fmla="*/ 0 h 828"/>
                <a:gd name="T4" fmla="*/ 0 w 999"/>
                <a:gd name="T5" fmla="*/ 0 h 828"/>
                <a:gd name="T6" fmla="*/ 0 w 999"/>
                <a:gd name="T7" fmla="*/ 0 h 828"/>
                <a:gd name="T8" fmla="*/ 0 w 999"/>
                <a:gd name="T9" fmla="*/ 0 h 82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999"/>
                <a:gd name="T16" fmla="*/ 0 h 828"/>
                <a:gd name="T17" fmla="*/ 999 w 999"/>
                <a:gd name="T18" fmla="*/ 828 h 82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999" h="828">
                  <a:moveTo>
                    <a:pt x="40" y="0"/>
                  </a:moveTo>
                  <a:lnTo>
                    <a:pt x="999" y="0"/>
                  </a:lnTo>
                  <a:lnTo>
                    <a:pt x="960" y="828"/>
                  </a:lnTo>
                  <a:lnTo>
                    <a:pt x="0" y="781"/>
                  </a:lnTo>
                  <a:lnTo>
                    <a:pt x="40" y="0"/>
                  </a:lnTo>
                  <a:close/>
                </a:path>
              </a:pathLst>
            </a:custGeom>
            <a:solidFill>
              <a:srgbClr val="C0C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9288" name="Freeform 1126"/>
            <p:cNvSpPr>
              <a:spLocks/>
            </p:cNvSpPr>
            <p:nvPr/>
          </p:nvSpPr>
          <p:spPr bwMode="auto">
            <a:xfrm>
              <a:off x="2737" y="2294"/>
              <a:ext cx="233" cy="47"/>
            </a:xfrm>
            <a:custGeom>
              <a:avLst/>
              <a:gdLst>
                <a:gd name="T0" fmla="*/ 0 w 1860"/>
                <a:gd name="T1" fmla="*/ 0 h 377"/>
                <a:gd name="T2" fmla="*/ 0 w 1860"/>
                <a:gd name="T3" fmla="*/ 0 h 377"/>
                <a:gd name="T4" fmla="*/ 0 w 1860"/>
                <a:gd name="T5" fmla="*/ 0 h 377"/>
                <a:gd name="T6" fmla="*/ 0 w 1860"/>
                <a:gd name="T7" fmla="*/ 0 h 377"/>
                <a:gd name="T8" fmla="*/ 0 w 1860"/>
                <a:gd name="T9" fmla="*/ 0 h 377"/>
                <a:gd name="T10" fmla="*/ 0 w 1860"/>
                <a:gd name="T11" fmla="*/ 0 h 377"/>
                <a:gd name="T12" fmla="*/ 0 w 1860"/>
                <a:gd name="T13" fmla="*/ 0 h 37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60"/>
                <a:gd name="T22" fmla="*/ 0 h 377"/>
                <a:gd name="T23" fmla="*/ 1860 w 1860"/>
                <a:gd name="T24" fmla="*/ 377 h 37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60" h="377">
                  <a:moveTo>
                    <a:pt x="302" y="0"/>
                  </a:moveTo>
                  <a:lnTo>
                    <a:pt x="1860" y="154"/>
                  </a:lnTo>
                  <a:lnTo>
                    <a:pt x="1750" y="292"/>
                  </a:lnTo>
                  <a:lnTo>
                    <a:pt x="1644" y="377"/>
                  </a:lnTo>
                  <a:lnTo>
                    <a:pt x="0" y="189"/>
                  </a:lnTo>
                  <a:lnTo>
                    <a:pt x="123" y="135"/>
                  </a:lnTo>
                  <a:lnTo>
                    <a:pt x="302" y="0"/>
                  </a:lnTo>
                  <a:close/>
                </a:path>
              </a:pathLst>
            </a:custGeom>
            <a:solidFill>
              <a:srgbClr val="DFDFD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grpSp>
          <p:nvGrpSpPr>
            <p:cNvPr id="129289" name="Group 1127"/>
            <p:cNvGrpSpPr>
              <a:grpSpLocks/>
            </p:cNvGrpSpPr>
            <p:nvPr/>
          </p:nvGrpSpPr>
          <p:grpSpPr bwMode="auto">
            <a:xfrm>
              <a:off x="2955" y="2245"/>
              <a:ext cx="50" cy="60"/>
              <a:chOff x="2955" y="2245"/>
              <a:chExt cx="50" cy="60"/>
            </a:xfrm>
          </p:grpSpPr>
          <p:sp>
            <p:nvSpPr>
              <p:cNvPr id="129367" name="Line 1128"/>
              <p:cNvSpPr>
                <a:spLocks noChangeShapeType="1"/>
              </p:cNvSpPr>
              <p:nvPr/>
            </p:nvSpPr>
            <p:spPr bwMode="auto">
              <a:xfrm flipV="1">
                <a:off x="2955" y="2262"/>
                <a:ext cx="50" cy="18"/>
              </a:xfrm>
              <a:prstGeom prst="line">
                <a:avLst/>
              </a:prstGeom>
              <a:noFill/>
              <a:ln w="1588">
                <a:solidFill>
                  <a:srgbClr val="80808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9368" name="Line 1129"/>
              <p:cNvSpPr>
                <a:spLocks noChangeShapeType="1"/>
              </p:cNvSpPr>
              <p:nvPr/>
            </p:nvSpPr>
            <p:spPr bwMode="auto">
              <a:xfrm flipV="1">
                <a:off x="2964" y="2267"/>
                <a:ext cx="41" cy="16"/>
              </a:xfrm>
              <a:prstGeom prst="line">
                <a:avLst/>
              </a:prstGeom>
              <a:noFill/>
              <a:ln w="1588">
                <a:solidFill>
                  <a:srgbClr val="80808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9369" name="Line 1130"/>
              <p:cNvSpPr>
                <a:spLocks noChangeShapeType="1"/>
              </p:cNvSpPr>
              <p:nvPr/>
            </p:nvSpPr>
            <p:spPr bwMode="auto">
              <a:xfrm flipV="1">
                <a:off x="2964" y="2272"/>
                <a:ext cx="41" cy="17"/>
              </a:xfrm>
              <a:prstGeom prst="line">
                <a:avLst/>
              </a:prstGeom>
              <a:noFill/>
              <a:ln w="1588">
                <a:solidFill>
                  <a:srgbClr val="80808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9370" name="Line 1131"/>
              <p:cNvSpPr>
                <a:spLocks noChangeShapeType="1"/>
              </p:cNvSpPr>
              <p:nvPr/>
            </p:nvSpPr>
            <p:spPr bwMode="auto">
              <a:xfrm flipV="1">
                <a:off x="2964" y="2277"/>
                <a:ext cx="41" cy="17"/>
              </a:xfrm>
              <a:prstGeom prst="line">
                <a:avLst/>
              </a:prstGeom>
              <a:noFill/>
              <a:ln w="1588">
                <a:solidFill>
                  <a:srgbClr val="80808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9371" name="Line 1132"/>
              <p:cNvSpPr>
                <a:spLocks noChangeShapeType="1"/>
              </p:cNvSpPr>
              <p:nvPr/>
            </p:nvSpPr>
            <p:spPr bwMode="auto">
              <a:xfrm flipV="1">
                <a:off x="2964" y="2282"/>
                <a:ext cx="41" cy="18"/>
              </a:xfrm>
              <a:prstGeom prst="line">
                <a:avLst/>
              </a:prstGeom>
              <a:noFill/>
              <a:ln w="1588">
                <a:solidFill>
                  <a:srgbClr val="80808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9372" name="Line 1133"/>
              <p:cNvSpPr>
                <a:spLocks noChangeShapeType="1"/>
              </p:cNvSpPr>
              <p:nvPr/>
            </p:nvSpPr>
            <p:spPr bwMode="auto">
              <a:xfrm flipV="1">
                <a:off x="2964" y="2257"/>
                <a:ext cx="41" cy="14"/>
              </a:xfrm>
              <a:prstGeom prst="line">
                <a:avLst/>
              </a:prstGeom>
              <a:noFill/>
              <a:ln w="1588">
                <a:solidFill>
                  <a:srgbClr val="80808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9373" name="Line 1134"/>
              <p:cNvSpPr>
                <a:spLocks noChangeShapeType="1"/>
              </p:cNvSpPr>
              <p:nvPr/>
            </p:nvSpPr>
            <p:spPr bwMode="auto">
              <a:xfrm flipV="1">
                <a:off x="2964" y="2251"/>
                <a:ext cx="41" cy="13"/>
              </a:xfrm>
              <a:prstGeom prst="line">
                <a:avLst/>
              </a:prstGeom>
              <a:noFill/>
              <a:ln w="1588">
                <a:solidFill>
                  <a:srgbClr val="80808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9374" name="Line 1135"/>
              <p:cNvSpPr>
                <a:spLocks noChangeShapeType="1"/>
              </p:cNvSpPr>
              <p:nvPr/>
            </p:nvSpPr>
            <p:spPr bwMode="auto">
              <a:xfrm flipV="1">
                <a:off x="2964" y="2245"/>
                <a:ext cx="41" cy="13"/>
              </a:xfrm>
              <a:prstGeom prst="line">
                <a:avLst/>
              </a:prstGeom>
              <a:noFill/>
              <a:ln w="1588">
                <a:solidFill>
                  <a:srgbClr val="80808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9375" name="Line 1136"/>
              <p:cNvSpPr>
                <a:spLocks noChangeShapeType="1"/>
              </p:cNvSpPr>
              <p:nvPr/>
            </p:nvSpPr>
            <p:spPr bwMode="auto">
              <a:xfrm flipH="1">
                <a:off x="2964" y="2254"/>
                <a:ext cx="1" cy="51"/>
              </a:xfrm>
              <a:prstGeom prst="line">
                <a:avLst/>
              </a:prstGeom>
              <a:noFill/>
              <a:ln w="1588">
                <a:solidFill>
                  <a:srgbClr val="80808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129290" name="Group 1137"/>
            <p:cNvGrpSpPr>
              <a:grpSpLocks/>
            </p:cNvGrpSpPr>
            <p:nvPr/>
          </p:nvGrpSpPr>
          <p:grpSpPr bwMode="auto">
            <a:xfrm>
              <a:off x="2801" y="2096"/>
              <a:ext cx="165" cy="153"/>
              <a:chOff x="2801" y="2096"/>
              <a:chExt cx="165" cy="153"/>
            </a:xfrm>
          </p:grpSpPr>
          <p:grpSp>
            <p:nvGrpSpPr>
              <p:cNvPr id="129350" name="Group 1138"/>
              <p:cNvGrpSpPr>
                <a:grpSpLocks/>
              </p:cNvGrpSpPr>
              <p:nvPr/>
            </p:nvGrpSpPr>
            <p:grpSpPr bwMode="auto">
              <a:xfrm>
                <a:off x="2801" y="2096"/>
                <a:ext cx="165" cy="153"/>
                <a:chOff x="2801" y="2096"/>
                <a:chExt cx="165" cy="153"/>
              </a:xfrm>
            </p:grpSpPr>
            <p:grpSp>
              <p:nvGrpSpPr>
                <p:cNvPr id="129352" name="Group 1139"/>
                <p:cNvGrpSpPr>
                  <a:grpSpLocks/>
                </p:cNvGrpSpPr>
                <p:nvPr/>
              </p:nvGrpSpPr>
              <p:grpSpPr bwMode="auto">
                <a:xfrm>
                  <a:off x="2801" y="2096"/>
                  <a:ext cx="165" cy="153"/>
                  <a:chOff x="2801" y="2096"/>
                  <a:chExt cx="165" cy="153"/>
                </a:xfrm>
              </p:grpSpPr>
              <p:sp>
                <p:nvSpPr>
                  <p:cNvPr id="129363" name="Freeform 1140"/>
                  <p:cNvSpPr>
                    <a:spLocks/>
                  </p:cNvSpPr>
                  <p:nvPr/>
                </p:nvSpPr>
                <p:spPr bwMode="auto">
                  <a:xfrm>
                    <a:off x="2801" y="2096"/>
                    <a:ext cx="165" cy="153"/>
                  </a:xfrm>
                  <a:custGeom>
                    <a:avLst/>
                    <a:gdLst>
                      <a:gd name="T0" fmla="*/ 0 w 1314"/>
                      <a:gd name="T1" fmla="*/ 0 h 1217"/>
                      <a:gd name="T2" fmla="*/ 0 w 1314"/>
                      <a:gd name="T3" fmla="*/ 0 h 1217"/>
                      <a:gd name="T4" fmla="*/ 0 w 1314"/>
                      <a:gd name="T5" fmla="*/ 0 h 1217"/>
                      <a:gd name="T6" fmla="*/ 0 w 1314"/>
                      <a:gd name="T7" fmla="*/ 0 h 1217"/>
                      <a:gd name="T8" fmla="*/ 0 w 1314"/>
                      <a:gd name="T9" fmla="*/ 0 h 1217"/>
                      <a:gd name="T10" fmla="*/ 0 w 1314"/>
                      <a:gd name="T11" fmla="*/ 0 h 1217"/>
                      <a:gd name="T12" fmla="*/ 0 w 1314"/>
                      <a:gd name="T13" fmla="*/ 0 h 1217"/>
                      <a:gd name="T14" fmla="*/ 0 w 1314"/>
                      <a:gd name="T15" fmla="*/ 0 h 1217"/>
                      <a:gd name="T16" fmla="*/ 0 w 1314"/>
                      <a:gd name="T17" fmla="*/ 0 h 1217"/>
                      <a:gd name="T18" fmla="*/ 0 w 1314"/>
                      <a:gd name="T19" fmla="*/ 0 h 1217"/>
                      <a:gd name="T20" fmla="*/ 0 w 1314"/>
                      <a:gd name="T21" fmla="*/ 0 h 1217"/>
                      <a:gd name="T22" fmla="*/ 0 w 1314"/>
                      <a:gd name="T23" fmla="*/ 0 h 1217"/>
                      <a:gd name="T24" fmla="*/ 0 w 1314"/>
                      <a:gd name="T25" fmla="*/ 0 h 1217"/>
                      <a:gd name="T26" fmla="*/ 0 w 1314"/>
                      <a:gd name="T27" fmla="*/ 0 h 1217"/>
                      <a:gd name="T28" fmla="*/ 0 w 1314"/>
                      <a:gd name="T29" fmla="*/ 0 h 1217"/>
                      <a:gd name="T30" fmla="*/ 0 w 1314"/>
                      <a:gd name="T31" fmla="*/ 0 h 1217"/>
                      <a:gd name="T32" fmla="*/ 0 w 1314"/>
                      <a:gd name="T33" fmla="*/ 0 h 1217"/>
                      <a:gd name="T34" fmla="*/ 0 w 1314"/>
                      <a:gd name="T35" fmla="*/ 0 h 1217"/>
                      <a:gd name="T36" fmla="*/ 0 w 1314"/>
                      <a:gd name="T37" fmla="*/ 0 h 1217"/>
                      <a:gd name="T38" fmla="*/ 0 w 1314"/>
                      <a:gd name="T39" fmla="*/ 0 h 1217"/>
                      <a:gd name="T40" fmla="*/ 0 w 1314"/>
                      <a:gd name="T41" fmla="*/ 0 h 1217"/>
                      <a:gd name="T42" fmla="*/ 0 w 1314"/>
                      <a:gd name="T43" fmla="*/ 0 h 1217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  <a:gd name="T51" fmla="*/ 0 60000 65536"/>
                      <a:gd name="T52" fmla="*/ 0 60000 65536"/>
                      <a:gd name="T53" fmla="*/ 0 60000 65536"/>
                      <a:gd name="T54" fmla="*/ 0 60000 65536"/>
                      <a:gd name="T55" fmla="*/ 0 60000 65536"/>
                      <a:gd name="T56" fmla="*/ 0 60000 65536"/>
                      <a:gd name="T57" fmla="*/ 0 60000 65536"/>
                      <a:gd name="T58" fmla="*/ 0 60000 65536"/>
                      <a:gd name="T59" fmla="*/ 0 60000 65536"/>
                      <a:gd name="T60" fmla="*/ 0 60000 65536"/>
                      <a:gd name="T61" fmla="*/ 0 60000 65536"/>
                      <a:gd name="T62" fmla="*/ 0 60000 65536"/>
                      <a:gd name="T63" fmla="*/ 0 60000 65536"/>
                      <a:gd name="T64" fmla="*/ 0 60000 65536"/>
                      <a:gd name="T65" fmla="*/ 0 60000 65536"/>
                      <a:gd name="T66" fmla="*/ 0 w 1314"/>
                      <a:gd name="T67" fmla="*/ 0 h 1217"/>
                      <a:gd name="T68" fmla="*/ 1314 w 1314"/>
                      <a:gd name="T69" fmla="*/ 1217 h 1217"/>
                    </a:gdLst>
                    <a:ahLst/>
                    <a:cxnLst>
                      <a:cxn ang="T44">
                        <a:pos x="T0" y="T1"/>
                      </a:cxn>
                      <a:cxn ang="T45">
                        <a:pos x="T2" y="T3"/>
                      </a:cxn>
                      <a:cxn ang="T46">
                        <a:pos x="T4" y="T5"/>
                      </a:cxn>
                      <a:cxn ang="T47">
                        <a:pos x="T6" y="T7"/>
                      </a:cxn>
                      <a:cxn ang="T48">
                        <a:pos x="T8" y="T9"/>
                      </a:cxn>
                      <a:cxn ang="T49">
                        <a:pos x="T10" y="T11"/>
                      </a:cxn>
                      <a:cxn ang="T50">
                        <a:pos x="T12" y="T13"/>
                      </a:cxn>
                      <a:cxn ang="T51">
                        <a:pos x="T14" y="T15"/>
                      </a:cxn>
                      <a:cxn ang="T52">
                        <a:pos x="T16" y="T17"/>
                      </a:cxn>
                      <a:cxn ang="T53">
                        <a:pos x="T18" y="T19"/>
                      </a:cxn>
                      <a:cxn ang="T54">
                        <a:pos x="T20" y="T21"/>
                      </a:cxn>
                      <a:cxn ang="T55">
                        <a:pos x="T22" y="T23"/>
                      </a:cxn>
                      <a:cxn ang="T56">
                        <a:pos x="T24" y="T25"/>
                      </a:cxn>
                      <a:cxn ang="T57">
                        <a:pos x="T26" y="T27"/>
                      </a:cxn>
                      <a:cxn ang="T58">
                        <a:pos x="T28" y="T29"/>
                      </a:cxn>
                      <a:cxn ang="T59">
                        <a:pos x="T30" y="T31"/>
                      </a:cxn>
                      <a:cxn ang="T60">
                        <a:pos x="T32" y="T33"/>
                      </a:cxn>
                      <a:cxn ang="T61">
                        <a:pos x="T34" y="T35"/>
                      </a:cxn>
                      <a:cxn ang="T62">
                        <a:pos x="T36" y="T37"/>
                      </a:cxn>
                      <a:cxn ang="T63">
                        <a:pos x="T38" y="T39"/>
                      </a:cxn>
                      <a:cxn ang="T64">
                        <a:pos x="T40" y="T41"/>
                      </a:cxn>
                      <a:cxn ang="T65">
                        <a:pos x="T42" y="T43"/>
                      </a:cxn>
                    </a:cxnLst>
                    <a:rect l="T66" t="T67" r="T68" b="T69"/>
                    <a:pathLst>
                      <a:path w="1314" h="1217">
                        <a:moveTo>
                          <a:pt x="104" y="20"/>
                        </a:moveTo>
                        <a:lnTo>
                          <a:pt x="217" y="14"/>
                        </a:lnTo>
                        <a:lnTo>
                          <a:pt x="370" y="4"/>
                        </a:lnTo>
                        <a:lnTo>
                          <a:pt x="529" y="0"/>
                        </a:lnTo>
                        <a:lnTo>
                          <a:pt x="716" y="0"/>
                        </a:lnTo>
                        <a:lnTo>
                          <a:pt x="847" y="2"/>
                        </a:lnTo>
                        <a:lnTo>
                          <a:pt x="1049" y="9"/>
                        </a:lnTo>
                        <a:lnTo>
                          <a:pt x="1244" y="19"/>
                        </a:lnTo>
                        <a:lnTo>
                          <a:pt x="1290" y="21"/>
                        </a:lnTo>
                        <a:lnTo>
                          <a:pt x="1300" y="25"/>
                        </a:lnTo>
                        <a:lnTo>
                          <a:pt x="1307" y="30"/>
                        </a:lnTo>
                        <a:lnTo>
                          <a:pt x="1313" y="40"/>
                        </a:lnTo>
                        <a:lnTo>
                          <a:pt x="1314" y="50"/>
                        </a:lnTo>
                        <a:lnTo>
                          <a:pt x="1265" y="1195"/>
                        </a:lnTo>
                        <a:lnTo>
                          <a:pt x="1259" y="1212"/>
                        </a:lnTo>
                        <a:lnTo>
                          <a:pt x="1244" y="1217"/>
                        </a:lnTo>
                        <a:lnTo>
                          <a:pt x="819" y="1188"/>
                        </a:lnTo>
                        <a:lnTo>
                          <a:pt x="402" y="1159"/>
                        </a:lnTo>
                        <a:lnTo>
                          <a:pt x="19" y="1131"/>
                        </a:lnTo>
                        <a:lnTo>
                          <a:pt x="0" y="1101"/>
                        </a:lnTo>
                        <a:lnTo>
                          <a:pt x="58" y="57"/>
                        </a:lnTo>
                        <a:lnTo>
                          <a:pt x="104" y="20"/>
                        </a:lnTo>
                        <a:close/>
                      </a:path>
                    </a:pathLst>
                  </a:custGeom>
                  <a:solidFill>
                    <a:srgbClr val="C0C0C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29364" name="Arc 1141"/>
                  <p:cNvSpPr>
                    <a:spLocks/>
                  </p:cNvSpPr>
                  <p:nvPr/>
                </p:nvSpPr>
                <p:spPr bwMode="auto">
                  <a:xfrm>
                    <a:off x="2962" y="2099"/>
                    <a:ext cx="4" cy="4"/>
                  </a:xfrm>
                  <a:custGeom>
                    <a:avLst/>
                    <a:gdLst>
                      <a:gd name="T0" fmla="*/ 0 w 20564"/>
                      <a:gd name="T1" fmla="*/ 0 h 21600"/>
                      <a:gd name="T2" fmla="*/ 0 w 20564"/>
                      <a:gd name="T3" fmla="*/ 0 h 21600"/>
                      <a:gd name="T4" fmla="*/ 0 w 20564"/>
                      <a:gd name="T5" fmla="*/ 0 h 21600"/>
                      <a:gd name="T6" fmla="*/ 0 60000 65536"/>
                      <a:gd name="T7" fmla="*/ 0 60000 65536"/>
                      <a:gd name="T8" fmla="*/ 0 60000 65536"/>
                      <a:gd name="T9" fmla="*/ 0 w 20564"/>
                      <a:gd name="T10" fmla="*/ 0 h 21600"/>
                      <a:gd name="T11" fmla="*/ 20564 w 20564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0564" h="21600" fill="none" extrusionOk="0">
                        <a:moveTo>
                          <a:pt x="0" y="-1"/>
                        </a:moveTo>
                        <a:cubicBezTo>
                          <a:pt x="9382" y="-1"/>
                          <a:pt x="17692" y="6057"/>
                          <a:pt x="20563" y="14990"/>
                        </a:cubicBezTo>
                      </a:path>
                      <a:path w="20564" h="21600" stroke="0" extrusionOk="0">
                        <a:moveTo>
                          <a:pt x="0" y="-1"/>
                        </a:moveTo>
                        <a:cubicBezTo>
                          <a:pt x="9382" y="-1"/>
                          <a:pt x="17692" y="6057"/>
                          <a:pt x="20563" y="1499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solidFill>
                    <a:srgbClr val="C0C0C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29365" name="Arc 1142"/>
                  <p:cNvSpPr>
                    <a:spLocks/>
                  </p:cNvSpPr>
                  <p:nvPr/>
                </p:nvSpPr>
                <p:spPr bwMode="auto">
                  <a:xfrm>
                    <a:off x="2809" y="2099"/>
                    <a:ext cx="8" cy="6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60000 65536"/>
                      <a:gd name="T7" fmla="*/ 0 60000 65536"/>
                      <a:gd name="T8" fmla="*/ 0 60000 65536"/>
                      <a:gd name="T9" fmla="*/ 0 w 21600"/>
                      <a:gd name="T10" fmla="*/ 0 h 21600"/>
                      <a:gd name="T11" fmla="*/ 21600 w 21600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600" h="21600" fill="none" extrusionOk="0">
                        <a:moveTo>
                          <a:pt x="-1" y="21599"/>
                        </a:moveTo>
                        <a:cubicBezTo>
                          <a:pt x="-1" y="9670"/>
                          <a:pt x="9670" y="-1"/>
                          <a:pt x="21600" y="-1"/>
                        </a:cubicBezTo>
                      </a:path>
                      <a:path w="21600" h="21600" stroke="0" extrusionOk="0">
                        <a:moveTo>
                          <a:pt x="-1" y="21599"/>
                        </a:moveTo>
                        <a:cubicBezTo>
                          <a:pt x="-1" y="9670"/>
                          <a:pt x="9670" y="-1"/>
                          <a:pt x="21600" y="-1"/>
                        </a:cubicBezTo>
                        <a:lnTo>
                          <a:pt x="21600" y="21600"/>
                        </a:lnTo>
                        <a:close/>
                      </a:path>
                    </a:pathLst>
                  </a:custGeom>
                  <a:solidFill>
                    <a:srgbClr val="C0C0C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29366" name="Arc 1143"/>
                  <p:cNvSpPr>
                    <a:spLocks/>
                  </p:cNvSpPr>
                  <p:nvPr/>
                </p:nvSpPr>
                <p:spPr bwMode="auto">
                  <a:xfrm>
                    <a:off x="2801" y="2234"/>
                    <a:ext cx="4" cy="5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60000 65536"/>
                      <a:gd name="T7" fmla="*/ 0 60000 65536"/>
                      <a:gd name="T8" fmla="*/ 0 60000 65536"/>
                      <a:gd name="T9" fmla="*/ 0 w 21600"/>
                      <a:gd name="T10" fmla="*/ 0 h 21600"/>
                      <a:gd name="T11" fmla="*/ 21600 w 21600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600" h="21600" fill="none" extrusionOk="0">
                        <a:moveTo>
                          <a:pt x="21600" y="21599"/>
                        </a:moveTo>
                        <a:cubicBezTo>
                          <a:pt x="9670" y="21599"/>
                          <a:pt x="-1" y="11929"/>
                          <a:pt x="-1" y="-1"/>
                        </a:cubicBezTo>
                      </a:path>
                      <a:path w="21600" h="21600" stroke="0" extrusionOk="0">
                        <a:moveTo>
                          <a:pt x="21600" y="21599"/>
                        </a:moveTo>
                        <a:cubicBezTo>
                          <a:pt x="9670" y="21599"/>
                          <a:pt x="-1" y="11929"/>
                          <a:pt x="-1" y="-1"/>
                        </a:cubicBezTo>
                        <a:lnTo>
                          <a:pt x="21600" y="0"/>
                        </a:lnTo>
                        <a:close/>
                      </a:path>
                    </a:pathLst>
                  </a:custGeom>
                  <a:solidFill>
                    <a:srgbClr val="C0C0C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129353" name="Group 1144"/>
                <p:cNvGrpSpPr>
                  <a:grpSpLocks/>
                </p:cNvGrpSpPr>
                <p:nvPr/>
              </p:nvGrpSpPr>
              <p:grpSpPr bwMode="auto">
                <a:xfrm>
                  <a:off x="2819" y="2120"/>
                  <a:ext cx="125" cy="104"/>
                  <a:chOff x="2819" y="2120"/>
                  <a:chExt cx="125" cy="104"/>
                </a:xfrm>
              </p:grpSpPr>
              <p:grpSp>
                <p:nvGrpSpPr>
                  <p:cNvPr id="129354" name="Group 1145"/>
                  <p:cNvGrpSpPr>
                    <a:grpSpLocks/>
                  </p:cNvGrpSpPr>
                  <p:nvPr/>
                </p:nvGrpSpPr>
                <p:grpSpPr bwMode="auto">
                  <a:xfrm>
                    <a:off x="2819" y="2120"/>
                    <a:ext cx="125" cy="104"/>
                    <a:chOff x="2819" y="2120"/>
                    <a:chExt cx="125" cy="104"/>
                  </a:xfrm>
                </p:grpSpPr>
                <p:sp>
                  <p:nvSpPr>
                    <p:cNvPr id="129359" name="Freeform 1146"/>
                    <p:cNvSpPr>
                      <a:spLocks/>
                    </p:cNvSpPr>
                    <p:nvPr/>
                  </p:nvSpPr>
                  <p:spPr bwMode="auto">
                    <a:xfrm>
                      <a:off x="2824" y="2120"/>
                      <a:ext cx="119" cy="2"/>
                    </a:xfrm>
                    <a:custGeom>
                      <a:avLst/>
                      <a:gdLst>
                        <a:gd name="T0" fmla="*/ 0 w 958"/>
                        <a:gd name="T1" fmla="*/ 0 h 17"/>
                        <a:gd name="T2" fmla="*/ 0 w 958"/>
                        <a:gd name="T3" fmla="*/ 0 h 17"/>
                        <a:gd name="T4" fmla="*/ 0 w 958"/>
                        <a:gd name="T5" fmla="*/ 0 h 17"/>
                        <a:gd name="T6" fmla="*/ 0 w 958"/>
                        <a:gd name="T7" fmla="*/ 0 h 17"/>
                        <a:gd name="T8" fmla="*/ 0 w 958"/>
                        <a:gd name="T9" fmla="*/ 0 h 17"/>
                        <a:gd name="T10" fmla="*/ 0 60000 65536"/>
                        <a:gd name="T11" fmla="*/ 0 60000 65536"/>
                        <a:gd name="T12" fmla="*/ 0 60000 65536"/>
                        <a:gd name="T13" fmla="*/ 0 60000 65536"/>
                        <a:gd name="T14" fmla="*/ 0 60000 65536"/>
                        <a:gd name="T15" fmla="*/ 0 w 958"/>
                        <a:gd name="T16" fmla="*/ 0 h 17"/>
                        <a:gd name="T17" fmla="*/ 958 w 958"/>
                        <a:gd name="T18" fmla="*/ 17 h 17"/>
                      </a:gdLst>
                      <a:ahLst/>
                      <a:cxnLst>
                        <a:cxn ang="T10">
                          <a:pos x="T0" y="T1"/>
                        </a:cxn>
                        <a:cxn ang="T11">
                          <a:pos x="T2" y="T3"/>
                        </a:cxn>
                        <a:cxn ang="T12">
                          <a:pos x="T4" y="T5"/>
                        </a:cxn>
                        <a:cxn ang="T13">
                          <a:pos x="T6" y="T7"/>
                        </a:cxn>
                        <a:cxn ang="T14">
                          <a:pos x="T8" y="T9"/>
                        </a:cxn>
                      </a:cxnLst>
                      <a:rect l="T15" t="T16" r="T17" b="T18"/>
                      <a:pathLst>
                        <a:path w="958" h="17">
                          <a:moveTo>
                            <a:pt x="0" y="0"/>
                          </a:moveTo>
                          <a:lnTo>
                            <a:pt x="958" y="1"/>
                          </a:lnTo>
                          <a:lnTo>
                            <a:pt x="936" y="17"/>
                          </a:lnTo>
                          <a:lnTo>
                            <a:pt x="21" y="17"/>
                          </a:lnTo>
                          <a:lnTo>
                            <a:pt x="0" y="0"/>
                          </a:lnTo>
                          <a:close/>
                        </a:path>
                      </a:pathLst>
                    </a:custGeom>
                    <a:solidFill>
                      <a:srgbClr val="808080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9360" name="Freeform 1147"/>
                    <p:cNvSpPr>
                      <a:spLocks/>
                    </p:cNvSpPr>
                    <p:nvPr/>
                  </p:nvSpPr>
                  <p:spPr bwMode="auto">
                    <a:xfrm>
                      <a:off x="2936" y="2120"/>
                      <a:ext cx="8" cy="104"/>
                    </a:xfrm>
                    <a:custGeom>
                      <a:avLst/>
                      <a:gdLst>
                        <a:gd name="T0" fmla="*/ 0 w 62"/>
                        <a:gd name="T1" fmla="*/ 0 h 828"/>
                        <a:gd name="T2" fmla="*/ 0 w 62"/>
                        <a:gd name="T3" fmla="*/ 0 h 828"/>
                        <a:gd name="T4" fmla="*/ 0 w 62"/>
                        <a:gd name="T5" fmla="*/ 0 h 828"/>
                        <a:gd name="T6" fmla="*/ 0 w 62"/>
                        <a:gd name="T7" fmla="*/ 0 h 828"/>
                        <a:gd name="T8" fmla="*/ 0 w 62"/>
                        <a:gd name="T9" fmla="*/ 0 h 828"/>
                        <a:gd name="T10" fmla="*/ 0 w 62"/>
                        <a:gd name="T11" fmla="*/ 0 h 828"/>
                        <a:gd name="T12" fmla="*/ 0 60000 65536"/>
                        <a:gd name="T13" fmla="*/ 0 60000 65536"/>
                        <a:gd name="T14" fmla="*/ 0 60000 65536"/>
                        <a:gd name="T15" fmla="*/ 0 60000 65536"/>
                        <a:gd name="T16" fmla="*/ 0 60000 65536"/>
                        <a:gd name="T17" fmla="*/ 0 60000 65536"/>
                        <a:gd name="T18" fmla="*/ 0 w 62"/>
                        <a:gd name="T19" fmla="*/ 0 h 828"/>
                        <a:gd name="T20" fmla="*/ 62 w 62"/>
                        <a:gd name="T21" fmla="*/ 828 h 828"/>
                      </a:gdLst>
                      <a:ahLst/>
                      <a:cxnLst>
                        <a:cxn ang="T12">
                          <a:pos x="T0" y="T1"/>
                        </a:cxn>
                        <a:cxn ang="T13">
                          <a:pos x="T2" y="T3"/>
                        </a:cxn>
                        <a:cxn ang="T14">
                          <a:pos x="T4" y="T5"/>
                        </a:cxn>
                        <a:cxn ang="T15">
                          <a:pos x="T6" y="T7"/>
                        </a:cxn>
                        <a:cxn ang="T16">
                          <a:pos x="T8" y="T9"/>
                        </a:cxn>
                        <a:cxn ang="T17">
                          <a:pos x="T10" y="T11"/>
                        </a:cxn>
                      </a:cxnLst>
                      <a:rect l="T18" t="T19" r="T20" b="T21"/>
                      <a:pathLst>
                        <a:path w="62" h="828">
                          <a:moveTo>
                            <a:pt x="39" y="16"/>
                          </a:moveTo>
                          <a:lnTo>
                            <a:pt x="62" y="0"/>
                          </a:lnTo>
                          <a:lnTo>
                            <a:pt x="40" y="449"/>
                          </a:lnTo>
                          <a:lnTo>
                            <a:pt x="21" y="828"/>
                          </a:lnTo>
                          <a:lnTo>
                            <a:pt x="0" y="804"/>
                          </a:lnTo>
                          <a:lnTo>
                            <a:pt x="39" y="16"/>
                          </a:lnTo>
                          <a:close/>
                        </a:path>
                      </a:pathLst>
                    </a:custGeom>
                    <a:solidFill>
                      <a:srgbClr val="FFFFFF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9361" name="Freeform 1148"/>
                    <p:cNvSpPr>
                      <a:spLocks/>
                    </p:cNvSpPr>
                    <p:nvPr/>
                  </p:nvSpPr>
                  <p:spPr bwMode="auto">
                    <a:xfrm>
                      <a:off x="2819" y="2215"/>
                      <a:ext cx="119" cy="9"/>
                    </a:xfrm>
                    <a:custGeom>
                      <a:avLst/>
                      <a:gdLst>
                        <a:gd name="T0" fmla="*/ 0 w 959"/>
                        <a:gd name="T1" fmla="*/ 0 h 68"/>
                        <a:gd name="T2" fmla="*/ 0 w 959"/>
                        <a:gd name="T3" fmla="*/ 0 h 68"/>
                        <a:gd name="T4" fmla="*/ 0 w 959"/>
                        <a:gd name="T5" fmla="*/ 0 h 68"/>
                        <a:gd name="T6" fmla="*/ 0 w 959"/>
                        <a:gd name="T7" fmla="*/ 0 h 68"/>
                        <a:gd name="T8" fmla="*/ 0 w 959"/>
                        <a:gd name="T9" fmla="*/ 0 h 68"/>
                        <a:gd name="T10" fmla="*/ 0 60000 65536"/>
                        <a:gd name="T11" fmla="*/ 0 60000 65536"/>
                        <a:gd name="T12" fmla="*/ 0 60000 65536"/>
                        <a:gd name="T13" fmla="*/ 0 60000 65536"/>
                        <a:gd name="T14" fmla="*/ 0 60000 65536"/>
                        <a:gd name="T15" fmla="*/ 0 w 959"/>
                        <a:gd name="T16" fmla="*/ 0 h 68"/>
                        <a:gd name="T17" fmla="*/ 959 w 959"/>
                        <a:gd name="T18" fmla="*/ 68 h 68"/>
                      </a:gdLst>
                      <a:ahLst/>
                      <a:cxnLst>
                        <a:cxn ang="T10">
                          <a:pos x="T0" y="T1"/>
                        </a:cxn>
                        <a:cxn ang="T11">
                          <a:pos x="T2" y="T3"/>
                        </a:cxn>
                        <a:cxn ang="T12">
                          <a:pos x="T4" y="T5"/>
                        </a:cxn>
                        <a:cxn ang="T13">
                          <a:pos x="T6" y="T7"/>
                        </a:cxn>
                        <a:cxn ang="T14">
                          <a:pos x="T8" y="T9"/>
                        </a:cxn>
                      </a:cxnLst>
                      <a:rect l="T15" t="T16" r="T17" b="T18"/>
                      <a:pathLst>
                        <a:path w="959" h="68">
                          <a:moveTo>
                            <a:pt x="23" y="0"/>
                          </a:moveTo>
                          <a:lnTo>
                            <a:pt x="0" y="22"/>
                          </a:lnTo>
                          <a:lnTo>
                            <a:pt x="959" y="68"/>
                          </a:lnTo>
                          <a:lnTo>
                            <a:pt x="938" y="45"/>
                          </a:lnTo>
                          <a:lnTo>
                            <a:pt x="23" y="0"/>
                          </a:lnTo>
                          <a:close/>
                        </a:path>
                      </a:pathLst>
                    </a:custGeom>
                    <a:solidFill>
                      <a:srgbClr val="DFDFDF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9362" name="Freeform 1149"/>
                    <p:cNvSpPr>
                      <a:spLocks/>
                    </p:cNvSpPr>
                    <p:nvPr/>
                  </p:nvSpPr>
                  <p:spPr bwMode="auto">
                    <a:xfrm>
                      <a:off x="2819" y="2120"/>
                      <a:ext cx="7" cy="98"/>
                    </a:xfrm>
                    <a:custGeom>
                      <a:avLst/>
                      <a:gdLst>
                        <a:gd name="T0" fmla="*/ 0 w 61"/>
                        <a:gd name="T1" fmla="*/ 0 h 781"/>
                        <a:gd name="T2" fmla="*/ 0 w 61"/>
                        <a:gd name="T3" fmla="*/ 0 h 781"/>
                        <a:gd name="T4" fmla="*/ 0 w 61"/>
                        <a:gd name="T5" fmla="*/ 0 h 781"/>
                        <a:gd name="T6" fmla="*/ 0 w 61"/>
                        <a:gd name="T7" fmla="*/ 0 h 781"/>
                        <a:gd name="T8" fmla="*/ 0 w 61"/>
                        <a:gd name="T9" fmla="*/ 0 h 781"/>
                        <a:gd name="T10" fmla="*/ 0 60000 65536"/>
                        <a:gd name="T11" fmla="*/ 0 60000 65536"/>
                        <a:gd name="T12" fmla="*/ 0 60000 65536"/>
                        <a:gd name="T13" fmla="*/ 0 60000 65536"/>
                        <a:gd name="T14" fmla="*/ 0 60000 65536"/>
                        <a:gd name="T15" fmla="*/ 0 w 61"/>
                        <a:gd name="T16" fmla="*/ 0 h 781"/>
                        <a:gd name="T17" fmla="*/ 61 w 61"/>
                        <a:gd name="T18" fmla="*/ 781 h 781"/>
                      </a:gdLst>
                      <a:ahLst/>
                      <a:cxnLst>
                        <a:cxn ang="T10">
                          <a:pos x="T0" y="T1"/>
                        </a:cxn>
                        <a:cxn ang="T11">
                          <a:pos x="T2" y="T3"/>
                        </a:cxn>
                        <a:cxn ang="T12">
                          <a:pos x="T4" y="T5"/>
                        </a:cxn>
                        <a:cxn ang="T13">
                          <a:pos x="T6" y="T7"/>
                        </a:cxn>
                        <a:cxn ang="T14">
                          <a:pos x="T8" y="T9"/>
                        </a:cxn>
                      </a:cxnLst>
                      <a:rect l="T15" t="T16" r="T17" b="T18"/>
                      <a:pathLst>
                        <a:path w="61" h="781">
                          <a:moveTo>
                            <a:pt x="40" y="0"/>
                          </a:moveTo>
                          <a:lnTo>
                            <a:pt x="61" y="16"/>
                          </a:lnTo>
                          <a:lnTo>
                            <a:pt x="23" y="759"/>
                          </a:lnTo>
                          <a:lnTo>
                            <a:pt x="0" y="781"/>
                          </a:lnTo>
                          <a:lnTo>
                            <a:pt x="40" y="0"/>
                          </a:lnTo>
                          <a:close/>
                        </a:path>
                      </a:pathLst>
                    </a:custGeom>
                    <a:solidFill>
                      <a:srgbClr val="BFBFBF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</p:grpSp>
              <p:grpSp>
                <p:nvGrpSpPr>
                  <p:cNvPr id="129355" name="Group 1150"/>
                  <p:cNvGrpSpPr>
                    <a:grpSpLocks/>
                  </p:cNvGrpSpPr>
                  <p:nvPr/>
                </p:nvGrpSpPr>
                <p:grpSpPr bwMode="auto">
                  <a:xfrm>
                    <a:off x="2821" y="2122"/>
                    <a:ext cx="120" cy="99"/>
                    <a:chOff x="2821" y="2122"/>
                    <a:chExt cx="120" cy="99"/>
                  </a:xfrm>
                </p:grpSpPr>
                <p:sp>
                  <p:nvSpPr>
                    <p:cNvPr id="129356" name="Freeform 1151"/>
                    <p:cNvSpPr>
                      <a:spLocks/>
                    </p:cNvSpPr>
                    <p:nvPr/>
                  </p:nvSpPr>
                  <p:spPr bwMode="auto">
                    <a:xfrm>
                      <a:off x="2821" y="2122"/>
                      <a:ext cx="120" cy="99"/>
                    </a:xfrm>
                    <a:custGeom>
                      <a:avLst/>
                      <a:gdLst>
                        <a:gd name="T0" fmla="*/ 0 w 954"/>
                        <a:gd name="T1" fmla="*/ 0 h 788"/>
                        <a:gd name="T2" fmla="*/ 0 w 954"/>
                        <a:gd name="T3" fmla="*/ 0 h 788"/>
                        <a:gd name="T4" fmla="*/ 0 w 954"/>
                        <a:gd name="T5" fmla="*/ 0 h 788"/>
                        <a:gd name="T6" fmla="*/ 0 w 954"/>
                        <a:gd name="T7" fmla="*/ 0 h 788"/>
                        <a:gd name="T8" fmla="*/ 0 w 954"/>
                        <a:gd name="T9" fmla="*/ 0 h 788"/>
                        <a:gd name="T10" fmla="*/ 0 60000 65536"/>
                        <a:gd name="T11" fmla="*/ 0 60000 65536"/>
                        <a:gd name="T12" fmla="*/ 0 60000 65536"/>
                        <a:gd name="T13" fmla="*/ 0 60000 65536"/>
                        <a:gd name="T14" fmla="*/ 0 60000 65536"/>
                        <a:gd name="T15" fmla="*/ 0 w 954"/>
                        <a:gd name="T16" fmla="*/ 0 h 788"/>
                        <a:gd name="T17" fmla="*/ 954 w 954"/>
                        <a:gd name="T18" fmla="*/ 788 h 788"/>
                      </a:gdLst>
                      <a:ahLst/>
                      <a:cxnLst>
                        <a:cxn ang="T10">
                          <a:pos x="T0" y="T1"/>
                        </a:cxn>
                        <a:cxn ang="T11">
                          <a:pos x="T2" y="T3"/>
                        </a:cxn>
                        <a:cxn ang="T12">
                          <a:pos x="T4" y="T5"/>
                        </a:cxn>
                        <a:cxn ang="T13">
                          <a:pos x="T6" y="T7"/>
                        </a:cxn>
                        <a:cxn ang="T14">
                          <a:pos x="T8" y="T9"/>
                        </a:cxn>
                      </a:cxnLst>
                      <a:rect l="T15" t="T16" r="T17" b="T18"/>
                      <a:pathLst>
                        <a:path w="954" h="788">
                          <a:moveTo>
                            <a:pt x="39" y="0"/>
                          </a:moveTo>
                          <a:lnTo>
                            <a:pt x="954" y="0"/>
                          </a:lnTo>
                          <a:lnTo>
                            <a:pt x="916" y="788"/>
                          </a:lnTo>
                          <a:lnTo>
                            <a:pt x="0" y="743"/>
                          </a:lnTo>
                          <a:lnTo>
                            <a:pt x="39" y="0"/>
                          </a:lnTo>
                          <a:close/>
                        </a:path>
                      </a:pathLst>
                    </a:custGeom>
                    <a:solidFill>
                      <a:srgbClr val="000000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9357" name="Freeform 1152"/>
                    <p:cNvSpPr>
                      <a:spLocks/>
                    </p:cNvSpPr>
                    <p:nvPr/>
                  </p:nvSpPr>
                  <p:spPr bwMode="auto">
                    <a:xfrm>
                      <a:off x="2825" y="2126"/>
                      <a:ext cx="112" cy="91"/>
                    </a:xfrm>
                    <a:custGeom>
                      <a:avLst/>
                      <a:gdLst>
                        <a:gd name="T0" fmla="*/ 0 w 889"/>
                        <a:gd name="T1" fmla="*/ 0 h 729"/>
                        <a:gd name="T2" fmla="*/ 0 w 889"/>
                        <a:gd name="T3" fmla="*/ 0 h 729"/>
                        <a:gd name="T4" fmla="*/ 0 w 889"/>
                        <a:gd name="T5" fmla="*/ 0 h 729"/>
                        <a:gd name="T6" fmla="*/ 0 w 889"/>
                        <a:gd name="T7" fmla="*/ 0 h 729"/>
                        <a:gd name="T8" fmla="*/ 0 w 889"/>
                        <a:gd name="T9" fmla="*/ 0 h 729"/>
                        <a:gd name="T10" fmla="*/ 0 60000 65536"/>
                        <a:gd name="T11" fmla="*/ 0 60000 65536"/>
                        <a:gd name="T12" fmla="*/ 0 60000 65536"/>
                        <a:gd name="T13" fmla="*/ 0 60000 65536"/>
                        <a:gd name="T14" fmla="*/ 0 60000 65536"/>
                        <a:gd name="T15" fmla="*/ 0 w 889"/>
                        <a:gd name="T16" fmla="*/ 0 h 729"/>
                        <a:gd name="T17" fmla="*/ 889 w 889"/>
                        <a:gd name="T18" fmla="*/ 729 h 729"/>
                      </a:gdLst>
                      <a:ahLst/>
                      <a:cxnLst>
                        <a:cxn ang="T10">
                          <a:pos x="T0" y="T1"/>
                        </a:cxn>
                        <a:cxn ang="T11">
                          <a:pos x="T2" y="T3"/>
                        </a:cxn>
                        <a:cxn ang="T12">
                          <a:pos x="T4" y="T5"/>
                        </a:cxn>
                        <a:cxn ang="T13">
                          <a:pos x="T6" y="T7"/>
                        </a:cxn>
                        <a:cxn ang="T14">
                          <a:pos x="T8" y="T9"/>
                        </a:cxn>
                      </a:cxnLst>
                      <a:rect l="T15" t="T16" r="T17" b="T18"/>
                      <a:pathLst>
                        <a:path w="889" h="729">
                          <a:moveTo>
                            <a:pt x="33" y="1"/>
                          </a:moveTo>
                          <a:lnTo>
                            <a:pt x="889" y="0"/>
                          </a:lnTo>
                          <a:lnTo>
                            <a:pt x="852" y="729"/>
                          </a:lnTo>
                          <a:lnTo>
                            <a:pt x="0" y="692"/>
                          </a:lnTo>
                          <a:lnTo>
                            <a:pt x="33" y="1"/>
                          </a:lnTo>
                          <a:close/>
                        </a:path>
                      </a:pathLst>
                    </a:custGeom>
                    <a:solidFill>
                      <a:srgbClr val="C0C0C0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9358" name="Freeform 1153"/>
                    <p:cNvSpPr>
                      <a:spLocks/>
                    </p:cNvSpPr>
                    <p:nvPr/>
                  </p:nvSpPr>
                  <p:spPr bwMode="auto">
                    <a:xfrm>
                      <a:off x="2827" y="2131"/>
                      <a:ext cx="105" cy="82"/>
                    </a:xfrm>
                    <a:custGeom>
                      <a:avLst/>
                      <a:gdLst>
                        <a:gd name="T0" fmla="*/ 0 w 840"/>
                        <a:gd name="T1" fmla="*/ 0 h 657"/>
                        <a:gd name="T2" fmla="*/ 0 w 840"/>
                        <a:gd name="T3" fmla="*/ 0 h 657"/>
                        <a:gd name="T4" fmla="*/ 0 w 840"/>
                        <a:gd name="T5" fmla="*/ 0 h 657"/>
                        <a:gd name="T6" fmla="*/ 0 w 840"/>
                        <a:gd name="T7" fmla="*/ 0 h 657"/>
                        <a:gd name="T8" fmla="*/ 0 w 840"/>
                        <a:gd name="T9" fmla="*/ 0 h 657"/>
                        <a:gd name="T10" fmla="*/ 0 60000 65536"/>
                        <a:gd name="T11" fmla="*/ 0 60000 65536"/>
                        <a:gd name="T12" fmla="*/ 0 60000 65536"/>
                        <a:gd name="T13" fmla="*/ 0 60000 65536"/>
                        <a:gd name="T14" fmla="*/ 0 60000 65536"/>
                        <a:gd name="T15" fmla="*/ 0 w 840"/>
                        <a:gd name="T16" fmla="*/ 0 h 657"/>
                        <a:gd name="T17" fmla="*/ 840 w 840"/>
                        <a:gd name="T18" fmla="*/ 657 h 657"/>
                      </a:gdLst>
                      <a:ahLst/>
                      <a:cxnLst>
                        <a:cxn ang="T10">
                          <a:pos x="T0" y="T1"/>
                        </a:cxn>
                        <a:cxn ang="T11">
                          <a:pos x="T2" y="T3"/>
                        </a:cxn>
                        <a:cxn ang="T12">
                          <a:pos x="T4" y="T5"/>
                        </a:cxn>
                        <a:cxn ang="T13">
                          <a:pos x="T6" y="T7"/>
                        </a:cxn>
                        <a:cxn ang="T14">
                          <a:pos x="T8" y="T9"/>
                        </a:cxn>
                      </a:cxnLst>
                      <a:rect l="T15" t="T16" r="T17" b="T18"/>
                      <a:pathLst>
                        <a:path w="840" h="657">
                          <a:moveTo>
                            <a:pt x="31" y="0"/>
                          </a:moveTo>
                          <a:lnTo>
                            <a:pt x="840" y="0"/>
                          </a:lnTo>
                          <a:lnTo>
                            <a:pt x="806" y="657"/>
                          </a:lnTo>
                          <a:lnTo>
                            <a:pt x="0" y="624"/>
                          </a:lnTo>
                          <a:lnTo>
                            <a:pt x="31" y="0"/>
                          </a:lnTo>
                          <a:close/>
                        </a:path>
                      </a:pathLst>
                    </a:custGeom>
                    <a:solidFill>
                      <a:srgbClr val="0000FF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</p:grpSp>
            </p:grpSp>
          </p:grpSp>
          <p:sp>
            <p:nvSpPr>
              <p:cNvPr id="129351" name="Freeform 1154"/>
              <p:cNvSpPr>
                <a:spLocks/>
              </p:cNvSpPr>
              <p:nvPr/>
            </p:nvSpPr>
            <p:spPr bwMode="auto">
              <a:xfrm>
                <a:off x="2933" y="2236"/>
                <a:ext cx="7" cy="3"/>
              </a:xfrm>
              <a:custGeom>
                <a:avLst/>
                <a:gdLst>
                  <a:gd name="T0" fmla="*/ 0 w 55"/>
                  <a:gd name="T1" fmla="*/ 0 h 19"/>
                  <a:gd name="T2" fmla="*/ 0 w 55"/>
                  <a:gd name="T3" fmla="*/ 0 h 19"/>
                  <a:gd name="T4" fmla="*/ 0 w 55"/>
                  <a:gd name="T5" fmla="*/ 0 h 19"/>
                  <a:gd name="T6" fmla="*/ 0 w 55"/>
                  <a:gd name="T7" fmla="*/ 0 h 19"/>
                  <a:gd name="T8" fmla="*/ 0 w 55"/>
                  <a:gd name="T9" fmla="*/ 0 h 1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5"/>
                  <a:gd name="T16" fmla="*/ 0 h 19"/>
                  <a:gd name="T17" fmla="*/ 55 w 55"/>
                  <a:gd name="T18" fmla="*/ 19 h 1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5" h="19">
                    <a:moveTo>
                      <a:pt x="0" y="0"/>
                    </a:moveTo>
                    <a:lnTo>
                      <a:pt x="55" y="1"/>
                    </a:lnTo>
                    <a:lnTo>
                      <a:pt x="55" y="19"/>
                    </a:lnTo>
                    <a:lnTo>
                      <a:pt x="0" y="1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8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129291" name="Group 1155"/>
            <p:cNvGrpSpPr>
              <a:grpSpLocks/>
            </p:cNvGrpSpPr>
            <p:nvPr/>
          </p:nvGrpSpPr>
          <p:grpSpPr bwMode="auto">
            <a:xfrm>
              <a:off x="2737" y="2297"/>
              <a:ext cx="233" cy="52"/>
              <a:chOff x="2737" y="2297"/>
              <a:chExt cx="233" cy="52"/>
            </a:xfrm>
          </p:grpSpPr>
          <p:sp>
            <p:nvSpPr>
              <p:cNvPr id="129292" name="Freeform 1156"/>
              <p:cNvSpPr>
                <a:spLocks/>
              </p:cNvSpPr>
              <p:nvPr/>
            </p:nvSpPr>
            <p:spPr bwMode="auto">
              <a:xfrm>
                <a:off x="2897" y="2313"/>
                <a:ext cx="56" cy="23"/>
              </a:xfrm>
              <a:custGeom>
                <a:avLst/>
                <a:gdLst>
                  <a:gd name="T0" fmla="*/ 0 w 447"/>
                  <a:gd name="T1" fmla="*/ 0 h 184"/>
                  <a:gd name="T2" fmla="*/ 0 w 447"/>
                  <a:gd name="T3" fmla="*/ 0 h 184"/>
                  <a:gd name="T4" fmla="*/ 0 w 447"/>
                  <a:gd name="T5" fmla="*/ 0 h 184"/>
                  <a:gd name="T6" fmla="*/ 0 w 447"/>
                  <a:gd name="T7" fmla="*/ 0 h 184"/>
                  <a:gd name="T8" fmla="*/ 0 w 447"/>
                  <a:gd name="T9" fmla="*/ 0 h 184"/>
                  <a:gd name="T10" fmla="*/ 0 w 447"/>
                  <a:gd name="T11" fmla="*/ 0 h 184"/>
                  <a:gd name="T12" fmla="*/ 0 w 447"/>
                  <a:gd name="T13" fmla="*/ 0 h 184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447"/>
                  <a:gd name="T22" fmla="*/ 0 h 184"/>
                  <a:gd name="T23" fmla="*/ 447 w 447"/>
                  <a:gd name="T24" fmla="*/ 184 h 184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447" h="184">
                    <a:moveTo>
                      <a:pt x="173" y="0"/>
                    </a:moveTo>
                    <a:lnTo>
                      <a:pt x="68" y="107"/>
                    </a:lnTo>
                    <a:lnTo>
                      <a:pt x="0" y="154"/>
                    </a:lnTo>
                    <a:lnTo>
                      <a:pt x="293" y="184"/>
                    </a:lnTo>
                    <a:lnTo>
                      <a:pt x="361" y="126"/>
                    </a:lnTo>
                    <a:lnTo>
                      <a:pt x="447" y="24"/>
                    </a:lnTo>
                    <a:lnTo>
                      <a:pt x="173" y="0"/>
                    </a:ln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129293" name="Group 1157"/>
              <p:cNvGrpSpPr>
                <a:grpSpLocks/>
              </p:cNvGrpSpPr>
              <p:nvPr/>
            </p:nvGrpSpPr>
            <p:grpSpPr bwMode="auto">
              <a:xfrm>
                <a:off x="2737" y="2297"/>
                <a:ext cx="233" cy="52"/>
                <a:chOff x="2737" y="2297"/>
                <a:chExt cx="233" cy="52"/>
              </a:xfrm>
            </p:grpSpPr>
            <p:sp>
              <p:nvSpPr>
                <p:cNvPr id="129294" name="Freeform 1158"/>
                <p:cNvSpPr>
                  <a:spLocks/>
                </p:cNvSpPr>
                <p:nvPr/>
              </p:nvSpPr>
              <p:spPr bwMode="auto">
                <a:xfrm>
                  <a:off x="2737" y="2318"/>
                  <a:ext cx="206" cy="31"/>
                </a:xfrm>
                <a:custGeom>
                  <a:avLst/>
                  <a:gdLst>
                    <a:gd name="T0" fmla="*/ 0 w 1644"/>
                    <a:gd name="T1" fmla="*/ 0 h 254"/>
                    <a:gd name="T2" fmla="*/ 0 w 1644"/>
                    <a:gd name="T3" fmla="*/ 0 h 254"/>
                    <a:gd name="T4" fmla="*/ 0 w 1644"/>
                    <a:gd name="T5" fmla="*/ 0 h 254"/>
                    <a:gd name="T6" fmla="*/ 0 w 1644"/>
                    <a:gd name="T7" fmla="*/ 0 h 254"/>
                    <a:gd name="T8" fmla="*/ 0 w 1644"/>
                    <a:gd name="T9" fmla="*/ 0 h 25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644"/>
                    <a:gd name="T16" fmla="*/ 0 h 254"/>
                    <a:gd name="T17" fmla="*/ 1644 w 1644"/>
                    <a:gd name="T18" fmla="*/ 254 h 25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644" h="254">
                      <a:moveTo>
                        <a:pt x="0" y="0"/>
                      </a:moveTo>
                      <a:lnTo>
                        <a:pt x="0" y="65"/>
                      </a:lnTo>
                      <a:lnTo>
                        <a:pt x="1644" y="254"/>
                      </a:lnTo>
                      <a:lnTo>
                        <a:pt x="1643" y="187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C0C0C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9295" name="Freeform 1159"/>
                <p:cNvSpPr>
                  <a:spLocks/>
                </p:cNvSpPr>
                <p:nvPr/>
              </p:nvSpPr>
              <p:spPr bwMode="auto">
                <a:xfrm>
                  <a:off x="2943" y="2313"/>
                  <a:ext cx="27" cy="36"/>
                </a:xfrm>
                <a:custGeom>
                  <a:avLst/>
                  <a:gdLst>
                    <a:gd name="T0" fmla="*/ 0 w 216"/>
                    <a:gd name="T1" fmla="*/ 0 h 289"/>
                    <a:gd name="T2" fmla="*/ 0 w 216"/>
                    <a:gd name="T3" fmla="*/ 0 h 289"/>
                    <a:gd name="T4" fmla="*/ 0 w 216"/>
                    <a:gd name="T5" fmla="*/ 0 h 289"/>
                    <a:gd name="T6" fmla="*/ 0 w 216"/>
                    <a:gd name="T7" fmla="*/ 0 h 289"/>
                    <a:gd name="T8" fmla="*/ 0 w 216"/>
                    <a:gd name="T9" fmla="*/ 0 h 289"/>
                    <a:gd name="T10" fmla="*/ 0 w 216"/>
                    <a:gd name="T11" fmla="*/ 0 h 289"/>
                    <a:gd name="T12" fmla="*/ 0 w 216"/>
                    <a:gd name="T13" fmla="*/ 0 h 289"/>
                    <a:gd name="T14" fmla="*/ 0 w 216"/>
                    <a:gd name="T15" fmla="*/ 0 h 289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w 216"/>
                    <a:gd name="T25" fmla="*/ 0 h 289"/>
                    <a:gd name="T26" fmla="*/ 216 w 216"/>
                    <a:gd name="T27" fmla="*/ 289 h 289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T24" t="T25" r="T26" b="T27"/>
                  <a:pathLst>
                    <a:path w="216" h="289">
                      <a:moveTo>
                        <a:pt x="0" y="223"/>
                      </a:moveTo>
                      <a:lnTo>
                        <a:pt x="0" y="289"/>
                      </a:lnTo>
                      <a:lnTo>
                        <a:pt x="94" y="222"/>
                      </a:lnTo>
                      <a:lnTo>
                        <a:pt x="132" y="183"/>
                      </a:lnTo>
                      <a:lnTo>
                        <a:pt x="216" y="82"/>
                      </a:lnTo>
                      <a:lnTo>
                        <a:pt x="216" y="0"/>
                      </a:lnTo>
                      <a:lnTo>
                        <a:pt x="106" y="137"/>
                      </a:lnTo>
                      <a:lnTo>
                        <a:pt x="0" y="223"/>
                      </a:lnTo>
                      <a:close/>
                    </a:path>
                  </a:pathLst>
                </a:custGeom>
                <a:solidFill>
                  <a:srgbClr val="5F5F5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9296" name="Line 1160"/>
                <p:cNvSpPr>
                  <a:spLocks noChangeShapeType="1"/>
                </p:cNvSpPr>
                <p:nvPr/>
              </p:nvSpPr>
              <p:spPr bwMode="auto">
                <a:xfrm>
                  <a:off x="2738" y="2320"/>
                  <a:ext cx="205" cy="23"/>
                </a:xfrm>
                <a:prstGeom prst="line">
                  <a:avLst/>
                </a:prstGeom>
                <a:noFill/>
                <a:ln w="1588">
                  <a:solidFill>
                    <a:srgbClr val="7F7F7F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grpSp>
              <p:nvGrpSpPr>
                <p:cNvPr id="129297" name="Group 1161"/>
                <p:cNvGrpSpPr>
                  <a:grpSpLocks/>
                </p:cNvGrpSpPr>
                <p:nvPr/>
              </p:nvGrpSpPr>
              <p:grpSpPr bwMode="auto">
                <a:xfrm>
                  <a:off x="2751" y="2297"/>
                  <a:ext cx="198" cy="39"/>
                  <a:chOff x="2751" y="2297"/>
                  <a:chExt cx="198" cy="39"/>
                </a:xfrm>
              </p:grpSpPr>
              <p:sp>
                <p:nvSpPr>
                  <p:cNvPr id="129301" name="Freeform 1162"/>
                  <p:cNvSpPr>
                    <a:spLocks/>
                  </p:cNvSpPr>
                  <p:nvPr/>
                </p:nvSpPr>
                <p:spPr bwMode="auto">
                  <a:xfrm>
                    <a:off x="2751" y="2298"/>
                    <a:ext cx="152" cy="32"/>
                  </a:xfrm>
                  <a:custGeom>
                    <a:avLst/>
                    <a:gdLst>
                      <a:gd name="T0" fmla="*/ 0 w 1218"/>
                      <a:gd name="T1" fmla="*/ 0 h 252"/>
                      <a:gd name="T2" fmla="*/ 0 w 1218"/>
                      <a:gd name="T3" fmla="*/ 0 h 252"/>
                      <a:gd name="T4" fmla="*/ 0 w 1218"/>
                      <a:gd name="T5" fmla="*/ 0 h 252"/>
                      <a:gd name="T6" fmla="*/ 0 w 1218"/>
                      <a:gd name="T7" fmla="*/ 0 h 252"/>
                      <a:gd name="T8" fmla="*/ 0 w 1218"/>
                      <a:gd name="T9" fmla="*/ 0 h 252"/>
                      <a:gd name="T10" fmla="*/ 0 w 1218"/>
                      <a:gd name="T11" fmla="*/ 0 h 252"/>
                      <a:gd name="T12" fmla="*/ 0 w 1218"/>
                      <a:gd name="T13" fmla="*/ 0 h 252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w 1218"/>
                      <a:gd name="T22" fmla="*/ 0 h 252"/>
                      <a:gd name="T23" fmla="*/ 1218 w 1218"/>
                      <a:gd name="T24" fmla="*/ 252 h 252"/>
                    </a:gdLst>
                    <a:ahLst/>
                    <a:cxnLst>
                      <a:cxn ang="T14">
                        <a:pos x="T0" y="T1"/>
                      </a:cxn>
                      <a:cxn ang="T15">
                        <a:pos x="T2" y="T3"/>
                      </a:cxn>
                      <a:cxn ang="T16">
                        <a:pos x="T4" y="T5"/>
                      </a:cxn>
                      <a:cxn ang="T17">
                        <a:pos x="T6" y="T7"/>
                      </a:cxn>
                      <a:cxn ang="T18">
                        <a:pos x="T8" y="T9"/>
                      </a:cxn>
                      <a:cxn ang="T19">
                        <a:pos x="T10" y="T11"/>
                      </a:cxn>
                      <a:cxn ang="T20">
                        <a:pos x="T12" y="T13"/>
                      </a:cxn>
                    </a:cxnLst>
                    <a:rect l="T21" t="T22" r="T23" b="T24"/>
                    <a:pathLst>
                      <a:path w="1218" h="252">
                        <a:moveTo>
                          <a:pt x="210" y="0"/>
                        </a:moveTo>
                        <a:lnTo>
                          <a:pt x="65" y="110"/>
                        </a:lnTo>
                        <a:lnTo>
                          <a:pt x="0" y="144"/>
                        </a:lnTo>
                        <a:lnTo>
                          <a:pt x="1033" y="252"/>
                        </a:lnTo>
                        <a:lnTo>
                          <a:pt x="1107" y="203"/>
                        </a:lnTo>
                        <a:lnTo>
                          <a:pt x="1218" y="101"/>
                        </a:lnTo>
                        <a:lnTo>
                          <a:pt x="210" y="0"/>
                        </a:lnTo>
                        <a:close/>
                      </a:path>
                    </a:pathLst>
                  </a:custGeom>
                  <a:solidFill>
                    <a:srgbClr val="80808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grpSp>
                <p:nvGrpSpPr>
                  <p:cNvPr id="129302" name="Group 1163"/>
                  <p:cNvGrpSpPr>
                    <a:grpSpLocks/>
                  </p:cNvGrpSpPr>
                  <p:nvPr/>
                </p:nvGrpSpPr>
                <p:grpSpPr bwMode="auto">
                  <a:xfrm>
                    <a:off x="2755" y="2297"/>
                    <a:ext cx="194" cy="39"/>
                    <a:chOff x="2755" y="2297"/>
                    <a:chExt cx="194" cy="39"/>
                  </a:xfrm>
                </p:grpSpPr>
                <p:grpSp>
                  <p:nvGrpSpPr>
                    <p:cNvPr id="129303" name="Group 1164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2758" y="2297"/>
                      <a:ext cx="141" cy="32"/>
                      <a:chOff x="2758" y="2297"/>
                      <a:chExt cx="141" cy="32"/>
                    </a:xfrm>
                  </p:grpSpPr>
                  <p:grpSp>
                    <p:nvGrpSpPr>
                      <p:cNvPr id="129317" name="Group 1165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2758" y="2297"/>
                        <a:ext cx="29" cy="21"/>
                        <a:chOff x="2758" y="2297"/>
                        <a:chExt cx="29" cy="21"/>
                      </a:xfrm>
                    </p:grpSpPr>
                    <p:sp>
                      <p:nvSpPr>
                        <p:cNvPr id="129348" name="Line 1166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2758" y="2313"/>
                          <a:ext cx="9" cy="5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DFDFD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29349" name="Line 1167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2767" y="2297"/>
                          <a:ext cx="20" cy="16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DFDFD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</p:grpSp>
                  <p:grpSp>
                    <p:nvGrpSpPr>
                      <p:cNvPr id="129318" name="Group 1168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2769" y="2298"/>
                        <a:ext cx="30" cy="21"/>
                        <a:chOff x="2769" y="2298"/>
                        <a:chExt cx="30" cy="21"/>
                      </a:xfrm>
                    </p:grpSpPr>
                    <p:sp>
                      <p:nvSpPr>
                        <p:cNvPr id="129346" name="Line 1169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2769" y="2314"/>
                          <a:ext cx="10" cy="5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DFDFD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29347" name="Line 1170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2779" y="2298"/>
                          <a:ext cx="20" cy="16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DFDFD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</p:grpSp>
                  <p:grpSp>
                    <p:nvGrpSpPr>
                      <p:cNvPr id="129319" name="Group 1171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2781" y="2299"/>
                        <a:ext cx="30" cy="21"/>
                        <a:chOff x="2781" y="2299"/>
                        <a:chExt cx="30" cy="21"/>
                      </a:xfrm>
                    </p:grpSpPr>
                    <p:sp>
                      <p:nvSpPr>
                        <p:cNvPr id="129344" name="Line 1172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2781" y="2315"/>
                          <a:ext cx="10" cy="5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DFDFD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29345" name="Line 1173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2791" y="2299"/>
                          <a:ext cx="20" cy="16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DFDFD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</p:grpSp>
                  <p:grpSp>
                    <p:nvGrpSpPr>
                      <p:cNvPr id="129320" name="Group 1174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2792" y="2300"/>
                        <a:ext cx="30" cy="22"/>
                        <a:chOff x="2792" y="2300"/>
                        <a:chExt cx="30" cy="22"/>
                      </a:xfrm>
                    </p:grpSpPr>
                    <p:sp>
                      <p:nvSpPr>
                        <p:cNvPr id="129342" name="Line 1175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2792" y="2317"/>
                          <a:ext cx="10" cy="5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DFDFD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29343" name="Line 1176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2802" y="2300"/>
                          <a:ext cx="20" cy="17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DFDFD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</p:grpSp>
                  <p:grpSp>
                    <p:nvGrpSpPr>
                      <p:cNvPr id="129321" name="Group 1177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2804" y="2301"/>
                        <a:ext cx="30" cy="22"/>
                        <a:chOff x="2804" y="2301"/>
                        <a:chExt cx="30" cy="22"/>
                      </a:xfrm>
                    </p:grpSpPr>
                    <p:sp>
                      <p:nvSpPr>
                        <p:cNvPr id="129340" name="Line 1178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2804" y="2318"/>
                          <a:ext cx="10" cy="5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DFDFD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29341" name="Line 1179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2814" y="2301"/>
                          <a:ext cx="20" cy="17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DFDFD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</p:grpSp>
                  <p:grpSp>
                    <p:nvGrpSpPr>
                      <p:cNvPr id="129322" name="Group 1180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2815" y="2302"/>
                        <a:ext cx="30" cy="21"/>
                        <a:chOff x="2815" y="2302"/>
                        <a:chExt cx="30" cy="21"/>
                      </a:xfrm>
                    </p:grpSpPr>
                    <p:sp>
                      <p:nvSpPr>
                        <p:cNvPr id="129338" name="Line 1181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2815" y="2318"/>
                          <a:ext cx="10" cy="5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DFDFD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29339" name="Line 1182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2825" y="2302"/>
                          <a:ext cx="20" cy="16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DFDFD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</p:grpSp>
                  <p:grpSp>
                    <p:nvGrpSpPr>
                      <p:cNvPr id="129323" name="Group 1183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2826" y="2303"/>
                        <a:ext cx="30" cy="21"/>
                        <a:chOff x="2826" y="2303"/>
                        <a:chExt cx="30" cy="21"/>
                      </a:xfrm>
                    </p:grpSpPr>
                    <p:sp>
                      <p:nvSpPr>
                        <p:cNvPr id="129336" name="Line 1184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2826" y="2319"/>
                          <a:ext cx="10" cy="5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DFDFD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29337" name="Line 1185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2836" y="2303"/>
                          <a:ext cx="20" cy="16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DFDFD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</p:grpSp>
                  <p:grpSp>
                    <p:nvGrpSpPr>
                      <p:cNvPr id="129324" name="Group 1186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2837" y="2304"/>
                        <a:ext cx="29" cy="22"/>
                        <a:chOff x="2837" y="2304"/>
                        <a:chExt cx="29" cy="22"/>
                      </a:xfrm>
                    </p:grpSpPr>
                    <p:sp>
                      <p:nvSpPr>
                        <p:cNvPr id="129334" name="Line 1187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2837" y="2321"/>
                          <a:ext cx="9" cy="5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DFDFD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29335" name="Line 1188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2846" y="2304"/>
                          <a:ext cx="20" cy="17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DFDFD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</p:grpSp>
                  <p:grpSp>
                    <p:nvGrpSpPr>
                      <p:cNvPr id="129325" name="Group 1189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2848" y="2306"/>
                        <a:ext cx="29" cy="22"/>
                        <a:chOff x="2848" y="2306"/>
                        <a:chExt cx="29" cy="22"/>
                      </a:xfrm>
                    </p:grpSpPr>
                    <p:sp>
                      <p:nvSpPr>
                        <p:cNvPr id="129332" name="Line 1190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2848" y="2323"/>
                          <a:ext cx="9" cy="5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DFDFD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29333" name="Line 1191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2857" y="2306"/>
                          <a:ext cx="20" cy="17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DFDFD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</p:grpSp>
                  <p:grpSp>
                    <p:nvGrpSpPr>
                      <p:cNvPr id="129326" name="Group 1192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2859" y="2307"/>
                        <a:ext cx="30" cy="21"/>
                        <a:chOff x="2859" y="2307"/>
                        <a:chExt cx="30" cy="21"/>
                      </a:xfrm>
                    </p:grpSpPr>
                    <p:sp>
                      <p:nvSpPr>
                        <p:cNvPr id="129330" name="Line 1193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2859" y="2323"/>
                          <a:ext cx="10" cy="5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DFDFD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29331" name="Line 1194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2869" y="2307"/>
                          <a:ext cx="20" cy="16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DFDFD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</p:grpSp>
                  <p:grpSp>
                    <p:nvGrpSpPr>
                      <p:cNvPr id="129327" name="Group 1195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2870" y="2308"/>
                        <a:ext cx="29" cy="21"/>
                        <a:chOff x="2870" y="2308"/>
                        <a:chExt cx="29" cy="21"/>
                      </a:xfrm>
                    </p:grpSpPr>
                    <p:sp>
                      <p:nvSpPr>
                        <p:cNvPr id="129328" name="Line 1196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2870" y="2324"/>
                          <a:ext cx="9" cy="5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DFDFD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29329" name="Line 1197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2879" y="2308"/>
                          <a:ext cx="20" cy="16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DFDFD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</p:grpSp>
                </p:grpSp>
                <p:grpSp>
                  <p:nvGrpSpPr>
                    <p:cNvPr id="129304" name="Group 1198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2904" y="2311"/>
                      <a:ext cx="43" cy="25"/>
                      <a:chOff x="2904" y="2311"/>
                      <a:chExt cx="43" cy="25"/>
                    </a:xfrm>
                  </p:grpSpPr>
                  <p:grpSp>
                    <p:nvGrpSpPr>
                      <p:cNvPr id="129308" name="Group 1199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2922" y="2313"/>
                        <a:ext cx="25" cy="23"/>
                        <a:chOff x="2922" y="2313"/>
                        <a:chExt cx="25" cy="23"/>
                      </a:xfrm>
                    </p:grpSpPr>
                    <p:sp>
                      <p:nvSpPr>
                        <p:cNvPr id="129315" name="Line 1200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2922" y="2330"/>
                          <a:ext cx="9" cy="6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DFDFD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29316" name="Line 1201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2931" y="2313"/>
                          <a:ext cx="16" cy="17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DFDFD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</p:grpSp>
                  <p:grpSp>
                    <p:nvGrpSpPr>
                      <p:cNvPr id="129309" name="Group 1202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2913" y="2311"/>
                        <a:ext cx="26" cy="24"/>
                        <a:chOff x="2913" y="2311"/>
                        <a:chExt cx="26" cy="24"/>
                      </a:xfrm>
                    </p:grpSpPr>
                    <p:sp>
                      <p:nvSpPr>
                        <p:cNvPr id="129313" name="Line 1203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2913" y="2329"/>
                          <a:ext cx="9" cy="6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DFDFD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29314" name="Line 1204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2922" y="2311"/>
                          <a:ext cx="17" cy="18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DFDFD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</p:grpSp>
                  <p:grpSp>
                    <p:nvGrpSpPr>
                      <p:cNvPr id="129310" name="Group 1205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2904" y="2311"/>
                        <a:ext cx="25" cy="23"/>
                        <a:chOff x="2904" y="2311"/>
                        <a:chExt cx="25" cy="23"/>
                      </a:xfrm>
                    </p:grpSpPr>
                    <p:sp>
                      <p:nvSpPr>
                        <p:cNvPr id="129311" name="Line 1206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2904" y="2328"/>
                          <a:ext cx="9" cy="6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DFDFD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29312" name="Line 1207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2913" y="2311"/>
                          <a:ext cx="16" cy="17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DFDFD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</p:grpSp>
                </p:grpSp>
                <p:sp>
                  <p:nvSpPr>
                    <p:cNvPr id="129305" name="Line 120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768" y="2303"/>
                      <a:ext cx="181" cy="18"/>
                    </a:xfrm>
                    <a:prstGeom prst="line">
                      <a:avLst/>
                    </a:prstGeom>
                    <a:noFill/>
                    <a:ln w="1588">
                      <a:solidFill>
                        <a:srgbClr val="DFDFDF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9306" name="Line 120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761" y="2308"/>
                      <a:ext cx="185" cy="18"/>
                    </a:xfrm>
                    <a:prstGeom prst="line">
                      <a:avLst/>
                    </a:prstGeom>
                    <a:noFill/>
                    <a:ln w="1588">
                      <a:solidFill>
                        <a:srgbClr val="DFDFDF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9307" name="Line 121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755" y="2313"/>
                      <a:ext cx="186" cy="19"/>
                    </a:xfrm>
                    <a:prstGeom prst="line">
                      <a:avLst/>
                    </a:prstGeom>
                    <a:noFill/>
                    <a:ln w="3175">
                      <a:solidFill>
                        <a:srgbClr val="DFDFDF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</p:grpSp>
            </p:grpSp>
            <p:grpSp>
              <p:nvGrpSpPr>
                <p:cNvPr id="129298" name="Group 1211"/>
                <p:cNvGrpSpPr>
                  <a:grpSpLocks/>
                </p:cNvGrpSpPr>
                <p:nvPr/>
              </p:nvGrpSpPr>
              <p:grpSpPr bwMode="auto">
                <a:xfrm>
                  <a:off x="2943" y="2316"/>
                  <a:ext cx="26" cy="27"/>
                  <a:chOff x="2943" y="2316"/>
                  <a:chExt cx="26" cy="27"/>
                </a:xfrm>
              </p:grpSpPr>
              <p:sp>
                <p:nvSpPr>
                  <p:cNvPr id="129299" name="Line 1212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943" y="2332"/>
                    <a:ext cx="14" cy="11"/>
                  </a:xfrm>
                  <a:prstGeom prst="line">
                    <a:avLst/>
                  </a:prstGeom>
                  <a:noFill/>
                  <a:ln w="1588">
                    <a:solidFill>
                      <a:srgbClr val="3F3F3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29300" name="Line 1213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957" y="2316"/>
                    <a:ext cx="12" cy="16"/>
                  </a:xfrm>
                  <a:prstGeom prst="line">
                    <a:avLst/>
                  </a:prstGeom>
                  <a:noFill/>
                  <a:ln w="1588">
                    <a:solidFill>
                      <a:srgbClr val="3F3F3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</p:grpSp>
        </p:grpSp>
      </p:grpSp>
      <p:sp>
        <p:nvSpPr>
          <p:cNvPr id="129085" name="Rectangle 1214"/>
          <p:cNvSpPr>
            <a:spLocks noChangeArrowheads="1"/>
          </p:cNvSpPr>
          <p:nvPr/>
        </p:nvSpPr>
        <p:spPr bwMode="auto">
          <a:xfrm>
            <a:off x="4332288" y="3905250"/>
            <a:ext cx="19050" cy="304800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9086" name="Rectangle 1215"/>
          <p:cNvSpPr>
            <a:spLocks noChangeArrowheads="1"/>
          </p:cNvSpPr>
          <p:nvPr/>
        </p:nvSpPr>
        <p:spPr bwMode="auto">
          <a:xfrm>
            <a:off x="4668838" y="3905250"/>
            <a:ext cx="481012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9087" name="Rectangle 1216"/>
          <p:cNvSpPr>
            <a:spLocks noChangeArrowheads="1"/>
          </p:cNvSpPr>
          <p:nvPr/>
        </p:nvSpPr>
        <p:spPr bwMode="auto">
          <a:xfrm>
            <a:off x="4760913" y="3963988"/>
            <a:ext cx="295275" cy="182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GB" sz="1200">
                <a:solidFill>
                  <a:srgbClr val="000000"/>
                </a:solidFill>
                <a:latin typeface="Arial" charset="0"/>
              </a:rPr>
              <a:t>LAN</a:t>
            </a:r>
            <a:endParaRPr lang="en-GB" sz="2400">
              <a:latin typeface="Times New Roman" charset="0"/>
            </a:endParaRPr>
          </a:p>
        </p:txBody>
      </p:sp>
      <p:sp>
        <p:nvSpPr>
          <p:cNvPr id="129088" name="Rectangle 1217"/>
          <p:cNvSpPr>
            <a:spLocks noChangeArrowheads="1"/>
          </p:cNvSpPr>
          <p:nvPr/>
        </p:nvSpPr>
        <p:spPr bwMode="auto">
          <a:xfrm>
            <a:off x="2401888" y="5102225"/>
            <a:ext cx="501650" cy="182563"/>
          </a:xfrm>
          <a:prstGeom prst="rect">
            <a:avLst/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GB" sz="1200">
                <a:latin typeface="Arial" charset="0"/>
              </a:rPr>
              <a:t>Node</a:t>
            </a:r>
            <a:endParaRPr lang="en-GB">
              <a:latin typeface="Comic Sans MS" charset="0"/>
            </a:endParaRPr>
          </a:p>
        </p:txBody>
      </p:sp>
      <p:sp>
        <p:nvSpPr>
          <p:cNvPr id="129089" name="Line 1218"/>
          <p:cNvSpPr>
            <a:spLocks noChangeShapeType="1"/>
          </p:cNvSpPr>
          <p:nvPr/>
        </p:nvSpPr>
        <p:spPr bwMode="auto">
          <a:xfrm>
            <a:off x="1279525" y="3910013"/>
            <a:ext cx="0" cy="1579562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29090" name="Rectangle 1219"/>
          <p:cNvSpPr>
            <a:spLocks noChangeArrowheads="1"/>
          </p:cNvSpPr>
          <p:nvPr/>
        </p:nvSpPr>
        <p:spPr bwMode="auto">
          <a:xfrm>
            <a:off x="3100388" y="5102225"/>
            <a:ext cx="501650" cy="182563"/>
          </a:xfrm>
          <a:prstGeom prst="rect">
            <a:avLst/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GB" sz="1200">
                <a:latin typeface="Arial" charset="0"/>
              </a:rPr>
              <a:t>Node</a:t>
            </a:r>
          </a:p>
        </p:txBody>
      </p:sp>
      <p:sp>
        <p:nvSpPr>
          <p:cNvPr id="129091" name="Line 1220"/>
          <p:cNvSpPr>
            <a:spLocks noChangeShapeType="1"/>
          </p:cNvSpPr>
          <p:nvPr/>
        </p:nvSpPr>
        <p:spPr bwMode="auto">
          <a:xfrm>
            <a:off x="2236788" y="4967288"/>
            <a:ext cx="0" cy="522287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29092" name="Line 1221"/>
          <p:cNvSpPr>
            <a:spLocks noChangeShapeType="1"/>
          </p:cNvSpPr>
          <p:nvPr/>
        </p:nvSpPr>
        <p:spPr bwMode="auto">
          <a:xfrm>
            <a:off x="3332163" y="4967288"/>
            <a:ext cx="0" cy="134937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29093" name="Line 1222"/>
          <p:cNvSpPr>
            <a:spLocks noChangeShapeType="1"/>
          </p:cNvSpPr>
          <p:nvPr/>
        </p:nvSpPr>
        <p:spPr bwMode="auto">
          <a:xfrm>
            <a:off x="2470150" y="5284788"/>
            <a:ext cx="0" cy="2047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29094" name="Line 1223"/>
          <p:cNvSpPr>
            <a:spLocks noChangeShapeType="1"/>
          </p:cNvSpPr>
          <p:nvPr/>
        </p:nvSpPr>
        <p:spPr bwMode="auto">
          <a:xfrm>
            <a:off x="2635250" y="5284788"/>
            <a:ext cx="1588" cy="2047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29095" name="Line 1224"/>
          <p:cNvSpPr>
            <a:spLocks noChangeShapeType="1"/>
          </p:cNvSpPr>
          <p:nvPr/>
        </p:nvSpPr>
        <p:spPr bwMode="auto">
          <a:xfrm>
            <a:off x="2817813" y="5284788"/>
            <a:ext cx="0" cy="2047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29096" name="Line 1225"/>
          <p:cNvSpPr>
            <a:spLocks noChangeShapeType="1"/>
          </p:cNvSpPr>
          <p:nvPr/>
        </p:nvSpPr>
        <p:spPr bwMode="auto">
          <a:xfrm>
            <a:off x="3155950" y="5284788"/>
            <a:ext cx="0" cy="2047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29097" name="Line 1226"/>
          <p:cNvSpPr>
            <a:spLocks noChangeShapeType="1"/>
          </p:cNvSpPr>
          <p:nvPr/>
        </p:nvSpPr>
        <p:spPr bwMode="auto">
          <a:xfrm>
            <a:off x="3332163" y="5284788"/>
            <a:ext cx="0" cy="2047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29098" name="Line 1227"/>
          <p:cNvSpPr>
            <a:spLocks noChangeShapeType="1"/>
          </p:cNvSpPr>
          <p:nvPr/>
        </p:nvSpPr>
        <p:spPr bwMode="auto">
          <a:xfrm>
            <a:off x="3505200" y="5284788"/>
            <a:ext cx="0" cy="2047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29099" name="Line 1228"/>
          <p:cNvSpPr>
            <a:spLocks noChangeShapeType="1"/>
          </p:cNvSpPr>
          <p:nvPr/>
        </p:nvSpPr>
        <p:spPr bwMode="auto">
          <a:xfrm flipV="1">
            <a:off x="2647950" y="4967288"/>
            <a:ext cx="0" cy="134937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29100" name="Line 1229"/>
          <p:cNvSpPr>
            <a:spLocks noChangeShapeType="1"/>
          </p:cNvSpPr>
          <p:nvPr/>
        </p:nvSpPr>
        <p:spPr bwMode="auto">
          <a:xfrm>
            <a:off x="4024313" y="4838700"/>
            <a:ext cx="0" cy="6508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29101" name="Line 1230"/>
          <p:cNvSpPr>
            <a:spLocks noChangeShapeType="1"/>
          </p:cNvSpPr>
          <p:nvPr/>
        </p:nvSpPr>
        <p:spPr bwMode="auto">
          <a:xfrm>
            <a:off x="4132263" y="4838700"/>
            <a:ext cx="0" cy="6508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29102" name="Line 1231"/>
          <p:cNvSpPr>
            <a:spLocks noChangeShapeType="1"/>
          </p:cNvSpPr>
          <p:nvPr/>
        </p:nvSpPr>
        <p:spPr bwMode="auto">
          <a:xfrm>
            <a:off x="4232275" y="4838700"/>
            <a:ext cx="0" cy="6508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29103" name="Line 1232"/>
          <p:cNvSpPr>
            <a:spLocks noChangeShapeType="1"/>
          </p:cNvSpPr>
          <p:nvPr/>
        </p:nvSpPr>
        <p:spPr bwMode="auto">
          <a:xfrm>
            <a:off x="4351338" y="4841875"/>
            <a:ext cx="0" cy="6508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29104" name="Text Box 1233"/>
          <p:cNvSpPr txBox="1">
            <a:spLocks noChangeArrowheads="1"/>
          </p:cNvSpPr>
          <p:nvPr/>
        </p:nvSpPr>
        <p:spPr bwMode="auto">
          <a:xfrm>
            <a:off x="214313" y="6196013"/>
            <a:ext cx="27432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r>
              <a:rPr lang="en-GB" sz="1200">
                <a:solidFill>
                  <a:srgbClr val="0033CC"/>
                </a:solidFill>
                <a:latin typeface="Comic Sans MS" charset="0"/>
              </a:rPr>
              <a:t>Based on an original idea from LHCb</a:t>
            </a:r>
            <a:endParaRPr lang="en-GB" sz="1800">
              <a:latin typeface="Comic Sans MS" charset="0"/>
            </a:endParaRPr>
          </a:p>
        </p:txBody>
      </p:sp>
      <p:sp>
        <p:nvSpPr>
          <p:cNvPr id="129105" name="Text Box 1234"/>
          <p:cNvSpPr txBox="1">
            <a:spLocks noChangeArrowheads="1"/>
          </p:cNvSpPr>
          <p:nvPr/>
        </p:nvSpPr>
        <p:spPr bwMode="auto">
          <a:xfrm>
            <a:off x="5227638" y="1219200"/>
            <a:ext cx="1647825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r>
              <a:rPr lang="en-GB" sz="1400">
                <a:solidFill>
                  <a:srgbClr val="0033CC"/>
                </a:solidFill>
                <a:latin typeface="Comic Sans MS" charset="0"/>
              </a:rPr>
              <a:t>Layer Structure</a:t>
            </a:r>
            <a:endParaRPr lang="en-GB" sz="1800">
              <a:latin typeface="Comic Sans MS" charset="0"/>
            </a:endParaRPr>
          </a:p>
        </p:txBody>
      </p:sp>
      <p:sp>
        <p:nvSpPr>
          <p:cNvPr id="129106" name="Line 1235"/>
          <p:cNvSpPr>
            <a:spLocks noChangeShapeType="1"/>
          </p:cNvSpPr>
          <p:nvPr/>
        </p:nvSpPr>
        <p:spPr bwMode="auto">
          <a:xfrm flipV="1">
            <a:off x="1863725" y="4959350"/>
            <a:ext cx="1905000" cy="1588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grpSp>
        <p:nvGrpSpPr>
          <p:cNvPr id="129107" name="Group 1236"/>
          <p:cNvGrpSpPr>
            <a:grpSpLocks/>
          </p:cNvGrpSpPr>
          <p:nvPr/>
        </p:nvGrpSpPr>
        <p:grpSpPr bwMode="auto">
          <a:xfrm>
            <a:off x="3167063" y="3543300"/>
            <a:ext cx="525462" cy="412750"/>
            <a:chOff x="2717" y="2096"/>
            <a:chExt cx="331" cy="260"/>
          </a:xfrm>
        </p:grpSpPr>
        <p:sp>
          <p:nvSpPr>
            <p:cNvPr id="129134" name="Freeform 1237"/>
            <p:cNvSpPr>
              <a:spLocks/>
            </p:cNvSpPr>
            <p:nvPr/>
          </p:nvSpPr>
          <p:spPr bwMode="auto">
            <a:xfrm>
              <a:off x="2717" y="2295"/>
              <a:ext cx="32" cy="19"/>
            </a:xfrm>
            <a:custGeom>
              <a:avLst/>
              <a:gdLst>
                <a:gd name="T0" fmla="*/ 0 w 258"/>
                <a:gd name="T1" fmla="*/ 0 h 154"/>
                <a:gd name="T2" fmla="*/ 0 w 258"/>
                <a:gd name="T3" fmla="*/ 0 h 154"/>
                <a:gd name="T4" fmla="*/ 0 w 258"/>
                <a:gd name="T5" fmla="*/ 0 h 154"/>
                <a:gd name="T6" fmla="*/ 0 w 258"/>
                <a:gd name="T7" fmla="*/ 0 h 154"/>
                <a:gd name="T8" fmla="*/ 0 w 258"/>
                <a:gd name="T9" fmla="*/ 0 h 154"/>
                <a:gd name="T10" fmla="*/ 0 w 258"/>
                <a:gd name="T11" fmla="*/ 0 h 154"/>
                <a:gd name="T12" fmla="*/ 0 w 258"/>
                <a:gd name="T13" fmla="*/ 0 h 154"/>
                <a:gd name="T14" fmla="*/ 0 w 258"/>
                <a:gd name="T15" fmla="*/ 0 h 154"/>
                <a:gd name="T16" fmla="*/ 0 w 258"/>
                <a:gd name="T17" fmla="*/ 0 h 154"/>
                <a:gd name="T18" fmla="*/ 0 w 258"/>
                <a:gd name="T19" fmla="*/ 0 h 154"/>
                <a:gd name="T20" fmla="*/ 0 w 258"/>
                <a:gd name="T21" fmla="*/ 0 h 154"/>
                <a:gd name="T22" fmla="*/ 0 w 258"/>
                <a:gd name="T23" fmla="*/ 0 h 154"/>
                <a:gd name="T24" fmla="*/ 0 w 258"/>
                <a:gd name="T25" fmla="*/ 0 h 154"/>
                <a:gd name="T26" fmla="*/ 0 w 258"/>
                <a:gd name="T27" fmla="*/ 0 h 154"/>
                <a:gd name="T28" fmla="*/ 0 w 258"/>
                <a:gd name="T29" fmla="*/ 0 h 154"/>
                <a:gd name="T30" fmla="*/ 0 w 258"/>
                <a:gd name="T31" fmla="*/ 0 h 154"/>
                <a:gd name="T32" fmla="*/ 0 w 258"/>
                <a:gd name="T33" fmla="*/ 0 h 154"/>
                <a:gd name="T34" fmla="*/ 0 w 258"/>
                <a:gd name="T35" fmla="*/ 0 h 154"/>
                <a:gd name="T36" fmla="*/ 0 w 258"/>
                <a:gd name="T37" fmla="*/ 0 h 154"/>
                <a:gd name="T38" fmla="*/ 0 w 258"/>
                <a:gd name="T39" fmla="*/ 0 h 154"/>
                <a:gd name="T40" fmla="*/ 0 w 258"/>
                <a:gd name="T41" fmla="*/ 0 h 154"/>
                <a:gd name="T42" fmla="*/ 0 w 258"/>
                <a:gd name="T43" fmla="*/ 0 h 154"/>
                <a:gd name="T44" fmla="*/ 0 w 258"/>
                <a:gd name="T45" fmla="*/ 0 h 154"/>
                <a:gd name="T46" fmla="*/ 0 w 258"/>
                <a:gd name="T47" fmla="*/ 0 h 154"/>
                <a:gd name="T48" fmla="*/ 0 w 258"/>
                <a:gd name="T49" fmla="*/ 0 h 154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258"/>
                <a:gd name="T76" fmla="*/ 0 h 154"/>
                <a:gd name="T77" fmla="*/ 258 w 258"/>
                <a:gd name="T78" fmla="*/ 154 h 154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258" h="154">
                  <a:moveTo>
                    <a:pt x="253" y="0"/>
                  </a:moveTo>
                  <a:lnTo>
                    <a:pt x="195" y="0"/>
                  </a:lnTo>
                  <a:lnTo>
                    <a:pt x="161" y="4"/>
                  </a:lnTo>
                  <a:lnTo>
                    <a:pt x="129" y="9"/>
                  </a:lnTo>
                  <a:lnTo>
                    <a:pt x="90" y="16"/>
                  </a:lnTo>
                  <a:lnTo>
                    <a:pt x="59" y="24"/>
                  </a:lnTo>
                  <a:lnTo>
                    <a:pt x="39" y="32"/>
                  </a:lnTo>
                  <a:lnTo>
                    <a:pt x="24" y="40"/>
                  </a:lnTo>
                  <a:lnTo>
                    <a:pt x="13" y="48"/>
                  </a:lnTo>
                  <a:lnTo>
                    <a:pt x="5" y="58"/>
                  </a:lnTo>
                  <a:lnTo>
                    <a:pt x="0" y="70"/>
                  </a:lnTo>
                  <a:lnTo>
                    <a:pt x="1" y="82"/>
                  </a:lnTo>
                  <a:lnTo>
                    <a:pt x="8" y="92"/>
                  </a:lnTo>
                  <a:lnTo>
                    <a:pt x="17" y="98"/>
                  </a:lnTo>
                  <a:lnTo>
                    <a:pt x="35" y="101"/>
                  </a:lnTo>
                  <a:lnTo>
                    <a:pt x="57" y="101"/>
                  </a:lnTo>
                  <a:lnTo>
                    <a:pt x="80" y="99"/>
                  </a:lnTo>
                  <a:lnTo>
                    <a:pt x="108" y="96"/>
                  </a:lnTo>
                  <a:lnTo>
                    <a:pt x="136" y="98"/>
                  </a:lnTo>
                  <a:lnTo>
                    <a:pt x="156" y="101"/>
                  </a:lnTo>
                  <a:lnTo>
                    <a:pt x="176" y="107"/>
                  </a:lnTo>
                  <a:lnTo>
                    <a:pt x="198" y="116"/>
                  </a:lnTo>
                  <a:lnTo>
                    <a:pt x="258" y="154"/>
                  </a:lnTo>
                  <a:lnTo>
                    <a:pt x="255" y="154"/>
                  </a:lnTo>
                  <a:lnTo>
                    <a:pt x="256" y="151"/>
                  </a:lnTo>
                </a:path>
              </a:pathLst>
            </a:custGeom>
            <a:noFill/>
            <a:ln w="6350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grpSp>
          <p:nvGrpSpPr>
            <p:cNvPr id="129135" name="Group 1238"/>
            <p:cNvGrpSpPr>
              <a:grpSpLocks/>
            </p:cNvGrpSpPr>
            <p:nvPr/>
          </p:nvGrpSpPr>
          <p:grpSpPr bwMode="auto">
            <a:xfrm>
              <a:off x="2745" y="2240"/>
              <a:ext cx="260" cy="90"/>
              <a:chOff x="2745" y="2240"/>
              <a:chExt cx="260" cy="90"/>
            </a:xfrm>
          </p:grpSpPr>
          <p:sp>
            <p:nvSpPr>
              <p:cNvPr id="129273" name="Freeform 1239"/>
              <p:cNvSpPr>
                <a:spLocks/>
              </p:cNvSpPr>
              <p:nvPr/>
            </p:nvSpPr>
            <p:spPr bwMode="auto">
              <a:xfrm>
                <a:off x="2746" y="2285"/>
                <a:ext cx="259" cy="45"/>
              </a:xfrm>
              <a:custGeom>
                <a:avLst/>
                <a:gdLst>
                  <a:gd name="T0" fmla="*/ 0 w 2067"/>
                  <a:gd name="T1" fmla="*/ 0 h 356"/>
                  <a:gd name="T2" fmla="*/ 0 w 2067"/>
                  <a:gd name="T3" fmla="*/ 0 h 356"/>
                  <a:gd name="T4" fmla="*/ 0 w 2067"/>
                  <a:gd name="T5" fmla="*/ 0 h 356"/>
                  <a:gd name="T6" fmla="*/ 0 w 2067"/>
                  <a:gd name="T7" fmla="*/ 0 h 356"/>
                  <a:gd name="T8" fmla="*/ 0 w 2067"/>
                  <a:gd name="T9" fmla="*/ 0 h 356"/>
                  <a:gd name="T10" fmla="*/ 0 w 2067"/>
                  <a:gd name="T11" fmla="*/ 0 h 356"/>
                  <a:gd name="T12" fmla="*/ 0 w 2067"/>
                  <a:gd name="T13" fmla="*/ 0 h 35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067"/>
                  <a:gd name="T22" fmla="*/ 0 h 356"/>
                  <a:gd name="T23" fmla="*/ 2067 w 2067"/>
                  <a:gd name="T24" fmla="*/ 356 h 35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067" h="356">
                    <a:moveTo>
                      <a:pt x="0" y="21"/>
                    </a:moveTo>
                    <a:lnTo>
                      <a:pt x="0" y="178"/>
                    </a:lnTo>
                    <a:lnTo>
                      <a:pt x="1678" y="356"/>
                    </a:lnTo>
                    <a:lnTo>
                      <a:pt x="2067" y="138"/>
                    </a:lnTo>
                    <a:lnTo>
                      <a:pt x="2067" y="0"/>
                    </a:lnTo>
                    <a:lnTo>
                      <a:pt x="1664" y="188"/>
                    </a:lnTo>
                    <a:lnTo>
                      <a:pt x="0" y="21"/>
                    </a:lnTo>
                    <a:close/>
                  </a:path>
                </a:pathLst>
              </a:custGeom>
              <a:solidFill>
                <a:srgbClr val="9F9F9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9274" name="Freeform 1240"/>
              <p:cNvSpPr>
                <a:spLocks/>
              </p:cNvSpPr>
              <p:nvPr/>
            </p:nvSpPr>
            <p:spPr bwMode="auto">
              <a:xfrm>
                <a:off x="2745" y="2240"/>
                <a:ext cx="210" cy="69"/>
              </a:xfrm>
              <a:custGeom>
                <a:avLst/>
                <a:gdLst>
                  <a:gd name="T0" fmla="*/ 0 w 1686"/>
                  <a:gd name="T1" fmla="*/ 0 h 550"/>
                  <a:gd name="T2" fmla="*/ 0 w 1686"/>
                  <a:gd name="T3" fmla="*/ 0 h 550"/>
                  <a:gd name="T4" fmla="*/ 0 w 1686"/>
                  <a:gd name="T5" fmla="*/ 0 h 550"/>
                  <a:gd name="T6" fmla="*/ 0 w 1686"/>
                  <a:gd name="T7" fmla="*/ 0 h 550"/>
                  <a:gd name="T8" fmla="*/ 0 w 1686"/>
                  <a:gd name="T9" fmla="*/ 0 h 55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686"/>
                  <a:gd name="T16" fmla="*/ 0 h 550"/>
                  <a:gd name="T17" fmla="*/ 1686 w 1686"/>
                  <a:gd name="T18" fmla="*/ 550 h 55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686" h="550">
                    <a:moveTo>
                      <a:pt x="0" y="0"/>
                    </a:moveTo>
                    <a:lnTo>
                      <a:pt x="1686" y="121"/>
                    </a:lnTo>
                    <a:lnTo>
                      <a:pt x="1686" y="550"/>
                    </a:lnTo>
                    <a:lnTo>
                      <a:pt x="0" y="38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0C0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129275" name="Group 1241"/>
              <p:cNvGrpSpPr>
                <a:grpSpLocks/>
              </p:cNvGrpSpPr>
              <p:nvPr/>
            </p:nvGrpSpPr>
            <p:grpSpPr bwMode="auto">
              <a:xfrm>
                <a:off x="2745" y="2253"/>
                <a:ext cx="211" cy="27"/>
                <a:chOff x="2745" y="2253"/>
                <a:chExt cx="211" cy="27"/>
              </a:xfrm>
            </p:grpSpPr>
            <p:sp>
              <p:nvSpPr>
                <p:cNvPr id="129276" name="Line 1242"/>
                <p:cNvSpPr>
                  <a:spLocks noChangeShapeType="1"/>
                </p:cNvSpPr>
                <p:nvPr/>
              </p:nvSpPr>
              <p:spPr bwMode="auto">
                <a:xfrm>
                  <a:off x="2745" y="2253"/>
                  <a:ext cx="210" cy="16"/>
                </a:xfrm>
                <a:prstGeom prst="line">
                  <a:avLst/>
                </a:prstGeom>
                <a:noFill/>
                <a:ln w="1588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9277" name="Line 1243"/>
                <p:cNvSpPr>
                  <a:spLocks noChangeShapeType="1"/>
                </p:cNvSpPr>
                <p:nvPr/>
              </p:nvSpPr>
              <p:spPr bwMode="auto">
                <a:xfrm>
                  <a:off x="2899" y="2266"/>
                  <a:ext cx="44" cy="3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9278" name="Line 1244"/>
                <p:cNvSpPr>
                  <a:spLocks noChangeShapeType="1"/>
                </p:cNvSpPr>
                <p:nvPr/>
              </p:nvSpPr>
              <p:spPr bwMode="auto">
                <a:xfrm>
                  <a:off x="2848" y="2262"/>
                  <a:ext cx="44" cy="3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9279" name="Line 1245"/>
                <p:cNvSpPr>
                  <a:spLocks noChangeShapeType="1"/>
                </p:cNvSpPr>
                <p:nvPr/>
              </p:nvSpPr>
              <p:spPr bwMode="auto">
                <a:xfrm>
                  <a:off x="2745" y="2262"/>
                  <a:ext cx="211" cy="18"/>
                </a:xfrm>
                <a:prstGeom prst="line">
                  <a:avLst/>
                </a:prstGeom>
                <a:noFill/>
                <a:ln w="1588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  <p:grpSp>
          <p:nvGrpSpPr>
            <p:cNvPr id="129136" name="Group 1246"/>
            <p:cNvGrpSpPr>
              <a:grpSpLocks/>
            </p:cNvGrpSpPr>
            <p:nvPr/>
          </p:nvGrpSpPr>
          <p:grpSpPr bwMode="auto">
            <a:xfrm>
              <a:off x="2745" y="2231"/>
              <a:ext cx="261" cy="24"/>
              <a:chOff x="2745" y="2231"/>
              <a:chExt cx="261" cy="24"/>
            </a:xfrm>
          </p:grpSpPr>
          <p:sp>
            <p:nvSpPr>
              <p:cNvPr id="129271" name="Freeform 1247"/>
              <p:cNvSpPr>
                <a:spLocks/>
              </p:cNvSpPr>
              <p:nvPr/>
            </p:nvSpPr>
            <p:spPr bwMode="auto">
              <a:xfrm>
                <a:off x="2745" y="2231"/>
                <a:ext cx="261" cy="24"/>
              </a:xfrm>
              <a:custGeom>
                <a:avLst/>
                <a:gdLst>
                  <a:gd name="T0" fmla="*/ 0 w 2087"/>
                  <a:gd name="T1" fmla="*/ 0 h 196"/>
                  <a:gd name="T2" fmla="*/ 0 w 2087"/>
                  <a:gd name="T3" fmla="*/ 0 h 196"/>
                  <a:gd name="T4" fmla="*/ 0 w 2087"/>
                  <a:gd name="T5" fmla="*/ 0 h 196"/>
                  <a:gd name="T6" fmla="*/ 0 w 2087"/>
                  <a:gd name="T7" fmla="*/ 0 h 196"/>
                  <a:gd name="T8" fmla="*/ 0 w 2087"/>
                  <a:gd name="T9" fmla="*/ 0 h 196"/>
                  <a:gd name="T10" fmla="*/ 0 w 2087"/>
                  <a:gd name="T11" fmla="*/ 0 h 19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087"/>
                  <a:gd name="T19" fmla="*/ 0 h 196"/>
                  <a:gd name="T20" fmla="*/ 2087 w 2087"/>
                  <a:gd name="T21" fmla="*/ 196 h 19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087" h="196">
                    <a:moveTo>
                      <a:pt x="0" y="75"/>
                    </a:moveTo>
                    <a:lnTo>
                      <a:pt x="1685" y="196"/>
                    </a:lnTo>
                    <a:lnTo>
                      <a:pt x="2087" y="81"/>
                    </a:lnTo>
                    <a:lnTo>
                      <a:pt x="1946" y="65"/>
                    </a:lnTo>
                    <a:lnTo>
                      <a:pt x="643" y="0"/>
                    </a:lnTo>
                    <a:lnTo>
                      <a:pt x="0" y="75"/>
                    </a:lnTo>
                    <a:close/>
                  </a:path>
                </a:pathLst>
              </a:custGeom>
              <a:solidFill>
                <a:srgbClr val="DFDFD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9272" name="Freeform 1248"/>
              <p:cNvSpPr>
                <a:spLocks/>
              </p:cNvSpPr>
              <p:nvPr/>
            </p:nvSpPr>
            <p:spPr bwMode="auto">
              <a:xfrm>
                <a:off x="2804" y="2236"/>
                <a:ext cx="192" cy="16"/>
              </a:xfrm>
              <a:custGeom>
                <a:avLst/>
                <a:gdLst>
                  <a:gd name="T0" fmla="*/ 0 w 1535"/>
                  <a:gd name="T1" fmla="*/ 0 h 125"/>
                  <a:gd name="T2" fmla="*/ 0 w 1535"/>
                  <a:gd name="T3" fmla="*/ 0 h 125"/>
                  <a:gd name="T4" fmla="*/ 0 w 1535"/>
                  <a:gd name="T5" fmla="*/ 0 h 125"/>
                  <a:gd name="T6" fmla="*/ 0 w 1535"/>
                  <a:gd name="T7" fmla="*/ 0 h 125"/>
                  <a:gd name="T8" fmla="*/ 0 w 1535"/>
                  <a:gd name="T9" fmla="*/ 0 h 125"/>
                  <a:gd name="T10" fmla="*/ 0 w 1535"/>
                  <a:gd name="T11" fmla="*/ 0 h 125"/>
                  <a:gd name="T12" fmla="*/ 0 w 1535"/>
                  <a:gd name="T13" fmla="*/ 0 h 125"/>
                  <a:gd name="T14" fmla="*/ 0 w 1535"/>
                  <a:gd name="T15" fmla="*/ 0 h 125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535"/>
                  <a:gd name="T25" fmla="*/ 0 h 125"/>
                  <a:gd name="T26" fmla="*/ 1535 w 1535"/>
                  <a:gd name="T27" fmla="*/ 125 h 125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535" h="125">
                    <a:moveTo>
                      <a:pt x="125" y="0"/>
                    </a:moveTo>
                    <a:lnTo>
                      <a:pt x="0" y="46"/>
                    </a:lnTo>
                    <a:lnTo>
                      <a:pt x="1238" y="125"/>
                    </a:lnTo>
                    <a:lnTo>
                      <a:pt x="1440" y="69"/>
                    </a:lnTo>
                    <a:lnTo>
                      <a:pt x="1424" y="61"/>
                    </a:lnTo>
                    <a:lnTo>
                      <a:pt x="1535" y="30"/>
                    </a:lnTo>
                    <a:lnTo>
                      <a:pt x="1466" y="24"/>
                    </a:lnTo>
                    <a:lnTo>
                      <a:pt x="125" y="0"/>
                    </a:lnTo>
                    <a:close/>
                  </a:path>
                </a:pathLst>
              </a:custGeom>
              <a:solidFill>
                <a:srgbClr val="5F5F5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129137" name="Group 1249"/>
            <p:cNvGrpSpPr>
              <a:grpSpLocks/>
            </p:cNvGrpSpPr>
            <p:nvPr/>
          </p:nvGrpSpPr>
          <p:grpSpPr bwMode="auto">
            <a:xfrm>
              <a:off x="2957" y="2099"/>
              <a:ext cx="48" cy="150"/>
              <a:chOff x="2957" y="2099"/>
              <a:chExt cx="48" cy="150"/>
            </a:xfrm>
          </p:grpSpPr>
          <p:grpSp>
            <p:nvGrpSpPr>
              <p:cNvPr id="129241" name="Group 1250"/>
              <p:cNvGrpSpPr>
                <a:grpSpLocks/>
              </p:cNvGrpSpPr>
              <p:nvPr/>
            </p:nvGrpSpPr>
            <p:grpSpPr bwMode="auto">
              <a:xfrm>
                <a:off x="2976" y="2118"/>
                <a:ext cx="29" cy="125"/>
                <a:chOff x="2976" y="2118"/>
                <a:chExt cx="29" cy="125"/>
              </a:xfrm>
            </p:grpSpPr>
            <p:sp>
              <p:nvSpPr>
                <p:cNvPr id="129245" name="Freeform 1251"/>
                <p:cNvSpPr>
                  <a:spLocks/>
                </p:cNvSpPr>
                <p:nvPr/>
              </p:nvSpPr>
              <p:spPr bwMode="auto">
                <a:xfrm>
                  <a:off x="2976" y="2118"/>
                  <a:ext cx="29" cy="125"/>
                </a:xfrm>
                <a:custGeom>
                  <a:avLst/>
                  <a:gdLst>
                    <a:gd name="T0" fmla="*/ 0 w 232"/>
                    <a:gd name="T1" fmla="*/ 0 h 999"/>
                    <a:gd name="T2" fmla="*/ 0 w 232"/>
                    <a:gd name="T3" fmla="*/ 0 h 999"/>
                    <a:gd name="T4" fmla="*/ 0 w 232"/>
                    <a:gd name="T5" fmla="*/ 0 h 999"/>
                    <a:gd name="T6" fmla="*/ 0 w 232"/>
                    <a:gd name="T7" fmla="*/ 0 h 999"/>
                    <a:gd name="T8" fmla="*/ 0 w 232"/>
                    <a:gd name="T9" fmla="*/ 0 h 999"/>
                    <a:gd name="T10" fmla="*/ 0 w 232"/>
                    <a:gd name="T11" fmla="*/ 0 h 999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232"/>
                    <a:gd name="T19" fmla="*/ 0 h 999"/>
                    <a:gd name="T20" fmla="*/ 232 w 232"/>
                    <a:gd name="T21" fmla="*/ 999 h 999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232" h="999">
                      <a:moveTo>
                        <a:pt x="22" y="0"/>
                      </a:moveTo>
                      <a:lnTo>
                        <a:pt x="232" y="82"/>
                      </a:lnTo>
                      <a:lnTo>
                        <a:pt x="213" y="472"/>
                      </a:lnTo>
                      <a:lnTo>
                        <a:pt x="190" y="942"/>
                      </a:lnTo>
                      <a:lnTo>
                        <a:pt x="0" y="999"/>
                      </a:lnTo>
                      <a:lnTo>
                        <a:pt x="22" y="0"/>
                      </a:lnTo>
                      <a:close/>
                    </a:path>
                  </a:pathLst>
                </a:custGeom>
                <a:solidFill>
                  <a:srgbClr val="9F9F9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grpSp>
              <p:nvGrpSpPr>
                <p:cNvPr id="129246" name="Group 1252"/>
                <p:cNvGrpSpPr>
                  <a:grpSpLocks/>
                </p:cNvGrpSpPr>
                <p:nvPr/>
              </p:nvGrpSpPr>
              <p:grpSpPr bwMode="auto">
                <a:xfrm>
                  <a:off x="2976" y="2124"/>
                  <a:ext cx="29" cy="105"/>
                  <a:chOff x="2976" y="2124"/>
                  <a:chExt cx="29" cy="105"/>
                </a:xfrm>
              </p:grpSpPr>
              <p:grpSp>
                <p:nvGrpSpPr>
                  <p:cNvPr id="129247" name="Group 1253"/>
                  <p:cNvGrpSpPr>
                    <a:grpSpLocks/>
                  </p:cNvGrpSpPr>
                  <p:nvPr/>
                </p:nvGrpSpPr>
                <p:grpSpPr bwMode="auto">
                  <a:xfrm>
                    <a:off x="2976" y="2124"/>
                    <a:ext cx="29" cy="105"/>
                    <a:chOff x="2976" y="2124"/>
                    <a:chExt cx="29" cy="105"/>
                  </a:xfrm>
                </p:grpSpPr>
                <p:grpSp>
                  <p:nvGrpSpPr>
                    <p:cNvPr id="129249" name="Group 1254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2976" y="2124"/>
                      <a:ext cx="29" cy="63"/>
                      <a:chOff x="2976" y="2124"/>
                      <a:chExt cx="29" cy="63"/>
                    </a:xfrm>
                  </p:grpSpPr>
                  <p:grpSp>
                    <p:nvGrpSpPr>
                      <p:cNvPr id="129259" name="Group 1255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2978" y="2124"/>
                        <a:ext cx="27" cy="33"/>
                        <a:chOff x="2978" y="2124"/>
                        <a:chExt cx="27" cy="33"/>
                      </a:xfrm>
                    </p:grpSpPr>
                    <p:sp>
                      <p:nvSpPr>
                        <p:cNvPr id="129265" name="Line 1256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2979" y="2124"/>
                          <a:ext cx="26" cy="9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7F7F7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29266" name="Line 1257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2978" y="2129"/>
                          <a:ext cx="26" cy="9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7F7F7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29267" name="Line 1258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2979" y="2135"/>
                          <a:ext cx="25" cy="8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7F7F7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29268" name="Line 1259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2978" y="2140"/>
                          <a:ext cx="26" cy="8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7F7F7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29269" name="Line 1260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2978" y="2145"/>
                          <a:ext cx="26" cy="8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7F7F7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29270" name="Line 1261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2978" y="2151"/>
                          <a:ext cx="25" cy="6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7F7F7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</p:grpSp>
                  <p:sp>
                    <p:nvSpPr>
                      <p:cNvPr id="129260" name="Line 1262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2976" y="2162"/>
                        <a:ext cx="26" cy="5"/>
                      </a:xfrm>
                      <a:prstGeom prst="line">
                        <a:avLst/>
                      </a:prstGeom>
                      <a:noFill/>
                      <a:ln w="1588">
                        <a:solidFill>
                          <a:srgbClr val="7F7F7F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29261" name="Line 1263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2976" y="2167"/>
                        <a:ext cx="26" cy="5"/>
                      </a:xfrm>
                      <a:prstGeom prst="line">
                        <a:avLst/>
                      </a:prstGeom>
                      <a:noFill/>
                      <a:ln w="1588">
                        <a:solidFill>
                          <a:srgbClr val="7F7F7F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29262" name="Line 1264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2976" y="2173"/>
                        <a:ext cx="26" cy="4"/>
                      </a:xfrm>
                      <a:prstGeom prst="line">
                        <a:avLst/>
                      </a:prstGeom>
                      <a:noFill/>
                      <a:ln w="1588">
                        <a:solidFill>
                          <a:srgbClr val="7F7F7F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29263" name="Line 1265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2976" y="2179"/>
                        <a:ext cx="26" cy="3"/>
                      </a:xfrm>
                      <a:prstGeom prst="line">
                        <a:avLst/>
                      </a:prstGeom>
                      <a:noFill/>
                      <a:ln w="1588">
                        <a:solidFill>
                          <a:srgbClr val="7F7F7F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29264" name="Line 1266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2976" y="2184"/>
                        <a:ext cx="26" cy="3"/>
                      </a:xfrm>
                      <a:prstGeom prst="line">
                        <a:avLst/>
                      </a:prstGeom>
                      <a:noFill/>
                      <a:ln w="1588">
                        <a:solidFill>
                          <a:srgbClr val="7F7F7F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</p:grpSp>
                <p:grpSp>
                  <p:nvGrpSpPr>
                    <p:cNvPr id="129250" name="Group 1267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2976" y="2190"/>
                      <a:ext cx="25" cy="39"/>
                      <a:chOff x="2976" y="2190"/>
                      <a:chExt cx="25" cy="39"/>
                    </a:xfrm>
                  </p:grpSpPr>
                  <p:sp>
                    <p:nvSpPr>
                      <p:cNvPr id="129251" name="Line 1268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2976" y="2190"/>
                        <a:ext cx="25" cy="2"/>
                      </a:xfrm>
                      <a:prstGeom prst="line">
                        <a:avLst/>
                      </a:prstGeom>
                      <a:noFill/>
                      <a:ln w="1588">
                        <a:solidFill>
                          <a:srgbClr val="7F7F7F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29252" name="Line 1269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2977" y="2195"/>
                        <a:ext cx="24" cy="1"/>
                      </a:xfrm>
                      <a:prstGeom prst="line">
                        <a:avLst/>
                      </a:prstGeom>
                      <a:noFill/>
                      <a:ln w="1588">
                        <a:solidFill>
                          <a:srgbClr val="7F7F7F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29253" name="Line 1270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2976" y="2201"/>
                        <a:ext cx="25" cy="1"/>
                      </a:xfrm>
                      <a:prstGeom prst="line">
                        <a:avLst/>
                      </a:prstGeom>
                      <a:noFill/>
                      <a:ln w="1588">
                        <a:solidFill>
                          <a:srgbClr val="7F7F7F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29254" name="Line 1271"/>
                      <p:cNvSpPr>
                        <a:spLocks noChangeShapeType="1"/>
                      </p:cNvSpPr>
                      <p:nvPr/>
                    </p:nvSpPr>
                    <p:spPr bwMode="auto">
                      <a:xfrm flipV="1">
                        <a:off x="2976" y="2206"/>
                        <a:ext cx="25" cy="1"/>
                      </a:xfrm>
                      <a:prstGeom prst="line">
                        <a:avLst/>
                      </a:prstGeom>
                      <a:noFill/>
                      <a:ln w="1588">
                        <a:solidFill>
                          <a:srgbClr val="7F7F7F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29255" name="Line 1272"/>
                      <p:cNvSpPr>
                        <a:spLocks noChangeShapeType="1"/>
                      </p:cNvSpPr>
                      <p:nvPr/>
                    </p:nvSpPr>
                    <p:spPr bwMode="auto">
                      <a:xfrm flipV="1">
                        <a:off x="2976" y="2211"/>
                        <a:ext cx="24" cy="1"/>
                      </a:xfrm>
                      <a:prstGeom prst="line">
                        <a:avLst/>
                      </a:prstGeom>
                      <a:noFill/>
                      <a:ln w="1588">
                        <a:solidFill>
                          <a:srgbClr val="7F7F7F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29256" name="Line 1273"/>
                      <p:cNvSpPr>
                        <a:spLocks noChangeShapeType="1"/>
                      </p:cNvSpPr>
                      <p:nvPr/>
                    </p:nvSpPr>
                    <p:spPr bwMode="auto">
                      <a:xfrm flipV="1">
                        <a:off x="2976" y="2216"/>
                        <a:ext cx="24" cy="2"/>
                      </a:xfrm>
                      <a:prstGeom prst="line">
                        <a:avLst/>
                      </a:prstGeom>
                      <a:noFill/>
                      <a:ln w="1588">
                        <a:solidFill>
                          <a:srgbClr val="7F7F7F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29257" name="Line 1274"/>
                      <p:cNvSpPr>
                        <a:spLocks noChangeShapeType="1"/>
                      </p:cNvSpPr>
                      <p:nvPr/>
                    </p:nvSpPr>
                    <p:spPr bwMode="auto">
                      <a:xfrm flipV="1">
                        <a:off x="2976" y="2220"/>
                        <a:ext cx="24" cy="3"/>
                      </a:xfrm>
                      <a:prstGeom prst="line">
                        <a:avLst/>
                      </a:prstGeom>
                      <a:noFill/>
                      <a:ln w="1588">
                        <a:solidFill>
                          <a:srgbClr val="7F7F7F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29258" name="Line 1275"/>
                      <p:cNvSpPr>
                        <a:spLocks noChangeShapeType="1"/>
                      </p:cNvSpPr>
                      <p:nvPr/>
                    </p:nvSpPr>
                    <p:spPr bwMode="auto">
                      <a:xfrm flipV="1">
                        <a:off x="2976" y="2225"/>
                        <a:ext cx="24" cy="4"/>
                      </a:xfrm>
                      <a:prstGeom prst="line">
                        <a:avLst/>
                      </a:prstGeom>
                      <a:noFill/>
                      <a:ln w="1588">
                        <a:solidFill>
                          <a:srgbClr val="7F7F7F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</p:grpSp>
              </p:grpSp>
              <p:sp>
                <p:nvSpPr>
                  <p:cNvPr id="129248" name="Line 1276"/>
                  <p:cNvSpPr>
                    <a:spLocks noChangeShapeType="1"/>
                  </p:cNvSpPr>
                  <p:nvPr/>
                </p:nvSpPr>
                <p:spPr bwMode="auto">
                  <a:xfrm>
                    <a:off x="2977" y="2157"/>
                    <a:ext cx="26" cy="5"/>
                  </a:xfrm>
                  <a:prstGeom prst="line">
                    <a:avLst/>
                  </a:prstGeom>
                  <a:noFill/>
                  <a:ln w="1588">
                    <a:solidFill>
                      <a:srgbClr val="7F7F7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129242" name="Group 1277"/>
              <p:cNvGrpSpPr>
                <a:grpSpLocks/>
              </p:cNvGrpSpPr>
              <p:nvPr/>
            </p:nvGrpSpPr>
            <p:grpSpPr bwMode="auto">
              <a:xfrm>
                <a:off x="2957" y="2099"/>
                <a:ext cx="27" cy="150"/>
                <a:chOff x="2957" y="2099"/>
                <a:chExt cx="27" cy="150"/>
              </a:xfrm>
            </p:grpSpPr>
            <p:sp>
              <p:nvSpPr>
                <p:cNvPr id="129243" name="Freeform 1278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26" cy="150"/>
                </a:xfrm>
                <a:custGeom>
                  <a:avLst/>
                  <a:gdLst>
                    <a:gd name="T0" fmla="*/ 0 w 203"/>
                    <a:gd name="T1" fmla="*/ 0 h 1193"/>
                    <a:gd name="T2" fmla="*/ 0 w 203"/>
                    <a:gd name="T3" fmla="*/ 0 h 1193"/>
                    <a:gd name="T4" fmla="*/ 0 w 203"/>
                    <a:gd name="T5" fmla="*/ 0 h 1193"/>
                    <a:gd name="T6" fmla="*/ 0 w 203"/>
                    <a:gd name="T7" fmla="*/ 0 h 1193"/>
                    <a:gd name="T8" fmla="*/ 0 w 203"/>
                    <a:gd name="T9" fmla="*/ 0 h 1193"/>
                    <a:gd name="T10" fmla="*/ 0 w 203"/>
                    <a:gd name="T11" fmla="*/ 0 h 1193"/>
                    <a:gd name="T12" fmla="*/ 0 w 203"/>
                    <a:gd name="T13" fmla="*/ 0 h 1193"/>
                    <a:gd name="T14" fmla="*/ 0 w 203"/>
                    <a:gd name="T15" fmla="*/ 0 h 1193"/>
                    <a:gd name="T16" fmla="*/ 0 w 203"/>
                    <a:gd name="T17" fmla="*/ 0 h 1193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203"/>
                    <a:gd name="T28" fmla="*/ 0 h 1193"/>
                    <a:gd name="T29" fmla="*/ 203 w 203"/>
                    <a:gd name="T30" fmla="*/ 1193 h 1193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203" h="1193">
                      <a:moveTo>
                        <a:pt x="48" y="0"/>
                      </a:moveTo>
                      <a:lnTo>
                        <a:pt x="192" y="62"/>
                      </a:lnTo>
                      <a:lnTo>
                        <a:pt x="203" y="75"/>
                      </a:lnTo>
                      <a:lnTo>
                        <a:pt x="160" y="1145"/>
                      </a:lnTo>
                      <a:lnTo>
                        <a:pt x="141" y="1158"/>
                      </a:lnTo>
                      <a:lnTo>
                        <a:pt x="0" y="1193"/>
                      </a:lnTo>
                      <a:lnTo>
                        <a:pt x="18" y="1174"/>
                      </a:lnTo>
                      <a:lnTo>
                        <a:pt x="19" y="1159"/>
                      </a:lnTo>
                      <a:lnTo>
                        <a:pt x="48" y="0"/>
                      </a:lnTo>
                      <a:close/>
                    </a:path>
                  </a:pathLst>
                </a:custGeom>
                <a:solidFill>
                  <a:srgbClr val="BFBFB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9244" name="Arc 1279"/>
                <p:cNvSpPr>
                  <a:spLocks/>
                </p:cNvSpPr>
                <p:nvPr/>
              </p:nvSpPr>
              <p:spPr bwMode="auto">
                <a:xfrm>
                  <a:off x="2981" y="2107"/>
                  <a:ext cx="3" cy="3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21600"/>
                    <a:gd name="T11" fmla="*/ 21600 w 2160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 fill="none" extrusionOk="0">
                      <a:moveTo>
                        <a:pt x="0" y="-1"/>
                      </a:moveTo>
                      <a:cubicBezTo>
                        <a:pt x="11929" y="-1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0" y="-1"/>
                      </a:moveTo>
                      <a:cubicBezTo>
                        <a:pt x="11929" y="-1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solidFill>
                  <a:srgbClr val="BFBFB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  <p:grpSp>
          <p:nvGrpSpPr>
            <p:cNvPr id="129138" name="Group 1280"/>
            <p:cNvGrpSpPr>
              <a:grpSpLocks/>
            </p:cNvGrpSpPr>
            <p:nvPr/>
          </p:nvGrpSpPr>
          <p:grpSpPr bwMode="auto">
            <a:xfrm>
              <a:off x="2967" y="2324"/>
              <a:ext cx="81" cy="32"/>
              <a:chOff x="2967" y="2324"/>
              <a:chExt cx="81" cy="32"/>
            </a:xfrm>
          </p:grpSpPr>
          <p:sp>
            <p:nvSpPr>
              <p:cNvPr id="129230" name="Freeform 1281"/>
              <p:cNvSpPr>
                <a:spLocks/>
              </p:cNvSpPr>
              <p:nvPr/>
            </p:nvSpPr>
            <p:spPr bwMode="auto">
              <a:xfrm>
                <a:off x="2967" y="2324"/>
                <a:ext cx="81" cy="21"/>
              </a:xfrm>
              <a:custGeom>
                <a:avLst/>
                <a:gdLst>
                  <a:gd name="T0" fmla="*/ 0 w 646"/>
                  <a:gd name="T1" fmla="*/ 0 h 168"/>
                  <a:gd name="T2" fmla="*/ 0 w 646"/>
                  <a:gd name="T3" fmla="*/ 0 h 168"/>
                  <a:gd name="T4" fmla="*/ 0 w 646"/>
                  <a:gd name="T5" fmla="*/ 0 h 168"/>
                  <a:gd name="T6" fmla="*/ 0 w 646"/>
                  <a:gd name="T7" fmla="*/ 0 h 168"/>
                  <a:gd name="T8" fmla="*/ 0 w 646"/>
                  <a:gd name="T9" fmla="*/ 0 h 168"/>
                  <a:gd name="T10" fmla="*/ 0 w 646"/>
                  <a:gd name="T11" fmla="*/ 0 h 168"/>
                  <a:gd name="T12" fmla="*/ 0 w 646"/>
                  <a:gd name="T13" fmla="*/ 0 h 168"/>
                  <a:gd name="T14" fmla="*/ 0 w 646"/>
                  <a:gd name="T15" fmla="*/ 0 h 168"/>
                  <a:gd name="T16" fmla="*/ 0 w 646"/>
                  <a:gd name="T17" fmla="*/ 0 h 168"/>
                  <a:gd name="T18" fmla="*/ 0 w 646"/>
                  <a:gd name="T19" fmla="*/ 0 h 168"/>
                  <a:gd name="T20" fmla="*/ 0 w 646"/>
                  <a:gd name="T21" fmla="*/ 0 h 168"/>
                  <a:gd name="T22" fmla="*/ 0 w 646"/>
                  <a:gd name="T23" fmla="*/ 0 h 168"/>
                  <a:gd name="T24" fmla="*/ 0 w 646"/>
                  <a:gd name="T25" fmla="*/ 0 h 168"/>
                  <a:gd name="T26" fmla="*/ 0 w 646"/>
                  <a:gd name="T27" fmla="*/ 0 h 168"/>
                  <a:gd name="T28" fmla="*/ 0 w 646"/>
                  <a:gd name="T29" fmla="*/ 0 h 168"/>
                  <a:gd name="T30" fmla="*/ 0 w 646"/>
                  <a:gd name="T31" fmla="*/ 0 h 168"/>
                  <a:gd name="T32" fmla="*/ 0 w 646"/>
                  <a:gd name="T33" fmla="*/ 0 h 168"/>
                  <a:gd name="T34" fmla="*/ 0 w 646"/>
                  <a:gd name="T35" fmla="*/ 0 h 168"/>
                  <a:gd name="T36" fmla="*/ 0 w 646"/>
                  <a:gd name="T37" fmla="*/ 0 h 168"/>
                  <a:gd name="T38" fmla="*/ 0 w 646"/>
                  <a:gd name="T39" fmla="*/ 0 h 168"/>
                  <a:gd name="T40" fmla="*/ 0 w 646"/>
                  <a:gd name="T41" fmla="*/ 0 h 168"/>
                  <a:gd name="T42" fmla="*/ 0 w 646"/>
                  <a:gd name="T43" fmla="*/ 0 h 168"/>
                  <a:gd name="T44" fmla="*/ 0 w 646"/>
                  <a:gd name="T45" fmla="*/ 0 h 168"/>
                  <a:gd name="T46" fmla="*/ 0 w 646"/>
                  <a:gd name="T47" fmla="*/ 0 h 168"/>
                  <a:gd name="T48" fmla="*/ 0 w 646"/>
                  <a:gd name="T49" fmla="*/ 0 h 168"/>
                  <a:gd name="T50" fmla="*/ 0 w 646"/>
                  <a:gd name="T51" fmla="*/ 0 h 168"/>
                  <a:gd name="T52" fmla="*/ 0 w 646"/>
                  <a:gd name="T53" fmla="*/ 0 h 168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w 646"/>
                  <a:gd name="T82" fmla="*/ 0 h 168"/>
                  <a:gd name="T83" fmla="*/ 646 w 646"/>
                  <a:gd name="T84" fmla="*/ 168 h 168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T81" t="T82" r="T83" b="T84"/>
                <a:pathLst>
                  <a:path w="646" h="168">
                    <a:moveTo>
                      <a:pt x="0" y="0"/>
                    </a:moveTo>
                    <a:lnTo>
                      <a:pt x="120" y="8"/>
                    </a:lnTo>
                    <a:lnTo>
                      <a:pt x="209" y="12"/>
                    </a:lnTo>
                    <a:lnTo>
                      <a:pt x="289" y="20"/>
                    </a:lnTo>
                    <a:lnTo>
                      <a:pt x="369" y="31"/>
                    </a:lnTo>
                    <a:lnTo>
                      <a:pt x="426" y="39"/>
                    </a:lnTo>
                    <a:lnTo>
                      <a:pt x="493" y="50"/>
                    </a:lnTo>
                    <a:lnTo>
                      <a:pt x="532" y="57"/>
                    </a:lnTo>
                    <a:lnTo>
                      <a:pt x="561" y="64"/>
                    </a:lnTo>
                    <a:lnTo>
                      <a:pt x="577" y="68"/>
                    </a:lnTo>
                    <a:lnTo>
                      <a:pt x="591" y="71"/>
                    </a:lnTo>
                    <a:lnTo>
                      <a:pt x="606" y="76"/>
                    </a:lnTo>
                    <a:lnTo>
                      <a:pt x="623" y="82"/>
                    </a:lnTo>
                    <a:lnTo>
                      <a:pt x="638" y="90"/>
                    </a:lnTo>
                    <a:lnTo>
                      <a:pt x="645" y="99"/>
                    </a:lnTo>
                    <a:lnTo>
                      <a:pt x="646" y="107"/>
                    </a:lnTo>
                    <a:lnTo>
                      <a:pt x="643" y="118"/>
                    </a:lnTo>
                    <a:lnTo>
                      <a:pt x="638" y="129"/>
                    </a:lnTo>
                    <a:lnTo>
                      <a:pt x="630" y="140"/>
                    </a:lnTo>
                    <a:lnTo>
                      <a:pt x="620" y="147"/>
                    </a:lnTo>
                    <a:lnTo>
                      <a:pt x="605" y="156"/>
                    </a:lnTo>
                    <a:lnTo>
                      <a:pt x="590" y="162"/>
                    </a:lnTo>
                    <a:lnTo>
                      <a:pt x="572" y="164"/>
                    </a:lnTo>
                    <a:lnTo>
                      <a:pt x="553" y="167"/>
                    </a:lnTo>
                    <a:lnTo>
                      <a:pt x="529" y="168"/>
                    </a:lnTo>
                    <a:lnTo>
                      <a:pt x="507" y="166"/>
                    </a:lnTo>
                    <a:lnTo>
                      <a:pt x="471" y="161"/>
                    </a:lnTo>
                  </a:path>
                </a:pathLst>
              </a:custGeom>
              <a:noFill/>
              <a:ln w="3175">
                <a:solidFill>
                  <a:srgbClr val="C0C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129231" name="Group 1282"/>
              <p:cNvGrpSpPr>
                <a:grpSpLocks/>
              </p:cNvGrpSpPr>
              <p:nvPr/>
            </p:nvGrpSpPr>
            <p:grpSpPr bwMode="auto">
              <a:xfrm>
                <a:off x="2971" y="2335"/>
                <a:ext cx="56" cy="21"/>
                <a:chOff x="2971" y="2335"/>
                <a:chExt cx="56" cy="21"/>
              </a:xfrm>
            </p:grpSpPr>
            <p:grpSp>
              <p:nvGrpSpPr>
                <p:cNvPr id="129232" name="Group 1283"/>
                <p:cNvGrpSpPr>
                  <a:grpSpLocks/>
                </p:cNvGrpSpPr>
                <p:nvPr/>
              </p:nvGrpSpPr>
              <p:grpSpPr bwMode="auto">
                <a:xfrm>
                  <a:off x="2971" y="2335"/>
                  <a:ext cx="56" cy="21"/>
                  <a:chOff x="2971" y="2335"/>
                  <a:chExt cx="56" cy="21"/>
                </a:xfrm>
              </p:grpSpPr>
              <p:sp>
                <p:nvSpPr>
                  <p:cNvPr id="129237" name="Freeform 1284"/>
                  <p:cNvSpPr>
                    <a:spLocks/>
                  </p:cNvSpPr>
                  <p:nvPr/>
                </p:nvSpPr>
                <p:spPr bwMode="auto">
                  <a:xfrm>
                    <a:off x="2971" y="2335"/>
                    <a:ext cx="35" cy="14"/>
                  </a:xfrm>
                  <a:custGeom>
                    <a:avLst/>
                    <a:gdLst>
                      <a:gd name="T0" fmla="*/ 0 w 283"/>
                      <a:gd name="T1" fmla="*/ 0 h 113"/>
                      <a:gd name="T2" fmla="*/ 0 w 283"/>
                      <a:gd name="T3" fmla="*/ 0 h 113"/>
                      <a:gd name="T4" fmla="*/ 0 w 283"/>
                      <a:gd name="T5" fmla="*/ 0 h 113"/>
                      <a:gd name="T6" fmla="*/ 0 w 283"/>
                      <a:gd name="T7" fmla="*/ 0 h 113"/>
                      <a:gd name="T8" fmla="*/ 0 w 283"/>
                      <a:gd name="T9" fmla="*/ 0 h 113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  <a:gd name="T15" fmla="*/ 0 w 283"/>
                      <a:gd name="T16" fmla="*/ 0 h 113"/>
                      <a:gd name="T17" fmla="*/ 283 w 283"/>
                      <a:gd name="T18" fmla="*/ 113 h 113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T15" t="T16" r="T17" b="T18"/>
                    <a:pathLst>
                      <a:path w="283" h="113">
                        <a:moveTo>
                          <a:pt x="0" y="68"/>
                        </a:moveTo>
                        <a:lnTo>
                          <a:pt x="74" y="0"/>
                        </a:lnTo>
                        <a:lnTo>
                          <a:pt x="283" y="38"/>
                        </a:lnTo>
                        <a:lnTo>
                          <a:pt x="200" y="113"/>
                        </a:lnTo>
                        <a:lnTo>
                          <a:pt x="0" y="68"/>
                        </a:lnTo>
                        <a:close/>
                      </a:path>
                    </a:pathLst>
                  </a:custGeom>
                  <a:solidFill>
                    <a:srgbClr val="DFDFD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29238" name="Freeform 1285"/>
                  <p:cNvSpPr>
                    <a:spLocks/>
                  </p:cNvSpPr>
                  <p:nvPr/>
                </p:nvSpPr>
                <p:spPr bwMode="auto">
                  <a:xfrm>
                    <a:off x="2971" y="2343"/>
                    <a:ext cx="25" cy="13"/>
                  </a:xfrm>
                  <a:custGeom>
                    <a:avLst/>
                    <a:gdLst>
                      <a:gd name="T0" fmla="*/ 0 w 200"/>
                      <a:gd name="T1" fmla="*/ 0 h 107"/>
                      <a:gd name="T2" fmla="*/ 0 w 200"/>
                      <a:gd name="T3" fmla="*/ 0 h 107"/>
                      <a:gd name="T4" fmla="*/ 0 w 200"/>
                      <a:gd name="T5" fmla="*/ 0 h 107"/>
                      <a:gd name="T6" fmla="*/ 0 w 200"/>
                      <a:gd name="T7" fmla="*/ 0 h 107"/>
                      <a:gd name="T8" fmla="*/ 0 w 200"/>
                      <a:gd name="T9" fmla="*/ 0 h 107"/>
                      <a:gd name="T10" fmla="*/ 0 w 200"/>
                      <a:gd name="T11" fmla="*/ 0 h 107"/>
                      <a:gd name="T12" fmla="*/ 0 60000 65536"/>
                      <a:gd name="T13" fmla="*/ 0 60000 65536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w 200"/>
                      <a:gd name="T19" fmla="*/ 0 h 107"/>
                      <a:gd name="T20" fmla="*/ 200 w 200"/>
                      <a:gd name="T21" fmla="*/ 107 h 107"/>
                    </a:gdLst>
                    <a:ahLst/>
                    <a:cxnLst>
                      <a:cxn ang="T12">
                        <a:pos x="T0" y="T1"/>
                      </a:cxn>
                      <a:cxn ang="T13">
                        <a:pos x="T2" y="T3"/>
                      </a:cxn>
                      <a:cxn ang="T14">
                        <a:pos x="T4" y="T5"/>
                      </a:cxn>
                      <a:cxn ang="T15">
                        <a:pos x="T6" y="T7"/>
                      </a:cxn>
                      <a:cxn ang="T16">
                        <a:pos x="T8" y="T9"/>
                      </a:cxn>
                      <a:cxn ang="T17">
                        <a:pos x="T10" y="T11"/>
                      </a:cxn>
                    </a:cxnLst>
                    <a:rect l="T18" t="T19" r="T20" b="T21"/>
                    <a:pathLst>
                      <a:path w="200" h="107">
                        <a:moveTo>
                          <a:pt x="0" y="0"/>
                        </a:moveTo>
                        <a:lnTo>
                          <a:pt x="0" y="59"/>
                        </a:lnTo>
                        <a:lnTo>
                          <a:pt x="2" y="59"/>
                        </a:lnTo>
                        <a:lnTo>
                          <a:pt x="200" y="107"/>
                        </a:lnTo>
                        <a:lnTo>
                          <a:pt x="200" y="45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C0C0C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29239" name="Freeform 1286"/>
                  <p:cNvSpPr>
                    <a:spLocks/>
                  </p:cNvSpPr>
                  <p:nvPr/>
                </p:nvSpPr>
                <p:spPr bwMode="auto">
                  <a:xfrm>
                    <a:off x="2996" y="2339"/>
                    <a:ext cx="31" cy="17"/>
                  </a:xfrm>
                  <a:custGeom>
                    <a:avLst/>
                    <a:gdLst>
                      <a:gd name="T0" fmla="*/ 0 w 255"/>
                      <a:gd name="T1" fmla="*/ 0 h 137"/>
                      <a:gd name="T2" fmla="*/ 0 w 255"/>
                      <a:gd name="T3" fmla="*/ 0 h 137"/>
                      <a:gd name="T4" fmla="*/ 0 w 255"/>
                      <a:gd name="T5" fmla="*/ 0 h 137"/>
                      <a:gd name="T6" fmla="*/ 0 w 255"/>
                      <a:gd name="T7" fmla="*/ 0 h 137"/>
                      <a:gd name="T8" fmla="*/ 0 w 255"/>
                      <a:gd name="T9" fmla="*/ 0 h 137"/>
                      <a:gd name="T10" fmla="*/ 0 w 255"/>
                      <a:gd name="T11" fmla="*/ 0 h 137"/>
                      <a:gd name="T12" fmla="*/ 0 60000 65536"/>
                      <a:gd name="T13" fmla="*/ 0 60000 65536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w 255"/>
                      <a:gd name="T19" fmla="*/ 0 h 137"/>
                      <a:gd name="T20" fmla="*/ 255 w 255"/>
                      <a:gd name="T21" fmla="*/ 137 h 137"/>
                    </a:gdLst>
                    <a:ahLst/>
                    <a:cxnLst>
                      <a:cxn ang="T12">
                        <a:pos x="T0" y="T1"/>
                      </a:cxn>
                      <a:cxn ang="T13">
                        <a:pos x="T2" y="T3"/>
                      </a:cxn>
                      <a:cxn ang="T14">
                        <a:pos x="T4" y="T5"/>
                      </a:cxn>
                      <a:cxn ang="T15">
                        <a:pos x="T6" y="T7"/>
                      </a:cxn>
                      <a:cxn ang="T16">
                        <a:pos x="T8" y="T9"/>
                      </a:cxn>
                      <a:cxn ang="T17">
                        <a:pos x="T10" y="T11"/>
                      </a:cxn>
                    </a:cxnLst>
                    <a:rect l="T18" t="T19" r="T20" b="T21"/>
                    <a:pathLst>
                      <a:path w="255" h="137">
                        <a:moveTo>
                          <a:pt x="0" y="74"/>
                        </a:moveTo>
                        <a:lnTo>
                          <a:pt x="82" y="0"/>
                        </a:lnTo>
                        <a:lnTo>
                          <a:pt x="255" y="20"/>
                        </a:lnTo>
                        <a:lnTo>
                          <a:pt x="255" y="76"/>
                        </a:lnTo>
                        <a:lnTo>
                          <a:pt x="0" y="137"/>
                        </a:lnTo>
                        <a:lnTo>
                          <a:pt x="0" y="74"/>
                        </a:lnTo>
                        <a:close/>
                      </a:path>
                    </a:pathLst>
                  </a:custGeom>
                  <a:solidFill>
                    <a:srgbClr val="9F9F9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29240" name="Freeform 1287"/>
                  <p:cNvSpPr>
                    <a:spLocks/>
                  </p:cNvSpPr>
                  <p:nvPr/>
                </p:nvSpPr>
                <p:spPr bwMode="auto">
                  <a:xfrm>
                    <a:off x="2980" y="2335"/>
                    <a:ext cx="47" cy="7"/>
                  </a:xfrm>
                  <a:custGeom>
                    <a:avLst/>
                    <a:gdLst>
                      <a:gd name="T0" fmla="*/ 0 w 382"/>
                      <a:gd name="T1" fmla="*/ 0 h 57"/>
                      <a:gd name="T2" fmla="*/ 0 w 382"/>
                      <a:gd name="T3" fmla="*/ 0 h 57"/>
                      <a:gd name="T4" fmla="*/ 0 w 382"/>
                      <a:gd name="T5" fmla="*/ 0 h 57"/>
                      <a:gd name="T6" fmla="*/ 0 w 382"/>
                      <a:gd name="T7" fmla="*/ 0 h 57"/>
                      <a:gd name="T8" fmla="*/ 0 w 382"/>
                      <a:gd name="T9" fmla="*/ 0 h 57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  <a:gd name="T15" fmla="*/ 0 w 382"/>
                      <a:gd name="T16" fmla="*/ 0 h 57"/>
                      <a:gd name="T17" fmla="*/ 382 w 382"/>
                      <a:gd name="T18" fmla="*/ 57 h 57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T15" t="T16" r="T17" b="T18"/>
                    <a:pathLst>
                      <a:path w="382" h="57">
                        <a:moveTo>
                          <a:pt x="0" y="0"/>
                        </a:moveTo>
                        <a:lnTo>
                          <a:pt x="191" y="13"/>
                        </a:lnTo>
                        <a:lnTo>
                          <a:pt x="382" y="57"/>
                        </a:lnTo>
                        <a:lnTo>
                          <a:pt x="209" y="38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7F7F7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129233" name="Group 1288"/>
                <p:cNvGrpSpPr>
                  <a:grpSpLocks/>
                </p:cNvGrpSpPr>
                <p:nvPr/>
              </p:nvGrpSpPr>
              <p:grpSpPr bwMode="auto">
                <a:xfrm>
                  <a:off x="2971" y="2341"/>
                  <a:ext cx="56" cy="9"/>
                  <a:chOff x="2971" y="2341"/>
                  <a:chExt cx="56" cy="9"/>
                </a:xfrm>
              </p:grpSpPr>
              <p:sp>
                <p:nvSpPr>
                  <p:cNvPr id="129234" name="Line 1289"/>
                  <p:cNvSpPr>
                    <a:spLocks noChangeShapeType="1"/>
                  </p:cNvSpPr>
                  <p:nvPr/>
                </p:nvSpPr>
                <p:spPr bwMode="auto">
                  <a:xfrm>
                    <a:off x="2971" y="2345"/>
                    <a:ext cx="25" cy="5"/>
                  </a:xfrm>
                  <a:prstGeom prst="line">
                    <a:avLst/>
                  </a:prstGeom>
                  <a:noFill/>
                  <a:ln w="1588">
                    <a:solidFill>
                      <a:srgbClr val="7F7F7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29235" name="Line 1290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996" y="2341"/>
                    <a:ext cx="10" cy="9"/>
                  </a:xfrm>
                  <a:prstGeom prst="line">
                    <a:avLst/>
                  </a:prstGeom>
                  <a:noFill/>
                  <a:ln w="1588">
                    <a:solidFill>
                      <a:srgbClr val="5F5F5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29236" name="Line 1291"/>
                  <p:cNvSpPr>
                    <a:spLocks noChangeShapeType="1"/>
                  </p:cNvSpPr>
                  <p:nvPr/>
                </p:nvSpPr>
                <p:spPr bwMode="auto">
                  <a:xfrm>
                    <a:off x="3007" y="2341"/>
                    <a:ext cx="20" cy="2"/>
                  </a:xfrm>
                  <a:prstGeom prst="line">
                    <a:avLst/>
                  </a:prstGeom>
                  <a:noFill/>
                  <a:ln w="1588">
                    <a:solidFill>
                      <a:srgbClr val="5F5F5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</p:grpSp>
        </p:grpSp>
        <p:sp>
          <p:nvSpPr>
            <p:cNvPr id="129139" name="Freeform 1292"/>
            <p:cNvSpPr>
              <a:spLocks/>
            </p:cNvSpPr>
            <p:nvPr/>
          </p:nvSpPr>
          <p:spPr bwMode="auto">
            <a:xfrm>
              <a:off x="2956" y="2284"/>
              <a:ext cx="49" cy="46"/>
            </a:xfrm>
            <a:custGeom>
              <a:avLst/>
              <a:gdLst>
                <a:gd name="T0" fmla="*/ 0 w 392"/>
                <a:gd name="T1" fmla="*/ 0 h 366"/>
                <a:gd name="T2" fmla="*/ 0 w 392"/>
                <a:gd name="T3" fmla="*/ 0 h 366"/>
                <a:gd name="T4" fmla="*/ 0 w 392"/>
                <a:gd name="T5" fmla="*/ 0 h 366"/>
                <a:gd name="T6" fmla="*/ 0 w 392"/>
                <a:gd name="T7" fmla="*/ 0 h 366"/>
                <a:gd name="T8" fmla="*/ 0 w 392"/>
                <a:gd name="T9" fmla="*/ 0 h 36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92"/>
                <a:gd name="T16" fmla="*/ 0 h 366"/>
                <a:gd name="T17" fmla="*/ 392 w 392"/>
                <a:gd name="T18" fmla="*/ 366 h 36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92" h="366">
                  <a:moveTo>
                    <a:pt x="0" y="183"/>
                  </a:moveTo>
                  <a:lnTo>
                    <a:pt x="392" y="0"/>
                  </a:lnTo>
                  <a:lnTo>
                    <a:pt x="392" y="147"/>
                  </a:lnTo>
                  <a:lnTo>
                    <a:pt x="0" y="366"/>
                  </a:lnTo>
                  <a:lnTo>
                    <a:pt x="0" y="183"/>
                  </a:lnTo>
                  <a:close/>
                </a:path>
              </a:pathLst>
            </a:custGeom>
            <a:solidFill>
              <a:srgbClr val="5F5F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9140" name="Freeform 1293"/>
            <p:cNvSpPr>
              <a:spLocks/>
            </p:cNvSpPr>
            <p:nvPr/>
          </p:nvSpPr>
          <p:spPr bwMode="auto">
            <a:xfrm>
              <a:off x="2955" y="2241"/>
              <a:ext cx="51" cy="68"/>
            </a:xfrm>
            <a:custGeom>
              <a:avLst/>
              <a:gdLst>
                <a:gd name="T0" fmla="*/ 0 w 405"/>
                <a:gd name="T1" fmla="*/ 0 h 542"/>
                <a:gd name="T2" fmla="*/ 0 w 405"/>
                <a:gd name="T3" fmla="*/ 0 h 542"/>
                <a:gd name="T4" fmla="*/ 0 w 405"/>
                <a:gd name="T5" fmla="*/ 0 h 542"/>
                <a:gd name="T6" fmla="*/ 0 w 405"/>
                <a:gd name="T7" fmla="*/ 0 h 542"/>
                <a:gd name="T8" fmla="*/ 0 w 405"/>
                <a:gd name="T9" fmla="*/ 0 h 54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05"/>
                <a:gd name="T16" fmla="*/ 0 h 542"/>
                <a:gd name="T17" fmla="*/ 405 w 405"/>
                <a:gd name="T18" fmla="*/ 542 h 54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05" h="542">
                  <a:moveTo>
                    <a:pt x="0" y="115"/>
                  </a:moveTo>
                  <a:lnTo>
                    <a:pt x="405" y="0"/>
                  </a:lnTo>
                  <a:lnTo>
                    <a:pt x="405" y="358"/>
                  </a:lnTo>
                  <a:lnTo>
                    <a:pt x="1" y="542"/>
                  </a:lnTo>
                  <a:lnTo>
                    <a:pt x="0" y="115"/>
                  </a:lnTo>
                  <a:close/>
                </a:path>
              </a:pathLst>
            </a:cu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9141" name="Freeform 1294"/>
            <p:cNvSpPr>
              <a:spLocks/>
            </p:cNvSpPr>
            <p:nvPr/>
          </p:nvSpPr>
          <p:spPr bwMode="auto">
            <a:xfrm>
              <a:off x="2819" y="2120"/>
              <a:ext cx="124" cy="104"/>
            </a:xfrm>
            <a:custGeom>
              <a:avLst/>
              <a:gdLst>
                <a:gd name="T0" fmla="*/ 0 w 999"/>
                <a:gd name="T1" fmla="*/ 0 h 828"/>
                <a:gd name="T2" fmla="*/ 0 w 999"/>
                <a:gd name="T3" fmla="*/ 0 h 828"/>
                <a:gd name="T4" fmla="*/ 0 w 999"/>
                <a:gd name="T5" fmla="*/ 0 h 828"/>
                <a:gd name="T6" fmla="*/ 0 w 999"/>
                <a:gd name="T7" fmla="*/ 0 h 828"/>
                <a:gd name="T8" fmla="*/ 0 w 999"/>
                <a:gd name="T9" fmla="*/ 0 h 82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999"/>
                <a:gd name="T16" fmla="*/ 0 h 828"/>
                <a:gd name="T17" fmla="*/ 999 w 999"/>
                <a:gd name="T18" fmla="*/ 828 h 82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999" h="828">
                  <a:moveTo>
                    <a:pt x="40" y="0"/>
                  </a:moveTo>
                  <a:lnTo>
                    <a:pt x="999" y="0"/>
                  </a:lnTo>
                  <a:lnTo>
                    <a:pt x="960" y="828"/>
                  </a:lnTo>
                  <a:lnTo>
                    <a:pt x="0" y="781"/>
                  </a:lnTo>
                  <a:lnTo>
                    <a:pt x="40" y="0"/>
                  </a:lnTo>
                  <a:close/>
                </a:path>
              </a:pathLst>
            </a:custGeom>
            <a:solidFill>
              <a:srgbClr val="C0C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9142" name="Freeform 1295"/>
            <p:cNvSpPr>
              <a:spLocks/>
            </p:cNvSpPr>
            <p:nvPr/>
          </p:nvSpPr>
          <p:spPr bwMode="auto">
            <a:xfrm>
              <a:off x="2737" y="2294"/>
              <a:ext cx="233" cy="47"/>
            </a:xfrm>
            <a:custGeom>
              <a:avLst/>
              <a:gdLst>
                <a:gd name="T0" fmla="*/ 0 w 1860"/>
                <a:gd name="T1" fmla="*/ 0 h 377"/>
                <a:gd name="T2" fmla="*/ 0 w 1860"/>
                <a:gd name="T3" fmla="*/ 0 h 377"/>
                <a:gd name="T4" fmla="*/ 0 w 1860"/>
                <a:gd name="T5" fmla="*/ 0 h 377"/>
                <a:gd name="T6" fmla="*/ 0 w 1860"/>
                <a:gd name="T7" fmla="*/ 0 h 377"/>
                <a:gd name="T8" fmla="*/ 0 w 1860"/>
                <a:gd name="T9" fmla="*/ 0 h 377"/>
                <a:gd name="T10" fmla="*/ 0 w 1860"/>
                <a:gd name="T11" fmla="*/ 0 h 377"/>
                <a:gd name="T12" fmla="*/ 0 w 1860"/>
                <a:gd name="T13" fmla="*/ 0 h 37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60"/>
                <a:gd name="T22" fmla="*/ 0 h 377"/>
                <a:gd name="T23" fmla="*/ 1860 w 1860"/>
                <a:gd name="T24" fmla="*/ 377 h 37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60" h="377">
                  <a:moveTo>
                    <a:pt x="302" y="0"/>
                  </a:moveTo>
                  <a:lnTo>
                    <a:pt x="1860" y="154"/>
                  </a:lnTo>
                  <a:lnTo>
                    <a:pt x="1750" y="292"/>
                  </a:lnTo>
                  <a:lnTo>
                    <a:pt x="1644" y="377"/>
                  </a:lnTo>
                  <a:lnTo>
                    <a:pt x="0" y="189"/>
                  </a:lnTo>
                  <a:lnTo>
                    <a:pt x="123" y="135"/>
                  </a:lnTo>
                  <a:lnTo>
                    <a:pt x="302" y="0"/>
                  </a:lnTo>
                  <a:close/>
                </a:path>
              </a:pathLst>
            </a:custGeom>
            <a:solidFill>
              <a:srgbClr val="DFDFD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grpSp>
          <p:nvGrpSpPr>
            <p:cNvPr id="129143" name="Group 1296"/>
            <p:cNvGrpSpPr>
              <a:grpSpLocks/>
            </p:cNvGrpSpPr>
            <p:nvPr/>
          </p:nvGrpSpPr>
          <p:grpSpPr bwMode="auto">
            <a:xfrm>
              <a:off x="2955" y="2245"/>
              <a:ext cx="50" cy="60"/>
              <a:chOff x="2955" y="2245"/>
              <a:chExt cx="50" cy="60"/>
            </a:xfrm>
          </p:grpSpPr>
          <p:sp>
            <p:nvSpPr>
              <p:cNvPr id="129221" name="Line 1297"/>
              <p:cNvSpPr>
                <a:spLocks noChangeShapeType="1"/>
              </p:cNvSpPr>
              <p:nvPr/>
            </p:nvSpPr>
            <p:spPr bwMode="auto">
              <a:xfrm flipV="1">
                <a:off x="2955" y="2262"/>
                <a:ext cx="50" cy="18"/>
              </a:xfrm>
              <a:prstGeom prst="line">
                <a:avLst/>
              </a:prstGeom>
              <a:noFill/>
              <a:ln w="1588">
                <a:solidFill>
                  <a:srgbClr val="80808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9222" name="Line 1298"/>
              <p:cNvSpPr>
                <a:spLocks noChangeShapeType="1"/>
              </p:cNvSpPr>
              <p:nvPr/>
            </p:nvSpPr>
            <p:spPr bwMode="auto">
              <a:xfrm flipV="1">
                <a:off x="2964" y="2267"/>
                <a:ext cx="41" cy="16"/>
              </a:xfrm>
              <a:prstGeom prst="line">
                <a:avLst/>
              </a:prstGeom>
              <a:noFill/>
              <a:ln w="1588">
                <a:solidFill>
                  <a:srgbClr val="80808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9223" name="Line 1299"/>
              <p:cNvSpPr>
                <a:spLocks noChangeShapeType="1"/>
              </p:cNvSpPr>
              <p:nvPr/>
            </p:nvSpPr>
            <p:spPr bwMode="auto">
              <a:xfrm flipV="1">
                <a:off x="2964" y="2272"/>
                <a:ext cx="41" cy="17"/>
              </a:xfrm>
              <a:prstGeom prst="line">
                <a:avLst/>
              </a:prstGeom>
              <a:noFill/>
              <a:ln w="1588">
                <a:solidFill>
                  <a:srgbClr val="80808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9224" name="Line 1300"/>
              <p:cNvSpPr>
                <a:spLocks noChangeShapeType="1"/>
              </p:cNvSpPr>
              <p:nvPr/>
            </p:nvSpPr>
            <p:spPr bwMode="auto">
              <a:xfrm flipV="1">
                <a:off x="2964" y="2277"/>
                <a:ext cx="41" cy="17"/>
              </a:xfrm>
              <a:prstGeom prst="line">
                <a:avLst/>
              </a:prstGeom>
              <a:noFill/>
              <a:ln w="1588">
                <a:solidFill>
                  <a:srgbClr val="80808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9225" name="Line 1301"/>
              <p:cNvSpPr>
                <a:spLocks noChangeShapeType="1"/>
              </p:cNvSpPr>
              <p:nvPr/>
            </p:nvSpPr>
            <p:spPr bwMode="auto">
              <a:xfrm flipV="1">
                <a:off x="2964" y="2282"/>
                <a:ext cx="41" cy="18"/>
              </a:xfrm>
              <a:prstGeom prst="line">
                <a:avLst/>
              </a:prstGeom>
              <a:noFill/>
              <a:ln w="1588">
                <a:solidFill>
                  <a:srgbClr val="80808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9226" name="Line 1302"/>
              <p:cNvSpPr>
                <a:spLocks noChangeShapeType="1"/>
              </p:cNvSpPr>
              <p:nvPr/>
            </p:nvSpPr>
            <p:spPr bwMode="auto">
              <a:xfrm flipV="1">
                <a:off x="2964" y="2257"/>
                <a:ext cx="41" cy="14"/>
              </a:xfrm>
              <a:prstGeom prst="line">
                <a:avLst/>
              </a:prstGeom>
              <a:noFill/>
              <a:ln w="1588">
                <a:solidFill>
                  <a:srgbClr val="80808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9227" name="Line 1303"/>
              <p:cNvSpPr>
                <a:spLocks noChangeShapeType="1"/>
              </p:cNvSpPr>
              <p:nvPr/>
            </p:nvSpPr>
            <p:spPr bwMode="auto">
              <a:xfrm flipV="1">
                <a:off x="2964" y="2251"/>
                <a:ext cx="41" cy="13"/>
              </a:xfrm>
              <a:prstGeom prst="line">
                <a:avLst/>
              </a:prstGeom>
              <a:noFill/>
              <a:ln w="1588">
                <a:solidFill>
                  <a:srgbClr val="80808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9228" name="Line 1304"/>
              <p:cNvSpPr>
                <a:spLocks noChangeShapeType="1"/>
              </p:cNvSpPr>
              <p:nvPr/>
            </p:nvSpPr>
            <p:spPr bwMode="auto">
              <a:xfrm flipV="1">
                <a:off x="2964" y="2245"/>
                <a:ext cx="41" cy="13"/>
              </a:xfrm>
              <a:prstGeom prst="line">
                <a:avLst/>
              </a:prstGeom>
              <a:noFill/>
              <a:ln w="1588">
                <a:solidFill>
                  <a:srgbClr val="80808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9229" name="Line 1305"/>
              <p:cNvSpPr>
                <a:spLocks noChangeShapeType="1"/>
              </p:cNvSpPr>
              <p:nvPr/>
            </p:nvSpPr>
            <p:spPr bwMode="auto">
              <a:xfrm flipH="1">
                <a:off x="2964" y="2254"/>
                <a:ext cx="1" cy="51"/>
              </a:xfrm>
              <a:prstGeom prst="line">
                <a:avLst/>
              </a:prstGeom>
              <a:noFill/>
              <a:ln w="1588">
                <a:solidFill>
                  <a:srgbClr val="80808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129144" name="Group 1306"/>
            <p:cNvGrpSpPr>
              <a:grpSpLocks/>
            </p:cNvGrpSpPr>
            <p:nvPr/>
          </p:nvGrpSpPr>
          <p:grpSpPr bwMode="auto">
            <a:xfrm>
              <a:off x="2801" y="2096"/>
              <a:ext cx="165" cy="153"/>
              <a:chOff x="2801" y="2096"/>
              <a:chExt cx="165" cy="153"/>
            </a:xfrm>
          </p:grpSpPr>
          <p:grpSp>
            <p:nvGrpSpPr>
              <p:cNvPr id="129204" name="Group 1307"/>
              <p:cNvGrpSpPr>
                <a:grpSpLocks/>
              </p:cNvGrpSpPr>
              <p:nvPr/>
            </p:nvGrpSpPr>
            <p:grpSpPr bwMode="auto">
              <a:xfrm>
                <a:off x="2801" y="2096"/>
                <a:ext cx="165" cy="153"/>
                <a:chOff x="2801" y="2096"/>
                <a:chExt cx="165" cy="153"/>
              </a:xfrm>
            </p:grpSpPr>
            <p:grpSp>
              <p:nvGrpSpPr>
                <p:cNvPr id="129206" name="Group 1308"/>
                <p:cNvGrpSpPr>
                  <a:grpSpLocks/>
                </p:cNvGrpSpPr>
                <p:nvPr/>
              </p:nvGrpSpPr>
              <p:grpSpPr bwMode="auto">
                <a:xfrm>
                  <a:off x="2801" y="2096"/>
                  <a:ext cx="165" cy="153"/>
                  <a:chOff x="2801" y="2096"/>
                  <a:chExt cx="165" cy="153"/>
                </a:xfrm>
              </p:grpSpPr>
              <p:sp>
                <p:nvSpPr>
                  <p:cNvPr id="129217" name="Freeform 1309"/>
                  <p:cNvSpPr>
                    <a:spLocks/>
                  </p:cNvSpPr>
                  <p:nvPr/>
                </p:nvSpPr>
                <p:spPr bwMode="auto">
                  <a:xfrm>
                    <a:off x="2801" y="2096"/>
                    <a:ext cx="165" cy="153"/>
                  </a:xfrm>
                  <a:custGeom>
                    <a:avLst/>
                    <a:gdLst>
                      <a:gd name="T0" fmla="*/ 0 w 1314"/>
                      <a:gd name="T1" fmla="*/ 0 h 1217"/>
                      <a:gd name="T2" fmla="*/ 0 w 1314"/>
                      <a:gd name="T3" fmla="*/ 0 h 1217"/>
                      <a:gd name="T4" fmla="*/ 0 w 1314"/>
                      <a:gd name="T5" fmla="*/ 0 h 1217"/>
                      <a:gd name="T6" fmla="*/ 0 w 1314"/>
                      <a:gd name="T7" fmla="*/ 0 h 1217"/>
                      <a:gd name="T8" fmla="*/ 0 w 1314"/>
                      <a:gd name="T9" fmla="*/ 0 h 1217"/>
                      <a:gd name="T10" fmla="*/ 0 w 1314"/>
                      <a:gd name="T11" fmla="*/ 0 h 1217"/>
                      <a:gd name="T12" fmla="*/ 0 w 1314"/>
                      <a:gd name="T13" fmla="*/ 0 h 1217"/>
                      <a:gd name="T14" fmla="*/ 0 w 1314"/>
                      <a:gd name="T15" fmla="*/ 0 h 1217"/>
                      <a:gd name="T16" fmla="*/ 0 w 1314"/>
                      <a:gd name="T17" fmla="*/ 0 h 1217"/>
                      <a:gd name="T18" fmla="*/ 0 w 1314"/>
                      <a:gd name="T19" fmla="*/ 0 h 1217"/>
                      <a:gd name="T20" fmla="*/ 0 w 1314"/>
                      <a:gd name="T21" fmla="*/ 0 h 1217"/>
                      <a:gd name="T22" fmla="*/ 0 w 1314"/>
                      <a:gd name="T23" fmla="*/ 0 h 1217"/>
                      <a:gd name="T24" fmla="*/ 0 w 1314"/>
                      <a:gd name="T25" fmla="*/ 0 h 1217"/>
                      <a:gd name="T26" fmla="*/ 0 w 1314"/>
                      <a:gd name="T27" fmla="*/ 0 h 1217"/>
                      <a:gd name="T28" fmla="*/ 0 w 1314"/>
                      <a:gd name="T29" fmla="*/ 0 h 1217"/>
                      <a:gd name="T30" fmla="*/ 0 w 1314"/>
                      <a:gd name="T31" fmla="*/ 0 h 1217"/>
                      <a:gd name="T32" fmla="*/ 0 w 1314"/>
                      <a:gd name="T33" fmla="*/ 0 h 1217"/>
                      <a:gd name="T34" fmla="*/ 0 w 1314"/>
                      <a:gd name="T35" fmla="*/ 0 h 1217"/>
                      <a:gd name="T36" fmla="*/ 0 w 1314"/>
                      <a:gd name="T37" fmla="*/ 0 h 1217"/>
                      <a:gd name="T38" fmla="*/ 0 w 1314"/>
                      <a:gd name="T39" fmla="*/ 0 h 1217"/>
                      <a:gd name="T40" fmla="*/ 0 w 1314"/>
                      <a:gd name="T41" fmla="*/ 0 h 1217"/>
                      <a:gd name="T42" fmla="*/ 0 w 1314"/>
                      <a:gd name="T43" fmla="*/ 0 h 1217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  <a:gd name="T51" fmla="*/ 0 60000 65536"/>
                      <a:gd name="T52" fmla="*/ 0 60000 65536"/>
                      <a:gd name="T53" fmla="*/ 0 60000 65536"/>
                      <a:gd name="T54" fmla="*/ 0 60000 65536"/>
                      <a:gd name="T55" fmla="*/ 0 60000 65536"/>
                      <a:gd name="T56" fmla="*/ 0 60000 65536"/>
                      <a:gd name="T57" fmla="*/ 0 60000 65536"/>
                      <a:gd name="T58" fmla="*/ 0 60000 65536"/>
                      <a:gd name="T59" fmla="*/ 0 60000 65536"/>
                      <a:gd name="T60" fmla="*/ 0 60000 65536"/>
                      <a:gd name="T61" fmla="*/ 0 60000 65536"/>
                      <a:gd name="T62" fmla="*/ 0 60000 65536"/>
                      <a:gd name="T63" fmla="*/ 0 60000 65536"/>
                      <a:gd name="T64" fmla="*/ 0 60000 65536"/>
                      <a:gd name="T65" fmla="*/ 0 60000 65536"/>
                      <a:gd name="T66" fmla="*/ 0 w 1314"/>
                      <a:gd name="T67" fmla="*/ 0 h 1217"/>
                      <a:gd name="T68" fmla="*/ 1314 w 1314"/>
                      <a:gd name="T69" fmla="*/ 1217 h 1217"/>
                    </a:gdLst>
                    <a:ahLst/>
                    <a:cxnLst>
                      <a:cxn ang="T44">
                        <a:pos x="T0" y="T1"/>
                      </a:cxn>
                      <a:cxn ang="T45">
                        <a:pos x="T2" y="T3"/>
                      </a:cxn>
                      <a:cxn ang="T46">
                        <a:pos x="T4" y="T5"/>
                      </a:cxn>
                      <a:cxn ang="T47">
                        <a:pos x="T6" y="T7"/>
                      </a:cxn>
                      <a:cxn ang="T48">
                        <a:pos x="T8" y="T9"/>
                      </a:cxn>
                      <a:cxn ang="T49">
                        <a:pos x="T10" y="T11"/>
                      </a:cxn>
                      <a:cxn ang="T50">
                        <a:pos x="T12" y="T13"/>
                      </a:cxn>
                      <a:cxn ang="T51">
                        <a:pos x="T14" y="T15"/>
                      </a:cxn>
                      <a:cxn ang="T52">
                        <a:pos x="T16" y="T17"/>
                      </a:cxn>
                      <a:cxn ang="T53">
                        <a:pos x="T18" y="T19"/>
                      </a:cxn>
                      <a:cxn ang="T54">
                        <a:pos x="T20" y="T21"/>
                      </a:cxn>
                      <a:cxn ang="T55">
                        <a:pos x="T22" y="T23"/>
                      </a:cxn>
                      <a:cxn ang="T56">
                        <a:pos x="T24" y="T25"/>
                      </a:cxn>
                      <a:cxn ang="T57">
                        <a:pos x="T26" y="T27"/>
                      </a:cxn>
                      <a:cxn ang="T58">
                        <a:pos x="T28" y="T29"/>
                      </a:cxn>
                      <a:cxn ang="T59">
                        <a:pos x="T30" y="T31"/>
                      </a:cxn>
                      <a:cxn ang="T60">
                        <a:pos x="T32" y="T33"/>
                      </a:cxn>
                      <a:cxn ang="T61">
                        <a:pos x="T34" y="T35"/>
                      </a:cxn>
                      <a:cxn ang="T62">
                        <a:pos x="T36" y="T37"/>
                      </a:cxn>
                      <a:cxn ang="T63">
                        <a:pos x="T38" y="T39"/>
                      </a:cxn>
                      <a:cxn ang="T64">
                        <a:pos x="T40" y="T41"/>
                      </a:cxn>
                      <a:cxn ang="T65">
                        <a:pos x="T42" y="T43"/>
                      </a:cxn>
                    </a:cxnLst>
                    <a:rect l="T66" t="T67" r="T68" b="T69"/>
                    <a:pathLst>
                      <a:path w="1314" h="1217">
                        <a:moveTo>
                          <a:pt x="104" y="20"/>
                        </a:moveTo>
                        <a:lnTo>
                          <a:pt x="217" y="14"/>
                        </a:lnTo>
                        <a:lnTo>
                          <a:pt x="370" y="4"/>
                        </a:lnTo>
                        <a:lnTo>
                          <a:pt x="529" y="0"/>
                        </a:lnTo>
                        <a:lnTo>
                          <a:pt x="716" y="0"/>
                        </a:lnTo>
                        <a:lnTo>
                          <a:pt x="847" y="2"/>
                        </a:lnTo>
                        <a:lnTo>
                          <a:pt x="1049" y="9"/>
                        </a:lnTo>
                        <a:lnTo>
                          <a:pt x="1244" y="19"/>
                        </a:lnTo>
                        <a:lnTo>
                          <a:pt x="1290" y="21"/>
                        </a:lnTo>
                        <a:lnTo>
                          <a:pt x="1300" y="25"/>
                        </a:lnTo>
                        <a:lnTo>
                          <a:pt x="1307" y="30"/>
                        </a:lnTo>
                        <a:lnTo>
                          <a:pt x="1313" y="40"/>
                        </a:lnTo>
                        <a:lnTo>
                          <a:pt x="1314" y="50"/>
                        </a:lnTo>
                        <a:lnTo>
                          <a:pt x="1265" y="1195"/>
                        </a:lnTo>
                        <a:lnTo>
                          <a:pt x="1259" y="1212"/>
                        </a:lnTo>
                        <a:lnTo>
                          <a:pt x="1244" y="1217"/>
                        </a:lnTo>
                        <a:lnTo>
                          <a:pt x="819" y="1188"/>
                        </a:lnTo>
                        <a:lnTo>
                          <a:pt x="402" y="1159"/>
                        </a:lnTo>
                        <a:lnTo>
                          <a:pt x="19" y="1131"/>
                        </a:lnTo>
                        <a:lnTo>
                          <a:pt x="0" y="1101"/>
                        </a:lnTo>
                        <a:lnTo>
                          <a:pt x="58" y="57"/>
                        </a:lnTo>
                        <a:lnTo>
                          <a:pt x="104" y="20"/>
                        </a:lnTo>
                        <a:close/>
                      </a:path>
                    </a:pathLst>
                  </a:custGeom>
                  <a:solidFill>
                    <a:srgbClr val="C0C0C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29218" name="Arc 1310"/>
                  <p:cNvSpPr>
                    <a:spLocks/>
                  </p:cNvSpPr>
                  <p:nvPr/>
                </p:nvSpPr>
                <p:spPr bwMode="auto">
                  <a:xfrm>
                    <a:off x="2962" y="2099"/>
                    <a:ext cx="4" cy="4"/>
                  </a:xfrm>
                  <a:custGeom>
                    <a:avLst/>
                    <a:gdLst>
                      <a:gd name="T0" fmla="*/ 0 w 20564"/>
                      <a:gd name="T1" fmla="*/ 0 h 21600"/>
                      <a:gd name="T2" fmla="*/ 0 w 20564"/>
                      <a:gd name="T3" fmla="*/ 0 h 21600"/>
                      <a:gd name="T4" fmla="*/ 0 w 20564"/>
                      <a:gd name="T5" fmla="*/ 0 h 21600"/>
                      <a:gd name="T6" fmla="*/ 0 60000 65536"/>
                      <a:gd name="T7" fmla="*/ 0 60000 65536"/>
                      <a:gd name="T8" fmla="*/ 0 60000 65536"/>
                      <a:gd name="T9" fmla="*/ 0 w 20564"/>
                      <a:gd name="T10" fmla="*/ 0 h 21600"/>
                      <a:gd name="T11" fmla="*/ 20564 w 20564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0564" h="21600" fill="none" extrusionOk="0">
                        <a:moveTo>
                          <a:pt x="0" y="-1"/>
                        </a:moveTo>
                        <a:cubicBezTo>
                          <a:pt x="9382" y="-1"/>
                          <a:pt x="17692" y="6057"/>
                          <a:pt x="20563" y="14990"/>
                        </a:cubicBezTo>
                      </a:path>
                      <a:path w="20564" h="21600" stroke="0" extrusionOk="0">
                        <a:moveTo>
                          <a:pt x="0" y="-1"/>
                        </a:moveTo>
                        <a:cubicBezTo>
                          <a:pt x="9382" y="-1"/>
                          <a:pt x="17692" y="6057"/>
                          <a:pt x="20563" y="1499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solidFill>
                    <a:srgbClr val="C0C0C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29219" name="Arc 1311"/>
                  <p:cNvSpPr>
                    <a:spLocks/>
                  </p:cNvSpPr>
                  <p:nvPr/>
                </p:nvSpPr>
                <p:spPr bwMode="auto">
                  <a:xfrm>
                    <a:off x="2809" y="2099"/>
                    <a:ext cx="8" cy="6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60000 65536"/>
                      <a:gd name="T7" fmla="*/ 0 60000 65536"/>
                      <a:gd name="T8" fmla="*/ 0 60000 65536"/>
                      <a:gd name="T9" fmla="*/ 0 w 21600"/>
                      <a:gd name="T10" fmla="*/ 0 h 21600"/>
                      <a:gd name="T11" fmla="*/ 21600 w 21600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600" h="21600" fill="none" extrusionOk="0">
                        <a:moveTo>
                          <a:pt x="-1" y="21599"/>
                        </a:moveTo>
                        <a:cubicBezTo>
                          <a:pt x="-1" y="9670"/>
                          <a:pt x="9670" y="-1"/>
                          <a:pt x="21600" y="-1"/>
                        </a:cubicBezTo>
                      </a:path>
                      <a:path w="21600" h="21600" stroke="0" extrusionOk="0">
                        <a:moveTo>
                          <a:pt x="-1" y="21599"/>
                        </a:moveTo>
                        <a:cubicBezTo>
                          <a:pt x="-1" y="9670"/>
                          <a:pt x="9670" y="-1"/>
                          <a:pt x="21600" y="-1"/>
                        </a:cubicBezTo>
                        <a:lnTo>
                          <a:pt x="21600" y="21600"/>
                        </a:lnTo>
                        <a:close/>
                      </a:path>
                    </a:pathLst>
                  </a:custGeom>
                  <a:solidFill>
                    <a:srgbClr val="C0C0C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29220" name="Arc 1312"/>
                  <p:cNvSpPr>
                    <a:spLocks/>
                  </p:cNvSpPr>
                  <p:nvPr/>
                </p:nvSpPr>
                <p:spPr bwMode="auto">
                  <a:xfrm>
                    <a:off x="2801" y="2234"/>
                    <a:ext cx="4" cy="5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60000 65536"/>
                      <a:gd name="T7" fmla="*/ 0 60000 65536"/>
                      <a:gd name="T8" fmla="*/ 0 60000 65536"/>
                      <a:gd name="T9" fmla="*/ 0 w 21600"/>
                      <a:gd name="T10" fmla="*/ 0 h 21600"/>
                      <a:gd name="T11" fmla="*/ 21600 w 21600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600" h="21600" fill="none" extrusionOk="0">
                        <a:moveTo>
                          <a:pt x="21600" y="21599"/>
                        </a:moveTo>
                        <a:cubicBezTo>
                          <a:pt x="9670" y="21599"/>
                          <a:pt x="-1" y="11929"/>
                          <a:pt x="-1" y="-1"/>
                        </a:cubicBezTo>
                      </a:path>
                      <a:path w="21600" h="21600" stroke="0" extrusionOk="0">
                        <a:moveTo>
                          <a:pt x="21600" y="21599"/>
                        </a:moveTo>
                        <a:cubicBezTo>
                          <a:pt x="9670" y="21599"/>
                          <a:pt x="-1" y="11929"/>
                          <a:pt x="-1" y="-1"/>
                        </a:cubicBezTo>
                        <a:lnTo>
                          <a:pt x="21600" y="0"/>
                        </a:lnTo>
                        <a:close/>
                      </a:path>
                    </a:pathLst>
                  </a:custGeom>
                  <a:solidFill>
                    <a:srgbClr val="C0C0C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129207" name="Group 1313"/>
                <p:cNvGrpSpPr>
                  <a:grpSpLocks/>
                </p:cNvGrpSpPr>
                <p:nvPr/>
              </p:nvGrpSpPr>
              <p:grpSpPr bwMode="auto">
                <a:xfrm>
                  <a:off x="2819" y="2120"/>
                  <a:ext cx="125" cy="104"/>
                  <a:chOff x="2819" y="2120"/>
                  <a:chExt cx="125" cy="104"/>
                </a:xfrm>
              </p:grpSpPr>
              <p:grpSp>
                <p:nvGrpSpPr>
                  <p:cNvPr id="129208" name="Group 1314"/>
                  <p:cNvGrpSpPr>
                    <a:grpSpLocks/>
                  </p:cNvGrpSpPr>
                  <p:nvPr/>
                </p:nvGrpSpPr>
                <p:grpSpPr bwMode="auto">
                  <a:xfrm>
                    <a:off x="2819" y="2120"/>
                    <a:ext cx="125" cy="104"/>
                    <a:chOff x="2819" y="2120"/>
                    <a:chExt cx="125" cy="104"/>
                  </a:xfrm>
                </p:grpSpPr>
                <p:sp>
                  <p:nvSpPr>
                    <p:cNvPr id="129213" name="Freeform 1315"/>
                    <p:cNvSpPr>
                      <a:spLocks/>
                    </p:cNvSpPr>
                    <p:nvPr/>
                  </p:nvSpPr>
                  <p:spPr bwMode="auto">
                    <a:xfrm>
                      <a:off x="2824" y="2120"/>
                      <a:ext cx="119" cy="2"/>
                    </a:xfrm>
                    <a:custGeom>
                      <a:avLst/>
                      <a:gdLst>
                        <a:gd name="T0" fmla="*/ 0 w 958"/>
                        <a:gd name="T1" fmla="*/ 0 h 17"/>
                        <a:gd name="T2" fmla="*/ 0 w 958"/>
                        <a:gd name="T3" fmla="*/ 0 h 17"/>
                        <a:gd name="T4" fmla="*/ 0 w 958"/>
                        <a:gd name="T5" fmla="*/ 0 h 17"/>
                        <a:gd name="T6" fmla="*/ 0 w 958"/>
                        <a:gd name="T7" fmla="*/ 0 h 17"/>
                        <a:gd name="T8" fmla="*/ 0 w 958"/>
                        <a:gd name="T9" fmla="*/ 0 h 17"/>
                        <a:gd name="T10" fmla="*/ 0 60000 65536"/>
                        <a:gd name="T11" fmla="*/ 0 60000 65536"/>
                        <a:gd name="T12" fmla="*/ 0 60000 65536"/>
                        <a:gd name="T13" fmla="*/ 0 60000 65536"/>
                        <a:gd name="T14" fmla="*/ 0 60000 65536"/>
                        <a:gd name="T15" fmla="*/ 0 w 958"/>
                        <a:gd name="T16" fmla="*/ 0 h 17"/>
                        <a:gd name="T17" fmla="*/ 958 w 958"/>
                        <a:gd name="T18" fmla="*/ 17 h 17"/>
                      </a:gdLst>
                      <a:ahLst/>
                      <a:cxnLst>
                        <a:cxn ang="T10">
                          <a:pos x="T0" y="T1"/>
                        </a:cxn>
                        <a:cxn ang="T11">
                          <a:pos x="T2" y="T3"/>
                        </a:cxn>
                        <a:cxn ang="T12">
                          <a:pos x="T4" y="T5"/>
                        </a:cxn>
                        <a:cxn ang="T13">
                          <a:pos x="T6" y="T7"/>
                        </a:cxn>
                        <a:cxn ang="T14">
                          <a:pos x="T8" y="T9"/>
                        </a:cxn>
                      </a:cxnLst>
                      <a:rect l="T15" t="T16" r="T17" b="T18"/>
                      <a:pathLst>
                        <a:path w="958" h="17">
                          <a:moveTo>
                            <a:pt x="0" y="0"/>
                          </a:moveTo>
                          <a:lnTo>
                            <a:pt x="958" y="1"/>
                          </a:lnTo>
                          <a:lnTo>
                            <a:pt x="936" y="17"/>
                          </a:lnTo>
                          <a:lnTo>
                            <a:pt x="21" y="17"/>
                          </a:lnTo>
                          <a:lnTo>
                            <a:pt x="0" y="0"/>
                          </a:lnTo>
                          <a:close/>
                        </a:path>
                      </a:pathLst>
                    </a:custGeom>
                    <a:solidFill>
                      <a:srgbClr val="808080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9214" name="Freeform 1316"/>
                    <p:cNvSpPr>
                      <a:spLocks/>
                    </p:cNvSpPr>
                    <p:nvPr/>
                  </p:nvSpPr>
                  <p:spPr bwMode="auto">
                    <a:xfrm>
                      <a:off x="2936" y="2120"/>
                      <a:ext cx="8" cy="104"/>
                    </a:xfrm>
                    <a:custGeom>
                      <a:avLst/>
                      <a:gdLst>
                        <a:gd name="T0" fmla="*/ 0 w 62"/>
                        <a:gd name="T1" fmla="*/ 0 h 828"/>
                        <a:gd name="T2" fmla="*/ 0 w 62"/>
                        <a:gd name="T3" fmla="*/ 0 h 828"/>
                        <a:gd name="T4" fmla="*/ 0 w 62"/>
                        <a:gd name="T5" fmla="*/ 0 h 828"/>
                        <a:gd name="T6" fmla="*/ 0 w 62"/>
                        <a:gd name="T7" fmla="*/ 0 h 828"/>
                        <a:gd name="T8" fmla="*/ 0 w 62"/>
                        <a:gd name="T9" fmla="*/ 0 h 828"/>
                        <a:gd name="T10" fmla="*/ 0 w 62"/>
                        <a:gd name="T11" fmla="*/ 0 h 828"/>
                        <a:gd name="T12" fmla="*/ 0 60000 65536"/>
                        <a:gd name="T13" fmla="*/ 0 60000 65536"/>
                        <a:gd name="T14" fmla="*/ 0 60000 65536"/>
                        <a:gd name="T15" fmla="*/ 0 60000 65536"/>
                        <a:gd name="T16" fmla="*/ 0 60000 65536"/>
                        <a:gd name="T17" fmla="*/ 0 60000 65536"/>
                        <a:gd name="T18" fmla="*/ 0 w 62"/>
                        <a:gd name="T19" fmla="*/ 0 h 828"/>
                        <a:gd name="T20" fmla="*/ 62 w 62"/>
                        <a:gd name="T21" fmla="*/ 828 h 828"/>
                      </a:gdLst>
                      <a:ahLst/>
                      <a:cxnLst>
                        <a:cxn ang="T12">
                          <a:pos x="T0" y="T1"/>
                        </a:cxn>
                        <a:cxn ang="T13">
                          <a:pos x="T2" y="T3"/>
                        </a:cxn>
                        <a:cxn ang="T14">
                          <a:pos x="T4" y="T5"/>
                        </a:cxn>
                        <a:cxn ang="T15">
                          <a:pos x="T6" y="T7"/>
                        </a:cxn>
                        <a:cxn ang="T16">
                          <a:pos x="T8" y="T9"/>
                        </a:cxn>
                        <a:cxn ang="T17">
                          <a:pos x="T10" y="T11"/>
                        </a:cxn>
                      </a:cxnLst>
                      <a:rect l="T18" t="T19" r="T20" b="T21"/>
                      <a:pathLst>
                        <a:path w="62" h="828">
                          <a:moveTo>
                            <a:pt x="39" y="16"/>
                          </a:moveTo>
                          <a:lnTo>
                            <a:pt x="62" y="0"/>
                          </a:lnTo>
                          <a:lnTo>
                            <a:pt x="40" y="449"/>
                          </a:lnTo>
                          <a:lnTo>
                            <a:pt x="21" y="828"/>
                          </a:lnTo>
                          <a:lnTo>
                            <a:pt x="0" y="804"/>
                          </a:lnTo>
                          <a:lnTo>
                            <a:pt x="39" y="16"/>
                          </a:lnTo>
                          <a:close/>
                        </a:path>
                      </a:pathLst>
                    </a:custGeom>
                    <a:solidFill>
                      <a:srgbClr val="FFFFFF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9215" name="Freeform 1317"/>
                    <p:cNvSpPr>
                      <a:spLocks/>
                    </p:cNvSpPr>
                    <p:nvPr/>
                  </p:nvSpPr>
                  <p:spPr bwMode="auto">
                    <a:xfrm>
                      <a:off x="2819" y="2215"/>
                      <a:ext cx="119" cy="9"/>
                    </a:xfrm>
                    <a:custGeom>
                      <a:avLst/>
                      <a:gdLst>
                        <a:gd name="T0" fmla="*/ 0 w 959"/>
                        <a:gd name="T1" fmla="*/ 0 h 68"/>
                        <a:gd name="T2" fmla="*/ 0 w 959"/>
                        <a:gd name="T3" fmla="*/ 0 h 68"/>
                        <a:gd name="T4" fmla="*/ 0 w 959"/>
                        <a:gd name="T5" fmla="*/ 0 h 68"/>
                        <a:gd name="T6" fmla="*/ 0 w 959"/>
                        <a:gd name="T7" fmla="*/ 0 h 68"/>
                        <a:gd name="T8" fmla="*/ 0 w 959"/>
                        <a:gd name="T9" fmla="*/ 0 h 68"/>
                        <a:gd name="T10" fmla="*/ 0 60000 65536"/>
                        <a:gd name="T11" fmla="*/ 0 60000 65536"/>
                        <a:gd name="T12" fmla="*/ 0 60000 65536"/>
                        <a:gd name="T13" fmla="*/ 0 60000 65536"/>
                        <a:gd name="T14" fmla="*/ 0 60000 65536"/>
                        <a:gd name="T15" fmla="*/ 0 w 959"/>
                        <a:gd name="T16" fmla="*/ 0 h 68"/>
                        <a:gd name="T17" fmla="*/ 959 w 959"/>
                        <a:gd name="T18" fmla="*/ 68 h 68"/>
                      </a:gdLst>
                      <a:ahLst/>
                      <a:cxnLst>
                        <a:cxn ang="T10">
                          <a:pos x="T0" y="T1"/>
                        </a:cxn>
                        <a:cxn ang="T11">
                          <a:pos x="T2" y="T3"/>
                        </a:cxn>
                        <a:cxn ang="T12">
                          <a:pos x="T4" y="T5"/>
                        </a:cxn>
                        <a:cxn ang="T13">
                          <a:pos x="T6" y="T7"/>
                        </a:cxn>
                        <a:cxn ang="T14">
                          <a:pos x="T8" y="T9"/>
                        </a:cxn>
                      </a:cxnLst>
                      <a:rect l="T15" t="T16" r="T17" b="T18"/>
                      <a:pathLst>
                        <a:path w="959" h="68">
                          <a:moveTo>
                            <a:pt x="23" y="0"/>
                          </a:moveTo>
                          <a:lnTo>
                            <a:pt x="0" y="22"/>
                          </a:lnTo>
                          <a:lnTo>
                            <a:pt x="959" y="68"/>
                          </a:lnTo>
                          <a:lnTo>
                            <a:pt x="938" y="45"/>
                          </a:lnTo>
                          <a:lnTo>
                            <a:pt x="23" y="0"/>
                          </a:lnTo>
                          <a:close/>
                        </a:path>
                      </a:pathLst>
                    </a:custGeom>
                    <a:solidFill>
                      <a:srgbClr val="DFDFDF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9216" name="Freeform 1318"/>
                    <p:cNvSpPr>
                      <a:spLocks/>
                    </p:cNvSpPr>
                    <p:nvPr/>
                  </p:nvSpPr>
                  <p:spPr bwMode="auto">
                    <a:xfrm>
                      <a:off x="2819" y="2120"/>
                      <a:ext cx="7" cy="98"/>
                    </a:xfrm>
                    <a:custGeom>
                      <a:avLst/>
                      <a:gdLst>
                        <a:gd name="T0" fmla="*/ 0 w 61"/>
                        <a:gd name="T1" fmla="*/ 0 h 781"/>
                        <a:gd name="T2" fmla="*/ 0 w 61"/>
                        <a:gd name="T3" fmla="*/ 0 h 781"/>
                        <a:gd name="T4" fmla="*/ 0 w 61"/>
                        <a:gd name="T5" fmla="*/ 0 h 781"/>
                        <a:gd name="T6" fmla="*/ 0 w 61"/>
                        <a:gd name="T7" fmla="*/ 0 h 781"/>
                        <a:gd name="T8" fmla="*/ 0 w 61"/>
                        <a:gd name="T9" fmla="*/ 0 h 781"/>
                        <a:gd name="T10" fmla="*/ 0 60000 65536"/>
                        <a:gd name="T11" fmla="*/ 0 60000 65536"/>
                        <a:gd name="T12" fmla="*/ 0 60000 65536"/>
                        <a:gd name="T13" fmla="*/ 0 60000 65536"/>
                        <a:gd name="T14" fmla="*/ 0 60000 65536"/>
                        <a:gd name="T15" fmla="*/ 0 w 61"/>
                        <a:gd name="T16" fmla="*/ 0 h 781"/>
                        <a:gd name="T17" fmla="*/ 61 w 61"/>
                        <a:gd name="T18" fmla="*/ 781 h 781"/>
                      </a:gdLst>
                      <a:ahLst/>
                      <a:cxnLst>
                        <a:cxn ang="T10">
                          <a:pos x="T0" y="T1"/>
                        </a:cxn>
                        <a:cxn ang="T11">
                          <a:pos x="T2" y="T3"/>
                        </a:cxn>
                        <a:cxn ang="T12">
                          <a:pos x="T4" y="T5"/>
                        </a:cxn>
                        <a:cxn ang="T13">
                          <a:pos x="T6" y="T7"/>
                        </a:cxn>
                        <a:cxn ang="T14">
                          <a:pos x="T8" y="T9"/>
                        </a:cxn>
                      </a:cxnLst>
                      <a:rect l="T15" t="T16" r="T17" b="T18"/>
                      <a:pathLst>
                        <a:path w="61" h="781">
                          <a:moveTo>
                            <a:pt x="40" y="0"/>
                          </a:moveTo>
                          <a:lnTo>
                            <a:pt x="61" y="16"/>
                          </a:lnTo>
                          <a:lnTo>
                            <a:pt x="23" y="759"/>
                          </a:lnTo>
                          <a:lnTo>
                            <a:pt x="0" y="781"/>
                          </a:lnTo>
                          <a:lnTo>
                            <a:pt x="40" y="0"/>
                          </a:lnTo>
                          <a:close/>
                        </a:path>
                      </a:pathLst>
                    </a:custGeom>
                    <a:solidFill>
                      <a:srgbClr val="BFBFBF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</p:grpSp>
              <p:grpSp>
                <p:nvGrpSpPr>
                  <p:cNvPr id="129209" name="Group 1319"/>
                  <p:cNvGrpSpPr>
                    <a:grpSpLocks/>
                  </p:cNvGrpSpPr>
                  <p:nvPr/>
                </p:nvGrpSpPr>
                <p:grpSpPr bwMode="auto">
                  <a:xfrm>
                    <a:off x="2821" y="2122"/>
                    <a:ext cx="120" cy="99"/>
                    <a:chOff x="2821" y="2122"/>
                    <a:chExt cx="120" cy="99"/>
                  </a:xfrm>
                </p:grpSpPr>
                <p:sp>
                  <p:nvSpPr>
                    <p:cNvPr id="129210" name="Freeform 1320"/>
                    <p:cNvSpPr>
                      <a:spLocks/>
                    </p:cNvSpPr>
                    <p:nvPr/>
                  </p:nvSpPr>
                  <p:spPr bwMode="auto">
                    <a:xfrm>
                      <a:off x="2821" y="2122"/>
                      <a:ext cx="120" cy="99"/>
                    </a:xfrm>
                    <a:custGeom>
                      <a:avLst/>
                      <a:gdLst>
                        <a:gd name="T0" fmla="*/ 0 w 954"/>
                        <a:gd name="T1" fmla="*/ 0 h 788"/>
                        <a:gd name="T2" fmla="*/ 0 w 954"/>
                        <a:gd name="T3" fmla="*/ 0 h 788"/>
                        <a:gd name="T4" fmla="*/ 0 w 954"/>
                        <a:gd name="T5" fmla="*/ 0 h 788"/>
                        <a:gd name="T6" fmla="*/ 0 w 954"/>
                        <a:gd name="T7" fmla="*/ 0 h 788"/>
                        <a:gd name="T8" fmla="*/ 0 w 954"/>
                        <a:gd name="T9" fmla="*/ 0 h 788"/>
                        <a:gd name="T10" fmla="*/ 0 60000 65536"/>
                        <a:gd name="T11" fmla="*/ 0 60000 65536"/>
                        <a:gd name="T12" fmla="*/ 0 60000 65536"/>
                        <a:gd name="T13" fmla="*/ 0 60000 65536"/>
                        <a:gd name="T14" fmla="*/ 0 60000 65536"/>
                        <a:gd name="T15" fmla="*/ 0 w 954"/>
                        <a:gd name="T16" fmla="*/ 0 h 788"/>
                        <a:gd name="T17" fmla="*/ 954 w 954"/>
                        <a:gd name="T18" fmla="*/ 788 h 788"/>
                      </a:gdLst>
                      <a:ahLst/>
                      <a:cxnLst>
                        <a:cxn ang="T10">
                          <a:pos x="T0" y="T1"/>
                        </a:cxn>
                        <a:cxn ang="T11">
                          <a:pos x="T2" y="T3"/>
                        </a:cxn>
                        <a:cxn ang="T12">
                          <a:pos x="T4" y="T5"/>
                        </a:cxn>
                        <a:cxn ang="T13">
                          <a:pos x="T6" y="T7"/>
                        </a:cxn>
                        <a:cxn ang="T14">
                          <a:pos x="T8" y="T9"/>
                        </a:cxn>
                      </a:cxnLst>
                      <a:rect l="T15" t="T16" r="T17" b="T18"/>
                      <a:pathLst>
                        <a:path w="954" h="788">
                          <a:moveTo>
                            <a:pt x="39" y="0"/>
                          </a:moveTo>
                          <a:lnTo>
                            <a:pt x="954" y="0"/>
                          </a:lnTo>
                          <a:lnTo>
                            <a:pt x="916" y="788"/>
                          </a:lnTo>
                          <a:lnTo>
                            <a:pt x="0" y="743"/>
                          </a:lnTo>
                          <a:lnTo>
                            <a:pt x="39" y="0"/>
                          </a:lnTo>
                          <a:close/>
                        </a:path>
                      </a:pathLst>
                    </a:custGeom>
                    <a:solidFill>
                      <a:srgbClr val="000000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9211" name="Freeform 1321"/>
                    <p:cNvSpPr>
                      <a:spLocks/>
                    </p:cNvSpPr>
                    <p:nvPr/>
                  </p:nvSpPr>
                  <p:spPr bwMode="auto">
                    <a:xfrm>
                      <a:off x="2825" y="2126"/>
                      <a:ext cx="112" cy="91"/>
                    </a:xfrm>
                    <a:custGeom>
                      <a:avLst/>
                      <a:gdLst>
                        <a:gd name="T0" fmla="*/ 0 w 889"/>
                        <a:gd name="T1" fmla="*/ 0 h 729"/>
                        <a:gd name="T2" fmla="*/ 0 w 889"/>
                        <a:gd name="T3" fmla="*/ 0 h 729"/>
                        <a:gd name="T4" fmla="*/ 0 w 889"/>
                        <a:gd name="T5" fmla="*/ 0 h 729"/>
                        <a:gd name="T6" fmla="*/ 0 w 889"/>
                        <a:gd name="T7" fmla="*/ 0 h 729"/>
                        <a:gd name="T8" fmla="*/ 0 w 889"/>
                        <a:gd name="T9" fmla="*/ 0 h 729"/>
                        <a:gd name="T10" fmla="*/ 0 60000 65536"/>
                        <a:gd name="T11" fmla="*/ 0 60000 65536"/>
                        <a:gd name="T12" fmla="*/ 0 60000 65536"/>
                        <a:gd name="T13" fmla="*/ 0 60000 65536"/>
                        <a:gd name="T14" fmla="*/ 0 60000 65536"/>
                        <a:gd name="T15" fmla="*/ 0 w 889"/>
                        <a:gd name="T16" fmla="*/ 0 h 729"/>
                        <a:gd name="T17" fmla="*/ 889 w 889"/>
                        <a:gd name="T18" fmla="*/ 729 h 729"/>
                      </a:gdLst>
                      <a:ahLst/>
                      <a:cxnLst>
                        <a:cxn ang="T10">
                          <a:pos x="T0" y="T1"/>
                        </a:cxn>
                        <a:cxn ang="T11">
                          <a:pos x="T2" y="T3"/>
                        </a:cxn>
                        <a:cxn ang="T12">
                          <a:pos x="T4" y="T5"/>
                        </a:cxn>
                        <a:cxn ang="T13">
                          <a:pos x="T6" y="T7"/>
                        </a:cxn>
                        <a:cxn ang="T14">
                          <a:pos x="T8" y="T9"/>
                        </a:cxn>
                      </a:cxnLst>
                      <a:rect l="T15" t="T16" r="T17" b="T18"/>
                      <a:pathLst>
                        <a:path w="889" h="729">
                          <a:moveTo>
                            <a:pt x="33" y="1"/>
                          </a:moveTo>
                          <a:lnTo>
                            <a:pt x="889" y="0"/>
                          </a:lnTo>
                          <a:lnTo>
                            <a:pt x="852" y="729"/>
                          </a:lnTo>
                          <a:lnTo>
                            <a:pt x="0" y="692"/>
                          </a:lnTo>
                          <a:lnTo>
                            <a:pt x="33" y="1"/>
                          </a:lnTo>
                          <a:close/>
                        </a:path>
                      </a:pathLst>
                    </a:custGeom>
                    <a:solidFill>
                      <a:srgbClr val="C0C0C0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9212" name="Freeform 1322"/>
                    <p:cNvSpPr>
                      <a:spLocks/>
                    </p:cNvSpPr>
                    <p:nvPr/>
                  </p:nvSpPr>
                  <p:spPr bwMode="auto">
                    <a:xfrm>
                      <a:off x="2827" y="2131"/>
                      <a:ext cx="105" cy="82"/>
                    </a:xfrm>
                    <a:custGeom>
                      <a:avLst/>
                      <a:gdLst>
                        <a:gd name="T0" fmla="*/ 0 w 840"/>
                        <a:gd name="T1" fmla="*/ 0 h 657"/>
                        <a:gd name="T2" fmla="*/ 0 w 840"/>
                        <a:gd name="T3" fmla="*/ 0 h 657"/>
                        <a:gd name="T4" fmla="*/ 0 w 840"/>
                        <a:gd name="T5" fmla="*/ 0 h 657"/>
                        <a:gd name="T6" fmla="*/ 0 w 840"/>
                        <a:gd name="T7" fmla="*/ 0 h 657"/>
                        <a:gd name="T8" fmla="*/ 0 w 840"/>
                        <a:gd name="T9" fmla="*/ 0 h 657"/>
                        <a:gd name="T10" fmla="*/ 0 60000 65536"/>
                        <a:gd name="T11" fmla="*/ 0 60000 65536"/>
                        <a:gd name="T12" fmla="*/ 0 60000 65536"/>
                        <a:gd name="T13" fmla="*/ 0 60000 65536"/>
                        <a:gd name="T14" fmla="*/ 0 60000 65536"/>
                        <a:gd name="T15" fmla="*/ 0 w 840"/>
                        <a:gd name="T16" fmla="*/ 0 h 657"/>
                        <a:gd name="T17" fmla="*/ 840 w 840"/>
                        <a:gd name="T18" fmla="*/ 657 h 657"/>
                      </a:gdLst>
                      <a:ahLst/>
                      <a:cxnLst>
                        <a:cxn ang="T10">
                          <a:pos x="T0" y="T1"/>
                        </a:cxn>
                        <a:cxn ang="T11">
                          <a:pos x="T2" y="T3"/>
                        </a:cxn>
                        <a:cxn ang="T12">
                          <a:pos x="T4" y="T5"/>
                        </a:cxn>
                        <a:cxn ang="T13">
                          <a:pos x="T6" y="T7"/>
                        </a:cxn>
                        <a:cxn ang="T14">
                          <a:pos x="T8" y="T9"/>
                        </a:cxn>
                      </a:cxnLst>
                      <a:rect l="T15" t="T16" r="T17" b="T18"/>
                      <a:pathLst>
                        <a:path w="840" h="657">
                          <a:moveTo>
                            <a:pt x="31" y="0"/>
                          </a:moveTo>
                          <a:lnTo>
                            <a:pt x="840" y="0"/>
                          </a:lnTo>
                          <a:lnTo>
                            <a:pt x="806" y="657"/>
                          </a:lnTo>
                          <a:lnTo>
                            <a:pt x="0" y="624"/>
                          </a:lnTo>
                          <a:lnTo>
                            <a:pt x="31" y="0"/>
                          </a:lnTo>
                          <a:close/>
                        </a:path>
                      </a:pathLst>
                    </a:custGeom>
                    <a:solidFill>
                      <a:srgbClr val="0000FF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</p:grpSp>
            </p:grpSp>
          </p:grpSp>
          <p:sp>
            <p:nvSpPr>
              <p:cNvPr id="129205" name="Freeform 1323"/>
              <p:cNvSpPr>
                <a:spLocks/>
              </p:cNvSpPr>
              <p:nvPr/>
            </p:nvSpPr>
            <p:spPr bwMode="auto">
              <a:xfrm>
                <a:off x="2933" y="2236"/>
                <a:ext cx="7" cy="3"/>
              </a:xfrm>
              <a:custGeom>
                <a:avLst/>
                <a:gdLst>
                  <a:gd name="T0" fmla="*/ 0 w 55"/>
                  <a:gd name="T1" fmla="*/ 0 h 19"/>
                  <a:gd name="T2" fmla="*/ 0 w 55"/>
                  <a:gd name="T3" fmla="*/ 0 h 19"/>
                  <a:gd name="T4" fmla="*/ 0 w 55"/>
                  <a:gd name="T5" fmla="*/ 0 h 19"/>
                  <a:gd name="T6" fmla="*/ 0 w 55"/>
                  <a:gd name="T7" fmla="*/ 0 h 19"/>
                  <a:gd name="T8" fmla="*/ 0 w 55"/>
                  <a:gd name="T9" fmla="*/ 0 h 1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5"/>
                  <a:gd name="T16" fmla="*/ 0 h 19"/>
                  <a:gd name="T17" fmla="*/ 55 w 55"/>
                  <a:gd name="T18" fmla="*/ 19 h 1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5" h="19">
                    <a:moveTo>
                      <a:pt x="0" y="0"/>
                    </a:moveTo>
                    <a:lnTo>
                      <a:pt x="55" y="1"/>
                    </a:lnTo>
                    <a:lnTo>
                      <a:pt x="55" y="19"/>
                    </a:lnTo>
                    <a:lnTo>
                      <a:pt x="0" y="1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8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129145" name="Group 1324"/>
            <p:cNvGrpSpPr>
              <a:grpSpLocks/>
            </p:cNvGrpSpPr>
            <p:nvPr/>
          </p:nvGrpSpPr>
          <p:grpSpPr bwMode="auto">
            <a:xfrm>
              <a:off x="2737" y="2297"/>
              <a:ext cx="233" cy="52"/>
              <a:chOff x="2737" y="2297"/>
              <a:chExt cx="233" cy="52"/>
            </a:xfrm>
          </p:grpSpPr>
          <p:sp>
            <p:nvSpPr>
              <p:cNvPr id="129146" name="Freeform 1325"/>
              <p:cNvSpPr>
                <a:spLocks/>
              </p:cNvSpPr>
              <p:nvPr/>
            </p:nvSpPr>
            <p:spPr bwMode="auto">
              <a:xfrm>
                <a:off x="2897" y="2313"/>
                <a:ext cx="56" cy="23"/>
              </a:xfrm>
              <a:custGeom>
                <a:avLst/>
                <a:gdLst>
                  <a:gd name="T0" fmla="*/ 0 w 447"/>
                  <a:gd name="T1" fmla="*/ 0 h 184"/>
                  <a:gd name="T2" fmla="*/ 0 w 447"/>
                  <a:gd name="T3" fmla="*/ 0 h 184"/>
                  <a:gd name="T4" fmla="*/ 0 w 447"/>
                  <a:gd name="T5" fmla="*/ 0 h 184"/>
                  <a:gd name="T6" fmla="*/ 0 w 447"/>
                  <a:gd name="T7" fmla="*/ 0 h 184"/>
                  <a:gd name="T8" fmla="*/ 0 w 447"/>
                  <a:gd name="T9" fmla="*/ 0 h 184"/>
                  <a:gd name="T10" fmla="*/ 0 w 447"/>
                  <a:gd name="T11" fmla="*/ 0 h 184"/>
                  <a:gd name="T12" fmla="*/ 0 w 447"/>
                  <a:gd name="T13" fmla="*/ 0 h 184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447"/>
                  <a:gd name="T22" fmla="*/ 0 h 184"/>
                  <a:gd name="T23" fmla="*/ 447 w 447"/>
                  <a:gd name="T24" fmla="*/ 184 h 184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447" h="184">
                    <a:moveTo>
                      <a:pt x="173" y="0"/>
                    </a:moveTo>
                    <a:lnTo>
                      <a:pt x="68" y="107"/>
                    </a:lnTo>
                    <a:lnTo>
                      <a:pt x="0" y="154"/>
                    </a:lnTo>
                    <a:lnTo>
                      <a:pt x="293" y="184"/>
                    </a:lnTo>
                    <a:lnTo>
                      <a:pt x="361" y="126"/>
                    </a:lnTo>
                    <a:lnTo>
                      <a:pt x="447" y="24"/>
                    </a:lnTo>
                    <a:lnTo>
                      <a:pt x="173" y="0"/>
                    </a:ln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129147" name="Group 1326"/>
              <p:cNvGrpSpPr>
                <a:grpSpLocks/>
              </p:cNvGrpSpPr>
              <p:nvPr/>
            </p:nvGrpSpPr>
            <p:grpSpPr bwMode="auto">
              <a:xfrm>
                <a:off x="2737" y="2297"/>
                <a:ext cx="233" cy="52"/>
                <a:chOff x="2737" y="2297"/>
                <a:chExt cx="233" cy="52"/>
              </a:xfrm>
            </p:grpSpPr>
            <p:sp>
              <p:nvSpPr>
                <p:cNvPr id="129148" name="Freeform 1327"/>
                <p:cNvSpPr>
                  <a:spLocks/>
                </p:cNvSpPr>
                <p:nvPr/>
              </p:nvSpPr>
              <p:spPr bwMode="auto">
                <a:xfrm>
                  <a:off x="2737" y="2318"/>
                  <a:ext cx="206" cy="31"/>
                </a:xfrm>
                <a:custGeom>
                  <a:avLst/>
                  <a:gdLst>
                    <a:gd name="T0" fmla="*/ 0 w 1644"/>
                    <a:gd name="T1" fmla="*/ 0 h 254"/>
                    <a:gd name="T2" fmla="*/ 0 w 1644"/>
                    <a:gd name="T3" fmla="*/ 0 h 254"/>
                    <a:gd name="T4" fmla="*/ 0 w 1644"/>
                    <a:gd name="T5" fmla="*/ 0 h 254"/>
                    <a:gd name="T6" fmla="*/ 0 w 1644"/>
                    <a:gd name="T7" fmla="*/ 0 h 254"/>
                    <a:gd name="T8" fmla="*/ 0 w 1644"/>
                    <a:gd name="T9" fmla="*/ 0 h 25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644"/>
                    <a:gd name="T16" fmla="*/ 0 h 254"/>
                    <a:gd name="T17" fmla="*/ 1644 w 1644"/>
                    <a:gd name="T18" fmla="*/ 254 h 25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644" h="254">
                      <a:moveTo>
                        <a:pt x="0" y="0"/>
                      </a:moveTo>
                      <a:lnTo>
                        <a:pt x="0" y="65"/>
                      </a:lnTo>
                      <a:lnTo>
                        <a:pt x="1644" y="254"/>
                      </a:lnTo>
                      <a:lnTo>
                        <a:pt x="1643" y="187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C0C0C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9149" name="Freeform 1328"/>
                <p:cNvSpPr>
                  <a:spLocks/>
                </p:cNvSpPr>
                <p:nvPr/>
              </p:nvSpPr>
              <p:spPr bwMode="auto">
                <a:xfrm>
                  <a:off x="2943" y="2313"/>
                  <a:ext cx="27" cy="36"/>
                </a:xfrm>
                <a:custGeom>
                  <a:avLst/>
                  <a:gdLst>
                    <a:gd name="T0" fmla="*/ 0 w 216"/>
                    <a:gd name="T1" fmla="*/ 0 h 289"/>
                    <a:gd name="T2" fmla="*/ 0 w 216"/>
                    <a:gd name="T3" fmla="*/ 0 h 289"/>
                    <a:gd name="T4" fmla="*/ 0 w 216"/>
                    <a:gd name="T5" fmla="*/ 0 h 289"/>
                    <a:gd name="T6" fmla="*/ 0 w 216"/>
                    <a:gd name="T7" fmla="*/ 0 h 289"/>
                    <a:gd name="T8" fmla="*/ 0 w 216"/>
                    <a:gd name="T9" fmla="*/ 0 h 289"/>
                    <a:gd name="T10" fmla="*/ 0 w 216"/>
                    <a:gd name="T11" fmla="*/ 0 h 289"/>
                    <a:gd name="T12" fmla="*/ 0 w 216"/>
                    <a:gd name="T13" fmla="*/ 0 h 289"/>
                    <a:gd name="T14" fmla="*/ 0 w 216"/>
                    <a:gd name="T15" fmla="*/ 0 h 289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w 216"/>
                    <a:gd name="T25" fmla="*/ 0 h 289"/>
                    <a:gd name="T26" fmla="*/ 216 w 216"/>
                    <a:gd name="T27" fmla="*/ 289 h 289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T24" t="T25" r="T26" b="T27"/>
                  <a:pathLst>
                    <a:path w="216" h="289">
                      <a:moveTo>
                        <a:pt x="0" y="223"/>
                      </a:moveTo>
                      <a:lnTo>
                        <a:pt x="0" y="289"/>
                      </a:lnTo>
                      <a:lnTo>
                        <a:pt x="94" y="222"/>
                      </a:lnTo>
                      <a:lnTo>
                        <a:pt x="132" y="183"/>
                      </a:lnTo>
                      <a:lnTo>
                        <a:pt x="216" y="82"/>
                      </a:lnTo>
                      <a:lnTo>
                        <a:pt x="216" y="0"/>
                      </a:lnTo>
                      <a:lnTo>
                        <a:pt x="106" y="137"/>
                      </a:lnTo>
                      <a:lnTo>
                        <a:pt x="0" y="223"/>
                      </a:lnTo>
                      <a:close/>
                    </a:path>
                  </a:pathLst>
                </a:custGeom>
                <a:solidFill>
                  <a:srgbClr val="5F5F5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9150" name="Line 1329"/>
                <p:cNvSpPr>
                  <a:spLocks noChangeShapeType="1"/>
                </p:cNvSpPr>
                <p:nvPr/>
              </p:nvSpPr>
              <p:spPr bwMode="auto">
                <a:xfrm>
                  <a:off x="2738" y="2320"/>
                  <a:ext cx="205" cy="23"/>
                </a:xfrm>
                <a:prstGeom prst="line">
                  <a:avLst/>
                </a:prstGeom>
                <a:noFill/>
                <a:ln w="1588">
                  <a:solidFill>
                    <a:srgbClr val="7F7F7F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grpSp>
              <p:nvGrpSpPr>
                <p:cNvPr id="129151" name="Group 1330"/>
                <p:cNvGrpSpPr>
                  <a:grpSpLocks/>
                </p:cNvGrpSpPr>
                <p:nvPr/>
              </p:nvGrpSpPr>
              <p:grpSpPr bwMode="auto">
                <a:xfrm>
                  <a:off x="2751" y="2297"/>
                  <a:ext cx="198" cy="39"/>
                  <a:chOff x="2751" y="2297"/>
                  <a:chExt cx="198" cy="39"/>
                </a:xfrm>
              </p:grpSpPr>
              <p:sp>
                <p:nvSpPr>
                  <p:cNvPr id="129155" name="Freeform 1331"/>
                  <p:cNvSpPr>
                    <a:spLocks/>
                  </p:cNvSpPr>
                  <p:nvPr/>
                </p:nvSpPr>
                <p:spPr bwMode="auto">
                  <a:xfrm>
                    <a:off x="2751" y="2298"/>
                    <a:ext cx="152" cy="32"/>
                  </a:xfrm>
                  <a:custGeom>
                    <a:avLst/>
                    <a:gdLst>
                      <a:gd name="T0" fmla="*/ 0 w 1218"/>
                      <a:gd name="T1" fmla="*/ 0 h 252"/>
                      <a:gd name="T2" fmla="*/ 0 w 1218"/>
                      <a:gd name="T3" fmla="*/ 0 h 252"/>
                      <a:gd name="T4" fmla="*/ 0 w 1218"/>
                      <a:gd name="T5" fmla="*/ 0 h 252"/>
                      <a:gd name="T6" fmla="*/ 0 w 1218"/>
                      <a:gd name="T7" fmla="*/ 0 h 252"/>
                      <a:gd name="T8" fmla="*/ 0 w 1218"/>
                      <a:gd name="T9" fmla="*/ 0 h 252"/>
                      <a:gd name="T10" fmla="*/ 0 w 1218"/>
                      <a:gd name="T11" fmla="*/ 0 h 252"/>
                      <a:gd name="T12" fmla="*/ 0 w 1218"/>
                      <a:gd name="T13" fmla="*/ 0 h 252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w 1218"/>
                      <a:gd name="T22" fmla="*/ 0 h 252"/>
                      <a:gd name="T23" fmla="*/ 1218 w 1218"/>
                      <a:gd name="T24" fmla="*/ 252 h 252"/>
                    </a:gdLst>
                    <a:ahLst/>
                    <a:cxnLst>
                      <a:cxn ang="T14">
                        <a:pos x="T0" y="T1"/>
                      </a:cxn>
                      <a:cxn ang="T15">
                        <a:pos x="T2" y="T3"/>
                      </a:cxn>
                      <a:cxn ang="T16">
                        <a:pos x="T4" y="T5"/>
                      </a:cxn>
                      <a:cxn ang="T17">
                        <a:pos x="T6" y="T7"/>
                      </a:cxn>
                      <a:cxn ang="T18">
                        <a:pos x="T8" y="T9"/>
                      </a:cxn>
                      <a:cxn ang="T19">
                        <a:pos x="T10" y="T11"/>
                      </a:cxn>
                      <a:cxn ang="T20">
                        <a:pos x="T12" y="T13"/>
                      </a:cxn>
                    </a:cxnLst>
                    <a:rect l="T21" t="T22" r="T23" b="T24"/>
                    <a:pathLst>
                      <a:path w="1218" h="252">
                        <a:moveTo>
                          <a:pt x="210" y="0"/>
                        </a:moveTo>
                        <a:lnTo>
                          <a:pt x="65" y="110"/>
                        </a:lnTo>
                        <a:lnTo>
                          <a:pt x="0" y="144"/>
                        </a:lnTo>
                        <a:lnTo>
                          <a:pt x="1033" y="252"/>
                        </a:lnTo>
                        <a:lnTo>
                          <a:pt x="1107" y="203"/>
                        </a:lnTo>
                        <a:lnTo>
                          <a:pt x="1218" y="101"/>
                        </a:lnTo>
                        <a:lnTo>
                          <a:pt x="210" y="0"/>
                        </a:lnTo>
                        <a:close/>
                      </a:path>
                    </a:pathLst>
                  </a:custGeom>
                  <a:solidFill>
                    <a:srgbClr val="80808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grpSp>
                <p:nvGrpSpPr>
                  <p:cNvPr id="129156" name="Group 1332"/>
                  <p:cNvGrpSpPr>
                    <a:grpSpLocks/>
                  </p:cNvGrpSpPr>
                  <p:nvPr/>
                </p:nvGrpSpPr>
                <p:grpSpPr bwMode="auto">
                  <a:xfrm>
                    <a:off x="2755" y="2297"/>
                    <a:ext cx="194" cy="39"/>
                    <a:chOff x="2755" y="2297"/>
                    <a:chExt cx="194" cy="39"/>
                  </a:xfrm>
                </p:grpSpPr>
                <p:grpSp>
                  <p:nvGrpSpPr>
                    <p:cNvPr id="129157" name="Group 1333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2758" y="2297"/>
                      <a:ext cx="141" cy="32"/>
                      <a:chOff x="2758" y="2297"/>
                      <a:chExt cx="141" cy="32"/>
                    </a:xfrm>
                  </p:grpSpPr>
                  <p:grpSp>
                    <p:nvGrpSpPr>
                      <p:cNvPr id="129171" name="Group 1334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2758" y="2297"/>
                        <a:ext cx="29" cy="21"/>
                        <a:chOff x="2758" y="2297"/>
                        <a:chExt cx="29" cy="21"/>
                      </a:xfrm>
                    </p:grpSpPr>
                    <p:sp>
                      <p:nvSpPr>
                        <p:cNvPr id="129202" name="Line 1335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2758" y="2313"/>
                          <a:ext cx="9" cy="5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DFDFD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29203" name="Line 1336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2767" y="2297"/>
                          <a:ext cx="20" cy="16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DFDFD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</p:grpSp>
                  <p:grpSp>
                    <p:nvGrpSpPr>
                      <p:cNvPr id="129172" name="Group 1337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2769" y="2298"/>
                        <a:ext cx="30" cy="21"/>
                        <a:chOff x="2769" y="2298"/>
                        <a:chExt cx="30" cy="21"/>
                      </a:xfrm>
                    </p:grpSpPr>
                    <p:sp>
                      <p:nvSpPr>
                        <p:cNvPr id="129200" name="Line 1338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2769" y="2314"/>
                          <a:ext cx="10" cy="5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DFDFD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29201" name="Line 1339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2779" y="2298"/>
                          <a:ext cx="20" cy="16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DFDFD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</p:grpSp>
                  <p:grpSp>
                    <p:nvGrpSpPr>
                      <p:cNvPr id="129173" name="Group 1340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2781" y="2299"/>
                        <a:ext cx="30" cy="21"/>
                        <a:chOff x="2781" y="2299"/>
                        <a:chExt cx="30" cy="21"/>
                      </a:xfrm>
                    </p:grpSpPr>
                    <p:sp>
                      <p:nvSpPr>
                        <p:cNvPr id="129198" name="Line 1341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2781" y="2315"/>
                          <a:ext cx="10" cy="5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DFDFD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29199" name="Line 1342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2791" y="2299"/>
                          <a:ext cx="20" cy="16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DFDFD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</p:grpSp>
                  <p:grpSp>
                    <p:nvGrpSpPr>
                      <p:cNvPr id="129174" name="Group 1343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2792" y="2300"/>
                        <a:ext cx="30" cy="22"/>
                        <a:chOff x="2792" y="2300"/>
                        <a:chExt cx="30" cy="22"/>
                      </a:xfrm>
                    </p:grpSpPr>
                    <p:sp>
                      <p:nvSpPr>
                        <p:cNvPr id="129196" name="Line 1344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2792" y="2317"/>
                          <a:ext cx="10" cy="5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DFDFD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29197" name="Line 1345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2802" y="2300"/>
                          <a:ext cx="20" cy="17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DFDFD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</p:grpSp>
                  <p:grpSp>
                    <p:nvGrpSpPr>
                      <p:cNvPr id="129175" name="Group 1346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2804" y="2301"/>
                        <a:ext cx="30" cy="22"/>
                        <a:chOff x="2804" y="2301"/>
                        <a:chExt cx="30" cy="22"/>
                      </a:xfrm>
                    </p:grpSpPr>
                    <p:sp>
                      <p:nvSpPr>
                        <p:cNvPr id="129194" name="Line 1347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2804" y="2318"/>
                          <a:ext cx="10" cy="5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DFDFD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29195" name="Line 1348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2814" y="2301"/>
                          <a:ext cx="20" cy="17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DFDFD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</p:grpSp>
                  <p:grpSp>
                    <p:nvGrpSpPr>
                      <p:cNvPr id="129176" name="Group 1349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2815" y="2302"/>
                        <a:ext cx="30" cy="21"/>
                        <a:chOff x="2815" y="2302"/>
                        <a:chExt cx="30" cy="21"/>
                      </a:xfrm>
                    </p:grpSpPr>
                    <p:sp>
                      <p:nvSpPr>
                        <p:cNvPr id="129192" name="Line 1350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2815" y="2318"/>
                          <a:ext cx="10" cy="5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DFDFD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29193" name="Line 1351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2825" y="2302"/>
                          <a:ext cx="20" cy="16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DFDFD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</p:grpSp>
                  <p:grpSp>
                    <p:nvGrpSpPr>
                      <p:cNvPr id="129177" name="Group 1352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2826" y="2303"/>
                        <a:ext cx="30" cy="21"/>
                        <a:chOff x="2826" y="2303"/>
                        <a:chExt cx="30" cy="21"/>
                      </a:xfrm>
                    </p:grpSpPr>
                    <p:sp>
                      <p:nvSpPr>
                        <p:cNvPr id="129190" name="Line 1353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2826" y="2319"/>
                          <a:ext cx="10" cy="5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DFDFD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29191" name="Line 1354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2836" y="2303"/>
                          <a:ext cx="20" cy="16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DFDFD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</p:grpSp>
                  <p:grpSp>
                    <p:nvGrpSpPr>
                      <p:cNvPr id="129178" name="Group 1355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2837" y="2304"/>
                        <a:ext cx="29" cy="22"/>
                        <a:chOff x="2837" y="2304"/>
                        <a:chExt cx="29" cy="22"/>
                      </a:xfrm>
                    </p:grpSpPr>
                    <p:sp>
                      <p:nvSpPr>
                        <p:cNvPr id="129188" name="Line 1356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2837" y="2321"/>
                          <a:ext cx="9" cy="5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DFDFD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29189" name="Line 1357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2846" y="2304"/>
                          <a:ext cx="20" cy="17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DFDFD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</p:grpSp>
                  <p:grpSp>
                    <p:nvGrpSpPr>
                      <p:cNvPr id="129179" name="Group 1358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2848" y="2306"/>
                        <a:ext cx="29" cy="22"/>
                        <a:chOff x="2848" y="2306"/>
                        <a:chExt cx="29" cy="22"/>
                      </a:xfrm>
                    </p:grpSpPr>
                    <p:sp>
                      <p:nvSpPr>
                        <p:cNvPr id="129186" name="Line 1359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2848" y="2323"/>
                          <a:ext cx="9" cy="5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DFDFD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29187" name="Line 1360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2857" y="2306"/>
                          <a:ext cx="20" cy="17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DFDFD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</p:grpSp>
                  <p:grpSp>
                    <p:nvGrpSpPr>
                      <p:cNvPr id="129180" name="Group 1361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2859" y="2307"/>
                        <a:ext cx="30" cy="21"/>
                        <a:chOff x="2859" y="2307"/>
                        <a:chExt cx="30" cy="21"/>
                      </a:xfrm>
                    </p:grpSpPr>
                    <p:sp>
                      <p:nvSpPr>
                        <p:cNvPr id="129184" name="Line 1362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2859" y="2323"/>
                          <a:ext cx="10" cy="5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DFDFD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29185" name="Line 1363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2869" y="2307"/>
                          <a:ext cx="20" cy="16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DFDFD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</p:grpSp>
                  <p:grpSp>
                    <p:nvGrpSpPr>
                      <p:cNvPr id="129181" name="Group 1364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2870" y="2308"/>
                        <a:ext cx="29" cy="21"/>
                        <a:chOff x="2870" y="2308"/>
                        <a:chExt cx="29" cy="21"/>
                      </a:xfrm>
                    </p:grpSpPr>
                    <p:sp>
                      <p:nvSpPr>
                        <p:cNvPr id="129182" name="Line 1365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2870" y="2324"/>
                          <a:ext cx="9" cy="5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DFDFD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29183" name="Line 1366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2879" y="2308"/>
                          <a:ext cx="20" cy="16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DFDFD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</p:grpSp>
                </p:grpSp>
                <p:grpSp>
                  <p:nvGrpSpPr>
                    <p:cNvPr id="129158" name="Group 1367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2904" y="2311"/>
                      <a:ext cx="43" cy="25"/>
                      <a:chOff x="2904" y="2311"/>
                      <a:chExt cx="43" cy="25"/>
                    </a:xfrm>
                  </p:grpSpPr>
                  <p:grpSp>
                    <p:nvGrpSpPr>
                      <p:cNvPr id="129162" name="Group 1368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2922" y="2313"/>
                        <a:ext cx="25" cy="23"/>
                        <a:chOff x="2922" y="2313"/>
                        <a:chExt cx="25" cy="23"/>
                      </a:xfrm>
                    </p:grpSpPr>
                    <p:sp>
                      <p:nvSpPr>
                        <p:cNvPr id="129169" name="Line 1369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2922" y="2330"/>
                          <a:ext cx="9" cy="6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DFDFD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29170" name="Line 1370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2931" y="2313"/>
                          <a:ext cx="16" cy="17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DFDFD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</p:grpSp>
                  <p:grpSp>
                    <p:nvGrpSpPr>
                      <p:cNvPr id="129163" name="Group 1371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2913" y="2311"/>
                        <a:ext cx="26" cy="24"/>
                        <a:chOff x="2913" y="2311"/>
                        <a:chExt cx="26" cy="24"/>
                      </a:xfrm>
                    </p:grpSpPr>
                    <p:sp>
                      <p:nvSpPr>
                        <p:cNvPr id="129167" name="Line 1372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2913" y="2329"/>
                          <a:ext cx="9" cy="6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DFDFD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29168" name="Line 1373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2922" y="2311"/>
                          <a:ext cx="17" cy="18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DFDFD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</p:grpSp>
                  <p:grpSp>
                    <p:nvGrpSpPr>
                      <p:cNvPr id="129164" name="Group 1374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2904" y="2311"/>
                        <a:ext cx="25" cy="23"/>
                        <a:chOff x="2904" y="2311"/>
                        <a:chExt cx="25" cy="23"/>
                      </a:xfrm>
                    </p:grpSpPr>
                    <p:sp>
                      <p:nvSpPr>
                        <p:cNvPr id="129165" name="Line 1375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2904" y="2328"/>
                          <a:ext cx="9" cy="6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DFDFD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29166" name="Line 1376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2913" y="2311"/>
                          <a:ext cx="16" cy="17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DFDFD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</p:grpSp>
                </p:grpSp>
                <p:sp>
                  <p:nvSpPr>
                    <p:cNvPr id="129159" name="Line 137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768" y="2303"/>
                      <a:ext cx="181" cy="18"/>
                    </a:xfrm>
                    <a:prstGeom prst="line">
                      <a:avLst/>
                    </a:prstGeom>
                    <a:noFill/>
                    <a:ln w="1588">
                      <a:solidFill>
                        <a:srgbClr val="DFDFDF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9160" name="Line 137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761" y="2308"/>
                      <a:ext cx="185" cy="18"/>
                    </a:xfrm>
                    <a:prstGeom prst="line">
                      <a:avLst/>
                    </a:prstGeom>
                    <a:noFill/>
                    <a:ln w="1588">
                      <a:solidFill>
                        <a:srgbClr val="DFDFDF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9161" name="Line 137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755" y="2313"/>
                      <a:ext cx="186" cy="19"/>
                    </a:xfrm>
                    <a:prstGeom prst="line">
                      <a:avLst/>
                    </a:prstGeom>
                    <a:noFill/>
                    <a:ln w="3175">
                      <a:solidFill>
                        <a:srgbClr val="DFDFDF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</p:grpSp>
            </p:grpSp>
            <p:grpSp>
              <p:nvGrpSpPr>
                <p:cNvPr id="129152" name="Group 1380"/>
                <p:cNvGrpSpPr>
                  <a:grpSpLocks/>
                </p:cNvGrpSpPr>
                <p:nvPr/>
              </p:nvGrpSpPr>
              <p:grpSpPr bwMode="auto">
                <a:xfrm>
                  <a:off x="2943" y="2316"/>
                  <a:ext cx="26" cy="27"/>
                  <a:chOff x="2943" y="2316"/>
                  <a:chExt cx="26" cy="27"/>
                </a:xfrm>
              </p:grpSpPr>
              <p:sp>
                <p:nvSpPr>
                  <p:cNvPr id="129153" name="Line 1381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943" y="2332"/>
                    <a:ext cx="14" cy="11"/>
                  </a:xfrm>
                  <a:prstGeom prst="line">
                    <a:avLst/>
                  </a:prstGeom>
                  <a:noFill/>
                  <a:ln w="1588">
                    <a:solidFill>
                      <a:srgbClr val="3F3F3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29154" name="Line 1382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957" y="2316"/>
                    <a:ext cx="12" cy="16"/>
                  </a:xfrm>
                  <a:prstGeom prst="line">
                    <a:avLst/>
                  </a:prstGeom>
                  <a:noFill/>
                  <a:ln w="1588">
                    <a:solidFill>
                      <a:srgbClr val="3F3F3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</p:grpSp>
        </p:grpSp>
      </p:grpSp>
      <p:sp>
        <p:nvSpPr>
          <p:cNvPr id="129108" name="Line 1383"/>
          <p:cNvSpPr>
            <a:spLocks noChangeShapeType="1"/>
          </p:cNvSpPr>
          <p:nvPr/>
        </p:nvSpPr>
        <p:spPr bwMode="auto">
          <a:xfrm>
            <a:off x="3282950" y="3035300"/>
            <a:ext cx="0" cy="319088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29109" name="Line 1384"/>
          <p:cNvSpPr>
            <a:spLocks noChangeShapeType="1"/>
          </p:cNvSpPr>
          <p:nvPr/>
        </p:nvSpPr>
        <p:spPr bwMode="auto">
          <a:xfrm>
            <a:off x="3414713" y="3930650"/>
            <a:ext cx="0" cy="10287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29110" name="Line 1385"/>
          <p:cNvSpPr>
            <a:spLocks noChangeShapeType="1"/>
          </p:cNvSpPr>
          <p:nvPr/>
        </p:nvSpPr>
        <p:spPr bwMode="auto">
          <a:xfrm>
            <a:off x="3484563" y="3367088"/>
            <a:ext cx="0" cy="18097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129111" name="Picture 1386" descr="pvss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8050" y="3575050"/>
            <a:ext cx="11113" cy="11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29536" name="Group 1387"/>
          <p:cNvGrpSpPr>
            <a:grpSpLocks/>
          </p:cNvGrpSpPr>
          <p:nvPr/>
        </p:nvGrpSpPr>
        <p:grpSpPr bwMode="auto">
          <a:xfrm>
            <a:off x="6672263" y="1544638"/>
            <a:ext cx="2286000" cy="4300537"/>
            <a:chOff x="4203" y="973"/>
            <a:chExt cx="1440" cy="2709"/>
          </a:xfrm>
        </p:grpSpPr>
        <p:sp>
          <p:nvSpPr>
            <p:cNvPr id="129113" name="Rectangle 1388"/>
            <p:cNvSpPr>
              <a:spLocks noChangeArrowheads="1"/>
            </p:cNvSpPr>
            <p:nvPr/>
          </p:nvSpPr>
          <p:spPr bwMode="auto">
            <a:xfrm>
              <a:off x="4218" y="3497"/>
              <a:ext cx="1425" cy="185"/>
            </a:xfrm>
            <a:prstGeom prst="rect">
              <a:avLst/>
            </a:prstGeom>
            <a:solidFill>
              <a:srgbClr val="CCEC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9114" name="Rectangle 1389"/>
            <p:cNvSpPr>
              <a:spLocks noChangeArrowheads="1"/>
            </p:cNvSpPr>
            <p:nvPr/>
          </p:nvSpPr>
          <p:spPr bwMode="auto">
            <a:xfrm>
              <a:off x="4524" y="3524"/>
              <a:ext cx="820" cy="1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GB" sz="1400">
                  <a:solidFill>
                    <a:srgbClr val="0033CC"/>
                  </a:solidFill>
                  <a:latin typeface="Arial" charset="0"/>
                </a:rPr>
                <a:t>Sensors/devices</a:t>
              </a:r>
              <a:endParaRPr lang="en-GB" sz="2400">
                <a:solidFill>
                  <a:srgbClr val="0033CC"/>
                </a:solidFill>
                <a:latin typeface="Times New Roman" charset="0"/>
              </a:endParaRPr>
            </a:p>
          </p:txBody>
        </p:sp>
        <p:sp>
          <p:nvSpPr>
            <p:cNvPr id="129115" name="Rectangle 1390"/>
            <p:cNvSpPr>
              <a:spLocks noChangeArrowheads="1"/>
            </p:cNvSpPr>
            <p:nvPr/>
          </p:nvSpPr>
          <p:spPr bwMode="auto">
            <a:xfrm>
              <a:off x="4218" y="3201"/>
              <a:ext cx="1425" cy="233"/>
            </a:xfrm>
            <a:prstGeom prst="rect">
              <a:avLst/>
            </a:prstGeom>
            <a:solidFill>
              <a:srgbClr val="CCEC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9116" name="Rectangle 1391"/>
            <p:cNvSpPr>
              <a:spLocks noChangeArrowheads="1"/>
            </p:cNvSpPr>
            <p:nvPr/>
          </p:nvSpPr>
          <p:spPr bwMode="auto">
            <a:xfrm>
              <a:off x="4383" y="3258"/>
              <a:ext cx="1031" cy="1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GB" sz="1400">
                  <a:solidFill>
                    <a:srgbClr val="0033CC"/>
                  </a:solidFill>
                  <a:latin typeface="Arial" charset="0"/>
                </a:rPr>
                <a:t>Field buses &amp; Nodes</a:t>
              </a:r>
              <a:endParaRPr lang="en-GB" sz="2400">
                <a:solidFill>
                  <a:schemeClr val="hlink"/>
                </a:solidFill>
                <a:latin typeface="Times New Roman" charset="0"/>
              </a:endParaRPr>
            </a:p>
          </p:txBody>
        </p:sp>
        <p:sp>
          <p:nvSpPr>
            <p:cNvPr id="129117" name="Rectangle 1392"/>
            <p:cNvSpPr>
              <a:spLocks noChangeArrowheads="1"/>
            </p:cNvSpPr>
            <p:nvPr/>
          </p:nvSpPr>
          <p:spPr bwMode="auto">
            <a:xfrm>
              <a:off x="4218" y="2908"/>
              <a:ext cx="693" cy="233"/>
            </a:xfrm>
            <a:prstGeom prst="rect">
              <a:avLst/>
            </a:prstGeom>
            <a:solidFill>
              <a:srgbClr val="CCEC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9118" name="Rectangle 1393"/>
            <p:cNvSpPr>
              <a:spLocks noChangeArrowheads="1"/>
            </p:cNvSpPr>
            <p:nvPr/>
          </p:nvSpPr>
          <p:spPr bwMode="auto">
            <a:xfrm>
              <a:off x="4258" y="2979"/>
              <a:ext cx="586" cy="1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GB" sz="1200">
                  <a:solidFill>
                    <a:srgbClr val="0033CC"/>
                  </a:solidFill>
                  <a:latin typeface="Arial" charset="0"/>
                </a:rPr>
                <a:t>PLC/UNICOS</a:t>
              </a:r>
              <a:endParaRPr lang="en-GB" sz="2400">
                <a:latin typeface="Times New Roman" charset="0"/>
              </a:endParaRPr>
            </a:p>
          </p:txBody>
        </p:sp>
        <p:sp>
          <p:nvSpPr>
            <p:cNvPr id="129119" name="Rectangle 1394"/>
            <p:cNvSpPr>
              <a:spLocks noChangeArrowheads="1"/>
            </p:cNvSpPr>
            <p:nvPr/>
          </p:nvSpPr>
          <p:spPr bwMode="auto">
            <a:xfrm>
              <a:off x="4218" y="2289"/>
              <a:ext cx="693" cy="233"/>
            </a:xfrm>
            <a:prstGeom prst="rect">
              <a:avLst/>
            </a:prstGeom>
            <a:solidFill>
              <a:srgbClr val="CCEC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9120" name="Rectangle 1395"/>
            <p:cNvSpPr>
              <a:spLocks noChangeArrowheads="1"/>
            </p:cNvSpPr>
            <p:nvPr/>
          </p:nvSpPr>
          <p:spPr bwMode="auto">
            <a:xfrm>
              <a:off x="4447" y="2346"/>
              <a:ext cx="243" cy="1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GB" sz="1400">
                  <a:solidFill>
                    <a:srgbClr val="0033CC"/>
                  </a:solidFill>
                  <a:latin typeface="Arial" charset="0"/>
                </a:rPr>
                <a:t>OPC</a:t>
              </a:r>
              <a:endParaRPr lang="en-GB" sz="2400">
                <a:latin typeface="Times New Roman" charset="0"/>
              </a:endParaRPr>
            </a:p>
          </p:txBody>
        </p:sp>
        <p:sp>
          <p:nvSpPr>
            <p:cNvPr id="129121" name="Rectangle 1396"/>
            <p:cNvSpPr>
              <a:spLocks noChangeArrowheads="1"/>
            </p:cNvSpPr>
            <p:nvPr/>
          </p:nvSpPr>
          <p:spPr bwMode="auto">
            <a:xfrm>
              <a:off x="4218" y="2578"/>
              <a:ext cx="1425" cy="281"/>
            </a:xfrm>
            <a:prstGeom prst="rect">
              <a:avLst/>
            </a:prstGeom>
            <a:solidFill>
              <a:srgbClr val="CCEC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9122" name="Rectangle 1397"/>
            <p:cNvSpPr>
              <a:spLocks noChangeArrowheads="1"/>
            </p:cNvSpPr>
            <p:nvPr/>
          </p:nvSpPr>
          <p:spPr bwMode="auto">
            <a:xfrm>
              <a:off x="4316" y="2662"/>
              <a:ext cx="1273" cy="1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GB" sz="1400">
                  <a:solidFill>
                    <a:srgbClr val="0033CC"/>
                  </a:solidFill>
                  <a:latin typeface="Arial" charset="0"/>
                </a:rPr>
                <a:t>Communication Protocols</a:t>
              </a:r>
            </a:p>
          </p:txBody>
        </p:sp>
        <p:sp>
          <p:nvSpPr>
            <p:cNvPr id="129123" name="Rectangle 1398"/>
            <p:cNvSpPr>
              <a:spLocks noChangeArrowheads="1"/>
            </p:cNvSpPr>
            <p:nvPr/>
          </p:nvSpPr>
          <p:spPr bwMode="auto">
            <a:xfrm>
              <a:off x="4218" y="1432"/>
              <a:ext cx="1415" cy="799"/>
            </a:xfrm>
            <a:prstGeom prst="rect">
              <a:avLst/>
            </a:prstGeom>
            <a:solidFill>
              <a:srgbClr val="CCEC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9124" name="Rectangle 1399"/>
            <p:cNvSpPr>
              <a:spLocks noChangeArrowheads="1"/>
            </p:cNvSpPr>
            <p:nvPr/>
          </p:nvSpPr>
          <p:spPr bwMode="auto">
            <a:xfrm>
              <a:off x="4723" y="1640"/>
              <a:ext cx="387" cy="1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GB" sz="1400">
                  <a:solidFill>
                    <a:srgbClr val="0033CC"/>
                  </a:solidFill>
                  <a:latin typeface="Arial" charset="0"/>
                </a:rPr>
                <a:t>SCADA</a:t>
              </a:r>
              <a:endParaRPr lang="en-GB" sz="2400">
                <a:latin typeface="Times New Roman" charset="0"/>
              </a:endParaRPr>
            </a:p>
          </p:txBody>
        </p:sp>
        <p:sp>
          <p:nvSpPr>
            <p:cNvPr id="129125" name="Rectangle 1400"/>
            <p:cNvSpPr>
              <a:spLocks noChangeArrowheads="1"/>
            </p:cNvSpPr>
            <p:nvPr/>
          </p:nvSpPr>
          <p:spPr bwMode="auto">
            <a:xfrm>
              <a:off x="4950" y="2907"/>
              <a:ext cx="693" cy="233"/>
            </a:xfrm>
            <a:prstGeom prst="rect">
              <a:avLst/>
            </a:prstGeom>
            <a:solidFill>
              <a:srgbClr val="CCEC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GB">
                <a:latin typeface="Comic Sans MS" charset="0"/>
              </a:endParaRPr>
            </a:p>
          </p:txBody>
        </p:sp>
        <p:sp>
          <p:nvSpPr>
            <p:cNvPr id="129126" name="Text Box 1401"/>
            <p:cNvSpPr txBox="1">
              <a:spLocks noChangeArrowheads="1"/>
            </p:cNvSpPr>
            <p:nvPr/>
          </p:nvSpPr>
          <p:spPr bwMode="auto">
            <a:xfrm>
              <a:off x="5041" y="2941"/>
              <a:ext cx="324" cy="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GB" sz="1200">
                  <a:solidFill>
                    <a:srgbClr val="0033CC"/>
                  </a:solidFill>
                  <a:latin typeface="Arial" charset="0"/>
                </a:rPr>
                <a:t>VME</a:t>
              </a:r>
            </a:p>
          </p:txBody>
        </p:sp>
        <p:sp>
          <p:nvSpPr>
            <p:cNvPr id="129127" name="Rectangle 1402"/>
            <p:cNvSpPr>
              <a:spLocks noChangeArrowheads="1"/>
            </p:cNvSpPr>
            <p:nvPr/>
          </p:nvSpPr>
          <p:spPr bwMode="auto">
            <a:xfrm>
              <a:off x="4950" y="2289"/>
              <a:ext cx="693" cy="233"/>
            </a:xfrm>
            <a:prstGeom prst="rect">
              <a:avLst/>
            </a:prstGeom>
            <a:solidFill>
              <a:srgbClr val="CCEC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9128" name="Rectangle 1403"/>
            <p:cNvSpPr>
              <a:spLocks noChangeArrowheads="1"/>
            </p:cNvSpPr>
            <p:nvPr/>
          </p:nvSpPr>
          <p:spPr bwMode="auto">
            <a:xfrm>
              <a:off x="5146" y="2341"/>
              <a:ext cx="205" cy="1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GB" sz="1400">
                  <a:solidFill>
                    <a:srgbClr val="0033CC"/>
                  </a:solidFill>
                  <a:latin typeface="Arial" charset="0"/>
                </a:rPr>
                <a:t>DIM</a:t>
              </a:r>
              <a:endParaRPr lang="en-GB" sz="2400">
                <a:latin typeface="Times New Roman" charset="0"/>
              </a:endParaRPr>
            </a:p>
          </p:txBody>
        </p:sp>
        <p:sp>
          <p:nvSpPr>
            <p:cNvPr id="129129" name="Rectangle 1404"/>
            <p:cNvSpPr>
              <a:spLocks noChangeArrowheads="1"/>
            </p:cNvSpPr>
            <p:nvPr/>
          </p:nvSpPr>
          <p:spPr bwMode="auto">
            <a:xfrm>
              <a:off x="4950" y="1185"/>
              <a:ext cx="693" cy="199"/>
            </a:xfrm>
            <a:prstGeom prst="rect">
              <a:avLst/>
            </a:prstGeom>
            <a:solidFill>
              <a:srgbClr val="CCEC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9130" name="Rectangle 1405"/>
            <p:cNvSpPr>
              <a:spLocks noChangeArrowheads="1"/>
            </p:cNvSpPr>
            <p:nvPr/>
          </p:nvSpPr>
          <p:spPr bwMode="auto">
            <a:xfrm>
              <a:off x="5134" y="1207"/>
              <a:ext cx="236" cy="1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GB" sz="1400">
                  <a:solidFill>
                    <a:srgbClr val="0033CC"/>
                  </a:solidFill>
                  <a:latin typeface="Arial" charset="0"/>
                </a:rPr>
                <a:t>FSM</a:t>
              </a:r>
              <a:endParaRPr lang="en-GB" sz="2400">
                <a:latin typeface="Times New Roman" charset="0"/>
              </a:endParaRPr>
            </a:p>
          </p:txBody>
        </p:sp>
        <p:sp>
          <p:nvSpPr>
            <p:cNvPr id="129131" name="Text Box 1406"/>
            <p:cNvSpPr txBox="1">
              <a:spLocks noChangeArrowheads="1"/>
            </p:cNvSpPr>
            <p:nvPr/>
          </p:nvSpPr>
          <p:spPr bwMode="auto">
            <a:xfrm>
              <a:off x="4203" y="974"/>
              <a:ext cx="708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9pPr>
            </a:lstStyle>
            <a:p>
              <a:r>
                <a:rPr lang="en-GB" sz="1400">
                  <a:latin typeface="Comic Sans MS" charset="0"/>
                </a:rPr>
                <a:t>Commercial</a:t>
              </a:r>
              <a:endParaRPr lang="en-GB" sz="1800">
                <a:latin typeface="Comic Sans MS" charset="0"/>
              </a:endParaRPr>
            </a:p>
          </p:txBody>
        </p:sp>
        <p:sp>
          <p:nvSpPr>
            <p:cNvPr id="129132" name="Text Box 1407"/>
            <p:cNvSpPr txBox="1">
              <a:spLocks noChangeArrowheads="1"/>
            </p:cNvSpPr>
            <p:nvPr/>
          </p:nvSpPr>
          <p:spPr bwMode="auto">
            <a:xfrm>
              <a:off x="5041" y="973"/>
              <a:ext cx="495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9pPr>
            </a:lstStyle>
            <a:p>
              <a:r>
                <a:rPr lang="en-GB" sz="1400">
                  <a:latin typeface="Comic Sans MS" charset="0"/>
                </a:rPr>
                <a:t>Custom</a:t>
              </a:r>
              <a:endParaRPr lang="en-GB" sz="1800">
                <a:latin typeface="Comic Sans MS" charset="0"/>
              </a:endParaRPr>
            </a:p>
          </p:txBody>
        </p:sp>
        <p:pic>
          <p:nvPicPr>
            <p:cNvPr id="129133" name="Picture 1408" descr="pvss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76" y="1790"/>
              <a:ext cx="410" cy="1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1000"/>
                                        <p:tgtEl>
                                          <p:spTgt spid="139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5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2000"/>
                                        <p:tgtEl>
                                          <p:spTgt spid="1295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9268" grpId="0" animBg="1"/>
    </p:bld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33600" y="6381750"/>
            <a:ext cx="5029200" cy="476250"/>
          </a:xfrm>
        </p:spPr>
        <p:txBody>
          <a:bodyPr/>
          <a:lstStyle/>
          <a:p>
            <a:pPr>
              <a:defRPr/>
            </a:pPr>
            <a:r>
              <a:rPr lang="el-GR" smtClean="0"/>
              <a:t>Ανιχνευτές Σωματιδίων, Αύγουστος 2018</a:t>
            </a:r>
            <a:endParaRPr lang="en-US"/>
          </a:p>
        </p:txBody>
      </p:sp>
      <p:sp>
        <p:nvSpPr>
          <p:cNvPr id="8294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fld id="{CC32A68C-3D08-F646-A469-16B2F56F8B03}" type="slidenum">
              <a:rPr lang="en-US" sz="1400">
                <a:latin typeface="Arial" charset="0"/>
              </a:rPr>
              <a:pPr/>
              <a:t>72</a:t>
            </a:fld>
            <a:endParaRPr lang="en-US" sz="1400">
              <a:latin typeface="Arial" charset="0"/>
            </a:endParaRPr>
          </a:p>
        </p:txBody>
      </p:sp>
      <p:sp>
        <p:nvSpPr>
          <p:cNvPr id="142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l-GR" b="1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  <a:ea typeface="ＭＳ Ｐゴシック" charset="0"/>
                <a:cs typeface="ＭＳ Ｐゴシック" charset="0"/>
              </a:rPr>
              <a:t>Σ</a:t>
            </a:r>
            <a:r>
              <a:rPr lang="el-GR">
                <a:latin typeface="Arial" charset="0"/>
                <a:ea typeface="ＭＳ Ｐゴシック" charset="0"/>
                <a:cs typeface="ＭＳ Ｐゴシック" charset="0"/>
              </a:rPr>
              <a:t>ύστημα</a:t>
            </a:r>
            <a:r>
              <a:rPr lang="en-US">
                <a:latin typeface="Arial" charset="0"/>
                <a:ea typeface="ＭＳ Ｐゴシック" charset="0"/>
                <a:cs typeface="ＭＳ Ｐゴシック" charset="0"/>
              </a:rPr>
              <a:t> </a:t>
            </a:r>
            <a:r>
              <a:rPr lang="el-GR" b="1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  <a:ea typeface="ＭＳ Ｐゴシック" charset="0"/>
                <a:cs typeface="ＭＳ Ｐゴシック" charset="0"/>
              </a:rPr>
              <a:t>Α</a:t>
            </a:r>
            <a:r>
              <a:rPr lang="el-GR">
                <a:latin typeface="Arial" charset="0"/>
                <a:ea typeface="ＭＳ Ｐゴシック" charset="0"/>
                <a:cs typeface="ＭＳ Ｐゴシック" charset="0"/>
              </a:rPr>
              <a:t>σφάλειας</a:t>
            </a:r>
            <a:r>
              <a:rPr lang="en-US">
                <a:latin typeface="Arial" charset="0"/>
                <a:ea typeface="ＭＳ Ｐゴシック" charset="0"/>
                <a:cs typeface="ＭＳ Ｐゴシック" charset="0"/>
              </a:rPr>
              <a:t> </a:t>
            </a:r>
            <a:r>
              <a:rPr lang="el-GR" b="1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  <a:ea typeface="ＭＳ Ｐゴシック" charset="0"/>
                <a:cs typeface="ＭＳ Ｐゴシック" charset="0"/>
              </a:rPr>
              <a:t>Α</a:t>
            </a:r>
            <a:r>
              <a:rPr lang="el-GR">
                <a:latin typeface="Arial" charset="0"/>
                <a:ea typeface="ＭＳ Ｐゴシック" charset="0"/>
                <a:cs typeface="ＭＳ Ｐゴシック" charset="0"/>
              </a:rPr>
              <a:t>νιχνευτή</a:t>
            </a:r>
            <a:endParaRPr lang="en-US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42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l-GR">
                <a:latin typeface="Arial" charset="0"/>
                <a:ea typeface="ＭＳ Ｐゴシック" charset="0"/>
                <a:cs typeface="ＭＳ Ｐゴシック" charset="0"/>
              </a:rPr>
              <a:t>Κοινό Σύστημα για:</a:t>
            </a:r>
            <a:endParaRPr lang="en-US">
              <a:latin typeface="Arial" charset="0"/>
              <a:ea typeface="ＭＳ Ｐゴシック" charset="0"/>
              <a:cs typeface="ＭＳ Ｐゴシック" charset="0"/>
            </a:endParaRPr>
          </a:p>
          <a:p>
            <a:pPr lvl="1" eaLnBrk="1" hangingPunct="1"/>
            <a:r>
              <a:rPr lang="el-GR">
                <a:latin typeface="Arial" charset="0"/>
                <a:ea typeface="ＭＳ Ｐゴシック" charset="0"/>
              </a:rPr>
              <a:t>Ασφάλεια του ανιχνευτή του πειράματος</a:t>
            </a:r>
            <a:endParaRPr lang="en-US">
              <a:latin typeface="Arial" charset="0"/>
              <a:ea typeface="ＭＳ Ｐゴシック" charset="0"/>
            </a:endParaRPr>
          </a:p>
          <a:p>
            <a:pPr lvl="1" eaLnBrk="1" hangingPunct="1"/>
            <a:r>
              <a:rPr lang="el-GR">
                <a:latin typeface="Arial" charset="0"/>
                <a:ea typeface="ＭＳ Ｐゴシック" charset="0"/>
              </a:rPr>
              <a:t>Ανάπτυξη σε καθιερωμένη τεχνολογία</a:t>
            </a:r>
            <a:endParaRPr lang="en-US">
              <a:latin typeface="Arial" charset="0"/>
              <a:ea typeface="ＭＳ Ｐゴシック" charset="0"/>
            </a:endParaRPr>
          </a:p>
          <a:p>
            <a:pPr eaLnBrk="1" hangingPunct="1"/>
            <a:r>
              <a:rPr lang="el-GR">
                <a:latin typeface="Arial" charset="0"/>
                <a:ea typeface="ＭＳ Ｐゴシック" charset="0"/>
                <a:cs typeface="ＭＳ Ｐゴシック" charset="0"/>
              </a:rPr>
              <a:t>Χαρακτηριστικά</a:t>
            </a:r>
            <a:endParaRPr lang="en-US">
              <a:latin typeface="Arial" charset="0"/>
              <a:ea typeface="ＭＳ Ｐゴシック" charset="0"/>
              <a:cs typeface="ＭＳ Ｐゴシック" charset="0"/>
            </a:endParaRPr>
          </a:p>
          <a:p>
            <a:pPr lvl="1" eaLnBrk="1" hangingPunct="1"/>
            <a:r>
              <a:rPr lang="el-GR">
                <a:latin typeface="Arial" charset="0"/>
                <a:ea typeface="ＭＳ Ｐゴシック" charset="0"/>
              </a:rPr>
              <a:t>Ανεξάρτητο σύστημα</a:t>
            </a:r>
            <a:r>
              <a:rPr lang="en-US">
                <a:latin typeface="Arial" charset="0"/>
                <a:ea typeface="ＭＳ Ｐゴシック" charset="0"/>
              </a:rPr>
              <a:t> (</a:t>
            </a:r>
            <a:r>
              <a:rPr lang="en-US" b="1">
                <a:solidFill>
                  <a:srgbClr val="009900"/>
                </a:solidFill>
                <a:latin typeface="Arial" charset="0"/>
                <a:ea typeface="ＭＳ Ｐゴシック" charset="0"/>
              </a:rPr>
              <a:t>front-end</a:t>
            </a:r>
            <a:r>
              <a:rPr lang="en-US">
                <a:latin typeface="Arial" charset="0"/>
                <a:ea typeface="ＭＳ Ｐゴシック" charset="0"/>
              </a:rPr>
              <a:t>) </a:t>
            </a:r>
            <a:r>
              <a:rPr lang="el-GR">
                <a:latin typeface="Arial" charset="0"/>
                <a:ea typeface="ＭＳ Ｐゴシック" charset="0"/>
              </a:rPr>
              <a:t>ικανό</a:t>
            </a:r>
            <a:r>
              <a:rPr lang="en-US">
                <a:latin typeface="Arial" charset="0"/>
                <a:ea typeface="ＭＳ Ｐゴシック" charset="0"/>
              </a:rPr>
              <a:t> </a:t>
            </a:r>
            <a:r>
              <a:rPr lang="el-GR">
                <a:latin typeface="Arial" charset="0"/>
                <a:ea typeface="ＭＳ Ｐゴシック" charset="0"/>
              </a:rPr>
              <a:t>να λειτουργεί από μόνο του για να παρακολουθεί και να εξασφαλίζει τον ανιχνευτή</a:t>
            </a:r>
            <a:endParaRPr lang="en-US">
              <a:latin typeface="Arial" charset="0"/>
              <a:ea typeface="ＭＳ Ｐゴシック" charset="0"/>
            </a:endParaRPr>
          </a:p>
          <a:p>
            <a:pPr lvl="1" eaLnBrk="1" hangingPunct="1"/>
            <a:r>
              <a:rPr lang="el-GR">
                <a:latin typeface="Arial" charset="0"/>
                <a:ea typeface="ＭＳ Ｐゴシック" charset="0"/>
              </a:rPr>
              <a:t>Συνοπτικό</a:t>
            </a:r>
            <a:r>
              <a:rPr lang="en-US">
                <a:latin typeface="Arial" charset="0"/>
                <a:ea typeface="ＭＳ Ｐゴシック" charset="0"/>
              </a:rPr>
              <a:t> </a:t>
            </a:r>
            <a:r>
              <a:rPr lang="el-GR">
                <a:latin typeface="Arial" charset="0"/>
                <a:ea typeface="ＭＳ Ｐゴシック" charset="0"/>
              </a:rPr>
              <a:t>σύστημα </a:t>
            </a:r>
            <a:r>
              <a:rPr lang="en-US">
                <a:latin typeface="Arial" charset="0"/>
                <a:ea typeface="ＭＳ Ｐゴシック" charset="0"/>
              </a:rPr>
              <a:t>(</a:t>
            </a:r>
            <a:r>
              <a:rPr lang="en-US" b="1">
                <a:solidFill>
                  <a:srgbClr val="FF0000"/>
                </a:solidFill>
                <a:latin typeface="Arial" charset="0"/>
                <a:ea typeface="ＭＳ Ｐゴシック" charset="0"/>
              </a:rPr>
              <a:t>back-end</a:t>
            </a:r>
            <a:r>
              <a:rPr lang="en-US">
                <a:latin typeface="Arial" charset="0"/>
                <a:ea typeface="ＭＳ Ｐゴシック" charset="0"/>
              </a:rPr>
              <a:t>) </a:t>
            </a:r>
            <a:r>
              <a:rPr lang="el-GR">
                <a:latin typeface="Arial" charset="0"/>
                <a:ea typeface="ＭＳ Ｐゴシック" charset="0"/>
              </a:rPr>
              <a:t>για να πληροφορεί άμεσα τους υπεύθυνους</a:t>
            </a:r>
            <a:r>
              <a:rPr lang="en-US">
                <a:latin typeface="Arial" charset="0"/>
                <a:ea typeface="ＭＳ Ｐゴシック" charset="0"/>
              </a:rPr>
              <a:t> </a:t>
            </a:r>
            <a:r>
              <a:rPr lang="el-GR">
                <a:latin typeface="Arial" charset="0"/>
                <a:ea typeface="ＭＳ Ｐゴシック" charset="0"/>
              </a:rPr>
              <a:t>ασφάλειας</a:t>
            </a:r>
            <a:endParaRPr lang="en-US">
              <a:latin typeface="Arial" charset="0"/>
              <a:ea typeface="ＭＳ Ｐゴシック" charset="0"/>
            </a:endParaRP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2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42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42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3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423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3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423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3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423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2339" grpId="0" build="p"/>
    </p:bld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l-GR" smtClean="0"/>
              <a:t>Ανιχνευτές Σωματιδίων, Αύγουστος 2018</a:t>
            </a:r>
            <a:endParaRPr lang="en-US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fld id="{8BCA5123-A165-764A-9AE5-952077D082E1}" type="slidenum">
              <a:rPr lang="en-US" sz="1400">
                <a:latin typeface="Arial" charset="0"/>
              </a:rPr>
              <a:pPr/>
              <a:t>73</a:t>
            </a:fld>
            <a:endParaRPr lang="en-US" sz="1400">
              <a:latin typeface="Arial" charset="0"/>
            </a:endParaRPr>
          </a:p>
        </p:txBody>
      </p:sp>
      <p:pic>
        <p:nvPicPr>
          <p:cNvPr id="133124" name="Picture 2"/>
          <p:cNvPicPr>
            <a:picLocks noChangeAspect="1" noChangeArrowheads="1"/>
          </p:cNvPicPr>
          <p:nvPr/>
        </p:nvPicPr>
        <p:blipFill>
          <a:blip r:embed="rId3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89900" y="6697663"/>
            <a:ext cx="1033463" cy="134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125" name="Text Box 3"/>
          <p:cNvSpPr txBox="1">
            <a:spLocks noChangeArrowheads="1"/>
          </p:cNvSpPr>
          <p:nvPr/>
        </p:nvSpPr>
        <p:spPr bwMode="auto">
          <a:xfrm>
            <a:off x="1143000" y="150813"/>
            <a:ext cx="688975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r>
              <a:rPr lang="el-GR" sz="1800" b="1" u="sng">
                <a:latin typeface="Comic Sans MS" charset="0"/>
              </a:rPr>
              <a:t>Σπινθηριστές</a:t>
            </a:r>
            <a:r>
              <a:rPr lang="en-GB" sz="1800" b="1" u="sng">
                <a:latin typeface="Comic Sans MS" charset="0"/>
              </a:rPr>
              <a:t>		</a:t>
            </a:r>
            <a:r>
              <a:rPr lang="el-GR" sz="1800">
                <a:latin typeface="Comic Sans MS" charset="0"/>
              </a:rPr>
              <a:t>Ανόργανοι</a:t>
            </a:r>
            <a:r>
              <a:rPr lang="en-GB" sz="1800">
                <a:latin typeface="Comic Sans MS" charset="0"/>
              </a:rPr>
              <a:t> </a:t>
            </a:r>
            <a:r>
              <a:rPr lang="el-GR" sz="1800">
                <a:latin typeface="Comic Sans MS" charset="0"/>
              </a:rPr>
              <a:t>Κρυσταλλικοί Σπινθηριστές</a:t>
            </a:r>
            <a:endParaRPr lang="en-GB" sz="1800">
              <a:latin typeface="Comic Sans MS" charset="0"/>
            </a:endParaRPr>
          </a:p>
          <a:p>
            <a:endParaRPr lang="en-GB" sz="1800" b="1" u="sng">
              <a:latin typeface="Comic Sans MS" charset="0"/>
            </a:endParaRPr>
          </a:p>
        </p:txBody>
      </p:sp>
      <p:sp>
        <p:nvSpPr>
          <p:cNvPr id="133126" name="Rectangle 4"/>
          <p:cNvSpPr>
            <a:spLocks noChangeArrowheads="1"/>
          </p:cNvSpPr>
          <p:nvPr/>
        </p:nvSpPr>
        <p:spPr bwMode="auto">
          <a:xfrm>
            <a:off x="304800" y="855663"/>
            <a:ext cx="845820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r>
              <a:rPr lang="el-GR">
                <a:latin typeface="Comic Sans MS" charset="0"/>
              </a:rPr>
              <a:t>Ο πιο κοινός ανόργανος σπινθηριστής με ευρύτατη χρήση</a:t>
            </a:r>
            <a:r>
              <a:rPr lang="en-GB">
                <a:latin typeface="Comic Sans MS" charset="0"/>
              </a:rPr>
              <a:t> </a:t>
            </a:r>
            <a:r>
              <a:rPr lang="el-GR">
                <a:latin typeface="Comic Sans MS" charset="0"/>
              </a:rPr>
              <a:t>στην έρευνα και τις εφαρμογές είναι το </a:t>
            </a:r>
            <a:r>
              <a:rPr lang="el-GR" b="1">
                <a:solidFill>
                  <a:srgbClr val="0000FF"/>
                </a:solidFill>
                <a:latin typeface="Comic Sans MS" charset="0"/>
              </a:rPr>
              <a:t>Ιωδιούχο Νάτριο</a:t>
            </a:r>
            <a:r>
              <a:rPr lang="en-GB" b="1">
                <a:solidFill>
                  <a:srgbClr val="0000FF"/>
                </a:solidFill>
                <a:latin typeface="Comic Sans MS" charset="0"/>
              </a:rPr>
              <a:t> </a:t>
            </a:r>
            <a:r>
              <a:rPr lang="el-GR">
                <a:latin typeface="Comic Sans MS" charset="0"/>
              </a:rPr>
              <a:t>ενεργοποιημένο με ίχνη</a:t>
            </a:r>
            <a:r>
              <a:rPr lang="en-GB">
                <a:latin typeface="Comic Sans MS" charset="0"/>
              </a:rPr>
              <a:t> </a:t>
            </a:r>
            <a:r>
              <a:rPr lang="el-GR">
                <a:latin typeface="Comic Sans MS" charset="0"/>
              </a:rPr>
              <a:t>Θαλίου</a:t>
            </a:r>
            <a:r>
              <a:rPr lang="en-GB">
                <a:latin typeface="Comic Sans MS" charset="0"/>
              </a:rPr>
              <a:t> </a:t>
            </a:r>
            <a:r>
              <a:rPr lang="en-GB">
                <a:latin typeface="Times New Roman" charset="0"/>
              </a:rPr>
              <a:t>[NaI(Tl)]</a:t>
            </a:r>
            <a:r>
              <a:rPr lang="en-GB">
                <a:latin typeface="Comic Sans MS" charset="0"/>
              </a:rPr>
              <a:t>.</a:t>
            </a:r>
          </a:p>
        </p:txBody>
      </p:sp>
      <p:sp>
        <p:nvSpPr>
          <p:cNvPr id="133127" name="Text Box 5"/>
          <p:cNvSpPr txBox="1">
            <a:spLocks noChangeArrowheads="1"/>
          </p:cNvSpPr>
          <p:nvPr/>
        </p:nvSpPr>
        <p:spPr bwMode="auto">
          <a:xfrm>
            <a:off x="92075" y="1868488"/>
            <a:ext cx="7072313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r>
              <a:rPr lang="el-GR" sz="1800">
                <a:latin typeface="Comic Sans MS" charset="0"/>
              </a:rPr>
              <a:t>Οι Ενεργειακές ζώνες</a:t>
            </a:r>
            <a:r>
              <a:rPr lang="en-GB" sz="1800">
                <a:latin typeface="Comic Sans MS" charset="0"/>
              </a:rPr>
              <a:t> </a:t>
            </a:r>
            <a:r>
              <a:rPr lang="el-GR" sz="1800">
                <a:latin typeface="Comic Sans MS" charset="0"/>
              </a:rPr>
              <a:t>με προσμίξεις σε ενεργοποιημένο κρύσταλλο</a:t>
            </a:r>
            <a:endParaRPr lang="en-GB" sz="1800">
              <a:latin typeface="Comic Sans MS" charset="0"/>
            </a:endParaRPr>
          </a:p>
        </p:txBody>
      </p:sp>
      <p:pic>
        <p:nvPicPr>
          <p:cNvPr id="133128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92" r="16647"/>
          <a:stretch>
            <a:fillRect/>
          </a:stretch>
        </p:blipFill>
        <p:spPr bwMode="auto">
          <a:xfrm>
            <a:off x="4821238" y="2471738"/>
            <a:ext cx="4289425" cy="3490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29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38" y="2398713"/>
            <a:ext cx="4689475" cy="3419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l-GR" smtClean="0"/>
              <a:t>Ανιχνευτές Σωματιδίων, Αύγουστος 2018</a:t>
            </a:r>
            <a:endParaRPr lang="en-US"/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fld id="{A5F1AEBB-2BA1-8F43-93DB-34832B780BD1}" type="slidenum">
              <a:rPr lang="en-US" sz="1400">
                <a:latin typeface="Arial" charset="0"/>
              </a:rPr>
              <a:pPr/>
              <a:t>74</a:t>
            </a:fld>
            <a:endParaRPr lang="en-US" sz="1400">
              <a:latin typeface="Arial" charset="0"/>
            </a:endParaRPr>
          </a:p>
        </p:txBody>
      </p:sp>
      <p:pic>
        <p:nvPicPr>
          <p:cNvPr id="13517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91" r="2881"/>
          <a:stretch>
            <a:fillRect/>
          </a:stretch>
        </p:blipFill>
        <p:spPr bwMode="auto">
          <a:xfrm>
            <a:off x="2520950" y="61913"/>
            <a:ext cx="6597650" cy="6786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5173" name="Picture 3"/>
          <p:cNvPicPr>
            <a:picLocks noChangeAspect="1" noChangeArrowheads="1"/>
          </p:cNvPicPr>
          <p:nvPr/>
        </p:nvPicPr>
        <p:blipFill>
          <a:blip r:embed="rId4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89900" y="6697663"/>
            <a:ext cx="1033463" cy="134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5174" name="Text Box 4"/>
          <p:cNvSpPr txBox="1">
            <a:spLocks noChangeArrowheads="1"/>
          </p:cNvSpPr>
          <p:nvPr/>
        </p:nvSpPr>
        <p:spPr bwMode="auto">
          <a:xfrm>
            <a:off x="36513" y="93663"/>
            <a:ext cx="2857500" cy="173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r>
              <a:rPr lang="el-GR" sz="1800">
                <a:solidFill>
                  <a:srgbClr val="FF3300"/>
                </a:solidFill>
                <a:latin typeface="Comic Sans MS" charset="0"/>
              </a:rPr>
              <a:t>Ταυτοποίηση Σωματίδίων</a:t>
            </a:r>
            <a:r>
              <a:rPr lang="en-US" sz="1800">
                <a:solidFill>
                  <a:srgbClr val="FF3300"/>
                </a:solidFill>
                <a:latin typeface="Comic Sans MS" charset="0"/>
              </a:rPr>
              <a:t> </a:t>
            </a:r>
          </a:p>
          <a:p>
            <a:r>
              <a:rPr lang="el-GR" sz="1800">
                <a:solidFill>
                  <a:srgbClr val="FF3300"/>
                </a:solidFill>
                <a:latin typeface="Comic Sans MS" charset="0"/>
              </a:rPr>
              <a:t>με</a:t>
            </a:r>
            <a:r>
              <a:rPr lang="en-US" sz="1800">
                <a:solidFill>
                  <a:srgbClr val="FF3300"/>
                </a:solidFill>
                <a:latin typeface="Comic Sans MS" charset="0"/>
              </a:rPr>
              <a:t> </a:t>
            </a:r>
          </a:p>
          <a:p>
            <a:r>
              <a:rPr lang="en-US" sz="1800">
                <a:solidFill>
                  <a:srgbClr val="FF3300"/>
                </a:solidFill>
                <a:latin typeface="Comic Sans MS" charset="0"/>
              </a:rPr>
              <a:t>	DELPHI </a:t>
            </a:r>
          </a:p>
          <a:p>
            <a:r>
              <a:rPr lang="en-US" sz="1800" u="sng">
                <a:solidFill>
                  <a:srgbClr val="FF3300"/>
                </a:solidFill>
                <a:latin typeface="Comic Sans MS" charset="0"/>
              </a:rPr>
              <a:t>	TPC</a:t>
            </a:r>
          </a:p>
          <a:p>
            <a:r>
              <a:rPr lang="el-GR" sz="1800">
                <a:solidFill>
                  <a:srgbClr val="FF3300"/>
                </a:solidFill>
                <a:latin typeface="Comic Sans MS" charset="0"/>
              </a:rPr>
              <a:t>και</a:t>
            </a:r>
            <a:endParaRPr lang="en-US" sz="1800">
              <a:solidFill>
                <a:srgbClr val="FF3300"/>
              </a:solidFill>
              <a:latin typeface="Comic Sans MS" charset="0"/>
            </a:endParaRPr>
          </a:p>
          <a:p>
            <a:r>
              <a:rPr lang="en-US" sz="1800" u="sng">
                <a:solidFill>
                  <a:srgbClr val="FF3300"/>
                </a:solidFill>
                <a:latin typeface="Comic Sans MS" charset="0"/>
              </a:rPr>
              <a:t>	RICHes</a:t>
            </a:r>
          </a:p>
        </p:txBody>
      </p:sp>
      <p:sp>
        <p:nvSpPr>
          <p:cNvPr id="135175" name="Text Box 5"/>
          <p:cNvSpPr txBox="1">
            <a:spLocks noChangeArrowheads="1"/>
          </p:cNvSpPr>
          <p:nvPr/>
        </p:nvSpPr>
        <p:spPr bwMode="auto">
          <a:xfrm>
            <a:off x="34925" y="2781300"/>
            <a:ext cx="2592388" cy="116046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r>
              <a:rPr lang="el-GR" sz="1800">
                <a:latin typeface="Times" charset="0"/>
              </a:rPr>
              <a:t>Για δεδομένα</a:t>
            </a:r>
            <a:r>
              <a:rPr lang="en-US" sz="1800">
                <a:latin typeface="Times" charset="0"/>
              </a:rPr>
              <a:t>:</a:t>
            </a:r>
          </a:p>
          <a:p>
            <a:r>
              <a:rPr lang="en-US" sz="1800">
                <a:solidFill>
                  <a:schemeClr val="accent2"/>
                </a:solidFill>
                <a:latin typeface="Times" charset="0"/>
              </a:rPr>
              <a:t>	p</a:t>
            </a:r>
            <a:r>
              <a:rPr lang="en-US" sz="1600">
                <a:solidFill>
                  <a:schemeClr val="accent2"/>
                </a:solidFill>
                <a:latin typeface="Times" charset="0"/>
              </a:rPr>
              <a:t> </a:t>
            </a:r>
            <a:r>
              <a:rPr lang="el-GR" sz="1600">
                <a:solidFill>
                  <a:schemeClr val="accent2"/>
                </a:solidFill>
                <a:latin typeface="Times" charset="0"/>
              </a:rPr>
              <a:t>από</a:t>
            </a:r>
            <a:r>
              <a:rPr lang="en-US" sz="1600">
                <a:solidFill>
                  <a:schemeClr val="accent2"/>
                </a:solidFill>
                <a:latin typeface="Times" charset="0"/>
              </a:rPr>
              <a:t> </a:t>
            </a:r>
            <a:r>
              <a:rPr lang="en-US" sz="1600">
                <a:solidFill>
                  <a:schemeClr val="accent2"/>
                </a:solidFill>
                <a:latin typeface="Symbol" charset="0"/>
              </a:rPr>
              <a:t>L 	</a:t>
            </a:r>
          </a:p>
          <a:p>
            <a:r>
              <a:rPr lang="en-US" sz="1600">
                <a:solidFill>
                  <a:srgbClr val="008000"/>
                </a:solidFill>
                <a:latin typeface="Times" charset="0"/>
              </a:rPr>
              <a:t>	K </a:t>
            </a:r>
            <a:r>
              <a:rPr lang="el-GR" sz="1600">
                <a:solidFill>
                  <a:srgbClr val="008000"/>
                </a:solidFill>
                <a:latin typeface="Times" charset="0"/>
              </a:rPr>
              <a:t>από</a:t>
            </a:r>
            <a:r>
              <a:rPr lang="en-US" sz="1600">
                <a:solidFill>
                  <a:srgbClr val="008000"/>
                </a:solidFill>
                <a:latin typeface="Symbol" charset="0"/>
              </a:rPr>
              <a:t> F </a:t>
            </a:r>
            <a:r>
              <a:rPr lang="en-US" sz="1600">
                <a:solidFill>
                  <a:srgbClr val="008000"/>
                </a:solidFill>
                <a:latin typeface="Times" charset="0"/>
              </a:rPr>
              <a:t> D</a:t>
            </a:r>
            <a:r>
              <a:rPr lang="en-US" sz="1800" baseline="30000">
                <a:solidFill>
                  <a:srgbClr val="008000"/>
                </a:solidFill>
                <a:latin typeface="Times" charset="0"/>
              </a:rPr>
              <a:t>*</a:t>
            </a:r>
          </a:p>
          <a:p>
            <a:r>
              <a:rPr lang="en-US" sz="1800">
                <a:solidFill>
                  <a:srgbClr val="FF5050"/>
                </a:solidFill>
                <a:latin typeface="Symbol" charset="0"/>
              </a:rPr>
              <a:t>	p</a:t>
            </a:r>
            <a:r>
              <a:rPr lang="en-US" sz="1600">
                <a:solidFill>
                  <a:srgbClr val="FF5050"/>
                </a:solidFill>
                <a:latin typeface="Times" charset="0"/>
              </a:rPr>
              <a:t> </a:t>
            </a:r>
            <a:r>
              <a:rPr lang="el-GR" sz="1600">
                <a:solidFill>
                  <a:srgbClr val="FF5050"/>
                </a:solidFill>
                <a:latin typeface="Times" charset="0"/>
              </a:rPr>
              <a:t>από</a:t>
            </a:r>
            <a:r>
              <a:rPr lang="en-US" sz="1600">
                <a:solidFill>
                  <a:srgbClr val="FF5050"/>
                </a:solidFill>
                <a:latin typeface="Times" charset="0"/>
              </a:rPr>
              <a:t> K</a:t>
            </a:r>
            <a:r>
              <a:rPr lang="en-US" sz="1800" baseline="30000">
                <a:solidFill>
                  <a:srgbClr val="FF5050"/>
                </a:solidFill>
                <a:latin typeface="Times" charset="0"/>
              </a:rPr>
              <a:t>o</a:t>
            </a:r>
            <a:endParaRPr lang="en-US" sz="1600">
              <a:latin typeface="Times" charset="0"/>
            </a:endParaRPr>
          </a:p>
        </p:txBody>
      </p:sp>
      <p:sp>
        <p:nvSpPr>
          <p:cNvPr id="135176" name="Rectangle 6"/>
          <p:cNvSpPr>
            <a:spLocks noChangeArrowheads="1"/>
          </p:cNvSpPr>
          <p:nvPr/>
        </p:nvSpPr>
        <p:spPr bwMode="auto">
          <a:xfrm>
            <a:off x="107950" y="6381750"/>
            <a:ext cx="293052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6800" rIns="90000" bIns="46800">
            <a:spAutoFit/>
          </a:bodyPr>
          <a:lstStyle/>
          <a:p>
            <a:r>
              <a:rPr lang="en-US" sz="1000">
                <a:latin typeface="Times New Roman" charset="0"/>
              </a:rPr>
              <a:t>http://delphiwww.cern.ch/delfigs/export/pubdet4.html</a:t>
            </a:r>
          </a:p>
          <a:p>
            <a:r>
              <a:rPr lang="en-US" sz="1000">
                <a:latin typeface="Times New Roman" charset="0"/>
              </a:rPr>
              <a:t>DELPHI, NIM A: 378(1996)57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r>
              <a:rPr lang="el-GR" sz="1200" smtClean="0"/>
              <a:t>Ανιχνευτές Σωματιδίων, Αύγουστος 2018</a:t>
            </a:r>
            <a:endParaRPr lang="en-US" sz="1200"/>
          </a:p>
        </p:txBody>
      </p:sp>
      <p:sp>
        <p:nvSpPr>
          <p:cNvPr id="40963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fld id="{D9475000-0E73-8C40-B111-A30C4B180F2D}" type="slidenum">
              <a:rPr lang="en-US" sz="1200"/>
              <a:pPr/>
              <a:t>8</a:t>
            </a:fld>
            <a:endParaRPr lang="en-US" sz="1200"/>
          </a:p>
        </p:txBody>
      </p:sp>
      <p:sp>
        <p:nvSpPr>
          <p:cNvPr id="4096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l-GR">
                <a:latin typeface="Verdana" charset="0"/>
                <a:ea typeface="ＭＳ Ｐゴシック" charset="0"/>
                <a:cs typeface="ＭＳ Ｐゴシック" charset="0"/>
              </a:rPr>
              <a:t>Ιδιότητες Σωματιδίων</a:t>
            </a:r>
            <a:endParaRPr lang="en-US">
              <a:latin typeface="Verdana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l-GR">
                <a:latin typeface="Verdana" charset="0"/>
                <a:ea typeface="ＭＳ Ｐゴシック" charset="0"/>
                <a:cs typeface="ＭＳ Ｐゴシック" charset="0"/>
              </a:rPr>
              <a:t>φορτίο</a:t>
            </a:r>
            <a:endParaRPr lang="en-US">
              <a:latin typeface="Verdana" charset="0"/>
              <a:ea typeface="ＭＳ Ｐゴシック" charset="0"/>
              <a:cs typeface="ＭＳ Ｐゴシック" charset="0"/>
            </a:endParaRPr>
          </a:p>
          <a:p>
            <a:pPr eaLnBrk="1" hangingPunct="1"/>
            <a:endParaRPr lang="en-US">
              <a:latin typeface="Verdana" charset="0"/>
              <a:ea typeface="ＭＳ Ｐゴシック" charset="0"/>
              <a:cs typeface="ＭＳ Ｐゴシック" charset="0"/>
            </a:endParaRPr>
          </a:p>
          <a:p>
            <a:pPr eaLnBrk="1" hangingPunct="1"/>
            <a:endParaRPr lang="en-US">
              <a:latin typeface="Verdana" charset="0"/>
              <a:ea typeface="ＭＳ Ｐゴシック" charset="0"/>
              <a:cs typeface="ＭＳ Ｐゴシック" charset="0"/>
            </a:endParaRPr>
          </a:p>
          <a:p>
            <a:pPr eaLnBrk="1" hangingPunct="1"/>
            <a:endParaRPr lang="en-US">
              <a:latin typeface="Verdana" charset="0"/>
              <a:ea typeface="ＭＳ Ｐゴシック" charset="0"/>
              <a:cs typeface="ＭＳ Ｐゴシック" charset="0"/>
            </a:endParaRPr>
          </a:p>
          <a:p>
            <a:pPr eaLnBrk="1" hangingPunct="1"/>
            <a:endParaRPr lang="en-US">
              <a:latin typeface="Verdana" charset="0"/>
              <a:ea typeface="ＭＳ Ｐゴシック" charset="0"/>
              <a:cs typeface="ＭＳ Ｐゴシック" charset="0"/>
            </a:endParaRPr>
          </a:p>
          <a:p>
            <a:pPr eaLnBrk="1" hangingPunct="1"/>
            <a:r>
              <a:rPr lang="el-GR">
                <a:latin typeface="Verdana" charset="0"/>
                <a:ea typeface="ＭＳ Ｐゴシック" charset="0"/>
                <a:cs typeface="ＭＳ Ｐゴシック" charset="0"/>
              </a:rPr>
              <a:t>Χρόνος ζωής</a:t>
            </a:r>
            <a:endParaRPr lang="en-US">
              <a:latin typeface="Verdana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12293" name="Picture 5" descr="Det_Mag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4200" y="1295400"/>
            <a:ext cx="2609850" cy="305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4" name="Oval 6"/>
          <p:cNvSpPr>
            <a:spLocks noChangeArrowheads="1"/>
          </p:cNvSpPr>
          <p:nvPr/>
        </p:nvSpPr>
        <p:spPr bwMode="auto">
          <a:xfrm>
            <a:off x="2133600" y="5486400"/>
            <a:ext cx="381000" cy="3810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2295" name="Line 7"/>
          <p:cNvSpPr>
            <a:spLocks noChangeShapeType="1"/>
          </p:cNvSpPr>
          <p:nvPr/>
        </p:nvSpPr>
        <p:spPr bwMode="auto">
          <a:xfrm>
            <a:off x="2286000" y="6248400"/>
            <a:ext cx="2286000" cy="0"/>
          </a:xfrm>
          <a:prstGeom prst="line">
            <a:avLst/>
          </a:prstGeom>
          <a:noFill/>
          <a:ln w="28575">
            <a:solidFill>
              <a:schemeClr val="tx1"/>
            </a:solidFill>
            <a:miter lim="800000"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12296" name="Oval 8"/>
          <p:cNvSpPr>
            <a:spLocks noChangeArrowheads="1"/>
          </p:cNvSpPr>
          <p:nvPr/>
        </p:nvSpPr>
        <p:spPr bwMode="auto">
          <a:xfrm>
            <a:off x="4419600" y="5486400"/>
            <a:ext cx="381000" cy="3810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2298" name="Oval 10"/>
          <p:cNvSpPr>
            <a:spLocks noChangeArrowheads="1"/>
          </p:cNvSpPr>
          <p:nvPr/>
        </p:nvSpPr>
        <p:spPr bwMode="auto">
          <a:xfrm>
            <a:off x="4419600" y="5486400"/>
            <a:ext cx="381000" cy="3810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122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22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6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 0.0  L 0.25 0.0  E" pathEditMode="fixed" ptsTypes="">
                                      <p:cBhvr>
                                        <p:cTn id="20" dur="2000" fill="hold"/>
                                        <p:tgtEl>
                                          <p:spTgt spid="1229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22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6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56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2.0259E-6 L 0.07916 -0.10546 " pathEditMode="relative" rAng="0" ptsTypes="AA">
                                      <p:cBhvr>
                                        <p:cTn id="32" dur="1000" fill="hold"/>
                                        <p:tgtEl>
                                          <p:spTgt spid="1229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958" y="-5273"/>
                                    </p:animMotion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56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2.0259E-6 L 0.07916 0.09436 " pathEditMode="relative" rAng="0" ptsTypes="AA">
                                      <p:cBhvr>
                                        <p:cTn id="36" dur="1000" fill="hold"/>
                                        <p:tgtEl>
                                          <p:spTgt spid="1229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958" y="471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1" grpId="0" build="p"/>
      <p:bldP spid="12294" grpId="0" animBg="1"/>
      <p:bldP spid="12294" grpId="1" animBg="1"/>
      <p:bldP spid="12295" grpId="0" animBg="1"/>
      <p:bldP spid="12296" grpId="0" animBg="1"/>
      <p:bldP spid="12296" grpId="1" animBg="1"/>
      <p:bldP spid="12298" grpId="0" animBg="1"/>
      <p:bldP spid="12298" grpId="1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2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r>
              <a:rPr lang="el-GR" sz="1200" smtClean="0"/>
              <a:t>Ανιχνευτές Σωματιδίων, Αύγουστος 2018</a:t>
            </a:r>
            <a:endParaRPr lang="en-US" sz="1200"/>
          </a:p>
        </p:txBody>
      </p:sp>
      <p:sp>
        <p:nvSpPr>
          <p:cNvPr id="43013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fld id="{0D4EA171-589C-8B4A-BE07-8B53C4A66346}" type="slidenum">
              <a:rPr lang="en-US" sz="1200"/>
              <a:pPr/>
              <a:t>9</a:t>
            </a:fld>
            <a:endParaRPr lang="en-US" sz="1200"/>
          </a:p>
        </p:txBody>
      </p:sp>
      <p:sp>
        <p:nvSpPr>
          <p:cNvPr id="430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l-GR" sz="3200">
                <a:latin typeface="Verdana" charset="0"/>
                <a:ea typeface="ＭＳ Ｐゴシック" charset="0"/>
                <a:cs typeface="ＭＳ Ｐゴシック" charset="0"/>
              </a:rPr>
              <a:t>Μέτρηση των</a:t>
            </a:r>
            <a:r>
              <a:rPr lang="en-US" sz="3200">
                <a:latin typeface="Verdana" charset="0"/>
                <a:ea typeface="ＭＳ Ｐゴシック" charset="0"/>
                <a:cs typeface="ＭＳ Ｐゴシック" charset="0"/>
              </a:rPr>
              <a:t> </a:t>
            </a:r>
            <a:r>
              <a:rPr lang="el-GR" sz="3200">
                <a:latin typeface="Verdana" charset="0"/>
                <a:ea typeface="ＭＳ Ｐゴシック" charset="0"/>
                <a:cs typeface="ＭＳ Ｐゴシック" charset="0"/>
              </a:rPr>
              <a:t>Ιδιοτήτων των Σωματιδίων</a:t>
            </a:r>
            <a:endParaRPr lang="en-US" sz="3200">
              <a:latin typeface="Verdana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1625" y="1825625"/>
            <a:ext cx="8540750" cy="4803775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l-GR" dirty="0">
                <a:latin typeface="Verdana" charset="0"/>
                <a:ea typeface="ＭＳ Ｐゴシック" charset="0"/>
                <a:cs typeface="ＭＳ Ｐゴシック" charset="0"/>
              </a:rPr>
              <a:t>ορμή</a:t>
            </a:r>
            <a:endParaRPr lang="en-US" dirty="0">
              <a:latin typeface="Verdana" charset="0"/>
              <a:ea typeface="ＭＳ Ｐゴシック" charset="0"/>
              <a:cs typeface="ＭＳ Ｐゴシック" charset="0"/>
            </a:endParaRPr>
          </a:p>
          <a:p>
            <a:pPr eaLnBrk="1" hangingPunct="1">
              <a:lnSpc>
                <a:spcPct val="90000"/>
              </a:lnSpc>
            </a:pPr>
            <a:endParaRPr lang="en-US" dirty="0">
              <a:latin typeface="Verdana" charset="0"/>
              <a:ea typeface="ＭＳ Ｐゴシック" charset="0"/>
              <a:cs typeface="ＭＳ Ｐゴシック" charset="0"/>
            </a:endParaRPr>
          </a:p>
          <a:p>
            <a:pPr eaLnBrk="1" hangingPunct="1">
              <a:lnSpc>
                <a:spcPct val="90000"/>
              </a:lnSpc>
            </a:pPr>
            <a:endParaRPr lang="en-US" dirty="0">
              <a:latin typeface="Verdana" charset="0"/>
              <a:ea typeface="ＭＳ Ｐゴシック" charset="0"/>
              <a:cs typeface="ＭＳ Ｐゴシック" charset="0"/>
            </a:endParaRPr>
          </a:p>
          <a:p>
            <a:pPr eaLnBrk="1" hangingPunct="1">
              <a:lnSpc>
                <a:spcPct val="90000"/>
              </a:lnSpc>
            </a:pPr>
            <a:endParaRPr lang="en-US" dirty="0">
              <a:latin typeface="Verdana" charset="0"/>
              <a:ea typeface="ＭＳ Ｐゴシック" charset="0"/>
              <a:cs typeface="ＭＳ Ｐゴシック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el-GR" dirty="0">
                <a:latin typeface="Verdana" charset="0"/>
                <a:ea typeface="ＭＳ Ｐゴシック" charset="0"/>
                <a:cs typeface="ＭＳ Ｐゴシック" charset="0"/>
              </a:rPr>
              <a:t>ταχύτητα</a:t>
            </a:r>
            <a:endParaRPr lang="en-US" dirty="0">
              <a:latin typeface="Verdana" charset="0"/>
              <a:ea typeface="ＭＳ Ｐゴシック" charset="0"/>
              <a:cs typeface="ＭＳ Ｐゴシック" charset="0"/>
            </a:endParaRPr>
          </a:p>
          <a:p>
            <a:pPr eaLnBrk="1" hangingPunct="1">
              <a:lnSpc>
                <a:spcPct val="90000"/>
              </a:lnSpc>
              <a:buFont typeface="Wingdings" charset="0"/>
              <a:buNone/>
            </a:pPr>
            <a:r>
              <a:rPr lang="en-US" dirty="0">
                <a:latin typeface="Verdana" charset="0"/>
                <a:ea typeface="ＭＳ Ｐゴシック" charset="0"/>
                <a:cs typeface="ＭＳ Ｐゴシック" charset="0"/>
              </a:rPr>
              <a:t>			- </a:t>
            </a:r>
            <a:r>
              <a:rPr lang="el-GR" dirty="0">
                <a:latin typeface="Verdana" charset="0"/>
                <a:ea typeface="ＭＳ Ｐゴシック" charset="0"/>
                <a:cs typeface="ＭＳ Ｐゴシック" charset="0"/>
              </a:rPr>
              <a:t>χρόνος πτήσης</a:t>
            </a:r>
            <a:r>
              <a:rPr lang="en-US" dirty="0">
                <a:latin typeface="Verdana" charset="0"/>
                <a:ea typeface="ＭＳ Ｐゴシック" charset="0"/>
                <a:cs typeface="ＭＳ Ｐゴシック" charset="0"/>
              </a:rPr>
              <a:t/>
            </a:r>
            <a:br>
              <a:rPr lang="en-US" dirty="0">
                <a:latin typeface="Verdana" charset="0"/>
                <a:ea typeface="ＭＳ Ｐゴシック" charset="0"/>
                <a:cs typeface="ＭＳ Ｐゴシック" charset="0"/>
              </a:rPr>
            </a:br>
            <a:r>
              <a:rPr lang="en-US" dirty="0">
                <a:latin typeface="Verdana" charset="0"/>
                <a:ea typeface="ＭＳ Ｐゴシック" charset="0"/>
                <a:cs typeface="ＭＳ Ｐゴシック" charset="0"/>
              </a:rPr>
              <a:t>		- RICH</a:t>
            </a:r>
            <a:r>
              <a:rPr lang="el-GR" dirty="0">
                <a:latin typeface="Verdana" charset="0"/>
                <a:ea typeface="ＭＳ Ｐゴシック" charset="0"/>
                <a:cs typeface="ＭＳ Ｐゴシック" charset="0"/>
              </a:rPr>
              <a:t> (</a:t>
            </a:r>
            <a:r>
              <a:rPr lang="en-US" dirty="0">
                <a:latin typeface="Verdana" charset="0"/>
                <a:ea typeface="ＭＳ Ｐゴシック" charset="0"/>
                <a:cs typeface="ＭＳ Ｐゴシック" charset="0"/>
              </a:rPr>
              <a:t>Ring Cherenkov Imaging)</a:t>
            </a:r>
          </a:p>
          <a:p>
            <a:pPr eaLnBrk="1" hangingPunct="1">
              <a:lnSpc>
                <a:spcPct val="90000"/>
              </a:lnSpc>
            </a:pPr>
            <a:r>
              <a:rPr lang="el-GR" dirty="0">
                <a:latin typeface="Verdana" charset="0"/>
                <a:ea typeface="ＭＳ Ｐゴシック" charset="0"/>
                <a:cs typeface="ＭＳ Ｐゴシック" charset="0"/>
              </a:rPr>
              <a:t>ενέργεια</a:t>
            </a:r>
            <a:endParaRPr lang="en-US" dirty="0">
              <a:latin typeface="Verdana" charset="0"/>
              <a:ea typeface="ＭＳ Ｐゴシック" charset="0"/>
              <a:cs typeface="ＭＳ Ｐゴシック" charset="0"/>
            </a:endParaRPr>
          </a:p>
          <a:p>
            <a:pPr eaLnBrk="1" hangingPunct="1">
              <a:lnSpc>
                <a:spcPct val="90000"/>
              </a:lnSpc>
              <a:buFont typeface="Wingdings" charset="0"/>
              <a:buNone/>
            </a:pPr>
            <a:r>
              <a:rPr lang="en-US" dirty="0">
                <a:latin typeface="Verdana" charset="0"/>
                <a:ea typeface="ＭＳ Ｐゴシック" charset="0"/>
                <a:cs typeface="ＭＳ Ｐゴシック" charset="0"/>
              </a:rPr>
              <a:t>			- </a:t>
            </a:r>
            <a:r>
              <a:rPr lang="el-GR" dirty="0">
                <a:latin typeface="Verdana" charset="0"/>
                <a:ea typeface="ＭＳ Ｐゴシック" charset="0"/>
                <a:cs typeface="ＭＳ Ｐゴシック" charset="0"/>
              </a:rPr>
              <a:t>θερμιδόμετρο</a:t>
            </a:r>
            <a:endParaRPr lang="en-US" dirty="0">
              <a:latin typeface="Verdana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13316" name="Picture 4" descr="Det_Magn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4200" y="1825625"/>
            <a:ext cx="1495425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13317" name="Object 2"/>
          <p:cNvGraphicFramePr>
            <a:graphicFrameLocks noChangeAspect="1"/>
          </p:cNvGraphicFramePr>
          <p:nvPr/>
        </p:nvGraphicFramePr>
        <p:xfrm>
          <a:off x="5029200" y="1825625"/>
          <a:ext cx="3394075" cy="7540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145" name="Equation" r:id="rId5" imgW="1143000" imgH="253800" progId="Equation.3">
                  <p:embed/>
                </p:oleObj>
              </mc:Choice>
              <mc:Fallback>
                <p:oleObj name="Equation" r:id="rId5" imgW="1143000" imgH="253800" progId="Equation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29200" y="1825625"/>
                        <a:ext cx="3394075" cy="7540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318" name="Object 3"/>
          <p:cNvGraphicFramePr>
            <a:graphicFrameLocks noChangeAspect="1"/>
          </p:cNvGraphicFramePr>
          <p:nvPr/>
        </p:nvGraphicFramePr>
        <p:xfrm>
          <a:off x="5029200" y="2740025"/>
          <a:ext cx="3848100" cy="7540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146" name="Equation" r:id="rId7" imgW="1295280" imgH="253800" progId="Equation.3">
                  <p:embed/>
                </p:oleObj>
              </mc:Choice>
              <mc:Fallback>
                <p:oleObj name="Equation" r:id="rId7" imgW="1295280" imgH="25380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29200" y="2740025"/>
                        <a:ext cx="3848100" cy="7540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3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33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33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33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33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33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331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5" grpId="0" build="p"/>
    </p:bldLst>
  </p:timing>
</p:sld>
</file>

<file path=ppt/theme/theme1.xml><?xml version="1.0" encoding="utf-8"?>
<a:theme xmlns:a="http://schemas.openxmlformats.org/drawingml/2006/main" name="Profile">
  <a:themeElements>
    <a:clrScheme name="Profile 9">
      <a:dk1>
        <a:srgbClr val="000000"/>
      </a:dk1>
      <a:lt1>
        <a:srgbClr val="FFFFFF"/>
      </a:lt1>
      <a:dk2>
        <a:srgbClr val="000000"/>
      </a:dk2>
      <a:lt2>
        <a:srgbClr val="DDDDDD"/>
      </a:lt2>
      <a:accent1>
        <a:srgbClr val="A3B2C1"/>
      </a:accent1>
      <a:accent2>
        <a:srgbClr val="CC0000"/>
      </a:accent2>
      <a:accent3>
        <a:srgbClr val="FFFFFF"/>
      </a:accent3>
      <a:accent4>
        <a:srgbClr val="000000"/>
      </a:accent4>
      <a:accent5>
        <a:srgbClr val="CED5DD"/>
      </a:accent5>
      <a:accent6>
        <a:srgbClr val="B90000"/>
      </a:accent6>
      <a:hlink>
        <a:srgbClr val="336699"/>
      </a:hlink>
      <a:folHlink>
        <a:srgbClr val="003366"/>
      </a:folHlink>
    </a:clrScheme>
    <a:fontScheme name="Profile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</a:defRPr>
        </a:defPPr>
      </a:lstStyle>
    </a:lnDef>
  </a:objectDefaults>
  <a:extraClrSchemeLst>
    <a:extraClrScheme>
      <a:clrScheme name="Profile 1">
        <a:dk1>
          <a:srgbClr val="A50021"/>
        </a:dk1>
        <a:lt1>
          <a:srgbClr val="FFFFFF"/>
        </a:lt1>
        <a:dk2>
          <a:srgbClr val="800000"/>
        </a:dk2>
        <a:lt2>
          <a:srgbClr val="FFFFFF"/>
        </a:lt2>
        <a:accent1>
          <a:srgbClr val="FF9900"/>
        </a:accent1>
        <a:accent2>
          <a:srgbClr val="FF33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E72D00"/>
        </a:accent6>
        <a:hlink>
          <a:srgbClr val="FFFFCC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2">
        <a:dk1>
          <a:srgbClr val="3C001E"/>
        </a:dk1>
        <a:lt1>
          <a:srgbClr val="FFFFFF"/>
        </a:lt1>
        <a:dk2>
          <a:srgbClr val="51072E"/>
        </a:dk2>
        <a:lt2>
          <a:srgbClr val="FFFFFF"/>
        </a:lt2>
        <a:accent1>
          <a:srgbClr val="89A38F"/>
        </a:accent1>
        <a:accent2>
          <a:srgbClr val="666699"/>
        </a:accent2>
        <a:accent3>
          <a:srgbClr val="B3AAAD"/>
        </a:accent3>
        <a:accent4>
          <a:srgbClr val="DADADA"/>
        </a:accent4>
        <a:accent5>
          <a:srgbClr val="C4CEC6"/>
        </a:accent5>
        <a:accent6>
          <a:srgbClr val="5C5C8A"/>
        </a:accent6>
        <a:hlink>
          <a:srgbClr val="80800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3">
        <a:dk1>
          <a:srgbClr val="333333"/>
        </a:dk1>
        <a:lt1>
          <a:srgbClr val="FFFFFF"/>
        </a:lt1>
        <a:dk2>
          <a:srgbClr val="000000"/>
        </a:dk2>
        <a:lt2>
          <a:srgbClr val="FFFFFF"/>
        </a:lt2>
        <a:accent1>
          <a:srgbClr val="3399FF"/>
        </a:accent1>
        <a:accent2>
          <a:srgbClr val="CC0000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B90000"/>
        </a:accent6>
        <a:hlink>
          <a:srgbClr val="666699"/>
        </a:hlink>
        <a:folHlink>
          <a:srgbClr val="66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4">
        <a:dk1>
          <a:srgbClr val="4B3D1B"/>
        </a:dk1>
        <a:lt1>
          <a:srgbClr val="FFFFFF"/>
        </a:lt1>
        <a:dk2>
          <a:srgbClr val="330000"/>
        </a:dk2>
        <a:lt2>
          <a:srgbClr val="FFFFFF"/>
        </a:lt2>
        <a:accent1>
          <a:srgbClr val="CC9900"/>
        </a:accent1>
        <a:accent2>
          <a:srgbClr val="CC6600"/>
        </a:accent2>
        <a:accent3>
          <a:srgbClr val="ADAAAA"/>
        </a:accent3>
        <a:accent4>
          <a:srgbClr val="DADADA"/>
        </a:accent4>
        <a:accent5>
          <a:srgbClr val="E2CAAA"/>
        </a:accent5>
        <a:accent6>
          <a:srgbClr val="B95C00"/>
        </a:accent6>
        <a:hlink>
          <a:srgbClr val="666699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5">
        <a:dk1>
          <a:srgbClr val="006666"/>
        </a:dk1>
        <a:lt1>
          <a:srgbClr val="FFFFFF"/>
        </a:lt1>
        <a:dk2>
          <a:srgbClr val="003366"/>
        </a:dk2>
        <a:lt2>
          <a:srgbClr val="FFFFFF"/>
        </a:lt2>
        <a:accent1>
          <a:srgbClr val="0099CC"/>
        </a:accent1>
        <a:accent2>
          <a:srgbClr val="6666FF"/>
        </a:accent2>
        <a:accent3>
          <a:srgbClr val="AAADB8"/>
        </a:accent3>
        <a:accent4>
          <a:srgbClr val="DADADA"/>
        </a:accent4>
        <a:accent5>
          <a:srgbClr val="AACAE2"/>
        </a:accent5>
        <a:accent6>
          <a:srgbClr val="5C5CE7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6">
        <a:dk1>
          <a:srgbClr val="003366"/>
        </a:dk1>
        <a:lt1>
          <a:srgbClr val="FFFFFF"/>
        </a:lt1>
        <a:dk2>
          <a:srgbClr val="006666"/>
        </a:dk2>
        <a:lt2>
          <a:srgbClr val="FFFFFF"/>
        </a:lt2>
        <a:accent1>
          <a:srgbClr val="6699FF"/>
        </a:accent1>
        <a:accent2>
          <a:srgbClr val="00CCFF"/>
        </a:accent2>
        <a:accent3>
          <a:srgbClr val="AAB8B8"/>
        </a:accent3>
        <a:accent4>
          <a:srgbClr val="DADADA"/>
        </a:accent4>
        <a:accent5>
          <a:srgbClr val="B8CAFF"/>
        </a:accent5>
        <a:accent6>
          <a:srgbClr val="00B9E7"/>
        </a:accent6>
        <a:hlink>
          <a:srgbClr val="FFFFCC"/>
        </a:hlink>
        <a:folHlink>
          <a:srgbClr val="33CC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7">
        <a:dk1>
          <a:srgbClr val="000000"/>
        </a:dk1>
        <a:lt1>
          <a:srgbClr val="619CB1"/>
        </a:lt1>
        <a:dk2>
          <a:srgbClr val="FFFFFF"/>
        </a:dk2>
        <a:lt2>
          <a:srgbClr val="4E899E"/>
        </a:lt2>
        <a:accent1>
          <a:srgbClr val="FFCC00"/>
        </a:accent1>
        <a:accent2>
          <a:srgbClr val="B6523E"/>
        </a:accent2>
        <a:accent3>
          <a:srgbClr val="B7CBD5"/>
        </a:accent3>
        <a:accent4>
          <a:srgbClr val="000000"/>
        </a:accent4>
        <a:accent5>
          <a:srgbClr val="FFE2AA"/>
        </a:accent5>
        <a:accent6>
          <a:srgbClr val="A54937"/>
        </a:accent6>
        <a:hlink>
          <a:srgbClr val="99CC00"/>
        </a:hlink>
        <a:folHlink>
          <a:srgbClr val="66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file 8">
        <a:dk1>
          <a:srgbClr val="598600"/>
        </a:dk1>
        <a:lt1>
          <a:srgbClr val="FFFFFF"/>
        </a:lt1>
        <a:dk2>
          <a:srgbClr val="336600"/>
        </a:dk2>
        <a:lt2>
          <a:srgbClr val="FFFFFF"/>
        </a:lt2>
        <a:accent1>
          <a:srgbClr val="33CC33"/>
        </a:accent1>
        <a:accent2>
          <a:srgbClr val="99CC00"/>
        </a:accent2>
        <a:accent3>
          <a:srgbClr val="ADB8AA"/>
        </a:accent3>
        <a:accent4>
          <a:srgbClr val="DADADA"/>
        </a:accent4>
        <a:accent5>
          <a:srgbClr val="ADE2AD"/>
        </a:accent5>
        <a:accent6>
          <a:srgbClr val="8AB900"/>
        </a:accent6>
        <a:hlink>
          <a:srgbClr val="FFCC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9">
        <a:dk1>
          <a:srgbClr val="000000"/>
        </a:dk1>
        <a:lt1>
          <a:srgbClr val="FFFFFF"/>
        </a:lt1>
        <a:dk2>
          <a:srgbClr val="000000"/>
        </a:dk2>
        <a:lt2>
          <a:srgbClr val="DDDDDD"/>
        </a:lt2>
        <a:accent1>
          <a:srgbClr val="A3B2C1"/>
        </a:accent1>
        <a:accent2>
          <a:srgbClr val="CC0000"/>
        </a:accent2>
        <a:accent3>
          <a:srgbClr val="FFFFFF"/>
        </a:accent3>
        <a:accent4>
          <a:srgbClr val="000000"/>
        </a:accent4>
        <a:accent5>
          <a:srgbClr val="CED5DD"/>
        </a:accent5>
        <a:accent6>
          <a:srgbClr val="B90000"/>
        </a:accent6>
        <a:hlink>
          <a:srgbClr val="336699"/>
        </a:hlink>
        <a:folHlink>
          <a:srgbClr val="00336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Profile</Template>
  <TotalTime>4644</TotalTime>
  <Words>3656</Words>
  <Application>Microsoft Macintosh PowerPoint</Application>
  <PresentationFormat>On-screen Show (4:3)</PresentationFormat>
  <Paragraphs>970</Paragraphs>
  <Slides>74</Slides>
  <Notes>50</Notes>
  <HiddenSlides>0</HiddenSlides>
  <MMClips>0</MMClips>
  <ScaleCrop>false</ScaleCrop>
  <HeadingPairs>
    <vt:vector size="6" baseType="variant">
      <vt:variant>
        <vt:lpstr>Theme</vt:lpstr>
      </vt:variant>
      <vt:variant>
        <vt:i4>2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74</vt:i4>
      </vt:variant>
    </vt:vector>
  </HeadingPairs>
  <TitlesOfParts>
    <vt:vector size="78" baseType="lpstr">
      <vt:lpstr>Profile</vt:lpstr>
      <vt:lpstr>Default Design</vt:lpstr>
      <vt:lpstr>Equation</vt:lpstr>
      <vt:lpstr>Worksheet</vt:lpstr>
      <vt:lpstr> ΑΝΙΧΝΕΥΤΙΚΕΣ ΔΙΑΤΑΞΕΙΣ ΣΤΗ ΦΥΕ  </vt:lpstr>
      <vt:lpstr>PowerPoint Presentation</vt:lpstr>
      <vt:lpstr>Σύνοψη</vt:lpstr>
      <vt:lpstr>Μελέτη Αλληλεπιδράσεων</vt:lpstr>
      <vt:lpstr>Υπάρχουν Ιδανικοί Ανιχνευτές?</vt:lpstr>
      <vt:lpstr>Ιδιότητες Σωματιδίων</vt:lpstr>
      <vt:lpstr>Ιδιότητες Σωματιδίων</vt:lpstr>
      <vt:lpstr>Ιδιότητες Σωματιδίων</vt:lpstr>
      <vt:lpstr>Μέτρηση των Ιδιοτήτων των Σωματιδίων</vt:lpstr>
      <vt:lpstr>Βασικές Αρχές των Μετρήσεων</vt:lpstr>
      <vt:lpstr>Ποιά Σωματίδια μπορούν να ανιχνευθούν?</vt:lpstr>
      <vt:lpstr>Η σύνθεση ενός τυπικού ανιχνευτή</vt:lpstr>
      <vt:lpstr>Διαμερίσεις των Υπο-ανιχνευτών</vt:lpstr>
      <vt:lpstr>Διάβαση των Σωματιδίων</vt:lpstr>
      <vt:lpstr> Παράδειγμα: Ανιχνευτής CMS</vt:lpstr>
      <vt:lpstr>PowerPoint Presentation</vt:lpstr>
      <vt:lpstr>Ανιχνευτές Τροχιών</vt:lpstr>
      <vt:lpstr>Πώς λειτουργούν οι ανιχνευτές τροχιών?</vt:lpstr>
      <vt:lpstr>Μετρητές Ιοντισμού</vt:lpstr>
      <vt:lpstr>ATLAS Detector</vt:lpstr>
      <vt:lpstr>PowerPoint Presentation</vt:lpstr>
      <vt:lpstr>PowerPoint Presentation</vt:lpstr>
      <vt:lpstr>PowerPoint Presentation</vt:lpstr>
      <vt:lpstr>Motivation  ATLAS Small Wheel Upgrade 2017-18 (Phase I)</vt:lpstr>
      <vt:lpstr>Detector Requirements for the New Small Wheel</vt:lpstr>
      <vt:lpstr>New Small Wheel (NSW) Layout </vt:lpstr>
      <vt:lpstr>Full Development Time-Plan </vt:lpstr>
      <vt:lpstr>Micromegas technology – History &amp; Birth</vt:lpstr>
      <vt:lpstr>Αρχή Λειτουργίας</vt:lpstr>
      <vt:lpstr>2010: Making Micromegas Spark Resistant</vt:lpstr>
      <vt:lpstr>Performance Studies in Testbeams</vt:lpstr>
      <vt:lpstr>PowerPoint Presentation</vt:lpstr>
      <vt:lpstr>Electronics Readout</vt:lpstr>
      <vt:lpstr>Readout Electronics Design in Greece</vt:lpstr>
      <vt:lpstr>Micromegas Construction</vt:lpstr>
      <vt:lpstr>Θάλαμος Προβολικού Χρόνου (Time Projection Chamber)</vt:lpstr>
      <vt:lpstr>ALEPH TPC</vt:lpstr>
      <vt:lpstr> Ανιχνευτές Μικρολωρίδων Πυριτίου</vt:lpstr>
      <vt:lpstr>PowerPoint Presentation</vt:lpstr>
      <vt:lpstr>Ανιχνευτές Μικροταινιών Πυριτίου ....</vt:lpstr>
      <vt:lpstr>Εξαιρετική Ακρίβεια και ... διάκριση των τροχιών</vt:lpstr>
      <vt:lpstr>PowerPoint Presentation</vt:lpstr>
      <vt:lpstr>Ανιχνευτές Σπινθηρισμού</vt:lpstr>
      <vt:lpstr>PowerPoint Presentation</vt:lpstr>
      <vt:lpstr>Ακτινοβολία Cherenkov</vt:lpstr>
      <vt:lpstr>PowerPoint Presentation</vt:lpstr>
      <vt:lpstr>Θερμιδόμετρα</vt:lpstr>
      <vt:lpstr>PowerPoint Presentation</vt:lpstr>
      <vt:lpstr>Ηλεκτρομαγνητικοί Καταιγισμοί</vt:lpstr>
      <vt:lpstr>Πώς μετράμε τα δευτερογενή σωματίδια?</vt:lpstr>
      <vt:lpstr>Θερμιδόμετρα Δειγματισμού</vt:lpstr>
      <vt:lpstr>PowerPoint Presentation</vt:lpstr>
      <vt:lpstr>PowerPoint Presentation</vt:lpstr>
      <vt:lpstr>PowerPoint Presentation</vt:lpstr>
      <vt:lpstr>Πώς μετράμε τα δευτερογενή σωματίδια?</vt:lpstr>
      <vt:lpstr>Αδρονικά Θερμιδόμετρα (Α-Θ)</vt:lpstr>
      <vt:lpstr>Ταυτοποίηση Σωματιδίων</vt:lpstr>
      <vt:lpstr>Μέση Απώλεια Ενέργειας </vt:lpstr>
      <vt:lpstr> ALICE: PID  detectors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Υποδομή ενός πειράματος</vt:lpstr>
      <vt:lpstr>ATLAS: εγκατάσταση υποδομής </vt:lpstr>
      <vt:lpstr>ATLAS: Σκανδαλισμός, Λήψη Δεδομένων και Σύστημα αυτομάτου ελέγχου</vt:lpstr>
      <vt:lpstr>Σκανδαλισμός &amp; Λήψη Δεδομένων</vt:lpstr>
      <vt:lpstr>Σύστημα Αυτομάτου Ελέγχου @ LHC</vt:lpstr>
      <vt:lpstr>Σύστημα Ασφάλειας Ανιχνευτή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HEP Experiments</dc:title>
  <dc:creator>Dr. Sascha Marc Schmeling</dc:creator>
  <cp:lastModifiedBy>EvangelosCERN evan</cp:lastModifiedBy>
  <cp:revision>134</cp:revision>
  <cp:lastPrinted>2010-08-23T07:48:14Z</cp:lastPrinted>
  <dcterms:created xsi:type="dcterms:W3CDTF">2010-08-23T10:14:37Z</dcterms:created>
  <dcterms:modified xsi:type="dcterms:W3CDTF">2018-08-30T08:25:21Z</dcterms:modified>
</cp:coreProperties>
</file>