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306" r:id="rId3"/>
    <p:sldId id="308" r:id="rId4"/>
    <p:sldId id="266" r:id="rId5"/>
    <p:sldId id="257" r:id="rId6"/>
    <p:sldId id="313" r:id="rId7"/>
    <p:sldId id="315" r:id="rId8"/>
    <p:sldId id="314" r:id="rId9"/>
    <p:sldId id="259" r:id="rId10"/>
    <p:sldId id="260" r:id="rId11"/>
    <p:sldId id="267" r:id="rId12"/>
    <p:sldId id="268" r:id="rId13"/>
    <p:sldId id="318" r:id="rId14"/>
    <p:sldId id="319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317" r:id="rId27"/>
    <p:sldId id="282" r:id="rId28"/>
    <p:sldId id="295" r:id="rId29"/>
    <p:sldId id="283" r:id="rId30"/>
    <p:sldId id="284" r:id="rId31"/>
    <p:sldId id="316" r:id="rId32"/>
    <p:sldId id="280" r:id="rId33"/>
    <p:sldId id="285" r:id="rId34"/>
    <p:sldId id="286" r:id="rId35"/>
    <p:sldId id="287" r:id="rId36"/>
    <p:sldId id="288" r:id="rId37"/>
    <p:sldId id="289" r:id="rId38"/>
    <p:sldId id="320" r:id="rId39"/>
    <p:sldId id="307" r:id="rId40"/>
    <p:sldId id="292" r:id="rId41"/>
    <p:sldId id="293" r:id="rId42"/>
    <p:sldId id="294" r:id="rId43"/>
    <p:sldId id="296" r:id="rId44"/>
    <p:sldId id="297" r:id="rId45"/>
    <p:sldId id="298" r:id="rId46"/>
    <p:sldId id="299" r:id="rId47"/>
    <p:sldId id="300" r:id="rId48"/>
    <p:sldId id="302" r:id="rId49"/>
    <p:sldId id="321" r:id="rId50"/>
    <p:sldId id="323" r:id="rId51"/>
    <p:sldId id="324" r:id="rId52"/>
    <p:sldId id="322" r:id="rId53"/>
    <p:sldId id="304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5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8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C6297-A9AF-C444-B7BF-C75836170977}" type="datetime1">
              <a:rPr lang="en-US" smtClean="0"/>
              <a:t>29/08/18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94E8B2-C3BD-D040-9B69-44C979087D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773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00940-CB23-5048-BE5B-A3114E6BC2D0}" type="datetime1">
              <a:rPr lang="en-US" smtClean="0"/>
              <a:t>29/08/18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5166D-2A0A-BD47-B928-EBCCF352B4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731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5166D-2A0A-BD47-B928-EBCCF352B4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72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537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46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8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3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53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09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65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8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02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043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901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90"/>
                </a:solidFill>
              </a:defRPr>
            </a:lvl1pPr>
          </a:lstStyle>
          <a:p>
            <a:r>
              <a:rPr lang="en-US" smtClean="0"/>
              <a:t>26/08-01/09/2018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90"/>
                </a:solidFill>
              </a:defRPr>
            </a:lvl1pPr>
          </a:lstStyle>
          <a:p>
            <a:r>
              <a:rPr lang="en-US" smtClean="0"/>
              <a:t>E Gazis/CERN HSTs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fld id="{B301C8D9-EA6A-3848-B670-3D02301602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43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9.jpg"/><Relationship Id="rId5" Type="http://schemas.openxmlformats.org/officeDocument/2006/relationships/image" Target="../media/image20.jpg"/><Relationship Id="rId6" Type="http://schemas.openxmlformats.org/officeDocument/2006/relationships/image" Target="../media/image21.jpg"/><Relationship Id="rId7" Type="http://schemas.openxmlformats.org/officeDocument/2006/relationships/image" Target="../media/image22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3.jpg"/><Relationship Id="rId5" Type="http://schemas.openxmlformats.org/officeDocument/2006/relationships/image" Target="../media/image24.jpg"/><Relationship Id="rId6" Type="http://schemas.openxmlformats.org/officeDocument/2006/relationships/image" Target="../media/image25.jpg"/><Relationship Id="rId7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8.jpg"/><Relationship Id="rId5" Type="http://schemas.openxmlformats.org/officeDocument/2006/relationships/image" Target="../media/image29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0.jpg"/><Relationship Id="rId5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2.jpg"/><Relationship Id="rId5" Type="http://schemas.openxmlformats.org/officeDocument/2006/relationships/image" Target="../media/image33.jpg"/><Relationship Id="rId6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5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8.jpg"/><Relationship Id="rId5" Type="http://schemas.openxmlformats.org/officeDocument/2006/relationships/image" Target="../media/image39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0.jpg"/><Relationship Id="rId5" Type="http://schemas.openxmlformats.org/officeDocument/2006/relationships/image" Target="../media/image41.jp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9.png"/><Relationship Id="rId5" Type="http://schemas.openxmlformats.org/officeDocument/2006/relationships/image" Target="../media/image5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1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8.wmf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7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png"/><Relationship Id="rId7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6" Type="http://schemas.openxmlformats.org/officeDocument/2006/relationships/image" Target="../media/image9.jpg"/><Relationship Id="rId7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41426"/>
            <a:ext cx="7543800" cy="935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</a:rPr>
              <a:t>CERN: From Particle Physics to Medical Applications</a:t>
            </a:r>
            <a:endParaRPr lang="en-US" sz="3600" b="1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200" dirty="0" err="1" smtClean="0">
                <a:solidFill>
                  <a:schemeClr val="bg1"/>
                </a:solidFill>
              </a:rPr>
              <a:t>Evangelos</a:t>
            </a:r>
            <a:r>
              <a:rPr lang="en-US" sz="2200" dirty="0" smtClean="0">
                <a:solidFill>
                  <a:schemeClr val="bg1"/>
                </a:solidFill>
              </a:rPr>
              <a:t> N. </a:t>
            </a:r>
            <a:r>
              <a:rPr lang="en-US" sz="2200" dirty="0" err="1" smtClean="0">
                <a:solidFill>
                  <a:schemeClr val="bg1"/>
                </a:solidFill>
              </a:rPr>
              <a:t>Gazis</a:t>
            </a:r>
            <a:endParaRPr lang="en-US" sz="22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1800" dirty="0" smtClean="0">
                <a:solidFill>
                  <a:schemeClr val="bg1"/>
                </a:solidFill>
              </a:rPr>
              <a:t>Professor of Particle Physics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National Technical University of Athens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rgbClr val="FFFFFF"/>
                </a:solidFill>
              </a:rPr>
              <a:t>CERN High School Teachers, 26 Aug-01 Sep 2018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90"/>
                </a:solidFill>
              </a:rPr>
              <a:t>E Gazis/CERN HSTs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4710200"/>
            <a:ext cx="1143000" cy="1143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9" name="Picture 8" descr="Screen Shot 2017-11-13 at 11.26.3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03" y="107950"/>
            <a:ext cx="1104900" cy="1104900"/>
          </a:xfrm>
          <a:prstGeom prst="rect">
            <a:avLst/>
          </a:prstGeom>
        </p:spPr>
      </p:pic>
      <p:pic>
        <p:nvPicPr>
          <p:cNvPr id="10" name="Picture 9" descr="Screen Shot 2017-11-13 at 17.01.4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623" y="1358387"/>
            <a:ext cx="6196818" cy="245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86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51" y="723961"/>
            <a:ext cx="8905849" cy="1478536"/>
          </a:xfrm>
        </p:spPr>
        <p:txBody>
          <a:bodyPr>
            <a:noAutofit/>
          </a:bodyPr>
          <a:lstStyle/>
          <a:p>
            <a:pPr algn="just"/>
            <a:r>
              <a:rPr lang="en-US" sz="2200" dirty="0">
                <a:solidFill>
                  <a:schemeClr val="bg1"/>
                </a:solidFill>
              </a:rPr>
              <a:t>More than 3 million new cancer cases in Europe each year and 1.75 </a:t>
            </a:r>
            <a:r>
              <a:rPr lang="en-US" sz="2200" dirty="0" smtClean="0">
                <a:solidFill>
                  <a:schemeClr val="bg1"/>
                </a:solidFill>
              </a:rPr>
              <a:t>million associated </a:t>
            </a:r>
            <a:r>
              <a:rPr lang="en-US" sz="2200" dirty="0">
                <a:solidFill>
                  <a:schemeClr val="bg1"/>
                </a:solidFill>
              </a:rPr>
              <a:t>deaths</a:t>
            </a:r>
          </a:p>
          <a:p>
            <a:pPr algn="just"/>
            <a:r>
              <a:rPr lang="en-US" sz="2200" dirty="0">
                <a:solidFill>
                  <a:schemeClr val="bg1"/>
                </a:solidFill>
              </a:rPr>
              <a:t>Increase by 2030: 75% in developed countries and 90% in developing countries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10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CANCER a growing </a:t>
            </a:r>
            <a:r>
              <a:rPr lang="en-US" sz="2800" b="0" dirty="0" err="1" smtClean="0">
                <a:solidFill>
                  <a:srgbClr val="FBFF54"/>
                </a:solidFill>
                <a:cs typeface="Verdana" charset="0"/>
                <a:sym typeface="Verdana" charset="0"/>
              </a:rPr>
              <a:t>challence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0" name="Picture 9" descr="canc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049" y="2122833"/>
            <a:ext cx="6696388" cy="473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83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11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CERN Technologies &amp; Innovation 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3 at 20.29.5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5391"/>
            <a:ext cx="9144000" cy="445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755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12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Medical Imaging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med imagi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28" y="1150048"/>
            <a:ext cx="7817132" cy="520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755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587500" y="76201"/>
            <a:ext cx="7327900" cy="59904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algn="ctr"/>
            <a:r>
              <a:rPr lang="en-US" sz="2800" dirty="0" smtClean="0">
                <a:solidFill>
                  <a:srgbClr val="FFC512"/>
                </a:solidFill>
              </a:rPr>
              <a:t>Electromagnetic</a:t>
            </a:r>
            <a:r>
              <a:rPr lang="el-GR" sz="2800" dirty="0" smtClean="0">
                <a:solidFill>
                  <a:srgbClr val="FFC512"/>
                </a:solidFill>
              </a:rPr>
              <a:t> </a:t>
            </a:r>
            <a:r>
              <a:rPr lang="en-US" sz="2800" dirty="0" smtClean="0">
                <a:solidFill>
                  <a:srgbClr val="FFC512"/>
                </a:solidFill>
              </a:rPr>
              <a:t>Waves</a:t>
            </a:r>
            <a:r>
              <a:rPr lang="el-GR" sz="2800" dirty="0" smtClean="0">
                <a:solidFill>
                  <a:srgbClr val="FFC512"/>
                </a:solidFill>
              </a:rPr>
              <a:t> </a:t>
            </a:r>
            <a:r>
              <a:rPr lang="en-US" sz="2800" dirty="0" smtClean="0">
                <a:solidFill>
                  <a:srgbClr val="FFC512"/>
                </a:solidFill>
              </a:rPr>
              <a:t>Used</a:t>
            </a:r>
            <a:r>
              <a:rPr lang="el-GR" sz="2800" dirty="0" smtClean="0">
                <a:solidFill>
                  <a:srgbClr val="FFC512"/>
                </a:solidFill>
              </a:rPr>
              <a:t> </a:t>
            </a:r>
            <a:r>
              <a:rPr lang="en-US" sz="2800" dirty="0" smtClean="0">
                <a:solidFill>
                  <a:srgbClr val="FFC512"/>
                </a:solidFill>
              </a:rPr>
              <a:t>in</a:t>
            </a:r>
            <a:r>
              <a:rPr lang="el-GR" sz="2800" dirty="0">
                <a:solidFill>
                  <a:srgbClr val="FFC512"/>
                </a:solidFill>
              </a:rPr>
              <a:t> </a:t>
            </a:r>
            <a:r>
              <a:rPr lang="en-US" sz="2800" dirty="0" smtClean="0">
                <a:solidFill>
                  <a:srgbClr val="FFC512"/>
                </a:solidFill>
              </a:rPr>
              <a:t>Medical</a:t>
            </a:r>
            <a:r>
              <a:rPr lang="el-GR" sz="2800" dirty="0" smtClean="0">
                <a:solidFill>
                  <a:srgbClr val="FFC512"/>
                </a:solidFill>
              </a:rPr>
              <a:t> </a:t>
            </a:r>
            <a:r>
              <a:rPr lang="en-US" sz="2800" dirty="0" smtClean="0">
                <a:solidFill>
                  <a:srgbClr val="FFC512"/>
                </a:solidFill>
              </a:rPr>
              <a:t>imaging</a:t>
            </a:r>
            <a:endParaRPr lang="en-US" sz="2800" b="0" dirty="0">
              <a:solidFill>
                <a:srgbClr val="FFC512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4 at 17.49.2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85"/>
            <a:ext cx="9144000" cy="586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70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14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/>
            <a:r>
              <a:rPr lang="en-US" sz="2800" dirty="0">
                <a:solidFill>
                  <a:srgbClr val="FBFF54"/>
                </a:solidFill>
                <a:cs typeface="Verdana" charset="0"/>
                <a:sym typeface="Verdana" charset="0"/>
              </a:rPr>
              <a:t>Medical Imaging</a:t>
            </a: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4 at 17.53.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1107"/>
            <a:ext cx="9144000" cy="542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47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15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706281" y="76200"/>
            <a:ext cx="7209119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Medical Imaging then Treatment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lh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92" y="1480154"/>
            <a:ext cx="3412671" cy="2743200"/>
          </a:xfrm>
          <a:prstGeom prst="rect">
            <a:avLst/>
          </a:prstGeom>
        </p:spPr>
      </p:pic>
      <p:pic>
        <p:nvPicPr>
          <p:cNvPr id="11" name="Picture 10" descr="pe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778" y="1905132"/>
            <a:ext cx="1448844" cy="1519825"/>
          </a:xfrm>
          <a:prstGeom prst="rect">
            <a:avLst/>
          </a:prstGeom>
        </p:spPr>
      </p:pic>
      <p:pic>
        <p:nvPicPr>
          <p:cNvPr id="12" name="Picture 11" descr="pe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33" y="4938658"/>
            <a:ext cx="2684808" cy="1417692"/>
          </a:xfrm>
          <a:prstGeom prst="rect">
            <a:avLst/>
          </a:prstGeom>
        </p:spPr>
      </p:pic>
      <p:pic>
        <p:nvPicPr>
          <p:cNvPr id="13" name="Picture 12" descr="alz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246" y="3990521"/>
            <a:ext cx="3305908" cy="247839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04492" y="1011248"/>
            <a:ext cx="3412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Particle Detection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08516" y="4465569"/>
            <a:ext cx="2730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Breast </a:t>
            </a:r>
            <a:r>
              <a:rPr lang="en-US" dirty="0" smtClean="0">
                <a:solidFill>
                  <a:srgbClr val="FFFFFF"/>
                </a:solidFill>
              </a:rPr>
              <a:t>imaging (Clear PEM</a:t>
            </a:r>
            <a:r>
              <a:rPr lang="en-US" dirty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701619" y="1292708"/>
            <a:ext cx="15760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</a:rPr>
              <a:t>Imaging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446145" y="2551640"/>
            <a:ext cx="1333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PET Scanner</a:t>
            </a:r>
          </a:p>
        </p:txBody>
      </p:sp>
      <p:sp>
        <p:nvSpPr>
          <p:cNvPr id="18" name="Left-Right Arrow 17"/>
          <p:cNvSpPr/>
          <p:nvPr/>
        </p:nvSpPr>
        <p:spPr>
          <a:xfrm>
            <a:off x="4041193" y="2270500"/>
            <a:ext cx="1385551" cy="782489"/>
          </a:xfrm>
          <a:prstGeom prst="leftRightArrow">
            <a:avLst/>
          </a:prstGeom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55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16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PET Imaging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pet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4" y="931024"/>
            <a:ext cx="3951332" cy="1979497"/>
          </a:xfrm>
          <a:prstGeom prst="rect">
            <a:avLst/>
          </a:prstGeom>
        </p:spPr>
      </p:pic>
      <p:pic>
        <p:nvPicPr>
          <p:cNvPr id="10" name="Picture 9" descr="197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029" y="931024"/>
            <a:ext cx="2773371" cy="2417445"/>
          </a:xfrm>
          <a:prstGeom prst="rect">
            <a:avLst/>
          </a:prstGeom>
        </p:spPr>
      </p:pic>
      <p:pic>
        <p:nvPicPr>
          <p:cNvPr id="11" name="Picture 10" descr="cm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57" y="4194652"/>
            <a:ext cx="3789191" cy="2471896"/>
          </a:xfrm>
          <a:prstGeom prst="rect">
            <a:avLst/>
          </a:prstGeom>
        </p:spPr>
      </p:pic>
      <p:pic>
        <p:nvPicPr>
          <p:cNvPr id="12" name="Picture 11" descr="pet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400" y="4179522"/>
            <a:ext cx="3564000" cy="2487026"/>
          </a:xfrm>
          <a:prstGeom prst="rect">
            <a:avLst/>
          </a:prstGeom>
        </p:spPr>
      </p:pic>
      <p:sp>
        <p:nvSpPr>
          <p:cNvPr id="13" name="Isosceles Triangle 12"/>
          <p:cNvSpPr/>
          <p:nvPr/>
        </p:nvSpPr>
        <p:spPr>
          <a:xfrm rot="5400000">
            <a:off x="4286443" y="923556"/>
            <a:ext cx="1612862" cy="1708889"/>
          </a:xfrm>
          <a:prstGeom prst="triangle">
            <a:avLst>
              <a:gd name="adj" fmla="val 47414"/>
            </a:avLst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238430" y="1897427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Idea of PET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650128" y="3052989"/>
            <a:ext cx="1210103" cy="1026214"/>
          </a:xfrm>
          <a:prstGeom prst="down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6590137" y="3449115"/>
            <a:ext cx="1210103" cy="630088"/>
          </a:xfrm>
          <a:prstGeom prst="down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551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PET : Operation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3 at 20.50.1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3065"/>
            <a:ext cx="9144000" cy="4925268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1744769" y="2501398"/>
            <a:ext cx="5375427" cy="2988850"/>
          </a:xfrm>
          <a:prstGeom prst="line">
            <a:avLst/>
          </a:prstGeom>
          <a:ln w="381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3623718" y="3185246"/>
            <a:ext cx="1565160" cy="1709782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551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PET : Scan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pet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55" y="1854616"/>
            <a:ext cx="4436363" cy="3250783"/>
          </a:xfrm>
          <a:prstGeom prst="rect">
            <a:avLst/>
          </a:prstGeom>
        </p:spPr>
      </p:pic>
      <p:pic>
        <p:nvPicPr>
          <p:cNvPr id="10" name="Picture 9" descr="alz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479" y="1859009"/>
            <a:ext cx="4328521" cy="324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551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997" y="1128248"/>
            <a:ext cx="7429221" cy="478531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>
                <a:solidFill>
                  <a:srgbClr val="FFFFFF"/>
                </a:solidFill>
              </a:rPr>
              <a:t>• </a:t>
            </a:r>
            <a:r>
              <a:rPr lang="en-US" sz="2600" dirty="0" smtClean="0">
                <a:solidFill>
                  <a:srgbClr val="FFFFFF"/>
                </a:solidFill>
              </a:rPr>
              <a:t>New </a:t>
            </a:r>
            <a:r>
              <a:rPr lang="en-US" sz="2600" dirty="0">
                <a:solidFill>
                  <a:srgbClr val="FF0000"/>
                </a:solidFill>
              </a:rPr>
              <a:t>scintillating</a:t>
            </a:r>
            <a:r>
              <a:rPr lang="en-US" sz="2600" dirty="0">
                <a:solidFill>
                  <a:srgbClr val="FFFFFF"/>
                </a:solidFill>
              </a:rPr>
              <a:t> materials</a:t>
            </a:r>
          </a:p>
          <a:p>
            <a:pPr lvl="1" algn="just"/>
            <a:r>
              <a:rPr lang="en-US" sz="2200" dirty="0">
                <a:solidFill>
                  <a:srgbClr val="FFFFFF"/>
                </a:solidFill>
              </a:rPr>
              <a:t>– LuAP, phoswich LuAP-LSO (CERN patent)</a:t>
            </a:r>
          </a:p>
          <a:p>
            <a:pPr lvl="1" algn="just"/>
            <a:r>
              <a:rPr lang="en-US" sz="2200" dirty="0">
                <a:solidFill>
                  <a:srgbClr val="FFFFFF"/>
                </a:solidFill>
              </a:rPr>
              <a:t>– Other crystals</a:t>
            </a:r>
          </a:p>
          <a:p>
            <a:pPr algn="just"/>
            <a:r>
              <a:rPr lang="en-US" sz="2600" dirty="0">
                <a:solidFill>
                  <a:srgbClr val="FFFFFF"/>
                </a:solidFill>
              </a:rPr>
              <a:t>• New </a:t>
            </a:r>
            <a:r>
              <a:rPr lang="en-US" sz="2600" dirty="0">
                <a:solidFill>
                  <a:srgbClr val="FF0000"/>
                </a:solidFill>
              </a:rPr>
              <a:t>photodetectors</a:t>
            </a:r>
            <a:r>
              <a:rPr lang="en-US" sz="2600" dirty="0">
                <a:solidFill>
                  <a:srgbClr val="FFFFFF"/>
                </a:solidFill>
              </a:rPr>
              <a:t> (Avalanche </a:t>
            </a:r>
            <a:r>
              <a:rPr lang="en-US" sz="2600" dirty="0" smtClean="0">
                <a:solidFill>
                  <a:srgbClr val="FFFFFF"/>
                </a:solidFill>
              </a:rPr>
              <a:t>Photo-Diodes</a:t>
            </a:r>
            <a:r>
              <a:rPr lang="en-US" sz="2600" dirty="0">
                <a:solidFill>
                  <a:srgbClr val="FFFFFF"/>
                </a:solidFill>
              </a:rPr>
              <a:t>)</a:t>
            </a:r>
          </a:p>
          <a:p>
            <a:pPr algn="just"/>
            <a:r>
              <a:rPr lang="en-US" sz="2600" dirty="0">
                <a:solidFill>
                  <a:srgbClr val="FFFFFF"/>
                </a:solidFill>
              </a:rPr>
              <a:t>• New </a:t>
            </a:r>
            <a:r>
              <a:rPr lang="en-US" sz="2600" dirty="0">
                <a:solidFill>
                  <a:srgbClr val="FF0000"/>
                </a:solidFill>
              </a:rPr>
              <a:t>low noise </a:t>
            </a:r>
            <a:r>
              <a:rPr lang="en-US" sz="2600" dirty="0" smtClean="0">
                <a:solidFill>
                  <a:srgbClr val="FFFFFF"/>
                </a:solidFill>
              </a:rPr>
              <a:t>electronics</a:t>
            </a:r>
          </a:p>
          <a:p>
            <a:pPr algn="just"/>
            <a:endParaRPr lang="en-US" sz="2600" dirty="0" smtClean="0">
              <a:solidFill>
                <a:srgbClr val="FFFFFF"/>
              </a:solidFill>
            </a:endParaRPr>
          </a:p>
          <a:p>
            <a:pPr algn="just"/>
            <a:endParaRPr lang="en-US" sz="2600" dirty="0">
              <a:solidFill>
                <a:srgbClr val="FFFFFF"/>
              </a:solidFill>
            </a:endParaRPr>
          </a:p>
          <a:p>
            <a:pPr marL="457200" indent="-457200" algn="just">
              <a:buFont typeface="Wingdings" charset="2"/>
              <a:buChar char="v"/>
            </a:pPr>
            <a:r>
              <a:rPr lang="en-US" sz="2600" dirty="0" smtClean="0">
                <a:solidFill>
                  <a:srgbClr val="FFFFFF"/>
                </a:solidFill>
              </a:rPr>
              <a:t>New </a:t>
            </a:r>
            <a:r>
              <a:rPr lang="en-US" sz="2600" dirty="0">
                <a:solidFill>
                  <a:srgbClr val="FF0000"/>
                </a:solidFill>
              </a:rPr>
              <a:t>intelligent DAQ</a:t>
            </a:r>
          </a:p>
          <a:p>
            <a:pPr algn="just"/>
            <a:r>
              <a:rPr lang="en-US" sz="2600" dirty="0" smtClean="0">
                <a:solidFill>
                  <a:srgbClr val="FFFFFF"/>
                </a:solidFill>
              </a:rPr>
              <a:t>       systems </a:t>
            </a:r>
            <a:r>
              <a:rPr lang="en-US" sz="2600" dirty="0">
                <a:solidFill>
                  <a:srgbClr val="FFFFFF"/>
                </a:solidFill>
              </a:rPr>
              <a:t>with pipeline</a:t>
            </a:r>
          </a:p>
          <a:p>
            <a:pPr algn="just"/>
            <a:r>
              <a:rPr lang="en-US" sz="2600" dirty="0" smtClean="0">
                <a:solidFill>
                  <a:srgbClr val="FFFFFF"/>
                </a:solidFill>
              </a:rPr>
              <a:t>       and parallel architectures</a:t>
            </a:r>
            <a:endParaRPr lang="en-US" sz="2600" dirty="0">
              <a:solidFill>
                <a:srgbClr val="FFFFFF"/>
              </a:solidFill>
            </a:endParaRPr>
          </a:p>
          <a:p>
            <a:pPr marL="457200" indent="-457200" algn="just">
              <a:buFont typeface="Wingdings" charset="2"/>
              <a:buChar char="v"/>
            </a:pPr>
            <a:r>
              <a:rPr lang="en-US" sz="2600" dirty="0" smtClean="0">
                <a:solidFill>
                  <a:srgbClr val="FFFFFF"/>
                </a:solidFill>
              </a:rPr>
              <a:t>better </a:t>
            </a:r>
            <a:r>
              <a:rPr lang="en-US" sz="2600" dirty="0" smtClean="0">
                <a:solidFill>
                  <a:srgbClr val="FF0000"/>
                </a:solidFill>
              </a:rPr>
              <a:t>simulation</a:t>
            </a:r>
            <a:r>
              <a:rPr lang="en-US" sz="2600" dirty="0" smtClean="0">
                <a:solidFill>
                  <a:srgbClr val="FFFFFF"/>
                </a:solidFill>
              </a:rPr>
              <a:t> GEANT </a:t>
            </a:r>
            <a:r>
              <a:rPr lang="en-US" sz="2600" dirty="0">
                <a:solidFill>
                  <a:srgbClr val="FFFFFF"/>
                </a:solidFill>
              </a:rPr>
              <a:t>4</a:t>
            </a:r>
          </a:p>
          <a:p>
            <a:pPr marL="457200" indent="-457200" algn="just">
              <a:buFont typeface="Wingdings" charset="2"/>
              <a:buChar char="v"/>
            </a:pPr>
            <a:r>
              <a:rPr lang="en-US" sz="2600" dirty="0" smtClean="0">
                <a:solidFill>
                  <a:srgbClr val="FFFFFF"/>
                </a:solidFill>
              </a:rPr>
              <a:t>better </a:t>
            </a:r>
            <a:r>
              <a:rPr lang="en-US" sz="2600" dirty="0" smtClean="0">
                <a:solidFill>
                  <a:srgbClr val="FF0000"/>
                </a:solidFill>
              </a:rPr>
              <a:t>reconstruction</a:t>
            </a:r>
            <a:r>
              <a:rPr lang="en-US" sz="2600" dirty="0" smtClean="0">
                <a:solidFill>
                  <a:srgbClr val="FFFFFF"/>
                </a:solidFill>
              </a:rPr>
              <a:t> </a:t>
            </a:r>
            <a:r>
              <a:rPr lang="en-US" sz="2400" dirty="0" smtClean="0">
                <a:solidFill>
                  <a:srgbClr val="FFFFFF"/>
                </a:solidFill>
              </a:rPr>
              <a:t>algorithms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19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Crystal Clear Collaboration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crysta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338" y="2873401"/>
            <a:ext cx="4470662" cy="2937540"/>
          </a:xfrm>
          <a:prstGeom prst="rect">
            <a:avLst/>
          </a:prstGeom>
        </p:spPr>
      </p:pic>
      <p:pic>
        <p:nvPicPr>
          <p:cNvPr id="10" name="Picture 9" descr="crystal 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606" y="919115"/>
            <a:ext cx="1103133" cy="109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551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820384"/>
            <a:ext cx="8330790" cy="5426698"/>
          </a:xfrm>
        </p:spPr>
        <p:txBody>
          <a:bodyPr>
            <a:normAutofit fontScale="62500" lnSpcReduction="20000"/>
          </a:bodyPr>
          <a:lstStyle/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Medical Applications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From X-rays to Medical Physics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Natural Radioactivity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Synergy of sciences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CERN Collaboration for the deceases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Cancer: Diagnosis – Treatment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Medical Imaging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PET Imaging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Medical Imaging Collaborations: Crystal Clear &amp; Medipix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Digital Imaging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Multimodality Imaging CT – PET</a:t>
            </a:r>
            <a:endParaRPr lang="el-GR" dirty="0" smtClean="0">
              <a:solidFill>
                <a:schemeClr val="bg1"/>
              </a:solidFill>
            </a:endParaRP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MRI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Accelerators for cancer : diagnosis -  treatment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Hadron Therapy - Timeline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Carbon Ions – HIT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PIMMS – CNAO</a:t>
            </a:r>
          </a:p>
          <a:p>
            <a:pPr marL="457200" indent="-457200" algn="just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ISOLDE – Isotopes Production</a:t>
            </a:r>
          </a:p>
          <a:p>
            <a:pPr marL="457200" indent="-457200" algn="just">
              <a:buFont typeface="Arial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just">
              <a:buFont typeface="Arial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just">
              <a:buFont typeface="Arial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just">
              <a:buFont typeface="Arial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just">
              <a:buFont typeface="Arial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just">
              <a:buFont typeface="Arial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just">
              <a:buFont typeface="Arial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just">
              <a:buFont typeface="Arial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just">
              <a:buFont typeface="Arial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2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Outline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863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0748" y="1970083"/>
            <a:ext cx="4142944" cy="424058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800" dirty="0" smtClean="0">
                <a:solidFill>
                  <a:schemeClr val="bg1"/>
                </a:solidFill>
              </a:rPr>
              <a:t>• PET </a:t>
            </a:r>
            <a:r>
              <a:rPr lang="en-US" sz="2800" dirty="0">
                <a:solidFill>
                  <a:schemeClr val="bg1"/>
                </a:solidFill>
              </a:rPr>
              <a:t>dedicated to breast</a:t>
            </a:r>
          </a:p>
          <a:p>
            <a:pPr algn="just"/>
            <a:r>
              <a:rPr lang="en-US" sz="2800" dirty="0">
                <a:solidFill>
                  <a:schemeClr val="bg1"/>
                </a:solidFill>
              </a:rPr>
              <a:t>cancer screening</a:t>
            </a:r>
          </a:p>
          <a:p>
            <a:pPr algn="just"/>
            <a:r>
              <a:rPr lang="en-US" dirty="0">
                <a:solidFill>
                  <a:schemeClr val="bg1"/>
                </a:solidFill>
              </a:rPr>
              <a:t>– </a:t>
            </a:r>
            <a:r>
              <a:rPr lang="en-US" sz="2400" dirty="0">
                <a:solidFill>
                  <a:srgbClr val="000090"/>
                </a:solidFill>
              </a:rPr>
              <a:t>Extremely sensitive to small</a:t>
            </a:r>
          </a:p>
          <a:p>
            <a:pPr algn="just"/>
            <a:r>
              <a:rPr lang="en-US" sz="2400" dirty="0" smtClean="0">
                <a:solidFill>
                  <a:srgbClr val="000090"/>
                </a:solidFill>
              </a:rPr>
              <a:t>tumor </a:t>
            </a:r>
            <a:r>
              <a:rPr lang="en-US" sz="2400" dirty="0">
                <a:solidFill>
                  <a:srgbClr val="000090"/>
                </a:solidFill>
              </a:rPr>
              <a:t>masses</a:t>
            </a:r>
          </a:p>
          <a:p>
            <a:pPr algn="just"/>
            <a:r>
              <a:rPr lang="en-US" dirty="0">
                <a:solidFill>
                  <a:schemeClr val="bg1"/>
                </a:solidFill>
              </a:rPr>
              <a:t>• </a:t>
            </a:r>
            <a:r>
              <a:rPr lang="en-US" sz="2600" dirty="0">
                <a:solidFill>
                  <a:schemeClr val="bg1"/>
                </a:solidFill>
              </a:rPr>
              <a:t>Spatial resolution (1-2mm)</a:t>
            </a:r>
          </a:p>
          <a:p>
            <a:pPr algn="just"/>
            <a:r>
              <a:rPr lang="en-US" dirty="0">
                <a:solidFill>
                  <a:schemeClr val="bg1"/>
                </a:solidFill>
              </a:rPr>
              <a:t>• </a:t>
            </a:r>
            <a:r>
              <a:rPr lang="en-US" sz="2600" dirty="0">
                <a:solidFill>
                  <a:schemeClr val="bg1"/>
                </a:solidFill>
              </a:rPr>
              <a:t>High counting sensitivity</a:t>
            </a:r>
          </a:p>
          <a:p>
            <a:pPr algn="just"/>
            <a:r>
              <a:rPr lang="en-US" dirty="0">
                <a:solidFill>
                  <a:schemeClr val="bg1"/>
                </a:solidFill>
              </a:rPr>
              <a:t>• </a:t>
            </a:r>
            <a:r>
              <a:rPr lang="en-US" sz="2600" dirty="0">
                <a:solidFill>
                  <a:schemeClr val="bg1"/>
                </a:solidFill>
              </a:rPr>
              <a:t>Short PET exam</a:t>
            </a:r>
          </a:p>
          <a:p>
            <a:pPr algn="just"/>
            <a:r>
              <a:rPr lang="en-US" dirty="0">
                <a:solidFill>
                  <a:schemeClr val="bg1"/>
                </a:solidFill>
              </a:rPr>
              <a:t>• </a:t>
            </a:r>
            <a:r>
              <a:rPr lang="en-US" sz="2600" dirty="0">
                <a:solidFill>
                  <a:schemeClr val="bg1"/>
                </a:solidFill>
              </a:rPr>
              <a:t>Coupled to ultrasound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20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822450" y="6416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Crystal Clear Collaboration (PEM)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pem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1245"/>
            <a:ext cx="4656993" cy="3970483"/>
          </a:xfrm>
          <a:prstGeom prst="rect">
            <a:avLst/>
          </a:prstGeom>
        </p:spPr>
      </p:pic>
      <p:pic>
        <p:nvPicPr>
          <p:cNvPr id="10" name="Picture 9" descr="pem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377" y="4582878"/>
            <a:ext cx="1758846" cy="2138597"/>
          </a:xfrm>
          <a:prstGeom prst="rect">
            <a:avLst/>
          </a:prstGeom>
        </p:spPr>
      </p:pic>
      <p:pic>
        <p:nvPicPr>
          <p:cNvPr id="11" name="Picture 10" descr="crystal log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092" y="931245"/>
            <a:ext cx="863600" cy="85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551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610" y="1077525"/>
            <a:ext cx="4246458" cy="5105418"/>
          </a:xfrm>
        </p:spPr>
        <p:txBody>
          <a:bodyPr>
            <a:no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</a:rPr>
              <a:t>• </a:t>
            </a:r>
            <a:r>
              <a:rPr lang="en-US" sz="2000" dirty="0" smtClean="0">
                <a:solidFill>
                  <a:schemeClr val="bg1"/>
                </a:solidFill>
              </a:rPr>
              <a:t>High </a:t>
            </a:r>
            <a:r>
              <a:rPr lang="en-US" sz="2000" dirty="0">
                <a:solidFill>
                  <a:schemeClr val="bg1"/>
                </a:solidFill>
              </a:rPr>
              <a:t>Energy </a:t>
            </a:r>
            <a:r>
              <a:rPr lang="en-US" sz="2000" dirty="0" smtClean="0">
                <a:solidFill>
                  <a:schemeClr val="bg1"/>
                </a:solidFill>
              </a:rPr>
              <a:t>Physics original </a:t>
            </a:r>
            <a:r>
              <a:rPr lang="en-US" sz="2000" dirty="0">
                <a:solidFill>
                  <a:schemeClr val="bg1"/>
                </a:solidFill>
              </a:rPr>
              <a:t>development: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– Particle track </a:t>
            </a:r>
            <a:r>
              <a:rPr lang="en-US" sz="2000" dirty="0" smtClean="0">
                <a:solidFill>
                  <a:schemeClr val="bg1"/>
                </a:solidFill>
              </a:rPr>
              <a:t>detectors</a:t>
            </a:r>
          </a:p>
          <a:p>
            <a:pPr algn="just"/>
            <a:endParaRPr lang="en-US" sz="2000" dirty="0">
              <a:solidFill>
                <a:schemeClr val="bg1"/>
              </a:solidFill>
            </a:endParaRP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• Allows counting of </a:t>
            </a:r>
            <a:r>
              <a:rPr lang="en-US" sz="2000" dirty="0" smtClean="0">
                <a:solidFill>
                  <a:srgbClr val="FF0000"/>
                </a:solidFill>
              </a:rPr>
              <a:t>single photons </a:t>
            </a:r>
            <a:r>
              <a:rPr lang="en-US" sz="2000" dirty="0">
                <a:solidFill>
                  <a:schemeClr val="bg1"/>
                </a:solidFill>
              </a:rPr>
              <a:t>in contrast </a:t>
            </a:r>
            <a:r>
              <a:rPr lang="en-US" sz="2000" dirty="0" smtClean="0">
                <a:solidFill>
                  <a:schemeClr val="bg1"/>
                </a:solidFill>
              </a:rPr>
              <a:t>to traditional charge integrating </a:t>
            </a:r>
            <a:r>
              <a:rPr lang="en-US" sz="2000" dirty="0">
                <a:solidFill>
                  <a:schemeClr val="bg1"/>
                </a:solidFill>
              </a:rPr>
              <a:t>devices </a:t>
            </a:r>
            <a:r>
              <a:rPr lang="en-US" sz="2000" dirty="0" smtClean="0">
                <a:solidFill>
                  <a:schemeClr val="bg1"/>
                </a:solidFill>
              </a:rPr>
              <a:t>like </a:t>
            </a:r>
            <a:r>
              <a:rPr lang="en-US" sz="2000" dirty="0" smtClean="0">
                <a:solidFill>
                  <a:srgbClr val="FF0000"/>
                </a:solidFill>
              </a:rPr>
              <a:t>film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or </a:t>
            </a:r>
            <a:r>
              <a:rPr lang="en-US" sz="2000" dirty="0" smtClean="0">
                <a:solidFill>
                  <a:srgbClr val="FF0000"/>
                </a:solidFill>
              </a:rPr>
              <a:t>CCD</a:t>
            </a:r>
          </a:p>
          <a:p>
            <a:pPr algn="just"/>
            <a:endParaRPr lang="en-US" sz="2000" dirty="0">
              <a:solidFill>
                <a:schemeClr val="bg1"/>
              </a:solidFill>
            </a:endParaRP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• Main properties: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– Fully </a:t>
            </a:r>
            <a:r>
              <a:rPr lang="en-US" sz="2000" dirty="0">
                <a:solidFill>
                  <a:srgbClr val="FF0000"/>
                </a:solidFill>
              </a:rPr>
              <a:t>digital</a:t>
            </a:r>
            <a:r>
              <a:rPr lang="en-US" sz="2000" dirty="0">
                <a:solidFill>
                  <a:schemeClr val="bg1"/>
                </a:solidFill>
              </a:rPr>
              <a:t> device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– Very </a:t>
            </a:r>
            <a:r>
              <a:rPr lang="en-US" sz="2000" dirty="0">
                <a:solidFill>
                  <a:srgbClr val="FF0000"/>
                </a:solidFill>
              </a:rPr>
              <a:t>high space </a:t>
            </a:r>
            <a:r>
              <a:rPr lang="en-US" sz="2000" dirty="0">
                <a:solidFill>
                  <a:schemeClr val="bg1"/>
                </a:solidFill>
              </a:rPr>
              <a:t>resolution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– Very </a:t>
            </a:r>
            <a:r>
              <a:rPr lang="en-US" sz="2000" dirty="0">
                <a:solidFill>
                  <a:srgbClr val="FF0000"/>
                </a:solidFill>
              </a:rPr>
              <a:t>fast photon </a:t>
            </a:r>
            <a:r>
              <a:rPr lang="en-US" sz="2000" dirty="0">
                <a:solidFill>
                  <a:schemeClr val="bg1"/>
                </a:solidFill>
              </a:rPr>
              <a:t>counting</a:t>
            </a:r>
          </a:p>
          <a:p>
            <a:pPr algn="just"/>
            <a:r>
              <a:rPr lang="en-US" sz="2000" dirty="0">
                <a:solidFill>
                  <a:schemeClr val="bg1"/>
                </a:solidFill>
              </a:rPr>
              <a:t>– Good </a:t>
            </a:r>
            <a:r>
              <a:rPr lang="en-US" sz="2000" dirty="0">
                <a:solidFill>
                  <a:srgbClr val="FF0000"/>
                </a:solidFill>
              </a:rPr>
              <a:t>conversion </a:t>
            </a:r>
            <a:r>
              <a:rPr lang="en-US" sz="2000" dirty="0" smtClean="0">
                <a:solidFill>
                  <a:srgbClr val="FF0000"/>
                </a:solidFill>
              </a:rPr>
              <a:t>effici</a:t>
            </a:r>
            <a:r>
              <a:rPr lang="en-US" sz="2000" dirty="0" smtClean="0">
                <a:solidFill>
                  <a:schemeClr val="bg1"/>
                </a:solidFill>
              </a:rPr>
              <a:t>ency of </a:t>
            </a:r>
            <a:r>
              <a:rPr lang="en-US" sz="2000" dirty="0">
                <a:solidFill>
                  <a:schemeClr val="bg1"/>
                </a:solidFill>
              </a:rPr>
              <a:t>low energy X-rays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21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MEDIPIX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MEDIPIX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055" y="2161171"/>
            <a:ext cx="4441371" cy="295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9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123" y="962076"/>
            <a:ext cx="4567188" cy="539427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>
                <a:solidFill>
                  <a:srgbClr val="FFFFFF"/>
                </a:solidFill>
              </a:rPr>
              <a:t>• an </a:t>
            </a:r>
            <a:r>
              <a:rPr lang="en-US" dirty="0">
                <a:solidFill>
                  <a:srgbClr val="FFFFFF"/>
                </a:solidFill>
              </a:rPr>
              <a:t>electronic chip similar </a:t>
            </a:r>
            <a:r>
              <a:rPr lang="en-US" dirty="0" smtClean="0">
                <a:solidFill>
                  <a:srgbClr val="FFFFFF"/>
                </a:solidFill>
              </a:rPr>
              <a:t>to the </a:t>
            </a:r>
            <a:r>
              <a:rPr lang="en-US" dirty="0">
                <a:solidFill>
                  <a:srgbClr val="FFFFFF"/>
                </a:solidFill>
              </a:rPr>
              <a:t>electronic imaging </a:t>
            </a:r>
            <a:r>
              <a:rPr lang="en-US" dirty="0" smtClean="0">
                <a:solidFill>
                  <a:srgbClr val="FFFFFF"/>
                </a:solidFill>
              </a:rPr>
              <a:t>chip in </a:t>
            </a:r>
            <a:r>
              <a:rPr lang="en-US" dirty="0">
                <a:solidFill>
                  <a:srgbClr val="FFFFFF"/>
                </a:solidFill>
              </a:rPr>
              <a:t>a digital camera</a:t>
            </a:r>
          </a:p>
          <a:p>
            <a:pPr lvl="1" algn="just"/>
            <a:r>
              <a:rPr lang="en-US" sz="2500" dirty="0">
                <a:solidFill>
                  <a:srgbClr val="FFFFFF"/>
                </a:solidFill>
              </a:rPr>
              <a:t>– sensitive to x-rays instead </a:t>
            </a:r>
            <a:r>
              <a:rPr lang="en-US" sz="2500" dirty="0" smtClean="0">
                <a:solidFill>
                  <a:srgbClr val="FFFFFF"/>
                </a:solidFill>
              </a:rPr>
              <a:t>of visible light</a:t>
            </a:r>
          </a:p>
          <a:p>
            <a:pPr algn="just"/>
            <a:endParaRPr lang="en-US" dirty="0">
              <a:solidFill>
                <a:srgbClr val="FFFFFF"/>
              </a:solidFill>
            </a:endParaRP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• it can create the first </a:t>
            </a:r>
            <a:r>
              <a:rPr lang="en-US" dirty="0" smtClean="0">
                <a:solidFill>
                  <a:srgbClr val="FFFFFF"/>
                </a:solidFill>
              </a:rPr>
              <a:t>true color </a:t>
            </a:r>
            <a:r>
              <a:rPr lang="en-US" dirty="0">
                <a:solidFill>
                  <a:srgbClr val="FFFFFF"/>
                </a:solidFill>
              </a:rPr>
              <a:t>images with x-rays.</a:t>
            </a:r>
          </a:p>
          <a:p>
            <a:pPr lvl="1" algn="just"/>
            <a:r>
              <a:rPr lang="en-US" sz="2500" dirty="0">
                <a:solidFill>
                  <a:srgbClr val="FFFFFF"/>
                </a:solidFill>
              </a:rPr>
              <a:t>– it permits us to move </a:t>
            </a:r>
            <a:r>
              <a:rPr lang="en-US" sz="2500" dirty="0" smtClean="0">
                <a:solidFill>
                  <a:srgbClr val="FFFFFF"/>
                </a:solidFill>
              </a:rPr>
              <a:t>from black </a:t>
            </a:r>
            <a:r>
              <a:rPr lang="en-US" sz="2500" dirty="0">
                <a:solidFill>
                  <a:srgbClr val="FFFFFF"/>
                </a:solidFill>
              </a:rPr>
              <a:t>and white x-ray </a:t>
            </a:r>
            <a:r>
              <a:rPr lang="en-US" sz="2500" dirty="0" smtClean="0">
                <a:solidFill>
                  <a:srgbClr val="FFFFFF"/>
                </a:solidFill>
              </a:rPr>
              <a:t>images to </a:t>
            </a:r>
            <a:r>
              <a:rPr lang="en-US" sz="2500" dirty="0">
                <a:solidFill>
                  <a:srgbClr val="FFFFFF"/>
                </a:solidFill>
              </a:rPr>
              <a:t>full </a:t>
            </a:r>
            <a:r>
              <a:rPr lang="en-US" sz="2500" dirty="0" smtClean="0">
                <a:solidFill>
                  <a:srgbClr val="FFFFFF"/>
                </a:solidFill>
              </a:rPr>
              <a:t>color </a:t>
            </a:r>
            <a:r>
              <a:rPr lang="en-US" sz="2500" dirty="0">
                <a:solidFill>
                  <a:srgbClr val="FFFFFF"/>
                </a:solidFill>
              </a:rPr>
              <a:t>x-ray </a:t>
            </a:r>
            <a:r>
              <a:rPr lang="en-US" sz="2500" dirty="0" smtClean="0">
                <a:solidFill>
                  <a:srgbClr val="FFFFFF"/>
                </a:solidFill>
              </a:rPr>
              <a:t>images</a:t>
            </a:r>
          </a:p>
          <a:p>
            <a:pPr algn="just"/>
            <a:endParaRPr lang="en-US" dirty="0">
              <a:solidFill>
                <a:srgbClr val="FFFFFF"/>
              </a:solidFill>
            </a:endParaRP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• can be read out very rapidly.</a:t>
            </a:r>
          </a:p>
          <a:p>
            <a:pPr lvl="1" algn="just"/>
            <a:r>
              <a:rPr lang="en-US" sz="2500" dirty="0">
                <a:solidFill>
                  <a:srgbClr val="FFFFFF"/>
                </a:solidFill>
              </a:rPr>
              <a:t>– allows the use of the chip </a:t>
            </a:r>
            <a:r>
              <a:rPr lang="en-US" sz="2500" dirty="0" smtClean="0">
                <a:solidFill>
                  <a:srgbClr val="FFFFFF"/>
                </a:solidFill>
              </a:rPr>
              <a:t>for color </a:t>
            </a:r>
            <a:r>
              <a:rPr lang="en-US" sz="2500" dirty="0">
                <a:solidFill>
                  <a:srgbClr val="FFFFFF"/>
                </a:solidFill>
              </a:rPr>
              <a:t>x-ray digital movies </a:t>
            </a:r>
            <a:r>
              <a:rPr lang="en-US" sz="2500" dirty="0" smtClean="0">
                <a:solidFill>
                  <a:srgbClr val="FFFFFF"/>
                </a:solidFill>
              </a:rPr>
              <a:t>or for </a:t>
            </a:r>
            <a:r>
              <a:rPr lang="en-US" sz="2500" dirty="0">
                <a:solidFill>
                  <a:srgbClr val="FFFFFF"/>
                </a:solidFill>
              </a:rPr>
              <a:t>fast </a:t>
            </a:r>
            <a:r>
              <a:rPr lang="en-US" sz="2500" dirty="0" smtClean="0">
                <a:solidFill>
                  <a:srgbClr val="FFFFFF"/>
                </a:solidFill>
              </a:rPr>
              <a:t>color </a:t>
            </a:r>
            <a:r>
              <a:rPr lang="en-US" sz="2500" dirty="0">
                <a:solidFill>
                  <a:srgbClr val="FFFFFF"/>
                </a:solidFill>
              </a:rPr>
              <a:t>x-ray </a:t>
            </a:r>
            <a:r>
              <a:rPr lang="en-US" sz="2500" dirty="0" smtClean="0">
                <a:solidFill>
                  <a:srgbClr val="FFFFFF"/>
                </a:solidFill>
              </a:rPr>
              <a:t>CT scans</a:t>
            </a:r>
            <a:endParaRPr lang="en-US" sz="2500" dirty="0">
              <a:solidFill>
                <a:srgbClr val="FFFFFF"/>
              </a:solidFill>
            </a:endParaRPr>
          </a:p>
          <a:p>
            <a:pPr algn="just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22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WHAT IS MEDIPIX ?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MEDIPIX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611" y="1168400"/>
            <a:ext cx="4099389" cy="450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9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356" y="1488012"/>
            <a:ext cx="1975693" cy="4476861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</a:rPr>
              <a:t>Current</a:t>
            </a: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– </a:t>
            </a:r>
            <a:r>
              <a:rPr lang="en-US" sz="1800" dirty="0">
                <a:solidFill>
                  <a:srgbClr val="FFFFFF"/>
                </a:solidFill>
              </a:rPr>
              <a:t>Limited contrast</a:t>
            </a: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–</a:t>
            </a:r>
            <a:r>
              <a:rPr lang="en-US" sz="2200" dirty="0">
                <a:solidFill>
                  <a:srgbClr val="FFFFFF"/>
                </a:solidFill>
              </a:rPr>
              <a:t> </a:t>
            </a:r>
            <a:r>
              <a:rPr lang="en-US" sz="2200" dirty="0" smtClean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High </a:t>
            </a:r>
            <a:r>
              <a:rPr lang="en-US" sz="1800" dirty="0">
                <a:solidFill>
                  <a:srgbClr val="FFFFFF"/>
                </a:solidFill>
              </a:rPr>
              <a:t>dose</a:t>
            </a: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• </a:t>
            </a:r>
            <a:r>
              <a:rPr lang="en-US" sz="2000" dirty="0" smtClean="0">
                <a:solidFill>
                  <a:srgbClr val="FFFFFF"/>
                </a:solidFill>
              </a:rPr>
              <a:t>Restricted screening</a:t>
            </a:r>
          </a:p>
          <a:p>
            <a:pPr algn="just"/>
            <a:endParaRPr lang="en-US" sz="1000" dirty="0">
              <a:solidFill>
                <a:srgbClr val="FFFFFF"/>
              </a:solidFill>
            </a:endParaRP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• </a:t>
            </a:r>
            <a:r>
              <a:rPr lang="en-US" sz="2000" dirty="0">
                <a:solidFill>
                  <a:srgbClr val="FFFFFF"/>
                </a:solidFill>
              </a:rPr>
              <a:t>Limited access </a:t>
            </a:r>
            <a:r>
              <a:rPr lang="en-US" sz="2000" dirty="0" smtClean="0">
                <a:solidFill>
                  <a:srgbClr val="FFFFFF"/>
                </a:solidFill>
              </a:rPr>
              <a:t>to preventive health care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23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Digital Imaging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6593906" y="1488013"/>
            <a:ext cx="2550094" cy="4027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FF0000"/>
                </a:solidFill>
              </a:rPr>
              <a:t>Digital</a:t>
            </a: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– </a:t>
            </a:r>
            <a:r>
              <a:rPr lang="en-US" sz="1800" dirty="0">
                <a:solidFill>
                  <a:srgbClr val="FFFFFF"/>
                </a:solidFill>
              </a:rPr>
              <a:t>High contrast</a:t>
            </a: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– </a:t>
            </a:r>
            <a:r>
              <a:rPr lang="en-US" sz="1800" dirty="0">
                <a:solidFill>
                  <a:srgbClr val="FFFFFF"/>
                </a:solidFill>
              </a:rPr>
              <a:t>Lower dose</a:t>
            </a: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• </a:t>
            </a:r>
            <a:r>
              <a:rPr lang="en-US" sz="2000" dirty="0">
                <a:solidFill>
                  <a:srgbClr val="FFFFFF"/>
                </a:solidFill>
              </a:rPr>
              <a:t>Opportunity </a:t>
            </a:r>
            <a:r>
              <a:rPr lang="en-US" sz="2000" dirty="0" smtClean="0">
                <a:solidFill>
                  <a:srgbClr val="FFFFFF"/>
                </a:solidFill>
              </a:rPr>
              <a:t>for screening</a:t>
            </a:r>
            <a:endParaRPr lang="en-US" sz="2000" dirty="0">
              <a:solidFill>
                <a:srgbClr val="FFFFFF"/>
              </a:solidFill>
            </a:endParaRP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• </a:t>
            </a:r>
            <a:r>
              <a:rPr lang="en-US" sz="2000" dirty="0">
                <a:solidFill>
                  <a:srgbClr val="FFFFFF"/>
                </a:solidFill>
              </a:rPr>
              <a:t>Access </a:t>
            </a:r>
            <a:r>
              <a:rPr lang="en-US" sz="2000" dirty="0" smtClean="0">
                <a:solidFill>
                  <a:srgbClr val="FFFFFF"/>
                </a:solidFill>
              </a:rPr>
              <a:t>to preventive health care</a:t>
            </a:r>
            <a:endParaRPr lang="en-US" sz="2000" dirty="0">
              <a:solidFill>
                <a:srgbClr val="FFFFFF"/>
              </a:solidFill>
            </a:endParaRPr>
          </a:p>
          <a:p>
            <a:pPr algn="just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" name="Picture 1" descr="breast i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826" y="1738053"/>
            <a:ext cx="4368374" cy="347649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908800" y="2819400"/>
            <a:ext cx="1320800" cy="4572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49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884522"/>
            <a:ext cx="6400800" cy="51369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PET – CT David Townsend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24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Multimodality Imaging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4 at 10.54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4868"/>
            <a:ext cx="9144000" cy="518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49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01" y="884522"/>
            <a:ext cx="6540799" cy="667628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>
                <a:solidFill>
                  <a:srgbClr val="000090"/>
                </a:solidFill>
              </a:rPr>
              <a:t>Morphology			Metabolism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25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/>
            <a:r>
              <a:rPr lang="en-US" sz="2800" dirty="0">
                <a:solidFill>
                  <a:srgbClr val="FBFF54"/>
                </a:solidFill>
                <a:cs typeface="Verdana" charset="0"/>
                <a:sym typeface="Verdana" charset="0"/>
              </a:rPr>
              <a:t>Multimodality </a:t>
            </a:r>
            <a:r>
              <a:rPr lang="en-US" sz="280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Imaging : PET - CT</a:t>
            </a:r>
            <a:endParaRPr lang="en-US" sz="280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ct-pe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2150"/>
            <a:ext cx="4490214" cy="4614896"/>
          </a:xfrm>
          <a:prstGeom prst="rect">
            <a:avLst/>
          </a:prstGeom>
        </p:spPr>
      </p:pic>
      <p:pic>
        <p:nvPicPr>
          <p:cNvPr id="10" name="Picture 9" descr="ct-pet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409" y="1552150"/>
            <a:ext cx="4528592" cy="461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94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26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Magnetic Resonance Imaging - MRI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0" name="Picture 9" descr="mr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27928"/>
            <a:ext cx="4385945" cy="3368588"/>
          </a:xfrm>
          <a:prstGeom prst="rect">
            <a:avLst/>
          </a:prstGeom>
        </p:spPr>
      </p:pic>
      <p:pic>
        <p:nvPicPr>
          <p:cNvPr id="11" name="Picture 10" descr="brai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545" y="927928"/>
            <a:ext cx="3442855" cy="344285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28567" y="4296516"/>
            <a:ext cx="2295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First human body scan</a:t>
            </a:r>
          </a:p>
        </p:txBody>
      </p:sp>
      <p:pic>
        <p:nvPicPr>
          <p:cNvPr id="13" name="Picture 12" descr="Screen Shot 2017-11-13 at 17.28.3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3798"/>
            <a:ext cx="9144000" cy="119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14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27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Accelerators for Cancer Treatment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ac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308" y="912357"/>
            <a:ext cx="7124027" cy="534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94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242" y="961489"/>
            <a:ext cx="8621211" cy="898525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E. O. Lawrence is awarded Nobel Prize in </a:t>
            </a:r>
            <a:r>
              <a:rPr lang="en-US" sz="2000" dirty="0" smtClean="0">
                <a:solidFill>
                  <a:srgbClr val="FFFFFF"/>
                </a:solidFill>
              </a:rPr>
              <a:t>1939</a:t>
            </a:r>
          </a:p>
          <a:p>
            <a:r>
              <a:rPr lang="en-US" sz="2000" dirty="0" err="1" smtClean="0">
                <a:solidFill>
                  <a:srgbClr val="FFFFFF"/>
                </a:solidFill>
              </a:rPr>
              <a:t>Ffor</a:t>
            </a:r>
            <a:r>
              <a:rPr lang="en-US" sz="2000" dirty="0" smtClean="0">
                <a:solidFill>
                  <a:srgbClr val="FFFFFF"/>
                </a:solidFill>
              </a:rPr>
              <a:t> inventing </a:t>
            </a:r>
            <a:r>
              <a:rPr lang="en-US" sz="2000" dirty="0">
                <a:solidFill>
                  <a:srgbClr val="FFFFFF"/>
                </a:solidFill>
              </a:rPr>
              <a:t>the </a:t>
            </a:r>
            <a:r>
              <a:rPr lang="en-US" sz="2000" dirty="0" smtClean="0">
                <a:solidFill>
                  <a:srgbClr val="FFFFFF"/>
                </a:solidFill>
              </a:rPr>
              <a:t>cyclotron </a:t>
            </a:r>
            <a:r>
              <a:rPr lang="is-IS" sz="2000" dirty="0" smtClean="0">
                <a:solidFill>
                  <a:srgbClr val="FFFFFF"/>
                </a:solidFill>
              </a:rPr>
              <a:t>1937</a:t>
            </a:r>
            <a:endParaRPr lang="is-IS" sz="2000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28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544502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The 1</a:t>
            </a:r>
            <a:r>
              <a:rPr lang="en-US" sz="2800" b="0" baseline="3000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st</a:t>
            </a:r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 </a:t>
            </a:r>
            <a:r>
              <a:rPr lang="en-US" sz="2800" b="0" dirty="0" err="1" smtClean="0">
                <a:solidFill>
                  <a:srgbClr val="FBFF54"/>
                </a:solidFill>
                <a:cs typeface="Verdana" charset="0"/>
                <a:sym typeface="Verdana" charset="0"/>
              </a:rPr>
              <a:t>Cyslotron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723489"/>
            <a:ext cx="3473228" cy="46893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8050" y="1723489"/>
            <a:ext cx="3670300" cy="466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840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29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Use of Accelerators Today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50" y="1988292"/>
            <a:ext cx="8320250" cy="283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94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630" y="923004"/>
            <a:ext cx="8571019" cy="5433345"/>
          </a:xfrm>
        </p:spPr>
        <p:txBody>
          <a:bodyPr>
            <a:noAutofit/>
          </a:bodyPr>
          <a:lstStyle/>
          <a:p>
            <a:pPr algn="just"/>
            <a:r>
              <a:rPr lang="en-US" sz="2400" b="1" dirty="0">
                <a:solidFill>
                  <a:srgbClr val="FFFFFF"/>
                </a:solidFill>
              </a:rPr>
              <a:t>• </a:t>
            </a:r>
            <a:r>
              <a:rPr lang="en-US" sz="2400" b="1" dirty="0" smtClean="0">
                <a:solidFill>
                  <a:srgbClr val="FFFFFF"/>
                </a:solidFill>
              </a:rPr>
              <a:t>Fundamentals of Radiation Physics</a:t>
            </a:r>
            <a:endParaRPr lang="en-US" sz="2400" b="1" dirty="0">
              <a:solidFill>
                <a:srgbClr val="FFFFFF"/>
              </a:solidFill>
            </a:endParaRPr>
          </a:p>
          <a:p>
            <a:pPr algn="just"/>
            <a:r>
              <a:rPr lang="en-US" sz="2400" b="1" dirty="0">
                <a:solidFill>
                  <a:srgbClr val="FFFFFF"/>
                </a:solidFill>
              </a:rPr>
              <a:t>• </a:t>
            </a:r>
            <a:r>
              <a:rPr lang="en-US" sz="2400" b="1" dirty="0" smtClean="0">
                <a:solidFill>
                  <a:srgbClr val="FFFFFF"/>
                </a:solidFill>
              </a:rPr>
              <a:t>Medical Diagnostic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</a:rPr>
              <a:t>Techniques</a:t>
            </a:r>
            <a:endParaRPr lang="en-US" sz="2400" b="1" dirty="0">
              <a:solidFill>
                <a:srgbClr val="FFFFFF"/>
              </a:solidFill>
            </a:endParaRPr>
          </a:p>
          <a:p>
            <a:pPr algn="just"/>
            <a:r>
              <a:rPr lang="en-US" sz="2400" b="1" dirty="0" smtClean="0">
                <a:solidFill>
                  <a:srgbClr val="FFFFFF"/>
                </a:solidFill>
              </a:rPr>
              <a:t>• Imaging technics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</a:rPr>
              <a:t>(</a:t>
            </a:r>
            <a:r>
              <a:rPr lang="en-US" sz="2400" b="1" dirty="0">
                <a:solidFill>
                  <a:srgbClr val="FFFFFF"/>
                </a:solidFill>
              </a:rPr>
              <a:t>basic</a:t>
            </a:r>
            <a:r>
              <a:rPr lang="en-US" sz="2400" b="1" dirty="0" smtClean="0">
                <a:solidFill>
                  <a:srgbClr val="FFFFFF"/>
                </a:solidFill>
              </a:rPr>
              <a:t>)</a:t>
            </a:r>
          </a:p>
          <a:p>
            <a:pPr algn="just"/>
            <a:r>
              <a:rPr lang="en-US" sz="2400" b="1" dirty="0" smtClean="0">
                <a:solidFill>
                  <a:srgbClr val="FFFFFF"/>
                </a:solidFill>
              </a:rPr>
              <a:t>• Radiation Therapy</a:t>
            </a:r>
          </a:p>
          <a:p>
            <a:pPr algn="just"/>
            <a:endParaRPr lang="en-US" sz="2400" b="1" dirty="0" smtClean="0">
              <a:solidFill>
                <a:srgbClr val="FFFFFF"/>
              </a:solidFill>
            </a:endParaRPr>
          </a:p>
          <a:p>
            <a:pPr algn="just"/>
            <a:endParaRPr lang="en-US" sz="2400" b="1" dirty="0">
              <a:solidFill>
                <a:srgbClr val="FFFFFF"/>
              </a:solidFill>
            </a:endParaRPr>
          </a:p>
          <a:p>
            <a:pPr algn="just"/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Not covered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in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this talk:</a:t>
            </a:r>
            <a:endParaRPr lang="en-US" sz="2400" b="1" dirty="0">
              <a:solidFill>
                <a:srgbClr val="FF0000"/>
              </a:solidFill>
            </a:endParaRPr>
          </a:p>
          <a:p>
            <a:pPr algn="just"/>
            <a:r>
              <a:rPr lang="en-US" sz="2400" b="1" dirty="0">
                <a:solidFill>
                  <a:srgbClr val="FFFFFF"/>
                </a:solidFill>
              </a:rPr>
              <a:t>• </a:t>
            </a:r>
            <a:r>
              <a:rPr lang="en-US" sz="2400" b="1" dirty="0" smtClean="0">
                <a:solidFill>
                  <a:srgbClr val="FFFFFF"/>
                </a:solidFill>
              </a:rPr>
              <a:t>Advanced Imaging</a:t>
            </a:r>
            <a:endParaRPr lang="en-US" sz="2400" b="1" dirty="0">
              <a:solidFill>
                <a:srgbClr val="FFFFFF"/>
              </a:solidFill>
            </a:endParaRPr>
          </a:p>
          <a:p>
            <a:pPr algn="just"/>
            <a:r>
              <a:rPr lang="en-US" sz="2400" b="1" dirty="0">
                <a:solidFill>
                  <a:srgbClr val="FFFFFF"/>
                </a:solidFill>
              </a:rPr>
              <a:t>• </a:t>
            </a:r>
            <a:r>
              <a:rPr lang="en-US" sz="2400" b="1" dirty="0" smtClean="0">
                <a:solidFill>
                  <a:srgbClr val="FFFFFF"/>
                </a:solidFill>
              </a:rPr>
              <a:t>Radiation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</a:rPr>
              <a:t>Protection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</a:rPr>
              <a:t>and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</a:rPr>
              <a:t>Dosimetry</a:t>
            </a:r>
            <a:endParaRPr lang="en-US" sz="2400" b="1" dirty="0">
              <a:solidFill>
                <a:srgbClr val="FFFFFF"/>
              </a:solidFill>
            </a:endParaRPr>
          </a:p>
          <a:p>
            <a:pPr algn="just"/>
            <a:r>
              <a:rPr lang="en-US" sz="2400" b="1" dirty="0">
                <a:solidFill>
                  <a:srgbClr val="FFFFFF"/>
                </a:solidFill>
              </a:rPr>
              <a:t>• Radiobiology</a:t>
            </a:r>
          </a:p>
          <a:p>
            <a:pPr algn="just"/>
            <a:r>
              <a:rPr lang="en-US" sz="2400" b="1" dirty="0">
                <a:solidFill>
                  <a:srgbClr val="FFFFFF"/>
                </a:solidFill>
              </a:rPr>
              <a:t>• </a:t>
            </a:r>
            <a:r>
              <a:rPr lang="en-US" sz="2400" b="1" dirty="0" smtClean="0">
                <a:solidFill>
                  <a:srgbClr val="FFFFFF"/>
                </a:solidFill>
              </a:rPr>
              <a:t>Anatomy and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</a:rPr>
              <a:t>Physiology</a:t>
            </a:r>
            <a:endParaRPr lang="en-US" sz="2400" b="1" dirty="0">
              <a:solidFill>
                <a:srgbClr val="FFFFFF"/>
              </a:solidFill>
            </a:endParaRPr>
          </a:p>
          <a:p>
            <a:pPr algn="just"/>
            <a:r>
              <a:rPr lang="en-US" sz="2400" b="1" dirty="0">
                <a:solidFill>
                  <a:srgbClr val="FFFFFF"/>
                </a:solidFill>
              </a:rPr>
              <a:t>• </a:t>
            </a:r>
            <a:r>
              <a:rPr lang="en-US" sz="2400" b="1" dirty="0" smtClean="0">
                <a:solidFill>
                  <a:srgbClr val="FFFFFF"/>
                </a:solidFill>
              </a:rPr>
              <a:t>Molecular and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</a:rPr>
              <a:t>cellular</a:t>
            </a: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</a:rPr>
              <a:t>oncology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Medical Applications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003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935833"/>
            <a:ext cx="8356449" cy="475212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0090"/>
                </a:solidFill>
              </a:rPr>
              <a:t>Over 3 million cancer cases in Europe each year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30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Cancer a growing societal challenge !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4 at 11.06.1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0817"/>
            <a:ext cx="9144000" cy="471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94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5071" y="999971"/>
            <a:ext cx="8620329" cy="5356379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>
                <a:solidFill>
                  <a:srgbClr val="FFFFFF"/>
                </a:solidFill>
              </a:rPr>
              <a:t>After diagnosis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some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diseases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like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hyperthyroidism, cancer, blood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disorders, etc… can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be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treated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using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radiotherapy</a:t>
            </a:r>
          </a:p>
          <a:p>
            <a:pPr algn="just"/>
            <a:endParaRPr lang="en-US" sz="2000" dirty="0">
              <a:solidFill>
                <a:srgbClr val="FFFFFF"/>
              </a:solidFill>
            </a:endParaRPr>
          </a:p>
          <a:p>
            <a:pPr algn="just"/>
            <a:r>
              <a:rPr lang="en-US" sz="2000" dirty="0" smtClean="0">
                <a:solidFill>
                  <a:srgbClr val="FFFFFF"/>
                </a:solidFill>
              </a:rPr>
              <a:t>Three main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methods</a:t>
            </a:r>
            <a:r>
              <a:rPr lang="en-US" sz="2000" dirty="0">
                <a:solidFill>
                  <a:srgbClr val="FFFFFF"/>
                </a:solidFill>
              </a:rPr>
              <a:t>:</a:t>
            </a:r>
          </a:p>
          <a:p>
            <a:pPr algn="just"/>
            <a:r>
              <a:rPr lang="en-US" sz="2000" dirty="0">
                <a:solidFill>
                  <a:srgbClr val="FF0000"/>
                </a:solidFill>
              </a:rPr>
              <a:t>• </a:t>
            </a:r>
            <a:r>
              <a:rPr lang="en-US" sz="2000" dirty="0" smtClean="0">
                <a:solidFill>
                  <a:srgbClr val="FF0000"/>
                </a:solidFill>
              </a:rPr>
              <a:t>Unsealed source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radiotherapy</a:t>
            </a:r>
            <a:endParaRPr lang="en-US" sz="2000" dirty="0">
              <a:solidFill>
                <a:srgbClr val="FFFFFF"/>
              </a:solidFill>
            </a:endParaRPr>
          </a:p>
          <a:p>
            <a:pPr algn="just"/>
            <a:r>
              <a:rPr lang="en-US" sz="2000" dirty="0">
                <a:solidFill>
                  <a:srgbClr val="FFFFFF"/>
                </a:solidFill>
              </a:rPr>
              <a:t>• </a:t>
            </a:r>
            <a:r>
              <a:rPr lang="en-US" sz="2000" dirty="0" smtClean="0">
                <a:solidFill>
                  <a:srgbClr val="FF0000"/>
                </a:solidFill>
              </a:rPr>
              <a:t>Brachytherapy</a:t>
            </a:r>
            <a:r>
              <a:rPr lang="en-US" sz="2000" dirty="0" smtClean="0">
                <a:solidFill>
                  <a:srgbClr val="FFFFFF"/>
                </a:solidFill>
              </a:rPr>
              <a:t> (sealed source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therapy</a:t>
            </a:r>
            <a:r>
              <a:rPr lang="en-US" sz="2000" dirty="0">
                <a:solidFill>
                  <a:srgbClr val="FFFFFF"/>
                </a:solidFill>
              </a:rPr>
              <a:t>)</a:t>
            </a:r>
          </a:p>
          <a:p>
            <a:pPr algn="just"/>
            <a:r>
              <a:rPr lang="fr-FR" sz="2000" dirty="0" smtClean="0">
                <a:solidFill>
                  <a:srgbClr val="FFFFFF"/>
                </a:solidFill>
              </a:rPr>
              <a:t>• </a:t>
            </a:r>
            <a:r>
              <a:rPr lang="fr-FR" sz="2000" dirty="0" smtClean="0">
                <a:solidFill>
                  <a:srgbClr val="FF0000"/>
                </a:solidFill>
              </a:rPr>
              <a:t>External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 smtClean="0">
                <a:solidFill>
                  <a:srgbClr val="FF0000"/>
                </a:solidFill>
              </a:rPr>
              <a:t>beam</a:t>
            </a:r>
            <a:r>
              <a:rPr lang="fr-FR" sz="2000" dirty="0" smtClean="0">
                <a:solidFill>
                  <a:srgbClr val="FFFFFF"/>
                </a:solidFill>
              </a:rPr>
              <a:t>: x-‐</a:t>
            </a:r>
            <a:r>
              <a:rPr lang="fr-FR" sz="2000" dirty="0">
                <a:solidFill>
                  <a:srgbClr val="FFFFFF"/>
                </a:solidFill>
              </a:rPr>
              <a:t>rays</a:t>
            </a:r>
            <a:r>
              <a:rPr lang="fr-FR" sz="2000" dirty="0" smtClean="0">
                <a:solidFill>
                  <a:srgbClr val="FFFFFF"/>
                </a:solidFill>
              </a:rPr>
              <a:t>, electrons, p, n, heavy</a:t>
            </a:r>
            <a:r>
              <a:rPr lang="fr-FR" sz="2000" dirty="0">
                <a:solidFill>
                  <a:srgbClr val="FFFFFF"/>
                </a:solidFill>
              </a:rPr>
              <a:t> </a:t>
            </a:r>
            <a:r>
              <a:rPr lang="fr-FR" sz="2000" dirty="0" smtClean="0">
                <a:solidFill>
                  <a:srgbClr val="FFFFFF"/>
                </a:solidFill>
              </a:rPr>
              <a:t>ions</a:t>
            </a:r>
          </a:p>
          <a:p>
            <a:pPr algn="just"/>
            <a:endParaRPr lang="fr-FR" sz="2000" dirty="0">
              <a:solidFill>
                <a:srgbClr val="FFFFFF"/>
              </a:solidFill>
            </a:endParaRPr>
          </a:p>
          <a:p>
            <a:pPr algn="just"/>
            <a:r>
              <a:rPr lang="en-US" sz="2000" dirty="0" smtClean="0">
                <a:solidFill>
                  <a:srgbClr val="FFFFFF"/>
                </a:solidFill>
              </a:rPr>
              <a:t>Stages in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the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radiotherapy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process</a:t>
            </a:r>
            <a:r>
              <a:rPr lang="en-US" sz="2000" dirty="0">
                <a:solidFill>
                  <a:srgbClr val="FFFFFF"/>
                </a:solidFill>
              </a:rPr>
              <a:t>:</a:t>
            </a:r>
          </a:p>
          <a:p>
            <a:pPr algn="just"/>
            <a:r>
              <a:rPr lang="de-DE" sz="2000" dirty="0">
                <a:solidFill>
                  <a:srgbClr val="FFFFFF"/>
                </a:solidFill>
              </a:rPr>
              <a:t>QA</a:t>
            </a:r>
            <a:r>
              <a:rPr lang="de-DE" sz="2000" dirty="0" smtClean="0">
                <a:solidFill>
                  <a:srgbClr val="FFFFFF"/>
                </a:solidFill>
              </a:rPr>
              <a:t>, </a:t>
            </a:r>
            <a:r>
              <a:rPr lang="de-DE" sz="2000" dirty="0">
                <a:solidFill>
                  <a:srgbClr val="FFFFFF"/>
                </a:solidFill>
              </a:rPr>
              <a:t> </a:t>
            </a:r>
            <a:r>
              <a:rPr lang="de-DE" sz="2000" dirty="0" smtClean="0">
                <a:solidFill>
                  <a:srgbClr val="FFFFFF"/>
                </a:solidFill>
              </a:rPr>
              <a:t>Imaging, Planning, Simulation, </a:t>
            </a:r>
          </a:p>
          <a:p>
            <a:pPr algn="just"/>
            <a:r>
              <a:rPr lang="de-DE" sz="2000" dirty="0" smtClean="0">
                <a:solidFill>
                  <a:srgbClr val="FFFFFF"/>
                </a:solidFill>
              </a:rPr>
              <a:t>Treatment, Verifikation, </a:t>
            </a:r>
            <a:r>
              <a:rPr lang="de-DE" sz="2000" dirty="0">
                <a:solidFill>
                  <a:srgbClr val="FFFFFF"/>
                </a:solidFill>
              </a:rPr>
              <a:t>M</a:t>
            </a:r>
            <a:r>
              <a:rPr lang="de-DE" sz="2000" dirty="0" smtClean="0">
                <a:solidFill>
                  <a:srgbClr val="FFFFFF"/>
                </a:solidFill>
              </a:rPr>
              <a:t>odelling </a:t>
            </a:r>
            <a:r>
              <a:rPr lang="de-DE" sz="2000" dirty="0">
                <a:solidFill>
                  <a:srgbClr val="FFFFFF"/>
                </a:solidFill>
              </a:rPr>
              <a:t>O</a:t>
            </a:r>
            <a:r>
              <a:rPr lang="de-DE" sz="2000" dirty="0" smtClean="0">
                <a:solidFill>
                  <a:srgbClr val="FFFFFF"/>
                </a:solidFill>
              </a:rPr>
              <a:t>utcome</a:t>
            </a:r>
          </a:p>
          <a:p>
            <a:pPr algn="just"/>
            <a:endParaRPr lang="de-DE" sz="2000" dirty="0">
              <a:solidFill>
                <a:srgbClr val="FFFFFF"/>
              </a:solidFill>
            </a:endParaRPr>
          </a:p>
          <a:p>
            <a:pPr algn="just"/>
            <a:r>
              <a:rPr lang="en-US" sz="2000" dirty="0">
                <a:solidFill>
                  <a:srgbClr val="FFFFFF"/>
                </a:solidFill>
              </a:rPr>
              <a:t>Physics</a:t>
            </a:r>
            <a:r>
              <a:rPr lang="en-US" sz="2000" dirty="0" smtClean="0">
                <a:solidFill>
                  <a:srgbClr val="FFFFFF"/>
                </a:solidFill>
              </a:rPr>
              <a:t>, engineering, imaging, technology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based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31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599049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Radiotherapy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7332" y="2590800"/>
            <a:ext cx="3386667" cy="2743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57333" y="5372100"/>
            <a:ext cx="3386666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/>
              <a:t>"</a:t>
            </a:r>
            <a:r>
              <a:rPr lang="en-US" dirty="0" smtClean="0"/>
              <a:t>seeds”‐ small</a:t>
            </a:r>
            <a:r>
              <a:rPr lang="en-US" dirty="0"/>
              <a:t> </a:t>
            </a:r>
            <a:r>
              <a:rPr lang="en-US" dirty="0" smtClean="0"/>
              <a:t>radioactive rods implanted directly</a:t>
            </a:r>
            <a:r>
              <a:rPr lang="en-US" dirty="0"/>
              <a:t> </a:t>
            </a:r>
            <a:r>
              <a:rPr lang="en-US" dirty="0" smtClean="0"/>
              <a:t>into the tumor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755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14077" y="5309861"/>
            <a:ext cx="5217094" cy="1046489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20 000 patients per year every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10 </a:t>
            </a:r>
            <a:r>
              <a:rPr lang="en-US" sz="2000" b="1" dirty="0" smtClean="0">
                <a:solidFill>
                  <a:schemeClr val="bg1"/>
                </a:solidFill>
              </a:rPr>
              <a:t>tumor </a:t>
            </a:r>
            <a:r>
              <a:rPr lang="en-US" sz="2000" b="1" dirty="0">
                <a:solidFill>
                  <a:schemeClr val="bg1"/>
                </a:solidFill>
              </a:rPr>
              <a:t>million inhabitants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1 </a:t>
            </a:r>
            <a:r>
              <a:rPr lang="en-US" sz="2000" b="1" dirty="0" err="1">
                <a:solidFill>
                  <a:schemeClr val="bg1"/>
                </a:solidFill>
              </a:rPr>
              <a:t>linac</a:t>
            </a:r>
            <a:r>
              <a:rPr lang="en-US" sz="2000" b="1" dirty="0">
                <a:solidFill>
                  <a:schemeClr val="bg1"/>
                </a:solidFill>
              </a:rPr>
              <a:t> every &lt;250,000 </a:t>
            </a:r>
            <a:r>
              <a:rPr lang="en-US" sz="2000" b="1" dirty="0" smtClean="0">
                <a:solidFill>
                  <a:schemeClr val="bg1"/>
                </a:solidFill>
              </a:rPr>
              <a:t>inhabitants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32</a:t>
            </a:fld>
            <a:endParaRPr lang="en-US" dirty="0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Conventional Radiotherapy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4 at 11.08.5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39289"/>
            <a:ext cx="3657600" cy="4889317"/>
          </a:xfrm>
          <a:prstGeom prst="rect">
            <a:avLst/>
          </a:prstGeom>
        </p:spPr>
      </p:pic>
      <p:pic>
        <p:nvPicPr>
          <p:cNvPr id="10" name="Picture 9" descr="rad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315" y="839289"/>
            <a:ext cx="5020785" cy="45388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5728606"/>
            <a:ext cx="3780315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More than 7000 </a:t>
            </a:r>
            <a:r>
              <a:rPr lang="en-US" dirty="0" err="1" smtClean="0"/>
              <a:t>linacs</a:t>
            </a:r>
            <a:r>
              <a:rPr lang="en-US" dirty="0" smtClean="0"/>
              <a:t> in the world for radiotherapy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49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936421"/>
            <a:ext cx="6473312" cy="5246522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3 "Cs" of </a:t>
            </a:r>
            <a:r>
              <a:rPr lang="en-US" sz="2800" dirty="0" smtClean="0">
                <a:solidFill>
                  <a:srgbClr val="FFFFFF"/>
                </a:solidFill>
              </a:rPr>
              <a:t>Radiation</a:t>
            </a:r>
          </a:p>
          <a:p>
            <a:endParaRPr lang="en-US" sz="2800" dirty="0">
              <a:solidFill>
                <a:srgbClr val="FFFFFF"/>
              </a:solidFill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C</a:t>
            </a:r>
            <a:r>
              <a:rPr lang="en-US" sz="2400" dirty="0">
                <a:solidFill>
                  <a:srgbClr val="FFFFFF"/>
                </a:solidFill>
              </a:rPr>
              <a:t>ure (~ 45% cancer cases are cured)</a:t>
            </a:r>
          </a:p>
          <a:p>
            <a:pPr marL="342900" indent="-342900" algn="just">
              <a:buFont typeface="Arial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C</a:t>
            </a:r>
            <a:r>
              <a:rPr lang="en-US" sz="2400" dirty="0">
                <a:solidFill>
                  <a:srgbClr val="FFFFFF"/>
                </a:solidFill>
              </a:rPr>
              <a:t>onservative (non-invasive, few side effects)</a:t>
            </a:r>
          </a:p>
          <a:p>
            <a:pPr marL="342900" indent="-342900" algn="just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C</a:t>
            </a:r>
            <a:r>
              <a:rPr lang="en-US" sz="2400" dirty="0" smtClean="0">
                <a:solidFill>
                  <a:srgbClr val="FFFFFF"/>
                </a:solidFill>
              </a:rPr>
              <a:t>heap </a:t>
            </a:r>
            <a:r>
              <a:rPr lang="en-US" sz="2400" dirty="0">
                <a:solidFill>
                  <a:srgbClr val="FFFFFF"/>
                </a:solidFill>
              </a:rPr>
              <a:t>(~ 5% of total cost of cancer </a:t>
            </a:r>
            <a:r>
              <a:rPr lang="en-US" sz="2400" dirty="0" smtClean="0">
                <a:solidFill>
                  <a:srgbClr val="FFFFFF"/>
                </a:solidFill>
              </a:rPr>
              <a:t>on radiation</a:t>
            </a:r>
            <a:r>
              <a:rPr lang="en-US" sz="2000" dirty="0" smtClean="0">
                <a:solidFill>
                  <a:srgbClr val="FFFFFF"/>
                </a:solidFill>
              </a:rPr>
              <a:t>)</a:t>
            </a:r>
          </a:p>
          <a:p>
            <a:pPr algn="just"/>
            <a:endParaRPr lang="en-US" sz="2000" dirty="0">
              <a:solidFill>
                <a:srgbClr val="FFFFFF"/>
              </a:solidFill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US" sz="2400" dirty="0">
                <a:solidFill>
                  <a:srgbClr val="FFFFFF"/>
                </a:solidFill>
              </a:rPr>
              <a:t>There is no substitute for RT in the near future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US" sz="2400" dirty="0">
                <a:solidFill>
                  <a:srgbClr val="FFFFFF"/>
                </a:solidFill>
              </a:rPr>
              <a:t>The rate of patients treated with RT is increasing</a:t>
            </a:r>
          </a:p>
          <a:p>
            <a:pPr algn="just"/>
            <a:endParaRPr lang="en-US" sz="2000" dirty="0" smtClean="0">
              <a:solidFill>
                <a:srgbClr val="FFFFFF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Present </a:t>
            </a:r>
            <a:r>
              <a:rPr lang="en-US" sz="2400" dirty="0">
                <a:solidFill>
                  <a:srgbClr val="FFFFFF"/>
                </a:solidFill>
              </a:rPr>
              <a:t>Limitation of RT:</a:t>
            </a:r>
          </a:p>
          <a:p>
            <a:r>
              <a:rPr lang="en-US" sz="2400" dirty="0">
                <a:solidFill>
                  <a:srgbClr val="FFFFFF"/>
                </a:solidFill>
              </a:rPr>
              <a:t>~30% of patients treatment fails locally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33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577989" y="76200"/>
            <a:ext cx="7337411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Radiotherapy in the 21</a:t>
            </a:r>
            <a:r>
              <a:rPr lang="en-US" sz="2800" b="0" baseline="3000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st</a:t>
            </a:r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 Century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0" name="Picture 9" descr="rad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2" y="1317224"/>
            <a:ext cx="2000098" cy="419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260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34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Two Opposite Photon Beams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2" name="Picture 11" descr="Screen Shot 2017-11-14 at 11.27.4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32538"/>
            <a:ext cx="4450184" cy="3303680"/>
          </a:xfrm>
          <a:prstGeom prst="rect">
            <a:avLst/>
          </a:prstGeom>
        </p:spPr>
      </p:pic>
      <p:pic>
        <p:nvPicPr>
          <p:cNvPr id="13" name="Picture 12" descr="Screen Shot 2017-11-14 at 11.28.1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185" y="1732538"/>
            <a:ext cx="4693815" cy="330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260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35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/>
            <a:r>
              <a:rPr lang="en-US" sz="2800" dirty="0">
                <a:solidFill>
                  <a:srgbClr val="FBFF54"/>
                </a:solidFill>
                <a:cs typeface="Verdana" charset="0"/>
                <a:sym typeface="Verdana" charset="0"/>
              </a:rPr>
              <a:t>Two Opposite Photon Beams</a:t>
            </a: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6098" y="926245"/>
            <a:ext cx="6575517" cy="543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260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892" y="1449529"/>
            <a:ext cx="8259908" cy="408665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2600" dirty="0" smtClean="0">
                <a:solidFill>
                  <a:srgbClr val="FFFFFF"/>
                </a:solidFill>
              </a:rPr>
              <a:t>• Accelerator </a:t>
            </a:r>
            <a:r>
              <a:rPr lang="en-US" sz="2600" dirty="0">
                <a:solidFill>
                  <a:srgbClr val="FFFFFF"/>
                </a:solidFill>
              </a:rPr>
              <a:t>technologies to improve </a:t>
            </a:r>
            <a:r>
              <a:rPr lang="en-US" sz="2600" dirty="0" smtClean="0">
                <a:solidFill>
                  <a:srgbClr val="FFFFFF"/>
                </a:solidFill>
              </a:rPr>
              <a:t>treatment : higher dose</a:t>
            </a:r>
          </a:p>
          <a:p>
            <a:pPr algn="just"/>
            <a:endParaRPr lang="en-US" sz="2600" dirty="0">
              <a:solidFill>
                <a:srgbClr val="FFFFFF"/>
              </a:solidFill>
            </a:endParaRPr>
          </a:p>
          <a:p>
            <a:pPr algn="just"/>
            <a:r>
              <a:rPr lang="en-US" sz="2600" dirty="0">
                <a:solidFill>
                  <a:srgbClr val="FFFFFF"/>
                </a:solidFill>
              </a:rPr>
              <a:t>• Detectors/imaging: accuracy, multimodality, real-time</a:t>
            </a:r>
            <a:r>
              <a:rPr lang="en-US" sz="2600" dirty="0" smtClean="0">
                <a:solidFill>
                  <a:srgbClr val="FFFFFF"/>
                </a:solidFill>
              </a:rPr>
              <a:t>, organ </a:t>
            </a:r>
            <a:r>
              <a:rPr lang="en-US" sz="2600" dirty="0">
                <a:solidFill>
                  <a:srgbClr val="FFFFFF"/>
                </a:solidFill>
              </a:rPr>
              <a:t>motion</a:t>
            </a:r>
          </a:p>
          <a:p>
            <a:pPr algn="just"/>
            <a:endParaRPr lang="en-US" sz="2600" dirty="0" smtClean="0">
              <a:solidFill>
                <a:srgbClr val="FFFFFF"/>
              </a:solidFill>
            </a:endParaRPr>
          </a:p>
          <a:p>
            <a:pPr algn="just"/>
            <a:r>
              <a:rPr lang="en-US" sz="2600" dirty="0" smtClean="0">
                <a:solidFill>
                  <a:srgbClr val="FFFFFF"/>
                </a:solidFill>
              </a:rPr>
              <a:t>• </a:t>
            </a:r>
            <a:r>
              <a:rPr lang="en-US" sz="2600" dirty="0">
                <a:solidFill>
                  <a:srgbClr val="FFFFFF"/>
                </a:solidFill>
              </a:rPr>
              <a:t>Biology: fractionation, radio-resistance, </a:t>
            </a:r>
            <a:r>
              <a:rPr lang="en-US" sz="2600" dirty="0" smtClean="0">
                <a:solidFill>
                  <a:srgbClr val="FFFFFF"/>
                </a:solidFill>
              </a:rPr>
              <a:t>radio-sensitization</a:t>
            </a:r>
            <a:endParaRPr lang="en-US" sz="2600" dirty="0">
              <a:solidFill>
                <a:srgbClr val="FFFFFF"/>
              </a:solidFill>
            </a:endParaRPr>
          </a:p>
          <a:p>
            <a:pPr algn="just"/>
            <a:endParaRPr lang="en-US" sz="2600" dirty="0" smtClean="0">
              <a:solidFill>
                <a:srgbClr val="FFFFFF"/>
              </a:solidFill>
            </a:endParaRPr>
          </a:p>
          <a:p>
            <a:pPr algn="just"/>
            <a:r>
              <a:rPr lang="en-US" sz="2600" dirty="0" smtClean="0">
                <a:solidFill>
                  <a:srgbClr val="FFFFFF"/>
                </a:solidFill>
              </a:rPr>
              <a:t>• </a:t>
            </a:r>
            <a:r>
              <a:rPr lang="en-US" sz="2600" dirty="0">
                <a:solidFill>
                  <a:srgbClr val="FFFFFF"/>
                </a:solidFill>
              </a:rPr>
              <a:t>Data: storage, analysis and sharing</a:t>
            </a:r>
          </a:p>
          <a:p>
            <a:pPr algn="just"/>
            <a:endParaRPr lang="en-US" sz="2600" dirty="0">
              <a:solidFill>
                <a:srgbClr val="FFFFFF"/>
              </a:solidFill>
            </a:endParaRPr>
          </a:p>
          <a:p>
            <a:pPr algn="just"/>
            <a:r>
              <a:rPr lang="en-US" sz="2600" dirty="0" smtClean="0">
                <a:solidFill>
                  <a:srgbClr val="FFFFFF"/>
                </a:solidFill>
              </a:rPr>
              <a:t>• </a:t>
            </a:r>
            <a:r>
              <a:rPr lang="en-US" sz="2600" dirty="0">
                <a:solidFill>
                  <a:srgbClr val="FFFFFF"/>
                </a:solidFill>
              </a:rPr>
              <a:t>Collaboration in this multidisciplinary field is key</a:t>
            </a:r>
          </a:p>
          <a:p>
            <a:pPr algn="r"/>
            <a:endParaRPr lang="en-US" sz="2000" dirty="0" smtClean="0">
              <a:solidFill>
                <a:srgbClr val="FFFFFF"/>
              </a:solidFill>
            </a:endParaRPr>
          </a:p>
          <a:p>
            <a:pPr algn="r"/>
            <a:endParaRPr lang="en-US" sz="2000" dirty="0">
              <a:solidFill>
                <a:srgbClr val="FFFFFF"/>
              </a:solidFill>
            </a:endParaRPr>
          </a:p>
          <a:p>
            <a:pPr algn="r"/>
            <a:r>
              <a:rPr lang="en-US" sz="2000" dirty="0" smtClean="0">
                <a:solidFill>
                  <a:srgbClr val="FFFFFF"/>
                </a:solidFill>
              </a:rPr>
              <a:t>Raymond </a:t>
            </a:r>
            <a:r>
              <a:rPr lang="en-US" sz="2000" dirty="0">
                <a:solidFill>
                  <a:srgbClr val="FFFFFF"/>
                </a:solidFill>
              </a:rPr>
              <a:t>Miralbell, HUG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36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How to decrease the failure rate?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8260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987143"/>
            <a:ext cx="6400800" cy="17526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US" dirty="0">
                <a:solidFill>
                  <a:srgbClr val="FFFFFF"/>
                </a:solidFill>
              </a:rPr>
              <a:t>In 1946 Robert Wilson:</a:t>
            </a: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– Protons can be used clinically</a:t>
            </a: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– Accelerators are available</a:t>
            </a: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– Maximum radiation dose can be placed </a:t>
            </a:r>
            <a:r>
              <a:rPr lang="en-US" dirty="0" smtClean="0">
                <a:solidFill>
                  <a:srgbClr val="FFFFFF"/>
                </a:solidFill>
              </a:rPr>
              <a:t>into the tumor</a:t>
            </a:r>
            <a:endParaRPr lang="en-US" dirty="0">
              <a:solidFill>
                <a:srgbClr val="FFFFFF"/>
              </a:solidFill>
            </a:endParaRPr>
          </a:p>
          <a:p>
            <a:pPr algn="just"/>
            <a:r>
              <a:rPr lang="en-US" dirty="0">
                <a:solidFill>
                  <a:srgbClr val="FFFFFF"/>
                </a:solidFill>
              </a:rPr>
              <a:t>– Particle therapy provides sparing of </a:t>
            </a:r>
            <a:r>
              <a:rPr lang="en-US" dirty="0" smtClean="0">
                <a:solidFill>
                  <a:srgbClr val="FFFFFF"/>
                </a:solidFill>
              </a:rPr>
              <a:t>normal tissues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37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Hadron Therapy : All started in 1946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19477"/>
            <a:ext cx="5652262" cy="3010234"/>
          </a:xfrm>
          <a:prstGeom prst="rect">
            <a:avLst/>
          </a:prstGeom>
        </p:spPr>
      </p:pic>
      <p:pic>
        <p:nvPicPr>
          <p:cNvPr id="11" name="Picture 10" descr="Screen Shot 2017-11-14 at 12.44.1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019477"/>
            <a:ext cx="3352800" cy="27305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791200" y="5784719"/>
            <a:ext cx="335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1600" dirty="0"/>
              <a:t>Conventional: X-Rays </a:t>
            </a:r>
            <a:r>
              <a:rPr lang="en-US" sz="1600" dirty="0" smtClean="0"/>
              <a:t>   Ion </a:t>
            </a:r>
            <a:r>
              <a:rPr lang="en-US" sz="1600" dirty="0"/>
              <a:t>Radiation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132055" y="2096147"/>
            <a:ext cx="30119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- </a:t>
            </a:r>
            <a:r>
              <a:rPr lang="en-US" dirty="0" smtClean="0"/>
              <a:t>Tumors </a:t>
            </a:r>
            <a:r>
              <a:rPr lang="en-US" dirty="0"/>
              <a:t>near critical organs</a:t>
            </a:r>
          </a:p>
          <a:p>
            <a:r>
              <a:rPr lang="en-US" dirty="0"/>
              <a:t>- </a:t>
            </a:r>
            <a:r>
              <a:rPr lang="en-US" dirty="0" smtClean="0"/>
              <a:t>Tumor </a:t>
            </a:r>
            <a:r>
              <a:rPr lang="en-US" dirty="0"/>
              <a:t>in children</a:t>
            </a:r>
          </a:p>
          <a:p>
            <a:r>
              <a:rPr lang="en-US" dirty="0"/>
              <a:t>- Radio-resistant </a:t>
            </a:r>
            <a:r>
              <a:rPr lang="en-US" dirty="0" smtClean="0"/>
              <a:t>tumors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9043" y="719138"/>
            <a:ext cx="1170380" cy="148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260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1DCF246-5B1A-CE47-BBBE-9B1B2383FE5C}" type="slidenum">
              <a:rPr lang="en-US" sz="1600">
                <a:solidFill>
                  <a:srgbClr val="FFFFFF"/>
                </a:solidFill>
              </a:rPr>
              <a:pPr eaLnBrk="1" hangingPunct="1"/>
              <a:t>38</a:t>
            </a:fld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7584" y="1005632"/>
            <a:ext cx="78930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sz="2800" b="0" dirty="0">
              <a:solidFill>
                <a:srgbClr val="FFC512"/>
              </a:solidFill>
            </a:endParaRPr>
          </a:p>
        </p:txBody>
      </p:sp>
      <p:graphicFrame>
        <p:nvGraphicFramePr>
          <p:cNvPr id="17411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228600" y="228600"/>
          <a:ext cx="533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Microsoft ClipArt Gallery" r:id="rId3" imgW="3225800" imgH="3225800" progId="MS_ClipArt_Gallery">
                  <p:embed/>
                </p:oleObj>
              </mc:Choice>
              <mc:Fallback>
                <p:oleObj name="Microsoft ClipArt Gallery" r:id="rId3" imgW="3225800" imgH="3225800" progId="MS_ClipArt_Gallery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28600"/>
                        <a:ext cx="5334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1298574" y="997397"/>
            <a:ext cx="67659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CC66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chemeClr val="bg1"/>
                </a:solidFill>
              </a:rPr>
              <a:t>Optimization of the natural distribution of dose </a:t>
            </a:r>
            <a:endParaRPr lang="el-GR" dirty="0">
              <a:solidFill>
                <a:schemeClr val="bg1"/>
              </a:solidFill>
            </a:endParaRP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71800"/>
            <a:ext cx="2590800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3" descr="C:\My Documents\Prot_vs_phot.t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9900"/>
            <a:ext cx="5909733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GB"/>
          </a:p>
        </p:txBody>
      </p:sp>
      <p:sp>
        <p:nvSpPr>
          <p:cNvPr id="10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/>
            <a:r>
              <a:rPr lang="en-US" sz="280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Hadron Therapy</a:t>
            </a:r>
            <a:endParaRPr lang="en-US" sz="280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56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39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Hadron Therapy Timeline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4 at 16.39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" y="821558"/>
            <a:ext cx="9141087" cy="553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211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8370" y="4480975"/>
            <a:ext cx="8697029" cy="1515004"/>
          </a:xfrm>
        </p:spPr>
        <p:txBody>
          <a:bodyPr>
            <a:noAutofit/>
          </a:bodyPr>
          <a:lstStyle/>
          <a:p>
            <a:pPr marL="457200" indent="-457200" algn="just">
              <a:buFont typeface="Wingdings" charset="2"/>
              <a:buChar char="u"/>
            </a:pPr>
            <a:r>
              <a:rPr lang="en-US" sz="2400" b="1" dirty="0">
                <a:solidFill>
                  <a:srgbClr val="FFFFFF"/>
                </a:solidFill>
              </a:rPr>
              <a:t>November 8, 1895 </a:t>
            </a:r>
            <a:r>
              <a:rPr lang="en-US" sz="2400" b="1" dirty="0" smtClean="0">
                <a:solidFill>
                  <a:srgbClr val="FFC512"/>
                </a:solidFill>
              </a:rPr>
              <a:t>Wilhelm Röntgen </a:t>
            </a:r>
            <a:r>
              <a:rPr lang="en-US" sz="2400" b="1" dirty="0" smtClean="0">
                <a:solidFill>
                  <a:srgbClr val="FFFFFF"/>
                </a:solidFill>
              </a:rPr>
              <a:t>discovered </a:t>
            </a:r>
            <a:r>
              <a:rPr lang="en-US" sz="2400" b="1" dirty="0">
                <a:solidFill>
                  <a:srgbClr val="FFFFFF"/>
                </a:solidFill>
              </a:rPr>
              <a:t>X-Rays</a:t>
            </a:r>
          </a:p>
          <a:p>
            <a:pPr marL="457200" indent="-457200" algn="just">
              <a:buFont typeface="Wingdings" charset="2"/>
              <a:buChar char="u"/>
            </a:pPr>
            <a:r>
              <a:rPr lang="en-US" sz="2400" b="1" dirty="0" smtClean="0">
                <a:solidFill>
                  <a:srgbClr val="FFFFFF"/>
                </a:solidFill>
              </a:rPr>
              <a:t>December </a:t>
            </a:r>
            <a:r>
              <a:rPr lang="en-US" sz="2400" b="1" dirty="0">
                <a:solidFill>
                  <a:srgbClr val="FFFFFF"/>
                </a:solidFill>
              </a:rPr>
              <a:t>22, 1895 he </a:t>
            </a:r>
            <a:r>
              <a:rPr lang="en-US" sz="2400" b="1" dirty="0" smtClean="0">
                <a:solidFill>
                  <a:srgbClr val="FFFFFF"/>
                </a:solidFill>
              </a:rPr>
              <a:t>takes the </a:t>
            </a:r>
            <a:r>
              <a:rPr lang="en-US" sz="2400" b="1" dirty="0">
                <a:solidFill>
                  <a:srgbClr val="FFFFFF"/>
                </a:solidFill>
              </a:rPr>
              <a:t>first image of his </a:t>
            </a:r>
            <a:r>
              <a:rPr lang="en-US" sz="2400" b="1" dirty="0" smtClean="0">
                <a:solidFill>
                  <a:srgbClr val="FFFFFF"/>
                </a:solidFill>
              </a:rPr>
              <a:t>wife’s hand</a:t>
            </a:r>
          </a:p>
          <a:p>
            <a:pPr marL="457200" indent="-457200" algn="just">
              <a:buFont typeface="Wingdings" charset="2"/>
              <a:buChar char="u"/>
            </a:pPr>
            <a:r>
              <a:rPr lang="en-US" sz="2400" b="1" dirty="0">
                <a:solidFill>
                  <a:srgbClr val="FFFFFF"/>
                </a:solidFill>
              </a:rPr>
              <a:t>Röntgen received the first Nobel prize in physics in 1901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704200" y="76200"/>
            <a:ext cx="7211200" cy="902600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X-rays</a:t>
            </a:r>
          </a:p>
          <a:p>
            <a:pPr marL="39688" algn="ctr" defTabSz="642938" eaLnBrk="1" hangingPunct="1"/>
            <a:r>
              <a:rPr lang="en-US" sz="280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Beginning of Modern Medical Physics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x-ray imag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64" y="1398526"/>
            <a:ext cx="1625280" cy="2487674"/>
          </a:xfrm>
          <a:prstGeom prst="rect">
            <a:avLst/>
          </a:prstGeom>
        </p:spPr>
      </p:pic>
      <p:pic>
        <p:nvPicPr>
          <p:cNvPr id="10" name="Picture 9" descr="Roentdge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580" y="1398526"/>
            <a:ext cx="1778819" cy="2487674"/>
          </a:xfrm>
          <a:prstGeom prst="rect">
            <a:avLst/>
          </a:prstGeom>
        </p:spPr>
      </p:pic>
      <p:pic>
        <p:nvPicPr>
          <p:cNvPr id="11" name="Picture 10" descr="x-ray tub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087" y="1368756"/>
            <a:ext cx="4110113" cy="251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326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34552" y="5169435"/>
            <a:ext cx="4197194" cy="1212571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>
                <a:solidFill>
                  <a:srgbClr val="FFFFFF"/>
                </a:solidFill>
              </a:rPr>
              <a:t>Tumors </a:t>
            </a:r>
            <a:r>
              <a:rPr lang="en-US" sz="2000" dirty="0">
                <a:solidFill>
                  <a:srgbClr val="FFFFFF"/>
                </a:solidFill>
              </a:rPr>
              <a:t>near critical organs</a:t>
            </a:r>
          </a:p>
          <a:p>
            <a:pPr algn="just"/>
            <a:r>
              <a:rPr lang="en-US" sz="2000" dirty="0" smtClean="0">
                <a:solidFill>
                  <a:srgbClr val="FFFFFF"/>
                </a:solidFill>
              </a:rPr>
              <a:t>Tumors </a:t>
            </a:r>
            <a:r>
              <a:rPr lang="en-US" sz="2000" dirty="0">
                <a:solidFill>
                  <a:srgbClr val="FFFFFF"/>
                </a:solidFill>
              </a:rPr>
              <a:t>in children</a:t>
            </a:r>
          </a:p>
          <a:p>
            <a:pPr algn="just"/>
            <a:r>
              <a:rPr lang="en-US" sz="2000" dirty="0">
                <a:solidFill>
                  <a:srgbClr val="FFFFFF"/>
                </a:solidFill>
              </a:rPr>
              <a:t>Radio-resistant </a:t>
            </a:r>
            <a:r>
              <a:rPr lang="en-US" sz="2000" dirty="0" smtClean="0">
                <a:solidFill>
                  <a:srgbClr val="FFFFFF"/>
                </a:solidFill>
              </a:rPr>
              <a:t>tumors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40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544502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Why Hadron Therapy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4 at 13.19.4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7742"/>
            <a:ext cx="9144000" cy="425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41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Photons vs Protons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4 at 13.22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3526"/>
            <a:ext cx="9144000" cy="496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104" y="936421"/>
            <a:ext cx="8229600" cy="1411045"/>
          </a:xfrm>
        </p:spPr>
        <p:txBody>
          <a:bodyPr>
            <a:noAutofit/>
          </a:bodyPr>
          <a:lstStyle/>
          <a:p>
            <a:pPr algn="just"/>
            <a:r>
              <a:rPr lang="de-DE" sz="2400" dirty="0">
                <a:solidFill>
                  <a:srgbClr val="FFFFFF"/>
                </a:solidFill>
              </a:rPr>
              <a:t>• GSI – Darmstadt (1997 – 2008)</a:t>
            </a:r>
          </a:p>
          <a:p>
            <a:pPr algn="just"/>
            <a:r>
              <a:rPr lang="de-DE" sz="2400" dirty="0">
                <a:solidFill>
                  <a:srgbClr val="FFFFFF"/>
                </a:solidFill>
              </a:rPr>
              <a:t>• G. Kraft (GSI) &amp; J. Debus (Heidelberg)</a:t>
            </a:r>
          </a:p>
          <a:p>
            <a:pPr algn="just"/>
            <a:r>
              <a:rPr lang="de-DE" sz="2400" dirty="0">
                <a:solidFill>
                  <a:srgbClr val="FFFFFF"/>
                </a:solidFill>
              </a:rPr>
              <a:t>– 450 patients </a:t>
            </a:r>
            <a:r>
              <a:rPr lang="de-DE" sz="2400" dirty="0" err="1">
                <a:solidFill>
                  <a:srgbClr val="FFFFFF"/>
                </a:solidFill>
              </a:rPr>
              <a:t>treated</a:t>
            </a:r>
            <a:r>
              <a:rPr lang="de-DE" sz="2400" dirty="0">
                <a:solidFill>
                  <a:srgbClr val="FFFFFF"/>
                </a:solidFill>
              </a:rPr>
              <a:t> </a:t>
            </a:r>
            <a:r>
              <a:rPr lang="de-DE" sz="2400" dirty="0" err="1">
                <a:solidFill>
                  <a:srgbClr val="FFFFFF"/>
                </a:solidFill>
              </a:rPr>
              <a:t>with</a:t>
            </a:r>
            <a:r>
              <a:rPr lang="de-DE" sz="2400" dirty="0">
                <a:solidFill>
                  <a:srgbClr val="FFFFFF"/>
                </a:solidFill>
              </a:rPr>
              <a:t> </a:t>
            </a:r>
            <a:r>
              <a:rPr lang="de-DE" sz="2400" dirty="0" err="1">
                <a:solidFill>
                  <a:srgbClr val="FFFFFF"/>
                </a:solidFill>
              </a:rPr>
              <a:t>carbon</a:t>
            </a:r>
            <a:r>
              <a:rPr lang="de-DE" sz="2400" dirty="0">
                <a:solidFill>
                  <a:srgbClr val="FFFFFF"/>
                </a:solidFill>
              </a:rPr>
              <a:t> </a:t>
            </a:r>
            <a:r>
              <a:rPr lang="de-DE" sz="2400" dirty="0" err="1">
                <a:solidFill>
                  <a:srgbClr val="FFFFFF"/>
                </a:solidFill>
              </a:rPr>
              <a:t>ions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42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565160" y="76200"/>
            <a:ext cx="735024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Carbon Ions Project : pilot project in Europe 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104" y="2515749"/>
            <a:ext cx="4501686" cy="30386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1309" y="1064698"/>
            <a:ext cx="3662691" cy="515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43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HIT - Heidelberg 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70220"/>
            <a:ext cx="4559884" cy="41093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9884" y="1770220"/>
            <a:ext cx="4584116" cy="412570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314" y="2369578"/>
            <a:ext cx="1226287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Ion source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70176" y="2184912"/>
            <a:ext cx="1338377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/>
              <a:t>Synchrotron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24200" y="4747778"/>
            <a:ext cx="1947630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/>
              <a:t>Treatment rooms</a:t>
            </a:r>
          </a:p>
          <a:p>
            <a:r>
              <a:rPr lang="en-US" dirty="0"/>
              <a:t>Siemens Medical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622946" y="3872891"/>
            <a:ext cx="825867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/>
              <a:t>Gantry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256621" y="1776899"/>
            <a:ext cx="860357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/>
              <a:t>Quality</a:t>
            </a:r>
          </a:p>
          <a:p>
            <a:r>
              <a:rPr lang="en-US" dirty="0"/>
              <a:t>control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071830" y="1770220"/>
            <a:ext cx="2702655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/>
              <a:t>Beam transport line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2590800" y="3872891"/>
            <a:ext cx="706300" cy="874887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508553" y="4242223"/>
            <a:ext cx="378689" cy="505556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071830" y="4900179"/>
            <a:ext cx="1663491" cy="102617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182990" y="2139552"/>
            <a:ext cx="0" cy="695366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271921" y="2139552"/>
            <a:ext cx="0" cy="695366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7608567" y="2139552"/>
            <a:ext cx="14379" cy="631361"/>
          </a:xfrm>
          <a:prstGeom prst="straightConnector1">
            <a:avLst/>
          </a:prstGeom>
          <a:ln w="2857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550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44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/>
            <a:r>
              <a:rPr lang="en-US" sz="2800" dirty="0">
                <a:solidFill>
                  <a:srgbClr val="FBFF54"/>
                </a:solidFill>
                <a:cs typeface="Verdana" charset="0"/>
                <a:sym typeface="Verdana" charset="0"/>
              </a:rPr>
              <a:t>HIT - Heidelberg </a:t>
            </a: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779" y="989915"/>
            <a:ext cx="8806979" cy="586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550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336" y="4700991"/>
            <a:ext cx="5325750" cy="17526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3000" dirty="0" smtClean="0">
                <a:solidFill>
                  <a:srgbClr val="FFFFFF"/>
                </a:solidFill>
              </a:rPr>
              <a:t>Modeling </a:t>
            </a:r>
            <a:r>
              <a:rPr lang="en-US" sz="3000" dirty="0">
                <a:solidFill>
                  <a:srgbClr val="FFFFFF"/>
                </a:solidFill>
              </a:rPr>
              <a:t>of beta+ emitters:</a:t>
            </a:r>
          </a:p>
          <a:p>
            <a:pPr lvl="4" algn="just"/>
            <a:r>
              <a:rPr lang="en-US" dirty="0">
                <a:solidFill>
                  <a:srgbClr val="FFFFFF"/>
                </a:solidFill>
              </a:rPr>
              <a:t>Cross section</a:t>
            </a:r>
          </a:p>
          <a:p>
            <a:pPr lvl="4" algn="just"/>
            <a:r>
              <a:rPr lang="en-US" dirty="0">
                <a:solidFill>
                  <a:srgbClr val="FFFFFF"/>
                </a:solidFill>
              </a:rPr>
              <a:t>Fragmentation cross section</a:t>
            </a:r>
          </a:p>
          <a:p>
            <a:pPr lvl="4" algn="just"/>
            <a:r>
              <a:rPr lang="en-US" dirty="0">
                <a:solidFill>
                  <a:srgbClr val="FFFFFF"/>
                </a:solidFill>
              </a:rPr>
              <a:t>Prompt photon imaging</a:t>
            </a:r>
          </a:p>
          <a:p>
            <a:pPr lvl="4" algn="just"/>
            <a:r>
              <a:rPr lang="en-US" dirty="0">
                <a:solidFill>
                  <a:srgbClr val="FFFFFF"/>
                </a:solidFill>
              </a:rPr>
              <a:t>Advance Monte Carlo codes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45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403381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Real time Monitoring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" y="864170"/>
            <a:ext cx="8636000" cy="26797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33897" y="3745821"/>
            <a:ext cx="43747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On-line determination of the dose delivered</a:t>
            </a:r>
          </a:p>
          <a:p>
            <a:r>
              <a:rPr lang="en-US" dirty="0"/>
              <a:t>First time in 110 years !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800" y="3147813"/>
            <a:ext cx="1483211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/>
              <a:t>MC simulated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564152" y="3174538"/>
            <a:ext cx="1122648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/>
              <a:t>measured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340" y="3643062"/>
            <a:ext cx="2321659" cy="321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550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754" y="884523"/>
            <a:ext cx="8671646" cy="539352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P</a:t>
            </a:r>
            <a:r>
              <a:rPr lang="en-US" sz="2400" dirty="0">
                <a:solidFill>
                  <a:srgbClr val="FFFFFF"/>
                </a:solidFill>
              </a:rPr>
              <a:t>roton </a:t>
            </a:r>
            <a:r>
              <a:rPr lang="en-US" sz="2400" dirty="0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FFFFFF"/>
                </a:solidFill>
              </a:rPr>
              <a:t>on </a:t>
            </a:r>
            <a:r>
              <a:rPr lang="en-US" sz="2400" dirty="0">
                <a:solidFill>
                  <a:srgbClr val="FF0000"/>
                </a:solidFill>
              </a:rPr>
              <a:t>M</a:t>
            </a:r>
            <a:r>
              <a:rPr lang="en-US" sz="2400" dirty="0">
                <a:solidFill>
                  <a:srgbClr val="FFFFFF"/>
                </a:solidFill>
              </a:rPr>
              <a:t>edical </a:t>
            </a:r>
            <a:r>
              <a:rPr lang="en-US" sz="2400" dirty="0">
                <a:solidFill>
                  <a:srgbClr val="FF0000"/>
                </a:solidFill>
              </a:rPr>
              <a:t>M</a:t>
            </a:r>
            <a:r>
              <a:rPr lang="en-US" sz="2400" dirty="0">
                <a:solidFill>
                  <a:srgbClr val="FFFFFF"/>
                </a:solidFill>
              </a:rPr>
              <a:t>achine </a:t>
            </a:r>
            <a:r>
              <a:rPr lang="en-US" sz="2400" dirty="0">
                <a:solidFill>
                  <a:srgbClr val="FF0000"/>
                </a:solidFill>
              </a:rPr>
              <a:t>S</a:t>
            </a:r>
            <a:r>
              <a:rPr lang="en-US" sz="2400" dirty="0">
                <a:solidFill>
                  <a:srgbClr val="FFFFFF"/>
                </a:solidFill>
              </a:rPr>
              <a:t>tudy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46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PIMMS project at CERN (1996-2000)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1423874"/>
            <a:ext cx="6542883" cy="4078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07200"/>
            <a:ext cx="3160040" cy="3150800"/>
          </a:xfrm>
          <a:prstGeom prst="rect">
            <a:avLst/>
          </a:prstGeom>
        </p:spPr>
      </p:pic>
      <p:pic>
        <p:nvPicPr>
          <p:cNvPr id="12" name="Picture 11" descr="Screen Shot 2017-11-14 at 13.58.2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59" y="3338900"/>
            <a:ext cx="2501900" cy="368300"/>
          </a:xfrm>
          <a:prstGeom prst="rect">
            <a:avLst/>
          </a:prstGeom>
        </p:spPr>
      </p:pic>
      <p:pic>
        <p:nvPicPr>
          <p:cNvPr id="14" name="Picture 13" descr="Screen Shot 2017-11-14 at 13.58.1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54" y="4920714"/>
            <a:ext cx="26670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550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47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CNAO – Pavia Italy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9" y="862348"/>
            <a:ext cx="5170161" cy="34467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4360" y="4276326"/>
            <a:ext cx="4589640" cy="258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550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48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834573" y="76199"/>
            <a:ext cx="7080827" cy="898705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ISOLDE</a:t>
            </a:r>
          </a:p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Isotopes for detection and treatment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2" name="Picture 11" descr="cer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0" y="1128836"/>
            <a:ext cx="5066990" cy="39628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5190" y="3051260"/>
            <a:ext cx="5450073" cy="380674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3694805" y="2604020"/>
            <a:ext cx="628630" cy="44724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3435" y="1378997"/>
            <a:ext cx="711200" cy="482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5190" y="2199850"/>
            <a:ext cx="616680" cy="61668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2634" y="5091650"/>
            <a:ext cx="4220801" cy="33855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In collaboration </a:t>
            </a:r>
            <a:r>
              <a:rPr lang="en-US" sz="1600" dirty="0" smtClean="0"/>
              <a:t>with University </a:t>
            </a:r>
            <a:r>
              <a:rPr lang="en-US" sz="1600" dirty="0"/>
              <a:t>Hospital Geneva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75834" y="3049531"/>
            <a:ext cx="1924879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/>
              <a:t>1.4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smtClean="0"/>
              <a:t>protons from PS-Booster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475835" y="4167465"/>
            <a:ext cx="628630" cy="44724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844151" y="4271448"/>
            <a:ext cx="556563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/>
              <a:t>GPS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104465" y="6171684"/>
            <a:ext cx="1918389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/>
              <a:t>HRS Target station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253976" y="3244334"/>
            <a:ext cx="1204589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dirty="0"/>
              <a:t>Beam lines</a:t>
            </a:r>
          </a:p>
        </p:txBody>
      </p:sp>
    </p:spTree>
    <p:extLst>
      <p:ext uri="{BB962C8B-B14F-4D97-AF65-F5344CB8AC3E}">
        <p14:creationId xmlns:p14="http://schemas.microsoft.com/office/powerpoint/2010/main" val="3571198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40" y="1268760"/>
            <a:ext cx="4680520" cy="504056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Nuclear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Reactions</a:t>
            </a:r>
            <a:endParaRPr lang="el-GR" dirty="0" smtClean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l-GR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FFFFFF"/>
                </a:solidFill>
              </a:rPr>
              <a:t>Accelerators</a:t>
            </a:r>
            <a:r>
              <a:rPr lang="el-GR" dirty="0" smtClean="0">
                <a:solidFill>
                  <a:srgbClr val="FFFFFF"/>
                </a:solidFill>
              </a:rPr>
              <a:t>    </a:t>
            </a:r>
          </a:p>
          <a:p>
            <a:pPr lvl="5">
              <a:buFont typeface="Wingdings" charset="2"/>
              <a:buChar char="Ø"/>
            </a:pPr>
            <a:r>
              <a:rPr lang="en-US" sz="2800" dirty="0" smtClean="0">
                <a:solidFill>
                  <a:srgbClr val="FFFFFF"/>
                </a:solidFill>
              </a:rPr>
              <a:t>Circular</a:t>
            </a:r>
            <a:endParaRPr lang="el-GR" sz="2800" dirty="0" smtClean="0">
              <a:solidFill>
                <a:srgbClr val="FFFFFF"/>
              </a:solidFill>
            </a:endParaRPr>
          </a:p>
          <a:p>
            <a:pPr marL="2286000" lvl="5" indent="0">
              <a:buNone/>
            </a:pPr>
            <a:endParaRPr lang="el-GR" sz="2800" dirty="0" smtClean="0">
              <a:solidFill>
                <a:srgbClr val="FFFFFF"/>
              </a:solidFill>
            </a:endParaRPr>
          </a:p>
          <a:p>
            <a:pPr marL="2286000" lvl="5" indent="0">
              <a:buNone/>
            </a:pPr>
            <a:endParaRPr lang="el-GR" sz="2800" dirty="0">
              <a:solidFill>
                <a:srgbClr val="FFFFFF"/>
              </a:solidFill>
            </a:endParaRPr>
          </a:p>
          <a:p>
            <a:pPr marL="2286000" lvl="5" indent="0">
              <a:buNone/>
            </a:pPr>
            <a:endParaRPr lang="el-GR" sz="2800" dirty="0" smtClean="0">
              <a:solidFill>
                <a:srgbClr val="FFFFFF"/>
              </a:solidFill>
            </a:endParaRPr>
          </a:p>
          <a:p>
            <a:pPr lvl="5">
              <a:buFont typeface="Wingdings" charset="2"/>
              <a:buChar char="Ø"/>
            </a:pPr>
            <a:r>
              <a:rPr lang="en-US" sz="2800" dirty="0" err="1" smtClean="0">
                <a:solidFill>
                  <a:srgbClr val="FFFFFF"/>
                </a:solidFill>
              </a:rPr>
              <a:t>Linacs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64CB3-7C23-4621-8C2B-65D847F111CA}" type="slidenum">
              <a:rPr lang="en-GB" smtClean="0"/>
              <a:t>49</a:t>
            </a:fld>
            <a:endParaRPr lang="en-GB"/>
          </a:p>
        </p:txBody>
      </p:sp>
      <p:pic>
        <p:nvPicPr>
          <p:cNvPr id="6" name="Picture 5" descr="Screen Shot 2015-07-30 at 4.10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544" y="1122474"/>
            <a:ext cx="3779912" cy="2276636"/>
          </a:xfrm>
          <a:prstGeom prst="rect">
            <a:avLst/>
          </a:prstGeom>
        </p:spPr>
      </p:pic>
      <p:pic>
        <p:nvPicPr>
          <p:cNvPr id="7" name="Picture 6" descr="Screen Shot 2015-07-30 at 4.14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44" y="3513410"/>
            <a:ext cx="2151668" cy="2160240"/>
          </a:xfrm>
          <a:prstGeom prst="rect">
            <a:avLst/>
          </a:prstGeom>
        </p:spPr>
      </p:pic>
      <p:pic>
        <p:nvPicPr>
          <p:cNvPr id="8" name="Picture 7" descr="Screen Shot 2015-07-30 at 9.19.5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948659"/>
            <a:ext cx="2456711" cy="1772816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GB"/>
          </a:p>
        </p:txBody>
      </p:sp>
      <p:sp>
        <p:nvSpPr>
          <p:cNvPr id="10" name="Rectangle 4"/>
          <p:cNvSpPr>
            <a:spLocks/>
          </p:cNvSpPr>
          <p:nvPr/>
        </p:nvSpPr>
        <p:spPr bwMode="auto">
          <a:xfrm>
            <a:off x="1834573" y="76199"/>
            <a:ext cx="7080827" cy="898705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Radio-Isotopes production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72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47295" y="1467717"/>
            <a:ext cx="3672505" cy="3122305"/>
          </a:xfrm>
        </p:spPr>
        <p:txBody>
          <a:bodyPr>
            <a:normAutofit/>
          </a:bodyPr>
          <a:lstStyle/>
          <a:p>
            <a:pPr algn="just"/>
            <a:r>
              <a:rPr lang="cs-CZ" sz="2400" dirty="0">
                <a:solidFill>
                  <a:srgbClr val="FFFFFF"/>
                </a:solidFill>
              </a:rPr>
              <a:t>1896</a:t>
            </a:r>
            <a:r>
              <a:rPr lang="cs-CZ" sz="2400" dirty="0" smtClean="0">
                <a:solidFill>
                  <a:srgbClr val="FFFFFF"/>
                </a:solidFill>
              </a:rPr>
              <a:t>: Discovery </a:t>
            </a:r>
            <a:r>
              <a:rPr lang="cs-CZ" sz="2400" dirty="0" err="1">
                <a:solidFill>
                  <a:srgbClr val="FFFFFF"/>
                </a:solidFill>
              </a:rPr>
              <a:t>of</a:t>
            </a:r>
            <a:r>
              <a:rPr lang="cs-CZ" sz="2400" dirty="0">
                <a:solidFill>
                  <a:srgbClr val="FFFFFF"/>
                </a:solidFill>
              </a:rPr>
              <a:t> </a:t>
            </a:r>
            <a:r>
              <a:rPr lang="cs-CZ" sz="2400" dirty="0" smtClean="0">
                <a:solidFill>
                  <a:srgbClr val="FFFFFF"/>
                </a:solidFill>
              </a:rPr>
              <a:t>natural  radioactivity</a:t>
            </a:r>
          </a:p>
          <a:p>
            <a:pPr algn="just"/>
            <a:endParaRPr lang="en-US" sz="2400" dirty="0" smtClean="0">
              <a:solidFill>
                <a:srgbClr val="FFFFFF"/>
              </a:solidFill>
            </a:endParaRPr>
          </a:p>
          <a:p>
            <a:pPr algn="just"/>
            <a:endParaRPr lang="en-US" sz="2400" dirty="0" smtClean="0">
              <a:solidFill>
                <a:srgbClr val="FFFFFF"/>
              </a:solidFill>
            </a:endParaRPr>
          </a:p>
          <a:p>
            <a:pPr algn="just"/>
            <a:r>
              <a:rPr lang="en-US" sz="2400" dirty="0" smtClean="0">
                <a:solidFill>
                  <a:srgbClr val="FFFFFF"/>
                </a:solidFill>
              </a:rPr>
              <a:t>1898</a:t>
            </a:r>
            <a:r>
              <a:rPr lang="en-US" sz="2400" dirty="0">
                <a:solidFill>
                  <a:srgbClr val="FFFFFF"/>
                </a:solidFill>
              </a:rPr>
              <a:t>: Discovery </a:t>
            </a:r>
            <a:r>
              <a:rPr lang="en-US" sz="2400" dirty="0" smtClean="0">
                <a:solidFill>
                  <a:srgbClr val="FFFFFF"/>
                </a:solidFill>
              </a:rPr>
              <a:t>of radium used immediately for </a:t>
            </a:r>
            <a:r>
              <a:rPr lang="en-US" sz="2400" dirty="0">
                <a:solidFill>
                  <a:srgbClr val="FFFFFF"/>
                </a:solidFill>
              </a:rPr>
              <a:t>“Brachytherapy</a:t>
            </a:r>
            <a:r>
              <a:rPr lang="en-US" sz="2400" dirty="0">
                <a:solidFill>
                  <a:srgbClr val="000090"/>
                </a:solidFill>
              </a:rPr>
              <a:t>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800665" y="76199"/>
            <a:ext cx="7114735" cy="1000825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Natural Radioactivity</a:t>
            </a:r>
          </a:p>
          <a:p>
            <a:pPr marL="39688" algn="ctr" defTabSz="642938"/>
            <a:r>
              <a:rPr lang="en-US" sz="280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Beginning of Modern Medical Physics</a:t>
            </a:r>
            <a:endParaRPr lang="en-US" sz="2800" b="0" dirty="0" smtClean="0">
              <a:solidFill>
                <a:srgbClr val="FBFF54"/>
              </a:solidFill>
              <a:cs typeface="Verdana" charset="0"/>
              <a:sym typeface="Verdana" charset="0"/>
            </a:endParaRPr>
          </a:p>
          <a:p>
            <a:pPr marL="39688" algn="ctr" defTabSz="642938" eaLnBrk="1" hangingPunct="1"/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0" name="Picture 9" descr="Bequere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96" y="1236250"/>
            <a:ext cx="1655969" cy="233210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17235" y="3568359"/>
            <a:ext cx="1693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Henri Becquerel</a:t>
            </a:r>
          </a:p>
        </p:txBody>
      </p:sp>
      <p:pic>
        <p:nvPicPr>
          <p:cNvPr id="12" name="Picture 11" descr="radioactive fil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67718"/>
            <a:ext cx="2400392" cy="1558519"/>
          </a:xfrm>
          <a:prstGeom prst="rect">
            <a:avLst/>
          </a:prstGeom>
        </p:spPr>
      </p:pic>
      <p:pic>
        <p:nvPicPr>
          <p:cNvPr id="13" name="Picture 12" descr="M&amp;P Curi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038" y="3541625"/>
            <a:ext cx="2411554" cy="2385948"/>
          </a:xfrm>
          <a:prstGeom prst="rect">
            <a:avLst/>
          </a:prstGeom>
        </p:spPr>
      </p:pic>
      <p:pic>
        <p:nvPicPr>
          <p:cNvPr id="14" name="Picture 13" descr="thesi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96" y="4590022"/>
            <a:ext cx="2028851" cy="176222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197600" y="5945083"/>
            <a:ext cx="294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Marie Curie Pierre Curie</a:t>
            </a:r>
          </a:p>
          <a:p>
            <a:r>
              <a:rPr lang="is-IS" dirty="0">
                <a:solidFill>
                  <a:srgbClr val="FFFFFF"/>
                </a:solidFill>
              </a:rPr>
              <a:t>(1867 – 1934) (1859 – 1906</a:t>
            </a:r>
            <a:r>
              <a:rPr lang="is-IS" dirty="0"/>
              <a:t>)</a:t>
            </a:r>
            <a:endParaRPr lang="en-US" dirty="0"/>
          </a:p>
        </p:txBody>
      </p:sp>
      <p:sp>
        <p:nvSpPr>
          <p:cNvPr id="17" name="Rectangular Callout 16"/>
          <p:cNvSpPr/>
          <p:nvPr/>
        </p:nvSpPr>
        <p:spPr>
          <a:xfrm>
            <a:off x="2347295" y="5320827"/>
            <a:ext cx="3440555" cy="886743"/>
          </a:xfrm>
          <a:prstGeom prst="wedgeRectCallout">
            <a:avLst>
              <a:gd name="adj1" fmla="val -64437"/>
              <a:gd name="adj2" fmla="val -49469"/>
            </a:avLst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/>
              <a:t>Thesis of Mme. Curie – 1904</a:t>
            </a:r>
          </a:p>
          <a:p>
            <a:r>
              <a:rPr lang="en-US" sz="2000" dirty="0" smtClean="0"/>
              <a:t>α, β, </a:t>
            </a:r>
            <a:r>
              <a:rPr lang="en-US" sz="2000" dirty="0" err="1" smtClean="0"/>
              <a:t>γ</a:t>
            </a:r>
            <a:r>
              <a:rPr lang="en-US" sz="2000" dirty="0" smtClean="0"/>
              <a:t> in magnetic field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84875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50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834573" y="76199"/>
            <a:ext cx="7080827" cy="898705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LINAC for Radio-Isotopes production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5 at 09.31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02" y="1196576"/>
            <a:ext cx="8528898" cy="566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1460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51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834573" y="76199"/>
            <a:ext cx="7080827" cy="898705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LINAC for Radio-Isotopes production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5 at 09.34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28" y="1155700"/>
            <a:ext cx="8465271" cy="57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5225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52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247900" y="76199"/>
            <a:ext cx="6667500" cy="898705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Radio-Isotopes for PET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5-07-31 at 2.49.5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05135"/>
            <a:ext cx="8280920" cy="52441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2150" y="1358900"/>
            <a:ext cx="138430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Isotope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29200" y="1358900"/>
            <a:ext cx="1524000" cy="1200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Maximum</a:t>
            </a:r>
          </a:p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Energy (MeV)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48500" y="1358900"/>
            <a:ext cx="1384300" cy="1200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Range in H</a:t>
            </a:r>
            <a:r>
              <a:rPr lang="en-US" sz="2400" b="1" baseline="-25000" dirty="0" smtClean="0">
                <a:solidFill>
                  <a:srgbClr val="0000FF"/>
                </a:solidFill>
              </a:rPr>
              <a:t>2</a:t>
            </a:r>
            <a:r>
              <a:rPr lang="en-US" sz="2400" b="1" dirty="0" smtClean="0">
                <a:solidFill>
                  <a:srgbClr val="0000FF"/>
                </a:solidFill>
              </a:rPr>
              <a:t>O</a:t>
            </a:r>
          </a:p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(mm)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68600" y="1358900"/>
            <a:ext cx="1625600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Half -time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1347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53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Thank you for your attention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4 at 17.55.5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5900"/>
            <a:ext cx="9144000" cy="416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98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2435" y="1051282"/>
            <a:ext cx="8699309" cy="5195800"/>
          </a:xfrm>
        </p:spPr>
        <p:txBody>
          <a:bodyPr>
            <a:noAutofit/>
          </a:bodyPr>
          <a:lstStyle/>
          <a:p>
            <a:pPr algn="just"/>
            <a:r>
              <a:rPr lang="is-IS" sz="2400" dirty="0">
                <a:solidFill>
                  <a:schemeClr val="bg1"/>
                </a:solidFill>
              </a:rPr>
              <a:t>….</a:t>
            </a:r>
            <a:r>
              <a:rPr lang="is-IS" sz="2400" dirty="0" smtClean="0">
                <a:solidFill>
                  <a:schemeClr val="bg1"/>
                </a:solidFill>
              </a:rPr>
              <a:t>or </a:t>
            </a:r>
            <a:r>
              <a:rPr lang="en-US" sz="2400" dirty="0" smtClean="0">
                <a:solidFill>
                  <a:schemeClr val="bg1"/>
                </a:solidFill>
              </a:rPr>
              <a:t>why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should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YOU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study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medical physics</a:t>
            </a:r>
            <a:r>
              <a:rPr lang="en-US" sz="2400" dirty="0">
                <a:solidFill>
                  <a:schemeClr val="bg1"/>
                </a:solidFill>
              </a:rPr>
              <a:t>?</a:t>
            </a:r>
          </a:p>
          <a:p>
            <a:pPr algn="just"/>
            <a:endParaRPr lang="is-IS" sz="2400" dirty="0" smtClean="0">
              <a:solidFill>
                <a:schemeClr val="bg1"/>
              </a:solidFill>
            </a:endParaRPr>
          </a:p>
          <a:p>
            <a:pPr algn="just"/>
            <a:endParaRPr lang="is-IS" sz="2400" dirty="0">
              <a:solidFill>
                <a:schemeClr val="bg1"/>
              </a:solidFill>
            </a:endParaRPr>
          </a:p>
          <a:p>
            <a:pPr algn="just"/>
            <a:endParaRPr lang="is-IS" sz="2400" dirty="0" smtClean="0">
              <a:solidFill>
                <a:schemeClr val="bg1"/>
              </a:solidFill>
            </a:endParaRPr>
          </a:p>
          <a:p>
            <a:pPr algn="just"/>
            <a:r>
              <a:rPr lang="is-IS" sz="2400" dirty="0" smtClean="0">
                <a:solidFill>
                  <a:schemeClr val="bg1"/>
                </a:solidFill>
              </a:rPr>
              <a:t>…or </a:t>
            </a:r>
            <a:r>
              <a:rPr lang="en-US" sz="2400" dirty="0" smtClean="0">
                <a:solidFill>
                  <a:schemeClr val="bg1"/>
                </a:solidFill>
              </a:rPr>
              <a:t>why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should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senior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physicists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care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about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medical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research</a:t>
            </a:r>
            <a:r>
              <a:rPr lang="en-US" sz="2400" dirty="0">
                <a:solidFill>
                  <a:schemeClr val="bg1"/>
                </a:solidFill>
              </a:rPr>
              <a:t>?</a:t>
            </a:r>
          </a:p>
          <a:p>
            <a:pPr algn="just"/>
            <a:endParaRPr lang="en-US" sz="2400" dirty="0" smtClean="0">
              <a:solidFill>
                <a:schemeClr val="bg1"/>
              </a:solidFill>
            </a:endParaRPr>
          </a:p>
          <a:p>
            <a:pPr algn="just"/>
            <a:endParaRPr lang="en-US" sz="2400" dirty="0">
              <a:solidFill>
                <a:schemeClr val="bg1"/>
              </a:solidFill>
            </a:endParaRPr>
          </a:p>
          <a:p>
            <a:pPr algn="just"/>
            <a:endParaRPr lang="en-US" sz="2400" dirty="0" smtClean="0">
              <a:solidFill>
                <a:schemeClr val="bg1"/>
              </a:solidFill>
            </a:endParaRPr>
          </a:p>
          <a:p>
            <a:pPr algn="just"/>
            <a:endParaRPr lang="en-US" sz="2400" dirty="0">
              <a:solidFill>
                <a:schemeClr val="bg1"/>
              </a:solidFill>
            </a:endParaRPr>
          </a:p>
          <a:p>
            <a:pPr algn="just"/>
            <a:r>
              <a:rPr lang="en-US" sz="2400" dirty="0" smtClean="0">
                <a:solidFill>
                  <a:schemeClr val="bg1"/>
                </a:solidFill>
              </a:rPr>
              <a:t>…and why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care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medical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researchers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dirty="0" smtClean="0">
                <a:solidFill>
                  <a:schemeClr val="bg1"/>
                </a:solidFill>
              </a:rPr>
              <a:t>industry about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physics</a:t>
            </a:r>
            <a:r>
              <a:rPr lang="en-US" sz="2400" dirty="0">
                <a:solidFill>
                  <a:schemeClr val="bg1"/>
                </a:solidFill>
              </a:rPr>
              <a:t>???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6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590819" y="76200"/>
            <a:ext cx="7324581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4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What is the added value of the Physics of Medicine?</a:t>
            </a:r>
            <a:endParaRPr lang="en-US" sz="24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7773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7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1</a:t>
            </a:r>
            <a:r>
              <a:rPr lang="en-US" sz="2800" b="0" baseline="3000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st</a:t>
            </a:r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 Answer: Synergy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59837"/>
            <a:ext cx="9144000" cy="489816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" y="1405839"/>
            <a:ext cx="2051050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Accelerator physics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71850" y="944174"/>
            <a:ext cx="940834" cy="92333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tr-TR" dirty="0"/>
              <a:t>X-.‐ray</a:t>
            </a:r>
          </a:p>
          <a:p>
            <a:r>
              <a:rPr lang="tr-TR" dirty="0"/>
              <a:t>source</a:t>
            </a:r>
          </a:p>
          <a:p>
            <a:r>
              <a:rPr lang="tr-TR" dirty="0"/>
              <a:t>physics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067359" y="1111460"/>
            <a:ext cx="1000168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/>
              <a:t>detector</a:t>
            </a:r>
          </a:p>
          <a:p>
            <a:r>
              <a:rPr lang="en-US" dirty="0"/>
              <a:t>physics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00877" y="1098152"/>
            <a:ext cx="1614072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/>
              <a:t>image</a:t>
            </a:r>
          </a:p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426813" y="1098152"/>
            <a:ext cx="1065698" cy="64633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dirty="0"/>
              <a:t>medical</a:t>
            </a:r>
          </a:p>
          <a:p>
            <a:r>
              <a:rPr lang="en-US" dirty="0"/>
              <a:t>doctors</a:t>
            </a:r>
          </a:p>
        </p:txBody>
      </p:sp>
    </p:spTree>
    <p:extLst>
      <p:ext uri="{BB962C8B-B14F-4D97-AF65-F5344CB8AC3E}">
        <p14:creationId xmlns:p14="http://schemas.microsoft.com/office/powerpoint/2010/main" val="783870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8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599049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2</a:t>
            </a:r>
            <a:r>
              <a:rPr lang="en-US" sz="2800" b="0" baseline="3000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nd</a:t>
            </a:r>
            <a:r>
              <a:rPr lang="en-US" sz="28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 Answer: Overcoming Limits! </a:t>
            </a:r>
            <a:endParaRPr lang="en-US" sz="28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 descr="Screen Shot 2017-11-14 at 17.30.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5625"/>
            <a:ext cx="9144000" cy="600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773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26/08-01/09/2018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Gazis/CERN HSTs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C8D9-EA6A-3848-B670-3D02301602F6}" type="slidenum">
              <a:rPr lang="en-US" smtClean="0"/>
              <a:t>9</a:t>
            </a:fld>
            <a:endParaRPr lang="en-US"/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2051050" y="76200"/>
            <a:ext cx="6864350" cy="642938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63500" dist="165100" dir="2700000" algn="ctr" rotWithShape="0">
              <a:schemeClr val="bg2">
                <a:alpha val="92998"/>
              </a:scheme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7" bIns="0"/>
          <a:lstStyle/>
          <a:p>
            <a:pPr marL="39688" algn="ctr" defTabSz="642938" eaLnBrk="1" hangingPunct="1"/>
            <a:r>
              <a:rPr lang="en-US" sz="32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The 4</a:t>
            </a:r>
            <a:r>
              <a:rPr lang="en-US" sz="3200" b="0" baseline="3000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th</a:t>
            </a:r>
            <a:r>
              <a:rPr lang="en-US" sz="32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 </a:t>
            </a:r>
            <a:r>
              <a:rPr lang="en-US" sz="3200" b="0" dirty="0" err="1" smtClean="0">
                <a:solidFill>
                  <a:srgbClr val="FBFF54"/>
                </a:solidFill>
                <a:cs typeface="Verdana" charset="0"/>
                <a:sym typeface="Verdana" charset="0"/>
              </a:rPr>
              <a:t>Pilar</a:t>
            </a:r>
            <a:r>
              <a:rPr lang="en-US" sz="3200" b="0" dirty="0" smtClean="0">
                <a:solidFill>
                  <a:srgbClr val="FBFF54"/>
                </a:solidFill>
                <a:cs typeface="Verdana" charset="0"/>
                <a:sym typeface="Verdana" charset="0"/>
              </a:rPr>
              <a:t> of Technology</a:t>
            </a:r>
            <a:endParaRPr lang="en-US" sz="3200" b="0" dirty="0">
              <a:solidFill>
                <a:srgbClr val="FBFF54"/>
              </a:solidFill>
              <a:cs typeface="Verdana" charset="0"/>
              <a:sym typeface="Verdana" charset="0"/>
            </a:endParaRPr>
          </a:p>
        </p:txBody>
      </p:sp>
      <p:pic>
        <p:nvPicPr>
          <p:cNvPr id="8" name="Picture 7" descr="Screen Shot 2017-11-13 at 11.26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21" y="0"/>
            <a:ext cx="675249" cy="675249"/>
          </a:xfrm>
          <a:prstGeom prst="rect">
            <a:avLst/>
          </a:prstGeom>
        </p:spPr>
      </p:pic>
      <p:pic>
        <p:nvPicPr>
          <p:cNvPr id="9" name="Picture 73" descr="gpyrfo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0"/>
            <a:ext cx="675249" cy="67524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2" name="Picture 11" descr="Screen Shot 2017-11-13 at 20.13.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67" y="900360"/>
            <a:ext cx="8756634" cy="582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83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2073</Words>
  <Application>Microsoft Macintosh PowerPoint</Application>
  <PresentationFormat>On-screen Show (4:3)</PresentationFormat>
  <Paragraphs>447</Paragraphs>
  <Slides>53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Office Theme</vt:lpstr>
      <vt:lpstr>Microsoft ClipArt Gallery</vt:lpstr>
      <vt:lpstr>CERN: From Particle Physics to Medical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NTUA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Particle Physics to Medical Applications</dc:title>
  <dc:creator>EvangelosCERN evan</dc:creator>
  <cp:lastModifiedBy>EvangelosCERN evan</cp:lastModifiedBy>
  <cp:revision>85</cp:revision>
  <dcterms:created xsi:type="dcterms:W3CDTF">2017-11-13T10:19:26Z</dcterms:created>
  <dcterms:modified xsi:type="dcterms:W3CDTF">2018-08-29T07:59:09Z</dcterms:modified>
</cp:coreProperties>
</file>