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8" r:id="rId2"/>
    <p:sldId id="259" r:id="rId3"/>
    <p:sldId id="260" r:id="rId4"/>
    <p:sldId id="261" r:id="rId5"/>
    <p:sldId id="263" r:id="rId6"/>
    <p:sldId id="262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6B18-0F70-4ECD-BA90-0DBD240E1973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2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538-A802-4D1B-99E7-109CF2E5698C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58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5A4AC-3F09-4AF5-9B91-C69CDF2DBB53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010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36513"/>
            <a:ext cx="7127875" cy="7254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0825" y="981075"/>
            <a:ext cx="4279900" cy="5327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981075"/>
            <a:ext cx="4281488" cy="5327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81750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3397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4688" y="6510338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fld id="{11836A9E-CBF2-4757-A725-74EED6FFC3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50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2C10-5BC9-4965-9711-9289F27A48D0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8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9FEB9-1746-4D8B-BD18-03193BF31E2F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105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AA0B-88FE-4A5B-A9EF-8105914A6E83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69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569C-86A4-44ED-8DE4-17D95E14CFCD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65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07C-4908-4DF3-9F83-335D2F1BC9C3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6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2014-DF4D-43D6-8C34-85498E842B5C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5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F72D-953D-4799-A8DF-64DBB6086139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3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6E01-A703-4CF7-A8CD-DDD186814A12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41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7845A79C-D4D3-4819-8DBC-092CF4C13C26}" type="slidenum">
              <a:rPr lang="en-US" altLang="en-US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0" y="2799534"/>
            <a:ext cx="251992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sz="1350">
              <a:solidFill>
                <a:srgbClr val="3333FF"/>
              </a:solidFill>
            </a:endParaRPr>
          </a:p>
        </p:txBody>
      </p:sp>
      <p:pic>
        <p:nvPicPr>
          <p:cNvPr id="8" name="Picture 9" descr="Cern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8100"/>
            <a:ext cx="75565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" y="3657278"/>
            <a:ext cx="24558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825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sz="135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12" descr="ATMCS-V1-Bi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6" y="36513"/>
            <a:ext cx="987425" cy="86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3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D89A-0676-484D-B5D6-D997CE5D615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51594"/>
            <a:ext cx="7886700" cy="754064"/>
          </a:xfrm>
        </p:spPr>
        <p:txBody>
          <a:bodyPr/>
          <a:lstStyle/>
          <a:p>
            <a:r>
              <a:rPr lang="en-US" altLang="en-US" dirty="0"/>
              <a:t>Cryostats: main features</a:t>
            </a:r>
          </a:p>
        </p:txBody>
      </p:sp>
      <p:grpSp>
        <p:nvGrpSpPr>
          <p:cNvPr id="143433" name="Group 73"/>
          <p:cNvGrpSpPr>
            <a:grpSpLocks/>
          </p:cNvGrpSpPr>
          <p:nvPr/>
        </p:nvGrpSpPr>
        <p:grpSpPr bwMode="auto">
          <a:xfrm>
            <a:off x="755650" y="936625"/>
            <a:ext cx="7886700" cy="5762625"/>
            <a:chOff x="476" y="590"/>
            <a:chExt cx="4968" cy="3630"/>
          </a:xfrm>
        </p:grpSpPr>
        <p:pic>
          <p:nvPicPr>
            <p:cNvPr id="143410" name="Picture 50" descr="LHC_Dip_Xsect107v2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3411" name="Text Box 51"/>
            <p:cNvSpPr txBox="1">
              <a:spLocks noChangeArrowheads="1"/>
            </p:cNvSpPr>
            <p:nvPr/>
          </p:nvSpPr>
          <p:spPr bwMode="auto">
            <a:xfrm>
              <a:off x="3995" y="590"/>
              <a:ext cx="1037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Alignment targets</a:t>
              </a:r>
            </a:p>
          </p:txBody>
        </p:sp>
        <p:sp>
          <p:nvSpPr>
            <p:cNvPr id="143412" name="Text Box 52"/>
            <p:cNvSpPr txBox="1">
              <a:spLocks noChangeArrowheads="1"/>
            </p:cNvSpPr>
            <p:nvPr/>
          </p:nvSpPr>
          <p:spPr bwMode="auto">
            <a:xfrm>
              <a:off x="476" y="591"/>
              <a:ext cx="121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LHC Main Cryostat </a:t>
              </a:r>
            </a:p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(Cross-Section)</a:t>
              </a:r>
            </a:p>
          </p:txBody>
        </p:sp>
        <p:sp>
          <p:nvSpPr>
            <p:cNvPr id="143413" name="Text Box 53"/>
            <p:cNvSpPr txBox="1">
              <a:spLocks noChangeArrowheads="1"/>
            </p:cNvSpPr>
            <p:nvPr/>
          </p:nvSpPr>
          <p:spPr bwMode="auto">
            <a:xfrm>
              <a:off x="4113" y="1139"/>
              <a:ext cx="1136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Super Insulation (MLI)</a:t>
              </a:r>
            </a:p>
          </p:txBody>
        </p:sp>
        <p:sp>
          <p:nvSpPr>
            <p:cNvPr id="143414" name="Text Box 54"/>
            <p:cNvSpPr txBox="1">
              <a:spLocks noChangeArrowheads="1"/>
            </p:cNvSpPr>
            <p:nvPr/>
          </p:nvSpPr>
          <p:spPr bwMode="auto">
            <a:xfrm>
              <a:off x="4302" y="1963"/>
              <a:ext cx="79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Vacuum Vessel</a:t>
              </a:r>
            </a:p>
          </p:txBody>
        </p:sp>
        <p:sp>
          <p:nvSpPr>
            <p:cNvPr id="143415" name="Text Box 55"/>
            <p:cNvSpPr txBox="1">
              <a:spLocks noChangeArrowheads="1"/>
            </p:cNvSpPr>
            <p:nvPr/>
          </p:nvSpPr>
          <p:spPr bwMode="auto">
            <a:xfrm>
              <a:off x="4377" y="2277"/>
              <a:ext cx="80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Thermal Shield</a:t>
              </a:r>
            </a:p>
          </p:txBody>
        </p:sp>
        <p:sp>
          <p:nvSpPr>
            <p:cNvPr id="143416" name="Text Box 56"/>
            <p:cNvSpPr txBox="1">
              <a:spLocks noChangeArrowheads="1"/>
            </p:cNvSpPr>
            <p:nvPr/>
          </p:nvSpPr>
          <p:spPr bwMode="auto">
            <a:xfrm>
              <a:off x="3774" y="3424"/>
              <a:ext cx="1437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Magnet Support Posts (GFRE)</a:t>
              </a:r>
            </a:p>
          </p:txBody>
        </p:sp>
        <p:sp>
          <p:nvSpPr>
            <p:cNvPr id="143417" name="Text Box 57"/>
            <p:cNvSpPr txBox="1">
              <a:spLocks noChangeArrowheads="1"/>
            </p:cNvSpPr>
            <p:nvPr/>
          </p:nvSpPr>
          <p:spPr bwMode="auto">
            <a:xfrm>
              <a:off x="3984" y="3763"/>
              <a:ext cx="1200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External supports (jacks)</a:t>
              </a:r>
            </a:p>
          </p:txBody>
        </p:sp>
        <p:sp>
          <p:nvSpPr>
            <p:cNvPr id="143418" name="Line 58"/>
            <p:cNvSpPr>
              <a:spLocks noChangeShapeType="1"/>
            </p:cNvSpPr>
            <p:nvPr/>
          </p:nvSpPr>
          <p:spPr bwMode="auto">
            <a:xfrm flipH="1">
              <a:off x="3479" y="757"/>
              <a:ext cx="527" cy="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19" name="Line 59"/>
            <p:cNvSpPr>
              <a:spLocks noChangeShapeType="1"/>
            </p:cNvSpPr>
            <p:nvPr/>
          </p:nvSpPr>
          <p:spPr bwMode="auto">
            <a:xfrm flipH="1">
              <a:off x="3479" y="1313"/>
              <a:ext cx="543" cy="1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0" name="Line 60"/>
            <p:cNvSpPr>
              <a:spLocks noChangeShapeType="1"/>
            </p:cNvSpPr>
            <p:nvPr/>
          </p:nvSpPr>
          <p:spPr bwMode="auto">
            <a:xfrm flipH="1">
              <a:off x="3354" y="1339"/>
              <a:ext cx="712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1" name="Line 61"/>
            <p:cNvSpPr>
              <a:spLocks noChangeShapeType="1"/>
            </p:cNvSpPr>
            <p:nvPr/>
          </p:nvSpPr>
          <p:spPr bwMode="auto">
            <a:xfrm flipH="1">
              <a:off x="3869" y="2092"/>
              <a:ext cx="417" cy="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2" name="Line 62"/>
            <p:cNvSpPr>
              <a:spLocks noChangeShapeType="1"/>
            </p:cNvSpPr>
            <p:nvPr/>
          </p:nvSpPr>
          <p:spPr bwMode="auto">
            <a:xfrm flipH="1" flipV="1">
              <a:off x="3764" y="2213"/>
              <a:ext cx="657" cy="1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3" name="Line 63"/>
            <p:cNvSpPr>
              <a:spLocks noChangeShapeType="1"/>
            </p:cNvSpPr>
            <p:nvPr/>
          </p:nvSpPr>
          <p:spPr bwMode="auto">
            <a:xfrm flipH="1" flipV="1">
              <a:off x="2955" y="3219"/>
              <a:ext cx="766" cy="2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4" name="Line 64"/>
            <p:cNvSpPr>
              <a:spLocks noChangeShapeType="1"/>
            </p:cNvSpPr>
            <p:nvPr/>
          </p:nvSpPr>
          <p:spPr bwMode="auto">
            <a:xfrm flipH="1" flipV="1">
              <a:off x="1926" y="3738"/>
              <a:ext cx="1950" cy="1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5" name="Line 65"/>
            <p:cNvSpPr>
              <a:spLocks noChangeShapeType="1"/>
            </p:cNvSpPr>
            <p:nvPr/>
          </p:nvSpPr>
          <p:spPr bwMode="auto">
            <a:xfrm flipH="1" flipV="1">
              <a:off x="3380" y="3747"/>
              <a:ext cx="483" cy="1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6" name="Text Box 66"/>
            <p:cNvSpPr txBox="1">
              <a:spLocks noChangeArrowheads="1"/>
            </p:cNvSpPr>
            <p:nvPr/>
          </p:nvSpPr>
          <p:spPr bwMode="auto">
            <a:xfrm>
              <a:off x="513" y="2480"/>
              <a:ext cx="914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Bottom tray </a:t>
              </a:r>
            </a:p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(50-65 K feed line)</a:t>
              </a:r>
            </a:p>
          </p:txBody>
        </p:sp>
        <p:sp>
          <p:nvSpPr>
            <p:cNvPr id="143427" name="Line 67"/>
            <p:cNvSpPr>
              <a:spLocks noChangeShapeType="1"/>
            </p:cNvSpPr>
            <p:nvPr/>
          </p:nvSpPr>
          <p:spPr bwMode="auto">
            <a:xfrm>
              <a:off x="1302" y="2605"/>
              <a:ext cx="638" cy="1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28" name="Text Box 68"/>
            <p:cNvSpPr txBox="1">
              <a:spLocks noChangeArrowheads="1"/>
            </p:cNvSpPr>
            <p:nvPr/>
          </p:nvSpPr>
          <p:spPr bwMode="auto">
            <a:xfrm>
              <a:off x="632" y="3035"/>
              <a:ext cx="968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5-20 K support post</a:t>
              </a:r>
            </a:p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Heat intercept</a:t>
              </a:r>
            </a:p>
          </p:txBody>
        </p:sp>
        <p:sp>
          <p:nvSpPr>
            <p:cNvPr id="143429" name="Line 69"/>
            <p:cNvSpPr>
              <a:spLocks noChangeShapeType="1"/>
            </p:cNvSpPr>
            <p:nvPr/>
          </p:nvSpPr>
          <p:spPr bwMode="auto">
            <a:xfrm flipV="1">
              <a:off x="1567" y="2899"/>
              <a:ext cx="656" cy="3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43430" name="Rectangle 70"/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3022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A2CFD-7F7B-4061-BF5D-5EAB68556F1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4588" y="30242"/>
            <a:ext cx="7886700" cy="638176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Magnet Supporting Systems</a:t>
            </a:r>
          </a:p>
        </p:txBody>
      </p:sp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987675" y="908050"/>
            <a:ext cx="5203825" cy="2160588"/>
            <a:chOff x="1202" y="663"/>
            <a:chExt cx="3233" cy="1730"/>
          </a:xfrm>
        </p:grpSpPr>
        <p:grpSp>
          <p:nvGrpSpPr>
            <p:cNvPr id="260104" name="Group 8"/>
            <p:cNvGrpSpPr>
              <a:grpSpLocks/>
            </p:cNvGrpSpPr>
            <p:nvPr/>
          </p:nvGrpSpPr>
          <p:grpSpPr bwMode="auto">
            <a:xfrm>
              <a:off x="1202" y="663"/>
              <a:ext cx="3233" cy="1730"/>
              <a:chOff x="1655" y="2205"/>
              <a:chExt cx="3233" cy="1730"/>
            </a:xfrm>
          </p:grpSpPr>
          <p:pic>
            <p:nvPicPr>
              <p:cNvPr id="260100" name="Picture 4" descr="MPPT041f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5" y="2205"/>
                <a:ext cx="3233" cy="1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0101" name="Rectangle 5"/>
              <p:cNvSpPr>
                <a:spLocks noChangeArrowheads="1"/>
              </p:cNvSpPr>
              <p:nvPr/>
            </p:nvSpPr>
            <p:spPr bwMode="auto">
              <a:xfrm>
                <a:off x="2562" y="3176"/>
                <a:ext cx="953" cy="4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0102" name="Rectangle 6"/>
              <p:cNvSpPr>
                <a:spLocks noChangeArrowheads="1"/>
              </p:cNvSpPr>
              <p:nvPr/>
            </p:nvSpPr>
            <p:spPr bwMode="auto">
              <a:xfrm>
                <a:off x="3424" y="3566"/>
                <a:ext cx="953" cy="3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0103" name="Rectangle 7"/>
              <p:cNvSpPr>
                <a:spLocks noChangeArrowheads="1"/>
              </p:cNvSpPr>
              <p:nvPr/>
            </p:nvSpPr>
            <p:spPr bwMode="auto">
              <a:xfrm>
                <a:off x="1655" y="2832"/>
                <a:ext cx="953" cy="3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60105" name="Line 9"/>
            <p:cNvSpPr>
              <a:spLocks noChangeShapeType="1"/>
            </p:cNvSpPr>
            <p:nvPr/>
          </p:nvSpPr>
          <p:spPr bwMode="auto">
            <a:xfrm>
              <a:off x="1292" y="1162"/>
              <a:ext cx="2913" cy="11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0106" name="Text Box 10"/>
            <p:cNvSpPr txBox="1">
              <a:spLocks noChangeArrowheads="1"/>
            </p:cNvSpPr>
            <p:nvPr/>
          </p:nvSpPr>
          <p:spPr bwMode="auto">
            <a:xfrm rot="1153962">
              <a:off x="2419" y="1496"/>
              <a:ext cx="359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15 m</a:t>
              </a:r>
            </a:p>
          </p:txBody>
        </p:sp>
      </p:grp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122238" y="1052513"/>
            <a:ext cx="2976562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b="1"/>
              <a:t>Cryo-dipole:</a:t>
            </a:r>
          </a:p>
          <a:p>
            <a:pPr>
              <a:buFontTx/>
              <a:buChar char="-"/>
            </a:pPr>
            <a:r>
              <a:rPr lang="en-US" altLang="en-US"/>
              <a:t> 3 supports </a:t>
            </a:r>
          </a:p>
          <a:p>
            <a:pPr>
              <a:buFontTx/>
              <a:buChar char="-"/>
            </a:pPr>
            <a:r>
              <a:rPr lang="en-US" altLang="en-US"/>
              <a:t> central support fixed </a:t>
            </a:r>
          </a:p>
          <a:p>
            <a:pPr>
              <a:buFontTx/>
              <a:buNone/>
            </a:pPr>
            <a:r>
              <a:rPr lang="en-US" altLang="en-US"/>
              <a:t>- extremity supports slide</a:t>
            </a:r>
          </a:p>
        </p:txBody>
      </p:sp>
      <p:sp>
        <p:nvSpPr>
          <p:cNvPr id="260122" name="Text Box 26"/>
          <p:cNvSpPr txBox="1">
            <a:spLocks noChangeArrowheads="1"/>
          </p:cNvSpPr>
          <p:nvPr/>
        </p:nvSpPr>
        <p:spPr bwMode="auto">
          <a:xfrm>
            <a:off x="157163" y="2997200"/>
            <a:ext cx="2438400" cy="13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b="1"/>
              <a:t>Arc SSS:</a:t>
            </a:r>
          </a:p>
          <a:p>
            <a:pPr>
              <a:buFontTx/>
              <a:buChar char="-"/>
            </a:pPr>
            <a:r>
              <a:rPr lang="en-US" altLang="en-US"/>
              <a:t> 2 supports </a:t>
            </a:r>
          </a:p>
          <a:p>
            <a:pPr>
              <a:buFontTx/>
              <a:buChar char="-"/>
            </a:pPr>
            <a:r>
              <a:rPr lang="en-US" altLang="en-US"/>
              <a:t> left support fixed </a:t>
            </a:r>
          </a:p>
          <a:p>
            <a:pPr>
              <a:buFontTx/>
              <a:buNone/>
            </a:pPr>
            <a:r>
              <a:rPr lang="en-US" altLang="en-US"/>
              <a:t>- right support slides</a:t>
            </a:r>
          </a:p>
        </p:txBody>
      </p:sp>
      <p:pic>
        <p:nvPicPr>
          <p:cNvPr id="260117" name="Picture 21" descr="Q7R4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 r="3017"/>
          <a:stretch>
            <a:fillRect/>
          </a:stretch>
        </p:blipFill>
        <p:spPr bwMode="auto">
          <a:xfrm>
            <a:off x="2987675" y="3206750"/>
            <a:ext cx="5675313" cy="13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0125" name="Line 29"/>
          <p:cNvSpPr>
            <a:spLocks noChangeShapeType="1"/>
          </p:cNvSpPr>
          <p:nvPr/>
        </p:nvSpPr>
        <p:spPr bwMode="auto">
          <a:xfrm>
            <a:off x="3209925" y="4718050"/>
            <a:ext cx="4967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26" name="Text Box 30"/>
          <p:cNvSpPr txBox="1">
            <a:spLocks noChangeArrowheads="1"/>
          </p:cNvSpPr>
          <p:nvPr/>
        </p:nvSpPr>
        <p:spPr bwMode="auto">
          <a:xfrm>
            <a:off x="5349875" y="4492625"/>
            <a:ext cx="631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~ 6 m</a:t>
            </a:r>
          </a:p>
        </p:txBody>
      </p:sp>
      <p:graphicFrame>
        <p:nvGraphicFramePr>
          <p:cNvPr id="260128" name="Object 32"/>
          <p:cNvGraphicFramePr>
            <a:graphicFrameLocks noGrp="1" noChangeAspect="1"/>
          </p:cNvGraphicFramePr>
          <p:nvPr>
            <p:ph idx="1"/>
          </p:nvPr>
        </p:nvGraphicFramePr>
        <p:xfrm>
          <a:off x="2266950" y="5243513"/>
          <a:ext cx="6764338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esigner Drawing" r:id="rId5" imgW="6764040" imgH="826560" progId="Designer.Drawing.8">
                  <p:embed/>
                </p:oleObj>
              </mc:Choice>
              <mc:Fallback>
                <p:oleObj name="Designer Drawing" r:id="rId5" imgW="6764040" imgH="826560" progId="Designer.Drawing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5243513"/>
                        <a:ext cx="6764338" cy="8270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130" name="Text Box 34"/>
          <p:cNvSpPr txBox="1">
            <a:spLocks noChangeArrowheads="1"/>
          </p:cNvSpPr>
          <p:nvPr/>
        </p:nvSpPr>
        <p:spPr bwMode="auto">
          <a:xfrm>
            <a:off x="0" y="5013325"/>
            <a:ext cx="2681288" cy="13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b="1"/>
              <a:t>Longest SSS (in LSS):</a:t>
            </a:r>
          </a:p>
          <a:p>
            <a:pPr>
              <a:buFontTx/>
              <a:buChar char="-"/>
            </a:pPr>
            <a:r>
              <a:rPr lang="en-US" altLang="en-US"/>
              <a:t> 3 supports </a:t>
            </a:r>
          </a:p>
          <a:p>
            <a:pPr>
              <a:buFontTx/>
              <a:buChar char="-"/>
            </a:pPr>
            <a:r>
              <a:rPr lang="en-US" altLang="en-US"/>
              <a:t> left support fixed </a:t>
            </a:r>
          </a:p>
          <a:p>
            <a:pPr>
              <a:buFontTx/>
              <a:buNone/>
            </a:pPr>
            <a:r>
              <a:rPr lang="en-US" altLang="en-US"/>
              <a:t>- other 2 slide</a:t>
            </a:r>
          </a:p>
        </p:txBody>
      </p:sp>
      <p:sp>
        <p:nvSpPr>
          <p:cNvPr id="260131" name="Line 35"/>
          <p:cNvSpPr>
            <a:spLocks noChangeShapeType="1"/>
          </p:cNvSpPr>
          <p:nvPr/>
        </p:nvSpPr>
        <p:spPr bwMode="auto">
          <a:xfrm flipV="1">
            <a:off x="2432050" y="6381750"/>
            <a:ext cx="6532563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2" name="Text Box 36"/>
          <p:cNvSpPr txBox="1">
            <a:spLocks noChangeArrowheads="1"/>
          </p:cNvSpPr>
          <p:nvPr/>
        </p:nvSpPr>
        <p:spPr bwMode="auto">
          <a:xfrm>
            <a:off x="5364163" y="6092825"/>
            <a:ext cx="730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~ 14 m</a:t>
            </a:r>
          </a:p>
        </p:txBody>
      </p:sp>
      <p:sp>
        <p:nvSpPr>
          <p:cNvPr id="260133" name="Line 37"/>
          <p:cNvSpPr>
            <a:spLocks noChangeShapeType="1"/>
          </p:cNvSpPr>
          <p:nvPr/>
        </p:nvSpPr>
        <p:spPr bwMode="auto">
          <a:xfrm flipV="1">
            <a:off x="4572000" y="4365625"/>
            <a:ext cx="215900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4" name="Line 38"/>
          <p:cNvSpPr>
            <a:spLocks noChangeShapeType="1"/>
          </p:cNvSpPr>
          <p:nvPr/>
        </p:nvSpPr>
        <p:spPr bwMode="auto">
          <a:xfrm flipV="1">
            <a:off x="6732588" y="4365625"/>
            <a:ext cx="215900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5" name="Line 39"/>
          <p:cNvSpPr>
            <a:spLocks noChangeShapeType="1"/>
          </p:cNvSpPr>
          <p:nvPr/>
        </p:nvSpPr>
        <p:spPr bwMode="auto">
          <a:xfrm flipV="1">
            <a:off x="3563938" y="6092825"/>
            <a:ext cx="215900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6" name="Line 40"/>
          <p:cNvSpPr>
            <a:spLocks noChangeShapeType="1"/>
          </p:cNvSpPr>
          <p:nvPr/>
        </p:nvSpPr>
        <p:spPr bwMode="auto">
          <a:xfrm flipV="1">
            <a:off x="5148263" y="6092825"/>
            <a:ext cx="360362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7" name="Line 41"/>
          <p:cNvSpPr>
            <a:spLocks noChangeShapeType="1"/>
          </p:cNvSpPr>
          <p:nvPr/>
        </p:nvSpPr>
        <p:spPr bwMode="auto">
          <a:xfrm flipV="1">
            <a:off x="7380288" y="6165850"/>
            <a:ext cx="215900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0138" name="Text Box 42"/>
          <p:cNvSpPr txBox="1">
            <a:spLocks noChangeArrowheads="1"/>
          </p:cNvSpPr>
          <p:nvPr/>
        </p:nvSpPr>
        <p:spPr bwMode="auto">
          <a:xfrm>
            <a:off x="4192588" y="4697413"/>
            <a:ext cx="630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fixed</a:t>
            </a:r>
          </a:p>
        </p:txBody>
      </p:sp>
      <p:sp>
        <p:nvSpPr>
          <p:cNvPr id="260139" name="Text Box 43"/>
          <p:cNvSpPr txBox="1">
            <a:spLocks noChangeArrowheads="1"/>
          </p:cNvSpPr>
          <p:nvPr/>
        </p:nvSpPr>
        <p:spPr bwMode="auto">
          <a:xfrm>
            <a:off x="3276600" y="6453188"/>
            <a:ext cx="630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fixed</a:t>
            </a:r>
          </a:p>
        </p:txBody>
      </p:sp>
      <p:sp>
        <p:nvSpPr>
          <p:cNvPr id="260140" name="Text Box 44"/>
          <p:cNvSpPr txBox="1">
            <a:spLocks noChangeArrowheads="1"/>
          </p:cNvSpPr>
          <p:nvPr/>
        </p:nvSpPr>
        <p:spPr bwMode="auto">
          <a:xfrm>
            <a:off x="6372225" y="4797425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sliding</a:t>
            </a:r>
          </a:p>
        </p:txBody>
      </p:sp>
      <p:sp>
        <p:nvSpPr>
          <p:cNvPr id="260141" name="Text Box 45"/>
          <p:cNvSpPr txBox="1">
            <a:spLocks noChangeArrowheads="1"/>
          </p:cNvSpPr>
          <p:nvPr/>
        </p:nvSpPr>
        <p:spPr bwMode="auto">
          <a:xfrm>
            <a:off x="4859338" y="6553200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sliding</a:t>
            </a:r>
          </a:p>
        </p:txBody>
      </p:sp>
      <p:sp>
        <p:nvSpPr>
          <p:cNvPr id="260142" name="Text Box 46"/>
          <p:cNvSpPr txBox="1">
            <a:spLocks noChangeArrowheads="1"/>
          </p:cNvSpPr>
          <p:nvPr/>
        </p:nvSpPr>
        <p:spPr bwMode="auto">
          <a:xfrm>
            <a:off x="6877050" y="6553200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sliding</a:t>
            </a:r>
          </a:p>
        </p:txBody>
      </p:sp>
    </p:spTree>
    <p:extLst>
      <p:ext uri="{BB962C8B-B14F-4D97-AF65-F5344CB8AC3E}">
        <p14:creationId xmlns:p14="http://schemas.microsoft.com/office/powerpoint/2010/main" val="61274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0661-2FBB-4DAA-AAC8-E3EAF60D743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External Supporting System</a:t>
            </a:r>
          </a:p>
        </p:txBody>
      </p:sp>
      <p:graphicFrame>
        <p:nvGraphicFramePr>
          <p:cNvPr id="275459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2195513" y="3597275"/>
          <a:ext cx="5761037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esigner Drawing" r:id="rId3" imgW="28087920" imgH="17983800" progId="Designer.Drawing.7">
                  <p:embed/>
                </p:oleObj>
              </mc:Choice>
              <mc:Fallback>
                <p:oleObj name="Designer Drawing" r:id="rId3" imgW="28087920" imgH="17983800" progId="Designer.Drawing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597275"/>
                        <a:ext cx="5761037" cy="2889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5460" name="AutoShape 4"/>
          <p:cNvSpPr>
            <a:spLocks noChangeAspect="1" noChangeArrowheads="1" noTextEdit="1"/>
          </p:cNvSpPr>
          <p:nvPr/>
        </p:nvSpPr>
        <p:spPr bwMode="auto">
          <a:xfrm>
            <a:off x="762000" y="1404938"/>
            <a:ext cx="7772400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5461" name="Rectangle 5"/>
          <p:cNvSpPr>
            <a:spLocks noChangeArrowheads="1"/>
          </p:cNvSpPr>
          <p:nvPr/>
        </p:nvSpPr>
        <p:spPr bwMode="auto">
          <a:xfrm>
            <a:off x="684213" y="1052513"/>
            <a:ext cx="28511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2900" b="1">
                <a:solidFill>
                  <a:srgbClr val="000000"/>
                </a:solidFill>
                <a:latin typeface="Times New Roman" panose="02020603050405020304" pitchFamily="18" charset="0"/>
              </a:rPr>
              <a:t>LHC arc half-cell </a:t>
            </a:r>
            <a:endParaRPr lang="en-US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5462" name="Rectangle 6"/>
          <p:cNvSpPr>
            <a:spLocks noChangeArrowheads="1"/>
          </p:cNvSpPr>
          <p:nvPr/>
        </p:nvSpPr>
        <p:spPr bwMode="auto">
          <a:xfrm>
            <a:off x="3492500" y="1023938"/>
            <a:ext cx="15224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2900">
                <a:solidFill>
                  <a:srgbClr val="000000"/>
                </a:solidFill>
                <a:latin typeface="Times New Roman" panose="02020603050405020304" pitchFamily="18" charset="0"/>
              </a:rPr>
              <a:t>(top view)</a:t>
            </a:r>
            <a:endParaRPr lang="en-US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5463" name="Rectangle 7"/>
          <p:cNvSpPr>
            <a:spLocks noChangeArrowheads="1"/>
          </p:cNvSpPr>
          <p:nvPr/>
        </p:nvSpPr>
        <p:spPr bwMode="auto">
          <a:xfrm>
            <a:off x="1187450" y="4868863"/>
            <a:ext cx="6143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2900">
                <a:solidFill>
                  <a:srgbClr val="000000"/>
                </a:solidFill>
                <a:latin typeface="Times New Roman" panose="02020603050405020304" pitchFamily="18" charset="0"/>
              </a:rPr>
              <a:t>SSS</a:t>
            </a:r>
            <a:endParaRPr lang="en-US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75464" name="Group 8"/>
          <p:cNvGrpSpPr>
            <a:grpSpLocks/>
          </p:cNvGrpSpPr>
          <p:nvPr/>
        </p:nvGrpSpPr>
        <p:grpSpPr bwMode="auto">
          <a:xfrm>
            <a:off x="762000" y="1401763"/>
            <a:ext cx="7769225" cy="1822450"/>
            <a:chOff x="480" y="1288"/>
            <a:chExt cx="4894" cy="1148"/>
          </a:xfrm>
        </p:grpSpPr>
        <p:sp>
          <p:nvSpPr>
            <p:cNvPr id="275465" name="Rectangle 9"/>
            <p:cNvSpPr>
              <a:spLocks noChangeArrowheads="1"/>
            </p:cNvSpPr>
            <p:nvPr/>
          </p:nvSpPr>
          <p:spPr bwMode="auto">
            <a:xfrm>
              <a:off x="480" y="1611"/>
              <a:ext cx="701" cy="326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66" name="Rectangle 10"/>
            <p:cNvSpPr>
              <a:spLocks noChangeArrowheads="1"/>
            </p:cNvSpPr>
            <p:nvPr/>
          </p:nvSpPr>
          <p:spPr bwMode="auto">
            <a:xfrm>
              <a:off x="4188" y="1611"/>
              <a:ext cx="1186" cy="326"/>
            </a:xfrm>
            <a:prstGeom prst="rect">
              <a:avLst/>
            </a:prstGeom>
            <a:solidFill>
              <a:srgbClr val="216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67" name="Rectangle 11"/>
            <p:cNvSpPr>
              <a:spLocks noChangeArrowheads="1"/>
            </p:cNvSpPr>
            <p:nvPr/>
          </p:nvSpPr>
          <p:spPr bwMode="auto">
            <a:xfrm>
              <a:off x="2791" y="1611"/>
              <a:ext cx="1184" cy="326"/>
            </a:xfrm>
            <a:prstGeom prst="rect">
              <a:avLst/>
            </a:prstGeom>
            <a:solidFill>
              <a:srgbClr val="216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68" name="Rectangle 12"/>
            <p:cNvSpPr>
              <a:spLocks noChangeArrowheads="1"/>
            </p:cNvSpPr>
            <p:nvPr/>
          </p:nvSpPr>
          <p:spPr bwMode="auto">
            <a:xfrm>
              <a:off x="1395" y="1611"/>
              <a:ext cx="1183" cy="326"/>
            </a:xfrm>
            <a:prstGeom prst="rect">
              <a:avLst/>
            </a:prstGeom>
            <a:solidFill>
              <a:srgbClr val="216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69" name="Oval 13"/>
            <p:cNvSpPr>
              <a:spLocks noChangeArrowheads="1"/>
            </p:cNvSpPr>
            <p:nvPr/>
          </p:nvSpPr>
          <p:spPr bwMode="auto">
            <a:xfrm>
              <a:off x="535" y="1718"/>
              <a:ext cx="109" cy="11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0" name="Oval 14"/>
            <p:cNvSpPr>
              <a:spLocks noChangeArrowheads="1"/>
            </p:cNvSpPr>
            <p:nvPr/>
          </p:nvSpPr>
          <p:spPr bwMode="auto">
            <a:xfrm>
              <a:off x="1017" y="1800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1" name="Oval 15"/>
            <p:cNvSpPr>
              <a:spLocks noChangeArrowheads="1"/>
            </p:cNvSpPr>
            <p:nvPr/>
          </p:nvSpPr>
          <p:spPr bwMode="auto">
            <a:xfrm>
              <a:off x="1017" y="1638"/>
              <a:ext cx="109" cy="11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2" name="Oval 16"/>
            <p:cNvSpPr>
              <a:spLocks noChangeArrowheads="1"/>
            </p:cNvSpPr>
            <p:nvPr/>
          </p:nvSpPr>
          <p:spPr bwMode="auto">
            <a:xfrm>
              <a:off x="1502" y="1719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3" name="Oval 17"/>
            <p:cNvSpPr>
              <a:spLocks noChangeArrowheads="1"/>
            </p:cNvSpPr>
            <p:nvPr/>
          </p:nvSpPr>
          <p:spPr bwMode="auto">
            <a:xfrm>
              <a:off x="2391" y="1638"/>
              <a:ext cx="109" cy="11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4" name="Oval 18"/>
            <p:cNvSpPr>
              <a:spLocks noChangeArrowheads="1"/>
            </p:cNvSpPr>
            <p:nvPr/>
          </p:nvSpPr>
          <p:spPr bwMode="auto">
            <a:xfrm>
              <a:off x="2389" y="1800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5" name="Oval 19"/>
            <p:cNvSpPr>
              <a:spLocks noChangeArrowheads="1"/>
            </p:cNvSpPr>
            <p:nvPr/>
          </p:nvSpPr>
          <p:spPr bwMode="auto">
            <a:xfrm>
              <a:off x="4295" y="1719"/>
              <a:ext cx="110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6" name="Oval 20"/>
            <p:cNvSpPr>
              <a:spLocks noChangeArrowheads="1"/>
            </p:cNvSpPr>
            <p:nvPr/>
          </p:nvSpPr>
          <p:spPr bwMode="auto">
            <a:xfrm>
              <a:off x="5184" y="1638"/>
              <a:ext cx="110" cy="11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7" name="Oval 21"/>
            <p:cNvSpPr>
              <a:spLocks noChangeArrowheads="1"/>
            </p:cNvSpPr>
            <p:nvPr/>
          </p:nvSpPr>
          <p:spPr bwMode="auto">
            <a:xfrm>
              <a:off x="5183" y="1800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8" name="Oval 22"/>
            <p:cNvSpPr>
              <a:spLocks noChangeArrowheads="1"/>
            </p:cNvSpPr>
            <p:nvPr/>
          </p:nvSpPr>
          <p:spPr bwMode="auto">
            <a:xfrm>
              <a:off x="2871" y="1719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79" name="Oval 23"/>
            <p:cNvSpPr>
              <a:spLocks noChangeArrowheads="1"/>
            </p:cNvSpPr>
            <p:nvPr/>
          </p:nvSpPr>
          <p:spPr bwMode="auto">
            <a:xfrm>
              <a:off x="3760" y="1638"/>
              <a:ext cx="109" cy="11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80" name="Oval 24"/>
            <p:cNvSpPr>
              <a:spLocks noChangeArrowheads="1"/>
            </p:cNvSpPr>
            <p:nvPr/>
          </p:nvSpPr>
          <p:spPr bwMode="auto">
            <a:xfrm>
              <a:off x="3758" y="1800"/>
              <a:ext cx="110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81" name="Rectangle 25"/>
            <p:cNvSpPr>
              <a:spLocks noChangeArrowheads="1"/>
            </p:cNvSpPr>
            <p:nvPr/>
          </p:nvSpPr>
          <p:spPr bwMode="auto">
            <a:xfrm>
              <a:off x="614" y="1313"/>
              <a:ext cx="387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2900">
                  <a:solidFill>
                    <a:srgbClr val="000000"/>
                  </a:solidFill>
                  <a:latin typeface="Times New Roman" panose="02020603050405020304" pitchFamily="18" charset="0"/>
                </a:rPr>
                <a:t>SSS</a:t>
              </a: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5482" name="Rectangle 26"/>
            <p:cNvSpPr>
              <a:spLocks noChangeArrowheads="1"/>
            </p:cNvSpPr>
            <p:nvPr/>
          </p:nvSpPr>
          <p:spPr bwMode="auto">
            <a:xfrm>
              <a:off x="1474" y="1288"/>
              <a:ext cx="1120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2900">
                  <a:solidFill>
                    <a:srgbClr val="000000"/>
                  </a:solidFill>
                  <a:latin typeface="Times New Roman" panose="02020603050405020304" pitchFamily="18" charset="0"/>
                </a:rPr>
                <a:t>Cryo-dipole</a:t>
              </a: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5483" name="Rectangle 27"/>
            <p:cNvSpPr>
              <a:spLocks noChangeArrowheads="1"/>
            </p:cNvSpPr>
            <p:nvPr/>
          </p:nvSpPr>
          <p:spPr bwMode="auto">
            <a:xfrm>
              <a:off x="4243" y="1315"/>
              <a:ext cx="1120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2900">
                  <a:solidFill>
                    <a:srgbClr val="000000"/>
                  </a:solidFill>
                  <a:latin typeface="Times New Roman" panose="02020603050405020304" pitchFamily="18" charset="0"/>
                </a:rPr>
                <a:t>Cryo-dipole</a:t>
              </a: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5484" name="Rectangle 28"/>
            <p:cNvSpPr>
              <a:spLocks noChangeArrowheads="1"/>
            </p:cNvSpPr>
            <p:nvPr/>
          </p:nvSpPr>
          <p:spPr bwMode="auto">
            <a:xfrm>
              <a:off x="2819" y="1288"/>
              <a:ext cx="1120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2900">
                  <a:solidFill>
                    <a:srgbClr val="000000"/>
                  </a:solidFill>
                  <a:latin typeface="Times New Roman" panose="02020603050405020304" pitchFamily="18" charset="0"/>
                </a:rPr>
                <a:t>Cryo-dipole</a:t>
              </a: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5485" name="Oval 29"/>
            <p:cNvSpPr>
              <a:spLocks noChangeArrowheads="1"/>
            </p:cNvSpPr>
            <p:nvPr/>
          </p:nvSpPr>
          <p:spPr bwMode="auto">
            <a:xfrm>
              <a:off x="612" y="2069"/>
              <a:ext cx="109" cy="109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5486" name="Text Box 30"/>
            <p:cNvSpPr txBox="1">
              <a:spLocks noChangeArrowheads="1"/>
            </p:cNvSpPr>
            <p:nvPr/>
          </p:nvSpPr>
          <p:spPr bwMode="auto">
            <a:xfrm>
              <a:off x="748" y="2024"/>
              <a:ext cx="43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/>
                <a:t>Jack</a:t>
              </a:r>
            </a:p>
          </p:txBody>
        </p:sp>
        <p:sp>
          <p:nvSpPr>
            <p:cNvPr id="275487" name="Rectangle 31"/>
            <p:cNvSpPr>
              <a:spLocks noChangeArrowheads="1"/>
            </p:cNvSpPr>
            <p:nvPr/>
          </p:nvSpPr>
          <p:spPr bwMode="auto">
            <a:xfrm>
              <a:off x="1945" y="1734"/>
              <a:ext cx="91" cy="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5488" name="Rectangle 32"/>
            <p:cNvSpPr>
              <a:spLocks noChangeArrowheads="1"/>
            </p:cNvSpPr>
            <p:nvPr/>
          </p:nvSpPr>
          <p:spPr bwMode="auto">
            <a:xfrm>
              <a:off x="3334" y="1734"/>
              <a:ext cx="91" cy="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5489" name="Rectangle 33"/>
            <p:cNvSpPr>
              <a:spLocks noChangeArrowheads="1"/>
            </p:cNvSpPr>
            <p:nvPr/>
          </p:nvSpPr>
          <p:spPr bwMode="auto">
            <a:xfrm>
              <a:off x="4740" y="1725"/>
              <a:ext cx="91" cy="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5490" name="Rectangle 34"/>
            <p:cNvSpPr>
              <a:spLocks noChangeArrowheads="1"/>
            </p:cNvSpPr>
            <p:nvPr/>
          </p:nvSpPr>
          <p:spPr bwMode="auto">
            <a:xfrm>
              <a:off x="612" y="2251"/>
              <a:ext cx="91" cy="9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5491" name="Text Box 35"/>
            <p:cNvSpPr txBox="1">
              <a:spLocks noChangeArrowheads="1"/>
            </p:cNvSpPr>
            <p:nvPr/>
          </p:nvSpPr>
          <p:spPr bwMode="auto">
            <a:xfrm>
              <a:off x="748" y="2205"/>
              <a:ext cx="38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/>
                <a:t> Central jack (“crutch” for vertical sag adjustment only)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380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E3DE-8EA2-4061-877C-90110058C345}" type="slidenum">
              <a:rPr lang="en-US" altLang="en-US"/>
              <a:pPr/>
              <a:t>4</a:t>
            </a:fld>
            <a:endParaRPr lang="en-US" altLang="en-US"/>
          </a:p>
        </p:txBody>
      </p:sp>
      <p:grpSp>
        <p:nvGrpSpPr>
          <p:cNvPr id="290833" name="Group 17"/>
          <p:cNvGrpSpPr>
            <a:grpSpLocks/>
          </p:cNvGrpSpPr>
          <p:nvPr/>
        </p:nvGrpSpPr>
        <p:grpSpPr bwMode="auto">
          <a:xfrm>
            <a:off x="1331913" y="4149725"/>
            <a:ext cx="5976937" cy="2692400"/>
            <a:chOff x="884" y="2659"/>
            <a:chExt cx="3693" cy="1606"/>
          </a:xfrm>
        </p:grpSpPr>
        <p:graphicFrame>
          <p:nvGraphicFramePr>
            <p:cNvPr id="290825" name="Object 9"/>
            <p:cNvGraphicFramePr>
              <a:graphicFrameLocks noChangeAspect="1"/>
            </p:cNvGraphicFramePr>
            <p:nvPr/>
          </p:nvGraphicFramePr>
          <p:xfrm>
            <a:off x="884" y="2659"/>
            <a:ext cx="3693" cy="15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Designer Drawing" r:id="rId3" imgW="38286360" imgH="16490160" progId="Designer.Drawing.8">
                    <p:embed/>
                  </p:oleObj>
                </mc:Choice>
                <mc:Fallback>
                  <p:oleObj name="Designer Drawing" r:id="rId3" imgW="38286360" imgH="16490160" progId="Designer.Drawing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4" y="2659"/>
                          <a:ext cx="3693" cy="159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 cap="flat" cmpd="sng" algn="ctr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0832" name="Text Box 16"/>
            <p:cNvSpPr txBox="1">
              <a:spLocks noChangeArrowheads="1"/>
            </p:cNvSpPr>
            <p:nvPr/>
          </p:nvSpPr>
          <p:spPr bwMode="auto">
            <a:xfrm>
              <a:off x="3424" y="4083"/>
              <a:ext cx="944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 sz="1400"/>
                <a:t>transversal view</a:t>
              </a:r>
            </a:p>
          </p:txBody>
        </p:sp>
      </p:grp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5363" y="41767"/>
            <a:ext cx="7886700" cy="703264"/>
          </a:xfrm>
        </p:spPr>
        <p:txBody>
          <a:bodyPr/>
          <a:lstStyle/>
          <a:p>
            <a:r>
              <a:rPr lang="en-US" altLang="en-US" dirty="0"/>
              <a:t>Assembly interface (SSS)</a:t>
            </a:r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3276600" y="620713"/>
            <a:ext cx="1662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/>
              <a:t>Fixed support</a:t>
            </a:r>
          </a:p>
        </p:txBody>
      </p:sp>
      <p:sp>
        <p:nvSpPr>
          <p:cNvPr id="290828" name="Text Box 12"/>
          <p:cNvSpPr txBox="1">
            <a:spLocks noChangeArrowheads="1"/>
          </p:cNvSpPr>
          <p:nvPr/>
        </p:nvSpPr>
        <p:spPr bwMode="auto">
          <a:xfrm>
            <a:off x="3478213" y="3889375"/>
            <a:ext cx="1787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/>
              <a:t>Sliding support</a:t>
            </a:r>
          </a:p>
        </p:txBody>
      </p:sp>
      <p:grpSp>
        <p:nvGrpSpPr>
          <p:cNvPr id="290834" name="Group 18"/>
          <p:cNvGrpSpPr>
            <a:grpSpLocks/>
          </p:cNvGrpSpPr>
          <p:nvPr/>
        </p:nvGrpSpPr>
        <p:grpSpPr bwMode="auto">
          <a:xfrm>
            <a:off x="1187450" y="908050"/>
            <a:ext cx="6192838" cy="3051175"/>
            <a:chOff x="856" y="693"/>
            <a:chExt cx="3675" cy="1661"/>
          </a:xfrm>
        </p:grpSpPr>
        <p:graphicFrame>
          <p:nvGraphicFramePr>
            <p:cNvPr id="290820" name="Object 4"/>
            <p:cNvGraphicFramePr>
              <a:graphicFrameLocks noChangeAspect="1"/>
            </p:cNvGraphicFramePr>
            <p:nvPr/>
          </p:nvGraphicFramePr>
          <p:xfrm>
            <a:off x="856" y="693"/>
            <a:ext cx="3675" cy="16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Designer Drawing" r:id="rId5" imgW="38003040" imgH="16938360" progId="Designer.Drawing.8">
                    <p:embed/>
                  </p:oleObj>
                </mc:Choice>
                <mc:Fallback>
                  <p:oleObj name="Designer Drawing" r:id="rId5" imgW="38003040" imgH="16938360" progId="Designer.Drawing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6" y="693"/>
                          <a:ext cx="3675" cy="163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 cap="flat" cmpd="sng" algn="ctr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0829" name="Text Box 13"/>
            <p:cNvSpPr txBox="1">
              <a:spLocks noChangeArrowheads="1"/>
            </p:cNvSpPr>
            <p:nvPr/>
          </p:nvSpPr>
          <p:spPr bwMode="auto">
            <a:xfrm>
              <a:off x="1410" y="2188"/>
              <a:ext cx="910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 sz="1400"/>
                <a:t>longitudinal view</a:t>
              </a:r>
            </a:p>
          </p:txBody>
        </p:sp>
        <p:sp>
          <p:nvSpPr>
            <p:cNvPr id="290830" name="Text Box 14"/>
            <p:cNvSpPr txBox="1">
              <a:spLocks noChangeArrowheads="1"/>
            </p:cNvSpPr>
            <p:nvPr/>
          </p:nvSpPr>
          <p:spPr bwMode="auto">
            <a:xfrm>
              <a:off x="3370" y="2170"/>
              <a:ext cx="907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altLang="en-US" sz="1400"/>
                <a:t>transversal view</a:t>
              </a:r>
            </a:p>
          </p:txBody>
        </p:sp>
      </p:grpSp>
      <p:sp>
        <p:nvSpPr>
          <p:cNvPr id="290831" name="Text Box 15"/>
          <p:cNvSpPr txBox="1">
            <a:spLocks noChangeArrowheads="1"/>
          </p:cNvSpPr>
          <p:nvPr/>
        </p:nvSpPr>
        <p:spPr bwMode="auto">
          <a:xfrm>
            <a:off x="2324100" y="6510338"/>
            <a:ext cx="1533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1400"/>
              <a:t>longitudinal view</a:t>
            </a:r>
          </a:p>
        </p:txBody>
      </p:sp>
    </p:spTree>
    <p:extLst>
      <p:ext uri="{BB962C8B-B14F-4D97-AF65-F5344CB8AC3E}">
        <p14:creationId xmlns:p14="http://schemas.microsoft.com/office/powerpoint/2010/main" val="342980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B978B3F2-564E-7C43-85CD-8CFBA8D915BF}" type="slidenum">
              <a:rPr lang="en-US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6147" name="Group 29"/>
          <p:cNvGrpSpPr>
            <a:grpSpLocks/>
          </p:cNvGrpSpPr>
          <p:nvPr/>
        </p:nvGrpSpPr>
        <p:grpSpPr bwMode="auto">
          <a:xfrm>
            <a:off x="4486275" y="919163"/>
            <a:ext cx="4449763" cy="3241675"/>
            <a:chOff x="2826" y="570"/>
            <a:chExt cx="2803" cy="2042"/>
          </a:xfrm>
        </p:grpSpPr>
        <p:pic>
          <p:nvPicPr>
            <p:cNvPr id="6155" name="Picture 9" descr="LHC_Dip_Xsect107v2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" y="570"/>
              <a:ext cx="2767" cy="20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/>
            <p:cNvSpPr txBox="1">
              <a:spLocks noChangeArrowheads="1"/>
            </p:cNvSpPr>
            <p:nvPr/>
          </p:nvSpPr>
          <p:spPr bwMode="auto">
            <a:xfrm>
              <a:off x="4755" y="774"/>
              <a:ext cx="777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Alignment targets</a:t>
              </a:r>
            </a:p>
          </p:txBody>
        </p:sp>
        <p:sp>
          <p:nvSpPr>
            <p:cNvPr id="6157" name="Text Box 12"/>
            <p:cNvSpPr txBox="1">
              <a:spLocks noChangeArrowheads="1"/>
            </p:cNvSpPr>
            <p:nvPr/>
          </p:nvSpPr>
          <p:spPr bwMode="auto">
            <a:xfrm>
              <a:off x="4901" y="1487"/>
              <a:ext cx="684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Vacuum Vessel</a:t>
              </a: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4540" y="2115"/>
              <a:ext cx="10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Magnet Support Posts (GFRE)</a:t>
              </a:r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4586" y="2387"/>
              <a:ext cx="10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External supports (jacks)</a:t>
              </a:r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 flipH="1" flipV="1">
              <a:off x="4558" y="754"/>
              <a:ext cx="254" cy="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 flipH="1" flipV="1">
              <a:off x="4740" y="1552"/>
              <a:ext cx="227" cy="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2" name="Line 19"/>
            <p:cNvSpPr>
              <a:spLocks noChangeShapeType="1"/>
            </p:cNvSpPr>
            <p:nvPr/>
          </p:nvSpPr>
          <p:spPr bwMode="auto">
            <a:xfrm flipH="1" flipV="1">
              <a:off x="4249" y="1933"/>
              <a:ext cx="436" cy="3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3" name="Line 20"/>
            <p:cNvSpPr>
              <a:spLocks noChangeShapeType="1"/>
            </p:cNvSpPr>
            <p:nvPr/>
          </p:nvSpPr>
          <p:spPr bwMode="auto">
            <a:xfrm flipH="1" flipV="1">
              <a:off x="3792" y="2412"/>
              <a:ext cx="884" cy="11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4" name="Line 21"/>
            <p:cNvSpPr>
              <a:spLocks noChangeShapeType="1"/>
            </p:cNvSpPr>
            <p:nvPr/>
          </p:nvSpPr>
          <p:spPr bwMode="auto">
            <a:xfrm flipH="1" flipV="1">
              <a:off x="4552" y="2416"/>
              <a:ext cx="124" cy="10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5" name="Text Box 22"/>
            <p:cNvSpPr txBox="1">
              <a:spLocks noChangeArrowheads="1"/>
            </p:cNvSpPr>
            <p:nvPr/>
          </p:nvSpPr>
          <p:spPr bwMode="auto">
            <a:xfrm>
              <a:off x="2826" y="1797"/>
              <a:ext cx="782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Bottom tray 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(50-65 K feed line)</a:t>
              </a:r>
            </a:p>
          </p:txBody>
        </p:sp>
        <p:sp>
          <p:nvSpPr>
            <p:cNvPr id="6166" name="Line 23"/>
            <p:cNvSpPr>
              <a:spLocks noChangeShapeType="1"/>
            </p:cNvSpPr>
            <p:nvPr/>
          </p:nvSpPr>
          <p:spPr bwMode="auto">
            <a:xfrm flipV="1">
              <a:off x="3461" y="1797"/>
              <a:ext cx="181" cy="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67" name="Text Box 24"/>
            <p:cNvSpPr txBox="1">
              <a:spLocks noChangeArrowheads="1"/>
            </p:cNvSpPr>
            <p:nvPr/>
          </p:nvSpPr>
          <p:spPr bwMode="auto">
            <a:xfrm>
              <a:off x="2958" y="2089"/>
              <a:ext cx="82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5-20 K support post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sz="1000" b="1">
                  <a:solidFill>
                    <a:srgbClr val="000000"/>
                  </a:solidFill>
                  <a:latin typeface="Book Antiqua" charset="0"/>
                </a:rPr>
                <a:t>Heat intercept</a:t>
              </a:r>
            </a:p>
          </p:txBody>
        </p:sp>
        <p:sp>
          <p:nvSpPr>
            <p:cNvPr id="6168" name="Line 25"/>
            <p:cNvSpPr>
              <a:spLocks noChangeShapeType="1"/>
            </p:cNvSpPr>
            <p:nvPr/>
          </p:nvSpPr>
          <p:spPr bwMode="auto">
            <a:xfrm flipV="1">
              <a:off x="3724" y="1888"/>
              <a:ext cx="109" cy="22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177" y="110961"/>
            <a:ext cx="7886700" cy="778343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latin typeface="Comic Sans MS" charset="0"/>
              </a:rPr>
              <a:t>Requirements</a:t>
            </a:r>
            <a:endParaRPr lang="en-GB" sz="3200" dirty="0">
              <a:latin typeface="Comic Sans MS" charset="0"/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" y="836613"/>
            <a:ext cx="4821238" cy="3024187"/>
          </a:xfrm>
        </p:spPr>
        <p:txBody>
          <a:bodyPr/>
          <a:lstStyle/>
          <a:p>
            <a:pPr marL="185738" indent="-185738" eaLnBrk="1" hangingPunct="1">
              <a:lnSpc>
                <a:spcPct val="80000"/>
              </a:lnSpc>
              <a:buFontTx/>
              <a:buNone/>
            </a:pPr>
            <a:r>
              <a:rPr lang="en-GB" sz="1400" b="1" dirty="0">
                <a:solidFill>
                  <a:srgbClr val="3333FF"/>
                </a:solidFill>
                <a:latin typeface="Comic Sans MS" charset="0"/>
              </a:rPr>
              <a:t>Main requirements</a:t>
            </a:r>
            <a:r>
              <a:rPr lang="en-GB" sz="1400" b="1" baseline="30000" dirty="0">
                <a:solidFill>
                  <a:srgbClr val="3333FF"/>
                </a:solidFill>
                <a:latin typeface="Comic Sans MS" charset="0"/>
              </a:rPr>
              <a:t>1</a:t>
            </a:r>
            <a:r>
              <a:rPr lang="en-GB" sz="1400" b="1" dirty="0">
                <a:solidFill>
                  <a:srgbClr val="3333FF"/>
                </a:solidFill>
                <a:latin typeface="Comic Sans MS" charset="0"/>
              </a:rPr>
              <a:t>:</a:t>
            </a:r>
          </a:p>
          <a:p>
            <a:pPr marL="185738" indent="-185738" eaLnBrk="1" hangingPunct="1">
              <a:lnSpc>
                <a:spcPct val="80000"/>
              </a:lnSpc>
              <a:buFontTx/>
              <a:buNone/>
            </a:pPr>
            <a:endParaRPr lang="en-GB" sz="900" b="1" i="1" dirty="0">
              <a:solidFill>
                <a:srgbClr val="3333FF"/>
              </a:solidFill>
              <a:latin typeface="Comic Sans MS" charset="0"/>
            </a:endParaRPr>
          </a:p>
          <a:p>
            <a:pPr marL="185738" indent="-185738" eaLnBrk="1" hangingPunct="1">
              <a:lnSpc>
                <a:spcPct val="80000"/>
              </a:lnSpc>
            </a:pPr>
            <a:r>
              <a:rPr lang="en-GB" sz="1400" b="1" dirty="0">
                <a:latin typeface="Comic Sans MS" charset="0"/>
              </a:rPr>
              <a:t>Mechanical function:</a:t>
            </a:r>
          </a:p>
          <a:p>
            <a:pPr marL="442913" lvl="1" indent="-77788" eaLnBrk="1" hangingPunct="1">
              <a:lnSpc>
                <a:spcPct val="80000"/>
              </a:lnSpc>
            </a:pPr>
            <a:r>
              <a:rPr lang="en-GB" sz="1200" dirty="0">
                <a:latin typeface="Comic Sans MS" charset="0"/>
              </a:rPr>
              <a:t>Supporting of heavy cold masses (100 </a:t>
            </a:r>
            <a:r>
              <a:rPr lang="en-GB" sz="1200" dirty="0" err="1">
                <a:latin typeface="Comic Sans MS" charset="0"/>
              </a:rPr>
              <a:t>kN</a:t>
            </a:r>
            <a:r>
              <a:rPr lang="en-GB" sz="1200" dirty="0">
                <a:latin typeface="Comic Sans MS" charset="0"/>
              </a:rPr>
              <a:t> per support)</a:t>
            </a:r>
          </a:p>
          <a:p>
            <a:pPr marL="442913" lvl="1" indent="-77788" eaLnBrk="1" hangingPunct="1">
              <a:lnSpc>
                <a:spcPct val="80000"/>
              </a:lnSpc>
            </a:pPr>
            <a:r>
              <a:rPr lang="en-GB" sz="1200" dirty="0">
                <a:latin typeface="Comic Sans MS" charset="0"/>
              </a:rPr>
              <a:t>Accurate &amp; stable positioning of cold mass in vacuum vessels</a:t>
            </a:r>
          </a:p>
          <a:p>
            <a:pPr marL="442913" lvl="1" indent="-77788" eaLnBrk="1" hangingPunct="1">
              <a:lnSpc>
                <a:spcPct val="80000"/>
              </a:lnSpc>
              <a:buFont typeface="Wingdings" charset="0"/>
              <a:buNone/>
            </a:pPr>
            <a:endParaRPr lang="en-GB" sz="1000" b="1" dirty="0">
              <a:solidFill>
                <a:srgbClr val="0066CC"/>
              </a:solidFill>
              <a:latin typeface="Comic Sans MS" charset="0"/>
            </a:endParaRPr>
          </a:p>
          <a:p>
            <a:pPr marL="442913" lvl="1" indent="-77788" eaLnBrk="1" hangingPunct="1">
              <a:lnSpc>
                <a:spcPct val="80000"/>
              </a:lnSpc>
              <a:buFont typeface="Wingdings" charset="0"/>
              <a:buChar char="à"/>
            </a:pPr>
            <a:r>
              <a:rPr lang="en-GB" sz="1200" b="1" dirty="0">
                <a:solidFill>
                  <a:srgbClr val="0066CC"/>
                </a:solidFill>
                <a:latin typeface="Comic Sans MS" charset="0"/>
              </a:rPr>
              <a:t>Corollary</a:t>
            </a:r>
            <a:r>
              <a:rPr lang="en-GB" sz="1000" b="1" dirty="0">
                <a:solidFill>
                  <a:srgbClr val="0066CC"/>
                </a:solidFill>
                <a:latin typeface="Comic Sans MS" charset="0"/>
              </a:rPr>
              <a:t>:</a:t>
            </a:r>
            <a:r>
              <a:rPr lang="en-GB" sz="1000" dirty="0">
                <a:solidFill>
                  <a:srgbClr val="0066CC"/>
                </a:solidFill>
                <a:latin typeface="Comic Sans MS" charset="0"/>
              </a:rPr>
              <a:t> withstand load cases throughout life-cycle :</a:t>
            </a:r>
          </a:p>
          <a:p>
            <a:pPr marL="442913" lvl="1" indent="-77788"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1000" dirty="0">
                <a:solidFill>
                  <a:srgbClr val="0066CC"/>
                </a:solidFill>
                <a:latin typeface="Comic Sans MS" charset="0"/>
              </a:rPr>
              <a:t>	assembly, handling &amp; transport,  </a:t>
            </a:r>
            <a:r>
              <a:rPr lang="en-GB" sz="1000" dirty="0" err="1">
                <a:solidFill>
                  <a:srgbClr val="0066CC"/>
                </a:solidFill>
                <a:latin typeface="Comic Sans MS" charset="0"/>
              </a:rPr>
              <a:t>cryo</a:t>
            </a:r>
            <a:r>
              <a:rPr lang="en-GB" sz="1000" dirty="0">
                <a:solidFill>
                  <a:srgbClr val="0066CC"/>
                </a:solidFill>
                <a:latin typeface="Comic Sans MS" charset="0"/>
              </a:rPr>
              <a:t>-magnet testing, LHC commissioning, LHC operation</a:t>
            </a:r>
          </a:p>
          <a:p>
            <a:pPr marL="442913" lvl="1" indent="-77788" eaLnBrk="1" hangingPunct="1">
              <a:lnSpc>
                <a:spcPct val="80000"/>
              </a:lnSpc>
              <a:buFont typeface="Wingdings" charset="0"/>
              <a:buNone/>
            </a:pPr>
            <a:endParaRPr lang="en-GB" sz="1000" dirty="0">
              <a:solidFill>
                <a:srgbClr val="0066CC"/>
              </a:solidFill>
              <a:latin typeface="Comic Sans MS" charset="0"/>
            </a:endParaRPr>
          </a:p>
          <a:p>
            <a:pPr marL="185738" indent="-185738" eaLnBrk="1" hangingPunct="1">
              <a:lnSpc>
                <a:spcPct val="80000"/>
              </a:lnSpc>
            </a:pPr>
            <a:r>
              <a:rPr lang="en-GB" sz="1400" b="1" dirty="0">
                <a:latin typeface="Comic Sans MS" charset="0"/>
              </a:rPr>
              <a:t>Thermal insulation:</a:t>
            </a:r>
          </a:p>
          <a:p>
            <a:pPr marL="442913" lvl="1" indent="-77788" eaLnBrk="1" hangingPunct="1">
              <a:lnSpc>
                <a:spcPct val="80000"/>
              </a:lnSpc>
            </a:pPr>
            <a:r>
              <a:rPr lang="en-GB" sz="1200" dirty="0">
                <a:latin typeface="Comic Sans MS" charset="0"/>
              </a:rPr>
              <a:t>Minimise overall heat loads</a:t>
            </a:r>
          </a:p>
          <a:p>
            <a:pPr marL="442913" lvl="1" indent="-77788" eaLnBrk="1" hangingPunct="1">
              <a:lnSpc>
                <a:spcPct val="80000"/>
              </a:lnSpc>
            </a:pPr>
            <a:r>
              <a:rPr lang="en-GB" sz="1200" dirty="0">
                <a:latin typeface="Comic Sans MS" charset="0"/>
              </a:rPr>
              <a:t>Minimise </a:t>
            </a:r>
            <a:r>
              <a:rPr lang="en-GB" sz="1200" b="1" dirty="0">
                <a:latin typeface="Comic Sans MS" charset="0"/>
              </a:rPr>
              <a:t>1.9 K </a:t>
            </a:r>
            <a:r>
              <a:rPr lang="en-GB" sz="1200" dirty="0">
                <a:latin typeface="Comic Sans MS" charset="0"/>
              </a:rPr>
              <a:t>heat loads in particular</a:t>
            </a:r>
            <a:endParaRPr lang="en-GB" sz="1400" dirty="0">
              <a:latin typeface="Comic Sans MS" charset="0"/>
            </a:endParaRPr>
          </a:p>
        </p:txBody>
      </p:sp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03"/>
          <a:stretch>
            <a:fillRect/>
          </a:stretch>
        </p:blipFill>
        <p:spPr bwMode="auto">
          <a:xfrm>
            <a:off x="100013" y="3978275"/>
            <a:ext cx="3967162" cy="16097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AutoShape 30"/>
          <p:cNvSpPr>
            <a:spLocks noChangeArrowheads="1"/>
          </p:cNvSpPr>
          <p:nvPr/>
        </p:nvSpPr>
        <p:spPr bwMode="auto">
          <a:xfrm>
            <a:off x="4181475" y="4868863"/>
            <a:ext cx="719138" cy="503237"/>
          </a:xfrm>
          <a:prstGeom prst="rightArrow">
            <a:avLst>
              <a:gd name="adj1" fmla="val 50000"/>
              <a:gd name="adj2" fmla="val 35726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152" name="Rectangle 31"/>
          <p:cNvSpPr>
            <a:spLocks noChangeArrowheads="1"/>
          </p:cNvSpPr>
          <p:nvPr/>
        </p:nvSpPr>
        <p:spPr bwMode="auto">
          <a:xfrm>
            <a:off x="4986338" y="4508500"/>
            <a:ext cx="41576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5738" indent="-185738">
              <a:lnSpc>
                <a:spcPct val="80000"/>
              </a:lnSpc>
              <a:buFontTx/>
              <a:buNone/>
            </a:pPr>
            <a:r>
              <a:rPr lang="en-GB" sz="1600" b="1"/>
              <a:t>Design and choice of the material</a:t>
            </a:r>
            <a:r>
              <a:rPr lang="en-GB" sz="1600" b="1" baseline="30000"/>
              <a:t>2</a:t>
            </a:r>
            <a:r>
              <a:rPr lang="en-GB" sz="1600" b="1"/>
              <a:t>: </a:t>
            </a:r>
          </a:p>
          <a:p>
            <a:pPr marL="185738" indent="-185738">
              <a:lnSpc>
                <a:spcPct val="80000"/>
              </a:lnSpc>
            </a:pPr>
            <a:r>
              <a:rPr lang="en-GB" sz="1600"/>
              <a:t>Trade-off between stiffness  and thermal conductivity</a:t>
            </a:r>
          </a:p>
          <a:p>
            <a:pPr marL="185738" indent="-185738">
              <a:lnSpc>
                <a:spcPct val="80000"/>
              </a:lnSpc>
            </a:pPr>
            <a:r>
              <a:rPr lang="en-GB" sz="1600"/>
              <a:t>Glass-fiber/Epoxy</a:t>
            </a:r>
          </a:p>
          <a:p>
            <a:pPr marL="185738" indent="-185738">
              <a:lnSpc>
                <a:spcPct val="80000"/>
              </a:lnSpc>
            </a:pPr>
            <a:r>
              <a:rPr lang="fr-FR" sz="1600"/>
              <a:t>Fibre vol. fraction (Vf):  50% &lt;Vf&lt;60% </a:t>
            </a:r>
            <a:endParaRPr lang="en-GB" sz="1600"/>
          </a:p>
        </p:txBody>
      </p:sp>
      <p:sp>
        <p:nvSpPr>
          <p:cNvPr id="6153" name="Text Box 32"/>
          <p:cNvSpPr txBox="1">
            <a:spLocks noChangeArrowheads="1"/>
          </p:cNvSpPr>
          <p:nvPr/>
        </p:nvSpPr>
        <p:spPr bwMode="auto">
          <a:xfrm>
            <a:off x="179388" y="6151563"/>
            <a:ext cx="67325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1200"/>
              <a:t>1 </a:t>
            </a:r>
            <a:r>
              <a:rPr lang="en-GB" sz="1000"/>
              <a:t>V. Parma et al. “Supporting systems from 293 K to 1.9 K for the Large Hadron Collider (LHC) cryo-magnets”,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GB" sz="1000"/>
              <a:t>Advances in Cryogenic Engineering, Vol. 43-A (427-434). </a:t>
            </a:r>
            <a:endParaRPr lang="en-US" sz="1000"/>
          </a:p>
        </p:txBody>
      </p:sp>
      <p:sp>
        <p:nvSpPr>
          <p:cNvPr id="6154" name="Text Box 33"/>
          <p:cNvSpPr txBox="1">
            <a:spLocks noChangeArrowheads="1"/>
          </p:cNvSpPr>
          <p:nvPr/>
        </p:nvSpPr>
        <p:spPr bwMode="auto">
          <a:xfrm>
            <a:off x="179388" y="6461125"/>
            <a:ext cx="73437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1200"/>
              <a:t>2</a:t>
            </a:r>
            <a:r>
              <a:rPr lang="en-US" sz="1000"/>
              <a:t> - </a:t>
            </a:r>
            <a:r>
              <a:rPr lang="en-GB" sz="1000"/>
              <a:t>V. Parma et al. “Thermal performance of the supporting system for the Large Hadrn Collider (LHC) super-conducting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GB" sz="1000"/>
              <a:t>magnets”, Advances in Cryogenic Engineering, Vol. 45-A (795-802).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51369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5C0D-39EC-41C9-94C9-3102527E8F1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-12700"/>
            <a:ext cx="7127875" cy="725488"/>
          </a:xfrm>
        </p:spPr>
        <p:txBody>
          <a:bodyPr/>
          <a:lstStyle/>
          <a:p>
            <a:r>
              <a:rPr lang="en-US" altLang="en-US"/>
              <a:t>GFRE Support Posts</a:t>
            </a:r>
          </a:p>
        </p:txBody>
      </p:sp>
      <p:grpSp>
        <p:nvGrpSpPr>
          <p:cNvPr id="197635" name="Group 3"/>
          <p:cNvGrpSpPr>
            <a:grpSpLocks/>
          </p:cNvGrpSpPr>
          <p:nvPr/>
        </p:nvGrpSpPr>
        <p:grpSpPr bwMode="auto">
          <a:xfrm>
            <a:off x="2339975" y="836613"/>
            <a:ext cx="6021388" cy="3581400"/>
            <a:chOff x="1647" y="527"/>
            <a:chExt cx="3623" cy="2256"/>
          </a:xfrm>
        </p:grpSpPr>
        <p:graphicFrame>
          <p:nvGraphicFramePr>
            <p:cNvPr id="197636" name="Object 4"/>
            <p:cNvGraphicFramePr>
              <a:graphicFrameLocks noChangeAspect="1"/>
            </p:cNvGraphicFramePr>
            <p:nvPr/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0" name="Photo Editor Photo" r:id="rId3" imgW="12193702" imgH="9142857" progId="MSPhotoEd.3">
                    <p:embed/>
                  </p:oleObj>
                </mc:Choice>
                <mc:Fallback>
                  <p:oleObj name="Photo Editor Photo" r:id="rId3" imgW="12193702" imgH="9142857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7637" name="Line 5"/>
            <p:cNvSpPr>
              <a:spLocks noChangeShapeType="1"/>
            </p:cNvSpPr>
            <p:nvPr/>
          </p:nvSpPr>
          <p:spPr bwMode="auto">
            <a:xfrm flipH="1" flipV="1">
              <a:off x="3951" y="1990"/>
              <a:ext cx="502" cy="2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7638" name="Text Box 6"/>
            <p:cNvSpPr txBox="1">
              <a:spLocks noChangeArrowheads="1"/>
            </p:cNvSpPr>
            <p:nvPr/>
          </p:nvSpPr>
          <p:spPr bwMode="auto">
            <a:xfrm>
              <a:off x="3648" y="687"/>
              <a:ext cx="131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bg1"/>
                  </a:solidFill>
                  <a:latin typeface="Arial" panose="020B0604020202020204" pitchFamily="34" charset="0"/>
                </a:rPr>
                <a:t>5-10 K heat intercept</a:t>
              </a:r>
              <a:endParaRPr lang="en-GB" altLang="en-US" sz="1600" b="1" i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7639" name="Line 7"/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7640" name="Text Box 8"/>
            <p:cNvSpPr txBox="1">
              <a:spLocks noChangeArrowheads="1"/>
            </p:cNvSpPr>
            <p:nvPr/>
          </p:nvSpPr>
          <p:spPr bwMode="auto">
            <a:xfrm>
              <a:off x="1667" y="2258"/>
              <a:ext cx="113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tx1"/>
                  </a:solidFill>
                  <a:latin typeface="Arial" panose="020B0604020202020204" pitchFamily="34" charset="0"/>
                </a:rPr>
                <a:t>GFRE composite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tx1"/>
                  </a:solidFill>
                  <a:latin typeface="Arial" panose="020B0604020202020204" pitchFamily="34" charset="0"/>
                </a:rPr>
                <a:t>column</a:t>
              </a:r>
              <a:endParaRPr lang="en-GB" altLang="en-US" sz="1600" b="1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7641" name="Line 9"/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7642" name="Text Box 10"/>
            <p:cNvSpPr txBox="1">
              <a:spLocks noChangeArrowheads="1"/>
            </p:cNvSpPr>
            <p:nvPr/>
          </p:nvSpPr>
          <p:spPr bwMode="auto">
            <a:xfrm>
              <a:off x="3815" y="2417"/>
              <a:ext cx="1417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tx1"/>
                  </a:solidFill>
                  <a:latin typeface="Arial" panose="020B0604020202020204" pitchFamily="34" charset="0"/>
                </a:rPr>
                <a:t>Vacuum vessel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tx1"/>
                  </a:solidFill>
                  <a:latin typeface="Arial" panose="020B0604020202020204" pitchFamily="34" charset="0"/>
                </a:rPr>
                <a:t>Interface flange: 293 K</a:t>
              </a:r>
              <a:endParaRPr lang="en-GB" altLang="en-US" sz="1600" b="1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7643" name="Text Box 11"/>
            <p:cNvSpPr txBox="1">
              <a:spLocks noChangeArrowheads="1"/>
            </p:cNvSpPr>
            <p:nvPr/>
          </p:nvSpPr>
          <p:spPr bwMode="auto">
            <a:xfrm>
              <a:off x="1969" y="565"/>
              <a:ext cx="193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bg1"/>
                  </a:solidFill>
                  <a:latin typeface="Arial" panose="020B0604020202020204" pitchFamily="34" charset="0"/>
                </a:rPr>
                <a:t>Cold mass interface flange: 2 K</a:t>
              </a:r>
              <a:endParaRPr lang="en-GB" altLang="en-US" sz="1600" b="1" i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7644" name="Line 12"/>
            <p:cNvSpPr>
              <a:spLocks noChangeShapeType="1"/>
            </p:cNvSpPr>
            <p:nvPr/>
          </p:nvSpPr>
          <p:spPr bwMode="auto">
            <a:xfrm flipH="1">
              <a:off x="3356" y="2630"/>
              <a:ext cx="493" cy="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7645" name="Line 13"/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7646" name="Text Box 14"/>
            <p:cNvSpPr txBox="1">
              <a:spLocks noChangeArrowheads="1"/>
            </p:cNvSpPr>
            <p:nvPr/>
          </p:nvSpPr>
          <p:spPr bwMode="auto">
            <a:xfrm>
              <a:off x="3888" y="2203"/>
              <a:ext cx="13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600" b="1">
                  <a:solidFill>
                    <a:schemeClr val="tx1"/>
                  </a:solidFill>
                  <a:latin typeface="Arial" panose="020B0604020202020204" pitchFamily="34" charset="0"/>
                </a:rPr>
                <a:t>50-65 K heat intercept</a:t>
              </a:r>
              <a:endParaRPr lang="en-GB" altLang="en-US" sz="1600" b="1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276225" y="4197350"/>
            <a:ext cx="8604250" cy="242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buChar char="–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None/>
            </a:pPr>
            <a:r>
              <a:rPr lang="en-US" altLang="en-US" sz="1600" b="1"/>
              <a:t>Features:</a:t>
            </a:r>
          </a:p>
          <a:p>
            <a:r>
              <a:rPr lang="en-US" altLang="en-US" sz="1600" b="1"/>
              <a:t>4-mm thickness</a:t>
            </a:r>
            <a:r>
              <a:rPr lang="en-US" altLang="en-US" sz="1600"/>
              <a:t>, single-part composite column (integrating interface flanges)</a:t>
            </a:r>
          </a:p>
          <a:p>
            <a:r>
              <a:rPr lang="en-US" altLang="en-US" sz="1600"/>
              <a:t>Manufactured by </a:t>
            </a:r>
            <a:r>
              <a:rPr lang="en-US" altLang="en-US" sz="1600" b="1"/>
              <a:t>Resin Transfer Moulding (RTM):</a:t>
            </a:r>
          </a:p>
          <a:p>
            <a:pPr lvl="1"/>
            <a:r>
              <a:rPr lang="en-US" altLang="en-US" sz="1400"/>
              <a:t>Suited to a large-scale industrial production</a:t>
            </a:r>
          </a:p>
          <a:p>
            <a:pPr lvl="1"/>
            <a:r>
              <a:rPr lang="en-US" altLang="en-US" sz="1400"/>
              <a:t>High reproducibility in quality  </a:t>
            </a:r>
          </a:p>
          <a:p>
            <a:r>
              <a:rPr lang="en-US" altLang="en-US" sz="1600" u="sng"/>
              <a:t>Limited</a:t>
            </a:r>
            <a:r>
              <a:rPr lang="en-US" altLang="en-US" sz="1600"/>
              <a:t> </a:t>
            </a:r>
            <a:r>
              <a:rPr lang="en-US" altLang="en-US" sz="1600" b="1"/>
              <a:t>machining</a:t>
            </a:r>
            <a:r>
              <a:rPr lang="en-US" altLang="en-US" sz="1600"/>
              <a:t> at interface, for tight dimensional tolerances (H7/g6 at assembly) without undermining mechanical integrity</a:t>
            </a:r>
          </a:p>
          <a:p>
            <a:r>
              <a:rPr lang="en-US" altLang="en-US" sz="1600"/>
              <a:t>2 aluminum </a:t>
            </a:r>
            <a:r>
              <a:rPr lang="en-US" altLang="en-US" sz="1600" b="1"/>
              <a:t>heat intercepts</a:t>
            </a:r>
            <a:r>
              <a:rPr lang="en-US" altLang="en-US" sz="1600"/>
              <a:t> at 5-10 K and 50-75 K to enhance thermal performance</a:t>
            </a:r>
          </a:p>
        </p:txBody>
      </p:sp>
    </p:spTree>
    <p:extLst>
      <p:ext uri="{BB962C8B-B14F-4D97-AF65-F5344CB8AC3E}">
        <p14:creationId xmlns:p14="http://schemas.microsoft.com/office/powerpoint/2010/main" val="1968968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32348" y="-10349"/>
            <a:ext cx="7886700" cy="568676"/>
          </a:xfrm>
        </p:spPr>
        <p:txBody>
          <a:bodyPr/>
          <a:lstStyle/>
          <a:p>
            <a:r>
              <a:rPr lang="en-US" altLang="en-US" sz="1800" dirty="0"/>
              <a:t>Geometrical Stability: survey measurements</a:t>
            </a:r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272EA-54E8-4893-A2B2-B949A96DC922}" type="slidenum">
              <a:rPr lang="en-US" altLang="en-US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1183249" y="4206431"/>
            <a:ext cx="196239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en-US" sz="900" dirty="0">
                <a:solidFill>
                  <a:srgbClr val="000000"/>
                </a:solidFill>
              </a:rPr>
              <a:t> Mean: +0.1mm; </a:t>
            </a:r>
            <a:r>
              <a:rPr lang="en-US" altLang="en-US" sz="900" dirty="0" err="1">
                <a:solidFill>
                  <a:srgbClr val="000000"/>
                </a:solidFill>
              </a:rPr>
              <a:t>St.dev</a:t>
            </a:r>
            <a:r>
              <a:rPr lang="en-US" altLang="en-US" sz="900" dirty="0">
                <a:solidFill>
                  <a:srgbClr val="000000"/>
                </a:solidFill>
              </a:rPr>
              <a:t>.: 0.17mm </a:t>
            </a:r>
          </a:p>
        </p:txBody>
      </p:sp>
      <p:sp>
        <p:nvSpPr>
          <p:cNvPr id="184327" name="Text Box 7"/>
          <p:cNvSpPr txBox="1">
            <a:spLocks noChangeArrowheads="1"/>
          </p:cNvSpPr>
          <p:nvPr/>
        </p:nvSpPr>
        <p:spPr bwMode="auto">
          <a:xfrm>
            <a:off x="761612" y="6243936"/>
            <a:ext cx="203292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en-US" sz="900" dirty="0">
                <a:solidFill>
                  <a:srgbClr val="000000"/>
                </a:solidFill>
              </a:rPr>
              <a:t> Mean: +0.08mm; </a:t>
            </a:r>
            <a:r>
              <a:rPr lang="en-US" altLang="en-US" sz="900" dirty="0" err="1">
                <a:solidFill>
                  <a:srgbClr val="000000"/>
                </a:solidFill>
              </a:rPr>
              <a:t>St.dev</a:t>
            </a:r>
            <a:r>
              <a:rPr lang="en-US" altLang="en-US" sz="900" dirty="0">
                <a:solidFill>
                  <a:srgbClr val="000000"/>
                </a:solidFill>
              </a:rPr>
              <a:t>.: 0.11mm </a:t>
            </a:r>
          </a:p>
        </p:txBody>
      </p:sp>
      <p:grpSp>
        <p:nvGrpSpPr>
          <p:cNvPr id="184347" name="Group 27"/>
          <p:cNvGrpSpPr>
            <a:grpSpLocks/>
          </p:cNvGrpSpPr>
          <p:nvPr/>
        </p:nvGrpSpPr>
        <p:grpSpPr bwMode="auto">
          <a:xfrm>
            <a:off x="5381625" y="680133"/>
            <a:ext cx="3437423" cy="2275000"/>
            <a:chOff x="4014" y="799"/>
            <a:chExt cx="1535" cy="1207"/>
          </a:xfrm>
        </p:grpSpPr>
        <p:pic>
          <p:nvPicPr>
            <p:cNvPr id="184329" name="Picture 9" descr="PC03000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799"/>
              <a:ext cx="1535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30" name="Text Box 10"/>
            <p:cNvSpPr txBox="1">
              <a:spLocks noChangeArrowheads="1"/>
            </p:cNvSpPr>
            <p:nvPr/>
          </p:nvSpPr>
          <p:spPr bwMode="auto">
            <a:xfrm>
              <a:off x="4154" y="1769"/>
              <a:ext cx="85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altLang="en-US" sz="750" b="1">
                  <a:solidFill>
                    <a:srgbClr val="000000"/>
                  </a:solidFill>
                  <a:sym typeface="Wingdings" panose="05000000000000000000" pitchFamily="2" charset="2"/>
                </a:rPr>
                <a:t>Survey measurements</a:t>
              </a: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altLang="en-US" sz="750" b="1">
                  <a:solidFill>
                    <a:srgbClr val="000000"/>
                  </a:solidFill>
                  <a:sym typeface="Wingdings" panose="05000000000000000000" pitchFamily="2" charset="2"/>
                </a:rPr>
                <a:t>with laser tracker</a:t>
              </a:r>
              <a:endParaRPr lang="en-US" altLang="en-US" sz="750" b="1">
                <a:solidFill>
                  <a:srgbClr val="000000"/>
                </a:solidFill>
              </a:endParaRPr>
            </a:p>
          </p:txBody>
        </p:sp>
      </p:grpSp>
      <p:sp>
        <p:nvSpPr>
          <p:cNvPr id="184333" name="Rectangle 13"/>
          <p:cNvSpPr>
            <a:spLocks noChangeArrowheads="1"/>
          </p:cNvSpPr>
          <p:nvPr/>
        </p:nvSpPr>
        <p:spPr bwMode="auto">
          <a:xfrm>
            <a:off x="138644" y="2213744"/>
            <a:ext cx="5132932" cy="27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7800" indent="-177800"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buChar char="–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dirty="0" err="1">
                <a:solidFill>
                  <a:srgbClr val="000000"/>
                </a:solidFill>
              </a:rPr>
              <a:t>Cryo</a:t>
            </a:r>
            <a:r>
              <a:rPr lang="en-US" altLang="en-US" sz="1400" dirty="0">
                <a:solidFill>
                  <a:srgbClr val="000000"/>
                </a:solidFill>
              </a:rPr>
              <a:t>-dipole positional stability after transport to tunnel</a:t>
            </a:r>
          </a:p>
        </p:txBody>
      </p:sp>
      <p:grpSp>
        <p:nvGrpSpPr>
          <p:cNvPr id="184338" name="Group 18"/>
          <p:cNvGrpSpPr>
            <a:grpSpLocks/>
          </p:cNvGrpSpPr>
          <p:nvPr/>
        </p:nvGrpSpPr>
        <p:grpSpPr bwMode="auto">
          <a:xfrm>
            <a:off x="665018" y="2647515"/>
            <a:ext cx="2847328" cy="1551822"/>
            <a:chOff x="1292" y="2604"/>
            <a:chExt cx="1945" cy="1086"/>
          </a:xfrm>
        </p:grpSpPr>
        <p:pic>
          <p:nvPicPr>
            <p:cNvPr id="18432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2604"/>
              <a:ext cx="1945" cy="1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34" name="Text Box 14"/>
            <p:cNvSpPr txBox="1">
              <a:spLocks noChangeArrowheads="1"/>
            </p:cNvSpPr>
            <p:nvPr/>
          </p:nvSpPr>
          <p:spPr bwMode="auto">
            <a:xfrm>
              <a:off x="1655" y="2659"/>
              <a:ext cx="1270" cy="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600" dirty="0">
                  <a:solidFill>
                    <a:srgbClr val="000000"/>
                  </a:solidFill>
                  <a:latin typeface="Arial" panose="020B0604020202020204" pitchFamily="34" charset="0"/>
                </a:rPr>
                <a:t>Transversal movements</a:t>
              </a:r>
            </a:p>
          </p:txBody>
        </p:sp>
        <p:sp>
          <p:nvSpPr>
            <p:cNvPr id="184336" name="Text Box 16"/>
            <p:cNvSpPr txBox="1">
              <a:spLocks noChangeArrowheads="1"/>
            </p:cNvSpPr>
            <p:nvPr/>
          </p:nvSpPr>
          <p:spPr bwMode="auto">
            <a:xfrm>
              <a:off x="1701" y="3539"/>
              <a:ext cx="1270" cy="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450">
                  <a:solidFill>
                    <a:srgbClr val="000000"/>
                  </a:solidFill>
                  <a:latin typeface="Arial" panose="020B0604020202020204" pitchFamily="34" charset="0"/>
                </a:rPr>
                <a:t>Cryo-dipole</a:t>
              </a:r>
            </a:p>
          </p:txBody>
        </p:sp>
      </p:grpSp>
      <p:grpSp>
        <p:nvGrpSpPr>
          <p:cNvPr id="184339" name="Group 19"/>
          <p:cNvGrpSpPr>
            <a:grpSpLocks/>
          </p:cNvGrpSpPr>
          <p:nvPr/>
        </p:nvGrpSpPr>
        <p:grpSpPr bwMode="auto">
          <a:xfrm>
            <a:off x="521435" y="4396027"/>
            <a:ext cx="3047133" cy="1845316"/>
            <a:chOff x="3379" y="2614"/>
            <a:chExt cx="1900" cy="1057"/>
          </a:xfrm>
        </p:grpSpPr>
        <p:pic>
          <p:nvPicPr>
            <p:cNvPr id="18432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2614"/>
              <a:ext cx="1900" cy="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35" name="Text Box 15"/>
            <p:cNvSpPr txBox="1">
              <a:spLocks noChangeArrowheads="1"/>
            </p:cNvSpPr>
            <p:nvPr/>
          </p:nvSpPr>
          <p:spPr bwMode="auto">
            <a:xfrm>
              <a:off x="3696" y="2659"/>
              <a:ext cx="1270" cy="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600" dirty="0">
                  <a:solidFill>
                    <a:srgbClr val="000000"/>
                  </a:solidFill>
                  <a:latin typeface="Arial" panose="020B0604020202020204" pitchFamily="34" charset="0"/>
                </a:rPr>
                <a:t>Vertical movements</a:t>
              </a:r>
            </a:p>
          </p:txBody>
        </p:sp>
        <p:sp>
          <p:nvSpPr>
            <p:cNvPr id="184337" name="Text Box 17"/>
            <p:cNvSpPr txBox="1">
              <a:spLocks noChangeArrowheads="1"/>
            </p:cNvSpPr>
            <p:nvPr/>
          </p:nvSpPr>
          <p:spPr bwMode="auto">
            <a:xfrm>
              <a:off x="3742" y="3508"/>
              <a:ext cx="127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45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Cryo</a:t>
              </a:r>
              <a:r>
                <a:rPr lang="en-US" altLang="en-US" sz="450" dirty="0">
                  <a:solidFill>
                    <a:srgbClr val="000000"/>
                  </a:solidFill>
                  <a:latin typeface="Arial" panose="020B0604020202020204" pitchFamily="34" charset="0"/>
                </a:rPr>
                <a:t>-dipole</a:t>
              </a:r>
            </a:p>
          </p:txBody>
        </p:sp>
      </p:grpSp>
      <p:sp>
        <p:nvSpPr>
          <p:cNvPr id="184342" name="Text Box 22"/>
          <p:cNvSpPr txBox="1">
            <a:spLocks noChangeArrowheads="1"/>
          </p:cNvSpPr>
          <p:nvPr/>
        </p:nvSpPr>
        <p:spPr bwMode="auto">
          <a:xfrm>
            <a:off x="167517" y="6538913"/>
            <a:ext cx="23727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3333FF"/>
                </a:solidFill>
              </a:rPr>
              <a:t>Courtesy of CERN Survey (TS-SU)</a:t>
            </a:r>
          </a:p>
        </p:txBody>
      </p:sp>
      <p:pic>
        <p:nvPicPr>
          <p:cNvPr id="184343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75" y="848934"/>
            <a:ext cx="5298645" cy="1201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184359" name="Group 39"/>
          <p:cNvGrpSpPr>
            <a:grpSpLocks/>
          </p:cNvGrpSpPr>
          <p:nvPr/>
        </p:nvGrpSpPr>
        <p:grpSpPr bwMode="auto">
          <a:xfrm>
            <a:off x="6256735" y="3095625"/>
            <a:ext cx="2003093" cy="3138920"/>
            <a:chOff x="4295" y="1880"/>
            <a:chExt cx="1339" cy="2015"/>
          </a:xfrm>
        </p:grpSpPr>
        <p:pic>
          <p:nvPicPr>
            <p:cNvPr id="184348" name="Picture 28" descr="0704009_02-A5-at-72-dpi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5" y="1880"/>
              <a:ext cx="1339" cy="1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350" name="Text Box 30"/>
            <p:cNvSpPr txBox="1">
              <a:spLocks noChangeArrowheads="1"/>
            </p:cNvSpPr>
            <p:nvPr/>
          </p:nvSpPr>
          <p:spPr bwMode="auto">
            <a:xfrm>
              <a:off x="4409" y="3740"/>
              <a:ext cx="121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altLang="en-US" sz="750">
                  <a:solidFill>
                    <a:srgbClr val="FFFF00"/>
                  </a:solidFill>
                  <a:sym typeface="Wingdings" panose="05000000000000000000" pitchFamily="2" charset="2"/>
                </a:rPr>
                <a:t>100 m descent to the tunnel</a:t>
              </a:r>
              <a:endParaRPr lang="en-US" altLang="en-US" sz="750">
                <a:solidFill>
                  <a:srgbClr val="FFFF00"/>
                </a:solidFill>
              </a:endParaRPr>
            </a:p>
          </p:txBody>
        </p:sp>
      </p:grpSp>
      <p:grpSp>
        <p:nvGrpSpPr>
          <p:cNvPr id="184356" name="Group 36"/>
          <p:cNvGrpSpPr>
            <a:grpSpLocks/>
          </p:cNvGrpSpPr>
          <p:nvPr/>
        </p:nvGrpSpPr>
        <p:grpSpPr bwMode="auto">
          <a:xfrm>
            <a:off x="4368252" y="3105347"/>
            <a:ext cx="1930003" cy="1393031"/>
            <a:chOff x="2662" y="1871"/>
            <a:chExt cx="1621" cy="1170"/>
          </a:xfrm>
        </p:grpSpPr>
        <p:pic>
          <p:nvPicPr>
            <p:cNvPr id="184355" name="Picture 35" descr="0102008_0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2" y="1871"/>
              <a:ext cx="1621" cy="1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346" name="Text Box 26"/>
            <p:cNvSpPr txBox="1">
              <a:spLocks noChangeArrowheads="1"/>
            </p:cNvSpPr>
            <p:nvPr/>
          </p:nvSpPr>
          <p:spPr bwMode="auto">
            <a:xfrm>
              <a:off x="3084" y="2886"/>
              <a:ext cx="70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altLang="en-US" sz="750">
                  <a:solidFill>
                    <a:srgbClr val="FFFF00"/>
                  </a:solidFill>
                  <a:sym typeface="Wingdings" panose="05000000000000000000" pitchFamily="2" charset="2"/>
                </a:rPr>
                <a:t>ROCLA vehicle</a:t>
              </a:r>
              <a:endParaRPr lang="en-US" altLang="en-US" sz="750">
                <a:solidFill>
                  <a:srgbClr val="FFFF00"/>
                </a:solidFill>
              </a:endParaRPr>
            </a:p>
          </p:txBody>
        </p:sp>
      </p:grpSp>
      <p:grpSp>
        <p:nvGrpSpPr>
          <p:cNvPr id="184360" name="Group 40"/>
          <p:cNvGrpSpPr>
            <a:grpSpLocks/>
          </p:cNvGrpSpPr>
          <p:nvPr/>
        </p:nvGrpSpPr>
        <p:grpSpPr bwMode="auto">
          <a:xfrm>
            <a:off x="4369588" y="4442813"/>
            <a:ext cx="1996680" cy="2260346"/>
            <a:chOff x="2955" y="2958"/>
            <a:chExt cx="1159" cy="1353"/>
          </a:xfrm>
        </p:grpSpPr>
        <p:pic>
          <p:nvPicPr>
            <p:cNvPr id="184357" name="Picture 37" descr="THPCH180f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5" y="2958"/>
              <a:ext cx="1159" cy="1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358" name="Text Box 38"/>
            <p:cNvSpPr txBox="1">
              <a:spLocks noChangeArrowheads="1"/>
            </p:cNvSpPr>
            <p:nvPr/>
          </p:nvSpPr>
          <p:spPr bwMode="auto">
            <a:xfrm>
              <a:off x="3088" y="3082"/>
              <a:ext cx="97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en-US" altLang="en-US" sz="750" dirty="0">
                  <a:solidFill>
                    <a:srgbClr val="FFFF00"/>
                  </a:solidFill>
                </a:rPr>
                <a:t>Tunnel transportation</a:t>
              </a:r>
            </a:p>
          </p:txBody>
        </p:sp>
      </p:grpSp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761612" y="2496048"/>
            <a:ext cx="4356497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</a:rPr>
              <a:t>Cold mass stability w.r.t. fiducials measurements on 20 </a:t>
            </a:r>
            <a:r>
              <a:rPr lang="en-US" altLang="en-US" sz="1050" dirty="0" err="1">
                <a:solidFill>
                  <a:srgbClr val="000000"/>
                </a:solidFill>
              </a:rPr>
              <a:t>cryo</a:t>
            </a:r>
            <a:r>
              <a:rPr lang="en-US" altLang="en-US" sz="1050" dirty="0">
                <a:solidFill>
                  <a:srgbClr val="000000"/>
                </a:solidFill>
              </a:rPr>
              <a:t>-dipoles</a:t>
            </a: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813333" y="556556"/>
            <a:ext cx="4727937" cy="648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indent="-133350"/>
            <a:r>
              <a:rPr lang="en-US" altLang="en-US" sz="1400" dirty="0" smtClean="0"/>
              <a:t>SSS positional stability and reproducibility at cold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255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525</Words>
  <Application>Microsoft Macintosh PowerPoint</Application>
  <PresentationFormat>On-screen Show (4:3)</PresentationFormat>
  <Paragraphs>118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Default Design</vt:lpstr>
      <vt:lpstr>Designer Drawing</vt:lpstr>
      <vt:lpstr>Photo Editor Photo</vt:lpstr>
      <vt:lpstr>Cryostats: main features</vt:lpstr>
      <vt:lpstr>Magnet Supporting Systems</vt:lpstr>
      <vt:lpstr>External Supporting System</vt:lpstr>
      <vt:lpstr>Assembly interface (SSS)</vt:lpstr>
      <vt:lpstr>Requirements</vt:lpstr>
      <vt:lpstr>GFRE Support Posts</vt:lpstr>
      <vt:lpstr>Geometrical Stability: survey measurements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Geometrical Stability: survey measurements</dc:title>
  <dc:creator>Vittorio Parma</dc:creator>
  <cp:lastModifiedBy>vittorio Parma</cp:lastModifiedBy>
  <cp:revision>7</cp:revision>
  <dcterms:created xsi:type="dcterms:W3CDTF">2017-09-05T12:00:50Z</dcterms:created>
  <dcterms:modified xsi:type="dcterms:W3CDTF">2017-09-05T14:33:35Z</dcterms:modified>
</cp:coreProperties>
</file>