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325" r:id="rId2"/>
    <p:sldId id="344" r:id="rId3"/>
    <p:sldId id="498" r:id="rId4"/>
    <p:sldId id="495" r:id="rId5"/>
    <p:sldId id="496" r:id="rId6"/>
    <p:sldId id="483" r:id="rId7"/>
    <p:sldId id="499" r:id="rId8"/>
    <p:sldId id="500" r:id="rId9"/>
    <p:sldId id="502" r:id="rId10"/>
    <p:sldId id="489" r:id="rId11"/>
    <p:sldId id="520" r:id="rId12"/>
    <p:sldId id="490" r:id="rId13"/>
    <p:sldId id="492" r:id="rId14"/>
    <p:sldId id="514" r:id="rId15"/>
    <p:sldId id="515" r:id="rId16"/>
    <p:sldId id="512" r:id="rId17"/>
    <p:sldId id="503" r:id="rId18"/>
    <p:sldId id="504" r:id="rId19"/>
    <p:sldId id="516" r:id="rId20"/>
    <p:sldId id="506" r:id="rId21"/>
    <p:sldId id="507" r:id="rId22"/>
    <p:sldId id="505" r:id="rId23"/>
    <p:sldId id="517" r:id="rId24"/>
    <p:sldId id="518" r:id="rId25"/>
    <p:sldId id="519" r:id="rId26"/>
    <p:sldId id="462" r:id="rId27"/>
    <p:sldId id="473" r:id="rId28"/>
    <p:sldId id="493" r:id="rId29"/>
    <p:sldId id="513" r:id="rId30"/>
    <p:sldId id="511" r:id="rId3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gina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26F"/>
    <a:srgbClr val="32FF0D"/>
    <a:srgbClr val="EF6C22"/>
    <a:srgbClr val="EEE9E4"/>
    <a:srgbClr val="404040"/>
    <a:srgbClr val="2196BA"/>
    <a:srgbClr val="126C88"/>
    <a:srgbClr val="EEE9EE"/>
    <a:srgbClr val="4B4B4B"/>
    <a:srgbClr val="3C88C8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50" autoAdjust="0"/>
    <p:restoredTop sz="94660" autoAdjust="0"/>
  </p:normalViewPr>
  <p:slideViewPr>
    <p:cSldViewPr snapToGrid="0">
      <p:cViewPr>
        <p:scale>
          <a:sx n="76" d="100"/>
          <a:sy n="76" d="100"/>
        </p:scale>
        <p:origin x="-2112" y="-10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6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264"/>
    </p:cViewPr>
  </p:sorterViewPr>
  <p:notesViewPr>
    <p:cSldViewPr snapToGrid="0">
      <p:cViewPr>
        <p:scale>
          <a:sx n="90" d="100"/>
          <a:sy n="90" d="100"/>
        </p:scale>
        <p:origin x="3696" y="-3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73235-CDC5-4EED-A546-918C2C23AD7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60F09-D211-489B-96A4-8D843ED0262E}" type="datetimeFigureOut">
              <a:rPr lang="it-IT" smtClean="0"/>
              <a:pPr/>
              <a:t>29/01/18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618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CAFCD-D965-4955-B380-9A474FA1E91F}" type="datetimeFigureOut">
              <a:rPr lang="it-IT" smtClean="0"/>
              <a:pPr/>
              <a:t>29/01/18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38274-8DC3-4E88-9D18-AB5D2B597F1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87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38274-8DC3-4E88-9D18-AB5D2B597F11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29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D415FBE-3FA6-894A-AC71-2E39B101D54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38274-8DC3-4E88-9D18-AB5D2B597F11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29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Giulia: modificare legenda qui</a:t>
            </a:r>
          </a:p>
          <a:p>
            <a:r>
              <a:rPr lang="it-IT" dirty="0"/>
              <a:t>TA: transnational access</a:t>
            </a:r>
          </a:p>
          <a:p>
            <a:r>
              <a:rPr lang="it-IT" dirty="0"/>
              <a:t>JRA: Joint Research Activity</a:t>
            </a:r>
          </a:p>
          <a:p>
            <a:r>
              <a:rPr lang="it-IT" dirty="0"/>
              <a:t>NA: National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38274-8DC3-4E88-9D18-AB5D2B597F11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003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38274-8DC3-4E88-9D18-AB5D2B597F11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2972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38274-8DC3-4E88-9D18-AB5D2B597F11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2972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7706" y="0"/>
            <a:ext cx="4198434" cy="66717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50453"/>
            <a:ext cx="6858000" cy="2269789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4620381"/>
            <a:ext cx="5869084" cy="40435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6173" y="6398393"/>
            <a:ext cx="9159412" cy="459608"/>
          </a:xfrm>
          <a:prstGeom prst="rect">
            <a:avLst/>
          </a:prstGeom>
          <a:solidFill>
            <a:srgbClr val="EEE9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80095" y="6521919"/>
            <a:ext cx="696806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0" i="0" u="none" strike="noStrike" kern="12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NFFA-Europe has received funding from the European Union’s Horizon 2020 research and innovation </a:t>
            </a:r>
            <a:r>
              <a:rPr lang="en-US" sz="825" b="0" i="0" u="none" strike="noStrike" kern="1200" baseline="0" dirty="0" err="1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en-US" sz="825" b="0" i="0" u="none" strike="noStrike" kern="12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 under grant agreement No 654360 </a:t>
            </a:r>
            <a:endParaRPr lang="it-IT" sz="825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63" y="284315"/>
            <a:ext cx="3814794" cy="1235778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143199" y="5058606"/>
            <a:ext cx="5868914" cy="402396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2" indent="0">
              <a:buNone/>
              <a:defRPr sz="1800"/>
            </a:lvl2pPr>
            <a:lvl3pPr marL="685783" indent="0">
              <a:buNone/>
              <a:defRPr sz="1500"/>
            </a:lvl3pPr>
            <a:lvl4pPr marL="1028675" indent="0">
              <a:buNone/>
              <a:defRPr sz="1350"/>
            </a:lvl4pPr>
            <a:lvl5pPr marL="1371566" indent="0">
              <a:buNone/>
              <a:defRPr sz="1350"/>
            </a:lvl5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80" y="6482654"/>
            <a:ext cx="461420" cy="3121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084" y="4558461"/>
            <a:ext cx="1363134" cy="81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7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649" y="457200"/>
            <a:ext cx="257995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4649" y="2057399"/>
            <a:ext cx="2579952" cy="43603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4453467" y="457200"/>
            <a:ext cx="4063074" cy="596053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54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-7706" y="0"/>
            <a:ext cx="4198434" cy="66717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1600199"/>
            <a:ext cx="6858000" cy="2269789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143000" y="4157458"/>
            <a:ext cx="6858000" cy="1018953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256670" y="6356355"/>
            <a:ext cx="1429380" cy="365125"/>
          </a:xfrm>
          <a:prstGeom prst="rect">
            <a:avLst/>
          </a:prstGeom>
        </p:spPr>
        <p:txBody>
          <a:bodyPr/>
          <a:lstStyle/>
          <a:p>
            <a:fld id="{A301B7F1-6D39-4C3D-BFA1-58671CF2B867}" type="datetime1">
              <a:rPr lang="it-IT" smtClean="0"/>
              <a:pPr/>
              <a:t>29/01/18</a:t>
            </a:fld>
            <a:endParaRPr lang="it-IT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7706" y="6000443"/>
            <a:ext cx="9159412" cy="872763"/>
          </a:xfrm>
          <a:prstGeom prst="rect">
            <a:avLst/>
          </a:prstGeom>
          <a:solidFill>
            <a:srgbClr val="EEE9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1180095" y="6327178"/>
            <a:ext cx="696806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0" i="0" u="none" strike="noStrike" kern="12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NFFA-Europe has received funding from the European Union’s Horizon 2020 research and innovation </a:t>
            </a:r>
            <a:r>
              <a:rPr lang="en-US" sz="825" b="0" i="0" u="none" strike="noStrike" kern="1200" baseline="0" dirty="0" err="1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en-US" sz="825" b="0" i="0" u="none" strike="noStrike" kern="12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 under grant agreement No 654360 </a:t>
            </a:r>
            <a:endParaRPr lang="it-IT" sz="825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6" y="302248"/>
            <a:ext cx="3853158" cy="12482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80" y="6287913"/>
            <a:ext cx="461420" cy="31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11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of PRESENTA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-7706" y="0"/>
            <a:ext cx="4198434" cy="66717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1600199"/>
            <a:ext cx="6858000" cy="2269789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143000" y="4157458"/>
            <a:ext cx="6858000" cy="1018953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256670" y="6356355"/>
            <a:ext cx="1429380" cy="365125"/>
          </a:xfrm>
          <a:prstGeom prst="rect">
            <a:avLst/>
          </a:prstGeom>
        </p:spPr>
        <p:txBody>
          <a:bodyPr/>
          <a:lstStyle/>
          <a:p>
            <a:fld id="{A301B7F1-6D39-4C3D-BFA1-58671CF2B867}" type="datetime1">
              <a:rPr lang="it-IT" smtClean="0"/>
              <a:pPr/>
              <a:t>29/01/18</a:t>
            </a:fld>
            <a:endParaRPr lang="it-IT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7706" y="6000443"/>
            <a:ext cx="9159412" cy="872763"/>
          </a:xfrm>
          <a:prstGeom prst="rect">
            <a:avLst/>
          </a:prstGeom>
          <a:solidFill>
            <a:srgbClr val="EEE9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1180095" y="6327178"/>
            <a:ext cx="71756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u="none" strike="noStrike" kern="12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NFFA-Europe has received funding from the European Union’s Horizon 2020 research and innovation </a:t>
            </a:r>
            <a:r>
              <a:rPr lang="en-US" sz="900" b="0" i="0" u="none" strike="noStrike" kern="1200" baseline="0" dirty="0" err="1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en-US" sz="900" b="0" i="0" u="none" strike="noStrike" kern="12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 under grant agreement No 654360 </a:t>
            </a:r>
            <a:endParaRPr lang="it-IT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6" y="378451"/>
            <a:ext cx="3422294" cy="11086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80" y="6287913"/>
            <a:ext cx="461420" cy="3121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594" y="523825"/>
            <a:ext cx="1363134" cy="81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8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21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198434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2659"/>
            <a:ext cx="8212666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5625"/>
            <a:ext cx="8212665" cy="45893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27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868" y="1709739"/>
            <a:ext cx="7086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4589464"/>
            <a:ext cx="708659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705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8" y="102659"/>
            <a:ext cx="710353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7068" y="1825625"/>
            <a:ext cx="3471332" cy="46090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6933" y="1825625"/>
            <a:ext cx="3513667" cy="46090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5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8" y="102659"/>
            <a:ext cx="710353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7067" y="2487081"/>
            <a:ext cx="3471333" cy="394758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6933" y="2487081"/>
            <a:ext cx="3513666" cy="39475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0"/>
          </p:nvPr>
        </p:nvSpPr>
        <p:spPr>
          <a:xfrm>
            <a:off x="1507069" y="1663169"/>
            <a:ext cx="34713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6932" y="1663169"/>
            <a:ext cx="351366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935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584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217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649" y="457200"/>
            <a:ext cx="257995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3467" y="457200"/>
            <a:ext cx="4063074" cy="59605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4649" y="2057399"/>
            <a:ext cx="2579952" cy="43603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9298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468" y="5783953"/>
            <a:ext cx="1343002" cy="1074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467" y="-8468"/>
            <a:ext cx="1343002" cy="592813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7068" y="1825625"/>
            <a:ext cx="7162798" cy="4589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14"/>
          <p:cNvSpPr/>
          <p:nvPr userDrawn="1"/>
        </p:nvSpPr>
        <p:spPr>
          <a:xfrm rot="9900000">
            <a:off x="-136335" y="5526365"/>
            <a:ext cx="1645319" cy="1017181"/>
          </a:xfrm>
          <a:custGeom>
            <a:avLst/>
            <a:gdLst>
              <a:gd name="connsiteX0" fmla="*/ 0 w 2311284"/>
              <a:gd name="connsiteY0" fmla="*/ 0 h 1940378"/>
              <a:gd name="connsiteX1" fmla="*/ 2311284 w 2311284"/>
              <a:gd name="connsiteY1" fmla="*/ 0 h 1940378"/>
              <a:gd name="connsiteX2" fmla="*/ 2311284 w 2311284"/>
              <a:gd name="connsiteY2" fmla="*/ 1940378 h 1940378"/>
              <a:gd name="connsiteX3" fmla="*/ 0 w 2311284"/>
              <a:gd name="connsiteY3" fmla="*/ 1940378 h 1940378"/>
              <a:gd name="connsiteX4" fmla="*/ 0 w 2311284"/>
              <a:gd name="connsiteY4" fmla="*/ 0 h 1940378"/>
              <a:gd name="connsiteX0" fmla="*/ 557309 w 2311284"/>
              <a:gd name="connsiteY0" fmla="*/ 20125 h 1940378"/>
              <a:gd name="connsiteX1" fmla="*/ 2311284 w 2311284"/>
              <a:gd name="connsiteY1" fmla="*/ 0 h 1940378"/>
              <a:gd name="connsiteX2" fmla="*/ 2311284 w 2311284"/>
              <a:gd name="connsiteY2" fmla="*/ 1940378 h 1940378"/>
              <a:gd name="connsiteX3" fmla="*/ 0 w 2311284"/>
              <a:gd name="connsiteY3" fmla="*/ 1940378 h 1940378"/>
              <a:gd name="connsiteX4" fmla="*/ 557309 w 2311284"/>
              <a:gd name="connsiteY4" fmla="*/ 20125 h 1940378"/>
              <a:gd name="connsiteX0" fmla="*/ 443679 w 2197654"/>
              <a:gd name="connsiteY0" fmla="*/ 20125 h 1944928"/>
              <a:gd name="connsiteX1" fmla="*/ 2197654 w 2197654"/>
              <a:gd name="connsiteY1" fmla="*/ 0 h 1944928"/>
              <a:gd name="connsiteX2" fmla="*/ 2197654 w 2197654"/>
              <a:gd name="connsiteY2" fmla="*/ 1940378 h 1944928"/>
              <a:gd name="connsiteX3" fmla="*/ 0 w 2197654"/>
              <a:gd name="connsiteY3" fmla="*/ 1944928 h 1944928"/>
              <a:gd name="connsiteX4" fmla="*/ 443679 w 2197654"/>
              <a:gd name="connsiteY4" fmla="*/ 20125 h 1944928"/>
              <a:gd name="connsiteX0" fmla="*/ 443679 w 2197654"/>
              <a:gd name="connsiteY0" fmla="*/ 20125 h 1944928"/>
              <a:gd name="connsiteX1" fmla="*/ 2197654 w 2197654"/>
              <a:gd name="connsiteY1" fmla="*/ 0 h 1944928"/>
              <a:gd name="connsiteX2" fmla="*/ 1715866 w 2197654"/>
              <a:gd name="connsiteY2" fmla="*/ 1892636 h 1944928"/>
              <a:gd name="connsiteX3" fmla="*/ 0 w 2197654"/>
              <a:gd name="connsiteY3" fmla="*/ 1944928 h 1944928"/>
              <a:gd name="connsiteX4" fmla="*/ 443679 w 2197654"/>
              <a:gd name="connsiteY4" fmla="*/ 20125 h 1944928"/>
              <a:gd name="connsiteX0" fmla="*/ 443679 w 2197654"/>
              <a:gd name="connsiteY0" fmla="*/ 20125 h 1944928"/>
              <a:gd name="connsiteX1" fmla="*/ 2197654 w 2197654"/>
              <a:gd name="connsiteY1" fmla="*/ 0 h 1944928"/>
              <a:gd name="connsiteX2" fmla="*/ 1707998 w 2197654"/>
              <a:gd name="connsiteY2" fmla="*/ 1925150 h 1944928"/>
              <a:gd name="connsiteX3" fmla="*/ 0 w 2197654"/>
              <a:gd name="connsiteY3" fmla="*/ 1944928 h 1944928"/>
              <a:gd name="connsiteX4" fmla="*/ 443679 w 2197654"/>
              <a:gd name="connsiteY4" fmla="*/ 20125 h 1944928"/>
              <a:gd name="connsiteX0" fmla="*/ 443679 w 2202686"/>
              <a:gd name="connsiteY0" fmla="*/ 0 h 1924803"/>
              <a:gd name="connsiteX1" fmla="*/ 2202686 w 2202686"/>
              <a:gd name="connsiteY1" fmla="*/ 21126 h 1924803"/>
              <a:gd name="connsiteX2" fmla="*/ 1707998 w 2202686"/>
              <a:gd name="connsiteY2" fmla="*/ 1905025 h 1924803"/>
              <a:gd name="connsiteX3" fmla="*/ 0 w 2202686"/>
              <a:gd name="connsiteY3" fmla="*/ 1924803 h 1924803"/>
              <a:gd name="connsiteX4" fmla="*/ 443679 w 2202686"/>
              <a:gd name="connsiteY4" fmla="*/ 0 h 1924803"/>
              <a:gd name="connsiteX0" fmla="*/ 443679 w 2353659"/>
              <a:gd name="connsiteY0" fmla="*/ 0 h 1924803"/>
              <a:gd name="connsiteX1" fmla="*/ 2353659 w 2353659"/>
              <a:gd name="connsiteY1" fmla="*/ 17625 h 1924803"/>
              <a:gd name="connsiteX2" fmla="*/ 1707998 w 2353659"/>
              <a:gd name="connsiteY2" fmla="*/ 1905025 h 1924803"/>
              <a:gd name="connsiteX3" fmla="*/ 0 w 2353659"/>
              <a:gd name="connsiteY3" fmla="*/ 1924803 h 1924803"/>
              <a:gd name="connsiteX4" fmla="*/ 443679 w 2353659"/>
              <a:gd name="connsiteY4" fmla="*/ 0 h 1924803"/>
              <a:gd name="connsiteX0" fmla="*/ 443679 w 2353659"/>
              <a:gd name="connsiteY0" fmla="*/ 0 h 1924803"/>
              <a:gd name="connsiteX1" fmla="*/ 1378399 w 2353659"/>
              <a:gd name="connsiteY1" fmla="*/ 1868 h 1924803"/>
              <a:gd name="connsiteX2" fmla="*/ 2353659 w 2353659"/>
              <a:gd name="connsiteY2" fmla="*/ 17625 h 1924803"/>
              <a:gd name="connsiteX3" fmla="*/ 1707998 w 2353659"/>
              <a:gd name="connsiteY3" fmla="*/ 1905025 h 1924803"/>
              <a:gd name="connsiteX4" fmla="*/ 0 w 2353659"/>
              <a:gd name="connsiteY4" fmla="*/ 1924803 h 1924803"/>
              <a:gd name="connsiteX5" fmla="*/ 443679 w 2353659"/>
              <a:gd name="connsiteY5" fmla="*/ 0 h 1924803"/>
              <a:gd name="connsiteX0" fmla="*/ 443679 w 2353659"/>
              <a:gd name="connsiteY0" fmla="*/ 0 h 1924803"/>
              <a:gd name="connsiteX1" fmla="*/ 1559183 w 2353659"/>
              <a:gd name="connsiteY1" fmla="*/ 40610 h 1924803"/>
              <a:gd name="connsiteX2" fmla="*/ 2353659 w 2353659"/>
              <a:gd name="connsiteY2" fmla="*/ 17625 h 1924803"/>
              <a:gd name="connsiteX3" fmla="*/ 1707998 w 2353659"/>
              <a:gd name="connsiteY3" fmla="*/ 1905025 h 1924803"/>
              <a:gd name="connsiteX4" fmla="*/ 0 w 2353659"/>
              <a:gd name="connsiteY4" fmla="*/ 1924803 h 1924803"/>
              <a:gd name="connsiteX5" fmla="*/ 443679 w 2353659"/>
              <a:gd name="connsiteY5" fmla="*/ 0 h 1924803"/>
              <a:gd name="connsiteX0" fmla="*/ 443679 w 2347332"/>
              <a:gd name="connsiteY0" fmla="*/ 38952 h 1963755"/>
              <a:gd name="connsiteX1" fmla="*/ 1559183 w 2347332"/>
              <a:gd name="connsiteY1" fmla="*/ 79562 h 1963755"/>
              <a:gd name="connsiteX2" fmla="*/ 2347332 w 2347332"/>
              <a:gd name="connsiteY2" fmla="*/ 0 h 1963755"/>
              <a:gd name="connsiteX3" fmla="*/ 1707998 w 2347332"/>
              <a:gd name="connsiteY3" fmla="*/ 1943977 h 1963755"/>
              <a:gd name="connsiteX4" fmla="*/ 0 w 2347332"/>
              <a:gd name="connsiteY4" fmla="*/ 1963755 h 1963755"/>
              <a:gd name="connsiteX5" fmla="*/ 443679 w 2347332"/>
              <a:gd name="connsiteY5" fmla="*/ 38952 h 1963755"/>
              <a:gd name="connsiteX0" fmla="*/ 443679 w 2347332"/>
              <a:gd name="connsiteY0" fmla="*/ 38952 h 1963755"/>
              <a:gd name="connsiteX1" fmla="*/ 1012861 w 2347332"/>
              <a:gd name="connsiteY1" fmla="*/ 62461 h 1963755"/>
              <a:gd name="connsiteX2" fmla="*/ 1559183 w 2347332"/>
              <a:gd name="connsiteY2" fmla="*/ 79562 h 1963755"/>
              <a:gd name="connsiteX3" fmla="*/ 2347332 w 2347332"/>
              <a:gd name="connsiteY3" fmla="*/ 0 h 1963755"/>
              <a:gd name="connsiteX4" fmla="*/ 1707998 w 2347332"/>
              <a:gd name="connsiteY4" fmla="*/ 1943977 h 1963755"/>
              <a:gd name="connsiteX5" fmla="*/ 0 w 2347332"/>
              <a:gd name="connsiteY5" fmla="*/ 1963755 h 1963755"/>
              <a:gd name="connsiteX6" fmla="*/ 443679 w 2347332"/>
              <a:gd name="connsiteY6" fmla="*/ 38952 h 1963755"/>
              <a:gd name="connsiteX0" fmla="*/ 443679 w 2347332"/>
              <a:gd name="connsiteY0" fmla="*/ 39850 h 1964653"/>
              <a:gd name="connsiteX1" fmla="*/ 1123273 w 2347332"/>
              <a:gd name="connsiteY1" fmla="*/ 0 h 1964653"/>
              <a:gd name="connsiteX2" fmla="*/ 1559183 w 2347332"/>
              <a:gd name="connsiteY2" fmla="*/ 80460 h 1964653"/>
              <a:gd name="connsiteX3" fmla="*/ 2347332 w 2347332"/>
              <a:gd name="connsiteY3" fmla="*/ 898 h 1964653"/>
              <a:gd name="connsiteX4" fmla="*/ 1707998 w 2347332"/>
              <a:gd name="connsiteY4" fmla="*/ 1944875 h 1964653"/>
              <a:gd name="connsiteX5" fmla="*/ 0 w 2347332"/>
              <a:gd name="connsiteY5" fmla="*/ 1964653 h 1964653"/>
              <a:gd name="connsiteX6" fmla="*/ 443679 w 2347332"/>
              <a:gd name="connsiteY6" fmla="*/ 39850 h 1964653"/>
              <a:gd name="connsiteX0" fmla="*/ 495832 w 2347332"/>
              <a:gd name="connsiteY0" fmla="*/ 72486 h 1964653"/>
              <a:gd name="connsiteX1" fmla="*/ 1123273 w 2347332"/>
              <a:gd name="connsiteY1" fmla="*/ 0 h 1964653"/>
              <a:gd name="connsiteX2" fmla="*/ 1559183 w 2347332"/>
              <a:gd name="connsiteY2" fmla="*/ 80460 h 1964653"/>
              <a:gd name="connsiteX3" fmla="*/ 2347332 w 2347332"/>
              <a:gd name="connsiteY3" fmla="*/ 898 h 1964653"/>
              <a:gd name="connsiteX4" fmla="*/ 1707998 w 2347332"/>
              <a:gd name="connsiteY4" fmla="*/ 1944875 h 1964653"/>
              <a:gd name="connsiteX5" fmla="*/ 0 w 2347332"/>
              <a:gd name="connsiteY5" fmla="*/ 1964653 h 1964653"/>
              <a:gd name="connsiteX6" fmla="*/ 495832 w 2347332"/>
              <a:gd name="connsiteY6" fmla="*/ 72486 h 1964653"/>
              <a:gd name="connsiteX0" fmla="*/ 495832 w 2354196"/>
              <a:gd name="connsiteY0" fmla="*/ 99952 h 1992119"/>
              <a:gd name="connsiteX1" fmla="*/ 1123273 w 2354196"/>
              <a:gd name="connsiteY1" fmla="*/ 27466 h 1992119"/>
              <a:gd name="connsiteX2" fmla="*/ 1559183 w 2354196"/>
              <a:gd name="connsiteY2" fmla="*/ 107926 h 1992119"/>
              <a:gd name="connsiteX3" fmla="*/ 2354196 w 2354196"/>
              <a:gd name="connsiteY3" fmla="*/ 0 h 1992119"/>
              <a:gd name="connsiteX4" fmla="*/ 1707998 w 2354196"/>
              <a:gd name="connsiteY4" fmla="*/ 1972341 h 1992119"/>
              <a:gd name="connsiteX5" fmla="*/ 0 w 2354196"/>
              <a:gd name="connsiteY5" fmla="*/ 1992119 h 1992119"/>
              <a:gd name="connsiteX6" fmla="*/ 495832 w 2354196"/>
              <a:gd name="connsiteY6" fmla="*/ 99952 h 1992119"/>
              <a:gd name="connsiteX0" fmla="*/ 495832 w 2354196"/>
              <a:gd name="connsiteY0" fmla="*/ 99952 h 1992119"/>
              <a:gd name="connsiteX1" fmla="*/ 1123273 w 2354196"/>
              <a:gd name="connsiteY1" fmla="*/ 27466 h 1992119"/>
              <a:gd name="connsiteX2" fmla="*/ 1559183 w 2354196"/>
              <a:gd name="connsiteY2" fmla="*/ 107926 h 1992119"/>
              <a:gd name="connsiteX3" fmla="*/ 2354196 w 2354196"/>
              <a:gd name="connsiteY3" fmla="*/ 0 h 1992119"/>
              <a:gd name="connsiteX4" fmla="*/ 1707998 w 2354196"/>
              <a:gd name="connsiteY4" fmla="*/ 1972341 h 1992119"/>
              <a:gd name="connsiteX5" fmla="*/ 515188 w 2354196"/>
              <a:gd name="connsiteY5" fmla="*/ 1982087 h 1992119"/>
              <a:gd name="connsiteX6" fmla="*/ 0 w 2354196"/>
              <a:gd name="connsiteY6" fmla="*/ 1992119 h 1992119"/>
              <a:gd name="connsiteX7" fmla="*/ 495832 w 2354196"/>
              <a:gd name="connsiteY7" fmla="*/ 99952 h 1992119"/>
              <a:gd name="connsiteX0" fmla="*/ 495832 w 2354196"/>
              <a:gd name="connsiteY0" fmla="*/ 99952 h 1992119"/>
              <a:gd name="connsiteX1" fmla="*/ 1123273 w 2354196"/>
              <a:gd name="connsiteY1" fmla="*/ 27466 h 1992119"/>
              <a:gd name="connsiteX2" fmla="*/ 1559183 w 2354196"/>
              <a:gd name="connsiteY2" fmla="*/ 107926 h 1992119"/>
              <a:gd name="connsiteX3" fmla="*/ 2354196 w 2354196"/>
              <a:gd name="connsiteY3" fmla="*/ 0 h 1992119"/>
              <a:gd name="connsiteX4" fmla="*/ 1707998 w 2354196"/>
              <a:gd name="connsiteY4" fmla="*/ 1972341 h 1992119"/>
              <a:gd name="connsiteX5" fmla="*/ 1083702 w 2354196"/>
              <a:gd name="connsiteY5" fmla="*/ 1969528 h 1992119"/>
              <a:gd name="connsiteX6" fmla="*/ 515188 w 2354196"/>
              <a:gd name="connsiteY6" fmla="*/ 1982087 h 1992119"/>
              <a:gd name="connsiteX7" fmla="*/ 0 w 2354196"/>
              <a:gd name="connsiteY7" fmla="*/ 1992119 h 1992119"/>
              <a:gd name="connsiteX8" fmla="*/ 495832 w 2354196"/>
              <a:gd name="connsiteY8" fmla="*/ 99952 h 1992119"/>
              <a:gd name="connsiteX0" fmla="*/ 495832 w 2354196"/>
              <a:gd name="connsiteY0" fmla="*/ 99952 h 1992119"/>
              <a:gd name="connsiteX1" fmla="*/ 1123273 w 2354196"/>
              <a:gd name="connsiteY1" fmla="*/ 27466 h 1992119"/>
              <a:gd name="connsiteX2" fmla="*/ 1559183 w 2354196"/>
              <a:gd name="connsiteY2" fmla="*/ 107926 h 1992119"/>
              <a:gd name="connsiteX3" fmla="*/ 2354196 w 2354196"/>
              <a:gd name="connsiteY3" fmla="*/ 0 h 1992119"/>
              <a:gd name="connsiteX4" fmla="*/ 1707998 w 2354196"/>
              <a:gd name="connsiteY4" fmla="*/ 1972341 h 1992119"/>
              <a:gd name="connsiteX5" fmla="*/ 1087134 w 2354196"/>
              <a:gd name="connsiteY5" fmla="*/ 1955345 h 1992119"/>
              <a:gd name="connsiteX6" fmla="*/ 515188 w 2354196"/>
              <a:gd name="connsiteY6" fmla="*/ 1982087 h 1992119"/>
              <a:gd name="connsiteX7" fmla="*/ 0 w 2354196"/>
              <a:gd name="connsiteY7" fmla="*/ 1992119 h 1992119"/>
              <a:gd name="connsiteX8" fmla="*/ 495832 w 2354196"/>
              <a:gd name="connsiteY8" fmla="*/ 99952 h 1992119"/>
              <a:gd name="connsiteX0" fmla="*/ 495832 w 2354196"/>
              <a:gd name="connsiteY0" fmla="*/ 99952 h 2056290"/>
              <a:gd name="connsiteX1" fmla="*/ 1123273 w 2354196"/>
              <a:gd name="connsiteY1" fmla="*/ 27466 h 2056290"/>
              <a:gd name="connsiteX2" fmla="*/ 1559183 w 2354196"/>
              <a:gd name="connsiteY2" fmla="*/ 107926 h 2056290"/>
              <a:gd name="connsiteX3" fmla="*/ 2354196 w 2354196"/>
              <a:gd name="connsiteY3" fmla="*/ 0 h 2056290"/>
              <a:gd name="connsiteX4" fmla="*/ 1682680 w 2354196"/>
              <a:gd name="connsiteY4" fmla="*/ 2056290 h 2056290"/>
              <a:gd name="connsiteX5" fmla="*/ 1087134 w 2354196"/>
              <a:gd name="connsiteY5" fmla="*/ 1955345 h 2056290"/>
              <a:gd name="connsiteX6" fmla="*/ 515188 w 2354196"/>
              <a:gd name="connsiteY6" fmla="*/ 1982087 h 2056290"/>
              <a:gd name="connsiteX7" fmla="*/ 0 w 2354196"/>
              <a:gd name="connsiteY7" fmla="*/ 1992119 h 2056290"/>
              <a:gd name="connsiteX8" fmla="*/ 495832 w 2354196"/>
              <a:gd name="connsiteY8" fmla="*/ 99952 h 2056290"/>
              <a:gd name="connsiteX0" fmla="*/ 495832 w 2354196"/>
              <a:gd name="connsiteY0" fmla="*/ 99952 h 2056290"/>
              <a:gd name="connsiteX1" fmla="*/ 1123273 w 2354196"/>
              <a:gd name="connsiteY1" fmla="*/ 27466 h 2056290"/>
              <a:gd name="connsiteX2" fmla="*/ 1559183 w 2354196"/>
              <a:gd name="connsiteY2" fmla="*/ 107926 h 2056290"/>
              <a:gd name="connsiteX3" fmla="*/ 2354196 w 2354196"/>
              <a:gd name="connsiteY3" fmla="*/ 0 h 2056290"/>
              <a:gd name="connsiteX4" fmla="*/ 1682680 w 2354196"/>
              <a:gd name="connsiteY4" fmla="*/ 2056290 h 2056290"/>
              <a:gd name="connsiteX5" fmla="*/ 1087134 w 2354196"/>
              <a:gd name="connsiteY5" fmla="*/ 1955345 h 2056290"/>
              <a:gd name="connsiteX6" fmla="*/ 554454 w 2354196"/>
              <a:gd name="connsiteY6" fmla="*/ 2026618 h 2056290"/>
              <a:gd name="connsiteX7" fmla="*/ 0 w 2354196"/>
              <a:gd name="connsiteY7" fmla="*/ 1992119 h 2056290"/>
              <a:gd name="connsiteX8" fmla="*/ 495832 w 2354196"/>
              <a:gd name="connsiteY8" fmla="*/ 99952 h 2056290"/>
              <a:gd name="connsiteX0" fmla="*/ 441846 w 2300210"/>
              <a:gd name="connsiteY0" fmla="*/ 99952 h 2056290"/>
              <a:gd name="connsiteX1" fmla="*/ 1069287 w 2300210"/>
              <a:gd name="connsiteY1" fmla="*/ 27466 h 2056290"/>
              <a:gd name="connsiteX2" fmla="*/ 1505197 w 2300210"/>
              <a:gd name="connsiteY2" fmla="*/ 107926 h 2056290"/>
              <a:gd name="connsiteX3" fmla="*/ 2300210 w 2300210"/>
              <a:gd name="connsiteY3" fmla="*/ 0 h 2056290"/>
              <a:gd name="connsiteX4" fmla="*/ 1628694 w 2300210"/>
              <a:gd name="connsiteY4" fmla="*/ 2056290 h 2056290"/>
              <a:gd name="connsiteX5" fmla="*/ 1033148 w 2300210"/>
              <a:gd name="connsiteY5" fmla="*/ 1955345 h 2056290"/>
              <a:gd name="connsiteX6" fmla="*/ 500468 w 2300210"/>
              <a:gd name="connsiteY6" fmla="*/ 2026618 h 2056290"/>
              <a:gd name="connsiteX7" fmla="*/ 0 w 2300210"/>
              <a:gd name="connsiteY7" fmla="*/ 1955141 h 2056290"/>
              <a:gd name="connsiteX8" fmla="*/ 441846 w 2300210"/>
              <a:gd name="connsiteY8" fmla="*/ 99952 h 2056290"/>
              <a:gd name="connsiteX0" fmla="*/ 259346 w 2117710"/>
              <a:gd name="connsiteY0" fmla="*/ 99952 h 2056290"/>
              <a:gd name="connsiteX1" fmla="*/ 886787 w 2117710"/>
              <a:gd name="connsiteY1" fmla="*/ 27466 h 2056290"/>
              <a:gd name="connsiteX2" fmla="*/ 1322697 w 2117710"/>
              <a:gd name="connsiteY2" fmla="*/ 107926 h 2056290"/>
              <a:gd name="connsiteX3" fmla="*/ 2117710 w 2117710"/>
              <a:gd name="connsiteY3" fmla="*/ 0 h 2056290"/>
              <a:gd name="connsiteX4" fmla="*/ 1446194 w 2117710"/>
              <a:gd name="connsiteY4" fmla="*/ 2056290 h 2056290"/>
              <a:gd name="connsiteX5" fmla="*/ 850648 w 2117710"/>
              <a:gd name="connsiteY5" fmla="*/ 1955345 h 2056290"/>
              <a:gd name="connsiteX6" fmla="*/ 317968 w 2117710"/>
              <a:gd name="connsiteY6" fmla="*/ 2026618 h 2056290"/>
              <a:gd name="connsiteX7" fmla="*/ 0 w 2117710"/>
              <a:gd name="connsiteY7" fmla="*/ 1213758 h 2056290"/>
              <a:gd name="connsiteX8" fmla="*/ 259346 w 2117710"/>
              <a:gd name="connsiteY8" fmla="*/ 99952 h 2056290"/>
              <a:gd name="connsiteX0" fmla="*/ 259346 w 2117710"/>
              <a:gd name="connsiteY0" fmla="*/ 99952 h 2056290"/>
              <a:gd name="connsiteX1" fmla="*/ 886787 w 2117710"/>
              <a:gd name="connsiteY1" fmla="*/ 27466 h 2056290"/>
              <a:gd name="connsiteX2" fmla="*/ 1322697 w 2117710"/>
              <a:gd name="connsiteY2" fmla="*/ 107926 h 2056290"/>
              <a:gd name="connsiteX3" fmla="*/ 2117710 w 2117710"/>
              <a:gd name="connsiteY3" fmla="*/ 0 h 2056290"/>
              <a:gd name="connsiteX4" fmla="*/ 1446194 w 2117710"/>
              <a:gd name="connsiteY4" fmla="*/ 2056290 h 2056290"/>
              <a:gd name="connsiteX5" fmla="*/ 850648 w 2117710"/>
              <a:gd name="connsiteY5" fmla="*/ 1955345 h 2056290"/>
              <a:gd name="connsiteX6" fmla="*/ 547030 w 2117710"/>
              <a:gd name="connsiteY6" fmla="*/ 1054318 h 2056290"/>
              <a:gd name="connsiteX7" fmla="*/ 0 w 2117710"/>
              <a:gd name="connsiteY7" fmla="*/ 1213758 h 2056290"/>
              <a:gd name="connsiteX8" fmla="*/ 259346 w 2117710"/>
              <a:gd name="connsiteY8" fmla="*/ 99952 h 2056290"/>
              <a:gd name="connsiteX0" fmla="*/ 259346 w 2117710"/>
              <a:gd name="connsiteY0" fmla="*/ 99952 h 2056290"/>
              <a:gd name="connsiteX1" fmla="*/ 886787 w 2117710"/>
              <a:gd name="connsiteY1" fmla="*/ 27466 h 2056290"/>
              <a:gd name="connsiteX2" fmla="*/ 1322697 w 2117710"/>
              <a:gd name="connsiteY2" fmla="*/ 107926 h 2056290"/>
              <a:gd name="connsiteX3" fmla="*/ 2117710 w 2117710"/>
              <a:gd name="connsiteY3" fmla="*/ 0 h 2056290"/>
              <a:gd name="connsiteX4" fmla="*/ 1446194 w 2117710"/>
              <a:gd name="connsiteY4" fmla="*/ 2056290 h 2056290"/>
              <a:gd name="connsiteX5" fmla="*/ 1233562 w 2117710"/>
              <a:gd name="connsiteY5" fmla="*/ 1001645 h 2056290"/>
              <a:gd name="connsiteX6" fmla="*/ 547030 w 2117710"/>
              <a:gd name="connsiteY6" fmla="*/ 1054318 h 2056290"/>
              <a:gd name="connsiteX7" fmla="*/ 0 w 2117710"/>
              <a:gd name="connsiteY7" fmla="*/ 1213758 h 2056290"/>
              <a:gd name="connsiteX8" fmla="*/ 259346 w 2117710"/>
              <a:gd name="connsiteY8" fmla="*/ 99952 h 2056290"/>
              <a:gd name="connsiteX0" fmla="*/ 259346 w 2117710"/>
              <a:gd name="connsiteY0" fmla="*/ 99952 h 1213758"/>
              <a:gd name="connsiteX1" fmla="*/ 886787 w 2117710"/>
              <a:gd name="connsiteY1" fmla="*/ 27466 h 1213758"/>
              <a:gd name="connsiteX2" fmla="*/ 1322697 w 2117710"/>
              <a:gd name="connsiteY2" fmla="*/ 107926 h 1213758"/>
              <a:gd name="connsiteX3" fmla="*/ 2117710 w 2117710"/>
              <a:gd name="connsiteY3" fmla="*/ 0 h 1213758"/>
              <a:gd name="connsiteX4" fmla="*/ 1710078 w 2117710"/>
              <a:gd name="connsiteY4" fmla="*/ 1042738 h 1213758"/>
              <a:gd name="connsiteX5" fmla="*/ 1233562 w 2117710"/>
              <a:gd name="connsiteY5" fmla="*/ 1001645 h 1213758"/>
              <a:gd name="connsiteX6" fmla="*/ 547030 w 2117710"/>
              <a:gd name="connsiteY6" fmla="*/ 1054318 h 1213758"/>
              <a:gd name="connsiteX7" fmla="*/ 0 w 2117710"/>
              <a:gd name="connsiteY7" fmla="*/ 1213758 h 1213758"/>
              <a:gd name="connsiteX8" fmla="*/ 259346 w 2117710"/>
              <a:gd name="connsiteY8" fmla="*/ 99952 h 1213758"/>
              <a:gd name="connsiteX0" fmla="*/ 259346 w 2117710"/>
              <a:gd name="connsiteY0" fmla="*/ 99952 h 1213758"/>
              <a:gd name="connsiteX1" fmla="*/ 886787 w 2117710"/>
              <a:gd name="connsiteY1" fmla="*/ 27466 h 1213758"/>
              <a:gd name="connsiteX2" fmla="*/ 1322697 w 2117710"/>
              <a:gd name="connsiteY2" fmla="*/ 107926 h 1213758"/>
              <a:gd name="connsiteX3" fmla="*/ 2117710 w 2117710"/>
              <a:gd name="connsiteY3" fmla="*/ 0 h 1213758"/>
              <a:gd name="connsiteX4" fmla="*/ 1710078 w 2117710"/>
              <a:gd name="connsiteY4" fmla="*/ 1042738 h 1213758"/>
              <a:gd name="connsiteX5" fmla="*/ 1384197 w 2117710"/>
              <a:gd name="connsiteY5" fmla="*/ 982206 h 1213758"/>
              <a:gd name="connsiteX6" fmla="*/ 547030 w 2117710"/>
              <a:gd name="connsiteY6" fmla="*/ 1054318 h 1213758"/>
              <a:gd name="connsiteX7" fmla="*/ 0 w 2117710"/>
              <a:gd name="connsiteY7" fmla="*/ 1213758 h 1213758"/>
              <a:gd name="connsiteX8" fmla="*/ 259346 w 2117710"/>
              <a:gd name="connsiteY8" fmla="*/ 99952 h 1213758"/>
              <a:gd name="connsiteX0" fmla="*/ 259346 w 2117710"/>
              <a:gd name="connsiteY0" fmla="*/ 99952 h 1213758"/>
              <a:gd name="connsiteX1" fmla="*/ 886787 w 2117710"/>
              <a:gd name="connsiteY1" fmla="*/ 27466 h 1213758"/>
              <a:gd name="connsiteX2" fmla="*/ 1322697 w 2117710"/>
              <a:gd name="connsiteY2" fmla="*/ 107926 h 1213758"/>
              <a:gd name="connsiteX3" fmla="*/ 2117710 w 2117710"/>
              <a:gd name="connsiteY3" fmla="*/ 0 h 1213758"/>
              <a:gd name="connsiteX4" fmla="*/ 1710078 w 2117710"/>
              <a:gd name="connsiteY4" fmla="*/ 1042738 h 1213758"/>
              <a:gd name="connsiteX5" fmla="*/ 1384197 w 2117710"/>
              <a:gd name="connsiteY5" fmla="*/ 982206 h 1213758"/>
              <a:gd name="connsiteX6" fmla="*/ 837747 w 2117710"/>
              <a:gd name="connsiteY6" fmla="*/ 1071880 h 1213758"/>
              <a:gd name="connsiteX7" fmla="*/ 0 w 2117710"/>
              <a:gd name="connsiteY7" fmla="*/ 1213758 h 1213758"/>
              <a:gd name="connsiteX8" fmla="*/ 259346 w 2117710"/>
              <a:gd name="connsiteY8" fmla="*/ 99952 h 1213758"/>
              <a:gd name="connsiteX0" fmla="*/ 216333 w 2074697"/>
              <a:gd name="connsiteY0" fmla="*/ 99952 h 1071880"/>
              <a:gd name="connsiteX1" fmla="*/ 843774 w 2074697"/>
              <a:gd name="connsiteY1" fmla="*/ 27466 h 1071880"/>
              <a:gd name="connsiteX2" fmla="*/ 1279684 w 2074697"/>
              <a:gd name="connsiteY2" fmla="*/ 107926 h 1071880"/>
              <a:gd name="connsiteX3" fmla="*/ 2074697 w 2074697"/>
              <a:gd name="connsiteY3" fmla="*/ 0 h 1071880"/>
              <a:gd name="connsiteX4" fmla="*/ 1667065 w 2074697"/>
              <a:gd name="connsiteY4" fmla="*/ 1042738 h 1071880"/>
              <a:gd name="connsiteX5" fmla="*/ 1341184 w 2074697"/>
              <a:gd name="connsiteY5" fmla="*/ 982206 h 1071880"/>
              <a:gd name="connsiteX6" fmla="*/ 794734 w 2074697"/>
              <a:gd name="connsiteY6" fmla="*/ 1071880 h 1071880"/>
              <a:gd name="connsiteX7" fmla="*/ 0 w 2074697"/>
              <a:gd name="connsiteY7" fmla="*/ 997507 h 1071880"/>
              <a:gd name="connsiteX8" fmla="*/ 216333 w 2074697"/>
              <a:gd name="connsiteY8" fmla="*/ 99952 h 1071880"/>
              <a:gd name="connsiteX0" fmla="*/ 214487 w 2072851"/>
              <a:gd name="connsiteY0" fmla="*/ 99952 h 1071880"/>
              <a:gd name="connsiteX1" fmla="*/ 841928 w 2072851"/>
              <a:gd name="connsiteY1" fmla="*/ 27466 h 1071880"/>
              <a:gd name="connsiteX2" fmla="*/ 1277838 w 2072851"/>
              <a:gd name="connsiteY2" fmla="*/ 107926 h 1071880"/>
              <a:gd name="connsiteX3" fmla="*/ 2072851 w 2072851"/>
              <a:gd name="connsiteY3" fmla="*/ 0 h 1071880"/>
              <a:gd name="connsiteX4" fmla="*/ 1665219 w 2072851"/>
              <a:gd name="connsiteY4" fmla="*/ 1042738 h 1071880"/>
              <a:gd name="connsiteX5" fmla="*/ 1339338 w 2072851"/>
              <a:gd name="connsiteY5" fmla="*/ 982206 h 1071880"/>
              <a:gd name="connsiteX6" fmla="*/ 792888 w 2072851"/>
              <a:gd name="connsiteY6" fmla="*/ 1071880 h 1071880"/>
              <a:gd name="connsiteX7" fmla="*/ 0 w 2072851"/>
              <a:gd name="connsiteY7" fmla="*/ 951379 h 1071880"/>
              <a:gd name="connsiteX8" fmla="*/ 214487 w 2072851"/>
              <a:gd name="connsiteY8" fmla="*/ 99952 h 1071880"/>
              <a:gd name="connsiteX0" fmla="*/ 191683 w 2050047"/>
              <a:gd name="connsiteY0" fmla="*/ 99952 h 1071880"/>
              <a:gd name="connsiteX1" fmla="*/ 819124 w 2050047"/>
              <a:gd name="connsiteY1" fmla="*/ 27466 h 1071880"/>
              <a:gd name="connsiteX2" fmla="*/ 1255034 w 2050047"/>
              <a:gd name="connsiteY2" fmla="*/ 107926 h 1071880"/>
              <a:gd name="connsiteX3" fmla="*/ 2050047 w 2050047"/>
              <a:gd name="connsiteY3" fmla="*/ 0 h 1071880"/>
              <a:gd name="connsiteX4" fmla="*/ 1642415 w 2050047"/>
              <a:gd name="connsiteY4" fmla="*/ 1042738 h 1071880"/>
              <a:gd name="connsiteX5" fmla="*/ 1316534 w 2050047"/>
              <a:gd name="connsiteY5" fmla="*/ 982206 h 1071880"/>
              <a:gd name="connsiteX6" fmla="*/ 770084 w 2050047"/>
              <a:gd name="connsiteY6" fmla="*/ 1071880 h 1071880"/>
              <a:gd name="connsiteX7" fmla="*/ 0 w 2050047"/>
              <a:gd name="connsiteY7" fmla="*/ 993082 h 1071880"/>
              <a:gd name="connsiteX8" fmla="*/ 191683 w 2050047"/>
              <a:gd name="connsiteY8" fmla="*/ 99952 h 1071880"/>
              <a:gd name="connsiteX0" fmla="*/ 191683 w 2050047"/>
              <a:gd name="connsiteY0" fmla="*/ 99952 h 1071880"/>
              <a:gd name="connsiteX1" fmla="*/ 819124 w 2050047"/>
              <a:gd name="connsiteY1" fmla="*/ 27466 h 1071880"/>
              <a:gd name="connsiteX2" fmla="*/ 1255034 w 2050047"/>
              <a:gd name="connsiteY2" fmla="*/ 107926 h 1071880"/>
              <a:gd name="connsiteX3" fmla="*/ 2050047 w 2050047"/>
              <a:gd name="connsiteY3" fmla="*/ 0 h 1071880"/>
              <a:gd name="connsiteX4" fmla="*/ 1642415 w 2050047"/>
              <a:gd name="connsiteY4" fmla="*/ 1042738 h 1071880"/>
              <a:gd name="connsiteX5" fmla="*/ 1316534 w 2050047"/>
              <a:gd name="connsiteY5" fmla="*/ 982206 h 1071880"/>
              <a:gd name="connsiteX6" fmla="*/ 770084 w 2050047"/>
              <a:gd name="connsiteY6" fmla="*/ 1071880 h 1071880"/>
              <a:gd name="connsiteX7" fmla="*/ 304770 w 2050047"/>
              <a:gd name="connsiteY7" fmla="*/ 1025519 h 1071880"/>
              <a:gd name="connsiteX8" fmla="*/ 0 w 2050047"/>
              <a:gd name="connsiteY8" fmla="*/ 993082 h 1071880"/>
              <a:gd name="connsiteX9" fmla="*/ 191683 w 2050047"/>
              <a:gd name="connsiteY9" fmla="*/ 99952 h 1071880"/>
              <a:gd name="connsiteX0" fmla="*/ 191683 w 2050047"/>
              <a:gd name="connsiteY0" fmla="*/ 99952 h 1071880"/>
              <a:gd name="connsiteX1" fmla="*/ 819124 w 2050047"/>
              <a:gd name="connsiteY1" fmla="*/ 27466 h 1071880"/>
              <a:gd name="connsiteX2" fmla="*/ 1255034 w 2050047"/>
              <a:gd name="connsiteY2" fmla="*/ 107926 h 1071880"/>
              <a:gd name="connsiteX3" fmla="*/ 2050047 w 2050047"/>
              <a:gd name="connsiteY3" fmla="*/ 0 h 1071880"/>
              <a:gd name="connsiteX4" fmla="*/ 1642415 w 2050047"/>
              <a:gd name="connsiteY4" fmla="*/ 1042738 h 1071880"/>
              <a:gd name="connsiteX5" fmla="*/ 1316534 w 2050047"/>
              <a:gd name="connsiteY5" fmla="*/ 982206 h 1071880"/>
              <a:gd name="connsiteX6" fmla="*/ 770084 w 2050047"/>
              <a:gd name="connsiteY6" fmla="*/ 1071880 h 1071880"/>
              <a:gd name="connsiteX7" fmla="*/ 274899 w 2050047"/>
              <a:gd name="connsiteY7" fmla="*/ 972239 h 1071880"/>
              <a:gd name="connsiteX8" fmla="*/ 0 w 2050047"/>
              <a:gd name="connsiteY8" fmla="*/ 993082 h 1071880"/>
              <a:gd name="connsiteX9" fmla="*/ 191683 w 2050047"/>
              <a:gd name="connsiteY9" fmla="*/ 99952 h 1071880"/>
              <a:gd name="connsiteX0" fmla="*/ 194491 w 2052855"/>
              <a:gd name="connsiteY0" fmla="*/ 99952 h 1071880"/>
              <a:gd name="connsiteX1" fmla="*/ 821932 w 2052855"/>
              <a:gd name="connsiteY1" fmla="*/ 27466 h 1071880"/>
              <a:gd name="connsiteX2" fmla="*/ 1257842 w 2052855"/>
              <a:gd name="connsiteY2" fmla="*/ 107926 h 1071880"/>
              <a:gd name="connsiteX3" fmla="*/ 2052855 w 2052855"/>
              <a:gd name="connsiteY3" fmla="*/ 0 h 1071880"/>
              <a:gd name="connsiteX4" fmla="*/ 1645223 w 2052855"/>
              <a:gd name="connsiteY4" fmla="*/ 1042738 h 1071880"/>
              <a:gd name="connsiteX5" fmla="*/ 1319342 w 2052855"/>
              <a:gd name="connsiteY5" fmla="*/ 982206 h 1071880"/>
              <a:gd name="connsiteX6" fmla="*/ 772892 w 2052855"/>
              <a:gd name="connsiteY6" fmla="*/ 1071880 h 1071880"/>
              <a:gd name="connsiteX7" fmla="*/ 277707 w 2052855"/>
              <a:gd name="connsiteY7" fmla="*/ 972239 h 1071880"/>
              <a:gd name="connsiteX8" fmla="*/ 0 w 2052855"/>
              <a:gd name="connsiteY8" fmla="*/ 1031876 h 1071880"/>
              <a:gd name="connsiteX9" fmla="*/ 194491 w 2052855"/>
              <a:gd name="connsiteY9" fmla="*/ 99952 h 1071880"/>
              <a:gd name="connsiteX0" fmla="*/ 228574 w 2052855"/>
              <a:gd name="connsiteY0" fmla="*/ 95042 h 1071880"/>
              <a:gd name="connsiteX1" fmla="*/ 821932 w 2052855"/>
              <a:gd name="connsiteY1" fmla="*/ 27466 h 1071880"/>
              <a:gd name="connsiteX2" fmla="*/ 1257842 w 2052855"/>
              <a:gd name="connsiteY2" fmla="*/ 107926 h 1071880"/>
              <a:gd name="connsiteX3" fmla="*/ 2052855 w 2052855"/>
              <a:gd name="connsiteY3" fmla="*/ 0 h 1071880"/>
              <a:gd name="connsiteX4" fmla="*/ 1645223 w 2052855"/>
              <a:gd name="connsiteY4" fmla="*/ 1042738 h 1071880"/>
              <a:gd name="connsiteX5" fmla="*/ 1319342 w 2052855"/>
              <a:gd name="connsiteY5" fmla="*/ 982206 h 1071880"/>
              <a:gd name="connsiteX6" fmla="*/ 772892 w 2052855"/>
              <a:gd name="connsiteY6" fmla="*/ 1071880 h 1071880"/>
              <a:gd name="connsiteX7" fmla="*/ 277707 w 2052855"/>
              <a:gd name="connsiteY7" fmla="*/ 972239 h 1071880"/>
              <a:gd name="connsiteX8" fmla="*/ 0 w 2052855"/>
              <a:gd name="connsiteY8" fmla="*/ 1031876 h 1071880"/>
              <a:gd name="connsiteX9" fmla="*/ 228574 w 2052855"/>
              <a:gd name="connsiteY9" fmla="*/ 95042 h 1071880"/>
              <a:gd name="connsiteX0" fmla="*/ 228574 w 2052855"/>
              <a:gd name="connsiteY0" fmla="*/ 95042 h 1071880"/>
              <a:gd name="connsiteX1" fmla="*/ 821932 w 2052855"/>
              <a:gd name="connsiteY1" fmla="*/ 27466 h 1071880"/>
              <a:gd name="connsiteX2" fmla="*/ 1337686 w 2052855"/>
              <a:gd name="connsiteY2" fmla="*/ 104220 h 1071880"/>
              <a:gd name="connsiteX3" fmla="*/ 2052855 w 2052855"/>
              <a:gd name="connsiteY3" fmla="*/ 0 h 1071880"/>
              <a:gd name="connsiteX4" fmla="*/ 1645223 w 2052855"/>
              <a:gd name="connsiteY4" fmla="*/ 1042738 h 1071880"/>
              <a:gd name="connsiteX5" fmla="*/ 1319342 w 2052855"/>
              <a:gd name="connsiteY5" fmla="*/ 982206 h 1071880"/>
              <a:gd name="connsiteX6" fmla="*/ 772892 w 2052855"/>
              <a:gd name="connsiteY6" fmla="*/ 1071880 h 1071880"/>
              <a:gd name="connsiteX7" fmla="*/ 277707 w 2052855"/>
              <a:gd name="connsiteY7" fmla="*/ 972239 h 1071880"/>
              <a:gd name="connsiteX8" fmla="*/ 0 w 2052855"/>
              <a:gd name="connsiteY8" fmla="*/ 1031876 h 1071880"/>
              <a:gd name="connsiteX9" fmla="*/ 228574 w 2052855"/>
              <a:gd name="connsiteY9" fmla="*/ 95042 h 1071880"/>
              <a:gd name="connsiteX0" fmla="*/ 228574 w 1878481"/>
              <a:gd name="connsiteY0" fmla="*/ 81316 h 1058154"/>
              <a:gd name="connsiteX1" fmla="*/ 821932 w 1878481"/>
              <a:gd name="connsiteY1" fmla="*/ 13740 h 1058154"/>
              <a:gd name="connsiteX2" fmla="*/ 1337686 w 1878481"/>
              <a:gd name="connsiteY2" fmla="*/ 90494 h 1058154"/>
              <a:gd name="connsiteX3" fmla="*/ 1878481 w 1878481"/>
              <a:gd name="connsiteY3" fmla="*/ 0 h 1058154"/>
              <a:gd name="connsiteX4" fmla="*/ 1645223 w 1878481"/>
              <a:gd name="connsiteY4" fmla="*/ 1029012 h 1058154"/>
              <a:gd name="connsiteX5" fmla="*/ 1319342 w 1878481"/>
              <a:gd name="connsiteY5" fmla="*/ 968480 h 1058154"/>
              <a:gd name="connsiteX6" fmla="*/ 772892 w 1878481"/>
              <a:gd name="connsiteY6" fmla="*/ 1058154 h 1058154"/>
              <a:gd name="connsiteX7" fmla="*/ 277707 w 1878481"/>
              <a:gd name="connsiteY7" fmla="*/ 958513 h 1058154"/>
              <a:gd name="connsiteX8" fmla="*/ 0 w 1878481"/>
              <a:gd name="connsiteY8" fmla="*/ 1018150 h 1058154"/>
              <a:gd name="connsiteX9" fmla="*/ 228574 w 1878481"/>
              <a:gd name="connsiteY9" fmla="*/ 81316 h 1058154"/>
              <a:gd name="connsiteX0" fmla="*/ 228574 w 1878481"/>
              <a:gd name="connsiteY0" fmla="*/ 81316 h 1058154"/>
              <a:gd name="connsiteX1" fmla="*/ 821932 w 1878481"/>
              <a:gd name="connsiteY1" fmla="*/ 13740 h 1058154"/>
              <a:gd name="connsiteX2" fmla="*/ 1337686 w 1878481"/>
              <a:gd name="connsiteY2" fmla="*/ 90494 h 1058154"/>
              <a:gd name="connsiteX3" fmla="*/ 1878481 w 1878481"/>
              <a:gd name="connsiteY3" fmla="*/ 0 h 1058154"/>
              <a:gd name="connsiteX4" fmla="*/ 1645223 w 1878481"/>
              <a:gd name="connsiteY4" fmla="*/ 1029012 h 1058154"/>
              <a:gd name="connsiteX5" fmla="*/ 1321045 w 1878481"/>
              <a:gd name="connsiteY5" fmla="*/ 988630 h 1058154"/>
              <a:gd name="connsiteX6" fmla="*/ 772892 w 1878481"/>
              <a:gd name="connsiteY6" fmla="*/ 1058154 h 1058154"/>
              <a:gd name="connsiteX7" fmla="*/ 277707 w 1878481"/>
              <a:gd name="connsiteY7" fmla="*/ 958513 h 1058154"/>
              <a:gd name="connsiteX8" fmla="*/ 0 w 1878481"/>
              <a:gd name="connsiteY8" fmla="*/ 1018150 h 1058154"/>
              <a:gd name="connsiteX9" fmla="*/ 228574 w 1878481"/>
              <a:gd name="connsiteY9" fmla="*/ 81316 h 1058154"/>
              <a:gd name="connsiteX0" fmla="*/ 228574 w 1878481"/>
              <a:gd name="connsiteY0" fmla="*/ 81316 h 1061914"/>
              <a:gd name="connsiteX1" fmla="*/ 821932 w 1878481"/>
              <a:gd name="connsiteY1" fmla="*/ 13740 h 1061914"/>
              <a:gd name="connsiteX2" fmla="*/ 1337686 w 1878481"/>
              <a:gd name="connsiteY2" fmla="*/ 90494 h 1061914"/>
              <a:gd name="connsiteX3" fmla="*/ 1878481 w 1878481"/>
              <a:gd name="connsiteY3" fmla="*/ 0 h 1061914"/>
              <a:gd name="connsiteX4" fmla="*/ 1645223 w 1878481"/>
              <a:gd name="connsiteY4" fmla="*/ 1029012 h 1061914"/>
              <a:gd name="connsiteX5" fmla="*/ 1321045 w 1878481"/>
              <a:gd name="connsiteY5" fmla="*/ 988630 h 1061914"/>
              <a:gd name="connsiteX6" fmla="*/ 788429 w 1878481"/>
              <a:gd name="connsiteY6" fmla="*/ 1061914 h 1061914"/>
              <a:gd name="connsiteX7" fmla="*/ 277707 w 1878481"/>
              <a:gd name="connsiteY7" fmla="*/ 958513 h 1061914"/>
              <a:gd name="connsiteX8" fmla="*/ 0 w 1878481"/>
              <a:gd name="connsiteY8" fmla="*/ 1018150 h 1061914"/>
              <a:gd name="connsiteX9" fmla="*/ 228574 w 1878481"/>
              <a:gd name="connsiteY9" fmla="*/ 81316 h 1061914"/>
              <a:gd name="connsiteX0" fmla="*/ 228574 w 1878481"/>
              <a:gd name="connsiteY0" fmla="*/ 81316 h 1061914"/>
              <a:gd name="connsiteX1" fmla="*/ 821932 w 1878481"/>
              <a:gd name="connsiteY1" fmla="*/ 13740 h 1061914"/>
              <a:gd name="connsiteX2" fmla="*/ 1337686 w 1878481"/>
              <a:gd name="connsiteY2" fmla="*/ 90494 h 1061914"/>
              <a:gd name="connsiteX3" fmla="*/ 1878481 w 1878481"/>
              <a:gd name="connsiteY3" fmla="*/ 0 h 1061914"/>
              <a:gd name="connsiteX4" fmla="*/ 1645223 w 1878481"/>
              <a:gd name="connsiteY4" fmla="*/ 1029012 h 1061914"/>
              <a:gd name="connsiteX5" fmla="*/ 1321045 w 1878481"/>
              <a:gd name="connsiteY5" fmla="*/ 988630 h 1061914"/>
              <a:gd name="connsiteX6" fmla="*/ 788429 w 1878481"/>
              <a:gd name="connsiteY6" fmla="*/ 1061914 h 1061914"/>
              <a:gd name="connsiteX7" fmla="*/ 248336 w 1878481"/>
              <a:gd name="connsiteY7" fmla="*/ 971142 h 1061914"/>
              <a:gd name="connsiteX8" fmla="*/ 0 w 1878481"/>
              <a:gd name="connsiteY8" fmla="*/ 1018150 h 1061914"/>
              <a:gd name="connsiteX9" fmla="*/ 228574 w 1878481"/>
              <a:gd name="connsiteY9" fmla="*/ 81316 h 1061914"/>
              <a:gd name="connsiteX0" fmla="*/ 240654 w 1878481"/>
              <a:gd name="connsiteY0" fmla="*/ 49395 h 1061914"/>
              <a:gd name="connsiteX1" fmla="*/ 821932 w 1878481"/>
              <a:gd name="connsiteY1" fmla="*/ 13740 h 1061914"/>
              <a:gd name="connsiteX2" fmla="*/ 1337686 w 1878481"/>
              <a:gd name="connsiteY2" fmla="*/ 90494 h 1061914"/>
              <a:gd name="connsiteX3" fmla="*/ 1878481 w 1878481"/>
              <a:gd name="connsiteY3" fmla="*/ 0 h 1061914"/>
              <a:gd name="connsiteX4" fmla="*/ 1645223 w 1878481"/>
              <a:gd name="connsiteY4" fmla="*/ 1029012 h 1061914"/>
              <a:gd name="connsiteX5" fmla="*/ 1321045 w 1878481"/>
              <a:gd name="connsiteY5" fmla="*/ 988630 h 1061914"/>
              <a:gd name="connsiteX6" fmla="*/ 788429 w 1878481"/>
              <a:gd name="connsiteY6" fmla="*/ 1061914 h 1061914"/>
              <a:gd name="connsiteX7" fmla="*/ 248336 w 1878481"/>
              <a:gd name="connsiteY7" fmla="*/ 971142 h 1061914"/>
              <a:gd name="connsiteX8" fmla="*/ 0 w 1878481"/>
              <a:gd name="connsiteY8" fmla="*/ 1018150 h 1061914"/>
              <a:gd name="connsiteX9" fmla="*/ 240654 w 1878481"/>
              <a:gd name="connsiteY9" fmla="*/ 49395 h 1061914"/>
              <a:gd name="connsiteX0" fmla="*/ 240654 w 1878481"/>
              <a:gd name="connsiteY0" fmla="*/ 49395 h 1061914"/>
              <a:gd name="connsiteX1" fmla="*/ 519109 w 1878481"/>
              <a:gd name="connsiteY1" fmla="*/ 23218 h 1061914"/>
              <a:gd name="connsiteX2" fmla="*/ 1337686 w 1878481"/>
              <a:gd name="connsiteY2" fmla="*/ 90494 h 1061914"/>
              <a:gd name="connsiteX3" fmla="*/ 1878481 w 1878481"/>
              <a:gd name="connsiteY3" fmla="*/ 0 h 1061914"/>
              <a:gd name="connsiteX4" fmla="*/ 1645223 w 1878481"/>
              <a:gd name="connsiteY4" fmla="*/ 1029012 h 1061914"/>
              <a:gd name="connsiteX5" fmla="*/ 1321045 w 1878481"/>
              <a:gd name="connsiteY5" fmla="*/ 988630 h 1061914"/>
              <a:gd name="connsiteX6" fmla="*/ 788429 w 1878481"/>
              <a:gd name="connsiteY6" fmla="*/ 1061914 h 1061914"/>
              <a:gd name="connsiteX7" fmla="*/ 248336 w 1878481"/>
              <a:gd name="connsiteY7" fmla="*/ 971142 h 1061914"/>
              <a:gd name="connsiteX8" fmla="*/ 0 w 1878481"/>
              <a:gd name="connsiteY8" fmla="*/ 1018150 h 1061914"/>
              <a:gd name="connsiteX9" fmla="*/ 240654 w 1878481"/>
              <a:gd name="connsiteY9" fmla="*/ 49395 h 1061914"/>
              <a:gd name="connsiteX0" fmla="*/ 240654 w 1878481"/>
              <a:gd name="connsiteY0" fmla="*/ 49395 h 1061914"/>
              <a:gd name="connsiteX1" fmla="*/ 519109 w 1878481"/>
              <a:gd name="connsiteY1" fmla="*/ 23218 h 1061914"/>
              <a:gd name="connsiteX2" fmla="*/ 1039109 w 1878481"/>
              <a:gd name="connsiteY2" fmla="*/ 118423 h 1061914"/>
              <a:gd name="connsiteX3" fmla="*/ 1878481 w 1878481"/>
              <a:gd name="connsiteY3" fmla="*/ 0 h 1061914"/>
              <a:gd name="connsiteX4" fmla="*/ 1645223 w 1878481"/>
              <a:gd name="connsiteY4" fmla="*/ 1029012 h 1061914"/>
              <a:gd name="connsiteX5" fmla="*/ 1321045 w 1878481"/>
              <a:gd name="connsiteY5" fmla="*/ 988630 h 1061914"/>
              <a:gd name="connsiteX6" fmla="*/ 788429 w 1878481"/>
              <a:gd name="connsiteY6" fmla="*/ 1061914 h 1061914"/>
              <a:gd name="connsiteX7" fmla="*/ 248336 w 1878481"/>
              <a:gd name="connsiteY7" fmla="*/ 971142 h 1061914"/>
              <a:gd name="connsiteX8" fmla="*/ 0 w 1878481"/>
              <a:gd name="connsiteY8" fmla="*/ 1018150 h 1061914"/>
              <a:gd name="connsiteX9" fmla="*/ 240654 w 1878481"/>
              <a:gd name="connsiteY9" fmla="*/ 49395 h 1061914"/>
              <a:gd name="connsiteX0" fmla="*/ 240654 w 1858437"/>
              <a:gd name="connsiteY0" fmla="*/ 26177 h 1038696"/>
              <a:gd name="connsiteX1" fmla="*/ 519109 w 1858437"/>
              <a:gd name="connsiteY1" fmla="*/ 0 h 1038696"/>
              <a:gd name="connsiteX2" fmla="*/ 1039109 w 1858437"/>
              <a:gd name="connsiteY2" fmla="*/ 95205 h 1038696"/>
              <a:gd name="connsiteX3" fmla="*/ 1858437 w 1858437"/>
              <a:gd name="connsiteY3" fmla="*/ 41621 h 1038696"/>
              <a:gd name="connsiteX4" fmla="*/ 1645223 w 1858437"/>
              <a:gd name="connsiteY4" fmla="*/ 1005794 h 1038696"/>
              <a:gd name="connsiteX5" fmla="*/ 1321045 w 1858437"/>
              <a:gd name="connsiteY5" fmla="*/ 965412 h 1038696"/>
              <a:gd name="connsiteX6" fmla="*/ 788429 w 1858437"/>
              <a:gd name="connsiteY6" fmla="*/ 1038696 h 1038696"/>
              <a:gd name="connsiteX7" fmla="*/ 248336 w 1858437"/>
              <a:gd name="connsiteY7" fmla="*/ 947924 h 1038696"/>
              <a:gd name="connsiteX8" fmla="*/ 0 w 1858437"/>
              <a:gd name="connsiteY8" fmla="*/ 994932 h 1038696"/>
              <a:gd name="connsiteX9" fmla="*/ 240654 w 1858437"/>
              <a:gd name="connsiteY9" fmla="*/ 26177 h 1038696"/>
              <a:gd name="connsiteX0" fmla="*/ 240654 w 1858437"/>
              <a:gd name="connsiteY0" fmla="*/ 26177 h 1038696"/>
              <a:gd name="connsiteX1" fmla="*/ 519109 w 1858437"/>
              <a:gd name="connsiteY1" fmla="*/ 0 h 1038696"/>
              <a:gd name="connsiteX2" fmla="*/ 1039109 w 1858437"/>
              <a:gd name="connsiteY2" fmla="*/ 95205 h 1038696"/>
              <a:gd name="connsiteX3" fmla="*/ 1568701 w 1858437"/>
              <a:gd name="connsiteY3" fmla="*/ 50658 h 1038696"/>
              <a:gd name="connsiteX4" fmla="*/ 1858437 w 1858437"/>
              <a:gd name="connsiteY4" fmla="*/ 41621 h 1038696"/>
              <a:gd name="connsiteX5" fmla="*/ 1645223 w 1858437"/>
              <a:gd name="connsiteY5" fmla="*/ 1005794 h 1038696"/>
              <a:gd name="connsiteX6" fmla="*/ 1321045 w 1858437"/>
              <a:gd name="connsiteY6" fmla="*/ 965412 h 1038696"/>
              <a:gd name="connsiteX7" fmla="*/ 788429 w 1858437"/>
              <a:gd name="connsiteY7" fmla="*/ 1038696 h 1038696"/>
              <a:gd name="connsiteX8" fmla="*/ 248336 w 1858437"/>
              <a:gd name="connsiteY8" fmla="*/ 947924 h 1038696"/>
              <a:gd name="connsiteX9" fmla="*/ 0 w 1858437"/>
              <a:gd name="connsiteY9" fmla="*/ 994932 h 1038696"/>
              <a:gd name="connsiteX10" fmla="*/ 240654 w 1858437"/>
              <a:gd name="connsiteY10" fmla="*/ 26177 h 1038696"/>
              <a:gd name="connsiteX0" fmla="*/ 240654 w 1858437"/>
              <a:gd name="connsiteY0" fmla="*/ 26177 h 1038696"/>
              <a:gd name="connsiteX1" fmla="*/ 519109 w 1858437"/>
              <a:gd name="connsiteY1" fmla="*/ 0 h 1038696"/>
              <a:gd name="connsiteX2" fmla="*/ 1039109 w 1858437"/>
              <a:gd name="connsiteY2" fmla="*/ 95205 h 1038696"/>
              <a:gd name="connsiteX3" fmla="*/ 1585891 w 1858437"/>
              <a:gd name="connsiteY3" fmla="*/ 15618 h 1038696"/>
              <a:gd name="connsiteX4" fmla="*/ 1858437 w 1858437"/>
              <a:gd name="connsiteY4" fmla="*/ 41621 h 1038696"/>
              <a:gd name="connsiteX5" fmla="*/ 1645223 w 1858437"/>
              <a:gd name="connsiteY5" fmla="*/ 1005794 h 1038696"/>
              <a:gd name="connsiteX6" fmla="*/ 1321045 w 1858437"/>
              <a:gd name="connsiteY6" fmla="*/ 965412 h 1038696"/>
              <a:gd name="connsiteX7" fmla="*/ 788429 w 1858437"/>
              <a:gd name="connsiteY7" fmla="*/ 1038696 h 1038696"/>
              <a:gd name="connsiteX8" fmla="*/ 248336 w 1858437"/>
              <a:gd name="connsiteY8" fmla="*/ 947924 h 1038696"/>
              <a:gd name="connsiteX9" fmla="*/ 0 w 1858437"/>
              <a:gd name="connsiteY9" fmla="*/ 994932 h 1038696"/>
              <a:gd name="connsiteX10" fmla="*/ 240654 w 1858437"/>
              <a:gd name="connsiteY10" fmla="*/ 26177 h 1038696"/>
              <a:gd name="connsiteX0" fmla="*/ 240654 w 1858437"/>
              <a:gd name="connsiteY0" fmla="*/ 26177 h 1042701"/>
              <a:gd name="connsiteX1" fmla="*/ 519109 w 1858437"/>
              <a:gd name="connsiteY1" fmla="*/ 0 h 1042701"/>
              <a:gd name="connsiteX2" fmla="*/ 1039109 w 1858437"/>
              <a:gd name="connsiteY2" fmla="*/ 95205 h 1042701"/>
              <a:gd name="connsiteX3" fmla="*/ 1585891 w 1858437"/>
              <a:gd name="connsiteY3" fmla="*/ 15618 h 1042701"/>
              <a:gd name="connsiteX4" fmla="*/ 1858437 w 1858437"/>
              <a:gd name="connsiteY4" fmla="*/ 41621 h 1042701"/>
              <a:gd name="connsiteX5" fmla="*/ 1645223 w 1858437"/>
              <a:gd name="connsiteY5" fmla="*/ 1005794 h 1042701"/>
              <a:gd name="connsiteX6" fmla="*/ 1321045 w 1858437"/>
              <a:gd name="connsiteY6" fmla="*/ 965412 h 1042701"/>
              <a:gd name="connsiteX7" fmla="*/ 788429 w 1858437"/>
              <a:gd name="connsiteY7" fmla="*/ 1038696 h 1042701"/>
              <a:gd name="connsiteX8" fmla="*/ 478021 w 1858437"/>
              <a:gd name="connsiteY8" fmla="*/ 1042701 h 1042701"/>
              <a:gd name="connsiteX9" fmla="*/ 0 w 1858437"/>
              <a:gd name="connsiteY9" fmla="*/ 994932 h 1042701"/>
              <a:gd name="connsiteX10" fmla="*/ 240654 w 1858437"/>
              <a:gd name="connsiteY10" fmla="*/ 26177 h 1042701"/>
              <a:gd name="connsiteX0" fmla="*/ 240654 w 1858437"/>
              <a:gd name="connsiteY0" fmla="*/ 26177 h 1042701"/>
              <a:gd name="connsiteX1" fmla="*/ 519109 w 1858437"/>
              <a:gd name="connsiteY1" fmla="*/ 0 h 1042701"/>
              <a:gd name="connsiteX2" fmla="*/ 1039109 w 1858437"/>
              <a:gd name="connsiteY2" fmla="*/ 95205 h 1042701"/>
              <a:gd name="connsiteX3" fmla="*/ 1585891 w 1858437"/>
              <a:gd name="connsiteY3" fmla="*/ 15618 h 1042701"/>
              <a:gd name="connsiteX4" fmla="*/ 1858437 w 1858437"/>
              <a:gd name="connsiteY4" fmla="*/ 41621 h 1042701"/>
              <a:gd name="connsiteX5" fmla="*/ 1645223 w 1858437"/>
              <a:gd name="connsiteY5" fmla="*/ 1005794 h 1042701"/>
              <a:gd name="connsiteX6" fmla="*/ 1321045 w 1858437"/>
              <a:gd name="connsiteY6" fmla="*/ 965412 h 1042701"/>
              <a:gd name="connsiteX7" fmla="*/ 1041482 w 1858437"/>
              <a:gd name="connsiteY7" fmla="*/ 964908 h 1042701"/>
              <a:gd name="connsiteX8" fmla="*/ 478021 w 1858437"/>
              <a:gd name="connsiteY8" fmla="*/ 1042701 h 1042701"/>
              <a:gd name="connsiteX9" fmla="*/ 0 w 1858437"/>
              <a:gd name="connsiteY9" fmla="*/ 994932 h 1042701"/>
              <a:gd name="connsiteX10" fmla="*/ 240654 w 1858437"/>
              <a:gd name="connsiteY10" fmla="*/ 26177 h 1042701"/>
              <a:gd name="connsiteX0" fmla="*/ 240654 w 1858437"/>
              <a:gd name="connsiteY0" fmla="*/ 26177 h 1058798"/>
              <a:gd name="connsiteX1" fmla="*/ 519109 w 1858437"/>
              <a:gd name="connsiteY1" fmla="*/ 0 h 1058798"/>
              <a:gd name="connsiteX2" fmla="*/ 1039109 w 1858437"/>
              <a:gd name="connsiteY2" fmla="*/ 95205 h 1058798"/>
              <a:gd name="connsiteX3" fmla="*/ 1585891 w 1858437"/>
              <a:gd name="connsiteY3" fmla="*/ 15618 h 1058798"/>
              <a:gd name="connsiteX4" fmla="*/ 1858437 w 1858437"/>
              <a:gd name="connsiteY4" fmla="*/ 41621 h 1058798"/>
              <a:gd name="connsiteX5" fmla="*/ 1645223 w 1858437"/>
              <a:gd name="connsiteY5" fmla="*/ 1005794 h 1058798"/>
              <a:gd name="connsiteX6" fmla="*/ 1598978 w 1858437"/>
              <a:gd name="connsiteY6" fmla="*/ 1058798 h 1058798"/>
              <a:gd name="connsiteX7" fmla="*/ 1041482 w 1858437"/>
              <a:gd name="connsiteY7" fmla="*/ 964908 h 1058798"/>
              <a:gd name="connsiteX8" fmla="*/ 478021 w 1858437"/>
              <a:gd name="connsiteY8" fmla="*/ 1042701 h 1058798"/>
              <a:gd name="connsiteX9" fmla="*/ 0 w 1858437"/>
              <a:gd name="connsiteY9" fmla="*/ 994932 h 1058798"/>
              <a:gd name="connsiteX10" fmla="*/ 240654 w 1858437"/>
              <a:gd name="connsiteY10" fmla="*/ 26177 h 1058798"/>
              <a:gd name="connsiteX0" fmla="*/ 240654 w 1858437"/>
              <a:gd name="connsiteY0" fmla="*/ 26177 h 1058798"/>
              <a:gd name="connsiteX1" fmla="*/ 519109 w 1858437"/>
              <a:gd name="connsiteY1" fmla="*/ 0 h 1058798"/>
              <a:gd name="connsiteX2" fmla="*/ 1039109 w 1858437"/>
              <a:gd name="connsiteY2" fmla="*/ 95205 h 1058798"/>
              <a:gd name="connsiteX3" fmla="*/ 1585891 w 1858437"/>
              <a:gd name="connsiteY3" fmla="*/ 15618 h 1058798"/>
              <a:gd name="connsiteX4" fmla="*/ 1858437 w 1858437"/>
              <a:gd name="connsiteY4" fmla="*/ 41621 h 1058798"/>
              <a:gd name="connsiteX5" fmla="*/ 1645223 w 1858437"/>
              <a:gd name="connsiteY5" fmla="*/ 1005794 h 1058798"/>
              <a:gd name="connsiteX6" fmla="*/ 1598978 w 1858437"/>
              <a:gd name="connsiteY6" fmla="*/ 1058798 h 1058798"/>
              <a:gd name="connsiteX7" fmla="*/ 1163095 w 1858437"/>
              <a:gd name="connsiteY7" fmla="*/ 949084 h 1058798"/>
              <a:gd name="connsiteX8" fmla="*/ 478021 w 1858437"/>
              <a:gd name="connsiteY8" fmla="*/ 1042701 h 1058798"/>
              <a:gd name="connsiteX9" fmla="*/ 0 w 1858437"/>
              <a:gd name="connsiteY9" fmla="*/ 994932 h 1058798"/>
              <a:gd name="connsiteX10" fmla="*/ 240654 w 1858437"/>
              <a:gd name="connsiteY10" fmla="*/ 26177 h 1058798"/>
              <a:gd name="connsiteX0" fmla="*/ 240654 w 1858437"/>
              <a:gd name="connsiteY0" fmla="*/ 26177 h 1058798"/>
              <a:gd name="connsiteX1" fmla="*/ 519109 w 1858437"/>
              <a:gd name="connsiteY1" fmla="*/ 0 h 1058798"/>
              <a:gd name="connsiteX2" fmla="*/ 1039109 w 1858437"/>
              <a:gd name="connsiteY2" fmla="*/ 95205 h 1058798"/>
              <a:gd name="connsiteX3" fmla="*/ 1585891 w 1858437"/>
              <a:gd name="connsiteY3" fmla="*/ 15618 h 1058798"/>
              <a:gd name="connsiteX4" fmla="*/ 1858437 w 1858437"/>
              <a:gd name="connsiteY4" fmla="*/ 41621 h 1058798"/>
              <a:gd name="connsiteX5" fmla="*/ 1645223 w 1858437"/>
              <a:gd name="connsiteY5" fmla="*/ 1005794 h 1058798"/>
              <a:gd name="connsiteX6" fmla="*/ 1598978 w 1858437"/>
              <a:gd name="connsiteY6" fmla="*/ 1058798 h 1058798"/>
              <a:gd name="connsiteX7" fmla="*/ 1163095 w 1858437"/>
              <a:gd name="connsiteY7" fmla="*/ 949084 h 1058798"/>
              <a:gd name="connsiteX8" fmla="*/ 636101 w 1858437"/>
              <a:gd name="connsiteY8" fmla="*/ 1036381 h 1058798"/>
              <a:gd name="connsiteX9" fmla="*/ 0 w 1858437"/>
              <a:gd name="connsiteY9" fmla="*/ 994932 h 1058798"/>
              <a:gd name="connsiteX10" fmla="*/ 240654 w 1858437"/>
              <a:gd name="connsiteY10" fmla="*/ 26177 h 1058798"/>
              <a:gd name="connsiteX0" fmla="*/ 244231 w 1862014"/>
              <a:gd name="connsiteY0" fmla="*/ 26177 h 1058798"/>
              <a:gd name="connsiteX1" fmla="*/ 522686 w 1862014"/>
              <a:gd name="connsiteY1" fmla="*/ 0 h 1058798"/>
              <a:gd name="connsiteX2" fmla="*/ 1042686 w 1862014"/>
              <a:gd name="connsiteY2" fmla="*/ 95205 h 1058798"/>
              <a:gd name="connsiteX3" fmla="*/ 1589468 w 1862014"/>
              <a:gd name="connsiteY3" fmla="*/ 15618 h 1058798"/>
              <a:gd name="connsiteX4" fmla="*/ 1862014 w 1862014"/>
              <a:gd name="connsiteY4" fmla="*/ 41621 h 1058798"/>
              <a:gd name="connsiteX5" fmla="*/ 1648800 w 1862014"/>
              <a:gd name="connsiteY5" fmla="*/ 1005794 h 1058798"/>
              <a:gd name="connsiteX6" fmla="*/ 1602555 w 1862014"/>
              <a:gd name="connsiteY6" fmla="*/ 1058798 h 1058798"/>
              <a:gd name="connsiteX7" fmla="*/ 1166672 w 1862014"/>
              <a:gd name="connsiteY7" fmla="*/ 949084 h 1058798"/>
              <a:gd name="connsiteX8" fmla="*/ 639678 w 1862014"/>
              <a:gd name="connsiteY8" fmla="*/ 1036381 h 1058798"/>
              <a:gd name="connsiteX9" fmla="*/ 0 w 1862014"/>
              <a:gd name="connsiteY9" fmla="*/ 936971 h 1058798"/>
              <a:gd name="connsiteX10" fmla="*/ 244231 w 1862014"/>
              <a:gd name="connsiteY10" fmla="*/ 26177 h 1058798"/>
              <a:gd name="connsiteX0" fmla="*/ 244231 w 1862014"/>
              <a:gd name="connsiteY0" fmla="*/ 26177 h 1058798"/>
              <a:gd name="connsiteX1" fmla="*/ 522686 w 1862014"/>
              <a:gd name="connsiteY1" fmla="*/ 0 h 1058798"/>
              <a:gd name="connsiteX2" fmla="*/ 1203863 w 1862014"/>
              <a:gd name="connsiteY2" fmla="*/ 42169 h 1058798"/>
              <a:gd name="connsiteX3" fmla="*/ 1589468 w 1862014"/>
              <a:gd name="connsiteY3" fmla="*/ 15618 h 1058798"/>
              <a:gd name="connsiteX4" fmla="*/ 1862014 w 1862014"/>
              <a:gd name="connsiteY4" fmla="*/ 41621 h 1058798"/>
              <a:gd name="connsiteX5" fmla="*/ 1648800 w 1862014"/>
              <a:gd name="connsiteY5" fmla="*/ 1005794 h 1058798"/>
              <a:gd name="connsiteX6" fmla="*/ 1602555 w 1862014"/>
              <a:gd name="connsiteY6" fmla="*/ 1058798 h 1058798"/>
              <a:gd name="connsiteX7" fmla="*/ 1166672 w 1862014"/>
              <a:gd name="connsiteY7" fmla="*/ 949084 h 1058798"/>
              <a:gd name="connsiteX8" fmla="*/ 639678 w 1862014"/>
              <a:gd name="connsiteY8" fmla="*/ 1036381 h 1058798"/>
              <a:gd name="connsiteX9" fmla="*/ 0 w 1862014"/>
              <a:gd name="connsiteY9" fmla="*/ 936971 h 1058798"/>
              <a:gd name="connsiteX10" fmla="*/ 244231 w 1862014"/>
              <a:gd name="connsiteY10" fmla="*/ 26177 h 1058798"/>
              <a:gd name="connsiteX0" fmla="*/ 244231 w 1862014"/>
              <a:gd name="connsiteY0" fmla="*/ 39369 h 1071990"/>
              <a:gd name="connsiteX1" fmla="*/ 522686 w 1862014"/>
              <a:gd name="connsiteY1" fmla="*/ 13192 h 1071990"/>
              <a:gd name="connsiteX2" fmla="*/ 1203863 w 1862014"/>
              <a:gd name="connsiteY2" fmla="*/ 55361 h 1071990"/>
              <a:gd name="connsiteX3" fmla="*/ 1734201 w 1862014"/>
              <a:gd name="connsiteY3" fmla="*/ 0 h 1071990"/>
              <a:gd name="connsiteX4" fmla="*/ 1862014 w 1862014"/>
              <a:gd name="connsiteY4" fmla="*/ 54813 h 1071990"/>
              <a:gd name="connsiteX5" fmla="*/ 1648800 w 1862014"/>
              <a:gd name="connsiteY5" fmla="*/ 1018986 h 1071990"/>
              <a:gd name="connsiteX6" fmla="*/ 1602555 w 1862014"/>
              <a:gd name="connsiteY6" fmla="*/ 1071990 h 1071990"/>
              <a:gd name="connsiteX7" fmla="*/ 1166672 w 1862014"/>
              <a:gd name="connsiteY7" fmla="*/ 962276 h 1071990"/>
              <a:gd name="connsiteX8" fmla="*/ 639678 w 1862014"/>
              <a:gd name="connsiteY8" fmla="*/ 1049573 h 1071990"/>
              <a:gd name="connsiteX9" fmla="*/ 0 w 1862014"/>
              <a:gd name="connsiteY9" fmla="*/ 950163 h 1071990"/>
              <a:gd name="connsiteX10" fmla="*/ 244231 w 1862014"/>
              <a:gd name="connsiteY10" fmla="*/ 39369 h 1071990"/>
              <a:gd name="connsiteX0" fmla="*/ 244231 w 1862014"/>
              <a:gd name="connsiteY0" fmla="*/ 88718 h 1121339"/>
              <a:gd name="connsiteX1" fmla="*/ 647397 w 1862014"/>
              <a:gd name="connsiteY1" fmla="*/ 0 h 1121339"/>
              <a:gd name="connsiteX2" fmla="*/ 1203863 w 1862014"/>
              <a:gd name="connsiteY2" fmla="*/ 104710 h 1121339"/>
              <a:gd name="connsiteX3" fmla="*/ 1734201 w 1862014"/>
              <a:gd name="connsiteY3" fmla="*/ 49349 h 1121339"/>
              <a:gd name="connsiteX4" fmla="*/ 1862014 w 1862014"/>
              <a:gd name="connsiteY4" fmla="*/ 104162 h 1121339"/>
              <a:gd name="connsiteX5" fmla="*/ 1648800 w 1862014"/>
              <a:gd name="connsiteY5" fmla="*/ 1068335 h 1121339"/>
              <a:gd name="connsiteX6" fmla="*/ 1602555 w 1862014"/>
              <a:gd name="connsiteY6" fmla="*/ 1121339 h 1121339"/>
              <a:gd name="connsiteX7" fmla="*/ 1166672 w 1862014"/>
              <a:gd name="connsiteY7" fmla="*/ 1011625 h 1121339"/>
              <a:gd name="connsiteX8" fmla="*/ 639678 w 1862014"/>
              <a:gd name="connsiteY8" fmla="*/ 1098922 h 1121339"/>
              <a:gd name="connsiteX9" fmla="*/ 0 w 1862014"/>
              <a:gd name="connsiteY9" fmla="*/ 999512 h 1121339"/>
              <a:gd name="connsiteX10" fmla="*/ 244231 w 1862014"/>
              <a:gd name="connsiteY10" fmla="*/ 88718 h 1121339"/>
              <a:gd name="connsiteX0" fmla="*/ 244231 w 1862014"/>
              <a:gd name="connsiteY0" fmla="*/ 88718 h 1102967"/>
              <a:gd name="connsiteX1" fmla="*/ 647397 w 1862014"/>
              <a:gd name="connsiteY1" fmla="*/ 0 h 1102967"/>
              <a:gd name="connsiteX2" fmla="*/ 1203863 w 1862014"/>
              <a:gd name="connsiteY2" fmla="*/ 104710 h 1102967"/>
              <a:gd name="connsiteX3" fmla="*/ 1734201 w 1862014"/>
              <a:gd name="connsiteY3" fmla="*/ 49349 h 1102967"/>
              <a:gd name="connsiteX4" fmla="*/ 1862014 w 1862014"/>
              <a:gd name="connsiteY4" fmla="*/ 104162 h 1102967"/>
              <a:gd name="connsiteX5" fmla="*/ 1648800 w 1862014"/>
              <a:gd name="connsiteY5" fmla="*/ 1068335 h 1102967"/>
              <a:gd name="connsiteX6" fmla="*/ 1568532 w 1862014"/>
              <a:gd name="connsiteY6" fmla="*/ 1102967 h 1102967"/>
              <a:gd name="connsiteX7" fmla="*/ 1166672 w 1862014"/>
              <a:gd name="connsiteY7" fmla="*/ 1011625 h 1102967"/>
              <a:gd name="connsiteX8" fmla="*/ 639678 w 1862014"/>
              <a:gd name="connsiteY8" fmla="*/ 1098922 h 1102967"/>
              <a:gd name="connsiteX9" fmla="*/ 0 w 1862014"/>
              <a:gd name="connsiteY9" fmla="*/ 999512 h 1102967"/>
              <a:gd name="connsiteX10" fmla="*/ 244231 w 1862014"/>
              <a:gd name="connsiteY10" fmla="*/ 88718 h 1102967"/>
              <a:gd name="connsiteX0" fmla="*/ 244231 w 1862014"/>
              <a:gd name="connsiteY0" fmla="*/ 88718 h 1102967"/>
              <a:gd name="connsiteX1" fmla="*/ 647397 w 1862014"/>
              <a:gd name="connsiteY1" fmla="*/ 0 h 1102967"/>
              <a:gd name="connsiteX2" fmla="*/ 1203863 w 1862014"/>
              <a:gd name="connsiteY2" fmla="*/ 104710 h 1102967"/>
              <a:gd name="connsiteX3" fmla="*/ 1734201 w 1862014"/>
              <a:gd name="connsiteY3" fmla="*/ 49349 h 1102967"/>
              <a:gd name="connsiteX4" fmla="*/ 1862014 w 1862014"/>
              <a:gd name="connsiteY4" fmla="*/ 104162 h 1102967"/>
              <a:gd name="connsiteX5" fmla="*/ 1612333 w 1862014"/>
              <a:gd name="connsiteY5" fmla="*/ 1058832 h 1102967"/>
              <a:gd name="connsiteX6" fmla="*/ 1568532 w 1862014"/>
              <a:gd name="connsiteY6" fmla="*/ 1102967 h 1102967"/>
              <a:gd name="connsiteX7" fmla="*/ 1166672 w 1862014"/>
              <a:gd name="connsiteY7" fmla="*/ 1011625 h 1102967"/>
              <a:gd name="connsiteX8" fmla="*/ 639678 w 1862014"/>
              <a:gd name="connsiteY8" fmla="*/ 1098922 h 1102967"/>
              <a:gd name="connsiteX9" fmla="*/ 0 w 1862014"/>
              <a:gd name="connsiteY9" fmla="*/ 999512 h 1102967"/>
              <a:gd name="connsiteX10" fmla="*/ 244231 w 1862014"/>
              <a:gd name="connsiteY10" fmla="*/ 88718 h 1102967"/>
              <a:gd name="connsiteX0" fmla="*/ 244231 w 1900069"/>
              <a:gd name="connsiteY0" fmla="*/ 88718 h 1102967"/>
              <a:gd name="connsiteX1" fmla="*/ 647397 w 1900069"/>
              <a:gd name="connsiteY1" fmla="*/ 0 h 1102967"/>
              <a:gd name="connsiteX2" fmla="*/ 1203863 w 1900069"/>
              <a:gd name="connsiteY2" fmla="*/ 104710 h 1102967"/>
              <a:gd name="connsiteX3" fmla="*/ 1734201 w 1900069"/>
              <a:gd name="connsiteY3" fmla="*/ 49349 h 1102967"/>
              <a:gd name="connsiteX4" fmla="*/ 1900069 w 1900069"/>
              <a:gd name="connsiteY4" fmla="*/ 107625 h 1102967"/>
              <a:gd name="connsiteX5" fmla="*/ 1612333 w 1900069"/>
              <a:gd name="connsiteY5" fmla="*/ 1058832 h 1102967"/>
              <a:gd name="connsiteX6" fmla="*/ 1568532 w 1900069"/>
              <a:gd name="connsiteY6" fmla="*/ 1102967 h 1102967"/>
              <a:gd name="connsiteX7" fmla="*/ 1166672 w 1900069"/>
              <a:gd name="connsiteY7" fmla="*/ 1011625 h 1102967"/>
              <a:gd name="connsiteX8" fmla="*/ 639678 w 1900069"/>
              <a:gd name="connsiteY8" fmla="*/ 1098922 h 1102967"/>
              <a:gd name="connsiteX9" fmla="*/ 0 w 1900069"/>
              <a:gd name="connsiteY9" fmla="*/ 999512 h 1102967"/>
              <a:gd name="connsiteX10" fmla="*/ 244231 w 1900069"/>
              <a:gd name="connsiteY10" fmla="*/ 88718 h 1102967"/>
              <a:gd name="connsiteX0" fmla="*/ 244231 w 1900069"/>
              <a:gd name="connsiteY0" fmla="*/ 88718 h 1102967"/>
              <a:gd name="connsiteX1" fmla="*/ 647397 w 1900069"/>
              <a:gd name="connsiteY1" fmla="*/ 0 h 1102967"/>
              <a:gd name="connsiteX2" fmla="*/ 1203863 w 1900069"/>
              <a:gd name="connsiteY2" fmla="*/ 104710 h 1102967"/>
              <a:gd name="connsiteX3" fmla="*/ 1734201 w 1900069"/>
              <a:gd name="connsiteY3" fmla="*/ 49349 h 1102967"/>
              <a:gd name="connsiteX4" fmla="*/ 1900069 w 1900069"/>
              <a:gd name="connsiteY4" fmla="*/ 107625 h 1102967"/>
              <a:gd name="connsiteX5" fmla="*/ 1629138 w 1900069"/>
              <a:gd name="connsiteY5" fmla="*/ 1056951 h 1102967"/>
              <a:gd name="connsiteX6" fmla="*/ 1568532 w 1900069"/>
              <a:gd name="connsiteY6" fmla="*/ 1102967 h 1102967"/>
              <a:gd name="connsiteX7" fmla="*/ 1166672 w 1900069"/>
              <a:gd name="connsiteY7" fmla="*/ 1011625 h 1102967"/>
              <a:gd name="connsiteX8" fmla="*/ 639678 w 1900069"/>
              <a:gd name="connsiteY8" fmla="*/ 1098922 h 1102967"/>
              <a:gd name="connsiteX9" fmla="*/ 0 w 1900069"/>
              <a:gd name="connsiteY9" fmla="*/ 999512 h 1102967"/>
              <a:gd name="connsiteX10" fmla="*/ 244231 w 1900069"/>
              <a:gd name="connsiteY10" fmla="*/ 88718 h 110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0069" h="1102967">
                <a:moveTo>
                  <a:pt x="244231" y="88718"/>
                </a:moveTo>
                <a:lnTo>
                  <a:pt x="647397" y="0"/>
                </a:lnTo>
                <a:lnTo>
                  <a:pt x="1203863" y="104710"/>
                </a:lnTo>
                <a:lnTo>
                  <a:pt x="1734201" y="49349"/>
                </a:lnTo>
                <a:lnTo>
                  <a:pt x="1900069" y="107625"/>
                </a:lnTo>
                <a:lnTo>
                  <a:pt x="1629138" y="1056951"/>
                </a:lnTo>
                <a:lnTo>
                  <a:pt x="1568532" y="1102967"/>
                </a:lnTo>
                <a:lnTo>
                  <a:pt x="1166672" y="1011625"/>
                </a:lnTo>
                <a:lnTo>
                  <a:pt x="639678" y="1098922"/>
                </a:lnTo>
                <a:lnTo>
                  <a:pt x="0" y="999512"/>
                </a:lnTo>
                <a:lnTo>
                  <a:pt x="244231" y="88718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59" y="5783953"/>
            <a:ext cx="771747" cy="61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68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700" r:id="rId3"/>
    <p:sldLayoutId id="2147483687" r:id="rId4"/>
    <p:sldLayoutId id="2147483688" r:id="rId5"/>
    <p:sldLayoutId id="2147483698" r:id="rId6"/>
    <p:sldLayoutId id="2147483690" r:id="rId7"/>
    <p:sldLayoutId id="2147483691" r:id="rId8"/>
    <p:sldLayoutId id="2147483692" r:id="rId9"/>
    <p:sldLayoutId id="2147483699" r:id="rId10"/>
    <p:sldLayoutId id="2147483661" r:id="rId11"/>
    <p:sldLayoutId id="214748370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196B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3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nffa.eu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1651" y="1734352"/>
            <a:ext cx="8098016" cy="2269789"/>
          </a:xfrm>
        </p:spPr>
        <p:txBody>
          <a:bodyPr>
            <a:noAutofit/>
          </a:bodyPr>
          <a:lstStyle/>
          <a:p>
            <a:r>
              <a:rPr lang="en-GB" sz="4000" dirty="0"/>
              <a:t>Deep Learning techniques to classify Scanning Electron Microscope (SEM) images at the </a:t>
            </a:r>
            <a:r>
              <a:rPr lang="en-GB" sz="4000" dirty="0" err="1" smtClean="0"/>
              <a:t>nanoscale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2400" dirty="0" smtClean="0"/>
              <a:t>the NFFA case study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330" y="4684902"/>
            <a:ext cx="6346163" cy="404356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S. </a:t>
            </a:r>
            <a:r>
              <a:rPr lang="it-IT" dirty="0" smtClean="0"/>
              <a:t>Cozzin</a:t>
            </a:r>
            <a:r>
              <a:rPr lang="it-IT" dirty="0" smtClean="0"/>
              <a:t>i,</a:t>
            </a:r>
            <a:r>
              <a:rPr lang="it-IT" dirty="0" smtClean="0"/>
              <a:t> </a:t>
            </a:r>
            <a:r>
              <a:rPr lang="it-IT" dirty="0" err="1" smtClean="0"/>
              <a:t>R</a:t>
            </a:r>
            <a:r>
              <a:rPr lang="it-IT" dirty="0" smtClean="0"/>
              <a:t>. </a:t>
            </a:r>
            <a:r>
              <a:rPr lang="it-IT" dirty="0" smtClean="0"/>
              <a:t>Aversa, C</a:t>
            </a:r>
            <a:r>
              <a:rPr lang="it-IT" dirty="0" smtClean="0"/>
              <a:t>. De </a:t>
            </a:r>
            <a:r>
              <a:rPr lang="it-IT" dirty="0"/>
              <a:t>N</a:t>
            </a:r>
            <a:r>
              <a:rPr lang="it-IT" dirty="0" smtClean="0"/>
              <a:t>obili,  A. Chiusole, G.</a:t>
            </a:r>
            <a:r>
              <a:rPr lang="it-IT" dirty="0" smtClean="0"/>
              <a:t>B Brandino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11344" y="5103226"/>
            <a:ext cx="6417752" cy="402396"/>
          </a:xfrm>
        </p:spPr>
        <p:txBody>
          <a:bodyPr/>
          <a:lstStyle/>
          <a:p>
            <a:r>
              <a:rPr lang="it-IT" dirty="0" smtClean="0"/>
              <a:t>CNR – IOM </a:t>
            </a:r>
            <a:r>
              <a:rPr lang="it-IT" dirty="0" smtClean="0"/>
              <a:t>/ eXact lab </a:t>
            </a:r>
            <a:r>
              <a:rPr lang="it-IT" dirty="0" err="1" smtClean="0"/>
              <a:t>srl</a:t>
            </a:r>
            <a:endParaRPr lang="it-IT" dirty="0" smtClean="0"/>
          </a:p>
        </p:txBody>
      </p:sp>
      <p:sp>
        <p:nvSpPr>
          <p:cNvPr id="5" name="Rectangle 4"/>
          <p:cNvSpPr/>
          <p:nvPr/>
        </p:nvSpPr>
        <p:spPr>
          <a:xfrm>
            <a:off x="698143" y="4349781"/>
            <a:ext cx="1857349" cy="89189"/>
          </a:xfrm>
          <a:prstGeom prst="rect">
            <a:avLst/>
          </a:prstGeom>
          <a:solidFill>
            <a:srgbClr val="EF6C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456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Shape 2"/>
          <p:cNvSpPr txBox="1"/>
          <p:nvPr/>
        </p:nvSpPr>
        <p:spPr>
          <a:xfrm>
            <a:off x="1512000" y="1800000"/>
            <a:ext cx="7157520" cy="3780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  <a:buSzPct val="45000"/>
            </a:pPr>
            <a:endParaRPr dirty="0"/>
          </a:p>
        </p:txBody>
      </p:sp>
      <p:pic>
        <p:nvPicPr>
          <p:cNvPr id="326" name="Picture 3" descr="http://trieste.nffa.eu/media/8480/sem1.jpg"/>
          <p:cNvPicPr/>
          <p:nvPr/>
        </p:nvPicPr>
        <p:blipFill>
          <a:blip r:embed="rId2"/>
          <a:stretch/>
        </p:blipFill>
        <p:spPr>
          <a:xfrm>
            <a:off x="5540101" y="1132277"/>
            <a:ext cx="3425337" cy="3177418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</a:t>
            </a:r>
            <a:r>
              <a:rPr lang="en-US" dirty="0" smtClean="0"/>
              <a:t>Issue: </a:t>
            </a:r>
            <a:r>
              <a:rPr lang="en-US" dirty="0"/>
              <a:t>SEM images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336720" y="1600201"/>
            <a:ext cx="42368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SEM Available at CNR-IOM Trieste with 150,000 images </a:t>
            </a:r>
            <a:r>
              <a:rPr lang="en-US" b="1" dirty="0"/>
              <a:t>NOT</a:t>
            </a:r>
            <a:r>
              <a:rPr lang="en-US" dirty="0"/>
              <a:t> </a:t>
            </a:r>
            <a:r>
              <a:rPr lang="en-US" dirty="0" smtClean="0"/>
              <a:t>classified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10 SEM across European partners:  the work can be exported to a sizeable part of the community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1514350" y="1102735"/>
            <a:ext cx="1857349" cy="89189"/>
          </a:xfrm>
          <a:prstGeom prst="rect">
            <a:avLst/>
          </a:prstGeom>
          <a:solidFill>
            <a:srgbClr val="EF6C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Picture 2" descr="Screen Shot 2018-01-29 at 10.15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676" y="4447360"/>
            <a:ext cx="2452419" cy="24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5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231" y="269774"/>
            <a:ext cx="7162799" cy="1325563"/>
          </a:xfrm>
        </p:spPr>
        <p:txBody>
          <a:bodyPr/>
          <a:lstStyle/>
          <a:p>
            <a:r>
              <a:rPr lang="en-US" dirty="0" smtClean="0"/>
              <a:t>Sharing images is nice..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32" y="1524816"/>
            <a:ext cx="7162798" cy="4589344"/>
          </a:xfrm>
        </p:spPr>
        <p:txBody>
          <a:bodyPr>
            <a:normAutofit/>
          </a:bodyPr>
          <a:lstStyle/>
          <a:p>
            <a:r>
              <a:rPr lang="en-US" dirty="0" smtClean="0"/>
              <a:t>A couple of million </a:t>
            </a:r>
            <a:r>
              <a:rPr lang="en-US" dirty="0" err="1" smtClean="0"/>
              <a:t>nano</a:t>
            </a:r>
            <a:r>
              <a:rPr lang="en-US" dirty="0"/>
              <a:t> </a:t>
            </a:r>
            <a:r>
              <a:rPr lang="en-US" dirty="0" smtClean="0"/>
              <a:t>images can be of some help for some </a:t>
            </a:r>
            <a:r>
              <a:rPr lang="en-US" dirty="0" err="1" smtClean="0"/>
              <a:t>nanoscience</a:t>
            </a:r>
            <a:r>
              <a:rPr lang="en-US" dirty="0" smtClean="0"/>
              <a:t>..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 before doing that we need to start classifying  them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4" name="Picture 3" descr="sharing_is_carin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629" y="2266608"/>
            <a:ext cx="3986489" cy="2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2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Shape 2"/>
          <p:cNvSpPr txBox="1"/>
          <p:nvPr/>
        </p:nvSpPr>
        <p:spPr>
          <a:xfrm>
            <a:off x="2232000" y="2823840"/>
            <a:ext cx="2480040" cy="1784160"/>
          </a:xfrm>
          <a:prstGeom prst="rect">
            <a:avLst/>
          </a:prstGeom>
          <a:noFill/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269779"/>
            <a:ext cx="7162799" cy="1325563"/>
          </a:xfrm>
        </p:spPr>
        <p:txBody>
          <a:bodyPr>
            <a:normAutofit/>
          </a:bodyPr>
          <a:lstStyle/>
          <a:p>
            <a:r>
              <a:rPr lang="en-US" dirty="0"/>
              <a:t>SEM images classification steps</a:t>
            </a:r>
            <a:br>
              <a:rPr lang="en-US" dirty="0"/>
            </a:b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206" y="1470479"/>
            <a:ext cx="6661405" cy="4525963"/>
          </a:xfrm>
        </p:spPr>
        <p:txBody>
          <a:bodyPr/>
          <a:lstStyle/>
          <a:p>
            <a:r>
              <a:rPr lang="en-US" dirty="0" smtClean="0"/>
              <a:t>STEP1: Classify </a:t>
            </a:r>
            <a:r>
              <a:rPr lang="en-US" dirty="0"/>
              <a:t>images </a:t>
            </a:r>
            <a:r>
              <a:rPr lang="en-US" dirty="0" smtClean="0"/>
              <a:t>(scientific skills)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STEP2: Train </a:t>
            </a:r>
            <a:r>
              <a:rPr lang="en-US" dirty="0"/>
              <a:t>a</a:t>
            </a:r>
            <a:r>
              <a:rPr lang="en-US" dirty="0" smtClean="0"/>
              <a:t> neural network </a:t>
            </a:r>
            <a:r>
              <a:rPr lang="en-US" dirty="0" smtClean="0"/>
              <a:t>(deep learning)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STEP 3: Use </a:t>
            </a:r>
            <a:r>
              <a:rPr lang="en-US" dirty="0"/>
              <a:t>the network as </a:t>
            </a:r>
            <a:r>
              <a:rPr lang="en-US" dirty="0" smtClean="0"/>
              <a:t>classifier (inference)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- Automatic tool for SEM </a:t>
            </a:r>
            <a:r>
              <a:rPr lang="en-US" dirty="0" smtClean="0"/>
              <a:t>users</a:t>
            </a:r>
          </a:p>
          <a:p>
            <a:pPr lvl="1"/>
            <a:r>
              <a:rPr lang="en-US" dirty="0" smtClean="0"/>
              <a:t>Massive process of all the images</a:t>
            </a:r>
            <a:endParaRPr lang="en-US" dirty="0" smtClean="0"/>
          </a:p>
          <a:p>
            <a:pPr lvl="1"/>
            <a:r>
              <a:rPr lang="en-US" dirty="0" smtClean="0"/>
              <a:t>Specific task </a:t>
            </a:r>
            <a:r>
              <a:rPr lang="en-US" dirty="0" smtClean="0"/>
              <a:t>in </a:t>
            </a:r>
            <a:r>
              <a:rPr lang="en-US" dirty="0" err="1" smtClean="0"/>
              <a:t>nano</a:t>
            </a:r>
            <a:r>
              <a:rPr lang="en-US" dirty="0" smtClean="0"/>
              <a:t> </a:t>
            </a:r>
            <a:r>
              <a:rPr lang="en-US" dirty="0" smtClean="0"/>
              <a:t>science: wires alignment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163" y="1152340"/>
            <a:ext cx="1871634" cy="1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6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Shape 2"/>
          <p:cNvSpPr txBox="1"/>
          <p:nvPr/>
        </p:nvSpPr>
        <p:spPr>
          <a:xfrm>
            <a:off x="2232000" y="2823840"/>
            <a:ext cx="2480040" cy="1784160"/>
          </a:xfrm>
          <a:prstGeom prst="rect">
            <a:avLst/>
          </a:prstGeom>
          <a:noFill/>
          <a:ln>
            <a:noFill/>
          </a:ln>
        </p:spPr>
      </p:sp>
      <p:pic>
        <p:nvPicPr>
          <p:cNvPr id="335" name="Picture 3"/>
          <p:cNvPicPr/>
          <p:nvPr/>
        </p:nvPicPr>
        <p:blipFill>
          <a:blip r:embed="rId2"/>
          <a:stretch/>
        </p:blipFill>
        <p:spPr>
          <a:xfrm>
            <a:off x="456964" y="2852981"/>
            <a:ext cx="8432224" cy="3163175"/>
          </a:xfrm>
          <a:prstGeom prst="rect">
            <a:avLst/>
          </a:prstGeom>
          <a:ln>
            <a:noFill/>
          </a:ln>
        </p:spPr>
      </p:pic>
      <p:sp>
        <p:nvSpPr>
          <p:cNvPr id="336" name="TextShape 3"/>
          <p:cNvSpPr txBox="1"/>
          <p:nvPr/>
        </p:nvSpPr>
        <p:spPr>
          <a:xfrm>
            <a:off x="1324106" y="1516605"/>
            <a:ext cx="7347810" cy="765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it-IT" sz="2400" strike="noStrike" dirty="0" err="1">
                <a:solidFill>
                  <a:srgbClr val="404040"/>
                </a:solidFill>
                <a:latin typeface="Tahoma"/>
                <a:ea typeface="Tahoma"/>
              </a:rPr>
              <a:t>We</a:t>
            </a:r>
            <a:r>
              <a:rPr lang="it-IT" sz="2400" strike="noStrike" dirty="0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it-IT" sz="2400" strike="noStrike" dirty="0" err="1">
                <a:solidFill>
                  <a:srgbClr val="404040"/>
                </a:solidFill>
                <a:latin typeface="Tahoma"/>
                <a:ea typeface="Tahoma"/>
              </a:rPr>
              <a:t>created</a:t>
            </a:r>
            <a:r>
              <a:rPr lang="it-IT" sz="2400" strike="noStrike" dirty="0">
                <a:solidFill>
                  <a:srgbClr val="404040"/>
                </a:solidFill>
                <a:latin typeface="Tahoma"/>
                <a:ea typeface="Tahoma"/>
              </a:rPr>
              <a:t> and </a:t>
            </a:r>
            <a:r>
              <a:rPr lang="it-IT" sz="2400" strike="noStrike" dirty="0" err="1">
                <a:solidFill>
                  <a:srgbClr val="404040"/>
                </a:solidFill>
                <a:latin typeface="Tahoma"/>
                <a:ea typeface="Tahoma"/>
              </a:rPr>
              <a:t>manually</a:t>
            </a:r>
            <a:r>
              <a:rPr lang="it-IT" sz="2400" strike="noStrike" dirty="0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it-IT" sz="2400" strike="noStrike" dirty="0" err="1">
                <a:solidFill>
                  <a:srgbClr val="404040"/>
                </a:solidFill>
                <a:latin typeface="Tahoma"/>
                <a:ea typeface="Tahoma"/>
              </a:rPr>
              <a:t>annotated</a:t>
            </a:r>
            <a:r>
              <a:rPr lang="it-IT" sz="2400" strike="noStrike" dirty="0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it-IT" sz="2400" b="1" i="1" strike="noStrike" dirty="0">
                <a:solidFill>
                  <a:srgbClr val="404040"/>
                </a:solidFill>
                <a:latin typeface="Tahoma"/>
                <a:ea typeface="Tahoma"/>
              </a:rPr>
              <a:t>the first </a:t>
            </a:r>
            <a:r>
              <a:rPr lang="it-IT" sz="2400" b="1" i="1" strike="noStrike" dirty="0" err="1">
                <a:solidFill>
                  <a:srgbClr val="404040"/>
                </a:solidFill>
                <a:latin typeface="Tahoma"/>
                <a:ea typeface="Tahoma"/>
              </a:rPr>
              <a:t>dataset</a:t>
            </a:r>
            <a:r>
              <a:rPr lang="it-IT" sz="2400" strike="noStrike" dirty="0">
                <a:solidFill>
                  <a:srgbClr val="404040"/>
                </a:solidFill>
                <a:latin typeface="Tahoma"/>
                <a:ea typeface="Tahoma"/>
              </a:rPr>
              <a:t> of </a:t>
            </a:r>
            <a:r>
              <a:rPr lang="it-IT" sz="2400" strike="noStrike" dirty="0" err="1">
                <a:solidFill>
                  <a:srgbClr val="404040"/>
                </a:solidFill>
                <a:latin typeface="Tahoma"/>
                <a:ea typeface="Tahoma"/>
              </a:rPr>
              <a:t>classified</a:t>
            </a:r>
            <a:r>
              <a:rPr lang="it-IT" sz="2400" strike="noStrike" dirty="0">
                <a:solidFill>
                  <a:srgbClr val="404040"/>
                </a:solidFill>
                <a:latin typeface="Tahoma"/>
                <a:ea typeface="Tahoma"/>
              </a:rPr>
              <a:t> SEM images (18,577 images). </a:t>
            </a:r>
            <a:endParaRPr dirty="0"/>
          </a:p>
        </p:txBody>
      </p:sp>
      <p:sp>
        <p:nvSpPr>
          <p:cNvPr id="338" name="TextShape 5"/>
          <p:cNvSpPr txBox="1"/>
          <p:nvPr/>
        </p:nvSpPr>
        <p:spPr>
          <a:xfrm>
            <a:off x="3096000" y="2407500"/>
            <a:ext cx="3633654" cy="657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it-IT" sz="2000" dirty="0">
                <a:solidFill>
                  <a:srgbClr val="FF6600"/>
                </a:solidFill>
                <a:latin typeface="Arial"/>
              </a:rPr>
              <a:t>Aversa et al., in </a:t>
            </a:r>
            <a:r>
              <a:rPr lang="it-IT" sz="2000" dirty="0" err="1">
                <a:solidFill>
                  <a:srgbClr val="FF6600"/>
                </a:solidFill>
                <a:latin typeface="Arial"/>
              </a:rPr>
              <a:t>preparation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Step1: classify images..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3"/>
          <p:cNvPicPr/>
          <p:nvPr/>
        </p:nvPicPr>
        <p:blipFill>
          <a:blip r:embed="rId3"/>
          <a:stretch/>
        </p:blipFill>
        <p:spPr>
          <a:xfrm>
            <a:off x="1555560" y="995400"/>
            <a:ext cx="1871280" cy="1033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337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train the network !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137" y="1100377"/>
            <a:ext cx="8193540" cy="5757623"/>
          </a:xfrm>
        </p:spPr>
      </p:pic>
    </p:spTree>
    <p:extLst>
      <p:ext uri="{BB962C8B-B14F-4D97-AF65-F5344CB8AC3E}">
        <p14:creationId xmlns:p14="http://schemas.microsoft.com/office/powerpoint/2010/main" val="2872597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 : the tools/infrastructure</a:t>
            </a:r>
            <a:r>
              <a:rPr lang="is-IS" dirty="0" smtClean="0"/>
              <a:t>…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Screen Shot 2018-01-29 at 10.10.18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15" r="-5915"/>
          <a:stretch>
            <a:fillRect/>
          </a:stretch>
        </p:blipFill>
        <p:spPr>
          <a:xfrm>
            <a:off x="157815" y="1100377"/>
            <a:ext cx="8986185" cy="5757623"/>
          </a:xfrm>
        </p:spPr>
      </p:pic>
    </p:spTree>
    <p:extLst>
      <p:ext uri="{BB962C8B-B14F-4D97-AF65-F5344CB8AC3E}">
        <p14:creationId xmlns:p14="http://schemas.microsoft.com/office/powerpoint/2010/main" val="1953480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499084" cy="996523"/>
          </a:xfrm>
        </p:spPr>
        <p:txBody>
          <a:bodyPr/>
          <a:lstStyle/>
          <a:p>
            <a:r>
              <a:rPr lang="it-IT" dirty="0" smtClean="0"/>
              <a:t>Step2: The </a:t>
            </a:r>
            <a:r>
              <a:rPr lang="it-IT" dirty="0" err="1" smtClean="0"/>
              <a:t>deep</a:t>
            </a:r>
            <a:r>
              <a:rPr lang="it-IT" dirty="0"/>
              <a:t> </a:t>
            </a:r>
            <a:r>
              <a:rPr lang="it-IT" dirty="0" smtClean="0"/>
              <a:t>Learning network..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3199" y="1591354"/>
            <a:ext cx="7162798" cy="4865569"/>
          </a:xfrm>
        </p:spPr>
        <p:txBody>
          <a:bodyPr>
            <a:normAutofit/>
          </a:bodyPr>
          <a:lstStyle/>
          <a:p>
            <a:r>
              <a:rPr lang="it-IT" b="1" dirty="0" err="1"/>
              <a:t>Models</a:t>
            </a:r>
            <a:r>
              <a:rPr lang="it-IT" b="1" dirty="0"/>
              <a:t>:</a:t>
            </a:r>
          </a:p>
          <a:p>
            <a:pPr lvl="1"/>
            <a:r>
              <a:rPr lang="it-IT" dirty="0" err="1"/>
              <a:t>AlexNet</a:t>
            </a:r>
            <a:endParaRPr lang="it-IT" dirty="0"/>
          </a:p>
          <a:p>
            <a:pPr lvl="1"/>
            <a:r>
              <a:rPr lang="it-IT" dirty="0" smtClean="0"/>
              <a:t>Inception-v3/v4</a:t>
            </a:r>
            <a:endParaRPr lang="it-IT" dirty="0"/>
          </a:p>
          <a:p>
            <a:pPr lvl="1"/>
            <a:r>
              <a:rPr lang="it-IT" dirty="0" err="1" smtClean="0"/>
              <a:t>Densenet</a:t>
            </a:r>
            <a:endParaRPr lang="it-IT" dirty="0"/>
          </a:p>
          <a:p>
            <a:r>
              <a:rPr lang="it-IT" b="1" dirty="0"/>
              <a:t>Deep </a:t>
            </a:r>
            <a:r>
              <a:rPr lang="it-IT" b="1" dirty="0" err="1"/>
              <a:t>learning</a:t>
            </a:r>
            <a:r>
              <a:rPr lang="it-IT" b="1" dirty="0"/>
              <a:t> </a:t>
            </a:r>
            <a:r>
              <a:rPr lang="it-IT" b="1" dirty="0" err="1"/>
              <a:t>techniques</a:t>
            </a:r>
            <a:r>
              <a:rPr lang="it-IT" b="1" dirty="0"/>
              <a:t>:</a:t>
            </a:r>
          </a:p>
          <a:p>
            <a:pPr lvl="1"/>
            <a:r>
              <a:rPr lang="it-IT" dirty="0"/>
              <a:t>Training from scratch</a:t>
            </a:r>
          </a:p>
          <a:p>
            <a:pPr lvl="1"/>
            <a:r>
              <a:rPr lang="it-IT" dirty="0"/>
              <a:t>Transfer </a:t>
            </a:r>
            <a:r>
              <a:rPr lang="it-IT" dirty="0" err="1"/>
              <a:t>learning</a:t>
            </a:r>
            <a:r>
              <a:rPr lang="it-IT" dirty="0"/>
              <a:t> (Feature </a:t>
            </a:r>
            <a:r>
              <a:rPr lang="it-IT" dirty="0" err="1"/>
              <a:t>extraction</a:t>
            </a:r>
            <a:r>
              <a:rPr lang="it-IT" dirty="0"/>
              <a:t>, Fine Tuning)</a:t>
            </a:r>
          </a:p>
          <a:p>
            <a:pPr lvl="1"/>
            <a:endParaRPr lang="it-IT" dirty="0"/>
          </a:p>
          <a:p>
            <a:r>
              <a:rPr lang="it-IT" b="1" dirty="0"/>
              <a:t>Deep </a:t>
            </a:r>
            <a:r>
              <a:rPr lang="it-IT" b="1" dirty="0" err="1"/>
              <a:t>learning</a:t>
            </a:r>
            <a:r>
              <a:rPr lang="it-IT" b="1" dirty="0"/>
              <a:t> frameworks:</a:t>
            </a:r>
          </a:p>
          <a:p>
            <a:pPr lvl="1"/>
            <a:r>
              <a:rPr lang="it-IT" dirty="0" err="1"/>
              <a:t>TensorFlow</a:t>
            </a:r>
            <a:endParaRPr lang="it-IT" dirty="0"/>
          </a:p>
          <a:p>
            <a:pPr lvl="1"/>
            <a:r>
              <a:rPr lang="it-IT" dirty="0" smtClean="0"/>
              <a:t>Neon/</a:t>
            </a:r>
            <a:r>
              <a:rPr lang="it-IT" dirty="0" err="1" smtClean="0"/>
              <a:t>Nervana</a:t>
            </a:r>
            <a:endParaRPr lang="it-IT" dirty="0"/>
          </a:p>
          <a:p>
            <a:endParaRPr lang="en-US" dirty="0"/>
          </a:p>
          <a:p>
            <a:pPr marL="0" indent="-279400">
              <a:lnSpc>
                <a:spcPct val="120000"/>
              </a:lnSpc>
              <a:buNone/>
            </a:pPr>
            <a:endParaRPr lang="it-IT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  <p:sp>
        <p:nvSpPr>
          <p:cNvPr id="5" name="AutoShape 2" descr="https://cdn-images-1.medium.com/max/1600/1*kBpEOy4fzLiFxRLjpxAX6A.png">
            <a:extLst>
              <a:ext uri="{FF2B5EF4-FFF2-40B4-BE49-F238E27FC236}">
                <a16:creationId xmlns="" xmlns:a16="http://schemas.microsoft.com/office/drawing/2014/main" id="{4EF917EB-98FE-4EA9-B8C2-5D0EC526E9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4" descr="https://cdn-images-1.medium.com/max/1600/1*kBpEOy4fzLiFxRLjpxAX6A.png">
            <a:extLst>
              <a:ext uri="{FF2B5EF4-FFF2-40B4-BE49-F238E27FC236}">
                <a16:creationId xmlns="" xmlns:a16="http://schemas.microsoft.com/office/drawing/2014/main" id="{33227C8D-F13C-4A05-9C50-439653FBF7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102" name="Picture 6" descr="https://cdn-images-1.medium.com/max/1600/1*kBpEOy4fzLiFxRLjpxAX6A.png">
            <a:extLst>
              <a:ext uri="{FF2B5EF4-FFF2-40B4-BE49-F238E27FC236}">
                <a16:creationId xmlns="" xmlns:a16="http://schemas.microsoft.com/office/drawing/2014/main" id="{A0578304-17D1-4128-9EAF-D3A305ED8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371" y="917238"/>
            <a:ext cx="3463256" cy="226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oftwareengineeringdaily.com/wp-content/uploads/2017/04/IntelNervana_logoJuly.jpg">
            <a:extLst>
              <a:ext uri="{FF2B5EF4-FFF2-40B4-BE49-F238E27FC236}">
                <a16:creationId xmlns="" xmlns:a16="http://schemas.microsoft.com/office/drawing/2014/main" id="{1AF749C4-36E3-4E4E-A386-5D07B8265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070" y="5373623"/>
            <a:ext cx="2308076" cy="68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pbs.twimg.com/profile_images/773317101012586496/q8sc1KuZ.jpg">
            <a:extLst>
              <a:ext uri="{FF2B5EF4-FFF2-40B4-BE49-F238E27FC236}">
                <a16:creationId xmlns="" xmlns:a16="http://schemas.microsoft.com/office/drawing/2014/main" id="{B90BA644-05F9-4682-B86F-4FA0FDCF4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855" y="5264884"/>
            <a:ext cx="821267" cy="82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503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 err="1"/>
              <a:t>Glossary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908" y="1549400"/>
            <a:ext cx="7162798" cy="4865569"/>
          </a:xfrm>
        </p:spPr>
        <p:txBody>
          <a:bodyPr>
            <a:normAutofit/>
          </a:bodyPr>
          <a:lstStyle/>
          <a:p>
            <a:r>
              <a:rPr lang="it-I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dirty="0" err="1"/>
              <a:t>labelled</a:t>
            </a:r>
            <a:r>
              <a:rPr lang="it-IT" dirty="0"/>
              <a:t> </a:t>
            </a:r>
            <a:r>
              <a:rPr lang="it-IT" dirty="0" err="1"/>
              <a:t>examples</a:t>
            </a:r>
            <a:endParaRPr lang="it-IT" dirty="0"/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 learning: </a:t>
            </a:r>
            <a:r>
              <a:rPr lang="en-US" dirty="0"/>
              <a:t>applying knowledge of a trained network to a new domain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point: </a:t>
            </a:r>
            <a:r>
              <a:rPr lang="en-US" dirty="0"/>
              <a:t>set of parameters saved at a certain point of the training </a:t>
            </a:r>
            <a:endParaRPr lang="en-US" dirty="0" smtClean="0"/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 Extraction: </a:t>
            </a:r>
            <a:r>
              <a:rPr lang="en-US" dirty="0"/>
              <a:t>previous layers frozen to the check point + last layer(s) randomly </a:t>
            </a:r>
            <a:r>
              <a:rPr lang="en-US" dirty="0" smtClean="0"/>
              <a:t>initialized</a:t>
            </a:r>
            <a:endParaRPr lang="en-US" dirty="0"/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 from scratch: </a:t>
            </a:r>
            <a:r>
              <a:rPr lang="en-US" dirty="0"/>
              <a:t>all the parameters of all the layers are randomly initialized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Fine tuning: </a:t>
            </a:r>
            <a:r>
              <a:rPr lang="en-US" dirty="0"/>
              <a:t>all the parameters are initialized to the last check point and are allowed to vary</a:t>
            </a:r>
          </a:p>
          <a:p>
            <a:pPr marL="0" indent="-279400">
              <a:lnSpc>
                <a:spcPct val="120000"/>
              </a:lnSpc>
              <a:buNone/>
            </a:pPr>
            <a:endParaRPr lang="it-IT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6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312971"/>
            <a:ext cx="7162799" cy="996523"/>
          </a:xfrm>
        </p:spPr>
        <p:txBody>
          <a:bodyPr/>
          <a:lstStyle/>
          <a:p>
            <a:r>
              <a:rPr lang="it-IT" dirty="0" err="1"/>
              <a:t>Feature</a:t>
            </a:r>
            <a:r>
              <a:rPr lang="it-IT" dirty="0"/>
              <a:t> </a:t>
            </a:r>
            <a:r>
              <a:rPr lang="it-IT" dirty="0" err="1" smtClean="0"/>
              <a:t>extraction</a:t>
            </a:r>
            <a:r>
              <a:rPr lang="it-IT" dirty="0"/>
              <a:t>:</a:t>
            </a:r>
            <a:br>
              <a:rPr lang="it-IT" dirty="0"/>
            </a:br>
            <a:r>
              <a:rPr lang="it-IT" dirty="0" err="1"/>
              <a:t>ImageNet</a:t>
            </a:r>
            <a:r>
              <a:rPr lang="it-IT" dirty="0"/>
              <a:t> Checkpoint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1388733"/>
            <a:ext cx="1871634" cy="10364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A86DB42A-D4CF-4F32-B180-48F1C0A11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19656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7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/>
              <a:t>Training from </a:t>
            </a:r>
            <a:r>
              <a:rPr lang="it-IT" dirty="0" smtClean="0"/>
              <a:t>Scratch: </a:t>
            </a:r>
            <a:r>
              <a:rPr lang="it-IT" dirty="0" err="1" smtClean="0"/>
              <a:t>alexnet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678253F0-F83B-4EFD-8CB6-5888EA83F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6224"/>
            <a:ext cx="914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9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35203"/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  <a:defRPr/>
            </a:pPr>
            <a:r>
              <a:rPr lang="en-US" dirty="0"/>
              <a:t> </a:t>
            </a:r>
            <a:r>
              <a:rPr lang="en-US" dirty="0" smtClean="0"/>
              <a:t>Agenda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06560" y="2209989"/>
            <a:ext cx="7703768" cy="3204552"/>
          </a:xfrm>
        </p:spPr>
        <p:txBody>
          <a:bodyPr>
            <a:normAutofit/>
          </a:bodyPr>
          <a:lstStyle/>
          <a:p>
            <a:r>
              <a:rPr lang="en-GB" sz="2800" dirty="0"/>
              <a:t>Introduction: </a:t>
            </a:r>
            <a:r>
              <a:rPr lang="en-GB" sz="2800" dirty="0" smtClean="0"/>
              <a:t>NFFA-EUROPE project</a:t>
            </a:r>
          </a:p>
          <a:p>
            <a:r>
              <a:rPr lang="en-GB" sz="2800" dirty="0" smtClean="0"/>
              <a:t>Data </a:t>
            </a:r>
            <a:r>
              <a:rPr lang="en-GB" sz="2800" dirty="0"/>
              <a:t>Repository </a:t>
            </a:r>
            <a:r>
              <a:rPr lang="en-GB" sz="2800" dirty="0" smtClean="0"/>
              <a:t>for </a:t>
            </a:r>
            <a:r>
              <a:rPr lang="en-GB" sz="2800" dirty="0"/>
              <a:t>NFFA-EUROPE </a:t>
            </a:r>
            <a:r>
              <a:rPr lang="en-GB" sz="2800" dirty="0" smtClean="0"/>
              <a:t>project</a:t>
            </a:r>
          </a:p>
          <a:p>
            <a:r>
              <a:rPr lang="en-GB" sz="2800" dirty="0" smtClean="0"/>
              <a:t>Classify </a:t>
            </a:r>
            <a:r>
              <a:rPr lang="en-GB" sz="2800" dirty="0"/>
              <a:t>Scanning Electron Microscope (SEM) images at the </a:t>
            </a:r>
            <a:r>
              <a:rPr lang="en-GB" sz="2800" dirty="0" err="1"/>
              <a:t>nanoscale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r>
              <a:rPr lang="en-GB" sz="2800" dirty="0" smtClean="0"/>
              <a:t>Conclusions &amp; perspectives  </a:t>
            </a:r>
          </a:p>
          <a:p>
            <a:pPr lvl="1"/>
            <a:endParaRPr lang="en-GB" sz="2800" dirty="0"/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163" y="1152340"/>
            <a:ext cx="1871634" cy="1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97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/>
              <a:t>Training from </a:t>
            </a:r>
            <a:r>
              <a:rPr lang="it-IT" dirty="0" smtClean="0"/>
              <a:t>Scratch: inc-v4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="" xmlns:a16="http://schemas.microsoft.com/office/drawing/2014/main" id="{1C1D2DF0-EFED-4F1E-821F-C8F1593C1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38656"/>
            <a:ext cx="914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1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/>
              <a:t>Training from </a:t>
            </a:r>
            <a:r>
              <a:rPr lang="it-IT" dirty="0" smtClean="0"/>
              <a:t>Scratch: inc</a:t>
            </a:r>
            <a:r>
              <a:rPr lang="it-IT" dirty="0" smtClean="0"/>
              <a:t>-v3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1CA2B9E5-AA55-484B-B5E5-3D649E71E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38656"/>
            <a:ext cx="914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32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best ? 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  <p:pic>
        <p:nvPicPr>
          <p:cNvPr id="5" name="Picture 4" descr="Screen Shot 2018-01-29 at 12.06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96" y="979275"/>
            <a:ext cx="7953484" cy="565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98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about</a:t>
            </a:r>
            <a:r>
              <a:rPr lang="it-IT" dirty="0" smtClean="0"/>
              <a:t> </a:t>
            </a:r>
            <a:r>
              <a:rPr lang="it-IT" dirty="0" smtClean="0"/>
              <a:t>batch </a:t>
            </a:r>
            <a:r>
              <a:rPr lang="it-IT" dirty="0" err="1" smtClean="0"/>
              <a:t>size</a:t>
            </a:r>
            <a:r>
              <a:rPr lang="it-IT" dirty="0" smtClean="0"/>
              <a:t> ? 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  <p:pic>
        <p:nvPicPr>
          <p:cNvPr id="7" name="Picture 6" descr="Screen Shot 2018-01-29 at 12.11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43" y="881015"/>
            <a:ext cx="8504881" cy="584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45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Densenet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Inception.. </a:t>
            </a:r>
            <a:endParaRPr lang="en-US" dirty="0"/>
          </a:p>
        </p:txBody>
      </p:sp>
      <p:pic>
        <p:nvPicPr>
          <p:cNvPr id="8" name="Content Placeholder 7" descr="Screen Shot 2018-01-29 at 12.18.13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7" b="5677"/>
          <a:stretch>
            <a:fillRect/>
          </a:stretch>
        </p:blipFill>
        <p:spPr>
          <a:xfrm>
            <a:off x="1406814" y="1524817"/>
            <a:ext cx="7162798" cy="4589344"/>
          </a:xfrm>
        </p:spPr>
      </p:pic>
    </p:spTree>
    <p:extLst>
      <p:ext uri="{BB962C8B-B14F-4D97-AF65-F5344CB8AC3E}">
        <p14:creationId xmlns:p14="http://schemas.microsoft.com/office/powerpoint/2010/main" val="16248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Densenet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Inception </a:t>
            </a:r>
            <a:endParaRPr lang="en-US" dirty="0"/>
          </a:p>
        </p:txBody>
      </p:sp>
      <p:pic>
        <p:nvPicPr>
          <p:cNvPr id="4" name="Content Placeholder 3" descr="Screen Shot 2018-01-29 at 12.18.22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39" r="-10439"/>
          <a:stretch>
            <a:fillRect/>
          </a:stretch>
        </p:blipFill>
        <p:spPr>
          <a:xfrm>
            <a:off x="621380" y="1056893"/>
            <a:ext cx="8522620" cy="5460609"/>
          </a:xfrm>
        </p:spPr>
      </p:pic>
    </p:spTree>
    <p:extLst>
      <p:ext uri="{BB962C8B-B14F-4D97-AF65-F5344CB8AC3E}">
        <p14:creationId xmlns:p14="http://schemas.microsoft.com/office/powerpoint/2010/main" val="3485205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1506960" y="102600"/>
            <a:ext cx="7162560" cy="9961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it-IT" sz="3200" b="1" dirty="0" smtClean="0">
                <a:solidFill>
                  <a:srgbClr val="2196BA"/>
                </a:solidFill>
                <a:latin typeface="Tahoma"/>
                <a:ea typeface="Tahoma"/>
              </a:rPr>
              <a:t>Step3: Data Analysis </a:t>
            </a:r>
            <a:r>
              <a:rPr lang="it-IT" sz="3200" b="1" dirty="0" err="1" smtClean="0">
                <a:solidFill>
                  <a:srgbClr val="2196BA"/>
                </a:solidFill>
                <a:latin typeface="Tahoma"/>
                <a:ea typeface="Tahoma"/>
              </a:rPr>
              <a:t>services</a:t>
            </a:r>
            <a:r>
              <a:rPr lang="it-IT" sz="3200" b="1" dirty="0" smtClean="0">
                <a:solidFill>
                  <a:srgbClr val="2196BA"/>
                </a:solidFill>
                <a:latin typeface="Tahoma"/>
                <a:ea typeface="Tahoma"/>
              </a:rPr>
              <a:t>: </a:t>
            </a:r>
            <a:endParaRPr dirty="0"/>
          </a:p>
        </p:txBody>
      </p:sp>
      <p:pic>
        <p:nvPicPr>
          <p:cNvPr id="150" name="Picture 3"/>
          <p:cNvPicPr/>
          <p:nvPr/>
        </p:nvPicPr>
        <p:blipFill>
          <a:blip r:embed="rId2"/>
          <a:stretch/>
        </p:blipFill>
        <p:spPr>
          <a:xfrm>
            <a:off x="1555560" y="995400"/>
            <a:ext cx="1871280" cy="103320"/>
          </a:xfrm>
          <a:prstGeom prst="rect">
            <a:avLst/>
          </a:prstGeom>
          <a:ln>
            <a:noFill/>
          </a:ln>
        </p:spPr>
      </p:pic>
      <p:sp>
        <p:nvSpPr>
          <p:cNvPr id="151" name="TextShape 2"/>
          <p:cNvSpPr txBox="1"/>
          <p:nvPr/>
        </p:nvSpPr>
        <p:spPr>
          <a:xfrm>
            <a:off x="2232000" y="2823840"/>
            <a:ext cx="2480040" cy="1784160"/>
          </a:xfrm>
          <a:prstGeom prst="rect">
            <a:avLst/>
          </a:prstGeom>
          <a:noFill/>
          <a:ln>
            <a:noFill/>
          </a:ln>
        </p:spPr>
      </p:sp>
      <p:pic>
        <p:nvPicPr>
          <p:cNvPr id="3" name="Picture 2" descr="Screen Shot 2017-12-12 at 15.57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87" y="1647694"/>
            <a:ext cx="8215224" cy="421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09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1506960" y="168192"/>
            <a:ext cx="7162560" cy="9961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it-IT" sz="3200" b="1" dirty="0" err="1">
                <a:solidFill>
                  <a:srgbClr val="2196BA"/>
                </a:solidFill>
                <a:latin typeface="Tahoma"/>
                <a:ea typeface="Tahoma"/>
              </a:rPr>
              <a:t>s</a:t>
            </a:r>
            <a:r>
              <a:rPr lang="it-IT" sz="3200" b="1" dirty="0" err="1" smtClean="0">
                <a:solidFill>
                  <a:srgbClr val="2196BA"/>
                </a:solidFill>
                <a:latin typeface="Tahoma"/>
                <a:ea typeface="Tahoma"/>
              </a:rPr>
              <a:t>em-classifier.nffa.ue</a:t>
            </a:r>
            <a:endParaRPr dirty="0"/>
          </a:p>
        </p:txBody>
      </p:sp>
      <p:pic>
        <p:nvPicPr>
          <p:cNvPr id="231" name="Picture 3"/>
          <p:cNvPicPr/>
          <p:nvPr/>
        </p:nvPicPr>
        <p:blipFill>
          <a:blip r:embed="rId2"/>
          <a:stretch/>
        </p:blipFill>
        <p:spPr>
          <a:xfrm>
            <a:off x="1555560" y="1235840"/>
            <a:ext cx="1871280" cy="103320"/>
          </a:xfrm>
          <a:prstGeom prst="rect">
            <a:avLst/>
          </a:prstGeom>
          <a:ln>
            <a:noFill/>
          </a:ln>
        </p:spPr>
      </p:pic>
      <p:sp>
        <p:nvSpPr>
          <p:cNvPr id="232" name="TextShape 2"/>
          <p:cNvSpPr txBox="1"/>
          <p:nvPr/>
        </p:nvSpPr>
        <p:spPr>
          <a:xfrm>
            <a:off x="2232000" y="2823840"/>
            <a:ext cx="2480040" cy="1784160"/>
          </a:xfrm>
          <a:prstGeom prst="rect">
            <a:avLst/>
          </a:prstGeom>
          <a:noFill/>
          <a:ln>
            <a:noFill/>
          </a:ln>
        </p:spPr>
      </p:sp>
      <p:sp>
        <p:nvSpPr>
          <p:cNvPr id="233" name="TextShape 3"/>
          <p:cNvSpPr txBox="1"/>
          <p:nvPr/>
        </p:nvSpPr>
        <p:spPr>
          <a:xfrm>
            <a:off x="1506960" y="1146960"/>
            <a:ext cx="7162560" cy="4865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234" name="TextShape 4"/>
          <p:cNvSpPr txBox="1"/>
          <p:nvPr/>
        </p:nvSpPr>
        <p:spPr>
          <a:xfrm>
            <a:off x="1457280" y="1247928"/>
            <a:ext cx="7162560" cy="4865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  <a:buSzPct val="45000"/>
            </a:pPr>
            <a:endParaRPr dirty="0"/>
          </a:p>
        </p:txBody>
      </p:sp>
      <p:pic>
        <p:nvPicPr>
          <p:cNvPr id="4" name="Picture 3" descr="sem-classifi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92" y="1698472"/>
            <a:ext cx="8664992" cy="421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2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2"/>
          <p:cNvSpPr txBox="1"/>
          <p:nvPr/>
        </p:nvSpPr>
        <p:spPr>
          <a:xfrm>
            <a:off x="1385355" y="1427850"/>
            <a:ext cx="7162560" cy="19091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it-IT" sz="24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pic>
        <p:nvPicPr>
          <p:cNvPr id="162" name="Picture 3"/>
          <p:cNvPicPr/>
          <p:nvPr/>
        </p:nvPicPr>
        <p:blipFill>
          <a:blip r:embed="rId2"/>
          <a:stretch/>
        </p:blipFill>
        <p:spPr>
          <a:xfrm>
            <a:off x="1453960" y="1258752"/>
            <a:ext cx="1871280" cy="103320"/>
          </a:xfrm>
          <a:prstGeom prst="rect">
            <a:avLst/>
          </a:prstGeom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analysis </a:t>
            </a:r>
            <a:r>
              <a:rPr lang="en-GB" dirty="0" smtClean="0"/>
              <a:t>service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384300" y="1241425"/>
            <a:ext cx="7162800" cy="45894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A </a:t>
            </a:r>
            <a:r>
              <a:rPr lang="en-GB" dirty="0" err="1"/>
              <a:t>nanoscience</a:t>
            </a:r>
            <a:r>
              <a:rPr lang="en-GB" dirty="0"/>
              <a:t> task: mutually coherent alignment of </a:t>
            </a:r>
            <a:r>
              <a:rPr lang="en-GB" dirty="0" smtClean="0"/>
              <a:t>nanowires</a:t>
            </a:r>
          </a:p>
          <a:p>
            <a:r>
              <a:rPr lang="en-GB" dirty="0" smtClean="0"/>
              <a:t>Alignments score comes by ML classification </a:t>
            </a:r>
          </a:p>
          <a:p>
            <a:endParaRPr lang="en-GB" dirty="0"/>
          </a:p>
        </p:txBody>
      </p:sp>
      <p:pic>
        <p:nvPicPr>
          <p:cNvPr id="7" name="Content Placeholder 3" descr="Screen Shot 2017-05-22 at 17.34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1" b="4721"/>
          <a:stretch>
            <a:fillRect/>
          </a:stretch>
        </p:blipFill>
        <p:spPr>
          <a:xfrm>
            <a:off x="1824568" y="2879725"/>
            <a:ext cx="5693717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96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1506960" y="204200"/>
            <a:ext cx="7162560" cy="9961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200" b="1" spc="-1" dirty="0" err="1" smtClean="0">
                <a:solidFill>
                  <a:srgbClr val="2196BA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Conclusions&amp;perspective</a:t>
            </a: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1385355" y="1427850"/>
            <a:ext cx="7162560" cy="19091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it-IT" sz="24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pic>
        <p:nvPicPr>
          <p:cNvPr id="162" name="Picture 3"/>
          <p:cNvPicPr/>
          <p:nvPr/>
        </p:nvPicPr>
        <p:blipFill>
          <a:blip r:embed="rId2"/>
          <a:stretch/>
        </p:blipFill>
        <p:spPr>
          <a:xfrm>
            <a:off x="1453960" y="1325600"/>
            <a:ext cx="1871280" cy="103320"/>
          </a:xfrm>
          <a:prstGeom prst="rect">
            <a:avLst/>
          </a:prstGeom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0867" y="1533525"/>
            <a:ext cx="7274521" cy="47500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 distributed Data management infrastructure for NFFA-</a:t>
            </a:r>
            <a:r>
              <a:rPr lang="en-GB" dirty="0" smtClean="0"/>
              <a:t>EUROPE </a:t>
            </a:r>
            <a:r>
              <a:rPr lang="en-GB" dirty="0" err="1" smtClean="0"/>
              <a:t>up&amp;running</a:t>
            </a:r>
            <a:endParaRPr lang="en-GB" dirty="0" smtClean="0"/>
          </a:p>
          <a:p>
            <a:r>
              <a:rPr lang="en-GB" dirty="0" smtClean="0"/>
              <a:t>We </a:t>
            </a:r>
            <a:r>
              <a:rPr lang="en-GB" dirty="0" smtClean="0"/>
              <a:t>applied the deep learning technique to  train an automatic image classification engine for </a:t>
            </a:r>
            <a:r>
              <a:rPr lang="en-GB" dirty="0" smtClean="0"/>
              <a:t>Nano images  to </a:t>
            </a:r>
            <a:r>
              <a:rPr lang="en-GB" dirty="0"/>
              <a:t>provide  </a:t>
            </a:r>
            <a:r>
              <a:rPr lang="en-GB" dirty="0" smtClean="0"/>
              <a:t>Data </a:t>
            </a:r>
            <a:r>
              <a:rPr lang="en-GB" dirty="0"/>
              <a:t>Analysis services </a:t>
            </a:r>
            <a:r>
              <a:rPr lang="en-GB" dirty="0" smtClean="0"/>
              <a:t>on the top of the infrastructure </a:t>
            </a:r>
            <a:endParaRPr lang="en-GB" dirty="0" smtClean="0"/>
          </a:p>
          <a:p>
            <a:r>
              <a:rPr lang="en-GB" dirty="0" smtClean="0"/>
              <a:t>A full automated procedure has been then setup to automatically annotate SEM images once user load them on the KTDM&amp;IDRP..</a:t>
            </a:r>
          </a:p>
          <a:p>
            <a:pPr lvl="1"/>
            <a:r>
              <a:rPr lang="en-GB" dirty="0" smtClean="0"/>
              <a:t>Metadata generated automatically thanks to ML </a:t>
            </a:r>
          </a:p>
          <a:p>
            <a:r>
              <a:rPr lang="en-GB" dirty="0" smtClean="0"/>
              <a:t>A </a:t>
            </a:r>
            <a:r>
              <a:rPr lang="en-GB" dirty="0" err="1" smtClean="0"/>
              <a:t>pandora</a:t>
            </a:r>
            <a:r>
              <a:rPr lang="en-GB" dirty="0" smtClean="0"/>
              <a:t> box was open for many different interesting </a:t>
            </a:r>
            <a:r>
              <a:rPr lang="en-GB" dirty="0" err="1" smtClean="0"/>
              <a:t>nanoscience</a:t>
            </a:r>
            <a:r>
              <a:rPr lang="en-GB" dirty="0" smtClean="0"/>
              <a:t> problems to be solved with the help of deep learning techniques to complement  NFFA-EUROPE IDRP with data analysis services. 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721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324" y="1504039"/>
            <a:ext cx="8088464" cy="385366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EU funded project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it provides </a:t>
            </a:r>
            <a:r>
              <a:rPr lang="en-US" sz="4000" dirty="0"/>
              <a:t>t</a:t>
            </a:r>
            <a:r>
              <a:rPr lang="en-US" sz="4000" dirty="0" smtClean="0"/>
              <a:t>he </a:t>
            </a:r>
            <a:r>
              <a:rPr lang="en-US" sz="4000" dirty="0"/>
              <a:t>widest range of tools for research at the nanoscale</a:t>
            </a:r>
            <a:r>
              <a:rPr lang="en-US" sz="4400" b="0" dirty="0"/>
              <a:t/>
            </a:r>
            <a:br>
              <a:rPr lang="en-US" sz="4400" b="0" dirty="0"/>
            </a:br>
            <a:r>
              <a:rPr lang="en-US" sz="2700" b="0" dirty="0"/>
              <a:t>Free transnational access to academia &amp; </a:t>
            </a:r>
            <a:r>
              <a:rPr lang="en-US" sz="2700" b="0" dirty="0" smtClean="0"/>
              <a:t>industry</a:t>
            </a:r>
            <a:br>
              <a:rPr lang="en-US" sz="2700" b="0" dirty="0" smtClean="0"/>
            </a:br>
            <a:r>
              <a:rPr lang="en-US" sz="2700" b="0" dirty="0"/>
              <a:t/>
            </a:r>
            <a:br>
              <a:rPr lang="en-US" sz="2700" b="0" dirty="0"/>
            </a:br>
            <a:r>
              <a:rPr lang="en-US" sz="3600" b="0" dirty="0" smtClean="0">
                <a:hlinkClick r:id="rId3"/>
              </a:rPr>
              <a:t>www.nffa.eu</a:t>
            </a:r>
            <a:r>
              <a:rPr lang="en-US" sz="3600" b="0" dirty="0" smtClean="0"/>
              <a:t> 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923880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67" y="102659"/>
            <a:ext cx="7162799" cy="996523"/>
          </a:xfrm>
        </p:spPr>
        <p:txBody>
          <a:bodyPr/>
          <a:lstStyle/>
          <a:p>
            <a:r>
              <a:rPr lang="it-IT" dirty="0" err="1"/>
              <a:t>References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908" y="1549400"/>
            <a:ext cx="7162798" cy="4865569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R. Aversa</a:t>
            </a:r>
            <a:r>
              <a:rPr lang="en-US" dirty="0"/>
              <a:t>, “</a:t>
            </a:r>
            <a:r>
              <a:rPr lang="en-US" i="1" dirty="0"/>
              <a:t>Scientific Image Processing within the NFFA-EUROPE Project</a:t>
            </a:r>
            <a:r>
              <a:rPr lang="en-US" dirty="0"/>
              <a:t>”, MHPC thesis, 16-12-2016</a:t>
            </a:r>
          </a:p>
          <a:p>
            <a:r>
              <a:rPr lang="en-US" b="1" dirty="0"/>
              <a:t>C. De Nobili</a:t>
            </a:r>
            <a:r>
              <a:rPr lang="en-US" dirty="0"/>
              <a:t>, “</a:t>
            </a:r>
            <a:r>
              <a:rPr lang="en-US" i="1" dirty="0"/>
              <a:t>Deep Learning for Nanoscience Scanning Electron Microscope Image Recognition</a:t>
            </a:r>
            <a:r>
              <a:rPr lang="en-US" dirty="0"/>
              <a:t>”, MHPC thesis, 18-12-2017</a:t>
            </a:r>
          </a:p>
          <a:p>
            <a:r>
              <a:rPr lang="en-US" b="1" dirty="0"/>
              <a:t>H.M. Modarres, R. Aversa, S. </a:t>
            </a:r>
            <a:r>
              <a:rPr lang="en-US" b="1" dirty="0" err="1"/>
              <a:t>Cozzini</a:t>
            </a:r>
            <a:r>
              <a:rPr lang="en-US" b="1" dirty="0"/>
              <a:t>, et al.</a:t>
            </a:r>
            <a:r>
              <a:rPr lang="en-US" dirty="0"/>
              <a:t>, “</a:t>
            </a:r>
            <a:r>
              <a:rPr lang="en-US" i="1" dirty="0"/>
              <a:t>Neural Network for Nanoscience Scanning Electron Microscope Image Recognition</a:t>
            </a:r>
            <a:r>
              <a:rPr lang="en-US" dirty="0"/>
              <a:t>”, </a:t>
            </a:r>
            <a:r>
              <a:rPr lang="it-IT" i="1" dirty="0" err="1"/>
              <a:t>Scientific</a:t>
            </a:r>
            <a:r>
              <a:rPr lang="it-IT" i="1" dirty="0"/>
              <a:t> Reports</a:t>
            </a:r>
            <a:r>
              <a:rPr lang="it-IT" b="1" dirty="0"/>
              <a:t> 7</a:t>
            </a:r>
            <a:r>
              <a:rPr lang="it-IT" dirty="0"/>
              <a:t>, 13282(2017)</a:t>
            </a:r>
            <a:endParaRPr lang="en-US" dirty="0"/>
          </a:p>
          <a:p>
            <a:r>
              <a:rPr lang="en-US" b="1" dirty="0"/>
              <a:t>R. Aversa, S. </a:t>
            </a:r>
            <a:r>
              <a:rPr lang="en-US" b="1" dirty="0" err="1"/>
              <a:t>Cozzini</a:t>
            </a:r>
            <a:r>
              <a:rPr lang="en-US" dirty="0"/>
              <a:t>, “</a:t>
            </a:r>
            <a:r>
              <a:rPr lang="en-US" i="1" dirty="0"/>
              <a:t>The first annotated set of Scanning Electroscope Microscopy images</a:t>
            </a:r>
            <a:r>
              <a:rPr lang="en-US" dirty="0"/>
              <a:t>”, in preparation</a:t>
            </a:r>
          </a:p>
          <a:p>
            <a:r>
              <a:rPr lang="en-US" dirty="0"/>
              <a:t>Web classifier: </a:t>
            </a:r>
            <a:r>
              <a:rPr lang="en-US" dirty="0">
                <a:solidFill>
                  <a:srgbClr val="00B0F0"/>
                </a:solidFill>
              </a:rPr>
              <a:t>sem-classifier.nffa.eu</a:t>
            </a:r>
          </a:p>
          <a:p>
            <a:endParaRPr lang="en-US" dirty="0"/>
          </a:p>
          <a:p>
            <a:pPr marL="0" indent="-279400">
              <a:lnSpc>
                <a:spcPct val="120000"/>
              </a:lnSpc>
              <a:buNone/>
            </a:pPr>
            <a:endParaRPr lang="it-IT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52" y="995541"/>
            <a:ext cx="1871634" cy="1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37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consortium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067" y="1428223"/>
            <a:ext cx="7298266" cy="561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b="1" dirty="0">
                <a:solidFill>
                  <a:srgbClr val="2196BA"/>
                </a:solidFill>
              </a:rPr>
              <a:t>20 partners </a:t>
            </a:r>
            <a:r>
              <a:rPr lang="en-US" sz="1500" dirty="0"/>
              <a:t>of which </a:t>
            </a:r>
            <a:r>
              <a:rPr lang="en-US" sz="1500" b="1" dirty="0">
                <a:solidFill>
                  <a:srgbClr val="2196BA"/>
                </a:solidFill>
              </a:rPr>
              <a:t>10 </a:t>
            </a:r>
            <a:r>
              <a:rPr lang="en-US" sz="1500" b="1" dirty="0" err="1">
                <a:solidFill>
                  <a:srgbClr val="2196BA"/>
                </a:solidFill>
              </a:rPr>
              <a:t>nanofoundries</a:t>
            </a:r>
            <a:r>
              <a:rPr lang="en-US" sz="1500" b="1" dirty="0">
                <a:solidFill>
                  <a:srgbClr val="2196BA"/>
                </a:solidFill>
              </a:rPr>
              <a:t> </a:t>
            </a:r>
            <a:r>
              <a:rPr lang="en-US" sz="1500" dirty="0"/>
              <a:t>co-located with Analytical Large Scale facilities</a:t>
            </a:r>
          </a:p>
          <a:p>
            <a:pPr marL="0" indent="0">
              <a:buNone/>
            </a:pPr>
            <a:endParaRPr lang="it-IT" sz="1500" dirty="0"/>
          </a:p>
        </p:txBody>
      </p:sp>
      <p:sp>
        <p:nvSpPr>
          <p:cNvPr id="9" name="Rectangle 8"/>
          <p:cNvSpPr/>
          <p:nvPr/>
        </p:nvSpPr>
        <p:spPr>
          <a:xfrm>
            <a:off x="1581187" y="1088798"/>
            <a:ext cx="1857349" cy="89189"/>
          </a:xfrm>
          <a:prstGeom prst="rect">
            <a:avLst/>
          </a:prstGeom>
          <a:solidFill>
            <a:srgbClr val="EF6C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25" y="1920339"/>
            <a:ext cx="7297050" cy="49376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99992" y="404003"/>
            <a:ext cx="948216" cy="57031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432158" y="970228"/>
            <a:ext cx="1580608" cy="271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42892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rgbClr val="4040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685783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rgbClr val="4040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2867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rgbClr val="4040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371566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rgbClr val="4040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714457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900" dirty="0"/>
              <a:t>Coordinated by CNR-IOM</a:t>
            </a:r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212412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512" y="846522"/>
            <a:ext cx="4969370" cy="60114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106" y="0"/>
            <a:ext cx="7032812" cy="1004047"/>
          </a:xfrm>
        </p:spPr>
        <p:txBody>
          <a:bodyPr/>
          <a:lstStyle/>
          <a:p>
            <a:r>
              <a:rPr lang="it-IT" dirty="0"/>
              <a:t>The offer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8433" y="1179372"/>
            <a:ext cx="4560634" cy="524933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b="1" dirty="0">
                <a:solidFill>
                  <a:srgbClr val="EF6C22"/>
                </a:solidFill>
              </a:rPr>
              <a:t>TA </a:t>
            </a:r>
            <a:endParaRPr lang="en-US" sz="2000" b="1" dirty="0">
              <a:solidFill>
                <a:srgbClr val="EF6C22"/>
              </a:solidFill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2000" dirty="0">
                <a:solidFill>
                  <a:srgbClr val="2196BA"/>
                </a:solidFill>
              </a:rPr>
              <a:t>Transnational Access activities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Multidisciplinary research at the nanoscale </a:t>
            </a:r>
            <a:br>
              <a:rPr lang="en-US" sz="1500" dirty="0"/>
            </a:br>
            <a:r>
              <a:rPr lang="en-US" sz="1500" dirty="0"/>
              <a:t>performed at nano-laboratories and ALSFs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Integration of theory &amp; numerical </a:t>
            </a:r>
            <a:br>
              <a:rPr lang="en-US" sz="1500" dirty="0"/>
            </a:br>
            <a:r>
              <a:rPr lang="en-US" sz="1500" dirty="0"/>
              <a:t>analysis with advanced characterization</a:t>
            </a:r>
            <a:endParaRPr lang="en-US" sz="1500" b="1" dirty="0">
              <a:solidFill>
                <a:srgbClr val="EF6C22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b="1" dirty="0">
                <a:solidFill>
                  <a:srgbClr val="EF6C22"/>
                </a:solidFill>
              </a:rPr>
              <a:t>NA </a:t>
            </a:r>
            <a:endParaRPr lang="en-US" sz="2000" b="1" dirty="0">
              <a:solidFill>
                <a:srgbClr val="EF6C22"/>
              </a:solidFill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2000" dirty="0">
                <a:solidFill>
                  <a:srgbClr val="2196BA"/>
                </a:solidFill>
              </a:rPr>
              <a:t>Networking activities </a:t>
            </a:r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Interface for different user communities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Industrial exploitation of experimental data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b="1" dirty="0">
                <a:solidFill>
                  <a:srgbClr val="EF6C22"/>
                </a:solidFill>
              </a:rPr>
              <a:t>JRA</a:t>
            </a:r>
            <a:endParaRPr lang="en-US" sz="2000" b="1" dirty="0">
              <a:solidFill>
                <a:srgbClr val="EF6C22"/>
              </a:solidFill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2000" dirty="0">
                <a:solidFill>
                  <a:srgbClr val="2196BA"/>
                </a:solidFill>
              </a:rPr>
              <a:t>Joint Research activities </a:t>
            </a:r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Methods &amp; tools at the frontier in nanoscience research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Improved infrastructures for academic &amp; industrial projects </a:t>
            </a:r>
          </a:p>
        </p:txBody>
      </p:sp>
      <p:sp>
        <p:nvSpPr>
          <p:cNvPr id="7" name="Rectangle 6"/>
          <p:cNvSpPr/>
          <p:nvPr/>
        </p:nvSpPr>
        <p:spPr>
          <a:xfrm>
            <a:off x="1581186" y="801928"/>
            <a:ext cx="1857349" cy="89189"/>
          </a:xfrm>
          <a:prstGeom prst="rect">
            <a:avLst/>
          </a:prstGeom>
          <a:solidFill>
            <a:srgbClr val="EF6C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249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0524" y="150408"/>
            <a:ext cx="7032812" cy="1004047"/>
          </a:xfrm>
        </p:spPr>
        <p:txBody>
          <a:bodyPr/>
          <a:lstStyle/>
          <a:p>
            <a:r>
              <a:rPr lang="it-IT" dirty="0" smtClean="0"/>
              <a:t>NFFA Data management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6720" y="1212795"/>
            <a:ext cx="7602595" cy="431872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b="1" dirty="0" smtClean="0">
                <a:solidFill>
                  <a:srgbClr val="EF6C22"/>
                </a:solidFill>
              </a:rPr>
              <a:t>JRA3: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 smtClean="0">
                <a:solidFill>
                  <a:srgbClr val="2196BA"/>
                </a:solidFill>
              </a:rPr>
              <a:t>e</a:t>
            </a:r>
            <a:r>
              <a:rPr lang="en-US" dirty="0">
                <a:solidFill>
                  <a:srgbClr val="2196BA"/>
                </a:solidFill>
              </a:rPr>
              <a:t>-Infrastructure for data and </a:t>
            </a:r>
            <a:r>
              <a:rPr lang="en-US" dirty="0" smtClean="0">
                <a:solidFill>
                  <a:srgbClr val="2196BA"/>
                </a:solidFill>
              </a:rPr>
              <a:t>information </a:t>
            </a:r>
            <a:r>
              <a:rPr lang="en-US" dirty="0" smtClean="0">
                <a:solidFill>
                  <a:srgbClr val="2196BA"/>
                </a:solidFill>
              </a:rPr>
              <a:t>management</a:t>
            </a:r>
            <a:endParaRPr lang="en-US" sz="2000" dirty="0">
              <a:solidFill>
                <a:srgbClr val="2196BA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>
                <a:latin typeface="Tahoma"/>
                <a:ea typeface="Tahoma"/>
              </a:rPr>
              <a:t>A transversal activity devoted </a:t>
            </a:r>
            <a:r>
              <a:rPr lang="en-US" dirty="0">
                <a:latin typeface="Tahoma"/>
                <a:ea typeface="Tahoma"/>
              </a:rPr>
              <a:t>to the setup of the first </a:t>
            </a:r>
            <a:r>
              <a:rPr lang="en-US" b="1" i="1" dirty="0">
                <a:latin typeface="Tahoma"/>
                <a:ea typeface="Tahoma"/>
              </a:rPr>
              <a:t>Information and Data Repository Platform</a:t>
            </a:r>
            <a:r>
              <a:rPr lang="en-US" dirty="0">
                <a:latin typeface="Tahoma"/>
                <a:ea typeface="Tahoma"/>
              </a:rPr>
              <a:t> (IDRP) for </a:t>
            </a:r>
            <a:r>
              <a:rPr lang="en-US" dirty="0" smtClean="0">
                <a:latin typeface="Tahoma"/>
                <a:ea typeface="Tahoma"/>
              </a:rPr>
              <a:t>Nano </a:t>
            </a:r>
            <a:r>
              <a:rPr lang="en-US" dirty="0" smtClean="0">
                <a:latin typeface="Tahoma"/>
                <a:ea typeface="Tahoma"/>
              </a:rPr>
              <a:t>science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Definition of new metadata standards for data sharing in </a:t>
            </a:r>
            <a:r>
              <a:rPr lang="en-US" dirty="0" err="1" smtClean="0"/>
              <a:t>nanoscience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Automatic </a:t>
            </a:r>
            <a:r>
              <a:rPr lang="en-US" dirty="0">
                <a:latin typeface="Arial" pitchFamily="34" charset="0"/>
                <a:cs typeface="Arial" pitchFamily="34" charset="0"/>
              </a:rPr>
              <a:t>acquisition of key metadata and create a data repository for future data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access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>
                <a:latin typeface="Tahoma"/>
                <a:ea typeface="Tahoma"/>
              </a:rPr>
              <a:t>Data </a:t>
            </a:r>
            <a:r>
              <a:rPr lang="en-US" dirty="0" smtClean="0">
                <a:latin typeface="Tahoma"/>
                <a:ea typeface="Tahoma"/>
              </a:rPr>
              <a:t>infrastructure is  complemented  </a:t>
            </a:r>
            <a:r>
              <a:rPr lang="en-US" b="1" dirty="0" smtClean="0">
                <a:latin typeface="Tahoma"/>
                <a:ea typeface="Tahoma"/>
              </a:rPr>
              <a:t>by Data Analysis Services.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 smtClean="0">
              <a:latin typeface="Tahoma"/>
              <a:ea typeface="Tahom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1581186" y="1035896"/>
            <a:ext cx="1857349" cy="89189"/>
          </a:xfrm>
          <a:prstGeom prst="rect">
            <a:avLst/>
          </a:prstGeom>
          <a:solidFill>
            <a:srgbClr val="EF6C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413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NFFA IDRP architecture</a:t>
            </a:r>
            <a:endParaRPr lang="en-GB" dirty="0"/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16" y="1416816"/>
            <a:ext cx="5432884" cy="5026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3"/>
          <a:stretch/>
        </p:blipFill>
        <p:spPr>
          <a:xfrm>
            <a:off x="1555560" y="1122400"/>
            <a:ext cx="1871280" cy="103320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487101" y="6362073"/>
            <a:ext cx="7418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Easy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all </a:t>
            </a:r>
            <a:r>
              <a:rPr lang="de-DE" dirty="0" err="1"/>
              <a:t>facilities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via </a:t>
            </a:r>
            <a:r>
              <a:rPr lang="de-DE" dirty="0" err="1"/>
              <a:t>the</a:t>
            </a:r>
            <a:r>
              <a:rPr lang="de-DE" dirty="0"/>
              <a:t> NFFA </a:t>
            </a:r>
            <a:r>
              <a:rPr lang="de-DE" dirty="0" err="1"/>
              <a:t>portal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NFFA </a:t>
            </a:r>
            <a:r>
              <a:rPr lang="de-DE" dirty="0" err="1"/>
              <a:t>users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576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NFFA </a:t>
            </a:r>
            <a:r>
              <a:rPr lang="en-GB" dirty="0" smtClean="0"/>
              <a:t>IDRP deployment  </a:t>
            </a:r>
            <a:endParaRPr lang="en-GB" dirty="0"/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16" y="1400104"/>
            <a:ext cx="5432884" cy="5026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3"/>
          <a:stretch/>
        </p:blipFill>
        <p:spPr>
          <a:xfrm>
            <a:off x="1555560" y="1122400"/>
            <a:ext cx="1871280" cy="103320"/>
          </a:xfrm>
          <a:prstGeom prst="rect">
            <a:avLst/>
          </a:prstGeom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1752600" y="1346200"/>
            <a:ext cx="5359400" cy="8001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739900" y="2311400"/>
            <a:ext cx="5943600" cy="1346200"/>
          </a:xfrm>
          <a:prstGeom prst="roundRect">
            <a:avLst/>
          </a:prstGeom>
          <a:solidFill>
            <a:schemeClr val="accent2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   IDRP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14500" y="3797300"/>
            <a:ext cx="2019300" cy="2768600"/>
          </a:xfrm>
          <a:prstGeom prst="roundRect">
            <a:avLst/>
          </a:prstGeom>
          <a:solidFill>
            <a:schemeClr val="accent6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KIT-DM@CNR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226300" y="1219200"/>
            <a:ext cx="1447800" cy="1041400"/>
          </a:xfrm>
          <a:prstGeom prst="roundRect">
            <a:avLst/>
          </a:prstGeom>
          <a:solidFill>
            <a:schemeClr val="accent4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B2SHARE EUDAT SERVICE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991482" y="3765873"/>
            <a:ext cx="2544277" cy="2768600"/>
          </a:xfrm>
          <a:prstGeom prst="roundRect">
            <a:avLst/>
          </a:prstGeom>
          <a:solidFill>
            <a:schemeClr val="accent6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Materialcloud@EPFL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205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1389996" y="1958912"/>
            <a:ext cx="7465773" cy="171762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2196BA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 case study: </a:t>
            </a:r>
            <a:r>
              <a:rPr lang="en-US" sz="3200" b="1" spc="-1" dirty="0" smtClean="0">
                <a:solidFill>
                  <a:srgbClr val="2196BA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classifying </a:t>
            </a:r>
            <a:r>
              <a:rPr lang="en-US" sz="3200" b="1" spc="-1" dirty="0">
                <a:solidFill>
                  <a:srgbClr val="2196BA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SEM images by Neural </a:t>
            </a:r>
            <a:r>
              <a:rPr lang="en-US" sz="3200" b="1" spc="-1" dirty="0" smtClean="0">
                <a:solidFill>
                  <a:srgbClr val="2196BA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network</a:t>
            </a: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7588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15281</TotalTime>
  <Words>784</Words>
  <Application>Microsoft Macintosh PowerPoint</Application>
  <PresentationFormat>On-screen Show (4:3)</PresentationFormat>
  <Paragraphs>149</Paragraphs>
  <Slides>30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Deep Learning techniques to classify Scanning Electron Microscope (SEM) images at the nanoscale the NFFA case study</vt:lpstr>
      <vt:lpstr> Agenda</vt:lpstr>
      <vt:lpstr>EU funded project   it provides the widest range of tools for research at the nanoscale Free transnational access to academia &amp; industry  www.nffa.eu </vt:lpstr>
      <vt:lpstr>The consortium</vt:lpstr>
      <vt:lpstr>The offer</vt:lpstr>
      <vt:lpstr>NFFA Data management </vt:lpstr>
      <vt:lpstr>NFFA IDRP architecture</vt:lpstr>
      <vt:lpstr>NFFA IDRP deployment  </vt:lpstr>
      <vt:lpstr>PowerPoint Presentation</vt:lpstr>
      <vt:lpstr>Our Issue: SEM images  </vt:lpstr>
      <vt:lpstr>Sharing images is nice..</vt:lpstr>
      <vt:lpstr>SEM images classification steps   </vt:lpstr>
      <vt:lpstr>Step1: classify images.. </vt:lpstr>
      <vt:lpstr>Step 2: train the network !  </vt:lpstr>
      <vt:lpstr>Step2 : the tools/infrastructure… </vt:lpstr>
      <vt:lpstr>Step2: The deep Learning network.. </vt:lpstr>
      <vt:lpstr>Glossary</vt:lpstr>
      <vt:lpstr>Feature extraction: ImageNet Checkpoint</vt:lpstr>
      <vt:lpstr>Training from Scratch: alexnet</vt:lpstr>
      <vt:lpstr>Training from Scratch: inc-v4</vt:lpstr>
      <vt:lpstr>Training from Scratch: inc-v3</vt:lpstr>
      <vt:lpstr>Which is the best ? </vt:lpstr>
      <vt:lpstr>What about batch size ? </vt:lpstr>
      <vt:lpstr>Densenet vs Inception.. </vt:lpstr>
      <vt:lpstr>Densenet vs Inception </vt:lpstr>
      <vt:lpstr>PowerPoint Presentation</vt:lpstr>
      <vt:lpstr>PowerPoint Presentation</vt:lpstr>
      <vt:lpstr>Data analysis service 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Galvani</dc:creator>
  <cp:lastModifiedBy>Stefano Cozzini</cp:lastModifiedBy>
  <cp:revision>397</cp:revision>
  <dcterms:created xsi:type="dcterms:W3CDTF">2015-09-15T13:09:21Z</dcterms:created>
  <dcterms:modified xsi:type="dcterms:W3CDTF">2018-01-29T13:08:06Z</dcterms:modified>
</cp:coreProperties>
</file>