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300" r:id="rId3"/>
    <p:sldId id="293" r:id="rId4"/>
    <p:sldId id="292" r:id="rId5"/>
    <p:sldId id="262" r:id="rId6"/>
    <p:sldId id="265" r:id="rId7"/>
    <p:sldId id="290" r:id="rId8"/>
    <p:sldId id="296" r:id="rId9"/>
    <p:sldId id="276" r:id="rId10"/>
    <p:sldId id="289" r:id="rId11"/>
    <p:sldId id="269" r:id="rId12"/>
    <p:sldId id="282" r:id="rId13"/>
    <p:sldId id="270" r:id="rId14"/>
    <p:sldId id="288" r:id="rId15"/>
    <p:sldId id="271" r:id="rId16"/>
    <p:sldId id="272" r:id="rId17"/>
    <p:sldId id="299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AC090"/>
    <a:srgbClr val="0055A0"/>
    <a:srgbClr val="E5E5E5"/>
    <a:srgbClr val="FFFFFF"/>
    <a:srgbClr val="D99694"/>
    <a:srgbClr val="F79646"/>
    <a:srgbClr val="FCD5B5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5" autoAdjust="0"/>
    <p:restoredTop sz="87221" autoAdjust="0"/>
  </p:normalViewPr>
  <p:slideViewPr>
    <p:cSldViewPr snapToGrid="0" snapToObjects="1">
      <p:cViewPr varScale="1">
        <p:scale>
          <a:sx n="80" d="100"/>
          <a:sy n="80" d="100"/>
        </p:scale>
        <p:origin x="-594" y="-9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-38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B0534C-4E16-42C9-8D71-9BE7B44E105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CDDD694-F33B-4AE7-89F5-E000983BD5BE}">
      <dgm:prSet phldrT="[Testo]" custT="1"/>
      <dgm:spPr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</a:gradFill>
      </dgm:spPr>
      <dgm:t>
        <a:bodyPr/>
        <a:lstStyle/>
        <a:p>
          <a:r>
            <a:rPr lang="en-US" sz="900" b="0" dirty="0" smtClean="0"/>
            <a:t>Introduction</a:t>
          </a:r>
          <a:endParaRPr lang="it-IT" sz="900" b="0" dirty="0"/>
        </a:p>
      </dgm:t>
    </dgm:pt>
    <dgm:pt modelId="{0499789E-63C8-464A-B815-1B44488848B8}" type="parTrans" cxnId="{0E952FEE-C976-4D51-AD0C-1D9320B4E0B6}">
      <dgm:prSet/>
      <dgm:spPr/>
      <dgm:t>
        <a:bodyPr/>
        <a:lstStyle/>
        <a:p>
          <a:endParaRPr lang="it-IT" sz="2000" b="0"/>
        </a:p>
      </dgm:t>
    </dgm:pt>
    <dgm:pt modelId="{1D0FCDC7-5102-47E0-8AEC-9C1EDD5D3812}" type="sibTrans" cxnId="{0E952FEE-C976-4D51-AD0C-1D9320B4E0B6}">
      <dgm:prSet/>
      <dgm:spPr/>
      <dgm:t>
        <a:bodyPr/>
        <a:lstStyle/>
        <a:p>
          <a:endParaRPr lang="it-IT" sz="2000" b="0"/>
        </a:p>
      </dgm:t>
    </dgm:pt>
    <dgm:pt modelId="{00600AEF-0EA9-40C2-BDA5-E11CD3B0C6B3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Scalability</a:t>
          </a:r>
          <a:endParaRPr lang="it-IT" sz="900" b="0" dirty="0"/>
        </a:p>
      </dgm:t>
    </dgm:pt>
    <dgm:pt modelId="{A8099E7D-BF54-4260-8340-9C536C4B4257}" type="par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CF31DA2C-379C-4683-BBAE-96869095455A}" type="sib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C0DEE87C-CEBF-4A3D-AD61-79722F9A3AE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Architecture</a:t>
          </a:r>
          <a:endParaRPr lang="it-IT" sz="900" b="0" dirty="0"/>
        </a:p>
      </dgm:t>
    </dgm:pt>
    <dgm:pt modelId="{F832F8D1-A0B0-40D0-98BD-B12EA907628E}" type="parTrans" cxnId="{7DE04EF7-4AC4-4A32-8131-7E3760FEAA45}">
      <dgm:prSet/>
      <dgm:spPr/>
      <dgm:t>
        <a:bodyPr/>
        <a:lstStyle/>
        <a:p>
          <a:endParaRPr lang="it-IT" sz="2000" b="0"/>
        </a:p>
      </dgm:t>
    </dgm:pt>
    <dgm:pt modelId="{622091B3-C566-4978-85FA-4014F1B7B950}" type="sibTrans" cxnId="{7DE04EF7-4AC4-4A32-8131-7E3760FEAA45}">
      <dgm:prSet/>
      <dgm:spPr/>
      <dgm:t>
        <a:bodyPr/>
        <a:lstStyle/>
        <a:p>
          <a:endParaRPr lang="it-IT" sz="2000" b="0"/>
        </a:p>
      </dgm:t>
    </dgm:pt>
    <dgm:pt modelId="{95FD9449-395B-4AE0-BD0F-AFCFFD122C4C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Use Cases</a:t>
          </a:r>
          <a:endParaRPr lang="it-IT" sz="900" b="0" dirty="0"/>
        </a:p>
      </dgm:t>
    </dgm:pt>
    <dgm:pt modelId="{0E57D8BC-06AF-4765-BE24-AA77FA1D69E2}" type="par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36B23612-DA15-4ECA-89FE-85A7F88D3D5B}" type="sib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5D94660D-A69E-45A2-92B8-58B0890115A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Conclusions</a:t>
          </a:r>
          <a:endParaRPr lang="it-IT" sz="900" b="0" dirty="0"/>
        </a:p>
      </dgm:t>
    </dgm:pt>
    <dgm:pt modelId="{3B502FBF-2ACA-4A1D-9D02-8C9B27A223E3}" type="par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9C404A6A-7188-4881-B309-C21F038F0795}" type="sib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12BDBA34-1148-477F-B6B4-37736E85D0D2}" type="pres">
      <dgm:prSet presAssocID="{CFB0534C-4E16-42C9-8D71-9BE7B44E1056}" presName="Name0" presStyleCnt="0">
        <dgm:presLayoutVars>
          <dgm:dir/>
          <dgm:animLvl val="lvl"/>
          <dgm:resizeHandles val="exact"/>
        </dgm:presLayoutVars>
      </dgm:prSet>
      <dgm:spPr/>
    </dgm:pt>
    <dgm:pt modelId="{EBCF6C4F-A86D-4115-9760-31185F0FF2E3}" type="pres">
      <dgm:prSet presAssocID="{CCDDD694-F33B-4AE7-89F5-E000983BD5B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6C6BCE-812A-48D3-AFC7-719CD7A7DC61}" type="pres">
      <dgm:prSet presAssocID="{1D0FCDC7-5102-47E0-8AEC-9C1EDD5D3812}" presName="parTxOnlySpace" presStyleCnt="0"/>
      <dgm:spPr/>
    </dgm:pt>
    <dgm:pt modelId="{322974DB-206F-409D-858E-6B40FB5B4340}" type="pres">
      <dgm:prSet presAssocID="{C0DEE87C-CEBF-4A3D-AD61-79722F9A3AE7}" presName="parTxOnly" presStyleLbl="node1" presStyleIdx="1" presStyleCnt="5" custLinFactNeighborY="33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25508D-717A-4034-AB7A-5C50BDA46317}" type="pres">
      <dgm:prSet presAssocID="{622091B3-C566-4978-85FA-4014F1B7B950}" presName="parTxOnlySpace" presStyleCnt="0"/>
      <dgm:spPr/>
    </dgm:pt>
    <dgm:pt modelId="{87D02F54-A4A5-4C8D-A546-9451A003EE43}" type="pres">
      <dgm:prSet presAssocID="{00600AEF-0EA9-40C2-BDA5-E11CD3B0C6B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E8DDA3-7330-4337-B4C6-28EB03C4E8B4}" type="pres">
      <dgm:prSet presAssocID="{CF31DA2C-379C-4683-BBAE-96869095455A}" presName="parTxOnlySpace" presStyleCnt="0"/>
      <dgm:spPr/>
    </dgm:pt>
    <dgm:pt modelId="{2D79BAC1-F7D0-4179-98D8-F23A63668F5D}" type="pres">
      <dgm:prSet presAssocID="{95FD9449-395B-4AE0-BD0F-AFCFFD122C4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90CB96-55DD-496F-BA26-A8B90EE362F8}" type="pres">
      <dgm:prSet presAssocID="{36B23612-DA15-4ECA-89FE-85A7F88D3D5B}" presName="parTxOnlySpace" presStyleCnt="0"/>
      <dgm:spPr/>
    </dgm:pt>
    <dgm:pt modelId="{4A9E8CE3-04DF-4374-BBD7-3A107E1841B1}" type="pres">
      <dgm:prSet presAssocID="{5D94660D-A69E-45A2-92B8-58B0890115A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0B82F85-D5C4-489D-B5E7-A54E89015CF8}" srcId="{CFB0534C-4E16-42C9-8D71-9BE7B44E1056}" destId="{95FD9449-395B-4AE0-BD0F-AFCFFD122C4C}" srcOrd="3" destOrd="0" parTransId="{0E57D8BC-06AF-4765-BE24-AA77FA1D69E2}" sibTransId="{36B23612-DA15-4ECA-89FE-85A7F88D3D5B}"/>
    <dgm:cxn modelId="{525833FC-B76B-48DB-8D98-A400A3830EDF}" srcId="{CFB0534C-4E16-42C9-8D71-9BE7B44E1056}" destId="{5D94660D-A69E-45A2-92B8-58B0890115A7}" srcOrd="4" destOrd="0" parTransId="{3B502FBF-2ACA-4A1D-9D02-8C9B27A223E3}" sibTransId="{9C404A6A-7188-4881-B309-C21F038F0795}"/>
    <dgm:cxn modelId="{1E4B7BFA-E1BB-437A-9557-A729A6D5EC72}" type="presOf" srcId="{00600AEF-0EA9-40C2-BDA5-E11CD3B0C6B3}" destId="{87D02F54-A4A5-4C8D-A546-9451A003EE43}" srcOrd="0" destOrd="0" presId="urn:microsoft.com/office/officeart/2005/8/layout/chevron1"/>
    <dgm:cxn modelId="{8610A69F-21D2-4251-AC59-6A07DF18283B}" srcId="{CFB0534C-4E16-42C9-8D71-9BE7B44E1056}" destId="{00600AEF-0EA9-40C2-BDA5-E11CD3B0C6B3}" srcOrd="2" destOrd="0" parTransId="{A8099E7D-BF54-4260-8340-9C536C4B4257}" sibTransId="{CF31DA2C-379C-4683-BBAE-96869095455A}"/>
    <dgm:cxn modelId="{AA8CDFEE-B635-42A1-9AE6-766D1802BDE6}" type="presOf" srcId="{C0DEE87C-CEBF-4A3D-AD61-79722F9A3AE7}" destId="{322974DB-206F-409D-858E-6B40FB5B4340}" srcOrd="0" destOrd="0" presId="urn:microsoft.com/office/officeart/2005/8/layout/chevron1"/>
    <dgm:cxn modelId="{0E952FEE-C976-4D51-AD0C-1D9320B4E0B6}" srcId="{CFB0534C-4E16-42C9-8D71-9BE7B44E1056}" destId="{CCDDD694-F33B-4AE7-89F5-E000983BD5BE}" srcOrd="0" destOrd="0" parTransId="{0499789E-63C8-464A-B815-1B44488848B8}" sibTransId="{1D0FCDC7-5102-47E0-8AEC-9C1EDD5D3812}"/>
    <dgm:cxn modelId="{1CCA050C-D179-48A9-A76F-037967CC8563}" type="presOf" srcId="{CFB0534C-4E16-42C9-8D71-9BE7B44E1056}" destId="{12BDBA34-1148-477F-B6B4-37736E85D0D2}" srcOrd="0" destOrd="0" presId="urn:microsoft.com/office/officeart/2005/8/layout/chevron1"/>
    <dgm:cxn modelId="{4103AD96-F1E2-4F9D-8FC0-4851165F379E}" type="presOf" srcId="{CCDDD694-F33B-4AE7-89F5-E000983BD5BE}" destId="{EBCF6C4F-A86D-4115-9760-31185F0FF2E3}" srcOrd="0" destOrd="0" presId="urn:microsoft.com/office/officeart/2005/8/layout/chevron1"/>
    <dgm:cxn modelId="{7DE04EF7-4AC4-4A32-8131-7E3760FEAA45}" srcId="{CFB0534C-4E16-42C9-8D71-9BE7B44E1056}" destId="{C0DEE87C-CEBF-4A3D-AD61-79722F9A3AE7}" srcOrd="1" destOrd="0" parTransId="{F832F8D1-A0B0-40D0-98BD-B12EA907628E}" sibTransId="{622091B3-C566-4978-85FA-4014F1B7B950}"/>
    <dgm:cxn modelId="{ABC02C78-46CC-41B3-99CF-F4EFE1F4077F}" type="presOf" srcId="{95FD9449-395B-4AE0-BD0F-AFCFFD122C4C}" destId="{2D79BAC1-F7D0-4179-98D8-F23A63668F5D}" srcOrd="0" destOrd="0" presId="urn:microsoft.com/office/officeart/2005/8/layout/chevron1"/>
    <dgm:cxn modelId="{85949041-CECA-4269-8A63-06B0696FAC3B}" type="presOf" srcId="{5D94660D-A69E-45A2-92B8-58B0890115A7}" destId="{4A9E8CE3-04DF-4374-BBD7-3A107E1841B1}" srcOrd="0" destOrd="0" presId="urn:microsoft.com/office/officeart/2005/8/layout/chevron1"/>
    <dgm:cxn modelId="{A447D6B5-AB60-4DC9-B968-70C01815ABAB}" type="presParOf" srcId="{12BDBA34-1148-477F-B6B4-37736E85D0D2}" destId="{EBCF6C4F-A86D-4115-9760-31185F0FF2E3}" srcOrd="0" destOrd="0" presId="urn:microsoft.com/office/officeart/2005/8/layout/chevron1"/>
    <dgm:cxn modelId="{8C15AE1F-8E50-402F-B6D6-77A64269281C}" type="presParOf" srcId="{12BDBA34-1148-477F-B6B4-37736E85D0D2}" destId="{506C6BCE-812A-48D3-AFC7-719CD7A7DC61}" srcOrd="1" destOrd="0" presId="urn:microsoft.com/office/officeart/2005/8/layout/chevron1"/>
    <dgm:cxn modelId="{19275BDD-FBCD-4679-86E5-B49C8AE19721}" type="presParOf" srcId="{12BDBA34-1148-477F-B6B4-37736E85D0D2}" destId="{322974DB-206F-409D-858E-6B40FB5B4340}" srcOrd="2" destOrd="0" presId="urn:microsoft.com/office/officeart/2005/8/layout/chevron1"/>
    <dgm:cxn modelId="{AAF91702-C071-46FC-89D7-D420A4ED59E8}" type="presParOf" srcId="{12BDBA34-1148-477F-B6B4-37736E85D0D2}" destId="{8325508D-717A-4034-AB7A-5C50BDA46317}" srcOrd="3" destOrd="0" presId="urn:microsoft.com/office/officeart/2005/8/layout/chevron1"/>
    <dgm:cxn modelId="{E8DE8236-949E-400C-99BC-9132747F9200}" type="presParOf" srcId="{12BDBA34-1148-477F-B6B4-37736E85D0D2}" destId="{87D02F54-A4A5-4C8D-A546-9451A003EE43}" srcOrd="4" destOrd="0" presId="urn:microsoft.com/office/officeart/2005/8/layout/chevron1"/>
    <dgm:cxn modelId="{FB480D08-F74B-408A-B81E-A71506A4B8DB}" type="presParOf" srcId="{12BDBA34-1148-477F-B6B4-37736E85D0D2}" destId="{2DE8DDA3-7330-4337-B4C6-28EB03C4E8B4}" srcOrd="5" destOrd="0" presId="urn:microsoft.com/office/officeart/2005/8/layout/chevron1"/>
    <dgm:cxn modelId="{4012DC08-1DDC-466E-B185-EEFAECBC745D}" type="presParOf" srcId="{12BDBA34-1148-477F-B6B4-37736E85D0D2}" destId="{2D79BAC1-F7D0-4179-98D8-F23A63668F5D}" srcOrd="6" destOrd="0" presId="urn:microsoft.com/office/officeart/2005/8/layout/chevron1"/>
    <dgm:cxn modelId="{2E7A5F24-804E-4944-80E5-4DF823E8EE1C}" type="presParOf" srcId="{12BDBA34-1148-477F-B6B4-37736E85D0D2}" destId="{7590CB96-55DD-496F-BA26-A8B90EE362F8}" srcOrd="7" destOrd="0" presId="urn:microsoft.com/office/officeart/2005/8/layout/chevron1"/>
    <dgm:cxn modelId="{EBD3895F-5F76-44BF-BC3E-9BBD6C29E6D9}" type="presParOf" srcId="{12BDBA34-1148-477F-B6B4-37736E85D0D2}" destId="{4A9E8CE3-04DF-4374-BBD7-3A107E1841B1}" srcOrd="8" destOrd="0" presId="urn:microsoft.com/office/officeart/2005/8/layout/chevron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B0534C-4E16-42C9-8D71-9BE7B44E105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CCDDD694-F33B-4AE7-89F5-E000983BD5BE}">
      <dgm:prSet phldrT="[Testo]" custT="1"/>
      <dgm:spPr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</a:gradFill>
      </dgm:spPr>
      <dgm:t>
        <a:bodyPr/>
        <a:lstStyle/>
        <a:p>
          <a:r>
            <a:rPr lang="en-US" sz="900" b="0" dirty="0" smtClean="0"/>
            <a:t>Architecture</a:t>
          </a:r>
          <a:endParaRPr lang="it-IT" sz="900" b="0" dirty="0"/>
        </a:p>
      </dgm:t>
    </dgm:pt>
    <dgm:pt modelId="{0499789E-63C8-464A-B815-1B44488848B8}" type="parTrans" cxnId="{0E952FEE-C976-4D51-AD0C-1D9320B4E0B6}">
      <dgm:prSet/>
      <dgm:spPr/>
      <dgm:t>
        <a:bodyPr/>
        <a:lstStyle/>
        <a:p>
          <a:endParaRPr lang="it-IT" sz="2000" b="0"/>
        </a:p>
      </dgm:t>
    </dgm:pt>
    <dgm:pt modelId="{1D0FCDC7-5102-47E0-8AEC-9C1EDD5D3812}" type="sibTrans" cxnId="{0E952FEE-C976-4D51-AD0C-1D9320B4E0B6}">
      <dgm:prSet/>
      <dgm:spPr/>
      <dgm:t>
        <a:bodyPr/>
        <a:lstStyle/>
        <a:p>
          <a:endParaRPr lang="it-IT" sz="2000" b="0"/>
        </a:p>
      </dgm:t>
    </dgm:pt>
    <dgm:pt modelId="{00600AEF-0EA9-40C2-BDA5-E11CD3B0C6B3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Scalability</a:t>
          </a:r>
          <a:endParaRPr lang="it-IT" sz="900" b="0" dirty="0"/>
        </a:p>
      </dgm:t>
    </dgm:pt>
    <dgm:pt modelId="{A8099E7D-BF54-4260-8340-9C536C4B4257}" type="par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CF31DA2C-379C-4683-BBAE-96869095455A}" type="sib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95FD9449-395B-4AE0-BD0F-AFCFFD122C4C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Use Cases</a:t>
          </a:r>
          <a:endParaRPr lang="it-IT" sz="900" b="0" dirty="0"/>
        </a:p>
      </dgm:t>
    </dgm:pt>
    <dgm:pt modelId="{0E57D8BC-06AF-4765-BE24-AA77FA1D69E2}" type="par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36B23612-DA15-4ECA-89FE-85A7F88D3D5B}" type="sib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5D94660D-A69E-45A2-92B8-58B0890115A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Conclusions</a:t>
          </a:r>
          <a:endParaRPr lang="it-IT" sz="900" b="0" dirty="0"/>
        </a:p>
      </dgm:t>
    </dgm:pt>
    <dgm:pt modelId="{3B502FBF-2ACA-4A1D-9D02-8C9B27A223E3}" type="par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9C404A6A-7188-4881-B309-C21F038F0795}" type="sib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C07ED3D6-BE87-4F01-B3A5-8E19B9C007FB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Introduction</a:t>
          </a:r>
          <a:endParaRPr lang="it-IT" sz="900" b="0" dirty="0"/>
        </a:p>
      </dgm:t>
    </dgm:pt>
    <dgm:pt modelId="{1A6C4F27-7B62-45B1-AE02-9E6DC2AC3CAC}" type="parTrans" cxnId="{71DB3FF3-3153-4B5B-BA91-1B789AEE1408}">
      <dgm:prSet/>
      <dgm:spPr/>
      <dgm:t>
        <a:bodyPr/>
        <a:lstStyle/>
        <a:p>
          <a:endParaRPr lang="it-IT"/>
        </a:p>
      </dgm:t>
    </dgm:pt>
    <dgm:pt modelId="{D47A5662-805B-4C3C-978B-56FD0DC96977}" type="sibTrans" cxnId="{71DB3FF3-3153-4B5B-BA91-1B789AEE1408}">
      <dgm:prSet/>
      <dgm:spPr/>
      <dgm:t>
        <a:bodyPr/>
        <a:lstStyle/>
        <a:p>
          <a:endParaRPr lang="it-IT"/>
        </a:p>
      </dgm:t>
    </dgm:pt>
    <dgm:pt modelId="{12BDBA34-1148-477F-B6B4-37736E85D0D2}" type="pres">
      <dgm:prSet presAssocID="{CFB0534C-4E16-42C9-8D71-9BE7B44E1056}" presName="Name0" presStyleCnt="0">
        <dgm:presLayoutVars>
          <dgm:dir/>
          <dgm:animLvl val="lvl"/>
          <dgm:resizeHandles val="exact"/>
        </dgm:presLayoutVars>
      </dgm:prSet>
      <dgm:spPr/>
    </dgm:pt>
    <dgm:pt modelId="{E1AD348E-11C7-419C-8E0A-D3BB3BDE3ED5}" type="pres">
      <dgm:prSet presAssocID="{C07ED3D6-BE87-4F01-B3A5-8E19B9C007FB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87C090-F874-4507-94F1-3D3B952E4445}" type="pres">
      <dgm:prSet presAssocID="{D47A5662-805B-4C3C-978B-56FD0DC96977}" presName="parTxOnlySpace" presStyleCnt="0"/>
      <dgm:spPr/>
    </dgm:pt>
    <dgm:pt modelId="{EBCF6C4F-A86D-4115-9760-31185F0FF2E3}" type="pres">
      <dgm:prSet presAssocID="{CCDDD694-F33B-4AE7-89F5-E000983BD5B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6C6BCE-812A-48D3-AFC7-719CD7A7DC61}" type="pres">
      <dgm:prSet presAssocID="{1D0FCDC7-5102-47E0-8AEC-9C1EDD5D3812}" presName="parTxOnlySpace" presStyleCnt="0"/>
      <dgm:spPr/>
    </dgm:pt>
    <dgm:pt modelId="{87D02F54-A4A5-4C8D-A546-9451A003EE43}" type="pres">
      <dgm:prSet presAssocID="{00600AEF-0EA9-40C2-BDA5-E11CD3B0C6B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E8DDA3-7330-4337-B4C6-28EB03C4E8B4}" type="pres">
      <dgm:prSet presAssocID="{CF31DA2C-379C-4683-BBAE-96869095455A}" presName="parTxOnlySpace" presStyleCnt="0"/>
      <dgm:spPr/>
    </dgm:pt>
    <dgm:pt modelId="{2D79BAC1-F7D0-4179-98D8-F23A63668F5D}" type="pres">
      <dgm:prSet presAssocID="{95FD9449-395B-4AE0-BD0F-AFCFFD122C4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90CB96-55DD-496F-BA26-A8B90EE362F8}" type="pres">
      <dgm:prSet presAssocID="{36B23612-DA15-4ECA-89FE-85A7F88D3D5B}" presName="parTxOnlySpace" presStyleCnt="0"/>
      <dgm:spPr/>
    </dgm:pt>
    <dgm:pt modelId="{4A9E8CE3-04DF-4374-BBD7-3A107E1841B1}" type="pres">
      <dgm:prSet presAssocID="{5D94660D-A69E-45A2-92B8-58B0890115A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1DB3FF3-3153-4B5B-BA91-1B789AEE1408}" srcId="{CFB0534C-4E16-42C9-8D71-9BE7B44E1056}" destId="{C07ED3D6-BE87-4F01-B3A5-8E19B9C007FB}" srcOrd="0" destOrd="0" parTransId="{1A6C4F27-7B62-45B1-AE02-9E6DC2AC3CAC}" sibTransId="{D47A5662-805B-4C3C-978B-56FD0DC96977}"/>
    <dgm:cxn modelId="{BE922296-C5DF-4C86-8792-2D8824DB4C8D}" type="presOf" srcId="{95FD9449-395B-4AE0-BD0F-AFCFFD122C4C}" destId="{2D79BAC1-F7D0-4179-98D8-F23A63668F5D}" srcOrd="0" destOrd="0" presId="urn:microsoft.com/office/officeart/2005/8/layout/chevron1"/>
    <dgm:cxn modelId="{701A09AC-7FE5-4FF6-8435-834CA81FB23B}" type="presOf" srcId="{5D94660D-A69E-45A2-92B8-58B0890115A7}" destId="{4A9E8CE3-04DF-4374-BBD7-3A107E1841B1}" srcOrd="0" destOrd="0" presId="urn:microsoft.com/office/officeart/2005/8/layout/chevron1"/>
    <dgm:cxn modelId="{A0B82F85-D5C4-489D-B5E7-A54E89015CF8}" srcId="{CFB0534C-4E16-42C9-8D71-9BE7B44E1056}" destId="{95FD9449-395B-4AE0-BD0F-AFCFFD122C4C}" srcOrd="3" destOrd="0" parTransId="{0E57D8BC-06AF-4765-BE24-AA77FA1D69E2}" sibTransId="{36B23612-DA15-4ECA-89FE-85A7F88D3D5B}"/>
    <dgm:cxn modelId="{525833FC-B76B-48DB-8D98-A400A3830EDF}" srcId="{CFB0534C-4E16-42C9-8D71-9BE7B44E1056}" destId="{5D94660D-A69E-45A2-92B8-58B0890115A7}" srcOrd="4" destOrd="0" parTransId="{3B502FBF-2ACA-4A1D-9D02-8C9B27A223E3}" sibTransId="{9C404A6A-7188-4881-B309-C21F038F0795}"/>
    <dgm:cxn modelId="{AF856F51-161D-457E-8567-717CD6D46F6F}" type="presOf" srcId="{CCDDD694-F33B-4AE7-89F5-E000983BD5BE}" destId="{EBCF6C4F-A86D-4115-9760-31185F0FF2E3}" srcOrd="0" destOrd="0" presId="urn:microsoft.com/office/officeart/2005/8/layout/chevron1"/>
    <dgm:cxn modelId="{8610A69F-21D2-4251-AC59-6A07DF18283B}" srcId="{CFB0534C-4E16-42C9-8D71-9BE7B44E1056}" destId="{00600AEF-0EA9-40C2-BDA5-E11CD3B0C6B3}" srcOrd="2" destOrd="0" parTransId="{A8099E7D-BF54-4260-8340-9C536C4B4257}" sibTransId="{CF31DA2C-379C-4683-BBAE-96869095455A}"/>
    <dgm:cxn modelId="{0E952FEE-C976-4D51-AD0C-1D9320B4E0B6}" srcId="{CFB0534C-4E16-42C9-8D71-9BE7B44E1056}" destId="{CCDDD694-F33B-4AE7-89F5-E000983BD5BE}" srcOrd="1" destOrd="0" parTransId="{0499789E-63C8-464A-B815-1B44488848B8}" sibTransId="{1D0FCDC7-5102-47E0-8AEC-9C1EDD5D3812}"/>
    <dgm:cxn modelId="{464EB54E-7FE2-45B0-8F88-F310D8CDEE5C}" type="presOf" srcId="{CFB0534C-4E16-42C9-8D71-9BE7B44E1056}" destId="{12BDBA34-1148-477F-B6B4-37736E85D0D2}" srcOrd="0" destOrd="0" presId="urn:microsoft.com/office/officeart/2005/8/layout/chevron1"/>
    <dgm:cxn modelId="{80E59A98-2A21-4054-A104-32B669E3BF92}" type="presOf" srcId="{00600AEF-0EA9-40C2-BDA5-E11CD3B0C6B3}" destId="{87D02F54-A4A5-4C8D-A546-9451A003EE43}" srcOrd="0" destOrd="0" presId="urn:microsoft.com/office/officeart/2005/8/layout/chevron1"/>
    <dgm:cxn modelId="{D5E720C6-E841-4D4C-B5CC-076A16C4332D}" type="presOf" srcId="{C07ED3D6-BE87-4F01-B3A5-8E19B9C007FB}" destId="{E1AD348E-11C7-419C-8E0A-D3BB3BDE3ED5}" srcOrd="0" destOrd="0" presId="urn:microsoft.com/office/officeart/2005/8/layout/chevron1"/>
    <dgm:cxn modelId="{A249AC16-F3B8-424C-89B5-CB9096AD61B9}" type="presParOf" srcId="{12BDBA34-1148-477F-B6B4-37736E85D0D2}" destId="{E1AD348E-11C7-419C-8E0A-D3BB3BDE3ED5}" srcOrd="0" destOrd="0" presId="urn:microsoft.com/office/officeart/2005/8/layout/chevron1"/>
    <dgm:cxn modelId="{35001464-3734-42C8-8FE7-4A6AF60CF363}" type="presParOf" srcId="{12BDBA34-1148-477F-B6B4-37736E85D0D2}" destId="{EB87C090-F874-4507-94F1-3D3B952E4445}" srcOrd="1" destOrd="0" presId="urn:microsoft.com/office/officeart/2005/8/layout/chevron1"/>
    <dgm:cxn modelId="{007D60F2-1359-445F-9B7C-A5280261E423}" type="presParOf" srcId="{12BDBA34-1148-477F-B6B4-37736E85D0D2}" destId="{EBCF6C4F-A86D-4115-9760-31185F0FF2E3}" srcOrd="2" destOrd="0" presId="urn:microsoft.com/office/officeart/2005/8/layout/chevron1"/>
    <dgm:cxn modelId="{65C7F8B0-1132-4FAA-ABEC-42ED2BFFA9C1}" type="presParOf" srcId="{12BDBA34-1148-477F-B6B4-37736E85D0D2}" destId="{506C6BCE-812A-48D3-AFC7-719CD7A7DC61}" srcOrd="3" destOrd="0" presId="urn:microsoft.com/office/officeart/2005/8/layout/chevron1"/>
    <dgm:cxn modelId="{E7002793-C3A2-4DD9-A590-DD4538979D65}" type="presParOf" srcId="{12BDBA34-1148-477F-B6B4-37736E85D0D2}" destId="{87D02F54-A4A5-4C8D-A546-9451A003EE43}" srcOrd="4" destOrd="0" presId="urn:microsoft.com/office/officeart/2005/8/layout/chevron1"/>
    <dgm:cxn modelId="{424FA14C-AA41-4080-934C-34F8BBF7D8A5}" type="presParOf" srcId="{12BDBA34-1148-477F-B6B4-37736E85D0D2}" destId="{2DE8DDA3-7330-4337-B4C6-28EB03C4E8B4}" srcOrd="5" destOrd="0" presId="urn:microsoft.com/office/officeart/2005/8/layout/chevron1"/>
    <dgm:cxn modelId="{8BD13304-AF33-4FD9-9414-D713544DFB93}" type="presParOf" srcId="{12BDBA34-1148-477F-B6B4-37736E85D0D2}" destId="{2D79BAC1-F7D0-4179-98D8-F23A63668F5D}" srcOrd="6" destOrd="0" presId="urn:microsoft.com/office/officeart/2005/8/layout/chevron1"/>
    <dgm:cxn modelId="{C122C9B0-CF39-450E-87CF-0CF7E54C6738}" type="presParOf" srcId="{12BDBA34-1148-477F-B6B4-37736E85D0D2}" destId="{7590CB96-55DD-496F-BA26-A8B90EE362F8}" srcOrd="7" destOrd="0" presId="urn:microsoft.com/office/officeart/2005/8/layout/chevron1"/>
    <dgm:cxn modelId="{C7F80F09-3455-42C7-A181-3B0418B27F97}" type="presParOf" srcId="{12BDBA34-1148-477F-B6B4-37736E85D0D2}" destId="{4A9E8CE3-04DF-4374-BBD7-3A107E1841B1}" srcOrd="8" destOrd="0" presId="urn:microsoft.com/office/officeart/2005/8/layout/chevron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B0534C-4E16-42C9-8D71-9BE7B44E105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95FD9449-395B-4AE0-BD0F-AFCFFD122C4C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Use Cases</a:t>
          </a:r>
          <a:endParaRPr lang="it-IT" sz="900" b="0" dirty="0"/>
        </a:p>
      </dgm:t>
    </dgm:pt>
    <dgm:pt modelId="{0E57D8BC-06AF-4765-BE24-AA77FA1D69E2}" type="par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36B23612-DA15-4ECA-89FE-85A7F88D3D5B}" type="sibTrans" cxnId="{A0B82F85-D5C4-489D-B5E7-A54E89015CF8}">
      <dgm:prSet/>
      <dgm:spPr/>
      <dgm:t>
        <a:bodyPr/>
        <a:lstStyle/>
        <a:p>
          <a:endParaRPr lang="it-IT" sz="2000" b="0"/>
        </a:p>
      </dgm:t>
    </dgm:pt>
    <dgm:pt modelId="{5D94660D-A69E-45A2-92B8-58B0890115A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Conclusions</a:t>
          </a:r>
          <a:endParaRPr lang="it-IT" sz="900" b="0" dirty="0"/>
        </a:p>
      </dgm:t>
    </dgm:pt>
    <dgm:pt modelId="{3B502FBF-2ACA-4A1D-9D02-8C9B27A223E3}" type="par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9C404A6A-7188-4881-B309-C21F038F0795}" type="sib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EBFCC209-A5CC-4E55-92C2-0DF7C2B7368A}">
      <dgm:prSet phldrT="[Testo]" custT="1"/>
      <dgm:spPr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</a:gradFill>
      </dgm:spPr>
      <dgm:t>
        <a:bodyPr/>
        <a:lstStyle/>
        <a:p>
          <a:r>
            <a:rPr lang="en-US" sz="900" b="0" dirty="0" smtClean="0"/>
            <a:t>Scalability</a:t>
          </a:r>
          <a:endParaRPr lang="it-IT" sz="900" b="0" dirty="0"/>
        </a:p>
      </dgm:t>
    </dgm:pt>
    <dgm:pt modelId="{C8239442-2A95-439B-BFF7-E16EF977EB98}" type="parTrans" cxnId="{E0F16BC5-EF85-47FA-B8A6-7C2948CAFC55}">
      <dgm:prSet/>
      <dgm:spPr/>
    </dgm:pt>
    <dgm:pt modelId="{DD4E5C96-C9FF-4C43-8FCB-32E5F7E52ECC}" type="sibTrans" cxnId="{E0F16BC5-EF85-47FA-B8A6-7C2948CAFC55}">
      <dgm:prSet/>
      <dgm:spPr/>
    </dgm:pt>
    <dgm:pt modelId="{61563746-B7D6-4706-BA89-8E84F182B4FE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Architecture</a:t>
          </a:r>
          <a:endParaRPr lang="it-IT" sz="900" b="0" dirty="0"/>
        </a:p>
      </dgm:t>
    </dgm:pt>
    <dgm:pt modelId="{21AF3128-0E1A-44FD-AB8C-D96100D53127}" type="parTrans" cxnId="{3C52F829-E319-493C-AA04-86200861B197}">
      <dgm:prSet/>
      <dgm:spPr/>
    </dgm:pt>
    <dgm:pt modelId="{03D28136-D3EA-48AB-98AA-B7022E4C4100}" type="sibTrans" cxnId="{3C52F829-E319-493C-AA04-86200861B197}">
      <dgm:prSet/>
      <dgm:spPr/>
    </dgm:pt>
    <dgm:pt modelId="{D5AA51E4-CCD9-49C0-91C2-3CE1EBD25D1C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Introduction</a:t>
          </a:r>
          <a:endParaRPr lang="it-IT" sz="900" b="0" dirty="0"/>
        </a:p>
      </dgm:t>
    </dgm:pt>
    <dgm:pt modelId="{D184C337-2B10-4938-A6D4-38827195B4D5}" type="parTrans" cxnId="{9E48B5B8-737C-405B-B282-9DA312B121E6}">
      <dgm:prSet/>
      <dgm:spPr/>
    </dgm:pt>
    <dgm:pt modelId="{F07BA133-C3E4-4F9B-89A7-F0B9B026EA61}" type="sibTrans" cxnId="{9E48B5B8-737C-405B-B282-9DA312B121E6}">
      <dgm:prSet/>
      <dgm:spPr/>
    </dgm:pt>
    <dgm:pt modelId="{12BDBA34-1148-477F-B6B4-37736E85D0D2}" type="pres">
      <dgm:prSet presAssocID="{CFB0534C-4E16-42C9-8D71-9BE7B44E1056}" presName="Name0" presStyleCnt="0">
        <dgm:presLayoutVars>
          <dgm:dir/>
          <dgm:animLvl val="lvl"/>
          <dgm:resizeHandles val="exact"/>
        </dgm:presLayoutVars>
      </dgm:prSet>
      <dgm:spPr/>
    </dgm:pt>
    <dgm:pt modelId="{C3455710-153F-4E97-ACDD-32D3DFA2C7CA}" type="pres">
      <dgm:prSet presAssocID="{D5AA51E4-CCD9-49C0-91C2-3CE1EBD25D1C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FB97405-D26B-4456-BA06-A35BB006AC93}" type="pres">
      <dgm:prSet presAssocID="{F07BA133-C3E4-4F9B-89A7-F0B9B026EA61}" presName="parTxOnlySpace" presStyleCnt="0"/>
      <dgm:spPr/>
    </dgm:pt>
    <dgm:pt modelId="{BD1D2FBA-9AF5-43D7-9DCF-EBECE849548F}" type="pres">
      <dgm:prSet presAssocID="{61563746-B7D6-4706-BA89-8E84F182B4FE}" presName="parTxOnly" presStyleLbl="node1" presStyleIdx="1" presStyleCnt="5" custLinFactNeighborY="33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D4571F-ED45-4951-AEBE-01419BABC6C8}" type="pres">
      <dgm:prSet presAssocID="{03D28136-D3EA-48AB-98AA-B7022E4C4100}" presName="parTxOnlySpace" presStyleCnt="0"/>
      <dgm:spPr/>
    </dgm:pt>
    <dgm:pt modelId="{A97BC053-8033-4A6A-8F06-76DC97E43CDE}" type="pres">
      <dgm:prSet presAssocID="{EBFCC209-A5CC-4E55-92C2-0DF7C2B7368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DC3E1D5-FFBA-403D-A662-E0DFE4752186}" type="pres">
      <dgm:prSet presAssocID="{DD4E5C96-C9FF-4C43-8FCB-32E5F7E52ECC}" presName="parTxOnlySpace" presStyleCnt="0"/>
      <dgm:spPr/>
    </dgm:pt>
    <dgm:pt modelId="{2D79BAC1-F7D0-4179-98D8-F23A63668F5D}" type="pres">
      <dgm:prSet presAssocID="{95FD9449-395B-4AE0-BD0F-AFCFFD122C4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90CB96-55DD-496F-BA26-A8B90EE362F8}" type="pres">
      <dgm:prSet presAssocID="{36B23612-DA15-4ECA-89FE-85A7F88D3D5B}" presName="parTxOnlySpace" presStyleCnt="0"/>
      <dgm:spPr/>
    </dgm:pt>
    <dgm:pt modelId="{4A9E8CE3-04DF-4374-BBD7-3A107E1841B1}" type="pres">
      <dgm:prSet presAssocID="{5D94660D-A69E-45A2-92B8-58B0890115A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36A48E2-2C3D-4574-8023-0EEE98740FE3}" type="presOf" srcId="{95FD9449-395B-4AE0-BD0F-AFCFFD122C4C}" destId="{2D79BAC1-F7D0-4179-98D8-F23A63668F5D}" srcOrd="0" destOrd="0" presId="urn:microsoft.com/office/officeart/2005/8/layout/chevron1"/>
    <dgm:cxn modelId="{3459ACCE-5238-49E5-865C-34EB8FC4B227}" type="presOf" srcId="{5D94660D-A69E-45A2-92B8-58B0890115A7}" destId="{4A9E8CE3-04DF-4374-BBD7-3A107E1841B1}" srcOrd="0" destOrd="0" presId="urn:microsoft.com/office/officeart/2005/8/layout/chevron1"/>
    <dgm:cxn modelId="{9E48B5B8-737C-405B-B282-9DA312B121E6}" srcId="{CFB0534C-4E16-42C9-8D71-9BE7B44E1056}" destId="{D5AA51E4-CCD9-49C0-91C2-3CE1EBD25D1C}" srcOrd="0" destOrd="0" parTransId="{D184C337-2B10-4938-A6D4-38827195B4D5}" sibTransId="{F07BA133-C3E4-4F9B-89A7-F0B9B026EA61}"/>
    <dgm:cxn modelId="{525833FC-B76B-48DB-8D98-A400A3830EDF}" srcId="{CFB0534C-4E16-42C9-8D71-9BE7B44E1056}" destId="{5D94660D-A69E-45A2-92B8-58B0890115A7}" srcOrd="4" destOrd="0" parTransId="{3B502FBF-2ACA-4A1D-9D02-8C9B27A223E3}" sibTransId="{9C404A6A-7188-4881-B309-C21F038F0795}"/>
    <dgm:cxn modelId="{A0B82F85-D5C4-489D-B5E7-A54E89015CF8}" srcId="{CFB0534C-4E16-42C9-8D71-9BE7B44E1056}" destId="{95FD9449-395B-4AE0-BD0F-AFCFFD122C4C}" srcOrd="3" destOrd="0" parTransId="{0E57D8BC-06AF-4765-BE24-AA77FA1D69E2}" sibTransId="{36B23612-DA15-4ECA-89FE-85A7F88D3D5B}"/>
    <dgm:cxn modelId="{5CFE3CBA-CB42-4D74-8F18-F8303502F96E}" type="presOf" srcId="{EBFCC209-A5CC-4E55-92C2-0DF7C2B7368A}" destId="{A97BC053-8033-4A6A-8F06-76DC97E43CDE}" srcOrd="0" destOrd="0" presId="urn:microsoft.com/office/officeart/2005/8/layout/chevron1"/>
    <dgm:cxn modelId="{E0F16BC5-EF85-47FA-B8A6-7C2948CAFC55}" srcId="{CFB0534C-4E16-42C9-8D71-9BE7B44E1056}" destId="{EBFCC209-A5CC-4E55-92C2-0DF7C2B7368A}" srcOrd="2" destOrd="0" parTransId="{C8239442-2A95-439B-BFF7-E16EF977EB98}" sibTransId="{DD4E5C96-C9FF-4C43-8FCB-32E5F7E52ECC}"/>
    <dgm:cxn modelId="{F1AE6105-347F-4AD6-9AC3-665B7B834FF2}" type="presOf" srcId="{CFB0534C-4E16-42C9-8D71-9BE7B44E1056}" destId="{12BDBA34-1148-477F-B6B4-37736E85D0D2}" srcOrd="0" destOrd="0" presId="urn:microsoft.com/office/officeart/2005/8/layout/chevron1"/>
    <dgm:cxn modelId="{3C52F829-E319-493C-AA04-86200861B197}" srcId="{CFB0534C-4E16-42C9-8D71-9BE7B44E1056}" destId="{61563746-B7D6-4706-BA89-8E84F182B4FE}" srcOrd="1" destOrd="0" parTransId="{21AF3128-0E1A-44FD-AB8C-D96100D53127}" sibTransId="{03D28136-D3EA-48AB-98AA-B7022E4C4100}"/>
    <dgm:cxn modelId="{242BAB28-1E0A-4604-AD1E-6B661B7E28D6}" type="presOf" srcId="{D5AA51E4-CCD9-49C0-91C2-3CE1EBD25D1C}" destId="{C3455710-153F-4E97-ACDD-32D3DFA2C7CA}" srcOrd="0" destOrd="0" presId="urn:microsoft.com/office/officeart/2005/8/layout/chevron1"/>
    <dgm:cxn modelId="{3DA6732E-6046-429C-8E13-9E89BF2B69B0}" type="presOf" srcId="{61563746-B7D6-4706-BA89-8E84F182B4FE}" destId="{BD1D2FBA-9AF5-43D7-9DCF-EBECE849548F}" srcOrd="0" destOrd="0" presId="urn:microsoft.com/office/officeart/2005/8/layout/chevron1"/>
    <dgm:cxn modelId="{46A24C3A-08DF-46D7-B9DE-58D30C97036D}" type="presParOf" srcId="{12BDBA34-1148-477F-B6B4-37736E85D0D2}" destId="{C3455710-153F-4E97-ACDD-32D3DFA2C7CA}" srcOrd="0" destOrd="0" presId="urn:microsoft.com/office/officeart/2005/8/layout/chevron1"/>
    <dgm:cxn modelId="{2E6B1B6C-E1FE-4E39-913A-5B0156B7D62F}" type="presParOf" srcId="{12BDBA34-1148-477F-B6B4-37736E85D0D2}" destId="{1FB97405-D26B-4456-BA06-A35BB006AC93}" srcOrd="1" destOrd="0" presId="urn:microsoft.com/office/officeart/2005/8/layout/chevron1"/>
    <dgm:cxn modelId="{084990C0-01FB-441E-BBC6-C3C332690F43}" type="presParOf" srcId="{12BDBA34-1148-477F-B6B4-37736E85D0D2}" destId="{BD1D2FBA-9AF5-43D7-9DCF-EBECE849548F}" srcOrd="2" destOrd="0" presId="urn:microsoft.com/office/officeart/2005/8/layout/chevron1"/>
    <dgm:cxn modelId="{3132F59B-B1FB-4BD3-BBC8-D0A63DE40C7A}" type="presParOf" srcId="{12BDBA34-1148-477F-B6B4-37736E85D0D2}" destId="{2BD4571F-ED45-4951-AEBE-01419BABC6C8}" srcOrd="3" destOrd="0" presId="urn:microsoft.com/office/officeart/2005/8/layout/chevron1"/>
    <dgm:cxn modelId="{2F2716E0-F686-49CF-A8D2-CF83D7EA37B8}" type="presParOf" srcId="{12BDBA34-1148-477F-B6B4-37736E85D0D2}" destId="{A97BC053-8033-4A6A-8F06-76DC97E43CDE}" srcOrd="4" destOrd="0" presId="urn:microsoft.com/office/officeart/2005/8/layout/chevron1"/>
    <dgm:cxn modelId="{F53613C1-BD3D-422D-9471-7A6BAB962627}" type="presParOf" srcId="{12BDBA34-1148-477F-B6B4-37736E85D0D2}" destId="{3DC3E1D5-FFBA-403D-A662-E0DFE4752186}" srcOrd="5" destOrd="0" presId="urn:microsoft.com/office/officeart/2005/8/layout/chevron1"/>
    <dgm:cxn modelId="{C2604FFB-E0F6-4C0F-8397-27DFBA5069A4}" type="presParOf" srcId="{12BDBA34-1148-477F-B6B4-37736E85D0D2}" destId="{2D79BAC1-F7D0-4179-98D8-F23A63668F5D}" srcOrd="6" destOrd="0" presId="urn:microsoft.com/office/officeart/2005/8/layout/chevron1"/>
    <dgm:cxn modelId="{9D7C0604-4406-4AFD-A0C7-95E065AC0717}" type="presParOf" srcId="{12BDBA34-1148-477F-B6B4-37736E85D0D2}" destId="{7590CB96-55DD-496F-BA26-A8B90EE362F8}" srcOrd="7" destOrd="0" presId="urn:microsoft.com/office/officeart/2005/8/layout/chevron1"/>
    <dgm:cxn modelId="{3353CBA5-4CDF-4597-9866-50B32E52330E}" type="presParOf" srcId="{12BDBA34-1148-477F-B6B4-37736E85D0D2}" destId="{4A9E8CE3-04DF-4374-BBD7-3A107E1841B1}" srcOrd="8" destOrd="0" presId="urn:microsoft.com/office/officeart/2005/8/layout/chevron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B0534C-4E16-42C9-8D71-9BE7B44E105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00600AEF-0EA9-40C2-BDA5-E11CD3B0C6B3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Scalability</a:t>
          </a:r>
          <a:endParaRPr lang="it-IT" sz="900" b="0" dirty="0"/>
        </a:p>
      </dgm:t>
    </dgm:pt>
    <dgm:pt modelId="{A8099E7D-BF54-4260-8340-9C536C4B4257}" type="par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CF31DA2C-379C-4683-BBAE-96869095455A}" type="sibTrans" cxnId="{8610A69F-21D2-4251-AC59-6A07DF18283B}">
      <dgm:prSet/>
      <dgm:spPr/>
      <dgm:t>
        <a:bodyPr/>
        <a:lstStyle/>
        <a:p>
          <a:endParaRPr lang="it-IT" sz="2000" b="0"/>
        </a:p>
      </dgm:t>
    </dgm:pt>
    <dgm:pt modelId="{C0DEE87C-CEBF-4A3D-AD61-79722F9A3AE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Architecture</a:t>
          </a:r>
          <a:endParaRPr lang="it-IT" sz="900" b="0" dirty="0"/>
        </a:p>
      </dgm:t>
    </dgm:pt>
    <dgm:pt modelId="{F832F8D1-A0B0-40D0-98BD-B12EA907628E}" type="parTrans" cxnId="{7DE04EF7-4AC4-4A32-8131-7E3760FEAA45}">
      <dgm:prSet/>
      <dgm:spPr/>
      <dgm:t>
        <a:bodyPr/>
        <a:lstStyle/>
        <a:p>
          <a:endParaRPr lang="it-IT" sz="2000" b="0"/>
        </a:p>
      </dgm:t>
    </dgm:pt>
    <dgm:pt modelId="{622091B3-C566-4978-85FA-4014F1B7B950}" type="sibTrans" cxnId="{7DE04EF7-4AC4-4A32-8131-7E3760FEAA45}">
      <dgm:prSet/>
      <dgm:spPr/>
      <dgm:t>
        <a:bodyPr/>
        <a:lstStyle/>
        <a:p>
          <a:endParaRPr lang="it-IT" sz="2000" b="0"/>
        </a:p>
      </dgm:t>
    </dgm:pt>
    <dgm:pt modelId="{5D94660D-A69E-45A2-92B8-58B0890115A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Conclusions</a:t>
          </a:r>
          <a:endParaRPr lang="it-IT" sz="900" b="0" dirty="0"/>
        </a:p>
      </dgm:t>
    </dgm:pt>
    <dgm:pt modelId="{3B502FBF-2ACA-4A1D-9D02-8C9B27A223E3}" type="par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9C404A6A-7188-4881-B309-C21F038F0795}" type="sibTrans" cxnId="{525833FC-B76B-48DB-8D98-A400A3830EDF}">
      <dgm:prSet/>
      <dgm:spPr/>
      <dgm:t>
        <a:bodyPr/>
        <a:lstStyle/>
        <a:p>
          <a:endParaRPr lang="it-IT" sz="2000" b="0"/>
        </a:p>
      </dgm:t>
    </dgm:pt>
    <dgm:pt modelId="{01D86B8D-9880-46C0-A779-977DC92E59D3}">
      <dgm:prSet phldrT="[Testo]" custT="1"/>
      <dgm:spPr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</a:gradFill>
      </dgm:spPr>
      <dgm:t>
        <a:bodyPr/>
        <a:lstStyle/>
        <a:p>
          <a:r>
            <a:rPr lang="en-US" sz="900" b="0" dirty="0" smtClean="0"/>
            <a:t>Use Cases</a:t>
          </a:r>
          <a:endParaRPr lang="it-IT" sz="900" b="0" dirty="0"/>
        </a:p>
      </dgm:t>
    </dgm:pt>
    <dgm:pt modelId="{D06E21C7-77C8-4B37-BE2C-23CEA0427EDF}" type="parTrans" cxnId="{D747A0BB-30DC-4744-9CD4-06781DB5D6C8}">
      <dgm:prSet/>
      <dgm:spPr/>
      <dgm:t>
        <a:bodyPr/>
        <a:lstStyle/>
        <a:p>
          <a:endParaRPr lang="it-IT"/>
        </a:p>
      </dgm:t>
    </dgm:pt>
    <dgm:pt modelId="{1823C7A5-DB1F-427D-AC69-F2BD3FFF1210}" type="sibTrans" cxnId="{D747A0BB-30DC-4744-9CD4-06781DB5D6C8}">
      <dgm:prSet/>
      <dgm:spPr/>
      <dgm:t>
        <a:bodyPr/>
        <a:lstStyle/>
        <a:p>
          <a:endParaRPr lang="it-IT"/>
        </a:p>
      </dgm:t>
    </dgm:pt>
    <dgm:pt modelId="{FCFB52A3-2DE3-4B9B-980A-CE7096908BD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Introduction</a:t>
          </a:r>
          <a:endParaRPr lang="it-IT" sz="900" b="0" dirty="0"/>
        </a:p>
      </dgm:t>
    </dgm:pt>
    <dgm:pt modelId="{482E177E-E4FE-4D96-A728-2BF33E572557}" type="sibTrans" cxnId="{691B42C6-0430-4BE7-8C5D-0BD21FB09ABE}">
      <dgm:prSet/>
      <dgm:spPr/>
      <dgm:t>
        <a:bodyPr/>
        <a:lstStyle/>
        <a:p>
          <a:endParaRPr lang="it-IT"/>
        </a:p>
      </dgm:t>
    </dgm:pt>
    <dgm:pt modelId="{1D21700F-730D-4F0B-AF84-3BD1C4BC3DED}" type="parTrans" cxnId="{691B42C6-0430-4BE7-8C5D-0BD21FB09ABE}">
      <dgm:prSet/>
      <dgm:spPr/>
      <dgm:t>
        <a:bodyPr/>
        <a:lstStyle/>
        <a:p>
          <a:endParaRPr lang="it-IT"/>
        </a:p>
      </dgm:t>
    </dgm:pt>
    <dgm:pt modelId="{12BDBA34-1148-477F-B6B4-37736E85D0D2}" type="pres">
      <dgm:prSet presAssocID="{CFB0534C-4E16-42C9-8D71-9BE7B44E1056}" presName="Name0" presStyleCnt="0">
        <dgm:presLayoutVars>
          <dgm:dir/>
          <dgm:animLvl val="lvl"/>
          <dgm:resizeHandles val="exact"/>
        </dgm:presLayoutVars>
      </dgm:prSet>
      <dgm:spPr/>
    </dgm:pt>
    <dgm:pt modelId="{3FD8F069-6495-467A-AA82-4A6AFD3331A4}" type="pres">
      <dgm:prSet presAssocID="{FCFB52A3-2DE3-4B9B-980A-CE7096908BD7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F011F3-6DA0-414D-BF73-C9F0B5B2140F}" type="pres">
      <dgm:prSet presAssocID="{482E177E-E4FE-4D96-A728-2BF33E572557}" presName="parTxOnlySpace" presStyleCnt="0"/>
      <dgm:spPr/>
    </dgm:pt>
    <dgm:pt modelId="{322974DB-206F-409D-858E-6B40FB5B4340}" type="pres">
      <dgm:prSet presAssocID="{C0DEE87C-CEBF-4A3D-AD61-79722F9A3AE7}" presName="parTxOnly" presStyleLbl="node1" presStyleIdx="1" presStyleCnt="5" custLinFactNeighborY="33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25508D-717A-4034-AB7A-5C50BDA46317}" type="pres">
      <dgm:prSet presAssocID="{622091B3-C566-4978-85FA-4014F1B7B950}" presName="parTxOnlySpace" presStyleCnt="0"/>
      <dgm:spPr/>
    </dgm:pt>
    <dgm:pt modelId="{87D02F54-A4A5-4C8D-A546-9451A003EE43}" type="pres">
      <dgm:prSet presAssocID="{00600AEF-0EA9-40C2-BDA5-E11CD3B0C6B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E8DDA3-7330-4337-B4C6-28EB03C4E8B4}" type="pres">
      <dgm:prSet presAssocID="{CF31DA2C-379C-4683-BBAE-96869095455A}" presName="parTxOnlySpace" presStyleCnt="0"/>
      <dgm:spPr/>
    </dgm:pt>
    <dgm:pt modelId="{95B76E14-C9F9-467C-BABE-515BADF80A7A}" type="pres">
      <dgm:prSet presAssocID="{01D86B8D-9880-46C0-A779-977DC92E59D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6739D59-33DD-4982-B72E-795935900472}" type="pres">
      <dgm:prSet presAssocID="{1823C7A5-DB1F-427D-AC69-F2BD3FFF1210}" presName="parTxOnlySpace" presStyleCnt="0"/>
      <dgm:spPr/>
    </dgm:pt>
    <dgm:pt modelId="{4A9E8CE3-04DF-4374-BBD7-3A107E1841B1}" type="pres">
      <dgm:prSet presAssocID="{5D94660D-A69E-45A2-92B8-58B0890115A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9E8326C-D672-462F-8CC7-EE08E03F756E}" type="presOf" srcId="{FCFB52A3-2DE3-4B9B-980A-CE7096908BD7}" destId="{3FD8F069-6495-467A-AA82-4A6AFD3331A4}" srcOrd="0" destOrd="0" presId="urn:microsoft.com/office/officeart/2005/8/layout/chevron1"/>
    <dgm:cxn modelId="{18BFC154-6247-4CA5-ACCE-A84285E25F0C}" type="presOf" srcId="{5D94660D-A69E-45A2-92B8-58B0890115A7}" destId="{4A9E8CE3-04DF-4374-BBD7-3A107E1841B1}" srcOrd="0" destOrd="0" presId="urn:microsoft.com/office/officeart/2005/8/layout/chevron1"/>
    <dgm:cxn modelId="{E554D5DC-4EE1-405C-88AC-2C325A947093}" type="presOf" srcId="{C0DEE87C-CEBF-4A3D-AD61-79722F9A3AE7}" destId="{322974DB-206F-409D-858E-6B40FB5B4340}" srcOrd="0" destOrd="0" presId="urn:microsoft.com/office/officeart/2005/8/layout/chevron1"/>
    <dgm:cxn modelId="{525833FC-B76B-48DB-8D98-A400A3830EDF}" srcId="{CFB0534C-4E16-42C9-8D71-9BE7B44E1056}" destId="{5D94660D-A69E-45A2-92B8-58B0890115A7}" srcOrd="4" destOrd="0" parTransId="{3B502FBF-2ACA-4A1D-9D02-8C9B27A223E3}" sibTransId="{9C404A6A-7188-4881-B309-C21F038F0795}"/>
    <dgm:cxn modelId="{691B42C6-0430-4BE7-8C5D-0BD21FB09ABE}" srcId="{CFB0534C-4E16-42C9-8D71-9BE7B44E1056}" destId="{FCFB52A3-2DE3-4B9B-980A-CE7096908BD7}" srcOrd="0" destOrd="0" parTransId="{1D21700F-730D-4F0B-AF84-3BD1C4BC3DED}" sibTransId="{482E177E-E4FE-4D96-A728-2BF33E572557}"/>
    <dgm:cxn modelId="{D747A0BB-30DC-4744-9CD4-06781DB5D6C8}" srcId="{CFB0534C-4E16-42C9-8D71-9BE7B44E1056}" destId="{01D86B8D-9880-46C0-A779-977DC92E59D3}" srcOrd="3" destOrd="0" parTransId="{D06E21C7-77C8-4B37-BE2C-23CEA0427EDF}" sibTransId="{1823C7A5-DB1F-427D-AC69-F2BD3FFF1210}"/>
    <dgm:cxn modelId="{8610A69F-21D2-4251-AC59-6A07DF18283B}" srcId="{CFB0534C-4E16-42C9-8D71-9BE7B44E1056}" destId="{00600AEF-0EA9-40C2-BDA5-E11CD3B0C6B3}" srcOrd="2" destOrd="0" parTransId="{A8099E7D-BF54-4260-8340-9C536C4B4257}" sibTransId="{CF31DA2C-379C-4683-BBAE-96869095455A}"/>
    <dgm:cxn modelId="{B3A72B92-B812-4AEC-849B-ECBEF4FECFA5}" type="presOf" srcId="{00600AEF-0EA9-40C2-BDA5-E11CD3B0C6B3}" destId="{87D02F54-A4A5-4C8D-A546-9451A003EE43}" srcOrd="0" destOrd="0" presId="urn:microsoft.com/office/officeart/2005/8/layout/chevron1"/>
    <dgm:cxn modelId="{A3983D73-2938-47B5-B68B-ABAEF54BE75D}" type="presOf" srcId="{CFB0534C-4E16-42C9-8D71-9BE7B44E1056}" destId="{12BDBA34-1148-477F-B6B4-37736E85D0D2}" srcOrd="0" destOrd="0" presId="urn:microsoft.com/office/officeart/2005/8/layout/chevron1"/>
    <dgm:cxn modelId="{7DE04EF7-4AC4-4A32-8131-7E3760FEAA45}" srcId="{CFB0534C-4E16-42C9-8D71-9BE7B44E1056}" destId="{C0DEE87C-CEBF-4A3D-AD61-79722F9A3AE7}" srcOrd="1" destOrd="0" parTransId="{F832F8D1-A0B0-40D0-98BD-B12EA907628E}" sibTransId="{622091B3-C566-4978-85FA-4014F1B7B950}"/>
    <dgm:cxn modelId="{BA4E6272-4DA5-4B13-A4C7-5C8A10842CEA}" type="presOf" srcId="{01D86B8D-9880-46C0-A779-977DC92E59D3}" destId="{95B76E14-C9F9-467C-BABE-515BADF80A7A}" srcOrd="0" destOrd="0" presId="urn:microsoft.com/office/officeart/2005/8/layout/chevron1"/>
    <dgm:cxn modelId="{50E8393B-4EC0-4D19-8A05-77E6F8B27E09}" type="presParOf" srcId="{12BDBA34-1148-477F-B6B4-37736E85D0D2}" destId="{3FD8F069-6495-467A-AA82-4A6AFD3331A4}" srcOrd="0" destOrd="0" presId="urn:microsoft.com/office/officeart/2005/8/layout/chevron1"/>
    <dgm:cxn modelId="{F51E2009-AA3A-49DA-A857-7C4B07D3821F}" type="presParOf" srcId="{12BDBA34-1148-477F-B6B4-37736E85D0D2}" destId="{05F011F3-6DA0-414D-BF73-C9F0B5B2140F}" srcOrd="1" destOrd="0" presId="urn:microsoft.com/office/officeart/2005/8/layout/chevron1"/>
    <dgm:cxn modelId="{E9887C13-1557-4FCB-A9E4-FEC3097EFE62}" type="presParOf" srcId="{12BDBA34-1148-477F-B6B4-37736E85D0D2}" destId="{322974DB-206F-409D-858E-6B40FB5B4340}" srcOrd="2" destOrd="0" presId="urn:microsoft.com/office/officeart/2005/8/layout/chevron1"/>
    <dgm:cxn modelId="{DA09BC84-2A6C-41B3-8181-6A0FD2F9B71C}" type="presParOf" srcId="{12BDBA34-1148-477F-B6B4-37736E85D0D2}" destId="{8325508D-717A-4034-AB7A-5C50BDA46317}" srcOrd="3" destOrd="0" presId="urn:microsoft.com/office/officeart/2005/8/layout/chevron1"/>
    <dgm:cxn modelId="{7DC2EC3E-C288-413A-889B-65C0CD7E218D}" type="presParOf" srcId="{12BDBA34-1148-477F-B6B4-37736E85D0D2}" destId="{87D02F54-A4A5-4C8D-A546-9451A003EE43}" srcOrd="4" destOrd="0" presId="urn:microsoft.com/office/officeart/2005/8/layout/chevron1"/>
    <dgm:cxn modelId="{678E708F-103D-409D-8D20-35B1F66D84FD}" type="presParOf" srcId="{12BDBA34-1148-477F-B6B4-37736E85D0D2}" destId="{2DE8DDA3-7330-4337-B4C6-28EB03C4E8B4}" srcOrd="5" destOrd="0" presId="urn:microsoft.com/office/officeart/2005/8/layout/chevron1"/>
    <dgm:cxn modelId="{B67B589D-CB80-47C5-971D-2D5685E325B0}" type="presParOf" srcId="{12BDBA34-1148-477F-B6B4-37736E85D0D2}" destId="{95B76E14-C9F9-467C-BABE-515BADF80A7A}" srcOrd="6" destOrd="0" presId="urn:microsoft.com/office/officeart/2005/8/layout/chevron1"/>
    <dgm:cxn modelId="{BFA8E85F-8E02-4C1D-85CD-C8EBF6EE5EA7}" type="presParOf" srcId="{12BDBA34-1148-477F-B6B4-37736E85D0D2}" destId="{56739D59-33DD-4982-B72E-795935900472}" srcOrd="7" destOrd="0" presId="urn:microsoft.com/office/officeart/2005/8/layout/chevron1"/>
    <dgm:cxn modelId="{2FCC97BA-88D8-42E4-884D-B6E86F74421B}" type="presParOf" srcId="{12BDBA34-1148-477F-B6B4-37736E85D0D2}" destId="{4A9E8CE3-04DF-4374-BBD7-3A107E1841B1}" srcOrd="8" destOrd="0" presId="urn:microsoft.com/office/officeart/2005/8/layout/chevron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B0534C-4E16-42C9-8D71-9BE7B44E105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81492680-68D4-4637-9BAC-C4C745115DB6}">
      <dgm:prSet phldrT="[Testo]" custT="1"/>
      <dgm:spPr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</a:gradFill>
      </dgm:spPr>
      <dgm:t>
        <a:bodyPr/>
        <a:lstStyle/>
        <a:p>
          <a:r>
            <a:rPr lang="en-US" sz="900" b="0" dirty="0" smtClean="0"/>
            <a:t>Conclusions</a:t>
          </a:r>
          <a:endParaRPr lang="it-IT" sz="900" b="0" dirty="0"/>
        </a:p>
      </dgm:t>
    </dgm:pt>
    <dgm:pt modelId="{52EC0AFB-AC0C-44E8-B675-5DF50FDA2C19}" type="parTrans" cxnId="{FBD21FD7-DBB5-4A92-935D-670267BCB4F9}">
      <dgm:prSet/>
      <dgm:spPr/>
      <dgm:t>
        <a:bodyPr/>
        <a:lstStyle/>
        <a:p>
          <a:endParaRPr lang="it-IT"/>
        </a:p>
      </dgm:t>
    </dgm:pt>
    <dgm:pt modelId="{C6B19041-6E5B-40C1-9729-E28D79103E52}" type="sibTrans" cxnId="{FBD21FD7-DBB5-4A92-935D-670267BCB4F9}">
      <dgm:prSet/>
      <dgm:spPr/>
      <dgm:t>
        <a:bodyPr/>
        <a:lstStyle/>
        <a:p>
          <a:endParaRPr lang="it-IT"/>
        </a:p>
      </dgm:t>
    </dgm:pt>
    <dgm:pt modelId="{A5CA6AF6-6665-4946-BE88-91EEA1F632FB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Architecture</a:t>
          </a:r>
          <a:endParaRPr lang="it-IT" sz="900" b="0" dirty="0"/>
        </a:p>
      </dgm:t>
    </dgm:pt>
    <dgm:pt modelId="{7C66A40D-4EDD-49D7-9C5F-1E03BC80A506}" type="parTrans" cxnId="{8701C58B-F9FE-445D-AA0F-2857FA163287}">
      <dgm:prSet/>
      <dgm:spPr/>
      <dgm:t>
        <a:bodyPr/>
        <a:lstStyle/>
        <a:p>
          <a:endParaRPr lang="it-IT"/>
        </a:p>
      </dgm:t>
    </dgm:pt>
    <dgm:pt modelId="{EC32D637-D102-4029-BFBD-4AC5430F2D67}" type="sibTrans" cxnId="{8701C58B-F9FE-445D-AA0F-2857FA163287}">
      <dgm:prSet/>
      <dgm:spPr/>
      <dgm:t>
        <a:bodyPr/>
        <a:lstStyle/>
        <a:p>
          <a:endParaRPr lang="it-IT"/>
        </a:p>
      </dgm:t>
    </dgm:pt>
    <dgm:pt modelId="{18FDCCC0-7F47-43C2-A31B-74FAEDC39F67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Scalability</a:t>
          </a:r>
          <a:endParaRPr lang="it-IT" sz="900" b="0" dirty="0"/>
        </a:p>
      </dgm:t>
    </dgm:pt>
    <dgm:pt modelId="{9BA9587D-E0CD-4046-B70F-63C6E2E070FA}" type="parTrans" cxnId="{3D93F501-7D1B-40F0-8645-D4B0244BD673}">
      <dgm:prSet/>
      <dgm:spPr/>
      <dgm:t>
        <a:bodyPr/>
        <a:lstStyle/>
        <a:p>
          <a:endParaRPr lang="it-IT"/>
        </a:p>
      </dgm:t>
    </dgm:pt>
    <dgm:pt modelId="{383C70C7-3E84-45A1-86A1-59B97085DEE9}" type="sibTrans" cxnId="{3D93F501-7D1B-40F0-8645-D4B0244BD673}">
      <dgm:prSet/>
      <dgm:spPr/>
      <dgm:t>
        <a:bodyPr/>
        <a:lstStyle/>
        <a:p>
          <a:endParaRPr lang="it-IT"/>
        </a:p>
      </dgm:t>
    </dgm:pt>
    <dgm:pt modelId="{158396B2-48F1-4866-8D9A-A4644D667F5C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Use Cases</a:t>
          </a:r>
          <a:endParaRPr lang="it-IT" sz="900" b="0" dirty="0"/>
        </a:p>
      </dgm:t>
    </dgm:pt>
    <dgm:pt modelId="{95A5FDCB-F375-4A26-ACED-611B1480A1A1}" type="parTrans" cxnId="{0925D658-E0CA-4D59-8379-CE3AAE909099}">
      <dgm:prSet/>
      <dgm:spPr/>
      <dgm:t>
        <a:bodyPr/>
        <a:lstStyle/>
        <a:p>
          <a:endParaRPr lang="it-IT"/>
        </a:p>
      </dgm:t>
    </dgm:pt>
    <dgm:pt modelId="{84AC41AE-FB4A-4BD8-8F6E-4CE091B96E7A}" type="sibTrans" cxnId="{0925D658-E0CA-4D59-8379-CE3AAE909099}">
      <dgm:prSet/>
      <dgm:spPr/>
      <dgm:t>
        <a:bodyPr/>
        <a:lstStyle/>
        <a:p>
          <a:endParaRPr lang="it-IT"/>
        </a:p>
      </dgm:t>
    </dgm:pt>
    <dgm:pt modelId="{8914FC04-F0DC-4A6D-A32D-6847AA7E629D}">
      <dgm:prSet phldrT="[Testo]" custT="1"/>
      <dgm:spPr>
        <a:effectLst/>
      </dgm:spPr>
      <dgm:t>
        <a:bodyPr/>
        <a:lstStyle/>
        <a:p>
          <a:r>
            <a:rPr lang="en-US" sz="900" b="0" dirty="0" smtClean="0"/>
            <a:t>Introduction</a:t>
          </a:r>
          <a:endParaRPr lang="it-IT" sz="900" b="0" dirty="0"/>
        </a:p>
      </dgm:t>
    </dgm:pt>
    <dgm:pt modelId="{0792F6BD-8B92-45C1-ACF8-8A8120DCEB4F}" type="parTrans" cxnId="{D5EB910F-06D4-4943-9688-4CF3237B17BB}">
      <dgm:prSet/>
      <dgm:spPr/>
      <dgm:t>
        <a:bodyPr/>
        <a:lstStyle/>
        <a:p>
          <a:endParaRPr lang="it-IT"/>
        </a:p>
      </dgm:t>
    </dgm:pt>
    <dgm:pt modelId="{63760EB8-E5BA-4B88-9FBA-AC56E8DFE08D}" type="sibTrans" cxnId="{D5EB910F-06D4-4943-9688-4CF3237B17BB}">
      <dgm:prSet/>
      <dgm:spPr/>
      <dgm:t>
        <a:bodyPr/>
        <a:lstStyle/>
        <a:p>
          <a:endParaRPr lang="it-IT"/>
        </a:p>
      </dgm:t>
    </dgm:pt>
    <dgm:pt modelId="{12BDBA34-1148-477F-B6B4-37736E85D0D2}" type="pres">
      <dgm:prSet presAssocID="{CFB0534C-4E16-42C9-8D71-9BE7B44E1056}" presName="Name0" presStyleCnt="0">
        <dgm:presLayoutVars>
          <dgm:dir/>
          <dgm:animLvl val="lvl"/>
          <dgm:resizeHandles val="exact"/>
        </dgm:presLayoutVars>
      </dgm:prSet>
      <dgm:spPr/>
    </dgm:pt>
    <dgm:pt modelId="{DD6091CE-1064-47DC-9657-8591B66DA0B2}" type="pres">
      <dgm:prSet presAssocID="{8914FC04-F0DC-4A6D-A32D-6847AA7E629D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9FCA78B-7938-47AA-8B89-C5F5B6840A68}" type="pres">
      <dgm:prSet presAssocID="{63760EB8-E5BA-4B88-9FBA-AC56E8DFE08D}" presName="parTxOnlySpace" presStyleCnt="0"/>
      <dgm:spPr/>
    </dgm:pt>
    <dgm:pt modelId="{A0BCF299-E41F-4EC2-9CB8-8A3E3F39BD08}" type="pres">
      <dgm:prSet presAssocID="{A5CA6AF6-6665-4946-BE88-91EEA1F632FB}" presName="parTxOnly" presStyleLbl="node1" presStyleIdx="1" presStyleCnt="5" custLinFactNeighborY="33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7B8F1FF-0701-4186-962B-F8E2CB62213F}" type="pres">
      <dgm:prSet presAssocID="{EC32D637-D102-4029-BFBD-4AC5430F2D67}" presName="parTxOnlySpace" presStyleCnt="0"/>
      <dgm:spPr/>
    </dgm:pt>
    <dgm:pt modelId="{A3E35607-6E53-489E-9373-5561243951AD}" type="pres">
      <dgm:prSet presAssocID="{18FDCCC0-7F47-43C2-A31B-74FAEDC39F67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5DE9D8-338A-404E-9F4E-821FB8C8B2A9}" type="pres">
      <dgm:prSet presAssocID="{383C70C7-3E84-45A1-86A1-59B97085DEE9}" presName="parTxOnlySpace" presStyleCnt="0"/>
      <dgm:spPr/>
    </dgm:pt>
    <dgm:pt modelId="{A1EC3FA2-C971-4289-89DD-62189B92EF04}" type="pres">
      <dgm:prSet presAssocID="{158396B2-48F1-4866-8D9A-A4644D667F5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1B1D54A-A3FC-4924-BF7D-F4D221FDDB36}" type="pres">
      <dgm:prSet presAssocID="{84AC41AE-FB4A-4BD8-8F6E-4CE091B96E7A}" presName="parTxOnlySpace" presStyleCnt="0"/>
      <dgm:spPr/>
    </dgm:pt>
    <dgm:pt modelId="{68C2E4B7-0E8E-44D6-A6B1-0AAAB3CDEB74}" type="pres">
      <dgm:prSet presAssocID="{81492680-68D4-4637-9BAC-C4C745115DB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26CE06F-ED92-4F1C-A6F1-58D47B3240E2}" type="presOf" srcId="{158396B2-48F1-4866-8D9A-A4644D667F5C}" destId="{A1EC3FA2-C971-4289-89DD-62189B92EF04}" srcOrd="0" destOrd="0" presId="urn:microsoft.com/office/officeart/2005/8/layout/chevron1"/>
    <dgm:cxn modelId="{8701C58B-F9FE-445D-AA0F-2857FA163287}" srcId="{CFB0534C-4E16-42C9-8D71-9BE7B44E1056}" destId="{A5CA6AF6-6665-4946-BE88-91EEA1F632FB}" srcOrd="1" destOrd="0" parTransId="{7C66A40D-4EDD-49D7-9C5F-1E03BC80A506}" sibTransId="{EC32D637-D102-4029-BFBD-4AC5430F2D67}"/>
    <dgm:cxn modelId="{FBD21FD7-DBB5-4A92-935D-670267BCB4F9}" srcId="{CFB0534C-4E16-42C9-8D71-9BE7B44E1056}" destId="{81492680-68D4-4637-9BAC-C4C745115DB6}" srcOrd="4" destOrd="0" parTransId="{52EC0AFB-AC0C-44E8-B675-5DF50FDA2C19}" sibTransId="{C6B19041-6E5B-40C1-9729-E28D79103E52}"/>
    <dgm:cxn modelId="{354C2451-6607-44EE-B933-A1CD053DF969}" type="presOf" srcId="{A5CA6AF6-6665-4946-BE88-91EEA1F632FB}" destId="{A0BCF299-E41F-4EC2-9CB8-8A3E3F39BD08}" srcOrd="0" destOrd="0" presId="urn:microsoft.com/office/officeart/2005/8/layout/chevron1"/>
    <dgm:cxn modelId="{47203EF5-D8B3-4BA3-AA27-0166B36A5275}" type="presOf" srcId="{18FDCCC0-7F47-43C2-A31B-74FAEDC39F67}" destId="{A3E35607-6E53-489E-9373-5561243951AD}" srcOrd="0" destOrd="0" presId="urn:microsoft.com/office/officeart/2005/8/layout/chevron1"/>
    <dgm:cxn modelId="{85B899E9-29A3-48FF-9B69-D00DB1E9D70F}" type="presOf" srcId="{8914FC04-F0DC-4A6D-A32D-6847AA7E629D}" destId="{DD6091CE-1064-47DC-9657-8591B66DA0B2}" srcOrd="0" destOrd="0" presId="urn:microsoft.com/office/officeart/2005/8/layout/chevron1"/>
    <dgm:cxn modelId="{D5EB910F-06D4-4943-9688-4CF3237B17BB}" srcId="{CFB0534C-4E16-42C9-8D71-9BE7B44E1056}" destId="{8914FC04-F0DC-4A6D-A32D-6847AA7E629D}" srcOrd="0" destOrd="0" parTransId="{0792F6BD-8B92-45C1-ACF8-8A8120DCEB4F}" sibTransId="{63760EB8-E5BA-4B88-9FBA-AC56E8DFE08D}"/>
    <dgm:cxn modelId="{B7AE2A47-4BF5-42DE-AFC2-F91B2C1E8309}" type="presOf" srcId="{CFB0534C-4E16-42C9-8D71-9BE7B44E1056}" destId="{12BDBA34-1148-477F-B6B4-37736E85D0D2}" srcOrd="0" destOrd="0" presId="urn:microsoft.com/office/officeart/2005/8/layout/chevron1"/>
    <dgm:cxn modelId="{0925D658-E0CA-4D59-8379-CE3AAE909099}" srcId="{CFB0534C-4E16-42C9-8D71-9BE7B44E1056}" destId="{158396B2-48F1-4866-8D9A-A4644D667F5C}" srcOrd="3" destOrd="0" parTransId="{95A5FDCB-F375-4A26-ACED-611B1480A1A1}" sibTransId="{84AC41AE-FB4A-4BD8-8F6E-4CE091B96E7A}"/>
    <dgm:cxn modelId="{FF9B537A-118E-4F1B-A8CB-206D11C45CDB}" type="presOf" srcId="{81492680-68D4-4637-9BAC-C4C745115DB6}" destId="{68C2E4B7-0E8E-44D6-A6B1-0AAAB3CDEB74}" srcOrd="0" destOrd="0" presId="urn:microsoft.com/office/officeart/2005/8/layout/chevron1"/>
    <dgm:cxn modelId="{3D93F501-7D1B-40F0-8645-D4B0244BD673}" srcId="{CFB0534C-4E16-42C9-8D71-9BE7B44E1056}" destId="{18FDCCC0-7F47-43C2-A31B-74FAEDC39F67}" srcOrd="2" destOrd="0" parTransId="{9BA9587D-E0CD-4046-B70F-63C6E2E070FA}" sibTransId="{383C70C7-3E84-45A1-86A1-59B97085DEE9}"/>
    <dgm:cxn modelId="{C2185D1F-73AF-4B05-9F3C-ABCC7690FA3E}" type="presParOf" srcId="{12BDBA34-1148-477F-B6B4-37736E85D0D2}" destId="{DD6091CE-1064-47DC-9657-8591B66DA0B2}" srcOrd="0" destOrd="0" presId="urn:microsoft.com/office/officeart/2005/8/layout/chevron1"/>
    <dgm:cxn modelId="{4597D879-DB8A-44A4-9C19-3C7DD58F23DE}" type="presParOf" srcId="{12BDBA34-1148-477F-B6B4-37736E85D0D2}" destId="{39FCA78B-7938-47AA-8B89-C5F5B6840A68}" srcOrd="1" destOrd="0" presId="urn:microsoft.com/office/officeart/2005/8/layout/chevron1"/>
    <dgm:cxn modelId="{E3982E48-3B62-48FD-A26E-CC8D89477724}" type="presParOf" srcId="{12BDBA34-1148-477F-B6B4-37736E85D0D2}" destId="{A0BCF299-E41F-4EC2-9CB8-8A3E3F39BD08}" srcOrd="2" destOrd="0" presId="urn:microsoft.com/office/officeart/2005/8/layout/chevron1"/>
    <dgm:cxn modelId="{DBA19C20-19D7-4641-B33C-C99CD4F6FC63}" type="presParOf" srcId="{12BDBA34-1148-477F-B6B4-37736E85D0D2}" destId="{F7B8F1FF-0701-4186-962B-F8E2CB62213F}" srcOrd="3" destOrd="0" presId="urn:microsoft.com/office/officeart/2005/8/layout/chevron1"/>
    <dgm:cxn modelId="{3FAAF039-D546-4227-B1A2-D2D4F8DB497B}" type="presParOf" srcId="{12BDBA34-1148-477F-B6B4-37736E85D0D2}" destId="{A3E35607-6E53-489E-9373-5561243951AD}" srcOrd="4" destOrd="0" presId="urn:microsoft.com/office/officeart/2005/8/layout/chevron1"/>
    <dgm:cxn modelId="{C13D6FBA-1372-4028-B5CA-BD83ACFAC22A}" type="presParOf" srcId="{12BDBA34-1148-477F-B6B4-37736E85D0D2}" destId="{E15DE9D8-338A-404E-9F4E-821FB8C8B2A9}" srcOrd="5" destOrd="0" presId="urn:microsoft.com/office/officeart/2005/8/layout/chevron1"/>
    <dgm:cxn modelId="{48F134BD-B15D-48D0-B449-CF465073E889}" type="presParOf" srcId="{12BDBA34-1148-477F-B6B4-37736E85D0D2}" destId="{A1EC3FA2-C971-4289-89DD-62189B92EF04}" srcOrd="6" destOrd="0" presId="urn:microsoft.com/office/officeart/2005/8/layout/chevron1"/>
    <dgm:cxn modelId="{8AF79948-97EE-4EFE-9D3E-94A27F0BF1F8}" type="presParOf" srcId="{12BDBA34-1148-477F-B6B4-37736E85D0D2}" destId="{41B1D54A-A3FC-4924-BF7D-F4D221FDDB36}" srcOrd="7" destOrd="0" presId="urn:microsoft.com/office/officeart/2005/8/layout/chevron1"/>
    <dgm:cxn modelId="{D75820FF-62DA-434D-BF85-6E1BA3D170F1}" type="presParOf" srcId="{12BDBA34-1148-477F-B6B4-37736E85D0D2}" destId="{68C2E4B7-0E8E-44D6-A6B1-0AAAB3CDEB74}" srcOrd="8" destOrd="0" presId="urn:microsoft.com/office/officeart/2005/8/layout/chevron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F6C4F-A86D-4115-9760-31185F0FF2E3}">
      <dsp:nvSpPr>
        <dsp:cNvPr id="0" name=""/>
        <dsp:cNvSpPr/>
      </dsp:nvSpPr>
      <dsp:spPr>
        <a:xfrm>
          <a:off x="1274" y="0"/>
          <a:ext cx="1134228" cy="288000"/>
        </a:xfrm>
        <a:prstGeom prst="chevron">
          <a:avLst/>
        </a:prstGeom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Introduction</a:t>
          </a:r>
          <a:endParaRPr lang="it-IT" sz="900" b="0" kern="1200" dirty="0"/>
        </a:p>
      </dsp:txBody>
      <dsp:txXfrm>
        <a:off x="145274" y="0"/>
        <a:ext cx="846228" cy="288000"/>
      </dsp:txXfrm>
    </dsp:sp>
    <dsp:sp modelId="{322974DB-206F-409D-858E-6B40FB5B4340}">
      <dsp:nvSpPr>
        <dsp:cNvPr id="0" name=""/>
        <dsp:cNvSpPr/>
      </dsp:nvSpPr>
      <dsp:spPr>
        <a:xfrm>
          <a:off x="1022080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Architecture</a:t>
          </a:r>
          <a:endParaRPr lang="it-IT" sz="900" b="0" kern="1200" dirty="0"/>
        </a:p>
      </dsp:txBody>
      <dsp:txXfrm>
        <a:off x="1166080" y="0"/>
        <a:ext cx="846228" cy="288000"/>
      </dsp:txXfrm>
    </dsp:sp>
    <dsp:sp modelId="{87D02F54-A4A5-4C8D-A546-9451A003EE43}">
      <dsp:nvSpPr>
        <dsp:cNvPr id="0" name=""/>
        <dsp:cNvSpPr/>
      </dsp:nvSpPr>
      <dsp:spPr>
        <a:xfrm>
          <a:off x="2042885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Scalability</a:t>
          </a:r>
          <a:endParaRPr lang="it-IT" sz="900" b="0" kern="1200" dirty="0"/>
        </a:p>
      </dsp:txBody>
      <dsp:txXfrm>
        <a:off x="2186885" y="0"/>
        <a:ext cx="846228" cy="288000"/>
      </dsp:txXfrm>
    </dsp:sp>
    <dsp:sp modelId="{2D79BAC1-F7D0-4179-98D8-F23A63668F5D}">
      <dsp:nvSpPr>
        <dsp:cNvPr id="0" name=""/>
        <dsp:cNvSpPr/>
      </dsp:nvSpPr>
      <dsp:spPr>
        <a:xfrm>
          <a:off x="3063691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Use Cases</a:t>
          </a:r>
          <a:endParaRPr lang="it-IT" sz="900" b="0" kern="1200" dirty="0"/>
        </a:p>
      </dsp:txBody>
      <dsp:txXfrm>
        <a:off x="3207691" y="0"/>
        <a:ext cx="846228" cy="288000"/>
      </dsp:txXfrm>
    </dsp:sp>
    <dsp:sp modelId="{4A9E8CE3-04DF-4374-BBD7-3A107E1841B1}">
      <dsp:nvSpPr>
        <dsp:cNvPr id="0" name=""/>
        <dsp:cNvSpPr/>
      </dsp:nvSpPr>
      <dsp:spPr>
        <a:xfrm>
          <a:off x="4084497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Conclusions</a:t>
          </a:r>
          <a:endParaRPr lang="it-IT" sz="900" b="0" kern="1200" dirty="0"/>
        </a:p>
      </dsp:txBody>
      <dsp:txXfrm>
        <a:off x="4228497" y="0"/>
        <a:ext cx="846228" cy="288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D348E-11C7-419C-8E0A-D3BB3BDE3ED5}">
      <dsp:nvSpPr>
        <dsp:cNvPr id="0" name=""/>
        <dsp:cNvSpPr/>
      </dsp:nvSpPr>
      <dsp:spPr>
        <a:xfrm>
          <a:off x="1274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Introduction</a:t>
          </a:r>
          <a:endParaRPr lang="it-IT" sz="900" b="0" kern="1200" dirty="0"/>
        </a:p>
      </dsp:txBody>
      <dsp:txXfrm>
        <a:off x="145274" y="0"/>
        <a:ext cx="846228" cy="288000"/>
      </dsp:txXfrm>
    </dsp:sp>
    <dsp:sp modelId="{EBCF6C4F-A86D-4115-9760-31185F0FF2E3}">
      <dsp:nvSpPr>
        <dsp:cNvPr id="0" name=""/>
        <dsp:cNvSpPr/>
      </dsp:nvSpPr>
      <dsp:spPr>
        <a:xfrm>
          <a:off x="1022080" y="0"/>
          <a:ext cx="1134228" cy="288000"/>
        </a:xfrm>
        <a:prstGeom prst="chevron">
          <a:avLst/>
        </a:prstGeom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Architecture</a:t>
          </a:r>
          <a:endParaRPr lang="it-IT" sz="900" b="0" kern="1200" dirty="0"/>
        </a:p>
      </dsp:txBody>
      <dsp:txXfrm>
        <a:off x="1166080" y="0"/>
        <a:ext cx="846228" cy="288000"/>
      </dsp:txXfrm>
    </dsp:sp>
    <dsp:sp modelId="{87D02F54-A4A5-4C8D-A546-9451A003EE43}">
      <dsp:nvSpPr>
        <dsp:cNvPr id="0" name=""/>
        <dsp:cNvSpPr/>
      </dsp:nvSpPr>
      <dsp:spPr>
        <a:xfrm>
          <a:off x="2042885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Scalability</a:t>
          </a:r>
          <a:endParaRPr lang="it-IT" sz="900" b="0" kern="1200" dirty="0"/>
        </a:p>
      </dsp:txBody>
      <dsp:txXfrm>
        <a:off x="2186885" y="0"/>
        <a:ext cx="846228" cy="288000"/>
      </dsp:txXfrm>
    </dsp:sp>
    <dsp:sp modelId="{2D79BAC1-F7D0-4179-98D8-F23A63668F5D}">
      <dsp:nvSpPr>
        <dsp:cNvPr id="0" name=""/>
        <dsp:cNvSpPr/>
      </dsp:nvSpPr>
      <dsp:spPr>
        <a:xfrm>
          <a:off x="3063691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Use Cases</a:t>
          </a:r>
          <a:endParaRPr lang="it-IT" sz="900" b="0" kern="1200" dirty="0"/>
        </a:p>
      </dsp:txBody>
      <dsp:txXfrm>
        <a:off x="3207691" y="0"/>
        <a:ext cx="846228" cy="288000"/>
      </dsp:txXfrm>
    </dsp:sp>
    <dsp:sp modelId="{4A9E8CE3-04DF-4374-BBD7-3A107E1841B1}">
      <dsp:nvSpPr>
        <dsp:cNvPr id="0" name=""/>
        <dsp:cNvSpPr/>
      </dsp:nvSpPr>
      <dsp:spPr>
        <a:xfrm>
          <a:off x="4084497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Conclusions</a:t>
          </a:r>
          <a:endParaRPr lang="it-IT" sz="900" b="0" kern="1200" dirty="0"/>
        </a:p>
      </dsp:txBody>
      <dsp:txXfrm>
        <a:off x="4228497" y="0"/>
        <a:ext cx="846228" cy="288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55710-153F-4E97-ACDD-32D3DFA2C7CA}">
      <dsp:nvSpPr>
        <dsp:cNvPr id="0" name=""/>
        <dsp:cNvSpPr/>
      </dsp:nvSpPr>
      <dsp:spPr>
        <a:xfrm>
          <a:off x="1274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Introduction</a:t>
          </a:r>
          <a:endParaRPr lang="it-IT" sz="900" b="0" kern="1200" dirty="0"/>
        </a:p>
      </dsp:txBody>
      <dsp:txXfrm>
        <a:off x="145274" y="0"/>
        <a:ext cx="846228" cy="288000"/>
      </dsp:txXfrm>
    </dsp:sp>
    <dsp:sp modelId="{BD1D2FBA-9AF5-43D7-9DCF-EBECE849548F}">
      <dsp:nvSpPr>
        <dsp:cNvPr id="0" name=""/>
        <dsp:cNvSpPr/>
      </dsp:nvSpPr>
      <dsp:spPr>
        <a:xfrm>
          <a:off x="1022080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Architecture</a:t>
          </a:r>
          <a:endParaRPr lang="it-IT" sz="900" b="0" kern="1200" dirty="0"/>
        </a:p>
      </dsp:txBody>
      <dsp:txXfrm>
        <a:off x="1166080" y="0"/>
        <a:ext cx="846228" cy="288000"/>
      </dsp:txXfrm>
    </dsp:sp>
    <dsp:sp modelId="{A97BC053-8033-4A6A-8F06-76DC97E43CDE}">
      <dsp:nvSpPr>
        <dsp:cNvPr id="0" name=""/>
        <dsp:cNvSpPr/>
      </dsp:nvSpPr>
      <dsp:spPr>
        <a:xfrm>
          <a:off x="2042885" y="0"/>
          <a:ext cx="1134228" cy="288000"/>
        </a:xfrm>
        <a:prstGeom prst="chevron">
          <a:avLst/>
        </a:prstGeom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Scalability</a:t>
          </a:r>
          <a:endParaRPr lang="it-IT" sz="900" b="0" kern="1200" dirty="0"/>
        </a:p>
      </dsp:txBody>
      <dsp:txXfrm>
        <a:off x="2186885" y="0"/>
        <a:ext cx="846228" cy="288000"/>
      </dsp:txXfrm>
    </dsp:sp>
    <dsp:sp modelId="{2D79BAC1-F7D0-4179-98D8-F23A63668F5D}">
      <dsp:nvSpPr>
        <dsp:cNvPr id="0" name=""/>
        <dsp:cNvSpPr/>
      </dsp:nvSpPr>
      <dsp:spPr>
        <a:xfrm>
          <a:off x="3063691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Use Cases</a:t>
          </a:r>
          <a:endParaRPr lang="it-IT" sz="900" b="0" kern="1200" dirty="0"/>
        </a:p>
      </dsp:txBody>
      <dsp:txXfrm>
        <a:off x="3207691" y="0"/>
        <a:ext cx="846228" cy="288000"/>
      </dsp:txXfrm>
    </dsp:sp>
    <dsp:sp modelId="{4A9E8CE3-04DF-4374-BBD7-3A107E1841B1}">
      <dsp:nvSpPr>
        <dsp:cNvPr id="0" name=""/>
        <dsp:cNvSpPr/>
      </dsp:nvSpPr>
      <dsp:spPr>
        <a:xfrm>
          <a:off x="4084497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Conclusions</a:t>
          </a:r>
          <a:endParaRPr lang="it-IT" sz="900" b="0" kern="1200" dirty="0"/>
        </a:p>
      </dsp:txBody>
      <dsp:txXfrm>
        <a:off x="4228497" y="0"/>
        <a:ext cx="846228" cy="288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8F069-6495-467A-AA82-4A6AFD3331A4}">
      <dsp:nvSpPr>
        <dsp:cNvPr id="0" name=""/>
        <dsp:cNvSpPr/>
      </dsp:nvSpPr>
      <dsp:spPr>
        <a:xfrm>
          <a:off x="1274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Introduction</a:t>
          </a:r>
          <a:endParaRPr lang="it-IT" sz="900" b="0" kern="1200" dirty="0"/>
        </a:p>
      </dsp:txBody>
      <dsp:txXfrm>
        <a:off x="145274" y="0"/>
        <a:ext cx="846228" cy="288000"/>
      </dsp:txXfrm>
    </dsp:sp>
    <dsp:sp modelId="{322974DB-206F-409D-858E-6B40FB5B4340}">
      <dsp:nvSpPr>
        <dsp:cNvPr id="0" name=""/>
        <dsp:cNvSpPr/>
      </dsp:nvSpPr>
      <dsp:spPr>
        <a:xfrm>
          <a:off x="1022080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Architecture</a:t>
          </a:r>
          <a:endParaRPr lang="it-IT" sz="900" b="0" kern="1200" dirty="0"/>
        </a:p>
      </dsp:txBody>
      <dsp:txXfrm>
        <a:off x="1166080" y="0"/>
        <a:ext cx="846228" cy="288000"/>
      </dsp:txXfrm>
    </dsp:sp>
    <dsp:sp modelId="{87D02F54-A4A5-4C8D-A546-9451A003EE43}">
      <dsp:nvSpPr>
        <dsp:cNvPr id="0" name=""/>
        <dsp:cNvSpPr/>
      </dsp:nvSpPr>
      <dsp:spPr>
        <a:xfrm>
          <a:off x="2042885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Scalability</a:t>
          </a:r>
          <a:endParaRPr lang="it-IT" sz="900" b="0" kern="1200" dirty="0"/>
        </a:p>
      </dsp:txBody>
      <dsp:txXfrm>
        <a:off x="2186885" y="0"/>
        <a:ext cx="846228" cy="288000"/>
      </dsp:txXfrm>
    </dsp:sp>
    <dsp:sp modelId="{95B76E14-C9F9-467C-BABE-515BADF80A7A}">
      <dsp:nvSpPr>
        <dsp:cNvPr id="0" name=""/>
        <dsp:cNvSpPr/>
      </dsp:nvSpPr>
      <dsp:spPr>
        <a:xfrm>
          <a:off x="3063691" y="0"/>
          <a:ext cx="1134228" cy="288000"/>
        </a:xfrm>
        <a:prstGeom prst="chevron">
          <a:avLst/>
        </a:prstGeom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Use Cases</a:t>
          </a:r>
          <a:endParaRPr lang="it-IT" sz="900" b="0" kern="1200" dirty="0"/>
        </a:p>
      </dsp:txBody>
      <dsp:txXfrm>
        <a:off x="3207691" y="0"/>
        <a:ext cx="846228" cy="288000"/>
      </dsp:txXfrm>
    </dsp:sp>
    <dsp:sp modelId="{4A9E8CE3-04DF-4374-BBD7-3A107E1841B1}">
      <dsp:nvSpPr>
        <dsp:cNvPr id="0" name=""/>
        <dsp:cNvSpPr/>
      </dsp:nvSpPr>
      <dsp:spPr>
        <a:xfrm>
          <a:off x="4084497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Conclusions</a:t>
          </a:r>
          <a:endParaRPr lang="it-IT" sz="900" b="0" kern="1200" dirty="0"/>
        </a:p>
      </dsp:txBody>
      <dsp:txXfrm>
        <a:off x="4228497" y="0"/>
        <a:ext cx="846228" cy="288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091CE-1064-47DC-9657-8591B66DA0B2}">
      <dsp:nvSpPr>
        <dsp:cNvPr id="0" name=""/>
        <dsp:cNvSpPr/>
      </dsp:nvSpPr>
      <dsp:spPr>
        <a:xfrm>
          <a:off x="1274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Introduction</a:t>
          </a:r>
          <a:endParaRPr lang="it-IT" sz="900" b="0" kern="1200" dirty="0"/>
        </a:p>
      </dsp:txBody>
      <dsp:txXfrm>
        <a:off x="145274" y="0"/>
        <a:ext cx="846228" cy="288000"/>
      </dsp:txXfrm>
    </dsp:sp>
    <dsp:sp modelId="{A0BCF299-E41F-4EC2-9CB8-8A3E3F39BD08}">
      <dsp:nvSpPr>
        <dsp:cNvPr id="0" name=""/>
        <dsp:cNvSpPr/>
      </dsp:nvSpPr>
      <dsp:spPr>
        <a:xfrm>
          <a:off x="1022080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Architecture</a:t>
          </a:r>
          <a:endParaRPr lang="it-IT" sz="900" b="0" kern="1200" dirty="0"/>
        </a:p>
      </dsp:txBody>
      <dsp:txXfrm>
        <a:off x="1166080" y="0"/>
        <a:ext cx="846228" cy="288000"/>
      </dsp:txXfrm>
    </dsp:sp>
    <dsp:sp modelId="{A3E35607-6E53-489E-9373-5561243951AD}">
      <dsp:nvSpPr>
        <dsp:cNvPr id="0" name=""/>
        <dsp:cNvSpPr/>
      </dsp:nvSpPr>
      <dsp:spPr>
        <a:xfrm>
          <a:off x="2042885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Scalability</a:t>
          </a:r>
          <a:endParaRPr lang="it-IT" sz="900" b="0" kern="1200" dirty="0"/>
        </a:p>
      </dsp:txBody>
      <dsp:txXfrm>
        <a:off x="2186885" y="0"/>
        <a:ext cx="846228" cy="288000"/>
      </dsp:txXfrm>
    </dsp:sp>
    <dsp:sp modelId="{A1EC3FA2-C971-4289-89DD-62189B92EF04}">
      <dsp:nvSpPr>
        <dsp:cNvPr id="0" name=""/>
        <dsp:cNvSpPr/>
      </dsp:nvSpPr>
      <dsp:spPr>
        <a:xfrm>
          <a:off x="3063691" y="0"/>
          <a:ext cx="1134228" cy="2880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Use Cases</a:t>
          </a:r>
          <a:endParaRPr lang="it-IT" sz="900" b="0" kern="1200" dirty="0"/>
        </a:p>
      </dsp:txBody>
      <dsp:txXfrm>
        <a:off x="3207691" y="0"/>
        <a:ext cx="846228" cy="288000"/>
      </dsp:txXfrm>
    </dsp:sp>
    <dsp:sp modelId="{68C2E4B7-0E8E-44D6-A6B1-0AAAB3CDEB74}">
      <dsp:nvSpPr>
        <dsp:cNvPr id="0" name=""/>
        <dsp:cNvSpPr/>
      </dsp:nvSpPr>
      <dsp:spPr>
        <a:xfrm>
          <a:off x="4084497" y="0"/>
          <a:ext cx="1134228" cy="288000"/>
        </a:xfrm>
        <a:prstGeom prst="chevron">
          <a:avLst/>
        </a:prstGeom>
        <a:gradFill rotWithShape="0">
          <a:gsLst>
            <a:gs pos="0">
              <a:schemeClr val="tx1">
                <a:lumMod val="20000"/>
                <a:lumOff val="80000"/>
              </a:schemeClr>
            </a:gs>
            <a:gs pos="68000">
              <a:schemeClr val="tx1">
                <a:lumMod val="40000"/>
                <a:lumOff val="60000"/>
              </a:schemeClr>
            </a:gs>
            <a:gs pos="81000">
              <a:schemeClr val="tx1">
                <a:lumMod val="40000"/>
                <a:lumOff val="60000"/>
              </a:schemeClr>
            </a:gs>
            <a:gs pos="86000">
              <a:schemeClr val="tx1">
                <a:lumMod val="40000"/>
                <a:lumOff val="60000"/>
              </a:schemeClr>
            </a:gs>
            <a:gs pos="100000">
              <a:schemeClr val="tx1">
                <a:lumMod val="40000"/>
                <a:lumOff val="60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Conclusions</a:t>
          </a:r>
          <a:endParaRPr lang="it-IT" sz="900" b="0" kern="1200" dirty="0"/>
        </a:p>
      </dsp:txBody>
      <dsp:txXfrm>
        <a:off x="4228497" y="0"/>
        <a:ext cx="846228" cy="28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F9378-103E-4D3D-8936-79D6423477BA}" type="datetimeFigureOut">
              <a:rPr lang="it-IT" smtClean="0"/>
              <a:t>29/01/2018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734C9-72ED-4C96-A025-1C4C57F66C6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6509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58D4E-0D1D-41EC-AAEF-1CFABFF9C1ED}" type="datetimeFigureOut">
              <a:rPr lang="it-IT" smtClean="0"/>
              <a:t>29/01/2018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67F4C-F76C-4559-8198-4C0A7A4ACCA2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9655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Scalable Storage</a:t>
            </a:r>
            <a:r>
              <a:rPr lang="en-US" baseline="0" dirty="0" smtClean="0"/>
              <a:t> Backend for Cloud and HPC</a:t>
            </a:r>
          </a:p>
          <a:p>
            <a:r>
              <a:rPr lang="en-US" baseline="0" dirty="0" smtClean="0"/>
              <a:t>Site Reports</a:t>
            </a:r>
          </a:p>
          <a:p>
            <a:r>
              <a:rPr lang="en-US" baseline="0" dirty="0" smtClean="0"/>
              <a:t>Software Stack for Data Science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67F4C-F76C-4559-8198-4C0A7A4ACCA2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653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se C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9874" y="4767263"/>
            <a:ext cx="14584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aphicFrame>
        <p:nvGraphicFramePr>
          <p:cNvPr id="10" name="Diagramma 9"/>
          <p:cNvGraphicFramePr/>
          <p:nvPr userDrawn="1">
            <p:extLst>
              <p:ext uri="{D42A27DB-BD31-4B8C-83A1-F6EECF244321}">
                <p14:modId xmlns:p14="http://schemas.microsoft.com/office/powerpoint/2010/main" val="3077251388"/>
              </p:ext>
            </p:extLst>
          </p:nvPr>
        </p:nvGraphicFramePr>
        <p:xfrm>
          <a:off x="1009499" y="4725458"/>
          <a:ext cx="5220000" cy="2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8246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9874" y="4767263"/>
            <a:ext cx="14584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aphicFrame>
        <p:nvGraphicFramePr>
          <p:cNvPr id="10" name="Diagramma 9"/>
          <p:cNvGraphicFramePr/>
          <p:nvPr userDrawn="1">
            <p:extLst>
              <p:ext uri="{D42A27DB-BD31-4B8C-83A1-F6EECF244321}">
                <p14:modId xmlns:p14="http://schemas.microsoft.com/office/powerpoint/2010/main" val="1300204049"/>
              </p:ext>
            </p:extLst>
          </p:nvPr>
        </p:nvGraphicFramePr>
        <p:xfrm>
          <a:off x="1009499" y="4725458"/>
          <a:ext cx="5220000" cy="2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900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noProof="0" dirty="0" smtClean="0"/>
              <a:t>Drag picture to placeholder or click icon to add</a:t>
            </a:r>
            <a:endParaRPr kumimoji="0"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9874" y="4767263"/>
            <a:ext cx="14584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graphicFrame>
        <p:nvGraphicFramePr>
          <p:cNvPr id="6" name="Diagramma 5"/>
          <p:cNvGraphicFramePr/>
          <p:nvPr userDrawn="1">
            <p:extLst>
              <p:ext uri="{D42A27DB-BD31-4B8C-83A1-F6EECF244321}">
                <p14:modId xmlns:p14="http://schemas.microsoft.com/office/powerpoint/2010/main" val="2475623373"/>
              </p:ext>
            </p:extLst>
          </p:nvPr>
        </p:nvGraphicFramePr>
        <p:xfrm>
          <a:off x="1009499" y="4725458"/>
          <a:ext cx="5220000" cy="2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rchite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9874" y="4767263"/>
            <a:ext cx="14584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aphicFrame>
        <p:nvGraphicFramePr>
          <p:cNvPr id="10" name="Diagramma 9"/>
          <p:cNvGraphicFramePr/>
          <p:nvPr userDrawn="1">
            <p:extLst>
              <p:ext uri="{D42A27DB-BD31-4B8C-83A1-F6EECF244321}">
                <p14:modId xmlns:p14="http://schemas.microsoft.com/office/powerpoint/2010/main" val="2937375275"/>
              </p:ext>
            </p:extLst>
          </p:nvPr>
        </p:nvGraphicFramePr>
        <p:xfrm>
          <a:off x="1009499" y="4725458"/>
          <a:ext cx="5220000" cy="2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819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cal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9874" y="4767263"/>
            <a:ext cx="14584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aphicFrame>
        <p:nvGraphicFramePr>
          <p:cNvPr id="10" name="Diagramma 9"/>
          <p:cNvGraphicFramePr/>
          <p:nvPr userDrawn="1">
            <p:extLst>
              <p:ext uri="{D42A27DB-BD31-4B8C-83A1-F6EECF244321}">
                <p14:modId xmlns:p14="http://schemas.microsoft.com/office/powerpoint/2010/main" val="2725088618"/>
              </p:ext>
            </p:extLst>
          </p:nvPr>
        </p:nvGraphicFramePr>
        <p:xfrm>
          <a:off x="1009499" y="4725458"/>
          <a:ext cx="5220000" cy="2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0882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83" r:id="rId9"/>
    <p:sldLayoutId id="2147483684" r:id="rId10"/>
    <p:sldLayoutId id="2147483685" r:id="rId11"/>
    <p:sldLayoutId id="2147483664" r:id="rId12"/>
    <p:sldLayoutId id="2147483665" r:id="rId13"/>
    <p:sldLayoutId id="2147483667" r:id="rId14"/>
    <p:sldLayoutId id="2147483668" r:id="rId15"/>
    <p:sldLayoutId id="2147483669" r:id="rId16"/>
    <p:sldLayoutId id="2147483674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7.jpeg"/><Relationship Id="rId7" Type="http://schemas.microsoft.com/office/2007/relationships/hdphoto" Target="../media/hdphoto2.wdp"/><Relationship Id="rId12" Type="http://schemas.openxmlformats.org/officeDocument/2006/relationships/image" Target="../media/image4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png"/><Relationship Id="rId11" Type="http://schemas.openxmlformats.org/officeDocument/2006/relationships/image" Target="../media/image38.png"/><Relationship Id="rId5" Type="http://schemas.openxmlformats.org/officeDocument/2006/relationships/image" Target="../media/image29.png"/><Relationship Id="rId10" Type="http://schemas.openxmlformats.org/officeDocument/2006/relationships/image" Target="../media/image19.png"/><Relationship Id="rId4" Type="http://schemas.openxmlformats.org/officeDocument/2006/relationships/image" Target="../media/image28.jpe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9.png"/><Relationship Id="rId7" Type="http://schemas.openxmlformats.org/officeDocument/2006/relationships/image" Target="../media/image2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png"/><Relationship Id="rId5" Type="http://schemas.openxmlformats.org/officeDocument/2006/relationships/image" Target="../media/image28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3.png"/><Relationship Id="rId7" Type="http://schemas.openxmlformats.org/officeDocument/2006/relationships/image" Target="../media/image6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10" Type="http://schemas.openxmlformats.org/officeDocument/2006/relationships/image" Target="../media/image70.png"/><Relationship Id="rId4" Type="http://schemas.openxmlformats.org/officeDocument/2006/relationships/image" Target="../media/image15.png"/><Relationship Id="rId9" Type="http://schemas.openxmlformats.org/officeDocument/2006/relationships/hyperlink" Target="https://cernbox.cern.ch/cernbox/doc/boxed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15.png"/><Relationship Id="rId21" Type="http://schemas.openxmlformats.org/officeDocument/2006/relationships/image" Target="../media/image38.png"/><Relationship Id="rId7" Type="http://schemas.openxmlformats.org/officeDocument/2006/relationships/image" Target="../media/image26.jpeg"/><Relationship Id="rId12" Type="http://schemas.microsoft.com/office/2007/relationships/hdphoto" Target="../media/hdphoto1.wdp"/><Relationship Id="rId17" Type="http://schemas.openxmlformats.org/officeDocument/2006/relationships/image" Target="../media/image35.png"/><Relationship Id="rId2" Type="http://schemas.openxmlformats.org/officeDocument/2006/relationships/image" Target="../media/image22.png"/><Relationship Id="rId16" Type="http://schemas.openxmlformats.org/officeDocument/2006/relationships/image" Target="../media/image34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5" Type="http://schemas.openxmlformats.org/officeDocument/2006/relationships/image" Target="../media/image33.png"/><Relationship Id="rId10" Type="http://schemas.openxmlformats.org/officeDocument/2006/relationships/image" Target="../media/image29.png"/><Relationship Id="rId19" Type="http://schemas.openxmlformats.org/officeDocument/2006/relationships/image" Target="../media/image37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25.png"/><Relationship Id="rId3" Type="http://schemas.openxmlformats.org/officeDocument/2006/relationships/image" Target="../media/image26.jpeg"/><Relationship Id="rId7" Type="http://schemas.openxmlformats.org/officeDocument/2006/relationships/image" Target="../media/image35.png"/><Relationship Id="rId12" Type="http://schemas.openxmlformats.org/officeDocument/2006/relationships/image" Target="../media/image24.jpeg"/><Relationship Id="rId17" Type="http://schemas.microsoft.com/office/2007/relationships/hdphoto" Target="../media/hdphoto1.wdp"/><Relationship Id="rId2" Type="http://schemas.openxmlformats.org/officeDocument/2006/relationships/image" Target="../media/image23.jpe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11" Type="http://schemas.openxmlformats.org/officeDocument/2006/relationships/image" Target="../media/image40.png"/><Relationship Id="rId5" Type="http://schemas.openxmlformats.org/officeDocument/2006/relationships/image" Target="../media/image28.jpeg"/><Relationship Id="rId15" Type="http://schemas.openxmlformats.org/officeDocument/2006/relationships/image" Target="../media/image38.png"/><Relationship Id="rId10" Type="http://schemas.microsoft.com/office/2007/relationships/hdphoto" Target="../media/hdphoto2.wdp"/><Relationship Id="rId4" Type="http://schemas.openxmlformats.org/officeDocument/2006/relationships/image" Target="../media/image27.jpeg"/><Relationship Id="rId9" Type="http://schemas.openxmlformats.org/officeDocument/2006/relationships/image" Target="../media/image39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8.png"/><Relationship Id="rId3" Type="http://schemas.openxmlformats.org/officeDocument/2006/relationships/image" Target="../media/image27.jpeg"/><Relationship Id="rId7" Type="http://schemas.openxmlformats.org/officeDocument/2006/relationships/image" Target="../media/image35.png"/><Relationship Id="rId12" Type="http://schemas.openxmlformats.org/officeDocument/2006/relationships/image" Target="../media/image1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11" Type="http://schemas.openxmlformats.org/officeDocument/2006/relationships/image" Target="../media/image40.png"/><Relationship Id="rId5" Type="http://schemas.openxmlformats.org/officeDocument/2006/relationships/image" Target="../media/image29.png"/><Relationship Id="rId1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8.jpeg"/><Relationship Id="rId9" Type="http://schemas.openxmlformats.org/officeDocument/2006/relationships/image" Target="../media/image39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7.jpeg"/><Relationship Id="rId7" Type="http://schemas.openxmlformats.org/officeDocument/2006/relationships/image" Target="../media/image39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7400925" y="4514850"/>
            <a:ext cx="1666876" cy="545307"/>
          </a:xfrm>
        </p:spPr>
        <p:txBody>
          <a:bodyPr/>
          <a:lstStyle/>
          <a:p>
            <a:pPr algn="r"/>
            <a:r>
              <a:rPr lang="en-US" b="1" dirty="0" smtClean="0"/>
              <a:t>29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January </a:t>
            </a:r>
            <a:r>
              <a:rPr lang="en-US" b="1" dirty="0" smtClean="0"/>
              <a:t>2018</a:t>
            </a:r>
          </a:p>
          <a:p>
            <a:pPr algn="r"/>
            <a:r>
              <a:rPr lang="en-US" b="1" dirty="0" smtClean="0"/>
              <a:t>Krakow, Poland</a:t>
            </a:r>
            <a:endParaRPr lang="en-US" b="1" dirty="0"/>
          </a:p>
        </p:txBody>
      </p:sp>
      <p:sp>
        <p:nvSpPr>
          <p:cNvPr id="10" name="Rettangolo 9"/>
          <p:cNvSpPr/>
          <p:nvPr/>
        </p:nvSpPr>
        <p:spPr>
          <a:xfrm>
            <a:off x="836827" y="4556671"/>
            <a:ext cx="5021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1">
                    <a:tint val="75000"/>
                  </a:schemeClr>
                </a:solidFill>
              </a:rPr>
              <a:t>CS3 2018</a:t>
            </a:r>
          </a:p>
          <a:p>
            <a:r>
              <a:rPr lang="en-US" sz="1200" b="1" dirty="0" smtClean="0">
                <a:solidFill>
                  <a:schemeClr val="tx1">
                    <a:tint val="75000"/>
                  </a:schemeClr>
                </a:solidFill>
              </a:rPr>
              <a:t>Workshop </a:t>
            </a:r>
            <a:r>
              <a:rPr lang="en-US" sz="1200" b="1" dirty="0">
                <a:solidFill>
                  <a:schemeClr val="tx1">
                    <a:tint val="75000"/>
                  </a:schemeClr>
                </a:solidFill>
              </a:rPr>
              <a:t>on Cloud Services for Synchronisation and Sharing</a:t>
            </a:r>
          </a:p>
        </p:txBody>
      </p:sp>
      <p:pic>
        <p:nvPicPr>
          <p:cNvPr id="1026" name="Picture 2" descr="E:\krakow_sno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4" b="14690"/>
          <a:stretch/>
        </p:blipFill>
        <p:spPr bwMode="auto">
          <a:xfrm>
            <a:off x="-12271" y="0"/>
            <a:ext cx="9164512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gnaposto testo 3"/>
          <p:cNvSpPr>
            <a:spLocks noGrp="1"/>
          </p:cNvSpPr>
          <p:nvPr>
            <p:ph type="body" idx="10"/>
          </p:nvPr>
        </p:nvSpPr>
        <p:spPr>
          <a:xfrm>
            <a:off x="3199027" y="3181518"/>
            <a:ext cx="2743200" cy="648000"/>
          </a:xfrm>
          <a:solidFill>
            <a:schemeClr val="bg1">
              <a:alpha val="75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en-US" sz="1800" b="1" dirty="0" smtClean="0"/>
              <a:t>Enrico Bocchi</a:t>
            </a:r>
          </a:p>
          <a:p>
            <a:pPr algn="ctr"/>
            <a:r>
              <a:rPr lang="en-US" sz="1800" dirty="0" smtClean="0"/>
              <a:t>CERN IT-ST</a:t>
            </a:r>
            <a:endParaRPr lang="it-IT" sz="18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574550"/>
            <a:ext cx="8226854" cy="1080000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/>
              <a:t>Container-based </a:t>
            </a:r>
            <a:r>
              <a:rPr lang="en-US" sz="3200" dirty="0" smtClean="0"/>
              <a:t>Service </a:t>
            </a:r>
            <a:r>
              <a:rPr lang="en-US" sz="3200" dirty="0"/>
              <a:t>D</a:t>
            </a:r>
            <a:r>
              <a:rPr lang="en-US" sz="3200" dirty="0" smtClean="0"/>
              <a:t>eployment</a:t>
            </a:r>
            <a:br>
              <a:rPr lang="en-US" sz="3200" dirty="0" smtClean="0"/>
            </a:br>
            <a:r>
              <a:rPr lang="en-US" sz="3200" dirty="0" smtClean="0"/>
              <a:t>in Private </a:t>
            </a:r>
            <a:r>
              <a:rPr lang="en-US" sz="3200" dirty="0"/>
              <a:t>and </a:t>
            </a:r>
            <a:r>
              <a:rPr lang="en-US" sz="3200" dirty="0" smtClean="0"/>
              <a:t>Public Clouds</a:t>
            </a:r>
            <a:endParaRPr lang="it-IT" sz="3200" dirty="0"/>
          </a:p>
        </p:txBody>
      </p:sp>
      <p:pic>
        <p:nvPicPr>
          <p:cNvPr id="1027" name="Picture 3" descr="E:\Screenshot from 2018-01-28 11-23-1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0" b="5949"/>
          <a:stretch/>
        </p:blipFill>
        <p:spPr bwMode="auto">
          <a:xfrm>
            <a:off x="110546" y="111900"/>
            <a:ext cx="121046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41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itaglia angolo diagonale rettangolo 116"/>
          <p:cNvSpPr/>
          <p:nvPr/>
        </p:nvSpPr>
        <p:spPr>
          <a:xfrm flipH="1">
            <a:off x="4089306" y="2974165"/>
            <a:ext cx="2700000" cy="1260000"/>
          </a:xfrm>
          <a:prstGeom prst="snip2DiagRect">
            <a:avLst/>
          </a:prstGeom>
          <a:pattFill prst="pct25">
            <a:fgClr>
              <a:schemeClr val="tx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scale </a:t>
            </a:r>
            <a:r>
              <a:rPr lang="en-US" dirty="0" smtClean="0"/>
              <a:t>services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A closer look at SWAN</a:t>
            </a:r>
            <a:endParaRPr lang="en-US" sz="1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1046587" y="1421839"/>
            <a:ext cx="5667844" cy="1008000"/>
          </a:xfrm>
          <a:prstGeom prst="rect">
            <a:avLst/>
          </a:prstGeom>
          <a:pattFill prst="pct25">
            <a:fgClr>
              <a:srgbClr val="FCD5B5"/>
            </a:fgClr>
            <a:bgClr>
              <a:sysClr val="window" lastClr="FFFFFF"/>
            </a:bgClr>
          </a:pattFill>
          <a:ln w="12700" cap="flat" cmpd="sng" algn="ctr">
            <a:solidFill>
              <a:srgbClr val="FAC09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1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280357" y="1803293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E:\cernbox\CERN_PresentationPack\Loghi\jupyterhub.pn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1618" r="85506" b="16310"/>
          <a:stretch/>
        </p:blipFill>
        <p:spPr bwMode="auto">
          <a:xfrm>
            <a:off x="5848027" y="2135603"/>
            <a:ext cx="1989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CasellaDiTesto 42"/>
          <p:cNvSpPr txBox="1"/>
          <p:nvPr/>
        </p:nvSpPr>
        <p:spPr>
          <a:xfrm>
            <a:off x="5163106" y="1591749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JupyterHub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4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751121" y="1981139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asellaDiTesto 44"/>
          <p:cNvSpPr txBox="1"/>
          <p:nvPr/>
        </p:nvSpPr>
        <p:spPr>
          <a:xfrm>
            <a:off x="1037062" y="1523544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1953887" y="1911322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7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3167722" y="186818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uppo 48"/>
          <p:cNvGrpSpPr/>
          <p:nvPr/>
        </p:nvGrpSpPr>
        <p:grpSpPr>
          <a:xfrm>
            <a:off x="5774878" y="685626"/>
            <a:ext cx="825978" cy="739130"/>
            <a:chOff x="7760043" y="2257270"/>
            <a:chExt cx="825978" cy="739130"/>
          </a:xfrm>
        </p:grpSpPr>
        <p:pic>
          <p:nvPicPr>
            <p:cNvPr id="50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7760043" y="2394148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CasellaDiTesto 50"/>
            <p:cNvSpPr txBox="1"/>
            <p:nvPr/>
          </p:nvSpPr>
          <p:spPr>
            <a:xfrm>
              <a:off x="8046021" y="2257270"/>
              <a:ext cx="5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User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52" name="Connettore 7 51"/>
          <p:cNvCxnSpPr>
            <a:stCxn id="41" idx="1"/>
            <a:endCxn id="50" idx="1"/>
          </p:cNvCxnSpPr>
          <p:nvPr/>
        </p:nvCxnSpPr>
        <p:spPr>
          <a:xfrm rot="10800000" flipH="1">
            <a:off x="5280356" y="1123631"/>
            <a:ext cx="494521" cy="932113"/>
          </a:xfrm>
          <a:prstGeom prst="curvedConnector3">
            <a:avLst>
              <a:gd name="adj1" fmla="val -46227"/>
            </a:avLst>
          </a:prstGeom>
          <a:ln w="19050">
            <a:solidFill>
              <a:srgbClr val="0055A0"/>
            </a:solidFill>
            <a:prstDash val="dash"/>
            <a:head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umetto 3 62"/>
          <p:cNvSpPr/>
          <p:nvPr/>
        </p:nvSpPr>
        <p:spPr>
          <a:xfrm flipH="1">
            <a:off x="5038171" y="294502"/>
            <a:ext cx="1152000" cy="5400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Start my session!</a:t>
            </a:r>
            <a:endParaRPr lang="it-IT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5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537844" y="1724867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6722661" y="2178022"/>
            <a:ext cx="821140" cy="61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Parentesi graffa chiusa 67"/>
          <p:cNvSpPr>
            <a:spLocks/>
          </p:cNvSpPr>
          <p:nvPr/>
        </p:nvSpPr>
        <p:spPr>
          <a:xfrm rot="5400000">
            <a:off x="2164704" y="1373783"/>
            <a:ext cx="108000" cy="2340000"/>
          </a:xfrm>
          <a:prstGeom prst="rightBrace">
            <a:avLst/>
          </a:prstGeom>
          <a:ln w="25400">
            <a:solidFill>
              <a:srgbClr val="FAC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72" name="Gruppo 71"/>
          <p:cNvGrpSpPr/>
          <p:nvPr/>
        </p:nvGrpSpPr>
        <p:grpSpPr>
          <a:xfrm>
            <a:off x="1509809" y="2657483"/>
            <a:ext cx="1417790" cy="307777"/>
            <a:chOff x="1516230" y="3052133"/>
            <a:chExt cx="1417790" cy="307777"/>
          </a:xfrm>
        </p:grpSpPr>
        <p:pic>
          <p:nvPicPr>
            <p:cNvPr id="70" name="Picture 3" descr="E:\cernbox\CERN_PresentationPack\Loghi\kubernetes2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85" t="10758" r="24601" b="32201"/>
            <a:stretch/>
          </p:blipFill>
          <p:spPr bwMode="auto">
            <a:xfrm>
              <a:off x="1516230" y="3062021"/>
              <a:ext cx="305797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CasellaDiTesto 70"/>
            <p:cNvSpPr txBox="1"/>
            <p:nvPr/>
          </p:nvSpPr>
          <p:spPr>
            <a:xfrm>
              <a:off x="1763507" y="3052133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DaemonSet</a:t>
              </a:r>
              <a:endParaRPr lang="it-IT" sz="1400" b="1" dirty="0"/>
            </a:p>
          </p:txBody>
        </p:sp>
      </p:grpSp>
      <p:cxnSp>
        <p:nvCxnSpPr>
          <p:cNvPr id="73" name="Connettore 7 72"/>
          <p:cNvCxnSpPr>
            <a:stCxn id="67" idx="0"/>
            <a:endCxn id="41" idx="2"/>
          </p:cNvCxnSpPr>
          <p:nvPr/>
        </p:nvCxnSpPr>
        <p:spPr>
          <a:xfrm rot="16200000" flipH="1" flipV="1">
            <a:off x="6307195" y="1482157"/>
            <a:ext cx="130171" cy="1521900"/>
          </a:xfrm>
          <a:prstGeom prst="curvedConnector5">
            <a:avLst>
              <a:gd name="adj1" fmla="val -175615"/>
              <a:gd name="adj2" fmla="val 52615"/>
              <a:gd name="adj3" fmla="val 275615"/>
            </a:avLst>
          </a:prstGeom>
          <a:noFill/>
          <a:ln w="19050" cap="flat" cmpd="sng" algn="ctr">
            <a:solidFill>
              <a:srgbClr val="F79646"/>
            </a:solidFill>
            <a:prstDash val="lgDash"/>
            <a:headEnd type="triangle" w="med" len="lg"/>
            <a:tailEnd type="triangle" w="med" len="lg"/>
          </a:ln>
          <a:effectLst/>
        </p:spPr>
      </p:cxnSp>
      <p:sp>
        <p:nvSpPr>
          <p:cNvPr id="79" name="CasellaDiTesto 78"/>
          <p:cNvSpPr txBox="1"/>
          <p:nvPr/>
        </p:nvSpPr>
        <p:spPr>
          <a:xfrm>
            <a:off x="6714430" y="1496468"/>
            <a:ext cx="21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Ability to spawn single-user </a:t>
            </a:r>
            <a:r>
              <a:rPr lang="it-IT" sz="1200" dirty="0" smtClean="0"/>
              <a:t>server on </a:t>
            </a:r>
            <a:r>
              <a:rPr lang="en-US" sz="1200" dirty="0" smtClean="0"/>
              <a:t>SWAN Workers</a:t>
            </a:r>
          </a:p>
        </p:txBody>
      </p:sp>
      <p:sp>
        <p:nvSpPr>
          <p:cNvPr id="76" name="Rettangolo 75"/>
          <p:cNvSpPr/>
          <p:nvPr/>
        </p:nvSpPr>
        <p:spPr>
          <a:xfrm>
            <a:off x="628650" y="2860484"/>
            <a:ext cx="3168000" cy="612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55A0"/>
                </a:solidFill>
              </a:rPr>
              <a:t>CVMFS and EOS Fuse containers are replicated on any “Swan Worker” node</a:t>
            </a:r>
            <a:endParaRPr lang="it-IT" sz="1200" dirty="0">
              <a:solidFill>
                <a:srgbClr val="0055A0"/>
              </a:solidFill>
            </a:endParaRPr>
          </a:p>
        </p:txBody>
      </p:sp>
      <p:sp>
        <p:nvSpPr>
          <p:cNvPr id="118" name="Rettangolo 117"/>
          <p:cNvSpPr/>
          <p:nvPr/>
        </p:nvSpPr>
        <p:spPr>
          <a:xfrm>
            <a:off x="5548200" y="2978664"/>
            <a:ext cx="13003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55A0"/>
                </a:solidFill>
              </a:rPr>
              <a:t>SWAN Workers</a:t>
            </a:r>
            <a:endParaRPr lang="it-IT" sz="1200" b="1" dirty="0"/>
          </a:p>
        </p:txBody>
      </p:sp>
      <p:cxnSp>
        <p:nvCxnSpPr>
          <p:cNvPr id="130" name="Connettore 7 129"/>
          <p:cNvCxnSpPr>
            <a:stCxn id="117" idx="3"/>
            <a:endCxn id="41" idx="1"/>
          </p:cNvCxnSpPr>
          <p:nvPr/>
        </p:nvCxnSpPr>
        <p:spPr>
          <a:xfrm rot="16200000" flipV="1">
            <a:off x="4900621" y="2435479"/>
            <a:ext cx="918422" cy="158949"/>
          </a:xfrm>
          <a:prstGeom prst="curvedConnector4">
            <a:avLst>
              <a:gd name="adj1" fmla="val 36256"/>
              <a:gd name="adj2" fmla="val 244088"/>
            </a:avLst>
          </a:prstGeom>
          <a:ln w="19050">
            <a:solidFill>
              <a:srgbClr val="0055A0"/>
            </a:solidFill>
            <a:prstDash val="dash"/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uppo 142"/>
          <p:cNvGrpSpPr/>
          <p:nvPr/>
        </p:nvGrpSpPr>
        <p:grpSpPr>
          <a:xfrm>
            <a:off x="1662598" y="3681663"/>
            <a:ext cx="956156" cy="436076"/>
            <a:chOff x="1262548" y="3642176"/>
            <a:chExt cx="956156" cy="436076"/>
          </a:xfrm>
        </p:grpSpPr>
        <p:pic>
          <p:nvPicPr>
            <p:cNvPr id="138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4" t="77936" r="7293" b="-241"/>
            <a:stretch/>
          </p:blipFill>
          <p:spPr bwMode="auto">
            <a:xfrm>
              <a:off x="1262548" y="3642176"/>
              <a:ext cx="828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4" t="77936" r="7293" b="-241"/>
            <a:stretch/>
          </p:blipFill>
          <p:spPr bwMode="auto">
            <a:xfrm>
              <a:off x="1390704" y="3862252"/>
              <a:ext cx="828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40" name="Connettore 7 139"/>
          <p:cNvCxnSpPr/>
          <p:nvPr/>
        </p:nvCxnSpPr>
        <p:spPr>
          <a:xfrm rot="10800000">
            <a:off x="2700675" y="3899701"/>
            <a:ext cx="1296000" cy="0"/>
          </a:xfrm>
          <a:prstGeom prst="curvedConnector3">
            <a:avLst>
              <a:gd name="adj1" fmla="val 50000"/>
            </a:avLst>
          </a:prstGeom>
          <a:ln w="19050">
            <a:solidFill>
              <a:srgbClr val="0055A0"/>
            </a:solidFill>
            <a:prstDash val="dash"/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uppo 96"/>
          <p:cNvGrpSpPr/>
          <p:nvPr/>
        </p:nvGrpSpPr>
        <p:grpSpPr>
          <a:xfrm>
            <a:off x="4250309" y="3400555"/>
            <a:ext cx="1355771" cy="229500"/>
            <a:chOff x="3796535" y="3687362"/>
            <a:chExt cx="1355771" cy="229500"/>
          </a:xfrm>
        </p:grpSpPr>
        <p:pic>
          <p:nvPicPr>
            <p:cNvPr id="94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4" t="77936" r="7293" b="-241"/>
            <a:stretch/>
          </p:blipFill>
          <p:spPr bwMode="auto">
            <a:xfrm>
              <a:off x="4324306" y="3694112"/>
              <a:ext cx="828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8" descr="E:\cernbox\CERN_PresentationPack\Loghi\cvmfs.png"/>
            <p:cNvPicPr>
              <a:picLocks noChangeAspect="1" noChangeArrowheads="1"/>
            </p:cNvPicPr>
            <p:nvPr/>
          </p:nvPicPr>
          <p:blipFill rotWithShape="1"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287"/>
            <a:stretch/>
          </p:blipFill>
          <p:spPr bwMode="auto">
            <a:xfrm>
              <a:off x="3796535" y="3687362"/>
              <a:ext cx="209061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" descr="E:\cernbox\CERN_PresentationPack\Loghi\EOS_new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8" t="7289" r="60199" b="8588"/>
            <a:stretch/>
          </p:blipFill>
          <p:spPr bwMode="auto">
            <a:xfrm>
              <a:off x="4051735" y="3687362"/>
              <a:ext cx="216413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4" name="Gruppo 133"/>
          <p:cNvGrpSpPr/>
          <p:nvPr/>
        </p:nvGrpSpPr>
        <p:grpSpPr>
          <a:xfrm>
            <a:off x="4250309" y="3162430"/>
            <a:ext cx="1355771" cy="229500"/>
            <a:chOff x="3796535" y="3687362"/>
            <a:chExt cx="1355771" cy="229500"/>
          </a:xfrm>
        </p:grpSpPr>
        <p:pic>
          <p:nvPicPr>
            <p:cNvPr id="135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4" t="77936" r="7293" b="-241"/>
            <a:stretch/>
          </p:blipFill>
          <p:spPr bwMode="auto">
            <a:xfrm>
              <a:off x="4324306" y="3694112"/>
              <a:ext cx="828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8" descr="E:\cernbox\CERN_PresentationPack\Loghi\cvmfs.png"/>
            <p:cNvPicPr>
              <a:picLocks noChangeAspect="1" noChangeArrowheads="1"/>
            </p:cNvPicPr>
            <p:nvPr/>
          </p:nvPicPr>
          <p:blipFill rotWithShape="1"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287"/>
            <a:stretch/>
          </p:blipFill>
          <p:spPr bwMode="auto">
            <a:xfrm>
              <a:off x="3796535" y="3687362"/>
              <a:ext cx="209061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3" descr="E:\cernbox\CERN_PresentationPack\Loghi\EOS_new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8" t="7289" r="60199" b="8588"/>
            <a:stretch/>
          </p:blipFill>
          <p:spPr bwMode="auto">
            <a:xfrm>
              <a:off x="4051735" y="3687362"/>
              <a:ext cx="216413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4" name="Picture 7" descr="http://www.megabytesistemi.com/images/png/hosting.png"/>
          <p:cNvPicPr>
            <a:picLocks noChangeAspect="1" noChangeArrowheads="1"/>
          </p:cNvPicPr>
          <p:nvPr/>
        </p:nvPicPr>
        <p:blipFill rotWithShape="1"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t="77936" r="7293" b="-241"/>
          <a:stretch/>
        </p:blipFill>
        <p:spPr bwMode="auto">
          <a:xfrm>
            <a:off x="4922336" y="3673526"/>
            <a:ext cx="82800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5794740" y="3666776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6049940" y="366677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7" descr="http://www.megabytesistemi.com/images/png/hosting.png"/>
          <p:cNvPicPr>
            <a:picLocks noChangeAspect="1" noChangeArrowheads="1"/>
          </p:cNvPicPr>
          <p:nvPr/>
        </p:nvPicPr>
        <p:blipFill rotWithShape="1"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t="77936" r="7293" b="-241"/>
          <a:stretch/>
        </p:blipFill>
        <p:spPr bwMode="auto">
          <a:xfrm>
            <a:off x="5017586" y="3909877"/>
            <a:ext cx="82800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5889990" y="3903127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6145190" y="3903127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" name="CasellaDiTesto 149"/>
          <p:cNvSpPr txBox="1"/>
          <p:nvPr/>
        </p:nvSpPr>
        <p:spPr>
          <a:xfrm>
            <a:off x="1662597" y="4132272"/>
            <a:ext cx="2334077" cy="276999"/>
          </a:xfrm>
          <a:prstGeom prst="rect">
            <a:avLst/>
          </a:prstGeom>
          <a:solidFill>
            <a:schemeClr val="tx2">
              <a:lumMod val="20000"/>
              <a:lumOff val="80000"/>
              <a:alpha val="60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New SWAN Worker nodes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Rettangolo arrotondato 160"/>
          <p:cNvSpPr/>
          <p:nvPr/>
        </p:nvSpPr>
        <p:spPr>
          <a:xfrm>
            <a:off x="170754" y="3693877"/>
            <a:ext cx="1368000" cy="648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Scale out</a:t>
            </a:r>
            <a:b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SWAN capacity</a:t>
            </a:r>
            <a:endParaRPr lang="it-IT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2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8003779" y="175120"/>
            <a:ext cx="937597" cy="70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1858931" y="1591012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CasellaDiTesto 52"/>
          <p:cNvSpPr txBox="1"/>
          <p:nvPr/>
        </p:nvSpPr>
        <p:spPr>
          <a:xfrm>
            <a:off x="7017615" y="3280077"/>
            <a:ext cx="1154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0" dirty="0">
                <a:solidFill>
                  <a:sysClr val="windowText" lastClr="000000"/>
                </a:solidFill>
              </a:rPr>
              <a:t>Single-user</a:t>
            </a:r>
            <a:br>
              <a:rPr lang="en-US" sz="1000" b="1" kern="0" dirty="0">
                <a:solidFill>
                  <a:sysClr val="windowText" lastClr="000000"/>
                </a:solidFill>
              </a:rPr>
            </a:br>
            <a:r>
              <a:rPr lang="en-US" sz="1000" b="1" kern="0" dirty="0" smtClean="0">
                <a:solidFill>
                  <a:sysClr val="windowText" lastClr="000000"/>
                </a:solidFill>
              </a:rPr>
              <a:t>Jupyter Server</a:t>
            </a:r>
            <a:endParaRPr lang="en-US" sz="10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54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6543706" y="3300132"/>
            <a:ext cx="471976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E:\SWAN_Architecture.pn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9" r="61238" b="86518"/>
          <a:stretch/>
        </p:blipFill>
        <p:spPr bwMode="auto">
          <a:xfrm>
            <a:off x="6848556" y="3565526"/>
            <a:ext cx="58247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98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69136E-6 L 0.20764 -4.69136E-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82" y="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40" grpId="0" animBg="1"/>
      <p:bldP spid="43" grpId="0"/>
      <p:bldP spid="45" grpId="0"/>
      <p:bldP spid="46" grpId="0"/>
      <p:bldP spid="63" grpId="0" animBg="1"/>
      <p:bldP spid="68" grpId="0" animBg="1"/>
      <p:bldP spid="79" grpId="0"/>
      <p:bldP spid="76" grpId="0"/>
      <p:bldP spid="118" grpId="0"/>
      <p:bldP spid="150" grpId="0" animBg="1"/>
      <p:bldP spid="161" grpId="0" animBg="1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Deployment with Kubernetes</a:t>
            </a:r>
            <a:endParaRPr lang="it-IT"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indent="-288000"/>
            <a:r>
              <a:rPr lang="en-US" sz="1600" dirty="0" smtClean="0"/>
              <a:t>Development playground at CERN</a:t>
            </a:r>
          </a:p>
          <a:p>
            <a:pPr marL="288000" indent="-288000"/>
            <a:r>
              <a:rPr lang="en-US" sz="1600" dirty="0" smtClean="0"/>
              <a:t>Runs </a:t>
            </a:r>
            <a:r>
              <a:rPr lang="en-US" sz="1600" dirty="0"/>
              <a:t>on OpenStack </a:t>
            </a:r>
            <a:r>
              <a:rPr lang="en-US" sz="1600" dirty="0" smtClean="0"/>
              <a:t>VMs</a:t>
            </a:r>
            <a:endParaRPr lang="it-IT" sz="16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317" y="1786775"/>
            <a:ext cx="5647483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o 18"/>
          <p:cNvGrpSpPr/>
          <p:nvPr/>
        </p:nvGrpSpPr>
        <p:grpSpPr>
          <a:xfrm>
            <a:off x="610492" y="2059097"/>
            <a:ext cx="7905317" cy="404322"/>
            <a:chOff x="457200" y="2059097"/>
            <a:chExt cx="7905317" cy="404322"/>
          </a:xfrm>
        </p:grpSpPr>
        <p:sp>
          <p:nvSpPr>
            <p:cNvPr id="8" name="Rettangolo 7"/>
            <p:cNvSpPr/>
            <p:nvPr/>
          </p:nvSpPr>
          <p:spPr>
            <a:xfrm>
              <a:off x="457200" y="2059097"/>
              <a:ext cx="7905317" cy="404322"/>
            </a:xfrm>
            <a:prstGeom prst="rect">
              <a:avLst/>
            </a:prstGeom>
            <a:solidFill>
              <a:srgbClr val="9BBB59">
                <a:alpha val="2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6251114" y="2107370"/>
              <a:ext cx="103265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CERNBox</a:t>
              </a:r>
              <a:endPara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610492" y="2545589"/>
            <a:ext cx="7905317" cy="707886"/>
            <a:chOff x="457200" y="2545589"/>
            <a:chExt cx="7905317" cy="707886"/>
          </a:xfrm>
        </p:grpSpPr>
        <p:sp>
          <p:nvSpPr>
            <p:cNvPr id="9" name="Rettangolo 8"/>
            <p:cNvSpPr/>
            <p:nvPr/>
          </p:nvSpPr>
          <p:spPr>
            <a:xfrm>
              <a:off x="457200" y="2575532"/>
              <a:ext cx="7905317" cy="648000"/>
            </a:xfrm>
            <a:prstGeom prst="rect">
              <a:avLst/>
            </a:prstGeom>
            <a:solidFill>
              <a:srgbClr val="C0504D">
                <a:alpha val="2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6251114" y="2545589"/>
              <a:ext cx="1838960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EOS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1x Management Node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4x File Storage Servers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610492" y="3351391"/>
            <a:ext cx="7923017" cy="677108"/>
            <a:chOff x="457200" y="3351391"/>
            <a:chExt cx="7923017" cy="677108"/>
          </a:xfrm>
        </p:grpSpPr>
        <p:sp>
          <p:nvSpPr>
            <p:cNvPr id="10" name="Rettangolo 9"/>
            <p:cNvSpPr/>
            <p:nvPr/>
          </p:nvSpPr>
          <p:spPr>
            <a:xfrm>
              <a:off x="457200" y="3353010"/>
              <a:ext cx="7905317" cy="673870"/>
            </a:xfrm>
            <a:prstGeom prst="rect">
              <a:avLst/>
            </a:prstGeom>
            <a:solidFill>
              <a:srgbClr val="F79646">
                <a:alpha val="2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6251114" y="3351391"/>
              <a:ext cx="2129103" cy="67710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SWAN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1x JupyterHub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3x EOS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+ CVMFS Daemons</a:t>
              </a:r>
              <a:endPara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1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8003779" y="175120"/>
            <a:ext cx="937597" cy="70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83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Sample Deployment with Kubernetes</a:t>
            </a:r>
            <a:endParaRPr lang="it-IT" dirty="0"/>
          </a:p>
        </p:txBody>
      </p:sp>
      <p:sp>
        <p:nvSpPr>
          <p:cNvPr id="9" name="Segnaposto contenuto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Computing – SWAN Workers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Workers are (again) VMs with EOS + CVMFS daemons deployed</a:t>
            </a:r>
            <a:endParaRPr lang="it-IT" sz="1800" b="1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3074" name="Picture 2" descr="C:\Users\Virtual_7\Desktop\Immagin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51" y="1780699"/>
            <a:ext cx="6589003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uppo 35"/>
          <p:cNvGrpSpPr/>
          <p:nvPr/>
        </p:nvGrpSpPr>
        <p:grpSpPr>
          <a:xfrm>
            <a:off x="5319352" y="2805884"/>
            <a:ext cx="3221370" cy="576000"/>
            <a:chOff x="5715000" y="3044009"/>
            <a:chExt cx="3221370" cy="576000"/>
          </a:xfrm>
        </p:grpSpPr>
        <p:sp>
          <p:nvSpPr>
            <p:cNvPr id="24" name="Rettangolo 23"/>
            <p:cNvSpPr/>
            <p:nvPr/>
          </p:nvSpPr>
          <p:spPr>
            <a:xfrm>
              <a:off x="5715000" y="3044009"/>
              <a:ext cx="3221370" cy="576000"/>
            </a:xfrm>
            <a:prstGeom prst="rect">
              <a:avLst/>
            </a:prstGeom>
            <a:solidFill>
              <a:srgbClr val="F79646">
                <a:alpha val="2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7979566" y="3101176"/>
              <a:ext cx="798616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SWAN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Workers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" name="Gruppo 33"/>
          <p:cNvGrpSpPr/>
          <p:nvPr/>
        </p:nvGrpSpPr>
        <p:grpSpPr>
          <a:xfrm>
            <a:off x="800722" y="2022648"/>
            <a:ext cx="7740000" cy="540000"/>
            <a:chOff x="1196370" y="2260773"/>
            <a:chExt cx="7740000" cy="540000"/>
          </a:xfrm>
        </p:grpSpPr>
        <p:sp>
          <p:nvSpPr>
            <p:cNvPr id="27" name="Rettangolo 26"/>
            <p:cNvSpPr/>
            <p:nvPr/>
          </p:nvSpPr>
          <p:spPr>
            <a:xfrm>
              <a:off x="1196370" y="2260773"/>
              <a:ext cx="7740000" cy="540000"/>
            </a:xfrm>
            <a:prstGeom prst="rect">
              <a:avLst/>
            </a:prstGeom>
            <a:solidFill>
              <a:srgbClr val="0070C0">
                <a:alpha val="1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8051701" y="2296688"/>
              <a:ext cx="654345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SWAN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Users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9" name="Picture 2" descr="E:\SWAN_Architecture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4F81BD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9" r="61238" b="86518"/>
          <a:stretch/>
        </p:blipFill>
        <p:spPr bwMode="auto">
          <a:xfrm>
            <a:off x="8068732" y="1550928"/>
            <a:ext cx="58247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Freccia circolare a destra 30"/>
          <p:cNvSpPr/>
          <p:nvPr/>
        </p:nvSpPr>
        <p:spPr>
          <a:xfrm flipH="1">
            <a:off x="8478579" y="2268605"/>
            <a:ext cx="360000" cy="864000"/>
          </a:xfrm>
          <a:prstGeom prst="curvedRightArrow">
            <a:avLst/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Picture 2" descr="E:\SWAN_Architecture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9" r="61238" b="86518"/>
          <a:stretch/>
        </p:blipFill>
        <p:spPr bwMode="auto">
          <a:xfrm>
            <a:off x="7625017" y="1424899"/>
            <a:ext cx="58247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E:\SWAN_Architecture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9" r="61238" b="86518"/>
          <a:stretch/>
        </p:blipFill>
        <p:spPr bwMode="auto">
          <a:xfrm>
            <a:off x="7983036" y="1166553"/>
            <a:ext cx="58247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E:\SWAN_Architecture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9" r="61238" b="86518"/>
          <a:stretch/>
        </p:blipFill>
        <p:spPr bwMode="auto">
          <a:xfrm>
            <a:off x="7459969" y="1078405"/>
            <a:ext cx="58247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Freccia circolare a destra 37"/>
          <p:cNvSpPr/>
          <p:nvPr/>
        </p:nvSpPr>
        <p:spPr>
          <a:xfrm>
            <a:off x="429247" y="3032743"/>
            <a:ext cx="360000" cy="792000"/>
          </a:xfrm>
          <a:prstGeom prst="curvedRightArrow">
            <a:avLst/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6" name="Gruppo 45"/>
          <p:cNvGrpSpPr/>
          <p:nvPr/>
        </p:nvGrpSpPr>
        <p:grpSpPr>
          <a:xfrm>
            <a:off x="833693" y="3351248"/>
            <a:ext cx="2390409" cy="972000"/>
            <a:chOff x="1134091" y="2913098"/>
            <a:chExt cx="2390409" cy="972000"/>
          </a:xfrm>
        </p:grpSpPr>
        <p:sp>
          <p:nvSpPr>
            <p:cNvPr id="47" name="Rettangolo 46"/>
            <p:cNvSpPr/>
            <p:nvPr/>
          </p:nvSpPr>
          <p:spPr>
            <a:xfrm>
              <a:off x="1134091" y="2913098"/>
              <a:ext cx="2390409" cy="972000"/>
            </a:xfrm>
            <a:prstGeom prst="rect">
              <a:avLst/>
            </a:prstGeom>
            <a:pattFill prst="pct25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ettangolo 47"/>
            <p:cNvSpPr/>
            <p:nvPr/>
          </p:nvSpPr>
          <p:spPr>
            <a:xfrm>
              <a:off x="1134091" y="2917980"/>
              <a:ext cx="2390409" cy="358020"/>
            </a:xfrm>
            <a:prstGeom prst="rect">
              <a:avLst/>
            </a:prstGeom>
            <a:solidFill>
              <a:sysClr val="window" lastClr="FFFFFF">
                <a:lumMod val="50000"/>
                <a:alpha val="2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DaemonSet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running </a:t>
              </a:r>
              <a:b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on each SWAN Worker</a:t>
              </a:r>
              <a:endPara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2433918" y="3757622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5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315575" y="3930370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2116039" y="4064170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318058" y="3919455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CasellaDiTesto 42"/>
          <p:cNvSpPr txBox="1"/>
          <p:nvPr/>
        </p:nvSpPr>
        <p:spPr>
          <a:xfrm>
            <a:off x="806574" y="3697238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4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1718409" y="3782543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8003779" y="175120"/>
            <a:ext cx="937597" cy="70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ttangolo 51"/>
          <p:cNvSpPr/>
          <p:nvPr/>
        </p:nvSpPr>
        <p:spPr>
          <a:xfrm>
            <a:off x="800722" y="2828193"/>
            <a:ext cx="2340000" cy="468000"/>
          </a:xfrm>
          <a:prstGeom prst="rect">
            <a:avLst/>
          </a:prstGeom>
          <a:solidFill>
            <a:schemeClr val="accent5">
              <a:alpha val="2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10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 animBg="1"/>
      <p:bldP spid="42" grpId="0"/>
      <p:bldP spid="43" grpId="0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for Boxed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276000"/>
          </a:xfrm>
        </p:spPr>
        <p:txBody>
          <a:bodyPr>
            <a:normAutofit fontScale="92500" lnSpcReduction="10000"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900" b="1" dirty="0"/>
              <a:t>EU Project Up to University (Up2U)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1900" b="1" dirty="0"/>
              <a:t>Simplified try-out and deployment for peers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500" dirty="0"/>
              <a:t>Australia's Academic and Research Network (AARNET</a:t>
            </a:r>
            <a:r>
              <a:rPr lang="en-US" sz="1500" dirty="0" smtClean="0"/>
              <a:t>)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500" dirty="0"/>
              <a:t>Joint Research </a:t>
            </a:r>
            <a:r>
              <a:rPr lang="en-US" sz="1500" dirty="0" smtClean="0"/>
              <a:t>Centre</a:t>
            </a:r>
            <a:r>
              <a:rPr lang="en-US" sz="1500" dirty="0"/>
              <a:t> </a:t>
            </a:r>
            <a:r>
              <a:rPr lang="en-US" sz="1500" dirty="0" smtClean="0"/>
              <a:t>(JRC), Italy</a:t>
            </a:r>
            <a:endParaRPr lang="en-US" sz="1500" dirty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500" dirty="0"/>
              <a:t>Saint Petersburg State </a:t>
            </a:r>
            <a:r>
              <a:rPr lang="en-US" sz="1500" dirty="0" smtClean="0"/>
              <a:t>University, </a:t>
            </a:r>
            <a:r>
              <a:rPr lang="en-US" sz="1500" dirty="0"/>
              <a:t>Russia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500" dirty="0"/>
              <a:t>National Research Center “Kurchatov Institute”, </a:t>
            </a:r>
            <a:r>
              <a:rPr lang="en-US" sz="1500" dirty="0" smtClean="0"/>
              <a:t>Russia</a:t>
            </a:r>
            <a:endParaRPr lang="en-US" sz="1500" dirty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500" dirty="0"/>
              <a:t>Academia Sinica Grid Computing Centre (ASGC), </a:t>
            </a:r>
            <a:r>
              <a:rPr lang="en-US" sz="1500" dirty="0" smtClean="0"/>
              <a:t>Taiwan</a:t>
            </a:r>
            <a:endParaRPr lang="en-US" sz="1500" dirty="0"/>
          </a:p>
          <a:p>
            <a:endParaRPr lang="en-US" sz="20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1900" b="1" dirty="0" smtClean="0"/>
              <a:t>Disposable </a:t>
            </a:r>
            <a:r>
              <a:rPr lang="en-US" sz="1900" b="1" dirty="0"/>
              <a:t>deployment for testing and development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700" dirty="0" smtClean="0"/>
              <a:t>within IT-ST and EP-SFT groups at </a:t>
            </a:r>
            <a:r>
              <a:rPr lang="en-US" sz="1700" dirty="0"/>
              <a:t>CERN</a:t>
            </a:r>
            <a:endParaRPr lang="it-IT" sz="17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8" name="Picture 4" descr="E:\CERNBox\CERN_PresentationPack\Loghi\asg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886" y="2349195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cernbox\CERN_PresentationPack\Loghi\jrc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6" t="27598" r="11870" b="26208"/>
          <a:stretch/>
        </p:blipFill>
        <p:spPr bwMode="auto">
          <a:xfrm>
            <a:off x="7501887" y="2194977"/>
            <a:ext cx="117293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CERNBox\CERN_PresentationPack\Loghi\softwareDev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249" y="3529155"/>
            <a:ext cx="890772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1395" y="965629"/>
            <a:ext cx="98224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CERNBox\CERN_PresentationPack\Loghi\aarnet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0444" r="8666" b="31334"/>
          <a:stretch/>
        </p:blipFill>
        <p:spPr bwMode="auto">
          <a:xfrm>
            <a:off x="6439049" y="1917195"/>
            <a:ext cx="12256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arrotondato 8"/>
          <p:cNvSpPr/>
          <p:nvPr/>
        </p:nvSpPr>
        <p:spPr>
          <a:xfrm>
            <a:off x="838201" y="1314450"/>
            <a:ext cx="5832000" cy="288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Up2University: Educational Platform with Sync/Share, Peter Szegedi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252174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</a:t>
            </a:r>
            <a:r>
              <a:rPr lang="en-US" dirty="0" smtClean="0"/>
              <a:t>on Private </a:t>
            </a:r>
            <a:r>
              <a:rPr lang="en-US" dirty="0" smtClean="0"/>
              <a:t>and Public Clouds</a:t>
            </a:r>
            <a:endParaRPr lang="it-IT" dirty="0"/>
          </a:p>
        </p:txBody>
      </p:sp>
      <p:sp>
        <p:nvSpPr>
          <p:cNvPr id="9" name="Segnaposto contenuto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Single-box </a:t>
            </a:r>
            <a:r>
              <a:rPr lang="en-US" sz="1800" b="1" dirty="0"/>
              <a:t>deployment running on multiple clouds: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ü"/>
            </a:pPr>
            <a:endParaRPr lang="en-US" sz="500" dirty="0" smtClean="0"/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400" dirty="0" smtClean="0"/>
              <a:t>Amazon </a:t>
            </a:r>
            <a:r>
              <a:rPr lang="en-US" sz="1400" dirty="0"/>
              <a:t>Web Services</a:t>
            </a:r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400" dirty="0"/>
              <a:t>Helix Nebula Cloud </a:t>
            </a:r>
            <a:r>
              <a:rPr lang="en-US" sz="1400" dirty="0" smtClean="0"/>
              <a:t>(IBM, RHEA, </a:t>
            </a:r>
            <a:r>
              <a:rPr lang="en-US" sz="1400" dirty="0"/>
              <a:t>T-Systems</a:t>
            </a:r>
            <a:r>
              <a:rPr lang="en-US" sz="1400" dirty="0" smtClean="0"/>
              <a:t>)</a:t>
            </a:r>
            <a:endParaRPr lang="en-US" sz="300" dirty="0"/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endParaRPr lang="en-US" sz="500" dirty="0" smtClean="0"/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400" dirty="0" smtClean="0"/>
              <a:t>OpenStack Clouds (CERN, GRNet, PSNC)</a:t>
            </a:r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endParaRPr lang="en-US" sz="500" dirty="0"/>
          </a:p>
          <a:p>
            <a:pPr marL="576000" lvl="1" indent="-2880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400" dirty="0"/>
              <a:t>Your own </a:t>
            </a:r>
            <a:r>
              <a:rPr lang="en-US" sz="1400" dirty="0" smtClean="0"/>
              <a:t>laptop! (CentOS, Ubuntu)</a:t>
            </a:r>
            <a:endParaRPr lang="en-US" sz="1400" dirty="0"/>
          </a:p>
          <a:p>
            <a:pPr marL="0" indent="0">
              <a:buNone/>
            </a:pPr>
            <a:endParaRPr lang="en-US" sz="18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Production-oriented deployment with Kubernetes</a:t>
            </a:r>
          </a:p>
          <a:p>
            <a:pPr marL="699480" lvl="1" indent="-288000">
              <a:buFont typeface="Wingdings" pitchFamily="2" charset="2"/>
              <a:buChar char="ü"/>
            </a:pPr>
            <a:endParaRPr lang="en-US" sz="500" dirty="0" smtClean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OpenStack at CERN</a:t>
            </a:r>
          </a:p>
          <a:p>
            <a:pPr marL="576000" lvl="1" indent="-288000">
              <a:buFont typeface="Wingdings" pitchFamily="2" charset="2"/>
              <a:buChar char="ü"/>
            </a:pPr>
            <a:endParaRPr lang="en-US" sz="500" dirty="0" smtClean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Poznań Supercomputing and Networking Center (PSNC)</a:t>
            </a:r>
            <a:endParaRPr lang="en-US" sz="1400" dirty="0"/>
          </a:p>
          <a:p>
            <a:pPr marL="699480" lvl="1" indent="-288000">
              <a:buFont typeface="Wingdings" pitchFamily="2" charset="2"/>
              <a:buChar char="ü"/>
            </a:pPr>
            <a:endParaRPr lang="en-US" sz="14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7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6983016" y="3249017"/>
            <a:ext cx="957096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CERNBox\CERN_PresentationPack\Loghi\AmazonWebServic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920" y="1442363"/>
            <a:ext cx="1544386" cy="58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E:\CERNBox\CERN_PresentationPack\Loghi\openstack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6" b="9339"/>
          <a:stretch/>
        </p:blipFill>
        <p:spPr bwMode="auto">
          <a:xfrm>
            <a:off x="5572125" y="2176439"/>
            <a:ext cx="1325030" cy="52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o 18"/>
          <p:cNvGrpSpPr/>
          <p:nvPr/>
        </p:nvGrpSpPr>
        <p:grpSpPr>
          <a:xfrm>
            <a:off x="6849530" y="1045268"/>
            <a:ext cx="1904042" cy="1142526"/>
            <a:chOff x="7171420" y="1003730"/>
            <a:chExt cx="1904042" cy="1142526"/>
          </a:xfrm>
        </p:grpSpPr>
        <p:pic>
          <p:nvPicPr>
            <p:cNvPr id="11" name="Picture 3" descr="E:\CERNBox\CERN_PresentationPack\Loghi\HelixNebula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31" t="21773" r="9743" b="35583"/>
            <a:stretch/>
          </p:blipFill>
          <p:spPr bwMode="auto">
            <a:xfrm>
              <a:off x="7171420" y="1243701"/>
              <a:ext cx="1301774" cy="51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E:\CERNBox\CERN_PresentationPack\Loghi\T-Systems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906" y="1889714"/>
              <a:ext cx="1012249" cy="18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E:\CERNBox\CERN_PresentationPack\Loghi\IBM_Cloud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1024" y="1003730"/>
              <a:ext cx="519321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E:\cernbox\CERN_PresentationPack\Loghi\rhea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6490" y="1626056"/>
              <a:ext cx="728972" cy="52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489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 smtClean="0"/>
              <a:t>The Helix Nebula Science Cloud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Helix Nebula Project</a:t>
            </a:r>
            <a:r>
              <a:rPr lang="en-US" sz="1800" dirty="0" smtClean="0"/>
              <a:t>: Move </a:t>
            </a:r>
            <a:r>
              <a:rPr lang="en-US" sz="1800" dirty="0"/>
              <a:t>towards cloud-based scientific e-infrastructure</a:t>
            </a:r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dirty="0" smtClean="0"/>
              <a:t>Hybrid cloud model – commercial providers + public-funded science clouds</a:t>
            </a:r>
          </a:p>
          <a:p>
            <a:pPr marL="0" indent="0">
              <a:buNone/>
            </a:pPr>
            <a:endParaRPr lang="en-US" sz="10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dirty="0" smtClean="0"/>
              <a:t>Functional test Q4 2017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Single-box automated deployment</a:t>
            </a:r>
          </a:p>
          <a:p>
            <a:pPr marL="0" indent="0">
              <a:buNone/>
            </a:pPr>
            <a:endParaRPr lang="en-US" sz="10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dirty="0" smtClean="0"/>
              <a:t>Starting from Q2 2018</a:t>
            </a:r>
          </a:p>
          <a:p>
            <a:pPr marL="288000" indent="-288000">
              <a:buFont typeface="Wingdings" pitchFamily="2" charset="2"/>
              <a:buChar char="§"/>
            </a:pPr>
            <a:endParaRPr lang="en-US" sz="500" dirty="0" smtClean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b="1" dirty="0" smtClean="0"/>
              <a:t>Scalability Testing</a:t>
            </a:r>
            <a:r>
              <a:rPr lang="en-US" sz="1400" dirty="0" smtClean="0"/>
              <a:t>: Leverage on provided resources</a:t>
            </a:r>
            <a:br>
              <a:rPr lang="en-US" sz="1400" dirty="0" smtClean="0"/>
            </a:br>
            <a:r>
              <a:rPr lang="en-US" sz="1400" dirty="0" smtClean="0"/>
              <a:t>	to run </a:t>
            </a:r>
            <a:r>
              <a:rPr lang="en-US" sz="1400" i="1" dirty="0" smtClean="0"/>
              <a:t>many</a:t>
            </a:r>
            <a:r>
              <a:rPr lang="en-US" sz="1400" dirty="0" smtClean="0"/>
              <a:t> SWAN user sessions</a:t>
            </a:r>
          </a:p>
          <a:p>
            <a:pPr marL="288000" lvl="1" indent="0">
              <a:buNone/>
            </a:pPr>
            <a:endParaRPr lang="en-US" sz="500" dirty="0" smtClean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b="1" dirty="0" smtClean="0"/>
              <a:t>End User Access</a:t>
            </a:r>
            <a:r>
              <a:rPr lang="en-US" sz="1400" dirty="0" smtClean="0"/>
              <a:t>: Interactive data analysis</a:t>
            </a:r>
            <a:br>
              <a:rPr lang="en-US" sz="1400" dirty="0" smtClean="0"/>
            </a:br>
            <a:r>
              <a:rPr lang="en-US" sz="1400" dirty="0" smtClean="0"/>
              <a:t>	for High Energy Physics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8" name="Picture 3" descr="E:\CERNBox\CERN_PresentationPack\Loghi\HelixNebul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21773" r="9743" b="35583"/>
          <a:stretch/>
        </p:blipFill>
        <p:spPr bwMode="auto">
          <a:xfrm>
            <a:off x="7315980" y="205277"/>
            <a:ext cx="1620000" cy="64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o 16"/>
          <p:cNvGrpSpPr/>
          <p:nvPr/>
        </p:nvGrpSpPr>
        <p:grpSpPr>
          <a:xfrm>
            <a:off x="6233245" y="2067980"/>
            <a:ext cx="2524648" cy="1234473"/>
            <a:chOff x="5810330" y="2344205"/>
            <a:chExt cx="2524648" cy="1234473"/>
          </a:xfrm>
        </p:grpSpPr>
        <p:grpSp>
          <p:nvGrpSpPr>
            <p:cNvPr id="12" name="Gruppo 11"/>
            <p:cNvGrpSpPr/>
            <p:nvPr/>
          </p:nvGrpSpPr>
          <p:grpSpPr>
            <a:xfrm>
              <a:off x="5810330" y="2344205"/>
              <a:ext cx="731289" cy="1234473"/>
              <a:chOff x="5781755" y="2512007"/>
              <a:chExt cx="731289" cy="1234473"/>
            </a:xfrm>
          </p:grpSpPr>
          <p:pic>
            <p:nvPicPr>
              <p:cNvPr id="8194" name="Picture 2" descr="E:\cernbox\CERN_PresentationPack\Loghi\cpu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23399" y="2512007"/>
                <a:ext cx="648000" cy="6493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CasellaDiTesto 8"/>
              <p:cNvSpPr txBox="1"/>
              <p:nvPr/>
            </p:nvSpPr>
            <p:spPr>
              <a:xfrm>
                <a:off x="5781755" y="3223260"/>
                <a:ext cx="73128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0000"/>
                    </a:solidFill>
                  </a:rPr>
                  <a:t>10.000</a:t>
                </a:r>
                <a:br>
                  <a:rPr lang="en-US" sz="1400" b="1" dirty="0" smtClean="0">
                    <a:solidFill>
                      <a:srgbClr val="000000"/>
                    </a:solidFill>
                  </a:rPr>
                </a:br>
                <a:r>
                  <a:rPr lang="en-US" sz="1400" b="1" dirty="0" smtClean="0">
                    <a:solidFill>
                      <a:srgbClr val="000000"/>
                    </a:solidFill>
                  </a:rPr>
                  <a:t>cores</a:t>
                </a:r>
                <a:endParaRPr lang="it-IT" sz="14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uppo 10"/>
            <p:cNvGrpSpPr/>
            <p:nvPr/>
          </p:nvGrpSpPr>
          <p:grpSpPr>
            <a:xfrm>
              <a:off x="6785213" y="2371894"/>
              <a:ext cx="534121" cy="991341"/>
              <a:chOff x="6756638" y="2539696"/>
              <a:chExt cx="534121" cy="991341"/>
            </a:xfrm>
          </p:grpSpPr>
          <p:pic>
            <p:nvPicPr>
              <p:cNvPr id="8195" name="Picture 3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625" r="15625" b="18980"/>
              <a:stretch/>
            </p:blipFill>
            <p:spPr bwMode="auto">
              <a:xfrm>
                <a:off x="6771699" y="2539696"/>
                <a:ext cx="504000" cy="593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CasellaDiTesto 13"/>
              <p:cNvSpPr txBox="1"/>
              <p:nvPr/>
            </p:nvSpPr>
            <p:spPr>
              <a:xfrm>
                <a:off x="6756638" y="3223260"/>
                <a:ext cx="5341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0000"/>
                    </a:solidFill>
                  </a:rPr>
                  <a:t>1PB</a:t>
                </a:r>
                <a:endParaRPr lang="it-IT" sz="14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uppo 9"/>
            <p:cNvGrpSpPr/>
            <p:nvPr/>
          </p:nvGrpSpPr>
          <p:grpSpPr>
            <a:xfrm>
              <a:off x="7494683" y="2344866"/>
              <a:ext cx="840295" cy="1048849"/>
              <a:chOff x="7466108" y="2512668"/>
              <a:chExt cx="840295" cy="1048849"/>
            </a:xfrm>
          </p:grpSpPr>
          <p:pic>
            <p:nvPicPr>
              <p:cNvPr id="8196" name="Picture 4" descr="E:\cernbox\CERN_PresentationPack\Loghi\network_1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444444">
                      <a:alpha val="5882"/>
                    </a:srgbClr>
                  </a:clrFrom>
                  <a:clrTo>
                    <a:srgbClr val="444444">
                      <a:alpha val="0"/>
                    </a:srgbClr>
                  </a:clrTo>
                </a:clrChange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00225" y="2512668"/>
                <a:ext cx="572062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CasellaDiTesto 14"/>
              <p:cNvSpPr txBox="1"/>
              <p:nvPr/>
            </p:nvSpPr>
            <p:spPr>
              <a:xfrm>
                <a:off x="7466108" y="3253740"/>
                <a:ext cx="8402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0000"/>
                    </a:solidFill>
                  </a:rPr>
                  <a:t>40Gbps</a:t>
                </a:r>
                <a:endParaRPr lang="it-IT" sz="1400" b="1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" name="Gruppo 15"/>
          <p:cNvGrpSpPr/>
          <p:nvPr/>
        </p:nvGrpSpPr>
        <p:grpSpPr>
          <a:xfrm>
            <a:off x="5385789" y="3532683"/>
            <a:ext cx="3419460" cy="785417"/>
            <a:chOff x="5195289" y="3627933"/>
            <a:chExt cx="3419460" cy="785417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14396" y="3790250"/>
              <a:ext cx="623403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95289" y="3981350"/>
              <a:ext cx="980685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E:\CERNBox\CERN_PresentationPack\Loghi\cernbox-logo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3781" y="3627933"/>
              <a:ext cx="1336008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8" name="Picture 6" descr="E:\cernbox\CERN_PresentationPack\Loghi\spark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9549" y="3790250"/>
              <a:ext cx="10152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Freccia bidirezionale orizzontale 12"/>
            <p:cNvSpPr/>
            <p:nvPr/>
          </p:nvSpPr>
          <p:spPr>
            <a:xfrm>
              <a:off x="7052273" y="3952250"/>
              <a:ext cx="442410" cy="216000"/>
            </a:xfrm>
            <a:prstGeom prst="leftRigh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6332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Boxed is a concrete </a:t>
            </a:r>
            <a:r>
              <a:rPr lang="en-US" sz="1800" dirty="0"/>
              <a:t>example of </a:t>
            </a:r>
            <a:r>
              <a:rPr lang="en-US" sz="1800" dirty="0" smtClean="0"/>
              <a:t>CERN </a:t>
            </a:r>
            <a:br>
              <a:rPr lang="en-US" sz="1800" dirty="0" smtClean="0"/>
            </a:br>
            <a:r>
              <a:rPr lang="en-US" sz="1800" dirty="0" smtClean="0"/>
              <a:t>core </a:t>
            </a:r>
            <a:r>
              <a:rPr lang="en-US" sz="1800" dirty="0"/>
              <a:t>technologies </a:t>
            </a:r>
            <a:r>
              <a:rPr lang="en-US" sz="1800" dirty="0" smtClean="0"/>
              <a:t>running </a:t>
            </a:r>
            <a:r>
              <a:rPr lang="en-US" sz="1800" dirty="0"/>
              <a:t>in </a:t>
            </a:r>
            <a:r>
              <a:rPr lang="en-US" sz="1800" dirty="0" smtClean="0"/>
              <a:t>containers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/>
              <a:t>Delivers fully-fledged services on premises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Run your personal (tiny) datacenter in a box!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…or scale it out for a multi-user deployment</a:t>
            </a:r>
          </a:p>
          <a:p>
            <a:pPr marL="0" indent="0">
              <a:buNone/>
            </a:pPr>
            <a:endParaRPr lang="en-US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 smtClean="0"/>
              <a:t>Help yourselves!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pSp>
        <p:nvGrpSpPr>
          <p:cNvPr id="20" name="Gruppo 19"/>
          <p:cNvGrpSpPr/>
          <p:nvPr/>
        </p:nvGrpSpPr>
        <p:grpSpPr>
          <a:xfrm>
            <a:off x="5876523" y="882312"/>
            <a:ext cx="3026098" cy="1152000"/>
            <a:chOff x="5876523" y="882312"/>
            <a:chExt cx="3026098" cy="1152000"/>
          </a:xfrm>
        </p:grpSpPr>
        <p:sp>
          <p:nvSpPr>
            <p:cNvPr id="19" name="Trapezio 18"/>
            <p:cNvSpPr/>
            <p:nvPr/>
          </p:nvSpPr>
          <p:spPr>
            <a:xfrm rot="5400000">
              <a:off x="6794523" y="-35688"/>
              <a:ext cx="1152000" cy="2988000"/>
            </a:xfrm>
            <a:prstGeom prst="trapezoid">
              <a:avLst/>
            </a:prstGeom>
            <a:gradFill>
              <a:gsLst>
                <a:gs pos="0">
                  <a:schemeClr val="accent2">
                    <a:lumMod val="90000"/>
                    <a:lumOff val="10000"/>
                  </a:schemeClr>
                </a:gs>
                <a:gs pos="100000">
                  <a:schemeClr val="accent1">
                    <a:lumMod val="0"/>
                    <a:lumOff val="10000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grpSp>
          <p:nvGrpSpPr>
            <p:cNvPr id="16" name="Gruppo 15"/>
            <p:cNvGrpSpPr/>
            <p:nvPr/>
          </p:nvGrpSpPr>
          <p:grpSpPr>
            <a:xfrm>
              <a:off x="5914527" y="1065604"/>
              <a:ext cx="1781465" cy="785417"/>
              <a:chOff x="2916176" y="2913036"/>
              <a:chExt cx="1781465" cy="785417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949558" y="3011467"/>
                <a:ext cx="748083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916176" y="3266453"/>
                <a:ext cx="980685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E:\CERNBox\CERN_PresentationPack\Loghi\cernbox-logo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4668" y="2913036"/>
                <a:ext cx="1336008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078355" y="1090619"/>
              <a:ext cx="824266" cy="735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uppo 26"/>
          <p:cNvGrpSpPr/>
          <p:nvPr/>
        </p:nvGrpSpPr>
        <p:grpSpPr>
          <a:xfrm>
            <a:off x="6226750" y="2202135"/>
            <a:ext cx="2435115" cy="1382400"/>
            <a:chOff x="6226750" y="2202135"/>
            <a:chExt cx="2435115" cy="1382400"/>
          </a:xfrm>
        </p:grpSpPr>
        <p:pic>
          <p:nvPicPr>
            <p:cNvPr id="18" name="Picture 2" descr="E:\CERNBox\CERN_PresentationPack\Loghi\EOSserver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021429" y="2202135"/>
              <a:ext cx="640436" cy="138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7" descr="E:\CERNBox\CERN_PresentationPack\Loghi\laptop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6750" y="2476180"/>
              <a:ext cx="976309" cy="834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Freccia a destra 21"/>
            <p:cNvSpPr/>
            <p:nvPr/>
          </p:nvSpPr>
          <p:spPr>
            <a:xfrm>
              <a:off x="7212592" y="3011465"/>
              <a:ext cx="751686" cy="24003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pic>
          <p:nvPicPr>
            <p:cNvPr id="25" name="Picture 3" descr="E:\cernbox\CERN_PresentationPack\Loghi\kubernetes2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3" t="10758" r="7917" b="14076"/>
            <a:stretch/>
          </p:blipFill>
          <p:spPr bwMode="auto">
            <a:xfrm>
              <a:off x="7274110" y="2535175"/>
              <a:ext cx="628649" cy="476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Rettangolo arrotondato 28"/>
          <p:cNvSpPr/>
          <p:nvPr/>
        </p:nvSpPr>
        <p:spPr>
          <a:xfrm>
            <a:off x="2957464" y="3664758"/>
            <a:ext cx="4320000" cy="360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>
                <a:hlinkClick r:id="rId9"/>
              </a:rPr>
              <a:t>https://cernbox.cern.ch/cernbox/doc/boxed/</a:t>
            </a:r>
            <a:endParaRPr lang="it-IT" sz="1400" dirty="0"/>
          </a:p>
        </p:txBody>
      </p:sp>
      <p:pic>
        <p:nvPicPr>
          <p:cNvPr id="7171" name="Picture 3" descr="E:\indice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t="31035" r="9110" b="30936"/>
          <a:stretch/>
        </p:blipFill>
        <p:spPr bwMode="auto">
          <a:xfrm>
            <a:off x="2115516" y="3766298"/>
            <a:ext cx="79771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6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58573" y="3959100"/>
            <a:ext cx="8226854" cy="540000"/>
          </a:xfrm>
        </p:spPr>
        <p:txBody>
          <a:bodyPr/>
          <a:lstStyle/>
          <a:p>
            <a:r>
              <a:rPr lang="en-US" sz="2400" dirty="0" smtClean="0"/>
              <a:t>Thanks for your attention!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66781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 Technologies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Containers</a:t>
            </a:r>
          </a:p>
          <a:p>
            <a:pPr marL="576000" indent="-288000">
              <a:buFont typeface="Wingdings" pitchFamily="2" charset="2"/>
              <a:buChar char="ü"/>
            </a:pPr>
            <a:r>
              <a:rPr lang="en-US" sz="1600" dirty="0" smtClean="0"/>
              <a:t>Light-weight application-layer virtualization</a:t>
            </a:r>
          </a:p>
          <a:p>
            <a:pPr marL="576000" indent="-288000">
              <a:buFont typeface="Wingdings" pitchFamily="2" charset="2"/>
              <a:buChar char="ü"/>
            </a:pPr>
            <a:r>
              <a:rPr lang="en-US" sz="1600" b="1" dirty="0" smtClean="0"/>
              <a:t>Isolation</a:t>
            </a:r>
            <a:r>
              <a:rPr lang="en-US" sz="1600" dirty="0" smtClean="0"/>
              <a:t>: From other Apps and OS</a:t>
            </a:r>
          </a:p>
          <a:p>
            <a:pPr marL="576000" indent="-288000">
              <a:buFont typeface="Wingdings" pitchFamily="2" charset="2"/>
              <a:buChar char="ü"/>
            </a:pPr>
            <a:r>
              <a:rPr lang="en-US" sz="1600" b="1" dirty="0" smtClean="0"/>
              <a:t>Portability</a:t>
            </a:r>
            <a:r>
              <a:rPr lang="en-US" sz="1600" dirty="0" smtClean="0"/>
              <a:t>: Binary, Data, Config, Logs</a:t>
            </a:r>
          </a:p>
          <a:p>
            <a:pPr marL="0" indent="0">
              <a:buNone/>
            </a:pPr>
            <a:endParaRPr lang="en-US" sz="1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b="1" dirty="0"/>
              <a:t>Container </a:t>
            </a:r>
            <a:r>
              <a:rPr lang="en-US" sz="1800" b="1" dirty="0" smtClean="0"/>
              <a:t>Orchestration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Deploy and manage complex services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Scalability and high-availability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218" name="Picture 2" descr="E:\cernbox\CERN_PresentationPack\Loghi\mes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367" y="2327769"/>
            <a:ext cx="1458866" cy="51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E:\cernbox\CERN_PresentationPack\Loghi\docker-swar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9" r="33750"/>
          <a:stretch/>
        </p:blipFill>
        <p:spPr bwMode="auto">
          <a:xfrm>
            <a:off x="7970923" y="2208441"/>
            <a:ext cx="672064" cy="101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5590498" y="1024814"/>
            <a:ext cx="2711262" cy="961561"/>
            <a:chOff x="5380948" y="1230478"/>
            <a:chExt cx="2711262" cy="961561"/>
          </a:xfrm>
        </p:grpSpPr>
        <p:pic>
          <p:nvPicPr>
            <p:cNvPr id="9219" name="Picture 3" descr="E:\cernbox\CERN_PresentationPack\Loghi\docker-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0948" y="1230478"/>
              <a:ext cx="2711262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24" name="Picture 8" descr="E:\CUAHkJrWcAAbV1u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05" t="28459" r="14858" b="57440"/>
            <a:stretch/>
          </p:blipFill>
          <p:spPr bwMode="auto">
            <a:xfrm>
              <a:off x="5443387" y="1904039"/>
              <a:ext cx="2586385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222" name="Picture 6" descr="E:\cernbox\CERN_PresentationPack\Loghi\kubernetes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633" y="2418519"/>
            <a:ext cx="901054" cy="77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988" y="2862091"/>
            <a:ext cx="866935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E:\cernbox\CERN_PresentationPack\Loghi\rancher_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531" y="2719757"/>
            <a:ext cx="1254919" cy="7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tangolo arrotondato 13"/>
          <p:cNvSpPr/>
          <p:nvPr/>
        </p:nvSpPr>
        <p:spPr>
          <a:xfrm>
            <a:off x="441209" y="3446480"/>
            <a:ext cx="5040000" cy="720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indent="0">
              <a:buNone/>
            </a:pPr>
            <a:r>
              <a:rPr lang="en-US" sz="1600" dirty="0" smtClean="0"/>
              <a:t>Can we </a:t>
            </a:r>
            <a:r>
              <a:rPr lang="en-US" sz="1600" b="1" dirty="0" smtClean="0"/>
              <a:t>containerize</a:t>
            </a:r>
            <a:r>
              <a:rPr lang="en-US" sz="1600" dirty="0" smtClean="0"/>
              <a:t> and </a:t>
            </a:r>
            <a:r>
              <a:rPr lang="en-US" sz="1600" b="1" dirty="0" smtClean="0"/>
              <a:t>distribute</a:t>
            </a:r>
            <a:r>
              <a:rPr lang="en-US" sz="1600" dirty="0" smtClean="0"/>
              <a:t> CERN</a:t>
            </a:r>
            <a:br>
              <a:rPr lang="en-US" sz="1600" dirty="0" smtClean="0"/>
            </a:br>
            <a:r>
              <a:rPr lang="en-US" sz="1600" dirty="0" smtClean="0"/>
              <a:t>storage services and </a:t>
            </a:r>
            <a:r>
              <a:rPr lang="en-US" sz="1600" b="1" dirty="0" smtClean="0"/>
              <a:t>deploy</a:t>
            </a:r>
            <a:r>
              <a:rPr lang="en-US" sz="1600" dirty="0" smtClean="0"/>
              <a:t> them on any cloud?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301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Containerized </a:t>
            </a:r>
            <a:r>
              <a:rPr lang="en-US" sz="2800" dirty="0" smtClean="0"/>
              <a:t>CERN </a:t>
            </a:r>
            <a:r>
              <a:rPr lang="en-US" sz="2800" dirty="0"/>
              <a:t>Technology</a:t>
            </a:r>
            <a:endParaRPr lang="it-IT" sz="2800" dirty="0">
              <a:solidFill>
                <a:srgbClr val="0055A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Boxed</a:t>
            </a:r>
            <a:r>
              <a:rPr lang="en-US" sz="1800" dirty="0" smtClean="0"/>
              <a:t> – Self-contained</a:t>
            </a:r>
            <a:r>
              <a:rPr lang="en-US" sz="1800" dirty="0"/>
              <a:t>, Docker-based package with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400" b="1" dirty="0" smtClean="0"/>
              <a:t>EOS:</a:t>
            </a:r>
            <a:r>
              <a:rPr lang="en-US" sz="1400" dirty="0"/>
              <a:t> Disk Storage for </a:t>
            </a:r>
            <a:r>
              <a:rPr lang="en-US" sz="1400" dirty="0" smtClean="0"/>
              <a:t>LHC+physics data, and CERNBox</a:t>
            </a:r>
            <a:endParaRPr lang="en-US" sz="14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400" b="1" dirty="0" smtClean="0"/>
              <a:t>CERNBox</a:t>
            </a:r>
            <a:r>
              <a:rPr lang="en-US" sz="1400" b="1" dirty="0"/>
              <a:t>:</a:t>
            </a:r>
            <a:r>
              <a:rPr lang="en-US" sz="1400" dirty="0"/>
              <a:t> </a:t>
            </a:r>
            <a:r>
              <a:rPr lang="en-US" sz="1400" dirty="0" smtClean="0"/>
              <a:t>Cloud Sync&amp;Share for Science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400" b="1" dirty="0" smtClean="0"/>
              <a:t>SWAN</a:t>
            </a:r>
            <a:r>
              <a:rPr lang="en-US" sz="1400" b="1" dirty="0"/>
              <a:t>:</a:t>
            </a:r>
            <a:r>
              <a:rPr lang="en-US" sz="1400" dirty="0"/>
              <a:t> Platform for Interactive Data Analysis in the Cloud</a:t>
            </a:r>
            <a:endParaRPr lang="it-IT" sz="1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7428" y="1332525"/>
            <a:ext cx="1258551" cy="5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E:\CERNBox\CERN_PresentationPack\Loghi\cernbox-logo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5" r="3131"/>
          <a:stretch/>
        </p:blipFill>
        <p:spPr bwMode="auto">
          <a:xfrm>
            <a:off x="7068519" y="2349866"/>
            <a:ext cx="1556369" cy="5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37590" y="3148701"/>
            <a:ext cx="1018226" cy="88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ttangolo arrotondato 35"/>
          <p:cNvSpPr/>
          <p:nvPr/>
        </p:nvSpPr>
        <p:spPr>
          <a:xfrm>
            <a:off x="895351" y="1732500"/>
            <a:ext cx="5832000" cy="2880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endParaRPr lang="en-US" sz="1100" dirty="0" smtClean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776677"/>
              </p:ext>
            </p:extLst>
          </p:nvPr>
        </p:nvGraphicFramePr>
        <p:xfrm>
          <a:off x="933375" y="1732500"/>
          <a:ext cx="5755952" cy="28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7717"/>
                <a:gridCol w="1088235"/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200" b="0" i="1" dirty="0" smtClean="0">
                          <a:solidFill>
                            <a:srgbClr val="0055A0"/>
                          </a:solidFill>
                        </a:rPr>
                        <a:t>EOS the CERN disk/cloud storage for science, Luca Mascetti</a:t>
                      </a:r>
                      <a:endParaRPr lang="it-IT" sz="1200" b="0" dirty="0">
                        <a:solidFill>
                          <a:srgbClr val="0055A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rgbClr val="0055A0"/>
                          </a:solidFill>
                        </a:rPr>
                        <a:t>Tue@11:50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" name="Rettangolo arrotondato 39"/>
          <p:cNvSpPr/>
          <p:nvPr/>
        </p:nvSpPr>
        <p:spPr>
          <a:xfrm>
            <a:off x="895351" y="2721266"/>
            <a:ext cx="5832000" cy="2880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r" rtl="1"/>
            <a:endParaRPr lang="en-US" sz="1100" dirty="0" smtClean="0"/>
          </a:p>
        </p:txBody>
      </p:sp>
      <p:graphicFrame>
        <p:nvGraphicFramePr>
          <p:cNvPr id="41" name="Tabel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560575"/>
              </p:ext>
            </p:extLst>
          </p:nvPr>
        </p:nvGraphicFramePr>
        <p:xfrm>
          <a:off x="933375" y="2721266"/>
          <a:ext cx="5755952" cy="28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7717"/>
                <a:gridCol w="1088235"/>
              </a:tblGrid>
              <a:tr h="288000">
                <a:tc>
                  <a:txBody>
                    <a:bodyPr/>
                    <a:lstStyle/>
                    <a:p>
                      <a:r>
                        <a:rPr lang="es-ES" sz="1200" i="1" dirty="0" smtClean="0"/>
                        <a:t>CERNBox Service, Hugo Gonzalez Labrador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Today@18:45</a:t>
                      </a:r>
                      <a:endParaRPr lang="es-ES" sz="1200" i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Rettangolo arrotondato 41"/>
          <p:cNvSpPr/>
          <p:nvPr/>
        </p:nvSpPr>
        <p:spPr>
          <a:xfrm>
            <a:off x="895351" y="3712475"/>
            <a:ext cx="5832000" cy="2880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endParaRPr lang="en-US" sz="1100" dirty="0" smtClean="0"/>
          </a:p>
        </p:txBody>
      </p:sp>
      <p:graphicFrame>
        <p:nvGraphicFramePr>
          <p:cNvPr id="43" name="Tabel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474988"/>
              </p:ext>
            </p:extLst>
          </p:nvPr>
        </p:nvGraphicFramePr>
        <p:xfrm>
          <a:off x="933375" y="3712475"/>
          <a:ext cx="5755952" cy="28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7717"/>
                <a:gridCol w="1088235"/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SWAN: Service for Web-based Analysis, Diogo Castro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Tue@10:00</a:t>
                      </a:r>
                      <a:endParaRPr lang="en-US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7376863" y="1828800"/>
            <a:ext cx="9396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CERN IT-ST</a:t>
            </a:r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376863" y="2768008"/>
            <a:ext cx="9396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CERN IT-ST</a:t>
            </a:r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7093933" y="4030699"/>
            <a:ext cx="1505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CERN IT-ST + EP-SFT</a:t>
            </a:r>
            <a:endParaRPr lang="it-IT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6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0" grpId="0" animBg="1"/>
      <p:bldP spid="42" grpId="0" animBg="1"/>
      <p:bldP spid="2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07087" y="2025857"/>
            <a:ext cx="1129827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Containerized </a:t>
            </a:r>
            <a:r>
              <a:rPr lang="en-US" sz="2800" dirty="0" smtClean="0"/>
              <a:t>CERN </a:t>
            </a:r>
            <a:r>
              <a:rPr lang="en-US" sz="2800" dirty="0"/>
              <a:t>Technology</a:t>
            </a:r>
            <a:endParaRPr lang="it-IT" sz="2800" dirty="0">
              <a:solidFill>
                <a:srgbClr val="0055A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Boxed</a:t>
            </a:r>
            <a:r>
              <a:rPr lang="en-US" sz="1800" dirty="0" smtClean="0"/>
              <a:t> – Self-contained</a:t>
            </a:r>
            <a:r>
              <a:rPr lang="en-US" sz="1800" dirty="0"/>
              <a:t>, Docker-based package with</a:t>
            </a:r>
            <a:r>
              <a:rPr lang="en-US" sz="1800" dirty="0" smtClean="0"/>
              <a:t>:</a:t>
            </a:r>
            <a:endParaRPr lang="it-IT" sz="1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2" name="Gruppo 11"/>
          <p:cNvGrpSpPr/>
          <p:nvPr/>
        </p:nvGrpSpPr>
        <p:grpSpPr>
          <a:xfrm>
            <a:off x="1980407" y="1113343"/>
            <a:ext cx="5183187" cy="944229"/>
            <a:chOff x="1446215" y="1432226"/>
            <a:chExt cx="7404547" cy="134889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446215" y="1989125"/>
              <a:ext cx="1797928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CasellaDiTesto 13"/>
            <p:cNvSpPr txBox="1"/>
            <p:nvPr/>
          </p:nvSpPr>
          <p:spPr>
            <a:xfrm>
              <a:off x="3492500" y="2123515"/>
              <a:ext cx="42745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dirty="0">
                  <a:solidFill>
                    <a:prstClr val="black"/>
                  </a:solidFill>
                </a:rPr>
                <a:t>+</a:t>
              </a:r>
              <a:endParaRPr lang="it-IT" sz="2800" dirty="0">
                <a:solidFill>
                  <a:prstClr val="black"/>
                </a:solidFill>
              </a:endParaRPr>
            </a:p>
          </p:txBody>
        </p:sp>
        <p:pic>
          <p:nvPicPr>
            <p:cNvPr id="15" name="Picture 2" descr="E:\CERNBox\CERN_PresentationPack\Loghi\cernbox-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268" y="1989125"/>
              <a:ext cx="2449354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CasellaDiTesto 15"/>
            <p:cNvSpPr txBox="1"/>
            <p:nvPr/>
          </p:nvSpPr>
          <p:spPr>
            <a:xfrm>
              <a:off x="6692900" y="2123515"/>
              <a:ext cx="42745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dirty="0">
                  <a:solidFill>
                    <a:prstClr val="black"/>
                  </a:solidFill>
                </a:rPr>
                <a:t>+</a:t>
              </a:r>
              <a:endParaRPr lang="it-IT" sz="2800" dirty="0">
                <a:solidFill>
                  <a:prstClr val="black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96155" y="1432226"/>
              <a:ext cx="1454607" cy="1259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Parentesi graffa chiusa 17"/>
          <p:cNvSpPr/>
          <p:nvPr/>
        </p:nvSpPr>
        <p:spPr>
          <a:xfrm rot="16200000" flipH="1">
            <a:off x="4534200" y="-586506"/>
            <a:ext cx="75600" cy="5315428"/>
          </a:xfrm>
          <a:prstGeom prst="rightBrac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black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737807" y="2945450"/>
            <a:ext cx="3312000" cy="1411878"/>
            <a:chOff x="144570" y="3618284"/>
            <a:chExt cx="4320000" cy="1949953"/>
          </a:xfrm>
        </p:grpSpPr>
        <p:sp>
          <p:nvSpPr>
            <p:cNvPr id="21" name="Rettangolo 20"/>
            <p:cNvSpPr/>
            <p:nvPr/>
          </p:nvSpPr>
          <p:spPr>
            <a:xfrm>
              <a:off x="144570" y="4076643"/>
              <a:ext cx="4320000" cy="1491594"/>
            </a:xfrm>
            <a:prstGeom prst="rect">
              <a:avLst/>
            </a:prstGeom>
            <a:noFill/>
            <a:ln w="1270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108000" rtlCol="0" anchor="ctr"/>
            <a:lstStyle/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</a:rPr>
                <a:t>Single-box installation </a:t>
              </a:r>
              <a:r>
                <a:rPr lang="en-US" sz="1200" dirty="0" smtClean="0">
                  <a:solidFill>
                    <a:prstClr val="black"/>
                  </a:solidFill>
                </a:rPr>
                <a:t>via </a:t>
              </a:r>
              <a:r>
                <a:rPr lang="en-US" sz="1200" b="1" dirty="0" smtClean="0">
                  <a:solidFill>
                    <a:srgbClr val="0055A0"/>
                  </a:solidFill>
                </a:rPr>
                <a:t>docker-compose</a:t>
              </a:r>
              <a:endParaRPr lang="en-US" sz="1200" b="1" dirty="0">
                <a:solidFill>
                  <a:srgbClr val="0055A0"/>
                </a:solidFill>
              </a:endParaRPr>
            </a:p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</a:rPr>
                <a:t>No configuration required</a:t>
              </a:r>
            </a:p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</a:rPr>
                <a:t>Download and run services in 15 minutes</a:t>
              </a:r>
            </a:p>
            <a:p>
              <a:pPr algn="ctr">
                <a:spcAft>
                  <a:spcPts val="600"/>
                </a:spcAft>
              </a:pPr>
              <a:r>
                <a:rPr lang="en-US" sz="1200" b="1" u="sng" dirty="0">
                  <a:solidFill>
                    <a:srgbClr val="0055A0"/>
                  </a:solidFill>
                </a:rPr>
                <a:t>https://github.com/cernbox/uboxed</a:t>
              </a: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144570" y="3618284"/>
              <a:ext cx="4320000" cy="452450"/>
            </a:xfrm>
            <a:prstGeom prst="rect">
              <a:avLst/>
            </a:prstGeom>
            <a:solidFill>
              <a:srgbClr val="0055A0">
                <a:alpha val="15000"/>
              </a:srgbClr>
            </a:solidFill>
            <a:ln w="1270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One-Click </a:t>
              </a:r>
              <a:r>
                <a:rPr lang="en-US" sz="1400" b="1" dirty="0" smtClean="0">
                  <a:solidFill>
                    <a:prstClr val="black"/>
                  </a:solidFill>
                </a:rPr>
                <a:t>Demo </a:t>
              </a:r>
              <a:r>
                <a:rPr lang="en-US" sz="1400" b="1" dirty="0">
                  <a:solidFill>
                    <a:prstClr val="black"/>
                  </a:solidFill>
                </a:rPr>
                <a:t>Deployment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5088186" y="2945453"/>
            <a:ext cx="3312000" cy="1411878"/>
            <a:chOff x="144570" y="3618283"/>
            <a:chExt cx="4320000" cy="1949951"/>
          </a:xfrm>
        </p:grpSpPr>
        <p:sp>
          <p:nvSpPr>
            <p:cNvPr id="24" name="Rettangolo 23"/>
            <p:cNvSpPr/>
            <p:nvPr/>
          </p:nvSpPr>
          <p:spPr>
            <a:xfrm>
              <a:off x="144570" y="4076641"/>
              <a:ext cx="4320000" cy="1491593"/>
            </a:xfrm>
            <a:prstGeom prst="rect">
              <a:avLst/>
            </a:prstGeom>
            <a:noFill/>
            <a:ln w="1270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108000" rtlCol="0" anchor="ctr"/>
            <a:lstStyle/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</a:rPr>
                <a:t>Container orchestration with </a:t>
              </a:r>
              <a:r>
                <a:rPr lang="en-US" sz="1200" b="1" dirty="0">
                  <a:solidFill>
                    <a:srgbClr val="0055A0"/>
                  </a:solidFill>
                </a:rPr>
                <a:t>Kubernetes</a:t>
              </a:r>
            </a:p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</a:rPr>
                <a:t>Scale-out storage and computing</a:t>
              </a:r>
              <a:endParaRPr lang="en-US" sz="1200" dirty="0">
                <a:solidFill>
                  <a:prstClr val="black"/>
                </a:solidFill>
              </a:endParaRPr>
            </a:p>
            <a:p>
              <a:pPr marL="144000" indent="-144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</a:rPr>
                <a:t>Tolerant to node failure for high-availability</a:t>
              </a:r>
            </a:p>
            <a:p>
              <a:pPr algn="ctr">
                <a:spcAft>
                  <a:spcPts val="600"/>
                </a:spcAft>
              </a:pPr>
              <a:r>
                <a:rPr lang="en-US" sz="1200" b="1" u="sng" dirty="0">
                  <a:solidFill>
                    <a:srgbClr val="0055A0"/>
                  </a:solidFill>
                </a:rPr>
                <a:t>https://github.com/cernbox/kuboxed</a:t>
              </a: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144570" y="3618283"/>
              <a:ext cx="4320000" cy="452450"/>
            </a:xfrm>
            <a:prstGeom prst="rect">
              <a:avLst/>
            </a:prstGeom>
            <a:solidFill>
              <a:srgbClr val="0055A0">
                <a:alpha val="15000"/>
              </a:srgbClr>
            </a:solidFill>
            <a:ln w="1270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Production-oriented Deployment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26" name="Connettore 7 25"/>
          <p:cNvCxnSpPr/>
          <p:nvPr/>
        </p:nvCxnSpPr>
        <p:spPr>
          <a:xfrm>
            <a:off x="5250111" y="2472538"/>
            <a:ext cx="1440000" cy="288000"/>
          </a:xfrm>
          <a:prstGeom prst="curvedConnector2">
            <a:avLst/>
          </a:prstGeom>
          <a:ln w="19050">
            <a:solidFill>
              <a:srgbClr val="0055A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7 26"/>
          <p:cNvCxnSpPr/>
          <p:nvPr/>
        </p:nvCxnSpPr>
        <p:spPr>
          <a:xfrm rot="10800000" flipV="1">
            <a:off x="2352260" y="2472538"/>
            <a:ext cx="1440000" cy="288000"/>
          </a:xfrm>
          <a:prstGeom prst="curvedConnector2">
            <a:avLst/>
          </a:prstGeom>
          <a:ln w="19050">
            <a:solidFill>
              <a:srgbClr val="0055A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"/>
          <p:cNvGrpSpPr/>
          <p:nvPr/>
        </p:nvGrpSpPr>
        <p:grpSpPr>
          <a:xfrm>
            <a:off x="8546707" y="2589016"/>
            <a:ext cx="495205" cy="368736"/>
            <a:chOff x="8402180" y="2002705"/>
            <a:chExt cx="495205" cy="368736"/>
          </a:xfrm>
        </p:grpSpPr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2180" y="2002705"/>
              <a:ext cx="265752" cy="368736"/>
            </a:xfrm>
            <a:prstGeom prst="rect">
              <a:avLst/>
            </a:prstGeom>
          </p:spPr>
        </p:pic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1633" y="2002705"/>
              <a:ext cx="265752" cy="368736"/>
            </a:xfrm>
            <a:prstGeom prst="rect">
              <a:avLst/>
            </a:prstGeom>
          </p:spPr>
        </p:pic>
      </p:grpSp>
      <p:pic>
        <p:nvPicPr>
          <p:cNvPr id="30" name="Picture 7" descr="http://www.megabytesistemi.com/images/png/hosting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07"/>
          <a:stretch/>
        </p:blipFill>
        <p:spPr bwMode="auto">
          <a:xfrm>
            <a:off x="8415593" y="2995719"/>
            <a:ext cx="626319" cy="47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72" y="2655278"/>
            <a:ext cx="749358" cy="58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169041"/>
            <a:ext cx="866935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7700356" y="2290400"/>
            <a:ext cx="756000" cy="56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68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Boxed Architecture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1694" y="3516999"/>
            <a:ext cx="122586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" descr="E:\cernbox-log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02"/>
          <a:stretch/>
        </p:blipFill>
        <p:spPr bwMode="auto">
          <a:xfrm>
            <a:off x="6706828" y="2263602"/>
            <a:ext cx="165828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" name="Rettangolo 143"/>
          <p:cNvSpPr/>
          <p:nvPr/>
        </p:nvSpPr>
        <p:spPr>
          <a:xfrm>
            <a:off x="1141837" y="1088464"/>
            <a:ext cx="5667844" cy="1008000"/>
          </a:xfrm>
          <a:prstGeom prst="rect">
            <a:avLst/>
          </a:prstGeom>
          <a:pattFill prst="pct25">
            <a:fgClr>
              <a:srgbClr val="F79646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Rettangolo 141"/>
          <p:cNvSpPr/>
          <p:nvPr/>
        </p:nvSpPr>
        <p:spPr>
          <a:xfrm>
            <a:off x="422140" y="3314371"/>
            <a:ext cx="6399982" cy="1008000"/>
          </a:xfrm>
          <a:prstGeom prst="rect">
            <a:avLst/>
          </a:prstGeom>
          <a:pattFill prst="pct25">
            <a:fgClr>
              <a:srgbClr val="C0504D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0" name="Rettangolo 139"/>
          <p:cNvSpPr/>
          <p:nvPr/>
        </p:nvSpPr>
        <p:spPr>
          <a:xfrm>
            <a:off x="781988" y="2200574"/>
            <a:ext cx="6031773" cy="1008000"/>
          </a:xfrm>
          <a:prstGeom prst="rect">
            <a:avLst/>
          </a:prstGeom>
          <a:pattFill prst="pct25">
            <a:fgClr>
              <a:srgbClr val="9BBB59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2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82588" y="3595383"/>
            <a:ext cx="661946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CasellaDiTesto 82"/>
          <p:cNvSpPr txBox="1"/>
          <p:nvPr/>
        </p:nvSpPr>
        <p:spPr>
          <a:xfrm>
            <a:off x="1789739" y="3877895"/>
            <a:ext cx="979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File Storage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Servers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5216691" y="4038835"/>
            <a:ext cx="154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 Node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87" name="Connettore 7 86"/>
          <p:cNvCxnSpPr>
            <a:stCxn id="127" idx="3"/>
            <a:endCxn id="82" idx="1"/>
          </p:cNvCxnSpPr>
          <p:nvPr/>
        </p:nvCxnSpPr>
        <p:spPr>
          <a:xfrm flipV="1">
            <a:off x="3825754" y="3847833"/>
            <a:ext cx="1556834" cy="258353"/>
          </a:xfrm>
          <a:prstGeom prst="curvedConnector3">
            <a:avLst/>
          </a:prstGeom>
          <a:noFill/>
          <a:ln w="19050" cap="flat" cmpd="sng" algn="ctr">
            <a:solidFill>
              <a:srgbClr val="C0504D"/>
            </a:solidFill>
            <a:prstDash val="lgDash"/>
          </a:ln>
          <a:effectLst/>
        </p:spPr>
      </p:cxnSp>
      <p:sp>
        <p:nvSpPr>
          <p:cNvPr id="89" name="CasellaDiTesto 88"/>
          <p:cNvSpPr txBox="1"/>
          <p:nvPr/>
        </p:nvSpPr>
        <p:spPr>
          <a:xfrm>
            <a:off x="5906041" y="2726073"/>
            <a:ext cx="796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CERNBox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Gateway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0" name="Connettore 7 89"/>
          <p:cNvCxnSpPr>
            <a:stCxn id="105" idx="1"/>
            <a:endCxn id="104" idx="3"/>
          </p:cNvCxnSpPr>
          <p:nvPr/>
        </p:nvCxnSpPr>
        <p:spPr>
          <a:xfrm rot="10800000" flipV="1">
            <a:off x="3100945" y="2665633"/>
            <a:ext cx="2274664" cy="137639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9BBB59"/>
            </a:solidFill>
            <a:prstDash val="lgDash"/>
          </a:ln>
          <a:effectLst/>
        </p:spPr>
      </p:cxnSp>
      <p:cxnSp>
        <p:nvCxnSpPr>
          <p:cNvPr id="92" name="Connettore 7 91"/>
          <p:cNvCxnSpPr>
            <a:stCxn id="104" idx="2"/>
            <a:endCxn id="82" idx="0"/>
          </p:cNvCxnSpPr>
          <p:nvPr/>
        </p:nvCxnSpPr>
        <p:spPr>
          <a:xfrm rot="16200000" flipH="1">
            <a:off x="3971937" y="1853759"/>
            <a:ext cx="539660" cy="2943588"/>
          </a:xfrm>
          <a:prstGeom prst="curvedConnector3">
            <a:avLst>
              <a:gd name="adj1" fmla="val 42239"/>
            </a:avLst>
          </a:prstGeom>
          <a:noFill/>
          <a:ln w="19050" cap="flat" cmpd="sng" algn="ctr">
            <a:solidFill>
              <a:srgbClr val="C0504D"/>
            </a:solidFill>
            <a:prstDash val="sysDash"/>
          </a:ln>
          <a:effectLst/>
        </p:spPr>
      </p:cxnSp>
      <p:pic>
        <p:nvPicPr>
          <p:cNvPr id="126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783421" y="3934061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3374427" y="3934061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0" name="Gruppo 129"/>
          <p:cNvGrpSpPr/>
          <p:nvPr/>
        </p:nvGrpSpPr>
        <p:grpSpPr>
          <a:xfrm>
            <a:off x="2776854" y="3756563"/>
            <a:ext cx="301079" cy="177423"/>
            <a:chOff x="600942" y="4264373"/>
            <a:chExt cx="472282" cy="278311"/>
          </a:xfrm>
        </p:grpSpPr>
        <p:pic>
          <p:nvPicPr>
            <p:cNvPr id="137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600942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857224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1" name="Gruppo 130"/>
          <p:cNvGrpSpPr/>
          <p:nvPr/>
        </p:nvGrpSpPr>
        <p:grpSpPr>
          <a:xfrm>
            <a:off x="3374427" y="3756563"/>
            <a:ext cx="286685" cy="177423"/>
            <a:chOff x="600942" y="4264373"/>
            <a:chExt cx="449702" cy="278311"/>
          </a:xfrm>
        </p:grpSpPr>
        <p:pic>
          <p:nvPicPr>
            <p:cNvPr id="135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600942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834644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4" name="Connettore 7 93"/>
          <p:cNvCxnSpPr>
            <a:stCxn id="105" idx="2"/>
            <a:endCxn id="82" idx="0"/>
          </p:cNvCxnSpPr>
          <p:nvPr/>
        </p:nvCxnSpPr>
        <p:spPr>
          <a:xfrm rot="16200000" flipH="1">
            <a:off x="5371422" y="3253243"/>
            <a:ext cx="677299" cy="6980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C0504D"/>
            </a:solidFill>
            <a:prstDash val="sysDash"/>
          </a:ln>
          <a:effectLst/>
        </p:spPr>
      </p:cxnSp>
      <p:pic>
        <p:nvPicPr>
          <p:cNvPr id="8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7" y="1469918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7" descr="E:\cernbox\CERN_PresentationPack\Loghi\jupyterhub.pn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1618" r="85506" b="16310"/>
          <a:stretch/>
        </p:blipFill>
        <p:spPr bwMode="auto">
          <a:xfrm>
            <a:off x="5943277" y="1802228"/>
            <a:ext cx="1989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CasellaDiTesto 95"/>
          <p:cNvSpPr txBox="1"/>
          <p:nvPr/>
        </p:nvSpPr>
        <p:spPr>
          <a:xfrm>
            <a:off x="5258356" y="1258374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JupyterHub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846371" y="1733489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CasellaDiTesto 99"/>
          <p:cNvSpPr txBox="1"/>
          <p:nvPr/>
        </p:nvSpPr>
        <p:spPr>
          <a:xfrm>
            <a:off x="1141837" y="1294944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2049137" y="1692247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3262972" y="162053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" name="Connettore 7 102"/>
          <p:cNvCxnSpPr>
            <a:stCxn id="98" idx="2"/>
            <a:endCxn id="82" idx="0"/>
          </p:cNvCxnSpPr>
          <p:nvPr/>
        </p:nvCxnSpPr>
        <p:spPr>
          <a:xfrm rot="16200000" flipH="1">
            <a:off x="3633976" y="1515798"/>
            <a:ext cx="1517644" cy="2641526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C0504D"/>
            </a:solidFill>
            <a:prstDash val="sysDash"/>
          </a:ln>
          <a:effectLst/>
        </p:spPr>
      </p:cxnSp>
      <p:pic>
        <p:nvPicPr>
          <p:cNvPr id="105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9BBB5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9" y="2413184"/>
            <a:ext cx="661944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o 8"/>
          <p:cNvGrpSpPr/>
          <p:nvPr/>
        </p:nvGrpSpPr>
        <p:grpSpPr>
          <a:xfrm>
            <a:off x="1751272" y="2550823"/>
            <a:ext cx="1504559" cy="574832"/>
            <a:chOff x="1566855" y="2634583"/>
            <a:chExt cx="1504559" cy="574832"/>
          </a:xfrm>
        </p:grpSpPr>
        <p:pic>
          <p:nvPicPr>
            <p:cNvPr id="104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254584" y="2634583"/>
              <a:ext cx="661944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5" descr="E:\cernbox\CERN_PresentationPack\Loghi\ownCloud-icon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914" y="2979915"/>
              <a:ext cx="229500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" name="CasellaDiTesto 112"/>
            <p:cNvSpPr txBox="1"/>
            <p:nvPr/>
          </p:nvSpPr>
          <p:spPr>
            <a:xfrm>
              <a:off x="1566855" y="2749362"/>
              <a:ext cx="90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CERNBox</a:t>
              </a:r>
              <a:b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Backend</a:t>
              </a:r>
              <a:endPara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5" name="Rettangolo 114"/>
          <p:cNvSpPr/>
          <p:nvPr/>
        </p:nvSpPr>
        <p:spPr>
          <a:xfrm>
            <a:off x="6813761" y="2803602"/>
            <a:ext cx="1631627" cy="405000"/>
          </a:xfrm>
          <a:prstGeom prst="rect">
            <a:avLst/>
          </a:prstGeom>
          <a:solidFill>
            <a:srgbClr val="9BBB59">
              <a:alpha val="25000"/>
            </a:srgbClr>
          </a:solidFill>
          <a:ln w="12700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Synchronization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Sharing</a:t>
            </a: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4465" y="2591070"/>
            <a:ext cx="288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Rettangolo 117"/>
          <p:cNvSpPr/>
          <p:nvPr/>
        </p:nvSpPr>
        <p:spPr>
          <a:xfrm>
            <a:off x="6822121" y="4036059"/>
            <a:ext cx="1631627" cy="288000"/>
          </a:xfrm>
          <a:prstGeom prst="rect">
            <a:avLst/>
          </a:prstGeom>
          <a:solidFill>
            <a:srgbClr val="C0504D">
              <a:alpha val="25000"/>
            </a:srgbClr>
          </a:solidFill>
          <a:ln w="12700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Disk-based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Calibri"/>
              </a:rPr>
              <a:t>Storage</a:t>
            </a: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19" name="26-512.png"/>
          <p:cNvPicPr>
            <a:picLocks noChangeAspect="1"/>
          </p:cNvPicPr>
          <p:nvPr/>
        </p:nvPicPr>
        <p:blipFill>
          <a:blip r:embed="rId14">
            <a:extLst/>
          </a:blip>
          <a:srcRect/>
          <a:stretch>
            <a:fillRect/>
          </a:stretch>
        </p:blipFill>
        <p:spPr>
          <a:xfrm rot="706135">
            <a:off x="8173720" y="3656228"/>
            <a:ext cx="404999" cy="405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20" name="Rettangolo 119"/>
          <p:cNvSpPr/>
          <p:nvPr/>
        </p:nvSpPr>
        <p:spPr>
          <a:xfrm>
            <a:off x="6813020" y="1808464"/>
            <a:ext cx="1631627" cy="288000"/>
          </a:xfrm>
          <a:prstGeom prst="rect">
            <a:avLst/>
          </a:prstGeom>
          <a:solidFill>
            <a:srgbClr val="F79646">
              <a:alpha val="24706"/>
            </a:srgbClr>
          </a:solidFill>
          <a:ln w="12700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Interactive Notebooks</a:t>
            </a: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0811" y="1118775"/>
            <a:ext cx="791987" cy="68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25797" y="155189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4" descr="E:\cernbox\CERN_PresentationPack\Loghi\nginx-icon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48" y="2357957"/>
            <a:ext cx="2295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6025931" y="3859084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4786" y="2864742"/>
            <a:ext cx="50757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2" descr="E:\cernbox\CERN_PresentationPack\Loghi\WLCG-logo.pn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t="9098" r="13913" b="23445"/>
          <a:stretch/>
        </p:blipFill>
        <p:spPr bwMode="auto">
          <a:xfrm>
            <a:off x="422139" y="1133825"/>
            <a:ext cx="648000" cy="5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Connettore 7 84"/>
          <p:cNvCxnSpPr>
            <a:stCxn id="97" idx="0"/>
            <a:endCxn id="84" idx="0"/>
          </p:cNvCxnSpPr>
          <p:nvPr/>
        </p:nvCxnSpPr>
        <p:spPr>
          <a:xfrm rot="16200000" flipV="1">
            <a:off x="1130753" y="749211"/>
            <a:ext cx="343392" cy="1112619"/>
          </a:xfrm>
          <a:prstGeom prst="curvedConnector3">
            <a:avLst>
              <a:gd name="adj1" fmla="val 166571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sp>
        <p:nvSpPr>
          <p:cNvPr id="69" name="CasellaDiTesto 68"/>
          <p:cNvSpPr txBox="1"/>
          <p:nvPr/>
        </p:nvSpPr>
        <p:spPr>
          <a:xfrm>
            <a:off x="375253" y="4074150"/>
            <a:ext cx="51007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</a:rPr>
              <a:t>EOS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727678" y="2977588"/>
            <a:ext cx="909223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rPr>
              <a:t>CERNBox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97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633094" y="1477217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CasellaDiTesto 78"/>
          <p:cNvSpPr txBox="1"/>
          <p:nvPr/>
        </p:nvSpPr>
        <p:spPr>
          <a:xfrm>
            <a:off x="1092623" y="1853639"/>
            <a:ext cx="65434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SWAN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7"/>
          <a:stretch/>
        </p:blipFill>
        <p:spPr bwMode="auto">
          <a:xfrm>
            <a:off x="7988877" y="175122"/>
            <a:ext cx="934564" cy="70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1954181" y="1343362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2" grpId="0" animBg="1"/>
      <p:bldP spid="140" grpId="0" animBg="1"/>
      <p:bldP spid="83" grpId="0"/>
      <p:bldP spid="86" grpId="0"/>
      <p:bldP spid="89" grpId="0"/>
      <p:bldP spid="96" grpId="0"/>
      <p:bldP spid="100" grpId="0"/>
      <p:bldP spid="101" grpId="0"/>
      <p:bldP spid="115" grpId="0" animBg="1"/>
      <p:bldP spid="118" grpId="0" animBg="1"/>
      <p:bldP spid="120" grpId="0" animBg="1"/>
      <p:bldP spid="69" grpId="0"/>
      <p:bldP spid="71" grpId="0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Boxed Architecture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44" name="Rettangolo 143"/>
          <p:cNvSpPr/>
          <p:nvPr/>
        </p:nvSpPr>
        <p:spPr>
          <a:xfrm>
            <a:off x="1141837" y="1088464"/>
            <a:ext cx="5667844" cy="1008000"/>
          </a:xfrm>
          <a:prstGeom prst="rect">
            <a:avLst/>
          </a:prstGeom>
          <a:pattFill prst="pct25">
            <a:fgClr>
              <a:srgbClr val="F79646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Rettangolo 141"/>
          <p:cNvSpPr/>
          <p:nvPr/>
        </p:nvSpPr>
        <p:spPr>
          <a:xfrm>
            <a:off x="422140" y="3314371"/>
            <a:ext cx="6399982" cy="1008000"/>
          </a:xfrm>
          <a:prstGeom prst="rect">
            <a:avLst/>
          </a:prstGeom>
          <a:pattFill prst="pct25">
            <a:fgClr>
              <a:srgbClr val="C0504D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0" name="Rettangolo 139"/>
          <p:cNvSpPr/>
          <p:nvPr/>
        </p:nvSpPr>
        <p:spPr>
          <a:xfrm>
            <a:off x="781988" y="2200574"/>
            <a:ext cx="6031773" cy="1008000"/>
          </a:xfrm>
          <a:prstGeom prst="rect">
            <a:avLst/>
          </a:prstGeom>
          <a:pattFill prst="pct25">
            <a:fgClr>
              <a:srgbClr val="9BBB59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2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82588" y="3595383"/>
            <a:ext cx="661946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CasellaDiTesto 85"/>
          <p:cNvSpPr txBox="1"/>
          <p:nvPr/>
        </p:nvSpPr>
        <p:spPr>
          <a:xfrm>
            <a:off x="5216691" y="4038835"/>
            <a:ext cx="154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 Node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5906041" y="2726073"/>
            <a:ext cx="796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CERNBox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Gateway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7" y="1469918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7" descr="E:\cernbox\CERN_PresentationPack\Loghi\jupyterhub.pn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1618" r="85506" b="16310"/>
          <a:stretch/>
        </p:blipFill>
        <p:spPr bwMode="auto">
          <a:xfrm>
            <a:off x="5943277" y="1802228"/>
            <a:ext cx="1989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CasellaDiTesto 95"/>
          <p:cNvSpPr txBox="1"/>
          <p:nvPr/>
        </p:nvSpPr>
        <p:spPr>
          <a:xfrm>
            <a:off x="5258356" y="1258374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JupyterHub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846371" y="1733489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CasellaDiTesto 99"/>
          <p:cNvSpPr txBox="1"/>
          <p:nvPr/>
        </p:nvSpPr>
        <p:spPr>
          <a:xfrm>
            <a:off x="1141837" y="1294944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2049137" y="1692247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3262972" y="162053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9BBB5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9" y="2413184"/>
            <a:ext cx="661944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4" descr="E:\cernbox\CERN_PresentationPack\Loghi\nginx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48" y="2357957"/>
            <a:ext cx="2295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6025931" y="3859084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E:\cernbox\CERN_PresentationPack\Loghi\WLCG-logo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t="9098" r="13913" b="23445"/>
          <a:stretch/>
        </p:blipFill>
        <p:spPr bwMode="auto">
          <a:xfrm>
            <a:off x="422139" y="1133825"/>
            <a:ext cx="648000" cy="5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Gruppo 62"/>
          <p:cNvGrpSpPr/>
          <p:nvPr/>
        </p:nvGrpSpPr>
        <p:grpSpPr>
          <a:xfrm>
            <a:off x="7340648" y="1821069"/>
            <a:ext cx="825978" cy="739130"/>
            <a:chOff x="7760043" y="2257270"/>
            <a:chExt cx="825978" cy="739130"/>
          </a:xfrm>
        </p:grpSpPr>
        <p:pic>
          <p:nvPicPr>
            <p:cNvPr id="64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7760043" y="2394148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CasellaDiTesto 64"/>
            <p:cNvSpPr txBox="1"/>
            <p:nvPr/>
          </p:nvSpPr>
          <p:spPr>
            <a:xfrm>
              <a:off x="8046021" y="2257270"/>
              <a:ext cx="5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User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7872900" y="2422331"/>
            <a:ext cx="862824" cy="461665"/>
            <a:chOff x="7777650" y="2422331"/>
            <a:chExt cx="862824" cy="461665"/>
          </a:xfrm>
        </p:grpSpPr>
        <p:pic>
          <p:nvPicPr>
            <p:cNvPr id="66" name="Picture 6" descr="E:\cernbox\CERN_PresentationPack\Loghi\client_status\synced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650" y="2550823"/>
              <a:ext cx="322720" cy="322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CasellaDiTesto 66"/>
            <p:cNvSpPr txBox="1"/>
            <p:nvPr/>
          </p:nvSpPr>
          <p:spPr>
            <a:xfrm>
              <a:off x="7992474" y="2422331"/>
              <a:ext cx="6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Sync Client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68" name="Connettore 7 67"/>
          <p:cNvCxnSpPr>
            <a:stCxn id="105" idx="3"/>
            <a:endCxn id="66" idx="2"/>
          </p:cNvCxnSpPr>
          <p:nvPr/>
        </p:nvCxnSpPr>
        <p:spPr>
          <a:xfrm>
            <a:off x="6037553" y="2665634"/>
            <a:ext cx="1996707" cy="207909"/>
          </a:xfrm>
          <a:prstGeom prst="curvedConnector4">
            <a:avLst>
              <a:gd name="adj1" fmla="val 45959"/>
              <a:gd name="adj2" fmla="val 209952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7 71"/>
          <p:cNvCxnSpPr>
            <a:stCxn id="104" idx="0"/>
            <a:endCxn id="64" idx="1"/>
          </p:cNvCxnSpPr>
          <p:nvPr/>
        </p:nvCxnSpPr>
        <p:spPr>
          <a:xfrm rot="5400000" flipH="1" flipV="1">
            <a:off x="4909435" y="119611"/>
            <a:ext cx="291750" cy="4570675"/>
          </a:xfrm>
          <a:prstGeom prst="curvedConnector2">
            <a:avLst/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7 80"/>
          <p:cNvCxnSpPr>
            <a:stCxn id="97" idx="0"/>
            <a:endCxn id="84" idx="0"/>
          </p:cNvCxnSpPr>
          <p:nvPr/>
        </p:nvCxnSpPr>
        <p:spPr>
          <a:xfrm rot="16200000" flipV="1">
            <a:off x="1130753" y="749211"/>
            <a:ext cx="343392" cy="1112619"/>
          </a:xfrm>
          <a:prstGeom prst="curvedConnector3">
            <a:avLst>
              <a:gd name="adj1" fmla="val 166571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pic>
        <p:nvPicPr>
          <p:cNvPr id="97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633094" y="1477217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CasellaDiTesto 90"/>
          <p:cNvSpPr txBox="1"/>
          <p:nvPr/>
        </p:nvSpPr>
        <p:spPr>
          <a:xfrm>
            <a:off x="375253" y="4074150"/>
            <a:ext cx="51007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</a:rPr>
              <a:t>EOS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727678" y="2977588"/>
            <a:ext cx="909223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rPr>
              <a:t>CERNBox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06" name="CasellaDiTesto 105"/>
          <p:cNvSpPr txBox="1"/>
          <p:nvPr/>
        </p:nvSpPr>
        <p:spPr>
          <a:xfrm>
            <a:off x="1092623" y="1853639"/>
            <a:ext cx="65434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SWAN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07" name="CasellaDiTesto 106"/>
          <p:cNvSpPr txBox="1"/>
          <p:nvPr/>
        </p:nvSpPr>
        <p:spPr>
          <a:xfrm>
            <a:off x="1789739" y="3877895"/>
            <a:ext cx="979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File Storage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Servers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783421" y="3934061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504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3374427" y="3934061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0" name="Gruppo 109"/>
          <p:cNvGrpSpPr/>
          <p:nvPr/>
        </p:nvGrpSpPr>
        <p:grpSpPr>
          <a:xfrm>
            <a:off x="2776854" y="3756563"/>
            <a:ext cx="301079" cy="177423"/>
            <a:chOff x="600942" y="4264373"/>
            <a:chExt cx="472282" cy="278311"/>
          </a:xfrm>
        </p:grpSpPr>
        <p:pic>
          <p:nvPicPr>
            <p:cNvPr id="111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600942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857224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1" name="Gruppo 140"/>
          <p:cNvGrpSpPr/>
          <p:nvPr/>
        </p:nvGrpSpPr>
        <p:grpSpPr>
          <a:xfrm>
            <a:off x="3374427" y="3756563"/>
            <a:ext cx="286685" cy="177423"/>
            <a:chOff x="600942" y="4264373"/>
            <a:chExt cx="449702" cy="278311"/>
          </a:xfrm>
        </p:grpSpPr>
        <p:pic>
          <p:nvPicPr>
            <p:cNvPr id="143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600942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5" name="Picture 2" descr="E:\cernbox\CERN_PresentationPack\Loghi\disk-drive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3" r="18563" b="18988"/>
            <a:stretch/>
          </p:blipFill>
          <p:spPr bwMode="auto">
            <a:xfrm>
              <a:off x="834644" y="4264373"/>
              <a:ext cx="216000" cy="27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49" name="Connettore 7 148"/>
          <p:cNvCxnSpPr>
            <a:stCxn id="105" idx="1"/>
            <a:endCxn id="104" idx="3"/>
          </p:cNvCxnSpPr>
          <p:nvPr/>
        </p:nvCxnSpPr>
        <p:spPr>
          <a:xfrm rot="10800000" flipV="1">
            <a:off x="3100945" y="2665633"/>
            <a:ext cx="2274664" cy="137639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9BBB59"/>
            </a:solidFill>
            <a:prstDash val="lgDash"/>
          </a:ln>
          <a:effectLst/>
        </p:spPr>
      </p:cxnSp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7"/>
          <a:stretch/>
        </p:blipFill>
        <p:spPr bwMode="auto">
          <a:xfrm>
            <a:off x="7988877" y="175122"/>
            <a:ext cx="934564" cy="70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1954181" y="1343362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uppo 54"/>
          <p:cNvGrpSpPr/>
          <p:nvPr/>
        </p:nvGrpSpPr>
        <p:grpSpPr>
          <a:xfrm>
            <a:off x="1751272" y="2550823"/>
            <a:ext cx="1504559" cy="574832"/>
            <a:chOff x="1566855" y="2634583"/>
            <a:chExt cx="1504559" cy="574832"/>
          </a:xfrm>
        </p:grpSpPr>
        <p:pic>
          <p:nvPicPr>
            <p:cNvPr id="56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254584" y="2634583"/>
              <a:ext cx="661944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5" descr="E:\cernbox\CERN_PresentationPack\Loghi\ownCloud-icon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914" y="2979915"/>
              <a:ext cx="229500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CasellaDiTesto 57"/>
            <p:cNvSpPr txBox="1"/>
            <p:nvPr/>
          </p:nvSpPr>
          <p:spPr>
            <a:xfrm>
              <a:off x="1566855" y="2749362"/>
              <a:ext cx="90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CERNBox</a:t>
              </a:r>
              <a:b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Backend</a:t>
              </a:r>
              <a:endPara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228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  <p:bldP spid="86" grpId="0"/>
      <p:bldP spid="91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Boxed Architecture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44" name="Rettangolo 143"/>
          <p:cNvSpPr/>
          <p:nvPr/>
        </p:nvSpPr>
        <p:spPr>
          <a:xfrm>
            <a:off x="1141837" y="1088464"/>
            <a:ext cx="5667844" cy="1008000"/>
          </a:xfrm>
          <a:prstGeom prst="rect">
            <a:avLst/>
          </a:prstGeom>
          <a:pattFill prst="pct25">
            <a:fgClr>
              <a:srgbClr val="F79646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0" name="Rettangolo 139"/>
          <p:cNvSpPr/>
          <p:nvPr/>
        </p:nvSpPr>
        <p:spPr>
          <a:xfrm>
            <a:off x="781988" y="2200574"/>
            <a:ext cx="6031773" cy="1008000"/>
          </a:xfrm>
          <a:prstGeom prst="rect">
            <a:avLst/>
          </a:prstGeom>
          <a:pattFill prst="pct25">
            <a:fgClr>
              <a:srgbClr val="9BBB59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5906041" y="2726073"/>
            <a:ext cx="796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CERNBox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Gateway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7" y="1469918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7" descr="E:\cernbox\CERN_PresentationPack\Loghi\jupyterhub.pn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1618" r="85506" b="16310"/>
          <a:stretch/>
        </p:blipFill>
        <p:spPr bwMode="auto">
          <a:xfrm>
            <a:off x="5943277" y="1802228"/>
            <a:ext cx="1989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CasellaDiTesto 95"/>
          <p:cNvSpPr txBox="1"/>
          <p:nvPr/>
        </p:nvSpPr>
        <p:spPr>
          <a:xfrm>
            <a:off x="5258356" y="1258374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JupyterHub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846371" y="1733489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CasellaDiTesto 99"/>
          <p:cNvSpPr txBox="1"/>
          <p:nvPr/>
        </p:nvSpPr>
        <p:spPr>
          <a:xfrm>
            <a:off x="1141837" y="1294944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2049137" y="1692247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3262972" y="162053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9BBB5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9" y="2413184"/>
            <a:ext cx="661944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4" descr="E:\cernbox\CERN_PresentationPack\Loghi\nginx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48" y="2357957"/>
            <a:ext cx="2295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E:\cernbox\CERN_PresentationPack\Loghi\WLCG-logo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t="9098" r="13913" b="23445"/>
          <a:stretch/>
        </p:blipFill>
        <p:spPr bwMode="auto">
          <a:xfrm>
            <a:off x="422139" y="1133825"/>
            <a:ext cx="648000" cy="5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Gruppo 62"/>
          <p:cNvGrpSpPr/>
          <p:nvPr/>
        </p:nvGrpSpPr>
        <p:grpSpPr>
          <a:xfrm>
            <a:off x="7340648" y="1821069"/>
            <a:ext cx="825978" cy="739130"/>
            <a:chOff x="7760043" y="2257270"/>
            <a:chExt cx="825978" cy="739130"/>
          </a:xfrm>
        </p:grpSpPr>
        <p:sp>
          <p:nvSpPr>
            <p:cNvPr id="65" name="CasellaDiTesto 64"/>
            <p:cNvSpPr txBox="1"/>
            <p:nvPr/>
          </p:nvSpPr>
          <p:spPr>
            <a:xfrm>
              <a:off x="8046021" y="2257270"/>
              <a:ext cx="5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User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64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7760043" y="2394148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uppo 12"/>
          <p:cNvGrpSpPr/>
          <p:nvPr/>
        </p:nvGrpSpPr>
        <p:grpSpPr>
          <a:xfrm>
            <a:off x="7872900" y="2422331"/>
            <a:ext cx="862824" cy="461665"/>
            <a:chOff x="7777650" y="2422331"/>
            <a:chExt cx="862824" cy="461665"/>
          </a:xfrm>
        </p:grpSpPr>
        <p:pic>
          <p:nvPicPr>
            <p:cNvPr id="66" name="Picture 6" descr="E:\cernbox\CERN_PresentationPack\Loghi\client_status\synced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650" y="2550823"/>
              <a:ext cx="322720" cy="322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CasellaDiTesto 66"/>
            <p:cNvSpPr txBox="1"/>
            <p:nvPr/>
          </p:nvSpPr>
          <p:spPr>
            <a:xfrm>
              <a:off x="7992474" y="2422331"/>
              <a:ext cx="6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Sync Client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68" name="Connettore 7 67"/>
          <p:cNvCxnSpPr>
            <a:stCxn id="105" idx="3"/>
            <a:endCxn id="66" idx="2"/>
          </p:cNvCxnSpPr>
          <p:nvPr/>
        </p:nvCxnSpPr>
        <p:spPr>
          <a:xfrm>
            <a:off x="6037553" y="2665634"/>
            <a:ext cx="1996707" cy="207909"/>
          </a:xfrm>
          <a:prstGeom prst="curvedConnector4">
            <a:avLst>
              <a:gd name="adj1" fmla="val 45959"/>
              <a:gd name="adj2" fmla="val 209952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7 71"/>
          <p:cNvCxnSpPr>
            <a:stCxn id="104" idx="0"/>
            <a:endCxn id="64" idx="1"/>
          </p:cNvCxnSpPr>
          <p:nvPr/>
        </p:nvCxnSpPr>
        <p:spPr>
          <a:xfrm rot="5400000" flipH="1" flipV="1">
            <a:off x="4909435" y="119611"/>
            <a:ext cx="291750" cy="4570675"/>
          </a:xfrm>
          <a:prstGeom prst="curvedConnector2">
            <a:avLst/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7 78"/>
          <p:cNvCxnSpPr>
            <a:stCxn id="88" idx="3"/>
          </p:cNvCxnSpPr>
          <p:nvPr/>
        </p:nvCxnSpPr>
        <p:spPr>
          <a:xfrm>
            <a:off x="6037554" y="1722368"/>
            <a:ext cx="1368000" cy="355371"/>
          </a:xfrm>
          <a:prstGeom prst="curvedConnector3">
            <a:avLst>
              <a:gd name="adj1" fmla="val 39767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7 80"/>
          <p:cNvCxnSpPr>
            <a:stCxn id="97" idx="0"/>
            <a:endCxn id="84" idx="0"/>
          </p:cNvCxnSpPr>
          <p:nvPr/>
        </p:nvCxnSpPr>
        <p:spPr>
          <a:xfrm rot="16200000" flipV="1">
            <a:off x="1130753" y="749211"/>
            <a:ext cx="343392" cy="1112619"/>
          </a:xfrm>
          <a:prstGeom prst="curvedConnector3">
            <a:avLst>
              <a:gd name="adj1" fmla="val 166571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pic>
        <p:nvPicPr>
          <p:cNvPr id="97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633094" y="1477217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CasellaDiTesto 92"/>
          <p:cNvSpPr txBox="1"/>
          <p:nvPr/>
        </p:nvSpPr>
        <p:spPr>
          <a:xfrm>
            <a:off x="727678" y="2977588"/>
            <a:ext cx="909223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rPr>
              <a:t>CERNBox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06" name="CasellaDiTesto 105"/>
          <p:cNvSpPr txBox="1"/>
          <p:nvPr/>
        </p:nvSpPr>
        <p:spPr>
          <a:xfrm>
            <a:off x="1092623" y="1853639"/>
            <a:ext cx="65434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SWAN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90" name="Fumetto 3 89"/>
          <p:cNvSpPr/>
          <p:nvPr/>
        </p:nvSpPr>
        <p:spPr>
          <a:xfrm flipH="1">
            <a:off x="6699182" y="1262228"/>
            <a:ext cx="1152000" cy="5400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Start my session!</a:t>
            </a:r>
            <a:endParaRPr lang="it-IT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92" name="Gruppo 91"/>
          <p:cNvGrpSpPr/>
          <p:nvPr/>
        </p:nvGrpSpPr>
        <p:grpSpPr>
          <a:xfrm rot="10800000">
            <a:off x="3960460" y="136418"/>
            <a:ext cx="2034272" cy="1892408"/>
            <a:chOff x="3246085" y="1155593"/>
            <a:chExt cx="2034272" cy="1892408"/>
          </a:xfrm>
        </p:grpSpPr>
        <p:sp>
          <p:nvSpPr>
            <p:cNvPr id="94" name="Corda 93"/>
            <p:cNvSpPr/>
            <p:nvPr/>
          </p:nvSpPr>
          <p:spPr>
            <a:xfrm rot="16200000">
              <a:off x="3317017" y="1084661"/>
              <a:ext cx="1892408" cy="2034272"/>
            </a:xfrm>
            <a:prstGeom prst="chord">
              <a:avLst>
                <a:gd name="adj1" fmla="val 5393914"/>
                <a:gd name="adj2" fmla="val 16200000"/>
              </a:avLst>
            </a:prstGeom>
            <a:pattFill prst="pct25">
              <a:fgClr>
                <a:srgbClr val="FCD5B5"/>
              </a:fgClr>
              <a:bgClr>
                <a:schemeClr val="bg1"/>
              </a:bgClr>
            </a:pattFill>
            <a:ln w="12700">
              <a:solidFill>
                <a:srgbClr val="FAC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03" name="Rettangolo 102"/>
            <p:cNvSpPr/>
            <p:nvPr/>
          </p:nvSpPr>
          <p:spPr>
            <a:xfrm flipV="1">
              <a:off x="3255610" y="2050778"/>
              <a:ext cx="2016000" cy="66340"/>
            </a:xfrm>
            <a:prstGeom prst="rect">
              <a:avLst/>
            </a:prstGeom>
            <a:pattFill prst="pct25">
              <a:fgClr>
                <a:srgbClr val="FCD5B5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5" name="CasellaDiTesto 114"/>
          <p:cNvSpPr txBox="1"/>
          <p:nvPr/>
        </p:nvSpPr>
        <p:spPr>
          <a:xfrm>
            <a:off x="4307959" y="362847"/>
            <a:ext cx="8803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kern="0" dirty="0">
                <a:solidFill>
                  <a:sysClr val="windowText" lastClr="000000"/>
                </a:solidFill>
              </a:rPr>
              <a:t>Single-user</a:t>
            </a:r>
            <a:br>
              <a:rPr lang="en-US" sz="1000" b="1" kern="0" dirty="0">
                <a:solidFill>
                  <a:sysClr val="windowText" lastClr="000000"/>
                </a:solidFill>
              </a:rPr>
            </a:br>
            <a:r>
              <a:rPr lang="en-US" sz="1000" b="1" kern="0" dirty="0" smtClean="0">
                <a:solidFill>
                  <a:sysClr val="windowText" lastClr="000000"/>
                </a:solidFill>
              </a:rPr>
              <a:t>Jupyter</a:t>
            </a:r>
          </a:p>
          <a:p>
            <a:r>
              <a:rPr lang="en-US" sz="1000" b="1" kern="0" dirty="0" smtClean="0">
                <a:solidFill>
                  <a:sysClr val="windowText" lastClr="000000"/>
                </a:solidFill>
              </a:rPr>
              <a:t>Server</a:t>
            </a:r>
            <a:endParaRPr lang="en-US" sz="10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116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4900850" y="663792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7" name="Connettore 7 116"/>
          <p:cNvCxnSpPr>
            <a:stCxn id="98" idx="3"/>
            <a:endCxn id="116" idx="1"/>
          </p:cNvCxnSpPr>
          <p:nvPr/>
        </p:nvCxnSpPr>
        <p:spPr>
          <a:xfrm flipV="1">
            <a:off x="3297698" y="916242"/>
            <a:ext cx="1603152" cy="989372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18" name="Connettore 7 117"/>
          <p:cNvCxnSpPr>
            <a:stCxn id="116" idx="2"/>
            <a:endCxn id="88" idx="1"/>
          </p:cNvCxnSpPr>
          <p:nvPr/>
        </p:nvCxnSpPr>
        <p:spPr>
          <a:xfrm rot="16200000" flipH="1">
            <a:off x="5026877" y="1373638"/>
            <a:ext cx="553676" cy="143783"/>
          </a:xfrm>
          <a:prstGeom prst="curvedConnector2">
            <a:avLst/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20" name="Connettore 7 119"/>
          <p:cNvCxnSpPr>
            <a:stCxn id="97" idx="3"/>
            <a:endCxn id="116" idx="1"/>
          </p:cNvCxnSpPr>
          <p:nvPr/>
        </p:nvCxnSpPr>
        <p:spPr>
          <a:xfrm flipV="1">
            <a:off x="2084421" y="916242"/>
            <a:ext cx="2816429" cy="733100"/>
          </a:xfrm>
          <a:prstGeom prst="curvedConnector3">
            <a:avLst>
              <a:gd name="adj1" fmla="val 67585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19" name="Connettore 7 118"/>
          <p:cNvCxnSpPr>
            <a:stCxn id="116" idx="3"/>
          </p:cNvCxnSpPr>
          <p:nvPr/>
        </p:nvCxnSpPr>
        <p:spPr>
          <a:xfrm>
            <a:off x="5562798" y="916242"/>
            <a:ext cx="1872000" cy="1058576"/>
          </a:xfrm>
          <a:prstGeom prst="curvedConnector3">
            <a:avLst>
              <a:gd name="adj1" fmla="val 43636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7"/>
          <a:stretch/>
        </p:blipFill>
        <p:spPr bwMode="auto">
          <a:xfrm>
            <a:off x="7988877" y="175122"/>
            <a:ext cx="934564" cy="70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1954181" y="1343362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uppo 50"/>
          <p:cNvGrpSpPr/>
          <p:nvPr/>
        </p:nvGrpSpPr>
        <p:grpSpPr>
          <a:xfrm>
            <a:off x="1751272" y="2550823"/>
            <a:ext cx="1504559" cy="574832"/>
            <a:chOff x="1566855" y="2634583"/>
            <a:chExt cx="1504559" cy="574832"/>
          </a:xfrm>
        </p:grpSpPr>
        <p:pic>
          <p:nvPicPr>
            <p:cNvPr id="52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BBB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254584" y="2634583"/>
              <a:ext cx="661944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5" descr="E:\cernbox\CERN_PresentationPack\Loghi\ownCloud-icon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914" y="2979915"/>
              <a:ext cx="229500" cy="22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CasellaDiTesto 53"/>
            <p:cNvSpPr txBox="1"/>
            <p:nvPr/>
          </p:nvSpPr>
          <p:spPr>
            <a:xfrm>
              <a:off x="1566855" y="2749362"/>
              <a:ext cx="90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CERNBox</a:t>
              </a:r>
              <a:b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Backend</a:t>
              </a:r>
              <a:endPara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863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89" grpId="0"/>
      <p:bldP spid="93" grpId="0"/>
      <p:bldP spid="90" grpId="0" animBg="1"/>
      <p:bldP spid="1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scale services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sp>
        <p:nvSpPr>
          <p:cNvPr id="144" name="Rettangolo 143"/>
          <p:cNvSpPr/>
          <p:nvPr/>
        </p:nvSpPr>
        <p:spPr>
          <a:xfrm>
            <a:off x="1141837" y="1088464"/>
            <a:ext cx="5667844" cy="1008000"/>
          </a:xfrm>
          <a:prstGeom prst="rect">
            <a:avLst/>
          </a:prstGeom>
          <a:pattFill prst="pct25">
            <a:fgClr>
              <a:srgbClr val="F79646">
                <a:lumMod val="40000"/>
                <a:lumOff val="60000"/>
              </a:srgbClr>
            </a:fgClr>
            <a:bgClr>
              <a:sysClr val="window" lastClr="FFFFFF"/>
            </a:bgClr>
          </a:pattFill>
          <a:ln w="12700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5375607" y="1469918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7" descr="E:\cernbox\CERN_PresentationPack\Loghi\jupyterhub.pn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1618" r="85506" b="16310"/>
          <a:stretch/>
        </p:blipFill>
        <p:spPr bwMode="auto">
          <a:xfrm>
            <a:off x="5943277" y="1802228"/>
            <a:ext cx="198900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CasellaDiTesto 95"/>
          <p:cNvSpPr txBox="1"/>
          <p:nvPr/>
        </p:nvSpPr>
        <p:spPr>
          <a:xfrm>
            <a:off x="5258356" y="1258374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JupyterHub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8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2846371" y="1733489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CasellaDiTesto 99"/>
          <p:cNvSpPr txBox="1"/>
          <p:nvPr/>
        </p:nvSpPr>
        <p:spPr>
          <a:xfrm>
            <a:off x="1141837" y="1294944"/>
            <a:ext cx="78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CVMFS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Client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2049137" y="1692247"/>
            <a:ext cx="834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EOS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Fuse 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Mount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" name="Picture 3" descr="E:\cernbox\CERN_PresentationPack\Loghi\EOS_new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289" r="60199" b="8588"/>
          <a:stretch/>
        </p:blipFill>
        <p:spPr bwMode="auto">
          <a:xfrm>
            <a:off x="3262972" y="1620536"/>
            <a:ext cx="216413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E:\cernbox\CERN_PresentationPack\Loghi\WLCG-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t="9098" r="13913" b="23445"/>
          <a:stretch/>
        </p:blipFill>
        <p:spPr bwMode="auto">
          <a:xfrm>
            <a:off x="422139" y="1133825"/>
            <a:ext cx="648000" cy="5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Gruppo 62"/>
          <p:cNvGrpSpPr/>
          <p:nvPr/>
        </p:nvGrpSpPr>
        <p:grpSpPr>
          <a:xfrm>
            <a:off x="7340648" y="1821069"/>
            <a:ext cx="825978" cy="739130"/>
            <a:chOff x="7760043" y="2257270"/>
            <a:chExt cx="825978" cy="739130"/>
          </a:xfrm>
        </p:grpSpPr>
        <p:sp>
          <p:nvSpPr>
            <p:cNvPr id="65" name="CasellaDiTesto 64"/>
            <p:cNvSpPr txBox="1"/>
            <p:nvPr/>
          </p:nvSpPr>
          <p:spPr>
            <a:xfrm>
              <a:off x="8046021" y="2257270"/>
              <a:ext cx="5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User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64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7760043" y="2394148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9" name="Connettore 7 78"/>
          <p:cNvCxnSpPr>
            <a:stCxn id="88" idx="3"/>
          </p:cNvCxnSpPr>
          <p:nvPr/>
        </p:nvCxnSpPr>
        <p:spPr>
          <a:xfrm>
            <a:off x="6037554" y="1722368"/>
            <a:ext cx="1368000" cy="355371"/>
          </a:xfrm>
          <a:prstGeom prst="curvedConnector3">
            <a:avLst>
              <a:gd name="adj1" fmla="val 39767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7 80"/>
          <p:cNvCxnSpPr>
            <a:stCxn id="97" idx="0"/>
            <a:endCxn id="84" idx="0"/>
          </p:cNvCxnSpPr>
          <p:nvPr/>
        </p:nvCxnSpPr>
        <p:spPr>
          <a:xfrm rot="16200000" flipV="1">
            <a:off x="1130753" y="749211"/>
            <a:ext cx="343392" cy="1112619"/>
          </a:xfrm>
          <a:prstGeom prst="curvedConnector3">
            <a:avLst>
              <a:gd name="adj1" fmla="val 166571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pic>
        <p:nvPicPr>
          <p:cNvPr id="97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1633094" y="1477217"/>
            <a:ext cx="451327" cy="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CasellaDiTesto 105"/>
          <p:cNvSpPr txBox="1"/>
          <p:nvPr/>
        </p:nvSpPr>
        <p:spPr>
          <a:xfrm>
            <a:off x="1092623" y="1853639"/>
            <a:ext cx="654346" cy="276999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SWAN</a:t>
            </a:r>
            <a:endParaRPr kumimoji="0" lang="it-IT" sz="12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90" name="Fumetto 3 89"/>
          <p:cNvSpPr/>
          <p:nvPr/>
        </p:nvSpPr>
        <p:spPr>
          <a:xfrm flipH="1">
            <a:off x="6699182" y="1262228"/>
            <a:ext cx="1152000" cy="5400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Start my session!</a:t>
            </a:r>
            <a:endParaRPr lang="it-IT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92" name="Gruppo 91"/>
          <p:cNvGrpSpPr/>
          <p:nvPr/>
        </p:nvGrpSpPr>
        <p:grpSpPr>
          <a:xfrm rot="10800000">
            <a:off x="3960460" y="136418"/>
            <a:ext cx="2034272" cy="1892408"/>
            <a:chOff x="3246085" y="1155593"/>
            <a:chExt cx="2034272" cy="1892408"/>
          </a:xfrm>
        </p:grpSpPr>
        <p:sp>
          <p:nvSpPr>
            <p:cNvPr id="94" name="Corda 93"/>
            <p:cNvSpPr/>
            <p:nvPr/>
          </p:nvSpPr>
          <p:spPr>
            <a:xfrm rot="16200000">
              <a:off x="3317017" y="1084661"/>
              <a:ext cx="1892408" cy="2034272"/>
            </a:xfrm>
            <a:prstGeom prst="chord">
              <a:avLst>
                <a:gd name="adj1" fmla="val 5393914"/>
                <a:gd name="adj2" fmla="val 16200000"/>
              </a:avLst>
            </a:prstGeom>
            <a:pattFill prst="pct25">
              <a:fgClr>
                <a:srgbClr val="FCD5B5"/>
              </a:fgClr>
              <a:bgClr>
                <a:schemeClr val="bg1"/>
              </a:bgClr>
            </a:pattFill>
            <a:ln w="12700">
              <a:solidFill>
                <a:srgbClr val="FAC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03" name="Rettangolo 102"/>
            <p:cNvSpPr/>
            <p:nvPr/>
          </p:nvSpPr>
          <p:spPr>
            <a:xfrm flipV="1">
              <a:off x="3255610" y="2050778"/>
              <a:ext cx="2016000" cy="66340"/>
            </a:xfrm>
            <a:prstGeom prst="rect">
              <a:avLst/>
            </a:prstGeom>
            <a:pattFill prst="pct25">
              <a:fgClr>
                <a:srgbClr val="FCD5B5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5" name="CasellaDiTesto 114"/>
          <p:cNvSpPr txBox="1"/>
          <p:nvPr/>
        </p:nvSpPr>
        <p:spPr>
          <a:xfrm>
            <a:off x="4307959" y="362847"/>
            <a:ext cx="8803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kern="0" dirty="0">
                <a:solidFill>
                  <a:sysClr val="windowText" lastClr="000000"/>
                </a:solidFill>
              </a:rPr>
              <a:t>Single-user</a:t>
            </a:r>
            <a:br>
              <a:rPr lang="en-US" sz="1000" b="1" kern="0" dirty="0">
                <a:solidFill>
                  <a:sysClr val="windowText" lastClr="000000"/>
                </a:solidFill>
              </a:rPr>
            </a:br>
            <a:r>
              <a:rPr lang="en-US" sz="1000" b="1" kern="0" dirty="0" smtClean="0">
                <a:solidFill>
                  <a:sysClr val="windowText" lastClr="000000"/>
                </a:solidFill>
              </a:rPr>
              <a:t>Jupyter</a:t>
            </a:r>
          </a:p>
          <a:p>
            <a:r>
              <a:rPr lang="en-US" sz="1000" b="1" kern="0" dirty="0" smtClean="0">
                <a:solidFill>
                  <a:sysClr val="windowText" lastClr="000000"/>
                </a:solidFill>
              </a:rPr>
              <a:t>Server</a:t>
            </a:r>
            <a:endParaRPr lang="en-US" sz="10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116" name="Picture 2" descr="E:\CERNBox\CERN_PresentationPack\Loghi\docker-containe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19738" r="11853" b="6238"/>
          <a:stretch/>
        </p:blipFill>
        <p:spPr bwMode="auto">
          <a:xfrm>
            <a:off x="4900850" y="663792"/>
            <a:ext cx="661948" cy="5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7" name="Connettore 7 116"/>
          <p:cNvCxnSpPr>
            <a:stCxn id="98" idx="3"/>
            <a:endCxn id="116" idx="1"/>
          </p:cNvCxnSpPr>
          <p:nvPr/>
        </p:nvCxnSpPr>
        <p:spPr>
          <a:xfrm flipV="1">
            <a:off x="3297698" y="916242"/>
            <a:ext cx="1603152" cy="989372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18" name="Connettore 7 117"/>
          <p:cNvCxnSpPr>
            <a:stCxn id="116" idx="2"/>
            <a:endCxn id="88" idx="1"/>
          </p:cNvCxnSpPr>
          <p:nvPr/>
        </p:nvCxnSpPr>
        <p:spPr>
          <a:xfrm rot="16200000" flipH="1">
            <a:off x="5026877" y="1373638"/>
            <a:ext cx="553676" cy="143783"/>
          </a:xfrm>
          <a:prstGeom prst="curvedConnector2">
            <a:avLst/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20" name="Connettore 7 119"/>
          <p:cNvCxnSpPr>
            <a:stCxn id="97" idx="3"/>
            <a:endCxn id="116" idx="1"/>
          </p:cNvCxnSpPr>
          <p:nvPr/>
        </p:nvCxnSpPr>
        <p:spPr>
          <a:xfrm flipV="1">
            <a:off x="2084421" y="916242"/>
            <a:ext cx="2816429" cy="733100"/>
          </a:xfrm>
          <a:prstGeom prst="curvedConnector3">
            <a:avLst>
              <a:gd name="adj1" fmla="val 67585"/>
            </a:avLst>
          </a:prstGeom>
          <a:noFill/>
          <a:ln w="19050" cap="flat" cmpd="sng" algn="ctr">
            <a:solidFill>
              <a:srgbClr val="F79646"/>
            </a:solidFill>
            <a:prstDash val="lgDash"/>
          </a:ln>
          <a:effectLst/>
        </p:spPr>
      </p:cxnSp>
      <p:cxnSp>
        <p:nvCxnSpPr>
          <p:cNvPr id="119" name="Connettore 7 118"/>
          <p:cNvCxnSpPr>
            <a:stCxn id="116" idx="3"/>
          </p:cNvCxnSpPr>
          <p:nvPr/>
        </p:nvCxnSpPr>
        <p:spPr>
          <a:xfrm>
            <a:off x="5562798" y="916242"/>
            <a:ext cx="1872000" cy="1058576"/>
          </a:xfrm>
          <a:prstGeom prst="curvedConnector3">
            <a:avLst>
              <a:gd name="adj1" fmla="val 43636"/>
            </a:avLst>
          </a:prstGeom>
          <a:ln w="19050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Gruppo 130"/>
          <p:cNvGrpSpPr/>
          <p:nvPr/>
        </p:nvGrpSpPr>
        <p:grpSpPr>
          <a:xfrm>
            <a:off x="5762302" y="3106790"/>
            <a:ext cx="2985577" cy="1003958"/>
            <a:chOff x="5667052" y="2925815"/>
            <a:chExt cx="2985577" cy="1003958"/>
          </a:xfrm>
        </p:grpSpPr>
        <p:pic>
          <p:nvPicPr>
            <p:cNvPr id="132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5667052" y="3327521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6073067" y="3011540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B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6497700" y="3327521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5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C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6944385" y="3011540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2" descr="E:\SWAN_Architecture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C0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69" r="61238" b="86518"/>
            <a:stretch/>
          </p:blipFill>
          <p:spPr bwMode="auto">
            <a:xfrm>
              <a:off x="7309731" y="3327521"/>
              <a:ext cx="812031" cy="602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7" name="CasellaDiTesto 136"/>
            <p:cNvSpPr txBox="1"/>
            <p:nvPr/>
          </p:nvSpPr>
          <p:spPr>
            <a:xfrm>
              <a:off x="7752629" y="2925815"/>
              <a:ext cx="900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Plenty of users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38" name="Gruppo 137"/>
          <p:cNvGrpSpPr/>
          <p:nvPr/>
        </p:nvGrpSpPr>
        <p:grpSpPr>
          <a:xfrm rot="1230791">
            <a:off x="4932652" y="3236341"/>
            <a:ext cx="922375" cy="432000"/>
            <a:chOff x="4136053" y="3478019"/>
            <a:chExt cx="1858597" cy="432000"/>
          </a:xfrm>
        </p:grpSpPr>
        <p:cxnSp>
          <p:nvCxnSpPr>
            <p:cNvPr id="139" name="Connettore 7 138"/>
            <p:cNvCxnSpPr/>
            <p:nvPr/>
          </p:nvCxnSpPr>
          <p:spPr>
            <a:xfrm>
              <a:off x="4136231" y="3586019"/>
              <a:ext cx="1858241" cy="21600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7 140"/>
            <p:cNvCxnSpPr/>
            <p:nvPr/>
          </p:nvCxnSpPr>
          <p:spPr>
            <a:xfrm>
              <a:off x="4136053" y="3478019"/>
              <a:ext cx="1858597" cy="43200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7 141"/>
            <p:cNvCxnSpPr/>
            <p:nvPr/>
          </p:nvCxnSpPr>
          <p:spPr>
            <a:xfrm>
              <a:off x="4136231" y="3694019"/>
              <a:ext cx="1858241" cy="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7 142"/>
            <p:cNvCxnSpPr/>
            <p:nvPr/>
          </p:nvCxnSpPr>
          <p:spPr>
            <a:xfrm flipH="1">
              <a:off x="4136231" y="3586019"/>
              <a:ext cx="1858241" cy="21600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7 144"/>
            <p:cNvCxnSpPr/>
            <p:nvPr/>
          </p:nvCxnSpPr>
          <p:spPr>
            <a:xfrm flipH="1">
              <a:off x="4136053" y="3478019"/>
              <a:ext cx="1858597" cy="43200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o 145"/>
          <p:cNvGrpSpPr/>
          <p:nvPr/>
        </p:nvGrpSpPr>
        <p:grpSpPr>
          <a:xfrm>
            <a:off x="3710631" y="2454452"/>
            <a:ext cx="1114597" cy="1457831"/>
            <a:chOff x="2672234" y="2849013"/>
            <a:chExt cx="1114597" cy="1457831"/>
          </a:xfrm>
        </p:grpSpPr>
        <p:pic>
          <p:nvPicPr>
            <p:cNvPr id="148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672234" y="2849013"/>
              <a:ext cx="661948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3124883" y="3074484"/>
              <a:ext cx="661948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B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672234" y="3325619"/>
              <a:ext cx="661948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1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C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3124883" y="3535954"/>
              <a:ext cx="661948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C0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2672234" y="3801944"/>
              <a:ext cx="661948" cy="5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3" name="CasellaDiTesto 152"/>
          <p:cNvSpPr txBox="1"/>
          <p:nvPr/>
        </p:nvSpPr>
        <p:spPr>
          <a:xfrm rot="5400000">
            <a:off x="7540471" y="2728383"/>
            <a:ext cx="28006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…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Fumetto 3 153"/>
          <p:cNvSpPr/>
          <p:nvPr/>
        </p:nvSpPr>
        <p:spPr>
          <a:xfrm flipH="1">
            <a:off x="5562798" y="2411741"/>
            <a:ext cx="1591525" cy="658865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Start ALL</a:t>
            </a:r>
            <a:b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our sessions!</a:t>
            </a:r>
            <a:endParaRPr lang="it-IT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5" name="CasellaDiTesto 154"/>
          <p:cNvSpPr txBox="1"/>
          <p:nvPr/>
        </p:nvSpPr>
        <p:spPr>
          <a:xfrm>
            <a:off x="2607786" y="2767869"/>
            <a:ext cx="1023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kern="0" dirty="0" smtClean="0">
                <a:solidFill>
                  <a:sysClr val="windowText" lastClr="000000"/>
                </a:solidFill>
              </a:rPr>
              <a:t>Plenty of</a:t>
            </a:r>
            <a:br>
              <a:rPr lang="en-US" sz="1200" b="1" kern="0" dirty="0" smtClean="0">
                <a:solidFill>
                  <a:sysClr val="windowText" lastClr="000000"/>
                </a:solidFill>
              </a:rPr>
            </a:br>
            <a:r>
              <a:rPr lang="en-US" sz="1200" b="1" kern="0" dirty="0" smtClean="0">
                <a:solidFill>
                  <a:sysClr val="windowText" lastClr="000000"/>
                </a:solidFill>
              </a:rPr>
              <a:t>Single-user</a:t>
            </a:r>
            <a:r>
              <a:rPr lang="en-US" sz="1200" b="1" kern="0" dirty="0">
                <a:solidFill>
                  <a:sysClr val="windowText" lastClr="000000"/>
                </a:solidFill>
              </a:rPr>
              <a:t/>
            </a:r>
            <a:br>
              <a:rPr lang="en-US" sz="1200" b="1" kern="0" dirty="0">
                <a:solidFill>
                  <a:sysClr val="windowText" lastClr="000000"/>
                </a:solidFill>
              </a:rPr>
            </a:br>
            <a:r>
              <a:rPr lang="en-US" sz="1200" b="1" kern="0" dirty="0" smtClean="0">
                <a:solidFill>
                  <a:sysClr val="windowText" lastClr="000000"/>
                </a:solidFill>
              </a:rPr>
              <a:t>Jupyter</a:t>
            </a:r>
          </a:p>
          <a:p>
            <a:pPr algn="r"/>
            <a:r>
              <a:rPr lang="en-US" sz="1200" b="1" kern="0" dirty="0" smtClean="0">
                <a:solidFill>
                  <a:sysClr val="windowText" lastClr="000000"/>
                </a:solidFill>
              </a:rPr>
              <a:t>Servers</a:t>
            </a:r>
            <a:endParaRPr lang="en-US" sz="12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99" name="Picture 8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87"/>
          <a:stretch/>
        </p:blipFill>
        <p:spPr bwMode="auto">
          <a:xfrm>
            <a:off x="1954181" y="1343362"/>
            <a:ext cx="209061" cy="2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89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 animBg="1"/>
      <p:bldP spid="1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/>
              <a:t>How to scale </a:t>
            </a:r>
            <a:r>
              <a:rPr lang="en-US" dirty="0" smtClean="0"/>
              <a:t>services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312000"/>
          </a:xfrm>
        </p:spPr>
        <p:txBody>
          <a:bodyPr>
            <a:normAutofit/>
          </a:bodyPr>
          <a:lstStyle/>
          <a:p>
            <a:pPr marL="288000" indent="-288000">
              <a:buFont typeface="Wingdings" pitchFamily="2" charset="2"/>
              <a:buChar char="§"/>
            </a:pPr>
            <a:r>
              <a:rPr lang="en-US" sz="1800" b="1" dirty="0"/>
              <a:t>Kubernetes</a:t>
            </a:r>
            <a:r>
              <a:rPr lang="en-US" sz="1800" dirty="0" smtClean="0"/>
              <a:t>: Deploy, orchestrate, and manage containers in a cluster</a:t>
            </a:r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dirty="0" smtClean="0"/>
              <a:t>It provides means to </a:t>
            </a:r>
            <a:r>
              <a:rPr lang="en-US" sz="1800" b="1" dirty="0" smtClean="0"/>
              <a:t>horizontally scale </a:t>
            </a:r>
            <a:r>
              <a:rPr lang="en-US" sz="1800" dirty="0" smtClean="0"/>
              <a:t>applications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ReplicaSet, Deployment, StatefulSet, Horizontal Pod Autoscaler, LoadBalancer on Services, …</a:t>
            </a:r>
          </a:p>
          <a:p>
            <a:pPr marL="288000" lvl="1" indent="0">
              <a:buNone/>
            </a:pPr>
            <a:endParaRPr lang="en-US" sz="1400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Storage – Extend EOS capacity</a:t>
            </a:r>
            <a:endParaRPr lang="en-US" sz="1800" dirty="0"/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Add machines with extra storage to the cluster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/>
              <a:t>Replicate File Storage Server </a:t>
            </a:r>
            <a:r>
              <a:rPr lang="en-US" sz="1400" dirty="0" smtClean="0"/>
              <a:t>containers</a:t>
            </a:r>
          </a:p>
          <a:p>
            <a:pPr marL="288000" indent="-288000">
              <a:buFont typeface="Wingdings" pitchFamily="2" charset="2"/>
              <a:buChar char="§"/>
            </a:pPr>
            <a:endParaRPr lang="en-US" sz="1800" b="1" dirty="0" smtClean="0"/>
          </a:p>
          <a:p>
            <a:pPr marL="288000" indent="-288000">
              <a:buFont typeface="Wingdings" pitchFamily="2" charset="2"/>
              <a:buChar char="§"/>
            </a:pPr>
            <a:r>
              <a:rPr lang="en-US" sz="1800" b="1" dirty="0" smtClean="0"/>
              <a:t>Computing – Sustain concurrent SWAN sessions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Need of multiple cluster nodes where to spawn </a:t>
            </a:r>
            <a:r>
              <a:rPr lang="en-US" sz="1400" dirty="0"/>
              <a:t>Single-user Jupyter </a:t>
            </a:r>
            <a:r>
              <a:rPr lang="en-US" sz="1400" dirty="0" smtClean="0"/>
              <a:t>Servers</a:t>
            </a:r>
          </a:p>
          <a:p>
            <a:pPr marL="576000" lvl="1" indent="-288000">
              <a:buFont typeface="Wingdings" pitchFamily="2" charset="2"/>
              <a:buChar char="ü"/>
            </a:pPr>
            <a:r>
              <a:rPr lang="en-US" sz="1400" dirty="0" smtClean="0"/>
              <a:t>Add machines with computing power: </a:t>
            </a:r>
            <a:r>
              <a:rPr lang="en-US" sz="1400" b="1" i="1" dirty="0" smtClean="0"/>
              <a:t>Swan Workers</a:t>
            </a:r>
          </a:p>
          <a:p>
            <a:pPr marL="576000" lvl="1" indent="-288000">
              <a:buFont typeface="Wingdings" pitchFamily="2" charset="2"/>
              <a:buChar char="ü"/>
            </a:pPr>
            <a:endParaRPr lang="en-US" sz="14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dirty="0" smtClean="0"/>
              <a:t>CS3 2018, Krakow</a:t>
            </a:r>
            <a:endParaRPr lang="en-US" dirty="0"/>
          </a:p>
        </p:txBody>
      </p:sp>
      <p:grpSp>
        <p:nvGrpSpPr>
          <p:cNvPr id="46" name="Gruppo 45"/>
          <p:cNvGrpSpPr/>
          <p:nvPr/>
        </p:nvGrpSpPr>
        <p:grpSpPr>
          <a:xfrm>
            <a:off x="5212081" y="2182836"/>
            <a:ext cx="3082388" cy="1004260"/>
            <a:chOff x="5059681" y="2358096"/>
            <a:chExt cx="3082388" cy="1004260"/>
          </a:xfrm>
        </p:grpSpPr>
        <p:sp>
          <p:nvSpPr>
            <p:cNvPr id="26" name="CasellaDiTesto 25"/>
            <p:cNvSpPr txBox="1"/>
            <p:nvPr/>
          </p:nvSpPr>
          <p:spPr>
            <a:xfrm>
              <a:off x="5059681" y="2521637"/>
              <a:ext cx="9340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File 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Storage</a:t>
              </a: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/>
              </a:r>
              <a:b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Servers</a:t>
              </a:r>
              <a:endPara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7" name="Connettore 2 26"/>
            <p:cNvCxnSpPr/>
            <p:nvPr/>
          </p:nvCxnSpPr>
          <p:spPr>
            <a:xfrm>
              <a:off x="5128260" y="3074215"/>
              <a:ext cx="297705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28" name="CasellaDiTesto 27"/>
            <p:cNvSpPr txBox="1"/>
            <p:nvPr/>
          </p:nvSpPr>
          <p:spPr>
            <a:xfrm>
              <a:off x="5266787" y="3110356"/>
              <a:ext cx="2700000" cy="25200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Ability to scale-out storage</a:t>
              </a:r>
              <a:endPara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0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C0504D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6010943" y="2571094"/>
              <a:ext cx="541592" cy="41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C0504D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6598230" y="2571094"/>
              <a:ext cx="541592" cy="41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E:\CERNBox\CERN_PresentationPack\Loghi\docker-container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C0504D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2" t="19738" r="11853" b="6238"/>
            <a:stretch/>
          </p:blipFill>
          <p:spPr bwMode="auto">
            <a:xfrm>
              <a:off x="7600477" y="2571094"/>
              <a:ext cx="541592" cy="41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CasellaDiTesto 32"/>
            <p:cNvSpPr txBox="1"/>
            <p:nvPr/>
          </p:nvSpPr>
          <p:spPr>
            <a:xfrm>
              <a:off x="7216621" y="2532168"/>
              <a:ext cx="2800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…</a:t>
              </a:r>
              <a:endPara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4" name="Gruppo 33"/>
            <p:cNvGrpSpPr/>
            <p:nvPr/>
          </p:nvGrpSpPr>
          <p:grpSpPr>
            <a:xfrm>
              <a:off x="6003064" y="2358096"/>
              <a:ext cx="361295" cy="212908"/>
              <a:chOff x="600942" y="4264373"/>
              <a:chExt cx="472282" cy="278311"/>
            </a:xfrm>
          </p:grpSpPr>
          <p:pic>
            <p:nvPicPr>
              <p:cNvPr id="41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600942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857224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5" name="Gruppo 34"/>
            <p:cNvGrpSpPr/>
            <p:nvPr/>
          </p:nvGrpSpPr>
          <p:grpSpPr>
            <a:xfrm>
              <a:off x="6598230" y="2358096"/>
              <a:ext cx="344022" cy="212908"/>
              <a:chOff x="600942" y="4264373"/>
              <a:chExt cx="449702" cy="278311"/>
            </a:xfrm>
          </p:grpSpPr>
          <p:pic>
            <p:nvPicPr>
              <p:cNvPr id="39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600942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834644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6" name="Gruppo 35"/>
            <p:cNvGrpSpPr/>
            <p:nvPr/>
          </p:nvGrpSpPr>
          <p:grpSpPr>
            <a:xfrm>
              <a:off x="7796853" y="2358096"/>
              <a:ext cx="344022" cy="212908"/>
              <a:chOff x="600942" y="4264373"/>
              <a:chExt cx="449702" cy="278311"/>
            </a:xfrm>
          </p:grpSpPr>
          <p:pic>
            <p:nvPicPr>
              <p:cNvPr id="37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600942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2" descr="E:\cernbox\CERN_PresentationPack\Loghi\disk-drive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63" r="18563" b="18988"/>
              <a:stretch/>
            </p:blipFill>
            <p:spPr bwMode="auto">
              <a:xfrm>
                <a:off x="834644" y="4264373"/>
                <a:ext cx="216000" cy="278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7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8003779" y="175120"/>
            <a:ext cx="937597" cy="70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9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5008</TotalTime>
  <Words>739</Words>
  <Application>Microsoft Office PowerPoint</Application>
  <PresentationFormat>Presentazione su schermo (16:9)</PresentationFormat>
  <Paragraphs>243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CERNCorporate16-9</vt:lpstr>
      <vt:lpstr>Container-based Service Deployment in Private and Public Clouds</vt:lpstr>
      <vt:lpstr>Container Technologies</vt:lpstr>
      <vt:lpstr>Containerized CERN Technology</vt:lpstr>
      <vt:lpstr>Containerized CERN Technology</vt:lpstr>
      <vt:lpstr>Boxed Architecture</vt:lpstr>
      <vt:lpstr>Boxed Architecture</vt:lpstr>
      <vt:lpstr>Boxed Architecture</vt:lpstr>
      <vt:lpstr>How to scale services</vt:lpstr>
      <vt:lpstr>How to scale services</vt:lpstr>
      <vt:lpstr>How to scale services</vt:lpstr>
      <vt:lpstr>A Sample Deployment with Kubernetes</vt:lpstr>
      <vt:lpstr>A Sample Deployment with Kubernetes</vt:lpstr>
      <vt:lpstr>Use Cases for Boxed</vt:lpstr>
      <vt:lpstr>Deployment on Private and Public Clouds</vt:lpstr>
      <vt:lpstr>The Helix Nebula Science Cloud</vt:lpstr>
      <vt:lpstr>Conclusions</vt:lpstr>
      <vt:lpstr>Thanks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Enrico Bocchi</cp:lastModifiedBy>
  <cp:revision>440</cp:revision>
  <dcterms:created xsi:type="dcterms:W3CDTF">2012-11-30T11:04:26Z</dcterms:created>
  <dcterms:modified xsi:type="dcterms:W3CDTF">2018-01-29T13:14:59Z</dcterms:modified>
</cp:coreProperties>
</file>