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69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FB44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 showGuides="1">
      <p:cViewPr>
        <p:scale>
          <a:sx n="81" d="100"/>
          <a:sy n="81" d="100"/>
        </p:scale>
        <p:origin x="-1176" y="-1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EE1124A-8259-2F43-AA9E-1AB80762BA4E}" type="datetimeFigureOut">
              <a:rPr lang="en-US" smtClean="0"/>
              <a:pPr/>
              <a:t>8/31/17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6653114-0D40-384A-9E11-76EB88F8D7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96430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109F8C-9F4D-5945-807D-33CC9F4EE4DF}" type="datetimeFigureOut">
              <a:rPr lang="en-US" smtClean="0"/>
              <a:pPr/>
              <a:t>8/31/17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F48A6-A3E1-4848-9AC3-B43F560BE4F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109F8C-9F4D-5945-807D-33CC9F4EE4DF}" type="datetimeFigureOut">
              <a:rPr lang="en-US" smtClean="0"/>
              <a:pPr/>
              <a:t>8/31/17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F48A6-A3E1-4848-9AC3-B43F560BE4F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109F8C-9F4D-5945-807D-33CC9F4EE4DF}" type="datetimeFigureOut">
              <a:rPr lang="en-US" smtClean="0"/>
              <a:pPr/>
              <a:t>8/31/17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F48A6-A3E1-4848-9AC3-B43F560BE4F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109F8C-9F4D-5945-807D-33CC9F4EE4DF}" type="datetimeFigureOut">
              <a:rPr lang="en-US" smtClean="0"/>
              <a:pPr/>
              <a:t>8/31/17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F48A6-A3E1-4848-9AC3-B43F560BE4F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109F8C-9F4D-5945-807D-33CC9F4EE4DF}" type="datetimeFigureOut">
              <a:rPr lang="en-US" smtClean="0"/>
              <a:pPr/>
              <a:t>8/31/17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F48A6-A3E1-4848-9AC3-B43F560BE4F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109F8C-9F4D-5945-807D-33CC9F4EE4DF}" type="datetimeFigureOut">
              <a:rPr lang="en-US" smtClean="0"/>
              <a:pPr/>
              <a:t>8/31/17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F48A6-A3E1-4848-9AC3-B43F560BE4F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109F8C-9F4D-5945-807D-33CC9F4EE4DF}" type="datetimeFigureOut">
              <a:rPr lang="en-US" smtClean="0"/>
              <a:pPr/>
              <a:t>8/31/17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F48A6-A3E1-4848-9AC3-B43F560BE4F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109F8C-9F4D-5945-807D-33CC9F4EE4DF}" type="datetimeFigureOut">
              <a:rPr lang="en-US" smtClean="0"/>
              <a:pPr/>
              <a:t>8/31/17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F48A6-A3E1-4848-9AC3-B43F560BE4F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109F8C-9F4D-5945-807D-33CC9F4EE4DF}" type="datetimeFigureOut">
              <a:rPr lang="en-US" smtClean="0"/>
              <a:pPr/>
              <a:t>8/31/17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F48A6-A3E1-4848-9AC3-B43F560BE4F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109F8C-9F4D-5945-807D-33CC9F4EE4DF}" type="datetimeFigureOut">
              <a:rPr lang="en-US" smtClean="0"/>
              <a:pPr/>
              <a:t>8/31/17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F48A6-A3E1-4848-9AC3-B43F560BE4F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109F8C-9F4D-5945-807D-33CC9F4EE4DF}" type="datetimeFigureOut">
              <a:rPr lang="en-US" smtClean="0"/>
              <a:pPr/>
              <a:t>8/31/17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F48A6-A3E1-4848-9AC3-B43F560BE4F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94726"/>
            <a:ext cx="8229600" cy="39793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505200" y="63943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bg1"/>
                </a:solidFill>
                <a:latin typeface="Minion Pro"/>
              </a:defRPr>
            </a:lvl1pPr>
          </a:lstStyle>
          <a:p>
            <a:fld id="{65109F8C-9F4D-5945-807D-33CC9F4EE4DF}" type="datetimeFigureOut">
              <a:rPr lang="en-US" smtClean="0"/>
              <a:pPr/>
              <a:t>8/31/17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505200" y="6645425"/>
            <a:ext cx="2133600" cy="190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bg1"/>
                </a:solidFill>
                <a:latin typeface="Minion Pro"/>
              </a:defRPr>
            </a:lvl1pPr>
          </a:lstStyle>
          <a:p>
            <a:fld id="{B58F48A6-A3E1-4848-9AC3-B43F560BE4F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200" kern="1200">
          <a:solidFill>
            <a:schemeClr val="tx1"/>
          </a:solidFill>
          <a:latin typeface="Minion Pro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Minion Pro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Minion Pro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Minion Pro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Minion Pro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Minion Pro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47038"/>
            <a:ext cx="7772400" cy="721277"/>
          </a:xfrm>
        </p:spPr>
        <p:txBody>
          <a:bodyPr/>
          <a:lstStyle/>
          <a:p>
            <a:r>
              <a:rPr lang="en-US" sz="3600" dirty="0" smtClean="0">
                <a:solidFill>
                  <a:schemeClr val="bg1">
                    <a:lumMod val="50000"/>
                  </a:schemeClr>
                </a:solidFill>
              </a:rPr>
              <a:t>DQW Update </a:t>
            </a:r>
            <a:r>
              <a:rPr lang="en-US" sz="3600" dirty="0" smtClean="0">
                <a:solidFill>
                  <a:schemeClr val="bg1">
                    <a:lumMod val="50000"/>
                  </a:schemeClr>
                </a:solidFill>
              </a:rPr>
              <a:t>AUG 31 </a:t>
            </a:r>
            <a:r>
              <a:rPr lang="en-US" sz="3600" dirty="0" smtClean="0">
                <a:solidFill>
                  <a:schemeClr val="bg1">
                    <a:lumMod val="50000"/>
                  </a:schemeClr>
                </a:solidFill>
              </a:rPr>
              <a:t>2017</a:t>
            </a:r>
            <a:endParaRPr lang="en-US" sz="36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29020" y="799677"/>
            <a:ext cx="8019225" cy="5237087"/>
          </a:xfrm>
        </p:spPr>
        <p:txBody>
          <a:bodyPr>
            <a:noAutofit/>
          </a:bodyPr>
          <a:lstStyle/>
          <a:p>
            <a:pPr algn="l"/>
            <a:r>
              <a:rPr lang="en-US" sz="2400" dirty="0">
                <a:solidFill>
                  <a:schemeClr val="tx1"/>
                </a:solidFill>
              </a:rPr>
              <a:t>T</a:t>
            </a:r>
            <a:r>
              <a:rPr lang="en-US" sz="2400" dirty="0" smtClean="0">
                <a:solidFill>
                  <a:schemeClr val="tx1"/>
                </a:solidFill>
              </a:rPr>
              <a:t>est </a:t>
            </a:r>
            <a:r>
              <a:rPr lang="en-US" sz="2400" dirty="0" smtClean="0">
                <a:solidFill>
                  <a:schemeClr val="tx1"/>
                </a:solidFill>
              </a:rPr>
              <a:t>preparation.</a:t>
            </a:r>
            <a:endParaRPr lang="en-US" sz="2400" dirty="0">
              <a:solidFill>
                <a:schemeClr val="tx1"/>
              </a:solidFill>
            </a:endParaRPr>
          </a:p>
          <a:p>
            <a:pPr marL="342900" indent="-342900" algn="l">
              <a:buFont typeface="Arial"/>
              <a:buChar char="•"/>
            </a:pPr>
            <a:r>
              <a:rPr lang="en-US" sz="2400" dirty="0" smtClean="0">
                <a:solidFill>
                  <a:schemeClr val="tx1"/>
                </a:solidFill>
              </a:rPr>
              <a:t>Disassembly and flange inspection </a:t>
            </a:r>
            <a:r>
              <a:rPr lang="en-US" sz="2400" dirty="0" smtClean="0">
                <a:solidFill>
                  <a:srgbClr val="008000"/>
                </a:solidFill>
              </a:rPr>
              <a:t>complete</a:t>
            </a:r>
          </a:p>
          <a:p>
            <a:pPr marL="800100" lvl="1" indent="-342900" algn="l">
              <a:buFont typeface="Arial"/>
              <a:buChar char="•"/>
            </a:pPr>
            <a:r>
              <a:rPr lang="en-US" sz="2000" dirty="0" smtClean="0">
                <a:solidFill>
                  <a:schemeClr val="tx1"/>
                </a:solidFill>
              </a:rPr>
              <a:t>Flanges are marked for location.</a:t>
            </a:r>
          </a:p>
          <a:p>
            <a:pPr marL="800100" lvl="1" indent="-342900" algn="l">
              <a:buFont typeface="Arial"/>
              <a:buChar char="•"/>
            </a:pPr>
            <a:r>
              <a:rPr lang="en-US" sz="2000" dirty="0" smtClean="0">
                <a:solidFill>
                  <a:schemeClr val="tx1"/>
                </a:solidFill>
              </a:rPr>
              <a:t>Flange conditions are the same as before (One beam pipe flange with vacuum valve connection has light scratches but other flanges are fine.</a:t>
            </a:r>
            <a:endParaRPr lang="en-US" sz="2000" dirty="0" smtClean="0">
              <a:solidFill>
                <a:schemeClr val="tx1"/>
              </a:solidFill>
            </a:endParaRPr>
          </a:p>
          <a:p>
            <a:pPr marL="342900" indent="-342900" algn="l">
              <a:buFont typeface="Arial"/>
              <a:buChar char="•"/>
            </a:pPr>
            <a:r>
              <a:rPr lang="en-US" sz="2400" dirty="0" smtClean="0">
                <a:solidFill>
                  <a:schemeClr val="tx1"/>
                </a:solidFill>
              </a:rPr>
              <a:t>Light </a:t>
            </a:r>
            <a:r>
              <a:rPr lang="en-US" sz="2400" smtClean="0">
                <a:solidFill>
                  <a:schemeClr val="tx1"/>
                </a:solidFill>
              </a:rPr>
              <a:t>BCP 18 </a:t>
            </a:r>
            <a:r>
              <a:rPr lang="en-US" sz="2400" dirty="0" smtClean="0">
                <a:solidFill>
                  <a:schemeClr val="tx1"/>
                </a:solidFill>
              </a:rPr>
              <a:t>micron average </a:t>
            </a:r>
            <a:r>
              <a:rPr lang="en-US" sz="2400" dirty="0" smtClean="0">
                <a:solidFill>
                  <a:srgbClr val="008000"/>
                </a:solidFill>
              </a:rPr>
              <a:t>complete</a:t>
            </a:r>
          </a:p>
          <a:p>
            <a:pPr marL="342900" indent="-342900" algn="l">
              <a:buFont typeface="Arial"/>
              <a:buChar char="•"/>
            </a:pPr>
            <a:r>
              <a:rPr lang="en-US" sz="2400" dirty="0" smtClean="0">
                <a:solidFill>
                  <a:schemeClr val="tx1"/>
                </a:solidFill>
              </a:rPr>
              <a:t>Manual HPR </a:t>
            </a:r>
            <a:r>
              <a:rPr lang="en-US" sz="2400" dirty="0" smtClean="0">
                <a:solidFill>
                  <a:srgbClr val="008000"/>
                </a:solidFill>
              </a:rPr>
              <a:t>complete</a:t>
            </a:r>
          </a:p>
          <a:p>
            <a:pPr marL="342900" indent="-342900" algn="l">
              <a:buFont typeface="Arial"/>
              <a:buChar char="•"/>
            </a:pPr>
            <a:r>
              <a:rPr lang="en-US" sz="2400" dirty="0" smtClean="0">
                <a:solidFill>
                  <a:schemeClr val="tx1"/>
                </a:solidFill>
              </a:rPr>
              <a:t>Assembly hardware cleaning </a:t>
            </a:r>
            <a:r>
              <a:rPr lang="en-US" sz="2400" dirty="0" smtClean="0">
                <a:solidFill>
                  <a:srgbClr val="008000"/>
                </a:solidFill>
              </a:rPr>
              <a:t>complete</a:t>
            </a:r>
          </a:p>
          <a:p>
            <a:pPr marL="342900" indent="-342900" algn="l">
              <a:buFont typeface="Arial"/>
              <a:buChar char="•"/>
            </a:pPr>
            <a:r>
              <a:rPr lang="en-US" sz="2400" dirty="0" smtClean="0">
                <a:solidFill>
                  <a:schemeClr val="tx1"/>
                </a:solidFill>
              </a:rPr>
              <a:t>HPR in cabinet 2 passes </a:t>
            </a:r>
            <a:r>
              <a:rPr lang="en-US" sz="2400" dirty="0" smtClean="0">
                <a:solidFill>
                  <a:srgbClr val="008000"/>
                </a:solidFill>
              </a:rPr>
              <a:t>complete</a:t>
            </a:r>
          </a:p>
          <a:p>
            <a:pPr marL="342900" indent="-342900" algn="l">
              <a:buFont typeface="Arial"/>
              <a:buChar char="•"/>
            </a:pPr>
            <a:r>
              <a:rPr lang="en-US" sz="2400" dirty="0" smtClean="0">
                <a:solidFill>
                  <a:schemeClr val="tx1"/>
                </a:solidFill>
              </a:rPr>
              <a:t>CR assembly start as soon as we receive </a:t>
            </a:r>
            <a:r>
              <a:rPr lang="en-US" sz="2400" dirty="0" err="1" smtClean="0">
                <a:solidFill>
                  <a:schemeClr val="tx1"/>
                </a:solidFill>
              </a:rPr>
              <a:t>rf</a:t>
            </a:r>
            <a:r>
              <a:rPr lang="en-US" sz="2400" dirty="0" smtClean="0">
                <a:solidFill>
                  <a:schemeClr val="tx1"/>
                </a:solidFill>
              </a:rPr>
              <a:t> gaskets, expecting assembly Tuesday next week </a:t>
            </a:r>
            <a:r>
              <a:rPr lang="mr-IN" sz="2400" dirty="0" smtClean="0">
                <a:solidFill>
                  <a:schemeClr val="tx1"/>
                </a:solidFill>
              </a:rPr>
              <a:t>–</a:t>
            </a:r>
            <a:r>
              <a:rPr lang="en-US" sz="2400" dirty="0" smtClean="0">
                <a:solidFill>
                  <a:schemeClr val="tx1"/>
                </a:solidFill>
              </a:rPr>
              <a:t> we have regular vacuum copper gaskets. </a:t>
            </a:r>
          </a:p>
          <a:p>
            <a:pPr marL="342900" indent="-342900" algn="l">
              <a:buFont typeface="Arial"/>
              <a:buChar char="•"/>
            </a:pPr>
            <a:r>
              <a:rPr lang="en-US" sz="2400" dirty="0" smtClean="0">
                <a:solidFill>
                  <a:schemeClr val="tx1"/>
                </a:solidFill>
              </a:rPr>
              <a:t>Best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>
                <a:solidFill>
                  <a:schemeClr val="tx1"/>
                </a:solidFill>
              </a:rPr>
              <a:t>C</a:t>
            </a:r>
            <a:r>
              <a:rPr lang="en-US" sz="2400" dirty="0" err="1" smtClean="0">
                <a:solidFill>
                  <a:schemeClr val="tx1"/>
                </a:solidFill>
              </a:rPr>
              <a:t>ernox</a:t>
            </a:r>
            <a:r>
              <a:rPr lang="en-US" sz="2400" dirty="0" smtClean="0">
                <a:solidFill>
                  <a:schemeClr val="tx1"/>
                </a:solidFill>
              </a:rPr>
              <a:t> location this time? </a:t>
            </a:r>
          </a:p>
        </p:txBody>
      </p:sp>
    </p:spTree>
    <p:extLst>
      <p:ext uri="{BB962C8B-B14F-4D97-AF65-F5344CB8AC3E}">
        <p14:creationId xmlns:p14="http://schemas.microsoft.com/office/powerpoint/2010/main" val="3222019567"/>
      </p:ext>
    </p:extLst>
  </p:cSld>
  <p:clrMapOvr>
    <a:masterClrMapping/>
  </p:clrMapOvr>
</p:sld>
</file>

<file path=ppt/theme/theme1.xml><?xml version="1.0" encoding="utf-8"?>
<a:theme xmlns:a="http://schemas.openxmlformats.org/drawingml/2006/main" name="JLabPowerPointMai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JLabPowerPointMain</Template>
  <TotalTime>3978</TotalTime>
  <Words>93</Words>
  <Application>Microsoft Macintosh PowerPoint</Application>
  <PresentationFormat>On-screen Show (4:3)</PresentationFormat>
  <Paragraphs>11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JLabPowerPointMain</vt:lpstr>
      <vt:lpstr>DQW Update AUG 31 2017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Click to add title</dc:title>
  <dc:creator>E. Anne McEwen</dc:creator>
  <cp:lastModifiedBy>HyeKyoung Park</cp:lastModifiedBy>
  <cp:revision>77</cp:revision>
  <dcterms:created xsi:type="dcterms:W3CDTF">2015-02-19T20:50:00Z</dcterms:created>
  <dcterms:modified xsi:type="dcterms:W3CDTF">2017-08-31T19:05:46Z</dcterms:modified>
</cp:coreProperties>
</file>