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4" r:id="rId9"/>
    <p:sldId id="279" r:id="rId10"/>
    <p:sldId id="288" r:id="rId11"/>
    <p:sldId id="278" r:id="rId12"/>
    <p:sldId id="281" r:id="rId13"/>
    <p:sldId id="289" r:id="rId14"/>
    <p:sldId id="277" r:id="rId15"/>
    <p:sldId id="270" r:id="rId16"/>
    <p:sldId id="274" r:id="rId17"/>
    <p:sldId id="273" r:id="rId18"/>
    <p:sldId id="271" r:id="rId19"/>
    <p:sldId id="272" r:id="rId20"/>
    <p:sldId id="268" r:id="rId21"/>
    <p:sldId id="276" r:id="rId22"/>
    <p:sldId id="275" r:id="rId23"/>
    <p:sldId id="282" r:id="rId24"/>
    <p:sldId id="263" r:id="rId25"/>
    <p:sldId id="283" r:id="rId26"/>
    <p:sldId id="287" r:id="rId27"/>
    <p:sldId id="286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567" y="-43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76C7F-1A95-49F1-B9B1-519A5BB961BB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D4ABA-5E42-43C6-BEF5-5631B7513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45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0A9F9-D73E-45B6-8967-9425BEEFBA39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B9EDA-F056-487E-87B9-FEE75FC9D61D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E8061-44DD-4240-9877-E14188A0E13F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D1940-78F6-44C1-8192-ED56FE619F21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 lang="en-US" b="0" i="0" smtClean="0">
                <a:effectLst/>
              </a:defRPr>
            </a:lvl1pPr>
          </a:lstStyle>
          <a:p>
            <a:r>
              <a:rPr lang="en-US" b="0" i="0" dirty="0" smtClean="0">
                <a:solidFill>
                  <a:srgbClr val="1F497D"/>
                </a:solidFill>
                <a:effectLst/>
                <a:latin typeface="Calibri"/>
              </a:rPr>
              <a:t>Incoherent beam-beam effects and lifetime </a:t>
            </a:r>
            <a:r>
              <a:rPr lang="en-US" b="0" i="0" dirty="0" err="1" smtClean="0">
                <a:solidFill>
                  <a:srgbClr val="1F497D"/>
                </a:solidFill>
                <a:effectLst/>
                <a:latin typeface="Calibri"/>
              </a:rPr>
              <a:t>optimisation</a:t>
            </a:r>
            <a:r>
              <a:rPr lang="en-US" dirty="0" smtClean="0"/>
              <a:t> 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B9AAF-A4F2-42DE-9C71-016DEB0F58E8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89D73-DD43-43C1-9921-2DAFE06C7014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7C0C2-1166-4D09-8FB3-AC2E2896AF8D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3A5C3-F8A5-4ACC-8C53-88D254D45433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9" t="5968" r="6463" b="6726"/>
          <a:stretch/>
        </p:blipFill>
        <p:spPr>
          <a:xfrm>
            <a:off x="4572002" y="554476"/>
            <a:ext cx="4518498" cy="32198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36" y="175119"/>
            <a:ext cx="9171432" cy="4505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Beam-Beam with 8b4e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1996"/>
            <a:ext cx="4587675" cy="3011280"/>
          </a:xfrm>
        </p:spPr>
      </p:pic>
      <p:sp>
        <p:nvSpPr>
          <p:cNvPr id="10" name="Oval 9"/>
          <p:cNvSpPr/>
          <p:nvPr/>
        </p:nvSpPr>
        <p:spPr>
          <a:xfrm>
            <a:off x="3037906" y="1495894"/>
            <a:ext cx="82071" cy="61902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03695" y="3735814"/>
            <a:ext cx="8986805" cy="75895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/>
              <a:t>DA recovered also thanks to the 8b4e beam (worst case shown here), having less long range beam-beam encounters.</a:t>
            </a:r>
            <a:endParaRPr lang="en-US" sz="22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1662147" y="32251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N. Karastathis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7666603" y="1558665"/>
            <a:ext cx="82071" cy="61902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12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178" y="817106"/>
            <a:ext cx="2520000" cy="175464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306" y="817106"/>
            <a:ext cx="2520000" cy="17546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34" y="817106"/>
            <a:ext cx="2520000" cy="17546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26" y="2581176"/>
            <a:ext cx="3988924" cy="185724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84857" y="4033235"/>
            <a:ext cx="3516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Courtesy M. Hostettler</a:t>
            </a:r>
          </a:p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From MD 2201 G. Sterbini et al.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967"/>
            <a:ext cx="8229600" cy="857250"/>
          </a:xfrm>
        </p:spPr>
        <p:txBody>
          <a:bodyPr>
            <a:normAutofit/>
          </a:bodyPr>
          <a:lstStyle/>
          <a:p>
            <a:r>
              <a:rPr lang="en-GB" dirty="0" smtClean="0"/>
              <a:t>Different 8b4e classes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102352" y="2819858"/>
            <a:ext cx="41542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dirty="0" smtClean="0"/>
              <a:t>Precise predictions also for 8b4e trains.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/>
              <a:t>The bunches in the front of the 8b mini-trains suffer more.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O</a:t>
            </a:r>
            <a:r>
              <a:rPr lang="en-GB" sz="1600" dirty="0" smtClean="0"/>
              <a:t>bserved both in MDs and </a:t>
            </a:r>
            <a:r>
              <a:rPr lang="en-GB" sz="1600" dirty="0"/>
              <a:t>simulations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663952" y="2372868"/>
            <a:ext cx="970788" cy="81381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810762" y="2411730"/>
            <a:ext cx="171450" cy="85496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902204" y="2372868"/>
            <a:ext cx="1929601" cy="107442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487168" y="3406139"/>
            <a:ext cx="898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BCMS</a:t>
            </a:r>
            <a:endPara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49930" y="3645407"/>
            <a:ext cx="898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8b4e</a:t>
            </a:r>
            <a:endPara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0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455152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Crossing angle anti-leveling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34927" y="1057199"/>
            <a:ext cx="401984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u="sng" dirty="0" smtClean="0"/>
              <a:t>Idea:</a:t>
            </a:r>
            <a:r>
              <a:rPr lang="en-US" dirty="0" smtClean="0"/>
              <a:t> follow the intensity decay with the crossing angle along the </a:t>
            </a:r>
            <a:r>
              <a:rPr lang="en-US" b="1" dirty="0" err="1" smtClean="0"/>
              <a:t>iso</a:t>
            </a:r>
            <a:r>
              <a:rPr lang="en-US" b="1" dirty="0" smtClean="0"/>
              <a:t>-DA</a:t>
            </a:r>
            <a:r>
              <a:rPr lang="en-US" dirty="0" smtClean="0"/>
              <a:t> curve.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Act on the geometric reduction factor, for </a:t>
            </a:r>
            <a:r>
              <a:rPr lang="en-US" b="1" dirty="0" smtClean="0"/>
              <a:t>more luminosity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Agreed on 10 </a:t>
            </a:r>
            <a:r>
              <a:rPr lang="el-GR" dirty="0" smtClean="0"/>
              <a:t>μ</a:t>
            </a:r>
            <a:r>
              <a:rPr lang="en-US" dirty="0" smtClean="0"/>
              <a:t>rad </a:t>
            </a:r>
            <a:r>
              <a:rPr lang="en-US" b="1" dirty="0" smtClean="0"/>
              <a:t>steps</a:t>
            </a:r>
            <a:r>
              <a:rPr lang="en-US" dirty="0" smtClean="0"/>
              <a:t> performed at 2, 4, 8 h into the fill.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Potential for introducing </a:t>
            </a:r>
            <a:r>
              <a:rPr lang="en-US" b="1" dirty="0" smtClean="0"/>
              <a:t>extra losses</a:t>
            </a:r>
            <a:r>
              <a:rPr lang="en-US" dirty="0" smtClean="0"/>
              <a:t> if not done properly (steps too aggressive or taken too early, unforeseen emittance blowup</a:t>
            </a:r>
            <a:r>
              <a:rPr lang="en-US" dirty="0" smtClean="0"/>
              <a:t>…)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pic>
        <p:nvPicPr>
          <p:cNvPr id="15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9" t="5968" r="6463" b="6726"/>
          <a:stretch/>
        </p:blipFill>
        <p:spPr>
          <a:xfrm>
            <a:off x="94283" y="960376"/>
            <a:ext cx="4518498" cy="3219855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871979" y="2007909"/>
            <a:ext cx="2512244" cy="115007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6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455152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Anti-leveling with extra losses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69" y="776146"/>
            <a:ext cx="4027411" cy="1812335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922" y="2622619"/>
            <a:ext cx="3600000" cy="18230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63" y="2625366"/>
            <a:ext cx="3600000" cy="18230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62272" y="868680"/>
            <a:ext cx="44500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Luminosity integrated with </a:t>
            </a:r>
            <a:r>
              <a:rPr lang="en-US" sz="1600" b="1" dirty="0" smtClean="0"/>
              <a:t>measured</a:t>
            </a:r>
            <a:r>
              <a:rPr lang="en-US" sz="1600" dirty="0" smtClean="0"/>
              <a:t> (fill 6054) or </a:t>
            </a:r>
            <a:r>
              <a:rPr lang="en-US" sz="1600" b="1" dirty="0" smtClean="0"/>
              <a:t>fitted</a:t>
            </a:r>
            <a:r>
              <a:rPr lang="en-US" sz="1600" dirty="0" smtClean="0"/>
              <a:t> cross section for </a:t>
            </a:r>
            <a:r>
              <a:rPr lang="en-US" sz="1600" dirty="0"/>
              <a:t>intensity </a:t>
            </a:r>
            <a:r>
              <a:rPr lang="en-US" sz="1600" dirty="0" smtClean="0"/>
              <a:t>decay, with or without crossing angle steps.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Slightly aggressive crossing </a:t>
            </a:r>
            <a:r>
              <a:rPr lang="en-US" sz="1600" dirty="0" smtClean="0"/>
              <a:t>steps 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b="1" dirty="0" smtClean="0"/>
              <a:t>~3% gain</a:t>
            </a:r>
            <a:r>
              <a:rPr lang="en-US" sz="1600" dirty="0" smtClean="0"/>
              <a:t> of integrated luminosity compared to ideal 5%.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19328" y="1668780"/>
            <a:ext cx="673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150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4524" y="1627633"/>
            <a:ext cx="673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140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63624" y="1472185"/>
            <a:ext cx="89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130 </a:t>
            </a:r>
            <a:r>
              <a:rPr lang="en-US" sz="1200" dirty="0"/>
              <a:t>µrad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59736" y="1040131"/>
            <a:ext cx="1100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120 µrad </a:t>
            </a:r>
            <a:endParaRPr lang="en-US" sz="1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22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83" y="175120"/>
            <a:ext cx="9032582" cy="7053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Observed </a:t>
            </a:r>
            <a:r>
              <a:rPr lang="en-GB" dirty="0" smtClean="0"/>
              <a:t>cross section alon</a:t>
            </a:r>
            <a:r>
              <a:rPr lang="en-GB" dirty="0" smtClean="0"/>
              <a:t>g the year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2784" y="1217864"/>
            <a:ext cx="2871216" cy="3203145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The effective cross section (loss rate normalised with luminosity) is kept </a:t>
            </a:r>
            <a:r>
              <a:rPr lang="en-GB" b="1" dirty="0" smtClean="0"/>
              <a:t>constant</a:t>
            </a:r>
            <a:r>
              <a:rPr lang="en-GB" dirty="0" smtClean="0"/>
              <a:t> over the year across the various configurations.</a:t>
            </a:r>
          </a:p>
          <a:p>
            <a:r>
              <a:rPr lang="en-GB" dirty="0" smtClean="0"/>
              <a:t>Difference between the two beams under investigation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More in S. </a:t>
            </a:r>
            <a:r>
              <a:rPr lang="en-GB" dirty="0" err="1" smtClean="0"/>
              <a:t>Papadopoulou’s</a:t>
            </a:r>
            <a:r>
              <a:rPr lang="en-GB" dirty="0" smtClean="0"/>
              <a:t> talk.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1027" name="Picture 3" descr="Z:\home\dario\cernbox\Evian2017\Losses_t1h_2017.pd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" y="1183843"/>
            <a:ext cx="6327648" cy="277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4771107" y="1365885"/>
            <a:ext cx="15199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N. Karastathis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3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455" y="789012"/>
            <a:ext cx="4857241" cy="36429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 with 8b4e</a:t>
            </a:r>
            <a:endParaRPr lang="en-US" dirty="0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43727" y="1131590"/>
            <a:ext cx="2071571" cy="31695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600" u="sng" dirty="0" smtClean="0"/>
              <a:t>Idea:</a:t>
            </a:r>
            <a:r>
              <a:rPr lang="en-US" sz="1600" dirty="0" smtClean="0"/>
              <a:t> </a:t>
            </a:r>
            <a:r>
              <a:rPr lang="en-US" sz="1600" b="1" dirty="0" smtClean="0"/>
              <a:t>feed</a:t>
            </a:r>
            <a:r>
              <a:rPr lang="en-US" sz="1600" dirty="0" smtClean="0"/>
              <a:t> the machine settings and beam measurements along </a:t>
            </a:r>
            <a:r>
              <a:rPr lang="en-US" sz="1600" b="1" dirty="0" smtClean="0"/>
              <a:t>MDs</a:t>
            </a:r>
            <a:r>
              <a:rPr lang="en-US" sz="1600" dirty="0" smtClean="0"/>
              <a:t> with significant lifetime degradation to </a:t>
            </a:r>
            <a:r>
              <a:rPr lang="en-US" sz="1600" b="1" dirty="0" smtClean="0"/>
              <a:t>DA simulations</a:t>
            </a:r>
            <a:r>
              <a:rPr lang="en-US" sz="1600" dirty="0" smtClean="0"/>
              <a:t>.</a:t>
            </a:r>
          </a:p>
          <a:p>
            <a:pPr marL="0" indent="0" algn="l">
              <a:buNone/>
            </a:pPr>
            <a:endParaRPr lang="en-US" sz="1600" dirty="0"/>
          </a:p>
          <a:p>
            <a:pPr marL="0" indent="0" algn="l">
              <a:buNone/>
            </a:pPr>
            <a:r>
              <a:rPr lang="en-US" sz="1600" dirty="0" smtClean="0"/>
              <a:t>Observe </a:t>
            </a:r>
            <a:r>
              <a:rPr lang="en-US" sz="1600" b="1" dirty="0" smtClean="0"/>
              <a:t>correlations</a:t>
            </a:r>
            <a:r>
              <a:rPr lang="en-US" sz="1600" dirty="0" smtClean="0"/>
              <a:t> between DA and lifetime.</a:t>
            </a:r>
          </a:p>
          <a:p>
            <a:pPr marL="0" indent="0" algn="l">
              <a:buNone/>
            </a:pPr>
            <a:endParaRPr lang="en-US" sz="1400" dirty="0" smtClean="0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2832756" y="2770563"/>
            <a:ext cx="6009586" cy="446"/>
          </a:xfrm>
          <a:prstGeom prst="line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674176" y="2389663"/>
            <a:ext cx="2502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>
                <a:solidFill>
                  <a:schemeClr val="accent6"/>
                </a:solidFill>
              </a:rPr>
              <a:t>Burnoff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lifetime ≈ 25 h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6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455" y="789012"/>
            <a:ext cx="4857241" cy="36429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/>
              <a:t>DA with 8b4e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ontent Placeholder 2"/>
              <p:cNvSpPr txBox="1">
                <a:spLocks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00" dirty="0" smtClean="0"/>
                  <a:t>Linear scale for DA, logarithmic for lifetime</a:t>
                </a:r>
              </a:p>
              <a:p>
                <a:pPr algn="l"/>
                <a:r>
                  <a:rPr lang="en-US" sz="1600" dirty="0" smtClean="0"/>
                  <a:t>In agreement with: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</a:rPr>
                        <m:t>1−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/>
                                </a:rPr>
                                <m:t>DA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)/2</m:t>
                          </m:r>
                        </m:sup>
                      </m:sSup>
                    </m:oMath>
                  </m:oMathPara>
                </a14:m>
                <a:endParaRPr lang="en-US" sz="1400" dirty="0" smtClean="0"/>
              </a:p>
              <a:p>
                <a:pPr marL="0" indent="0" algn="l">
                  <a:buNone/>
                </a:pPr>
                <a:r>
                  <a:rPr lang="en-US" sz="1400" dirty="0" smtClean="0"/>
                  <a:t>(M. Giovannozzi,</a:t>
                </a:r>
              </a:p>
              <a:p>
                <a:pPr marL="0" indent="0" algn="l">
                  <a:buNone/>
                </a:pPr>
                <a:r>
                  <a:rPr lang="en-US" sz="1400" dirty="0" smtClean="0"/>
                  <a:t> PRST-AB, 2012)</a:t>
                </a:r>
              </a:p>
            </p:txBody>
          </p:sp>
        </mc:Choice>
        <mc:Fallback xmlns="">
          <p:sp>
            <p:nvSpPr>
              <p:cNvPr id="3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  <a:blipFill rotWithShape="1">
                <a:blip r:embed="rId3"/>
                <a:stretch>
                  <a:fillRect l="-5864" t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2832756" y="2770563"/>
            <a:ext cx="6009586" cy="446"/>
          </a:xfrm>
          <a:prstGeom prst="line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674176" y="2389663"/>
            <a:ext cx="2502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>
                <a:solidFill>
                  <a:schemeClr val="accent6"/>
                </a:solidFill>
              </a:rPr>
              <a:t>Burnoff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lifetime ≈ 25 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939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455" y="789012"/>
            <a:ext cx="4857241" cy="36429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/>
              <a:t>DA with 8b4e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00" dirty="0" smtClean="0"/>
                  <a:t>Linear scale for DA, logarithmic for lifetime</a:t>
                </a:r>
              </a:p>
              <a:p>
                <a:pPr algn="l"/>
                <a:r>
                  <a:rPr lang="en-US" sz="1600" dirty="0" smtClean="0"/>
                  <a:t>In agreement with: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</a:rPr>
                        <m:t>1−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/>
                                </a:rPr>
                                <m:t>DA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)/2</m:t>
                          </m:r>
                        </m:sup>
                      </m:sSup>
                    </m:oMath>
                  </m:oMathPara>
                </a14:m>
                <a:endParaRPr lang="en-US" sz="1400" dirty="0" smtClean="0"/>
              </a:p>
              <a:p>
                <a:pPr marL="0" indent="0" algn="l">
                  <a:buNone/>
                </a:pPr>
                <a:r>
                  <a:rPr lang="en-US" sz="1400" dirty="0" smtClean="0"/>
                  <a:t>(M. Giovannozzi,</a:t>
                </a:r>
              </a:p>
              <a:p>
                <a:pPr marL="0" indent="0" algn="l">
                  <a:buNone/>
                </a:pPr>
                <a:r>
                  <a:rPr lang="en-US" sz="1400" dirty="0" smtClean="0"/>
                  <a:t> PRST-AB, 2012)</a:t>
                </a:r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  <a:blipFill rotWithShape="1">
                <a:blip r:embed="rId3"/>
                <a:stretch>
                  <a:fillRect l="-5864" t="-2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2832756" y="2770563"/>
            <a:ext cx="6009586" cy="446"/>
          </a:xfrm>
          <a:prstGeom prst="line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74176" y="2389663"/>
            <a:ext cx="2502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>
                <a:solidFill>
                  <a:schemeClr val="accent6"/>
                </a:solidFill>
              </a:rPr>
              <a:t>Burnoff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lifetime ≈ 25 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52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455" y="789012"/>
            <a:ext cx="4857241" cy="36429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smtClean="0"/>
              <a:t> DA with 8b4e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10761" y="136756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steps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48064" y="1707654"/>
            <a:ext cx="224408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788024" y="1707654"/>
            <a:ext cx="25622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427984" y="170765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995936" y="1707654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35896" y="130728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110761" y="180465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130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4463988" y="253184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110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945207" y="30037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385701" y="317036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90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864050" y="263925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ontent Placeholder 2"/>
              <p:cNvSpPr txBox="1">
                <a:spLocks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00" dirty="0" smtClean="0"/>
                  <a:t>Linear scale for DA, logarithmic for lifetime</a:t>
                </a:r>
              </a:p>
              <a:p>
                <a:pPr algn="l"/>
                <a:r>
                  <a:rPr lang="en-US" sz="1600" dirty="0" smtClean="0"/>
                  <a:t>In agreement with: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</a:rPr>
                        <m:t>1−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/>
                                </a:rPr>
                                <m:t>DA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)/2</m:t>
                          </m:r>
                        </m:sup>
                      </m:sSup>
                    </m:oMath>
                  </m:oMathPara>
                </a14:m>
                <a:endParaRPr lang="en-US" sz="1400" dirty="0" smtClean="0"/>
              </a:p>
              <a:p>
                <a:pPr marL="0" indent="0" algn="l">
                  <a:buNone/>
                </a:pPr>
                <a:r>
                  <a:rPr lang="en-US" sz="1400" dirty="0" smtClean="0"/>
                  <a:t>(M. Giovannozzi,</a:t>
                </a:r>
              </a:p>
              <a:p>
                <a:pPr marL="0" indent="0" algn="l">
                  <a:buNone/>
                </a:pPr>
                <a:r>
                  <a:rPr lang="en-US" sz="1400" dirty="0" smtClean="0"/>
                  <a:t> PRST-AB, 2012)</a:t>
                </a:r>
              </a:p>
            </p:txBody>
          </p:sp>
        </mc:Choice>
        <mc:Fallback xmlns="">
          <p:sp>
            <p:nvSpPr>
              <p:cNvPr id="3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  <a:blipFill rotWithShape="1">
                <a:blip r:embed="rId3"/>
                <a:stretch>
                  <a:fillRect l="-5864" t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 flipH="1" flipV="1">
            <a:off x="2832756" y="2770563"/>
            <a:ext cx="6009586" cy="446"/>
          </a:xfrm>
          <a:prstGeom prst="line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74176" y="2389663"/>
            <a:ext cx="2502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>
                <a:solidFill>
                  <a:schemeClr val="accent6"/>
                </a:solidFill>
              </a:rPr>
              <a:t>Burnoff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lifetime ≈ 25 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56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455" y="789012"/>
            <a:ext cx="4857241" cy="36429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/>
              <a:t>DA with 8b4e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10761" y="136756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steps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48064" y="1707654"/>
            <a:ext cx="224408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788024" y="1707654"/>
            <a:ext cx="25622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427984" y="170765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995936" y="1707654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94612" y="3823044"/>
            <a:ext cx="2312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Chromaticity and octupoles reduction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675956" y="3534045"/>
            <a:ext cx="588155" cy="3634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35896" y="130728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110761" y="180465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130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4463988" y="253184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110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945207" y="30037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385701" y="317036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90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864050" y="263925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ontent Placeholder 2"/>
              <p:cNvSpPr txBox="1">
                <a:spLocks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00" dirty="0" smtClean="0"/>
                  <a:t>Linear scale for DA, logarithmic for lifetime</a:t>
                </a:r>
              </a:p>
              <a:p>
                <a:pPr algn="l"/>
                <a:r>
                  <a:rPr lang="en-US" sz="1600" dirty="0" smtClean="0"/>
                  <a:t>In agreement with: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</a:rPr>
                        <m:t>1</m:t>
                      </m:r>
                    </m:oMath>
                  </m:oMathPara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/>
                                </a:rPr>
                                <m:t>DA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)/2</m:t>
                          </m:r>
                        </m:sup>
                      </m:sSup>
                    </m:oMath>
                  </m:oMathPara>
                </a14:m>
                <a:endParaRPr lang="en-US" sz="1400" dirty="0" smtClean="0"/>
              </a:p>
              <a:p>
                <a:pPr marL="0" indent="0" algn="l">
                  <a:buNone/>
                </a:pPr>
                <a:r>
                  <a:rPr lang="en-US" sz="1400" dirty="0" smtClean="0"/>
                  <a:t>(M. Giovannozzi,</a:t>
                </a:r>
              </a:p>
              <a:p>
                <a:pPr marL="0" indent="0" algn="l">
                  <a:buNone/>
                </a:pPr>
                <a:r>
                  <a:rPr lang="en-US" sz="1400" dirty="0" smtClean="0"/>
                  <a:t> PRST-AB, 2012)</a:t>
                </a:r>
              </a:p>
            </p:txBody>
          </p:sp>
        </mc:Choice>
        <mc:Fallback xmlns="">
          <p:sp>
            <p:nvSpPr>
              <p:cNvPr id="3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  <a:blipFill rotWithShape="1">
                <a:blip r:embed="rId3"/>
                <a:stretch>
                  <a:fillRect l="-5864" t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 flipH="1" flipV="1">
            <a:off x="2832756" y="2770563"/>
            <a:ext cx="6009586" cy="446"/>
          </a:xfrm>
          <a:prstGeom prst="line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74176" y="2389663"/>
            <a:ext cx="2502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>
                <a:solidFill>
                  <a:schemeClr val="accent6"/>
                </a:solidFill>
              </a:rPr>
              <a:t>Burnoff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lifetime ≈ 25 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56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1596"/>
            <a:ext cx="8226854" cy="194015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Incoherent beam-beam </a:t>
            </a:r>
            <a:r>
              <a:rPr lang="en-US" b="1" dirty="0" smtClean="0"/>
              <a:t>effects</a:t>
            </a:r>
            <a:br>
              <a:rPr lang="en-US" b="1" dirty="0" smtClean="0"/>
            </a:br>
            <a:r>
              <a:rPr lang="en-US" b="1" dirty="0" smtClean="0"/>
              <a:t>and </a:t>
            </a:r>
            <a:r>
              <a:rPr lang="en-US" b="1" dirty="0"/>
              <a:t>lifetime </a:t>
            </a:r>
            <a:r>
              <a:rPr lang="en-US" b="1" dirty="0" err="1" smtClean="0"/>
              <a:t>optimisation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/>
              <a:t>8th </a:t>
            </a:r>
            <a:r>
              <a:rPr lang="en-US" sz="2200" dirty="0"/>
              <a:t>Evian </a:t>
            </a:r>
            <a:r>
              <a:rPr lang="en-US" sz="2200" dirty="0" smtClean="0"/>
              <a:t>Workshop, 12-14 December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854401"/>
            <a:ext cx="8342722" cy="1298106"/>
          </a:xfrm>
        </p:spPr>
        <p:txBody>
          <a:bodyPr anchor="t">
            <a:normAutofit/>
          </a:bodyPr>
          <a:lstStyle/>
          <a:p>
            <a:r>
              <a:rPr lang="en-US" sz="1600" dirty="0" smtClean="0"/>
              <a:t>D. Pellegrini</a:t>
            </a:r>
          </a:p>
          <a:p>
            <a:r>
              <a:rPr lang="en-US" sz="1600" b="1" dirty="0" smtClean="0"/>
              <a:t>For:</a:t>
            </a:r>
            <a:r>
              <a:rPr lang="en-US" sz="1600" dirty="0" smtClean="0"/>
              <a:t> </a:t>
            </a:r>
            <a:r>
              <a:rPr lang="en-GB" sz="1600" dirty="0" smtClean="0"/>
              <a:t>F</a:t>
            </a:r>
            <a:r>
              <a:rPr lang="en-GB" sz="1600" dirty="0"/>
              <a:t>. Antoniou, G. Arduini, </a:t>
            </a:r>
            <a:r>
              <a:rPr lang="en-GB" sz="1600" dirty="0" smtClean="0"/>
              <a:t>S</a:t>
            </a:r>
            <a:r>
              <a:rPr lang="en-GB" sz="1600" dirty="0"/>
              <a:t>. </a:t>
            </a:r>
            <a:r>
              <a:rPr lang="en-GB" sz="1600" dirty="0" smtClean="0"/>
              <a:t>Fartoukh</a:t>
            </a:r>
            <a:r>
              <a:rPr lang="en-GB" sz="1600" dirty="0"/>
              <a:t>,</a:t>
            </a:r>
          </a:p>
          <a:p>
            <a:r>
              <a:rPr lang="en-GB" sz="1600" dirty="0" smtClean="0"/>
              <a:t>G</a:t>
            </a:r>
            <a:r>
              <a:rPr lang="en-GB" sz="1600" dirty="0"/>
              <a:t>. Iadarola, N. Karastathis</a:t>
            </a:r>
            <a:r>
              <a:rPr lang="en-GB" sz="1600" dirty="0" smtClean="0"/>
              <a:t>, S</a:t>
            </a:r>
            <a:r>
              <a:rPr lang="en-GB" sz="1600" dirty="0"/>
              <a:t>. </a:t>
            </a:r>
            <a:r>
              <a:rPr lang="en-GB" sz="1600" dirty="0" err="1" smtClean="0"/>
              <a:t>Papadopoulou</a:t>
            </a:r>
            <a:r>
              <a:rPr lang="en-GB" sz="1600" dirty="0" smtClean="0"/>
              <a:t>,</a:t>
            </a:r>
          </a:p>
          <a:p>
            <a:r>
              <a:rPr lang="en-GB" sz="1600" dirty="0" smtClean="0"/>
              <a:t>Y</a:t>
            </a:r>
            <a:r>
              <a:rPr lang="en-GB" sz="1600" dirty="0"/>
              <a:t>. Papaphilippou, G. </a:t>
            </a:r>
            <a:r>
              <a:rPr lang="en-GB" sz="1600" dirty="0" smtClean="0"/>
              <a:t>Sterbini.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0800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455" y="789012"/>
            <a:ext cx="4857241" cy="3642931"/>
          </a:xfrm>
        </p:spPr>
      </p:pic>
      <p:cxnSp>
        <p:nvCxnSpPr>
          <p:cNvPr id="30" name="Straight Connector 29"/>
          <p:cNvCxnSpPr/>
          <p:nvPr/>
        </p:nvCxnSpPr>
        <p:spPr>
          <a:xfrm flipH="1" flipV="1">
            <a:off x="2832756" y="2770563"/>
            <a:ext cx="3502056" cy="446"/>
          </a:xfrm>
          <a:prstGeom prst="line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/>
              <a:t>DA with 8b4e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10761" y="136756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steps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48064" y="1707654"/>
            <a:ext cx="224408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788024" y="1707654"/>
            <a:ext cx="25622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427984" y="170765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995936" y="1707654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94612" y="3823044"/>
            <a:ext cx="2312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Chromaticity and octupoles reduction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675956" y="3534045"/>
            <a:ext cx="588155" cy="3634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864050" y="1131590"/>
            <a:ext cx="1267327" cy="1400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35896" y="130728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110761" y="180465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130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4463988" y="253184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110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945207" y="30037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385701" y="317036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90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864050" y="263925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7182400" y="730984"/>
            <a:ext cx="1864400" cy="331236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800" dirty="0">
                <a:solidFill>
                  <a:schemeClr val="tx1"/>
                </a:solidFill>
              </a:rPr>
              <a:t>Crossing </a:t>
            </a:r>
            <a:r>
              <a:rPr lang="en-US" sz="1800" dirty="0" smtClean="0">
                <a:solidFill>
                  <a:schemeClr val="tx1"/>
                </a:solidFill>
              </a:rPr>
              <a:t>angle </a:t>
            </a:r>
            <a:r>
              <a:rPr lang="en-US" sz="1800" dirty="0">
                <a:solidFill>
                  <a:schemeClr val="tx1"/>
                </a:solidFill>
              </a:rPr>
              <a:t>r</a:t>
            </a:r>
            <a:r>
              <a:rPr lang="en-US" sz="1800" dirty="0" smtClean="0">
                <a:solidFill>
                  <a:schemeClr val="tx1"/>
                </a:solidFill>
              </a:rPr>
              <a:t>elaxation</a:t>
            </a:r>
            <a:endParaRPr lang="en-US" sz="1800" dirty="0" smtClean="0"/>
          </a:p>
          <a:p>
            <a:pPr algn="l"/>
            <a:r>
              <a:rPr lang="en-US" sz="1600" dirty="0" smtClean="0"/>
              <a:t>Cannot well reproduce.</a:t>
            </a:r>
          </a:p>
          <a:p>
            <a:pPr algn="l"/>
            <a:r>
              <a:rPr lang="en-US" sz="1600" dirty="0" smtClean="0"/>
              <a:t>Need lifetime simulations taking into account particles lost previously.</a:t>
            </a:r>
          </a:p>
          <a:p>
            <a:pPr algn="l"/>
            <a:r>
              <a:rPr lang="en-US" sz="1600" dirty="0"/>
              <a:t>Possible degradation of the core.</a:t>
            </a:r>
          </a:p>
          <a:p>
            <a:pPr marL="0" indent="0" algn="l">
              <a:buNone/>
            </a:pPr>
            <a:endParaRPr lang="en-US" sz="16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ontent Placeholder 2"/>
              <p:cNvSpPr txBox="1">
                <a:spLocks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00" dirty="0" smtClean="0"/>
                  <a:t>Linear scale for DA, logarithmic for lifetime</a:t>
                </a:r>
              </a:p>
              <a:p>
                <a:pPr algn="l"/>
                <a:r>
                  <a:rPr lang="en-US" sz="1600" dirty="0" smtClean="0"/>
                  <a:t>In agreement with: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</a:rPr>
                        <m:t>1−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/>
                                </a:rPr>
                                <m:t>DA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)/2</m:t>
                          </m:r>
                        </m:sup>
                      </m:sSup>
                    </m:oMath>
                  </m:oMathPara>
                </a14:m>
                <a:endParaRPr lang="en-US" sz="1400" dirty="0" smtClean="0"/>
              </a:p>
              <a:p>
                <a:pPr marL="0" indent="0" algn="l">
                  <a:buNone/>
                </a:pPr>
                <a:r>
                  <a:rPr lang="en-US" sz="1400" dirty="0" smtClean="0"/>
                  <a:t>(M. Giovannozzi,</a:t>
                </a:r>
              </a:p>
              <a:p>
                <a:pPr marL="0" indent="0" algn="l">
                  <a:buNone/>
                </a:pPr>
                <a:r>
                  <a:rPr lang="en-US" sz="1400" dirty="0" smtClean="0"/>
                  <a:t> PRST-AB, 2012)</a:t>
                </a:r>
              </a:p>
            </p:txBody>
          </p:sp>
        </mc:Choice>
        <mc:Fallback xmlns="">
          <p:sp>
            <p:nvSpPr>
              <p:cNvPr id="3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  <a:blipFill rotWithShape="1">
                <a:blip r:embed="rId3"/>
                <a:stretch>
                  <a:fillRect l="-5864" t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45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455" y="789012"/>
            <a:ext cx="4857241" cy="364293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 with BCMS beams</a:t>
            </a:r>
            <a:endParaRPr lang="en-US" dirty="0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43727" y="1131590"/>
            <a:ext cx="2071571" cy="31695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600" dirty="0" smtClean="0"/>
              <a:t>Exercise repeated for MD 2201, observing BCMS beams.</a:t>
            </a:r>
          </a:p>
          <a:p>
            <a:pPr marL="0" indent="0" algn="l">
              <a:buNone/>
            </a:pPr>
            <a:endParaRPr lang="en-US" sz="1400" dirty="0" smtClean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2686639" y="2804000"/>
            <a:ext cx="6155703" cy="0"/>
          </a:xfrm>
          <a:prstGeom prst="line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674176" y="2422654"/>
            <a:ext cx="2502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>
                <a:solidFill>
                  <a:schemeClr val="accent6"/>
                </a:solidFill>
              </a:rPr>
              <a:t>Burnoff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lifetime ≈ 25 h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85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 </a:t>
            </a:r>
            <a:r>
              <a:rPr lang="en-GB" dirty="0" err="1" smtClean="0"/>
              <a:t>vs</a:t>
            </a:r>
            <a:r>
              <a:rPr lang="en-GB" dirty="0" smtClean="0"/>
              <a:t> Lifetime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0368" y="994205"/>
            <a:ext cx="3749520" cy="342130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600" dirty="0" smtClean="0"/>
              <a:t>Good agreement between 8b4e and BCMS (non-pacman):</a:t>
            </a:r>
          </a:p>
          <a:p>
            <a:r>
              <a:rPr lang="en-GB" sz="1600" b="1" dirty="0" smtClean="0"/>
              <a:t>4 </a:t>
            </a:r>
            <a:r>
              <a:rPr lang="el-GR" sz="1600" b="1" dirty="0" smtClean="0"/>
              <a:t>σ</a:t>
            </a:r>
            <a:r>
              <a:rPr lang="en-US" sz="1600" b="1" dirty="0" smtClean="0"/>
              <a:t>:</a:t>
            </a:r>
            <a:r>
              <a:rPr lang="en-US" sz="1600" dirty="0" smtClean="0"/>
              <a:t> give a lifetime equivalent to </a:t>
            </a:r>
            <a:r>
              <a:rPr lang="en-US" sz="1600" dirty="0" err="1" smtClean="0"/>
              <a:t>burnoff</a:t>
            </a:r>
            <a:r>
              <a:rPr lang="en-US" sz="1600" dirty="0" smtClean="0"/>
              <a:t>.</a:t>
            </a:r>
            <a:endParaRPr lang="en-GB" sz="1600" dirty="0" smtClean="0"/>
          </a:p>
          <a:p>
            <a:r>
              <a:rPr lang="en-GB" sz="1600" b="1" dirty="0" smtClean="0"/>
              <a:t>5 </a:t>
            </a:r>
            <a:r>
              <a:rPr lang="el-GR" sz="1600" b="1" dirty="0" smtClean="0"/>
              <a:t>σ</a:t>
            </a:r>
            <a:r>
              <a:rPr lang="en-US" sz="1600" b="1" dirty="0" smtClean="0"/>
              <a:t>:</a:t>
            </a:r>
            <a:r>
              <a:rPr lang="en-US" sz="1600" dirty="0" smtClean="0"/>
              <a:t> </a:t>
            </a:r>
            <a:r>
              <a:rPr lang="en-US" sz="1600" dirty="0"/>
              <a:t>grants lifetimes of ~100 </a:t>
            </a:r>
            <a:r>
              <a:rPr lang="en-US" sz="1600" dirty="0" smtClean="0"/>
              <a:t>h.</a:t>
            </a:r>
            <a:br>
              <a:rPr lang="en-US" sz="1600" dirty="0" smtClean="0"/>
            </a:br>
            <a:r>
              <a:rPr lang="en-US" sz="1600" dirty="0" smtClean="0"/>
              <a:t>Minimum target for operation if well in control.</a:t>
            </a:r>
          </a:p>
          <a:p>
            <a:r>
              <a:rPr lang="en-US" sz="1600" b="1" dirty="0" smtClean="0"/>
              <a:t>6 </a:t>
            </a:r>
            <a:r>
              <a:rPr lang="el-GR" sz="1600" b="1" dirty="0" smtClean="0"/>
              <a:t>σ</a:t>
            </a:r>
            <a:r>
              <a:rPr lang="en-US" sz="1600" b="1" dirty="0" smtClean="0"/>
              <a:t>:</a:t>
            </a:r>
            <a:r>
              <a:rPr lang="en-US" sz="1600" dirty="0" smtClean="0"/>
              <a:t> suitable for </a:t>
            </a:r>
            <a:r>
              <a:rPr lang="en-US" sz="1600" dirty="0"/>
              <a:t>studies </a:t>
            </a:r>
            <a:r>
              <a:rPr lang="en-US" sz="1600" dirty="0" smtClean="0"/>
              <a:t>further in the future in presence of larger uncertainties.</a:t>
            </a:r>
            <a:endParaRPr lang="en-GB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27" name="Picture 3" descr="Z:\home\dario\cernbox\DA_vs_Lifetime\DA_vs_Lifetime_2017120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21" y="787703"/>
            <a:ext cx="4837079" cy="36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43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Assessed </a:t>
            </a:r>
            <a:r>
              <a:rPr lang="en-US" b="1" dirty="0" smtClean="0"/>
              <a:t>sensitivity</a:t>
            </a:r>
            <a:r>
              <a:rPr lang="en-US" dirty="0" smtClean="0"/>
              <a:t> to tunes, chromaticity and octupoles, </a:t>
            </a:r>
            <a:r>
              <a:rPr lang="en-US" dirty="0" smtClean="0"/>
              <a:t>with both </a:t>
            </a:r>
            <a:r>
              <a:rPr lang="en-US" dirty="0" smtClean="0"/>
              <a:t>operational </a:t>
            </a:r>
            <a:r>
              <a:rPr lang="en-US" dirty="0" smtClean="0"/>
              <a:t>experience and simulations.</a:t>
            </a:r>
            <a:endParaRPr lang="en-US" dirty="0" smtClean="0"/>
          </a:p>
          <a:p>
            <a:r>
              <a:rPr lang="en-US" dirty="0" smtClean="0"/>
              <a:t>Spot-on </a:t>
            </a:r>
            <a:r>
              <a:rPr lang="en-US" b="1" dirty="0" smtClean="0"/>
              <a:t>predictions</a:t>
            </a:r>
            <a:r>
              <a:rPr lang="en-US" dirty="0" smtClean="0"/>
              <a:t> of the crossing angle requirements in various scenarios, including anti-</a:t>
            </a:r>
            <a:r>
              <a:rPr lang="en-US" dirty="0" err="1" smtClean="0"/>
              <a:t>levelling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Better understanding on DA and lifetime </a:t>
            </a:r>
            <a:r>
              <a:rPr lang="en-US" b="1" dirty="0" smtClean="0"/>
              <a:t>correlations</a:t>
            </a:r>
            <a:r>
              <a:rPr lang="en-US" dirty="0" smtClean="0"/>
              <a:t> and DA targets.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71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Comments on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408" y="994205"/>
            <a:ext cx="8950751" cy="320314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DA plots massively relying on the CERN computing resources (~1 year CPU time/plot).</a:t>
            </a:r>
          </a:p>
          <a:p>
            <a:r>
              <a:rPr lang="en-US" dirty="0" smtClean="0"/>
              <a:t>Greatly suffered from the switch to </a:t>
            </a:r>
            <a:r>
              <a:rPr lang="en-US" b="1" dirty="0" err="1" smtClean="0"/>
              <a:t>HTCondor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Follow up by </a:t>
            </a:r>
            <a:r>
              <a:rPr lang="en-US" b="1" dirty="0" smtClean="0"/>
              <a:t>ABP-CWG</a:t>
            </a:r>
            <a:r>
              <a:rPr lang="en-US" dirty="0" smtClean="0"/>
              <a:t>, slow improvements along 2017.</a:t>
            </a:r>
          </a:p>
          <a:p>
            <a:r>
              <a:rPr lang="en-US" dirty="0" smtClean="0"/>
              <a:t>Ticket system not always effective, profited from having a </a:t>
            </a:r>
            <a:r>
              <a:rPr lang="en-US" b="1" dirty="0" smtClean="0"/>
              <a:t>direct line</a:t>
            </a:r>
            <a:r>
              <a:rPr lang="en-US" dirty="0" smtClean="0"/>
              <a:t> with IT specialists (thank you Ben Jones!).</a:t>
            </a:r>
          </a:p>
          <a:p>
            <a:r>
              <a:rPr lang="en-US" dirty="0" smtClean="0"/>
              <a:t>Still some issues from time to time (authentication, scheduler reachability) being reported, but definitely bearable.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74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Comments on Instrumentation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b="1" dirty="0"/>
              <a:t>Outstanding</a:t>
            </a:r>
            <a:r>
              <a:rPr lang="en-GB" dirty="0"/>
              <a:t> performance </a:t>
            </a:r>
            <a:r>
              <a:rPr lang="en-GB" dirty="0" smtClean="0"/>
              <a:t>of </a:t>
            </a:r>
            <a:r>
              <a:rPr lang="en-GB" dirty="0"/>
              <a:t>the </a:t>
            </a:r>
            <a:r>
              <a:rPr lang="en-GB" dirty="0" smtClean="0"/>
              <a:t>instrumentation:</a:t>
            </a:r>
            <a:endParaRPr lang="en-GB" dirty="0"/>
          </a:p>
          <a:p>
            <a:r>
              <a:rPr lang="en-GB" dirty="0" smtClean="0"/>
              <a:t>Inputs from many instruments: </a:t>
            </a:r>
            <a:r>
              <a:rPr lang="en-GB" dirty="0" err="1" smtClean="0"/>
              <a:t>fBCT</a:t>
            </a:r>
            <a:r>
              <a:rPr lang="en-GB" dirty="0" smtClean="0"/>
              <a:t>, BSRT, Luminosity Monitor, BLM, BBQ, </a:t>
            </a:r>
            <a:r>
              <a:rPr lang="en-GB" dirty="0" err="1" smtClean="0"/>
              <a:t>Schottky</a:t>
            </a:r>
            <a:r>
              <a:rPr lang="en-GB" dirty="0" smtClean="0"/>
              <a:t>.</a:t>
            </a:r>
          </a:p>
          <a:p>
            <a:r>
              <a:rPr lang="en-GB" dirty="0" smtClean="0"/>
              <a:t>Relatively easy access with </a:t>
            </a:r>
            <a:r>
              <a:rPr lang="en-GB" dirty="0" err="1" smtClean="0"/>
              <a:t>pyTimber</a:t>
            </a:r>
            <a:r>
              <a:rPr lang="en-GB" dirty="0" smtClean="0"/>
              <a:t> and </a:t>
            </a:r>
            <a:r>
              <a:rPr lang="en-GB" dirty="0" err="1" smtClean="0"/>
              <a:t>pjLSA</a:t>
            </a:r>
            <a:r>
              <a:rPr lang="en-GB" dirty="0" smtClean="0"/>
              <a:t>.</a:t>
            </a:r>
          </a:p>
          <a:p>
            <a:pPr marL="36576" indent="0">
              <a:buNone/>
            </a:pPr>
            <a:r>
              <a:rPr lang="en-GB" dirty="0" smtClean="0"/>
              <a:t>But few wishes:</a:t>
            </a:r>
          </a:p>
          <a:p>
            <a:r>
              <a:rPr lang="en-US" b="1" dirty="0" smtClean="0"/>
              <a:t>Tune</a:t>
            </a:r>
            <a:r>
              <a:rPr lang="en-US" dirty="0" smtClean="0"/>
              <a:t> </a:t>
            </a:r>
            <a:r>
              <a:rPr lang="en-US" dirty="0"/>
              <a:t>determination in collision </a:t>
            </a:r>
            <a:r>
              <a:rPr lang="en-US" dirty="0" smtClean="0"/>
              <a:t>difficult</a:t>
            </a:r>
            <a:r>
              <a:rPr lang="en-US" dirty="0"/>
              <a:t>, trims </a:t>
            </a:r>
            <a:r>
              <a:rPr lang="en-US" dirty="0" smtClean="0"/>
              <a:t>are often performed </a:t>
            </a:r>
            <a:r>
              <a:rPr lang="en-US" dirty="0"/>
              <a:t>almost </a:t>
            </a:r>
            <a:r>
              <a:rPr lang="en-US"/>
              <a:t>“</a:t>
            </a:r>
            <a:r>
              <a:rPr lang="en-US" smtClean="0"/>
              <a:t>blindly”. </a:t>
            </a:r>
            <a:endParaRPr lang="en-US" dirty="0" smtClean="0"/>
          </a:p>
          <a:p>
            <a:r>
              <a:rPr lang="en-US" dirty="0"/>
              <a:t>Transverse profile </a:t>
            </a:r>
            <a:r>
              <a:rPr lang="en-US" b="1" dirty="0"/>
              <a:t>tail</a:t>
            </a:r>
            <a:r>
              <a:rPr lang="en-US" dirty="0"/>
              <a:t> knowledge (up to ~6 σ) would be desirable for guiding lifetime simulations (</a:t>
            </a:r>
            <a:r>
              <a:rPr lang="en-US" dirty="0" smtClean="0"/>
              <a:t>coronagraph</a:t>
            </a:r>
            <a:r>
              <a:rPr lang="en-US" dirty="0"/>
              <a:t>?).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44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6496" y="2054352"/>
            <a:ext cx="2731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Thank you!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67785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21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Recap of </a:t>
            </a:r>
            <a:r>
              <a:rPr lang="en-US" b="1" dirty="0" smtClean="0"/>
              <a:t>DA sensitivity</a:t>
            </a:r>
            <a:r>
              <a:rPr lang="en-US" dirty="0" smtClean="0"/>
              <a:t> from weak-strong beam-beam </a:t>
            </a:r>
            <a:r>
              <a:rPr lang="en-US" dirty="0"/>
              <a:t>simulations </a:t>
            </a:r>
            <a:r>
              <a:rPr lang="en-US" dirty="0" smtClean="0"/>
              <a:t>(tune, chromaticity, octupoles) with </a:t>
            </a:r>
            <a:r>
              <a:rPr lang="en-US" dirty="0" err="1" smtClean="0"/>
              <a:t>sixtrack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Predictions </a:t>
            </a:r>
            <a:r>
              <a:rPr lang="en-US" dirty="0"/>
              <a:t>and </a:t>
            </a:r>
            <a:r>
              <a:rPr lang="en-US" dirty="0" smtClean="0"/>
              <a:t>effects on </a:t>
            </a:r>
            <a:r>
              <a:rPr lang="en-US" b="1" dirty="0" smtClean="0"/>
              <a:t>DA during 2017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30 cm beta*,</a:t>
            </a:r>
          </a:p>
          <a:p>
            <a:pPr lvl="1"/>
            <a:r>
              <a:rPr lang="en-US" dirty="0"/>
              <a:t>8b4e filling </a:t>
            </a:r>
            <a:r>
              <a:rPr lang="en-US" dirty="0" smtClean="0"/>
              <a:t>scheme</a:t>
            </a:r>
            <a:r>
              <a:rPr lang="en-US" dirty="0"/>
              <a:t>,</a:t>
            </a:r>
            <a:endParaRPr lang="en-US" dirty="0" smtClean="0"/>
          </a:p>
          <a:p>
            <a:pPr lvl="1"/>
            <a:r>
              <a:rPr lang="en-US" dirty="0" smtClean="0"/>
              <a:t>crossing angle </a:t>
            </a:r>
            <a:r>
              <a:rPr lang="en-GB" dirty="0" smtClean="0"/>
              <a:t>anti-levelling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b="1" dirty="0" smtClean="0"/>
              <a:t>Correlation</a:t>
            </a:r>
            <a:r>
              <a:rPr lang="en-US" dirty="0" smtClean="0"/>
              <a:t> between DA and lifetime</a:t>
            </a:r>
          </a:p>
          <a:p>
            <a:r>
              <a:rPr lang="en-US" b="1" dirty="0" smtClean="0"/>
              <a:t>Comments</a:t>
            </a:r>
            <a:r>
              <a:rPr lang="en-US" dirty="0" smtClean="0"/>
              <a:t> on computing and instrumentations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57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tunes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Z:\home\dario\cernbox\LMC\20170712\img\TuneScan_40_X150_20170314-crop.pdf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3" y="904232"/>
            <a:ext cx="4863319" cy="349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2510028" y="2199132"/>
            <a:ext cx="434340" cy="352044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792224" y="2199132"/>
            <a:ext cx="2157984" cy="1692554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14682" y="902208"/>
            <a:ext cx="42293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High sensitivity to tune adjustments, </a:t>
            </a:r>
            <a:r>
              <a:rPr lang="en-GB" b="1" dirty="0" smtClean="0"/>
              <a:t>1-2 </a:t>
            </a:r>
            <a:r>
              <a:rPr lang="el-GR" b="1" dirty="0"/>
              <a:t>σ</a:t>
            </a:r>
            <a:r>
              <a:rPr lang="en-GB" dirty="0" smtClean="0"/>
              <a:t> DA lost within a few 1e-3 trims.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First test performed at the end of 2016, immediate lifetime </a:t>
            </a:r>
            <a:r>
              <a:rPr lang="en-GB" b="1" dirty="0" smtClean="0"/>
              <a:t>improvement</a:t>
            </a:r>
            <a:r>
              <a:rPr lang="en-GB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Tune optimisation </a:t>
            </a:r>
            <a:r>
              <a:rPr lang="en-GB" b="1" dirty="0" smtClean="0"/>
              <a:t>routinely</a:t>
            </a:r>
            <a:r>
              <a:rPr lang="en-GB" dirty="0" smtClean="0"/>
              <a:t> applied in 2017, e.g. after crossing angle steps.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Care not to excessively approach the </a:t>
            </a:r>
            <a:r>
              <a:rPr lang="en-GB" b="1" dirty="0" smtClean="0"/>
              <a:t>diagonal</a:t>
            </a:r>
            <a:r>
              <a:rPr lang="en-GB" dirty="0" smtClean="0"/>
              <a:t> to avoid instabilities.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Optimised tunes are now considered a </a:t>
            </a:r>
            <a:r>
              <a:rPr lang="en-GB" b="1" dirty="0" smtClean="0"/>
              <a:t>“must” </a:t>
            </a:r>
            <a:r>
              <a:rPr lang="en-GB" dirty="0" smtClean="0"/>
              <a:t>for lifetime and DA studies.</a:t>
            </a:r>
          </a:p>
        </p:txBody>
      </p:sp>
    </p:spTree>
    <p:extLst>
      <p:ext uri="{BB962C8B-B14F-4D97-AF65-F5344CB8AC3E}">
        <p14:creationId xmlns:p14="http://schemas.microsoft.com/office/powerpoint/2010/main" val="126999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tunes (II)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 descr="Z:\home\dario\cernbox\LMC\20170712\img\IX_20170327-crop.pd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19" y="854336"/>
            <a:ext cx="4202977" cy="3009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Z:\home\dario\cernbox\LMC\20170712\img\IX_NT_20170327-crop.pdf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819" y="859984"/>
            <a:ext cx="4202977" cy="3009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9664" y="3834384"/>
            <a:ext cx="8418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Optimised</a:t>
            </a:r>
            <a:r>
              <a:rPr lang="en-US" dirty="0"/>
              <a:t> tunes can allow as much as </a:t>
            </a:r>
            <a:r>
              <a:rPr lang="en-US" b="1" dirty="0"/>
              <a:t>30 μrad</a:t>
            </a:r>
            <a:r>
              <a:rPr lang="en-US" dirty="0"/>
              <a:t> reduction of half crossing angle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2 σ BB separation @ 40cm)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b="1" dirty="0"/>
              <a:t>10%</a:t>
            </a:r>
            <a:r>
              <a:rPr lang="en-US" dirty="0"/>
              <a:t> increase in peak luminosity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74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Chromaticity and Octupoles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5000" y="994205"/>
            <a:ext cx="3991464" cy="332798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 </a:t>
            </a:r>
            <a:r>
              <a:rPr lang="el-GR" sz="2000" dirty="0" smtClean="0"/>
              <a:t>σ</a:t>
            </a:r>
            <a:r>
              <a:rPr lang="en-US" sz="2000" dirty="0" smtClean="0"/>
              <a:t> DA for ~10 units of </a:t>
            </a:r>
            <a:r>
              <a:rPr lang="en-US" sz="2000" b="1" dirty="0" smtClean="0"/>
              <a:t>chromaticity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Limited </a:t>
            </a:r>
            <a:r>
              <a:rPr lang="en-US" sz="2000" dirty="0"/>
              <a:t>impact </a:t>
            </a:r>
            <a:r>
              <a:rPr lang="en-US" sz="2000" dirty="0" smtClean="0"/>
              <a:t>(&lt; </a:t>
            </a:r>
            <a:r>
              <a:rPr lang="en-US" sz="2000" dirty="0"/>
              <a:t>0.5 σ) </a:t>
            </a:r>
            <a:r>
              <a:rPr lang="en-US" sz="2000" dirty="0" smtClean="0"/>
              <a:t>of </a:t>
            </a:r>
            <a:r>
              <a:rPr lang="en-US" sz="2000" b="1" dirty="0" smtClean="0"/>
              <a:t>octupoles</a:t>
            </a:r>
            <a:r>
              <a:rPr lang="en-US" sz="2000" dirty="0" smtClean="0"/>
              <a:t> in the range usually exploited: 300-500 A.</a:t>
            </a:r>
          </a:p>
          <a:p>
            <a:r>
              <a:rPr lang="en-US" sz="2000" dirty="0" smtClean="0"/>
              <a:t>Demonstrated lifetime improvement for</a:t>
            </a:r>
            <a:br>
              <a:rPr lang="en-US" sz="2000" dirty="0" smtClean="0"/>
            </a:br>
            <a:r>
              <a:rPr lang="en-US" sz="2000" dirty="0" smtClean="0"/>
              <a:t>telescope-enhanced </a:t>
            </a:r>
            <a:r>
              <a:rPr lang="en-US" sz="2000" b="1" dirty="0" smtClean="0"/>
              <a:t>negative octupoles </a:t>
            </a:r>
            <a:r>
              <a:rPr lang="en-US" sz="2000" dirty="0" smtClean="0"/>
              <a:t>(MD 2269, S. Fartoukh et al.)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074" name="Picture 2" descr="Z:\home\dario\cernbox\LMC\20170712\img\scan_CO_ATS_20170707-crop.pd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93" y="945436"/>
            <a:ext cx="4852540" cy="343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74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Octupole raise during the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3392" y="994205"/>
            <a:ext cx="3340608" cy="3203145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On Oct 2 octupoles where </a:t>
            </a:r>
            <a:r>
              <a:rPr lang="en-US" sz="2400" b="1" dirty="0" smtClean="0"/>
              <a:t>raised</a:t>
            </a:r>
            <a:r>
              <a:rPr lang="en-US" sz="2400" dirty="0" smtClean="0"/>
              <a:t> to improve beam stability.</a:t>
            </a:r>
          </a:p>
          <a:p>
            <a:r>
              <a:rPr lang="en-US" sz="2400" dirty="0" smtClean="0"/>
              <a:t>Check the effective </a:t>
            </a:r>
            <a:r>
              <a:rPr lang="en-US" sz="2400" b="1" dirty="0" smtClean="0"/>
              <a:t>cross section</a:t>
            </a:r>
            <a:r>
              <a:rPr lang="en-US" sz="2400" dirty="0" smtClean="0"/>
              <a:t> </a:t>
            </a:r>
            <a:r>
              <a:rPr lang="en-US" sz="2400" dirty="0"/>
              <a:t>(losses </a:t>
            </a:r>
            <a:r>
              <a:rPr lang="en-US" sz="2400" dirty="0" err="1"/>
              <a:t>normalised</a:t>
            </a:r>
            <a:r>
              <a:rPr lang="en-US" sz="2400" dirty="0"/>
              <a:t> to luminosity)</a:t>
            </a:r>
            <a:r>
              <a:rPr lang="en-US" sz="2400" dirty="0" smtClean="0"/>
              <a:t> on few fills before and after.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 descr="Z:\home\dario\cernbox\Evian2017\octupolesAlongTheYe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9561" y="780339"/>
            <a:ext cx="6717792" cy="358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74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Octupole raise during the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487" y="3240051"/>
            <a:ext cx="8229600" cy="113715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Small increase of losses at the beginning of the fill (within the uncertainty), compatibly with simulations.</a:t>
            </a:r>
          </a:p>
          <a:p>
            <a:r>
              <a:rPr lang="en-US" sz="2000" dirty="0" smtClean="0"/>
              <a:t>No long term effect on losses.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8" name="Picture 4" descr="Z:\home\dario\cernbox\Evian2017\forDario_Losses339A_IMO_cro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" y="886421"/>
            <a:ext cx="4500000" cy="223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Z:\home\dario\cernbox\Evian2017\forDario_Losses452A_IMO_cro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496" y="886421"/>
            <a:ext cx="4500000" cy="223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4"/>
          <p:cNvSpPr txBox="1">
            <a:spLocks/>
          </p:cNvSpPr>
          <p:nvPr/>
        </p:nvSpPr>
        <p:spPr>
          <a:xfrm>
            <a:off x="7079760" y="2951321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N. Karastathis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0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9050"/>
            <a:ext cx="4570627" cy="30110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36" y="175119"/>
            <a:ext cx="9171432" cy="4505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Reduction of </a:t>
            </a:r>
            <a:r>
              <a:rPr lang="el-GR" dirty="0" smtClean="0"/>
              <a:t>β</a:t>
            </a:r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27" y="699050"/>
            <a:ext cx="4587675" cy="3011280"/>
          </a:xfrm>
        </p:spPr>
      </p:pic>
      <p:sp>
        <p:nvSpPr>
          <p:cNvPr id="10" name="Oval 9"/>
          <p:cNvSpPr/>
          <p:nvPr/>
        </p:nvSpPr>
        <p:spPr>
          <a:xfrm>
            <a:off x="3037906" y="1495894"/>
            <a:ext cx="82071" cy="61902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82819" y="3698110"/>
            <a:ext cx="8578392" cy="758957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Xing maintained at 150 </a:t>
            </a:r>
            <a:r>
              <a:rPr lang="el-GR" sz="2200" dirty="0" smtClean="0"/>
              <a:t>μ</a:t>
            </a:r>
            <a:r>
              <a:rPr lang="en-US" sz="2200" dirty="0" smtClean="0"/>
              <a:t>rad levering on tune </a:t>
            </a:r>
            <a:r>
              <a:rPr lang="en-US" sz="2200" dirty="0" err="1" smtClean="0"/>
              <a:t>optimisations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Beam-beam separation reduced </a:t>
            </a:r>
            <a:r>
              <a:rPr lang="en-US" sz="2200" dirty="0"/>
              <a:t>from 10 to 8.5 </a:t>
            </a:r>
            <a:r>
              <a:rPr lang="en-US" sz="2200" dirty="0" smtClean="0"/>
              <a:t>σ.</a:t>
            </a:r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1662147" y="32251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N. Karastathis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7620883" y="1570857"/>
            <a:ext cx="82071" cy="61902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D. Pellegrini - 8th Evian Workshop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6229509" y="32251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N. Karastathis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0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1169</TotalTime>
  <Words>1366</Words>
  <Application>Microsoft Office PowerPoint</Application>
  <PresentationFormat>On-screen Show (16:9)</PresentationFormat>
  <Paragraphs>212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CERNCorporate16-9</vt:lpstr>
      <vt:lpstr>PowerPoint Presentation</vt:lpstr>
      <vt:lpstr>Incoherent beam-beam effects and lifetime optimisation  8th Evian Workshop, 12-14 December 2017</vt:lpstr>
      <vt:lpstr>Outline</vt:lpstr>
      <vt:lpstr>Impact of tunes</vt:lpstr>
      <vt:lpstr>Impact of tunes (II)</vt:lpstr>
      <vt:lpstr>Chromaticity and Octupoles</vt:lpstr>
      <vt:lpstr>Octupole raise during the run</vt:lpstr>
      <vt:lpstr>Octupole raise during the run</vt:lpstr>
      <vt:lpstr>Reduction of β*</vt:lpstr>
      <vt:lpstr>Beam-Beam with 8b4e</vt:lpstr>
      <vt:lpstr>Different 8b4e classes</vt:lpstr>
      <vt:lpstr>Crossing angle anti-leveling</vt:lpstr>
      <vt:lpstr>Anti-leveling with extra losses</vt:lpstr>
      <vt:lpstr>Observed cross section along the year</vt:lpstr>
      <vt:lpstr>Lifetime vs DA with 8b4e</vt:lpstr>
      <vt:lpstr>Lifetime vs DA with 8b4e</vt:lpstr>
      <vt:lpstr>Lifetime vs DA with 8b4e</vt:lpstr>
      <vt:lpstr>Lifetime vs DA with 8b4e</vt:lpstr>
      <vt:lpstr>Lifetime vs DA with 8b4e</vt:lpstr>
      <vt:lpstr>Lifetime vs DA with 8b4e</vt:lpstr>
      <vt:lpstr>Lifetime vs DA with BCMS beams</vt:lpstr>
      <vt:lpstr>DA vs Lifetime</vt:lpstr>
      <vt:lpstr>Summary</vt:lpstr>
      <vt:lpstr>Comments on Computing</vt:lpstr>
      <vt:lpstr>Comments on Instrumentation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Dario</cp:lastModifiedBy>
  <cp:revision>88</cp:revision>
  <dcterms:created xsi:type="dcterms:W3CDTF">2012-11-30T11:04:26Z</dcterms:created>
  <dcterms:modified xsi:type="dcterms:W3CDTF">2017-12-13T06:20:35Z</dcterms:modified>
</cp:coreProperties>
</file>